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media/image110.jpg" ContentType="image/jpeg"/>
  <Override PartName="/ppt/media/image119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504599" r:id="rId3"/>
    <p:sldMasterId id="2147504612" r:id="rId4"/>
    <p:sldMasterId id="2147504754" r:id="rId5"/>
  </p:sldMasterIdLst>
  <p:notesMasterIdLst>
    <p:notesMasterId r:id="rId62"/>
  </p:notesMasterIdLst>
  <p:handoutMasterIdLst>
    <p:handoutMasterId r:id="rId63"/>
  </p:handoutMasterIdLst>
  <p:sldIdLst>
    <p:sldId id="651" r:id="rId6"/>
    <p:sldId id="698" r:id="rId7"/>
    <p:sldId id="925" r:id="rId8"/>
    <p:sldId id="926" r:id="rId9"/>
    <p:sldId id="927" r:id="rId10"/>
    <p:sldId id="928" r:id="rId11"/>
    <p:sldId id="929" r:id="rId12"/>
    <p:sldId id="930" r:id="rId13"/>
    <p:sldId id="931" r:id="rId14"/>
    <p:sldId id="932" r:id="rId15"/>
    <p:sldId id="933" r:id="rId16"/>
    <p:sldId id="934" r:id="rId17"/>
    <p:sldId id="936" r:id="rId18"/>
    <p:sldId id="937" r:id="rId19"/>
    <p:sldId id="938" r:id="rId20"/>
    <p:sldId id="939" r:id="rId21"/>
    <p:sldId id="940" r:id="rId22"/>
    <p:sldId id="935" r:id="rId23"/>
    <p:sldId id="916" r:id="rId24"/>
    <p:sldId id="920" r:id="rId25"/>
    <p:sldId id="850" r:id="rId26"/>
    <p:sldId id="941" r:id="rId27"/>
    <p:sldId id="942" r:id="rId28"/>
    <p:sldId id="943" r:id="rId29"/>
    <p:sldId id="944" r:id="rId30"/>
    <p:sldId id="945" r:id="rId31"/>
    <p:sldId id="946" r:id="rId32"/>
    <p:sldId id="969" r:id="rId33"/>
    <p:sldId id="971" r:id="rId34"/>
    <p:sldId id="973" r:id="rId35"/>
    <p:sldId id="895" r:id="rId36"/>
    <p:sldId id="947" r:id="rId37"/>
    <p:sldId id="974" r:id="rId38"/>
    <p:sldId id="948" r:id="rId39"/>
    <p:sldId id="949" r:id="rId40"/>
    <p:sldId id="950" r:id="rId41"/>
    <p:sldId id="951" r:id="rId42"/>
    <p:sldId id="952" r:id="rId43"/>
    <p:sldId id="954" r:id="rId44"/>
    <p:sldId id="956" r:id="rId45"/>
    <p:sldId id="958" r:id="rId46"/>
    <p:sldId id="957" r:id="rId47"/>
    <p:sldId id="953" r:id="rId48"/>
    <p:sldId id="911" r:id="rId49"/>
    <p:sldId id="959" r:id="rId50"/>
    <p:sldId id="963" r:id="rId51"/>
    <p:sldId id="961" r:id="rId52"/>
    <p:sldId id="962" r:id="rId53"/>
    <p:sldId id="960" r:id="rId54"/>
    <p:sldId id="967" r:id="rId55"/>
    <p:sldId id="968" r:id="rId56"/>
    <p:sldId id="964" r:id="rId57"/>
    <p:sldId id="965" r:id="rId58"/>
    <p:sldId id="966" r:id="rId59"/>
    <p:sldId id="918" r:id="rId60"/>
    <p:sldId id="919" r:id="rId61"/>
  </p:sldIdLst>
  <p:sldSz cx="6858000" cy="9144000" type="screen4x3"/>
  <p:notesSz cx="6761163" cy="99425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7CF"/>
    <a:srgbClr val="6A994D"/>
    <a:srgbClr val="386742"/>
    <a:srgbClr val="E3301D"/>
    <a:srgbClr val="EF1611"/>
    <a:srgbClr val="A90F0B"/>
    <a:srgbClr val="C8268E"/>
    <a:srgbClr val="990000"/>
    <a:srgbClr val="A50021"/>
    <a:srgbClr val="760B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0" autoAdjust="0"/>
    <p:restoredTop sz="92865" autoAdjust="0"/>
  </p:normalViewPr>
  <p:slideViewPr>
    <p:cSldViewPr>
      <p:cViewPr>
        <p:scale>
          <a:sx n="154" d="100"/>
          <a:sy n="154" d="100"/>
        </p:scale>
        <p:origin x="1566" y="-2658"/>
      </p:cViewPr>
      <p:guideLst>
        <p:guide orient="horz" pos="2880"/>
        <p:guide pos="216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3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'[Диаграмма в Microsoft PowerPoint]Лист3'!$A$2</c:f>
              <c:strCache>
                <c:ptCount val="1"/>
                <c:pt idx="0">
                  <c:v>налоговые доходы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'[Диаграмма в Microsoft PowerPoint]Лист3'!$B$1:$D$1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'[Диаграмма в Microsoft PowerPoint]Лист3'!$B$2:$D$2</c:f>
              <c:numCache>
                <c:formatCode>#\ ##0.0</c:formatCode>
                <c:ptCount val="3"/>
                <c:pt idx="0">
                  <c:v>1010.7</c:v>
                </c:pt>
                <c:pt idx="1">
                  <c:v>1032.9000000000001</c:v>
                </c:pt>
                <c:pt idx="2">
                  <c:v>1042.2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PowerPoint]Лист3'!$A$3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'[Диаграмма в Microsoft PowerPoint]Лист3'!$B$1:$D$1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'[Диаграмма в Microsoft PowerPoint]Лист3'!$B$3:$D$3</c:f>
              <c:numCache>
                <c:formatCode>#\ ##0.0</c:formatCode>
                <c:ptCount val="3"/>
                <c:pt idx="0">
                  <c:v>198.6</c:v>
                </c:pt>
                <c:pt idx="1">
                  <c:v>179.6</c:v>
                </c:pt>
                <c:pt idx="2">
                  <c:v>179.5</c:v>
                </c:pt>
              </c:numCache>
            </c:numRef>
          </c:val>
        </c:ser>
        <c:ser>
          <c:idx val="2"/>
          <c:order val="2"/>
          <c:tx>
            <c:strRef>
              <c:f>'[Диаграмма в Microsoft PowerPoint]Лист3'!$A$4</c:f>
              <c:strCache>
                <c:ptCount val="1"/>
                <c:pt idx="0">
                  <c:v>безвозмездные поступления 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'[Диаграмма в Microsoft PowerPoint]Лист3'!$B$1:$D$1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'[Диаграмма в Microsoft PowerPoint]Лист3'!$B$4:$D$4</c:f>
              <c:numCache>
                <c:formatCode>#\ ##0.0</c:formatCode>
                <c:ptCount val="3"/>
                <c:pt idx="0">
                  <c:v>2620.8000000000002</c:v>
                </c:pt>
                <c:pt idx="1">
                  <c:v>1443.6</c:v>
                </c:pt>
                <c:pt idx="2">
                  <c:v>1457.2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386891216"/>
        <c:axId val="-1395678656"/>
        <c:axId val="0"/>
      </c:bar3DChart>
      <c:catAx>
        <c:axId val="-138689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/>
                <a:ea typeface="+mn-ea"/>
                <a:cs typeface="+mn-cs"/>
              </a:defRPr>
            </a:pPr>
            <a:endParaRPr lang="ru-RU"/>
          </a:p>
        </c:txPr>
        <c:crossAx val="-1395678656"/>
        <c:crosses val="autoZero"/>
        <c:auto val="1"/>
        <c:lblAlgn val="ctr"/>
        <c:lblOffset val="100"/>
        <c:noMultiLvlLbl val="0"/>
      </c:catAx>
      <c:valAx>
        <c:axId val="-139567865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-1386891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250777691367627E-2"/>
          <c:y val="2.0208981409473022E-2"/>
          <c:w val="0.93827074769470054"/>
          <c:h val="0.57436456713142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Отчет за 2021 год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Налоговые доходы</c:v>
                </c:pt>
                <c:pt idx="1">
                  <c:v>Неналоговые доходы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907.4</c:v>
                </c:pt>
                <c:pt idx="1">
                  <c:v>291.5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Оценка 2022 года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invertIfNegative val="0"/>
          <c:dLbls>
            <c:dLbl>
              <c:idx val="1"/>
              <c:layout>
                <c:manualLayout>
                  <c:x val="-4.409232307521467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Налоговые доходы</c:v>
                </c:pt>
                <c:pt idx="1">
                  <c:v>Неналоговые доходы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965.3</c:v>
                </c:pt>
                <c:pt idx="1">
                  <c:v>226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Налоговые доходы</c:v>
                </c:pt>
                <c:pt idx="1">
                  <c:v>Неналоговые доходы</c:v>
                </c:pt>
              </c:strCache>
            </c:strRef>
          </c:cat>
          <c:val>
            <c:numRef>
              <c:f>Лист1!$D$2:$D$3</c:f>
              <c:numCache>
                <c:formatCode>0.0</c:formatCode>
                <c:ptCount val="2"/>
                <c:pt idx="0" formatCode="General">
                  <c:v>1010.7</c:v>
                </c:pt>
                <c:pt idx="1">
                  <c:v>198.6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Налоговые доходы</c:v>
                </c:pt>
                <c:pt idx="1">
                  <c:v>Неналоговые доходы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1032.9000000000001</c:v>
                </c:pt>
                <c:pt idx="1">
                  <c:v>179.6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Налоговые доходы</c:v>
                </c:pt>
                <c:pt idx="1">
                  <c:v>Неналоговые доходы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1042.2</c:v>
                </c:pt>
                <c:pt idx="1">
                  <c:v>179.5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0"/>
        <c:overlap val="2"/>
        <c:axId val="-1395676480"/>
        <c:axId val="-1395672672"/>
      </c:barChart>
      <c:catAx>
        <c:axId val="-1395676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ru-RU"/>
          </a:p>
        </c:txPr>
        <c:crossAx val="-1395672672"/>
        <c:crosses val="autoZero"/>
        <c:auto val="1"/>
        <c:lblAlgn val="ctr"/>
        <c:lblOffset val="100"/>
        <c:noMultiLvlLbl val="0"/>
      </c:catAx>
      <c:valAx>
        <c:axId val="-139567267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-1395676480"/>
        <c:crosses val="autoZero"/>
        <c:crossBetween val="between"/>
      </c:valAx>
      <c:spPr>
        <a:noFill/>
        <a:ln>
          <a:noFill/>
        </a:ln>
        <a:effectLst>
          <a:glow rad="127000">
            <a:schemeClr val="accent1">
              <a:alpha val="96000"/>
            </a:schemeClr>
          </a:glow>
        </a:effectLst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9.2979666900358873E-3"/>
          <c:y val="0.75228453209582213"/>
          <c:w val="0.93438885467331745"/>
          <c:h val="0.207567151050494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625825525558877E-2"/>
          <c:y val="4.6813207135608818E-2"/>
          <c:w val="0.57642607611499952"/>
          <c:h val="0.802067230636457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доходы физ. лиц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552.6</c:v>
                </c:pt>
                <c:pt idx="1">
                  <c:v>614.70000000000005</c:v>
                </c:pt>
                <c:pt idx="2">
                  <c:v>658.5</c:v>
                </c:pt>
                <c:pt idx="3">
                  <c:v>665.5</c:v>
                </c:pt>
                <c:pt idx="4">
                  <c:v>668.6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Имущественные налоги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Лист1!$C$2:$C$6</c:f>
              <c:numCache>
                <c:formatCode>0.0</c:formatCode>
                <c:ptCount val="5"/>
                <c:pt idx="0">
                  <c:v>249.2</c:v>
                </c:pt>
                <c:pt idx="1">
                  <c:v>244.2</c:v>
                </c:pt>
                <c:pt idx="2">
                  <c:v>242.9</c:v>
                </c:pt>
                <c:pt idx="3">
                  <c:v>252.5</c:v>
                </c:pt>
                <c:pt idx="4">
                  <c:v>252.5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Лист1!$D$2:$D$6</c:f>
              <c:numCache>
                <c:formatCode>0.0</c:formatCode>
                <c:ptCount val="5"/>
                <c:pt idx="0">
                  <c:v>76.900000000000006</c:v>
                </c:pt>
                <c:pt idx="1">
                  <c:v>73.5</c:v>
                </c:pt>
                <c:pt idx="2">
                  <c:v>76.099999999999994</c:v>
                </c:pt>
                <c:pt idx="3">
                  <c:v>81.2</c:v>
                </c:pt>
                <c:pt idx="4">
                  <c:v>86.4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Акцизы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dLbl>
              <c:idx val="3"/>
              <c:layout>
                <c:manualLayout>
                  <c:x val="3.9193176066856768E-3"/>
                  <c:y val="-3.011105526208472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Лист1!$E$2:$E$6</c:f>
              <c:numCache>
                <c:formatCode>0.0</c:formatCode>
                <c:ptCount val="5"/>
                <c:pt idx="0">
                  <c:v>12.9</c:v>
                </c:pt>
                <c:pt idx="1">
                  <c:v>13.6</c:v>
                </c:pt>
                <c:pt idx="2">
                  <c:v>13.7</c:v>
                </c:pt>
                <c:pt idx="3">
                  <c:v>14</c:v>
                </c:pt>
                <c:pt idx="4">
                  <c:v>14.8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Государственная пошлина и прочие налоги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dLbl>
              <c:idx val="0"/>
              <c:layout>
                <c:manualLayout>
                  <c:x val="0"/>
                  <c:y val="-1.505552763104236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8789764100285512E-3"/>
                  <c:y val="-1.129164572328177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050805724428552E-3"/>
                  <c:y val="-1.964813338865065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8789764100285868E-3"/>
                  <c:y val="-2.163046622345722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Лист1!$F$2:$F$6</c:f>
              <c:numCache>
                <c:formatCode>0.0</c:formatCode>
                <c:ptCount val="5"/>
                <c:pt idx="0">
                  <c:v>15.8</c:v>
                </c:pt>
                <c:pt idx="1">
                  <c:v>19.3</c:v>
                </c:pt>
                <c:pt idx="2">
                  <c:v>19.399999999999999</c:v>
                </c:pt>
                <c:pt idx="3">
                  <c:v>19.600000000000001</c:v>
                </c:pt>
                <c:pt idx="4">
                  <c:v>19.8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1267219184"/>
        <c:axId val="-1267218640"/>
      </c:barChart>
      <c:catAx>
        <c:axId val="-1267219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ru-RU"/>
          </a:p>
        </c:txPr>
        <c:crossAx val="-1267218640"/>
        <c:crosses val="autoZero"/>
        <c:auto val="1"/>
        <c:lblAlgn val="ctr"/>
        <c:lblOffset val="100"/>
        <c:noMultiLvlLbl val="0"/>
      </c:catAx>
      <c:valAx>
        <c:axId val="-1267218640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267219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928541890407236"/>
          <c:y val="7.6069831567766477E-2"/>
          <c:w val="0.2889566282758706"/>
          <c:h val="0.757527171078212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788192644887117E-2"/>
          <c:y val="3.9233754998419038E-2"/>
          <c:w val="0.58881959427098607"/>
          <c:h val="0.8498866002504208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использования имущ., находящегося в гос. и мун. собственности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209.3</c:v>
                </c:pt>
                <c:pt idx="1">
                  <c:v>158.6</c:v>
                </c:pt>
                <c:pt idx="2">
                  <c:v>162.30000000000001</c:v>
                </c:pt>
                <c:pt idx="3">
                  <c:v>162.19999999999999</c:v>
                </c:pt>
                <c:pt idx="4">
                  <c:v>162.1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продажи матер. и нематер. активов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dLbl>
              <c:idx val="3"/>
              <c:layout>
                <c:manualLayout>
                  <c:x val="1.5369669288889574E-2"/>
                  <c:y val="2.839029980703039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Лист1!$C$2:$C$6</c:f>
              <c:numCache>
                <c:formatCode>0.0</c:formatCode>
                <c:ptCount val="5"/>
                <c:pt idx="0">
                  <c:v>62.2</c:v>
                </c:pt>
                <c:pt idx="1">
                  <c:v>54.2</c:v>
                </c:pt>
                <c:pt idx="2">
                  <c:v>31.5</c:v>
                </c:pt>
                <c:pt idx="3">
                  <c:v>12.8</c:v>
                </c:pt>
                <c:pt idx="4">
                  <c:v>12.8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Штрафы, санкции, возмещение ущерба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dLbl>
              <c:idx val="0"/>
              <c:layout>
                <c:manualLayout>
                  <c:x val="2.6896921255556719E-2"/>
                  <c:y val="2.83902998070304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oboto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3448460627778413E-2"/>
                  <c:y val="9.463433269010123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oboto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1133295272223164E-2"/>
                  <c:y val="3.154477756336712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6896921255556826E-2"/>
                  <c:y val="3.154477756336712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8818129916668024E-2"/>
                  <c:y val="3.154477756336711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Лист1!$D$2:$D$6</c:f>
              <c:numCache>
                <c:formatCode>0.0</c:formatCode>
                <c:ptCount val="5"/>
                <c:pt idx="0">
                  <c:v>3.5</c:v>
                </c:pt>
                <c:pt idx="1">
                  <c:v>4</c:v>
                </c:pt>
                <c:pt idx="2">
                  <c:v>1.7</c:v>
                </c:pt>
                <c:pt idx="3">
                  <c:v>1.7</c:v>
                </c:pt>
                <c:pt idx="4">
                  <c:v>1.7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Платежи при пользовании природными ресурсами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dLbl>
              <c:idx val="0"/>
              <c:layout>
                <c:manualLayout>
                  <c:x val="-2.3054503933334362E-2"/>
                  <c:y val="2.83902998070304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2266590544446259E-2"/>
                  <c:y val="-9.463433269010137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5715051172224708E-2"/>
                  <c:y val="3.154477756336705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6109007866668723E-2"/>
                  <c:y val="3.154477756336705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842417322222394E-2"/>
                  <c:y val="6.308955512673425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oboto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990820858335518E-2"/>
                      <c:h val="6.9004325111903242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Лист1!$E$2:$E$6</c:f>
              <c:numCache>
                <c:formatCode>0.0</c:formatCode>
                <c:ptCount val="5"/>
                <c:pt idx="0">
                  <c:v>2.2000000000000002</c:v>
                </c:pt>
                <c:pt idx="1">
                  <c:v>4.9000000000000004</c:v>
                </c:pt>
                <c:pt idx="2">
                  <c:v>1.8</c:v>
                </c:pt>
                <c:pt idx="3">
                  <c:v>1.8</c:v>
                </c:pt>
                <c:pt idx="4">
                  <c:v>1.8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Иные неналоговые доходы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dLbl>
              <c:idx val="0"/>
              <c:layout>
                <c:manualLayout>
                  <c:x val="0"/>
                  <c:y val="-6.308955512673426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8424173222223936E-3"/>
                  <c:y val="-2.523582205069370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050805724428552E-3"/>
                  <c:y val="-1.964813338865065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1.577238878168356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8424173222223234E-3"/>
                  <c:y val="-2.167126218603321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Лист1!$F$2:$F$6</c:f>
              <c:numCache>
                <c:formatCode>0.0</c:formatCode>
                <c:ptCount val="5"/>
                <c:pt idx="0">
                  <c:v>14.3</c:v>
                </c:pt>
                <c:pt idx="1">
                  <c:v>4.4000000000000004</c:v>
                </c:pt>
                <c:pt idx="2">
                  <c:v>1.3</c:v>
                </c:pt>
                <c:pt idx="3">
                  <c:v>1.1000000000000001</c:v>
                </c:pt>
                <c:pt idx="4">
                  <c:v>1.1000000000000001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1664598176"/>
        <c:axId val="-1664596000"/>
      </c:barChart>
      <c:catAx>
        <c:axId val="-1664598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ru-RU"/>
          </a:p>
        </c:txPr>
        <c:crossAx val="-1664596000"/>
        <c:crosses val="autoZero"/>
        <c:auto val="1"/>
        <c:lblAlgn val="ctr"/>
        <c:lblOffset val="100"/>
        <c:noMultiLvlLbl val="0"/>
      </c:catAx>
      <c:valAx>
        <c:axId val="-1664596000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664598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926833415476354"/>
          <c:y val="1.2801466856995113E-2"/>
          <c:w val="0.27920441387856937"/>
          <c:h val="0.946006766478979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1236428586661162"/>
          <c:w val="0.90460063798794932"/>
          <c:h val="0.857955198751642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A994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A994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2"/>
            <c:invertIfNegative val="0"/>
            <c:bubble3D val="0"/>
            <c:spPr>
              <a:solidFill>
                <a:srgbClr val="38674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3863.2</c:v>
                </c:pt>
                <c:pt idx="1">
                  <c:v>2707.4</c:v>
                </c:pt>
                <c:pt idx="2">
                  <c:v>2688.5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4"/>
        <c:overlap val="-27"/>
        <c:axId val="-1266037680"/>
        <c:axId val="-1266034960"/>
      </c:barChart>
      <c:catAx>
        <c:axId val="-12660376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266034960"/>
        <c:crosses val="autoZero"/>
        <c:auto val="1"/>
        <c:lblAlgn val="ctr"/>
        <c:lblOffset val="100"/>
        <c:noMultiLvlLbl val="0"/>
      </c:catAx>
      <c:valAx>
        <c:axId val="-12660349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1266037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3" y="6"/>
            <a:ext cx="2928880" cy="497126"/>
          </a:xfrm>
          <a:prstGeom prst="rect">
            <a:avLst/>
          </a:prstGeom>
        </p:spPr>
        <p:txBody>
          <a:bodyPr vert="horz" lIns="92654" tIns="46327" rIns="92654" bIns="46327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30692" y="6"/>
            <a:ext cx="2928880" cy="497126"/>
          </a:xfrm>
          <a:prstGeom prst="rect">
            <a:avLst/>
          </a:prstGeom>
        </p:spPr>
        <p:txBody>
          <a:bodyPr vert="horz" lIns="92654" tIns="46327" rIns="92654" bIns="46327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F4FE949-A45B-46E5-B3B8-197F929FB95D}" type="datetimeFigureOut">
              <a:rPr lang="en-US"/>
              <a:pPr>
                <a:defRPr/>
              </a:pPr>
              <a:t>6/22/2023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3" y="9443796"/>
            <a:ext cx="2928880" cy="497126"/>
          </a:xfrm>
          <a:prstGeom prst="rect">
            <a:avLst/>
          </a:prstGeom>
        </p:spPr>
        <p:txBody>
          <a:bodyPr vert="horz" lIns="92654" tIns="46327" rIns="92654" bIns="46327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30692" y="9443796"/>
            <a:ext cx="2928880" cy="497126"/>
          </a:xfrm>
          <a:prstGeom prst="rect">
            <a:avLst/>
          </a:prstGeom>
        </p:spPr>
        <p:txBody>
          <a:bodyPr vert="horz" wrap="square" lIns="92654" tIns="46327" rIns="92654" bIns="46327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fld id="{1A1EDDAE-EB33-48A5-8C4C-B4AB9CC428F7}" type="slidenum">
              <a:rPr lang="en-US" altLang="ru-RU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13095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3" y="6"/>
            <a:ext cx="2928880" cy="497126"/>
          </a:xfrm>
          <a:prstGeom prst="rect">
            <a:avLst/>
          </a:prstGeom>
        </p:spPr>
        <p:txBody>
          <a:bodyPr vert="horz" lIns="92654" tIns="46327" rIns="92654" bIns="46327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30692" y="6"/>
            <a:ext cx="2928880" cy="497126"/>
          </a:xfrm>
          <a:prstGeom prst="rect">
            <a:avLst/>
          </a:prstGeom>
        </p:spPr>
        <p:txBody>
          <a:bodyPr vert="horz" lIns="92654" tIns="46327" rIns="92654" bIns="46327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6FCF46B-1596-45BE-9B7C-4D5EB28A5609}" type="datetimeFigureOut">
              <a:rPr lang="en-US"/>
              <a:pPr>
                <a:defRPr/>
              </a:pPr>
              <a:t>6/22/2023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984375" y="750888"/>
            <a:ext cx="27924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54" tIns="46327" rIns="92654" bIns="46327" anchor="ctr"/>
          <a:lstStyle/>
          <a:p>
            <a:pPr lvl="0"/>
            <a:endParaRPr lang="en-US" noProof="0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75163" y="4725093"/>
            <a:ext cx="5410846" cy="4469336"/>
          </a:xfrm>
          <a:prstGeom prst="rect">
            <a:avLst/>
          </a:prstGeom>
        </p:spPr>
        <p:txBody>
          <a:bodyPr vert="horz" lIns="92654" tIns="46327" rIns="92654" bIns="46327">
            <a:normAutofit/>
          </a:bodyPr>
          <a:lstStyle/>
          <a:p>
            <a:pPr lvl="0"/>
            <a:r>
              <a:rPr lang="en-US" noProof="1" smtClean="0"/>
              <a:t>Click to edit Master text styles</a:t>
            </a:r>
            <a:endParaRPr lang="en-US" noProof="0"/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0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3" y="9443796"/>
            <a:ext cx="2928880" cy="497126"/>
          </a:xfrm>
          <a:prstGeom prst="rect">
            <a:avLst/>
          </a:prstGeom>
        </p:spPr>
        <p:txBody>
          <a:bodyPr vert="horz" lIns="92654" tIns="46327" rIns="92654" bIns="46327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30692" y="9443796"/>
            <a:ext cx="2928880" cy="497126"/>
          </a:xfrm>
          <a:prstGeom prst="rect">
            <a:avLst/>
          </a:prstGeom>
        </p:spPr>
        <p:txBody>
          <a:bodyPr vert="horz" wrap="square" lIns="92654" tIns="46327" rIns="92654" bIns="46327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fld id="{6ACA1DC1-0318-412F-A6C8-33B87066260C}" type="slidenum">
              <a:rPr lang="en-US" altLang="ru-RU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6793060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DC1-0318-412F-A6C8-33B87066260C}" type="slidenum">
              <a:rPr lang="en-US" altLang="ru-RU" smtClean="0"/>
              <a:pPr/>
              <a:t>1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498205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984375" y="750888"/>
            <a:ext cx="2792413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DC1-0318-412F-A6C8-33B87066260C}" type="slidenum">
              <a:rPr lang="en-US" altLang="ru-RU" smtClean="0"/>
              <a:pPr/>
              <a:t>2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651025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DC1-0318-412F-A6C8-33B87066260C}" type="slidenum">
              <a:rPr lang="en-US" altLang="ru-RU" smtClean="0"/>
              <a:pPr/>
              <a:t>21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658519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1DC1-0318-412F-A6C8-33B87066260C}" type="slidenum">
              <a:rPr lang="en-US" altLang="ru-RU" smtClean="0"/>
              <a:pPr/>
              <a:t>43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875154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18069-8ABD-43EF-B138-1284032FA02D}" type="datetime2">
              <a:rPr lang="en-US" smtClean="0"/>
              <a:pPr>
                <a:defRPr/>
              </a:pPr>
              <a:t>Thursday, June 22, 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8554-7181-4144-82C6-8D82EAD9C409}" type="slidenum">
              <a:rPr lang="en-US" altLang="ru-RU" smtClean="0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288503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BA10A0-9BEA-45D8-8D67-EFD5BFB7970C}" type="datetime2">
              <a:rPr lang="en-US" smtClean="0"/>
              <a:pPr>
                <a:defRPr/>
              </a:pPr>
              <a:t>Thursday, June 22, 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26A2-C5E8-42B1-AEBA-899AE565CDA9}" type="slidenum">
              <a:rPr lang="en-US" altLang="ru-RU" smtClean="0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38127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6" y="486834"/>
            <a:ext cx="1478756" cy="77491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7" y="486834"/>
            <a:ext cx="4350544" cy="77491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BA10A0-9BEA-45D8-8D67-EFD5BFB7970C}" type="datetime2">
              <a:rPr lang="en-US" smtClean="0"/>
              <a:pPr>
                <a:defRPr/>
              </a:pPr>
              <a:t>Thursday, June 22, 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26A2-C5E8-42B1-AEBA-899AE565CDA9}" type="slidenum">
              <a:rPr lang="en-US" altLang="ru-RU" smtClean="0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878835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032000"/>
            <a:ext cx="6172200" cy="619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075BA6BE-7F97-411F-9CC5-5AB35133F2B3}" type="datetime1">
              <a:rPr lang="en-US"/>
              <a:pPr>
                <a:defRPr/>
              </a:pPr>
              <a:t>6/22/2023</a:t>
            </a:fld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Franklin Gothic Book" panose="020B0503020102020204" pitchFamily="34" charset="0"/>
              </a:defRPr>
            </a:lvl1pPr>
          </a:lstStyle>
          <a:p>
            <a:fld id="{8EC4FE29-9F45-4373-A0B3-0A2E4C189ECD}" type="slidenum">
              <a:rPr lang="en-US" altLang="ru-RU"/>
              <a:pPr/>
              <a:t>‹#›</a:t>
            </a:fld>
            <a:endParaRPr lang="en-US" altLang="ru-RU" dirty="0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Your logo here</a:t>
            </a:r>
          </a:p>
        </p:txBody>
      </p:sp>
    </p:spTree>
    <p:extLst>
      <p:ext uri="{BB962C8B-B14F-4D97-AF65-F5344CB8AC3E}">
        <p14:creationId xmlns:p14="http://schemas.microsoft.com/office/powerpoint/2010/main" val="495202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032001"/>
            <a:ext cx="3028950" cy="629920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032001"/>
            <a:ext cx="3028950" cy="629920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BB81A9FF-1E9C-4B66-B4A0-EADB765782FB}" type="datetime1">
              <a:rPr lang="en-US"/>
              <a:pPr>
                <a:defRPr/>
              </a:pPr>
              <a:t>6/22/2023</a:t>
            </a:fld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Franklin Gothic Book" panose="020B0503020102020204" pitchFamily="34" charset="0"/>
              </a:defRPr>
            </a:lvl1pPr>
          </a:lstStyle>
          <a:p>
            <a:fld id="{05A0B258-6B68-42AC-90BF-DF4ED1A17EBF}" type="slidenum">
              <a:rPr lang="en-US" altLang="ru-RU"/>
              <a:pPr/>
              <a:t>‹#›</a:t>
            </a:fld>
            <a:endParaRPr lang="en-US" altLang="ru-RU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Your logo here</a:t>
            </a:r>
          </a:p>
        </p:txBody>
      </p:sp>
    </p:spTree>
    <p:extLst>
      <p:ext uri="{BB962C8B-B14F-4D97-AF65-F5344CB8AC3E}">
        <p14:creationId xmlns:p14="http://schemas.microsoft.com/office/powerpoint/2010/main" val="2212653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6D6514FD-1763-45C1-AED0-FF855CD2E095}" type="datetime1">
              <a:rPr lang="en-US"/>
              <a:pPr>
                <a:defRPr/>
              </a:pPr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Your logo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Franklin Gothic Book" panose="020B0503020102020204" pitchFamily="34" charset="0"/>
              </a:defRPr>
            </a:lvl1pPr>
          </a:lstStyle>
          <a:p>
            <a:fld id="{B26ADDBF-B791-4720-992F-9126FDB0577A}" type="slidenum">
              <a:rPr lang="en-US" altLang="ru-RU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091717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36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6850292" cy="914056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640260"/>
            <a:ext cx="6850293" cy="45220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35" b="1" i="0">
                <a:solidFill>
                  <a:srgbClr val="231F20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3582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6"/>
          <p:cNvSpPr>
            <a:spLocks noChangeShapeType="1"/>
          </p:cNvSpPr>
          <p:nvPr/>
        </p:nvSpPr>
        <p:spPr bwMode="auto">
          <a:xfrm>
            <a:off x="385762" y="7133214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Franklin Gothic Book"/>
              <a:cs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285750" y="6471226"/>
            <a:ext cx="6343650" cy="1629833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85750" y="5181600"/>
            <a:ext cx="6343650" cy="1219200"/>
          </a:xfrm>
        </p:spPr>
        <p:txBody>
          <a:bodyPr anchor="b"/>
          <a:lstStyle>
            <a:lvl1pPr marL="0" indent="0" algn="l">
              <a:buNone/>
              <a:defRPr sz="1800">
                <a:solidFill>
                  <a:schemeClr val="tx2">
                    <a:shade val="75000"/>
                  </a:schemeClr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6E85-708B-432A-A5D4-EB6035555EA6}" type="datetime2">
              <a:rPr lang="en-US"/>
              <a:pPr>
                <a:defRPr/>
              </a:pPr>
              <a:t>Thursday, June 22, 2023</a:t>
            </a:fld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172200" y="8631767"/>
            <a:ext cx="569119" cy="330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C2F52E-1372-42BA-9FF4-60545C723224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537290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9BE7F-75D6-4FBB-9BFA-ABFDA33347BF}" type="datetime2">
              <a:rPr lang="en-US"/>
              <a:pPr>
                <a:defRPr/>
              </a:pPr>
              <a:t>Thursday, June 22, 2023</a:t>
            </a:fld>
            <a:endParaRPr lang="en-US" dirty="0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686050" y="101601"/>
            <a:ext cx="2171700" cy="385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172200" y="8631767"/>
            <a:ext cx="569119" cy="330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D36CDE-5D8C-4619-ADAC-A7AF0AF3F021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394555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C2FD7-8D95-4AAB-B3D5-9A8B7F8B3345}" type="datetime2">
              <a:rPr lang="en-US"/>
              <a:pPr>
                <a:defRPr/>
              </a:pPr>
              <a:t>Thursday, June 22, 2023</a:t>
            </a:fld>
            <a:endParaRPr lang="en-US" dirty="0"/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BE1E5-B27B-4999-A841-472148C603E9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354602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C13629-D595-490F-9EB2-E032891A043E}" type="datetime2">
              <a:rPr lang="en-US" smtClean="0"/>
              <a:pPr>
                <a:defRPr/>
              </a:pPr>
              <a:t>Thursday, June 22, 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4B4CC-5E10-4117-BF67-7FE525FC935C}" type="slidenum">
              <a:rPr lang="en-US" altLang="ru-RU" smtClean="0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358689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68082-D4F7-4C49-9594-00A5F9651630}" type="datetime2">
              <a:rPr lang="en-US"/>
              <a:pPr>
                <a:defRPr/>
              </a:pPr>
              <a:t>Thursday, June 22, 2023</a:t>
            </a:fld>
            <a:endParaRPr lang="en-US" dirty="0"/>
          </a:p>
        </p:txBody>
      </p:sp>
      <p:sp>
        <p:nvSpPr>
          <p:cNvPr id="3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49FB1-7858-4748-9D56-EE0280F5CD0A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965777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noProof="1" smtClean="0"/>
              <a:t>Образец заголовка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sz="half" idx="1"/>
          </p:nvPr>
        </p:nvSpPr>
        <p:spPr>
          <a:xfrm>
            <a:off x="342900" y="2133606"/>
            <a:ext cx="3028950" cy="6034617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sz="half" idx="2"/>
          </p:nvPr>
        </p:nvSpPr>
        <p:spPr>
          <a:xfrm>
            <a:off x="3486150" y="2133606"/>
            <a:ext cx="3028950" cy="6034617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en-US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7042-7E91-4B30-93FF-127DC3AACE32}" type="datetime2">
              <a:rPr lang="en-US"/>
              <a:pPr>
                <a:defRPr/>
              </a:pPr>
              <a:t>Thursday, June 22, 2023</a:t>
            </a:fld>
            <a:endParaRPr lang="en-US" dirty="0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76AD3-6E6B-4437-A113-C3ED2E5BA848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859184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noProof="1" smtClean="0"/>
              <a:t>Образец заголовка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38AF4-8EFA-4774-A307-A9B6B8FDB138}" type="datetime2">
              <a:rPr lang="en-US"/>
              <a:pPr>
                <a:defRPr/>
              </a:pPr>
              <a:t>Thursday, June 22, 2023</a:t>
            </a:fld>
            <a:endParaRPr lang="en-US" dirty="0"/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4C80A-211B-4176-9C5B-D5915BADCA76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971787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noProof="1" smtClean="0"/>
              <a:t>Образец заголовка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sz="half" idx="1"/>
          </p:nvPr>
        </p:nvSpPr>
        <p:spPr>
          <a:xfrm>
            <a:off x="342900" y="2133606"/>
            <a:ext cx="3028950" cy="6034617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3486150" y="2133606"/>
            <a:ext cx="3028950" cy="6034617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en-US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C37D1-67A9-4C06-8C30-38A7EC5FDA0E}" type="datetime2">
              <a:rPr lang="en-US"/>
              <a:pPr>
                <a:defRPr/>
              </a:pPr>
              <a:t>Thursday, June 22, 2023</a:t>
            </a:fld>
            <a:endParaRPr lang="en-US" dirty="0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8AE7D-99CE-4CA1-9BAE-3321E6836895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654089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1"/>
            <a:ext cx="2727064" cy="1677991"/>
          </a:xfrm>
          <a:effectLst/>
        </p:spPr>
        <p:txBody>
          <a:bodyPr anchor="b"/>
          <a:lstStyle>
            <a:lvl1pPr marL="171450" indent="-171450" algn="l">
              <a:defRPr sz="21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0"/>
            <a:ext cx="3012814" cy="6526307"/>
          </a:xfrm>
        </p:spPr>
        <p:txBody>
          <a:bodyPr anchor="ctr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6"/>
            <a:ext cx="2541495" cy="285269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777327-BE6D-4754-9154-0012C5EA6528}" type="datetimeFigureOut">
              <a:rPr lang="ru-RU"/>
              <a:pPr>
                <a:defRPr/>
              </a:pPr>
              <a:t>22.06.2023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08CF097-A79D-4EC3-B864-88A8A97CB16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560225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6" y="6736727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95EF-7154-4F11-B3A9-365858E601D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9EE-DE0E-4C14-BBC2-C2D7AB28627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6" y="4176388"/>
            <a:ext cx="5381513" cy="2390889"/>
          </a:xfrm>
          <a:effectLst/>
        </p:spPr>
        <p:txBody>
          <a:bodyPr>
            <a:noAutofit/>
          </a:bodyPr>
          <a:lstStyle>
            <a:lvl1pPr marL="480060" indent="-342900" algn="l">
              <a:defRPr sz="405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061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95EF-7154-4F11-B3A9-365858E601D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9EE-DE0E-4C14-BBC2-C2D7AB28627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594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6" y="2896864"/>
            <a:ext cx="4475000" cy="3231128"/>
          </a:xfrm>
          <a:effectLst/>
        </p:spPr>
        <p:txBody>
          <a:bodyPr anchor="b"/>
          <a:lstStyle>
            <a:lvl1pPr algn="r">
              <a:defRPr sz="345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8" y="6143348"/>
            <a:ext cx="4477871" cy="1113947"/>
          </a:xfrm>
        </p:spPr>
        <p:txBody>
          <a:bodyPr anchor="t"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95EF-7154-4F11-B3A9-365858E601D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9EE-DE0E-4C14-BBC2-C2D7AB28627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012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95EF-7154-4F11-B3A9-365858E601D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9EE-DE0E-4C14-BBC2-C2D7AB28627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97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95EF-7154-4F11-B3A9-365858E601D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9EE-DE0E-4C14-BBC2-C2D7AB28627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63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16" y="2279652"/>
            <a:ext cx="5915025" cy="3803649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916" y="6119285"/>
            <a:ext cx="5915025" cy="200024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BA10A0-9BEA-45D8-8D67-EFD5BFB7970C}" type="datetime2">
              <a:rPr lang="en-US" smtClean="0"/>
              <a:pPr>
                <a:defRPr/>
              </a:pPr>
              <a:t>Thursday, June 22, 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26A2-C5E8-42B1-AEBA-899AE565CDA9}" type="slidenum">
              <a:rPr lang="en-US" altLang="ru-RU" smtClean="0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5945590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95EF-7154-4F11-B3A9-365858E601D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9EE-DE0E-4C14-BBC2-C2D7AB28627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886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95EF-7154-4F11-B3A9-365858E601D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9EE-DE0E-4C14-BBC2-C2D7AB28627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341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1"/>
            <a:ext cx="2727064" cy="1677991"/>
          </a:xfrm>
          <a:effectLst/>
        </p:spPr>
        <p:txBody>
          <a:bodyPr anchor="b">
            <a:noAutofit/>
          </a:bodyPr>
          <a:lstStyle>
            <a:lvl1pPr marL="171450" indent="-171450" algn="l">
              <a:defRPr sz="21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0"/>
            <a:ext cx="3012814" cy="6526307"/>
          </a:xfrm>
        </p:spPr>
        <p:txBody>
          <a:bodyPr anchor="ctr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6"/>
            <a:ext cx="2541495" cy="285269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95EF-7154-4F11-B3A9-365858E601D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9EE-DE0E-4C14-BBC2-C2D7AB28627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7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5" y="1347315"/>
            <a:ext cx="2770586" cy="2884027"/>
          </a:xfrm>
        </p:spPr>
        <p:txBody>
          <a:bodyPr anchor="b"/>
          <a:lstStyle>
            <a:lvl1pPr marL="137160" indent="-137160">
              <a:buFont typeface="Georgia" pitchFamily="18" charset="0"/>
              <a:buChar char="*"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95EF-7154-4F11-B3A9-365858E601D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9EE-DE0E-4C14-BBC2-C2D7AB28627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1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345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1832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95EF-7154-4F11-B3A9-365858E601D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9EE-DE0E-4C14-BBC2-C2D7AB28627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4554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5" y="975360"/>
            <a:ext cx="3621965" cy="65263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95EF-7154-4F11-B3A9-365858E601D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9EE-DE0E-4C14-BBC2-C2D7AB28627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80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BA10A0-9BEA-45D8-8D67-EFD5BFB7970C}" type="datetime2">
              <a:rPr lang="en-US" smtClean="0"/>
              <a:pPr>
                <a:defRPr/>
              </a:pPr>
              <a:t>Thursday, June 22, 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26A2-C5E8-42B1-AEBA-899AE565CDA9}" type="slidenum">
              <a:rPr lang="en-US" altLang="ru-RU" smtClean="0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82053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486834"/>
            <a:ext cx="5915025" cy="17674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F111E4-1D1C-45A2-8844-79DA1AC1AE1E}" type="datetimeFigureOut">
              <a:rPr lang="ru-RU" smtClean="0"/>
              <a:pPr>
                <a:defRPr/>
              </a:pPr>
              <a:t>22.06.2023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82AA-9027-4B55-83BC-4F996987A050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2931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1DEE9D-62C4-49BF-99CE-DED152F430A0}" type="datetime2">
              <a:rPr lang="en-US" smtClean="0"/>
              <a:pPr>
                <a:defRPr/>
              </a:pPr>
              <a:t>Thursday, June 22, 2023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A2DC-005A-4E16-A75B-6B5E2402FC9C}" type="slidenum">
              <a:rPr lang="en-US" altLang="ru-RU" smtClean="0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29575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8D29A6-5556-4267-817D-550290845F44}" type="datetime2">
              <a:rPr lang="en-US" smtClean="0"/>
              <a:pPr>
                <a:defRPr/>
              </a:pPr>
              <a:t>Thursday, June 22, 2023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3725-1FEF-4115-957F-80D46C576E95}" type="slidenum">
              <a:rPr lang="en-US" altLang="ru-RU" smtClean="0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495531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777327-BE6D-4754-9154-0012C5EA6528}" type="datetimeFigureOut">
              <a:rPr lang="ru-RU" smtClean="0"/>
              <a:pPr>
                <a:defRPr/>
              </a:pPr>
              <a:t>22.06.2023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E88B-886B-42F4-97CF-F60FB878B999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90390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BA10A0-9BEA-45D8-8D67-EFD5BFB7970C}" type="datetime2">
              <a:rPr lang="en-US" smtClean="0"/>
              <a:pPr>
                <a:defRPr/>
              </a:pPr>
              <a:t>Thursday, June 22, 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826A2-C5E8-42B1-AEBA-899AE565CDA9}" type="slidenum">
              <a:rPr lang="en-US" altLang="ru-RU" smtClean="0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4187971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486834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71488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BA10A0-9BEA-45D8-8D67-EFD5BFB7970C}" type="datetime2">
              <a:rPr lang="en-US" smtClean="0"/>
              <a:pPr>
                <a:defRPr/>
              </a:pPr>
              <a:t>Thursday, June 22, 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71713" y="8475134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843463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826A2-C5E8-42B1-AEBA-899AE565CDA9}" type="slidenum">
              <a:rPr lang="en-US" altLang="ru-RU" smtClean="0"/>
              <a:pPr/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95726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600" r:id="rId1"/>
    <p:sldLayoutId id="2147504601" r:id="rId2"/>
    <p:sldLayoutId id="2147504602" r:id="rId3"/>
    <p:sldLayoutId id="2147504603" r:id="rId4"/>
    <p:sldLayoutId id="2147504604" r:id="rId5"/>
    <p:sldLayoutId id="2147504605" r:id="rId6"/>
    <p:sldLayoutId id="2147504606" r:id="rId7"/>
    <p:sldLayoutId id="2147504607" r:id="rId8"/>
    <p:sldLayoutId id="2147504608" r:id="rId9"/>
    <p:sldLayoutId id="2147504609" r:id="rId10"/>
    <p:sldLayoutId id="2147504610" r:id="rId11"/>
    <p:sldLayoutId id="2147504540" r:id="rId12"/>
    <p:sldLayoutId id="2147504541" r:id="rId13"/>
    <p:sldLayoutId id="2147504542" r:id="rId14"/>
    <p:sldLayoutId id="2147505107" r:id="rId15"/>
    <p:sldLayoutId id="2147505109" r:id="rId16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385762" y="1401209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Franklin Gothic Book"/>
              <a:cs typeface="Arial" charset="0"/>
            </a:endParaRPr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228600" y="2072217"/>
            <a:ext cx="6515100" cy="60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4857750" y="101601"/>
            <a:ext cx="1885950" cy="385233"/>
          </a:xfrm>
          <a:prstGeom prst="rect">
            <a:avLst/>
          </a:prstGeom>
        </p:spPr>
        <p:txBody>
          <a:bodyPr vert="horz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7FD13B">
                    <a:shade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4564B0-89C9-4FCC-938C-7F664920D099}" type="datetime2">
              <a:rPr lang="en-US"/>
              <a:pPr>
                <a:defRPr/>
              </a:pPr>
              <a:t>Thursday, June 22, 2023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43150" y="101601"/>
            <a:ext cx="2514600" cy="385233"/>
          </a:xfrm>
          <a:prstGeom prst="rect">
            <a:avLst/>
          </a:prstGeom>
        </p:spPr>
        <p:txBody>
          <a:bodyPr vert="horz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7FD13B">
                    <a:shade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172200" y="8636001"/>
            <a:ext cx="571500" cy="32596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6FB833"/>
                </a:solidFill>
              </a:defRPr>
            </a:lvl1pPr>
          </a:lstStyle>
          <a:p>
            <a:pPr>
              <a:defRPr/>
            </a:pPr>
            <a:fld id="{F1DE8D87-C237-4FA0-BE70-83A268BDD1EC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228600" y="609600"/>
            <a:ext cx="6515100" cy="1117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385762" y="1401209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Franklin Gothic Book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385762" y="1410659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Franklin Gothic Book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61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613" r:id="rId1"/>
    <p:sldLayoutId id="2147504614" r:id="rId2"/>
    <p:sldLayoutId id="2147504615" r:id="rId3"/>
    <p:sldLayoutId id="2147504616" r:id="rId4"/>
    <p:sldLayoutId id="2147504617" r:id="rId5"/>
    <p:sldLayoutId id="2147504618" r:id="rId6"/>
    <p:sldLayoutId id="2147504619" r:id="rId7"/>
    <p:sldLayoutId id="2147504620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Book Antiqu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Book Antiqu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Book Antiqu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Book Antiqua" pitchFamily="18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sz="1350" kern="1200">
          <a:solidFill>
            <a:schemeClr val="tx2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7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1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DEC95EF-7154-4F11-B3A9-365858E601D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22.06.2023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" y="8229601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1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5D0A9EE-DE0E-4C14-BBC2-C2D7AB28627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1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755" r:id="rId1"/>
    <p:sldLayoutId id="2147504756" r:id="rId2"/>
    <p:sldLayoutId id="2147504757" r:id="rId3"/>
    <p:sldLayoutId id="2147504758" r:id="rId4"/>
    <p:sldLayoutId id="2147504759" r:id="rId5"/>
    <p:sldLayoutId id="2147504760" r:id="rId6"/>
    <p:sldLayoutId id="2147504761" r:id="rId7"/>
    <p:sldLayoutId id="2147504762" r:id="rId8"/>
    <p:sldLayoutId id="2147504763" r:id="rId9"/>
    <p:sldLayoutId id="2147504764" r:id="rId10"/>
    <p:sldLayoutId id="2147504765" r:id="rId11"/>
  </p:sldLayoutIdLst>
  <p:txStyles>
    <p:titleStyle>
      <a:lvl1pPr marL="240030" indent="-240030" algn="r" defTabSz="6858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345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148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1722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296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4241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4815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814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2.png"/><Relationship Id="rId5" Type="http://schemas.openxmlformats.org/officeDocument/2006/relationships/image" Target="../media/image101.gif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11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9.jpg"/><Relationship Id="rId5" Type="http://schemas.openxmlformats.org/officeDocument/2006/relationships/hyperlink" Target="mailto:finnev@nevsk.stavregion.ru" TargetMode="External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4208" y="6588224"/>
            <a:ext cx="661715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города Невинномысска на 2023 </a:t>
            </a:r>
            <a:r>
              <a:rPr lang="ru-RU" sz="2800" b="1" dirty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год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и на плановый период </a:t>
            </a:r>
            <a:endParaRPr lang="ru-RU" sz="2800" b="1" dirty="0" smtClean="0">
              <a:solidFill>
                <a:srgbClr val="386742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2024 </a:t>
            </a:r>
            <a:r>
              <a:rPr lang="ru-RU" sz="2800" b="1" dirty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 smtClean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2025 годов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4DCFA">
                  <a:tint val="85000"/>
                  <a:satMod val="15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  <a:latin typeface="Trebuchet MS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1994" y="5662543"/>
            <a:ext cx="5923349" cy="76944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4400" b="1" dirty="0" smtClean="0">
                <a:solidFill>
                  <a:srgbClr val="386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386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28" y="1562536"/>
            <a:ext cx="6325117" cy="323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754C75C-0F1E-4359-BF5F-B53D9AC515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-1" y="11181"/>
            <a:ext cx="6595345" cy="92077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212" y="203260"/>
            <a:ext cx="1342144" cy="926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4416" y="747316"/>
            <a:ext cx="3308270" cy="0"/>
          </a:xfrm>
          <a:custGeom>
            <a:avLst/>
            <a:gdLst/>
            <a:ahLst/>
            <a:cxnLst/>
            <a:rect l="l" t="t" r="r" b="b"/>
            <a:pathLst>
              <a:path w="2736215">
                <a:moveTo>
                  <a:pt x="0" y="0"/>
                </a:moveTo>
                <a:lnTo>
                  <a:pt x="2735997" y="0"/>
                </a:lnTo>
              </a:path>
            </a:pathLst>
          </a:custGeom>
          <a:ln w="3176">
            <a:solidFill>
              <a:srgbClr val="386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324228" y="624094"/>
            <a:ext cx="3322857" cy="7646104"/>
            <a:chOff x="2580345" y="516177"/>
            <a:chExt cx="2748280" cy="6323965"/>
          </a:xfrm>
        </p:grpSpPr>
        <p:sp>
          <p:nvSpPr>
            <p:cNvPr id="4" name="object 4"/>
            <p:cNvSpPr/>
            <p:nvPr/>
          </p:nvSpPr>
          <p:spPr>
            <a:xfrm>
              <a:off x="2901589" y="516177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404" y="203810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07996" y="516177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99694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894"/>
                  </a:lnTo>
                  <a:lnTo>
                    <a:pt x="101894" y="203819"/>
                  </a:lnTo>
                  <a:lnTo>
                    <a:pt x="203810" y="101894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06102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894"/>
                  </a:lnTo>
                  <a:lnTo>
                    <a:pt x="101894" y="203819"/>
                  </a:lnTo>
                  <a:lnTo>
                    <a:pt x="203819" y="101894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88332" y="764519"/>
              <a:ext cx="0" cy="6050280"/>
            </a:xfrm>
            <a:custGeom>
              <a:avLst/>
              <a:gdLst/>
              <a:ahLst/>
              <a:cxnLst/>
              <a:rect l="l" t="t" r="r" b="b"/>
              <a:pathLst>
                <a:path h="6050280">
                  <a:moveTo>
                    <a:pt x="0" y="0"/>
                  </a:moveTo>
                  <a:lnTo>
                    <a:pt x="0" y="6050048"/>
                  </a:lnTo>
                </a:path>
              </a:pathLst>
            </a:custGeom>
            <a:ln w="12701">
              <a:solidFill>
                <a:srgbClr val="80828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81970" y="720013"/>
              <a:ext cx="13335" cy="6120130"/>
            </a:xfrm>
            <a:custGeom>
              <a:avLst/>
              <a:gdLst/>
              <a:ahLst/>
              <a:cxnLst/>
              <a:rect l="l" t="t" r="r" b="b"/>
              <a:pathLst>
                <a:path w="13335" h="6120130">
                  <a:moveTo>
                    <a:pt x="12712" y="6113653"/>
                  </a:moveTo>
                  <a:lnTo>
                    <a:pt x="10845" y="6109170"/>
                  </a:lnTo>
                  <a:lnTo>
                    <a:pt x="6362" y="6107303"/>
                  </a:lnTo>
                  <a:lnTo>
                    <a:pt x="1866" y="6109170"/>
                  </a:lnTo>
                  <a:lnTo>
                    <a:pt x="0" y="6113653"/>
                  </a:lnTo>
                  <a:lnTo>
                    <a:pt x="1866" y="6118149"/>
                  </a:lnTo>
                  <a:lnTo>
                    <a:pt x="6362" y="6120003"/>
                  </a:lnTo>
                  <a:lnTo>
                    <a:pt x="10845" y="6118149"/>
                  </a:lnTo>
                  <a:lnTo>
                    <a:pt x="12712" y="6113653"/>
                  </a:lnTo>
                  <a:close/>
                </a:path>
                <a:path w="13335" h="6120130">
                  <a:moveTo>
                    <a:pt x="12712" y="6350"/>
                  </a:moveTo>
                  <a:lnTo>
                    <a:pt x="10845" y="1866"/>
                  </a:lnTo>
                  <a:lnTo>
                    <a:pt x="6362" y="0"/>
                  </a:lnTo>
                  <a:lnTo>
                    <a:pt x="1866" y="1866"/>
                  </a:lnTo>
                  <a:lnTo>
                    <a:pt x="0" y="6350"/>
                  </a:lnTo>
                  <a:lnTo>
                    <a:pt x="1866" y="10845"/>
                  </a:lnTo>
                  <a:lnTo>
                    <a:pt x="6362" y="12700"/>
                  </a:lnTo>
                  <a:lnTo>
                    <a:pt x="10845" y="10845"/>
                  </a:lnTo>
                  <a:lnTo>
                    <a:pt x="12712" y="635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80335" y="991450"/>
              <a:ext cx="2028189" cy="3113405"/>
            </a:xfrm>
            <a:custGeom>
              <a:avLst/>
              <a:gdLst/>
              <a:ahLst/>
              <a:cxnLst/>
              <a:rect l="l" t="t" r="r" b="b"/>
              <a:pathLst>
                <a:path w="2028189" h="3113404">
                  <a:moveTo>
                    <a:pt x="2027656" y="2889681"/>
                  </a:moveTo>
                  <a:lnTo>
                    <a:pt x="88912" y="2889681"/>
                  </a:lnTo>
                  <a:lnTo>
                    <a:pt x="37515" y="2891078"/>
                  </a:lnTo>
                  <a:lnTo>
                    <a:pt x="11112" y="2900794"/>
                  </a:lnTo>
                  <a:lnTo>
                    <a:pt x="1397" y="2927197"/>
                  </a:lnTo>
                  <a:lnTo>
                    <a:pt x="0" y="2978594"/>
                  </a:lnTo>
                  <a:lnTo>
                    <a:pt x="0" y="3024340"/>
                  </a:lnTo>
                  <a:lnTo>
                    <a:pt x="1397" y="3075724"/>
                  </a:lnTo>
                  <a:lnTo>
                    <a:pt x="11112" y="3102114"/>
                  </a:lnTo>
                  <a:lnTo>
                    <a:pt x="37515" y="3111843"/>
                  </a:lnTo>
                  <a:lnTo>
                    <a:pt x="88912" y="3113227"/>
                  </a:lnTo>
                  <a:lnTo>
                    <a:pt x="2027656" y="3113227"/>
                  </a:lnTo>
                  <a:lnTo>
                    <a:pt x="2027656" y="2889681"/>
                  </a:lnTo>
                  <a:close/>
                </a:path>
                <a:path w="2028189" h="3113404">
                  <a:moveTo>
                    <a:pt x="2027656" y="0"/>
                  </a:moveTo>
                  <a:lnTo>
                    <a:pt x="88912" y="0"/>
                  </a:lnTo>
                  <a:lnTo>
                    <a:pt x="37515" y="1384"/>
                  </a:lnTo>
                  <a:lnTo>
                    <a:pt x="11112" y="11112"/>
                  </a:lnTo>
                  <a:lnTo>
                    <a:pt x="1397" y="37490"/>
                  </a:lnTo>
                  <a:lnTo>
                    <a:pt x="0" y="88874"/>
                  </a:lnTo>
                  <a:lnTo>
                    <a:pt x="0" y="134632"/>
                  </a:lnTo>
                  <a:lnTo>
                    <a:pt x="1397" y="186029"/>
                  </a:lnTo>
                  <a:lnTo>
                    <a:pt x="11112" y="212420"/>
                  </a:lnTo>
                  <a:lnTo>
                    <a:pt x="37515" y="222148"/>
                  </a:lnTo>
                  <a:lnTo>
                    <a:pt x="88912" y="223532"/>
                  </a:lnTo>
                  <a:lnTo>
                    <a:pt x="2027656" y="223532"/>
                  </a:lnTo>
                  <a:lnTo>
                    <a:pt x="2027656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80345" y="2204669"/>
              <a:ext cx="2028189" cy="224154"/>
            </a:xfrm>
            <a:custGeom>
              <a:avLst/>
              <a:gdLst/>
              <a:ahLst/>
              <a:cxnLst/>
              <a:rect l="l" t="t" r="r" b="b"/>
              <a:pathLst>
                <a:path w="2028189" h="224155">
                  <a:moveTo>
                    <a:pt x="2027651" y="0"/>
                  </a:moveTo>
                  <a:lnTo>
                    <a:pt x="88904" y="0"/>
                  </a:lnTo>
                  <a:lnTo>
                    <a:pt x="37506" y="1389"/>
                  </a:lnTo>
                  <a:lnTo>
                    <a:pt x="11113" y="11113"/>
                  </a:lnTo>
                  <a:lnTo>
                    <a:pt x="1389" y="37508"/>
                  </a:lnTo>
                  <a:lnTo>
                    <a:pt x="0" y="88910"/>
                  </a:lnTo>
                  <a:lnTo>
                    <a:pt x="0" y="134630"/>
                  </a:lnTo>
                  <a:lnTo>
                    <a:pt x="1389" y="186031"/>
                  </a:lnTo>
                  <a:lnTo>
                    <a:pt x="11113" y="212426"/>
                  </a:lnTo>
                  <a:lnTo>
                    <a:pt x="37506" y="222151"/>
                  </a:lnTo>
                  <a:lnTo>
                    <a:pt x="88904" y="223540"/>
                  </a:lnTo>
                  <a:lnTo>
                    <a:pt x="2027651" y="223540"/>
                  </a:lnTo>
                  <a:lnTo>
                    <a:pt x="2027651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980663" y="722184"/>
            <a:ext cx="46833" cy="46833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193" y="0"/>
                </a:moveTo>
                <a:lnTo>
                  <a:pt x="11723" y="1508"/>
                </a:lnTo>
                <a:lnTo>
                  <a:pt x="5622" y="5623"/>
                </a:lnTo>
                <a:lnTo>
                  <a:pt x="1508" y="11727"/>
                </a:lnTo>
                <a:lnTo>
                  <a:pt x="0" y="19202"/>
                </a:lnTo>
                <a:lnTo>
                  <a:pt x="1508" y="26672"/>
                </a:lnTo>
                <a:lnTo>
                  <a:pt x="5622" y="32765"/>
                </a:lnTo>
                <a:lnTo>
                  <a:pt x="11723" y="36870"/>
                </a:lnTo>
                <a:lnTo>
                  <a:pt x="19193" y="38374"/>
                </a:lnTo>
                <a:lnTo>
                  <a:pt x="26661" y="36870"/>
                </a:lnTo>
                <a:lnTo>
                  <a:pt x="32761" y="32765"/>
                </a:lnTo>
                <a:lnTo>
                  <a:pt x="36874" y="26672"/>
                </a:lnTo>
                <a:lnTo>
                  <a:pt x="38383" y="19202"/>
                </a:lnTo>
                <a:lnTo>
                  <a:pt x="36874" y="11727"/>
                </a:lnTo>
                <a:lnTo>
                  <a:pt x="32761" y="5623"/>
                </a:lnTo>
                <a:lnTo>
                  <a:pt x="26661" y="1508"/>
                </a:lnTo>
                <a:lnTo>
                  <a:pt x="19193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5729" y="714039"/>
            <a:ext cx="66794" cy="6679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26" y="0"/>
                </a:moveTo>
                <a:lnTo>
                  <a:pt x="16811" y="2161"/>
                </a:lnTo>
                <a:lnTo>
                  <a:pt x="8061" y="8058"/>
                </a:lnTo>
                <a:lnTo>
                  <a:pt x="2163" y="16806"/>
                </a:lnTo>
                <a:lnTo>
                  <a:pt x="0" y="27523"/>
                </a:lnTo>
                <a:lnTo>
                  <a:pt x="2163" y="38227"/>
                </a:lnTo>
                <a:lnTo>
                  <a:pt x="8061" y="46977"/>
                </a:lnTo>
                <a:lnTo>
                  <a:pt x="16811" y="52880"/>
                </a:lnTo>
                <a:lnTo>
                  <a:pt x="27526" y="55046"/>
                </a:lnTo>
                <a:lnTo>
                  <a:pt x="38234" y="52880"/>
                </a:lnTo>
                <a:lnTo>
                  <a:pt x="46980" y="46977"/>
                </a:lnTo>
                <a:lnTo>
                  <a:pt x="52877" y="38227"/>
                </a:lnTo>
                <a:lnTo>
                  <a:pt x="55040" y="27523"/>
                </a:lnTo>
                <a:lnTo>
                  <a:pt x="52877" y="16806"/>
                </a:lnTo>
                <a:lnTo>
                  <a:pt x="46980" y="8058"/>
                </a:lnTo>
                <a:lnTo>
                  <a:pt x="38234" y="2161"/>
                </a:lnTo>
                <a:lnTo>
                  <a:pt x="27526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0035" y="688279"/>
            <a:ext cx="118235" cy="118235"/>
          </a:xfrm>
          <a:custGeom>
            <a:avLst/>
            <a:gdLst/>
            <a:ahLst/>
            <a:cxnLst/>
            <a:rect l="l" t="t" r="r" b="b"/>
            <a:pathLst>
              <a:path w="97790" h="97790">
                <a:moveTo>
                  <a:pt x="48816" y="0"/>
                </a:moveTo>
                <a:lnTo>
                  <a:pt x="0" y="48828"/>
                </a:lnTo>
                <a:lnTo>
                  <a:pt x="48816" y="97657"/>
                </a:lnTo>
                <a:lnTo>
                  <a:pt x="97642" y="48828"/>
                </a:lnTo>
                <a:lnTo>
                  <a:pt x="48816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41906" y="655183"/>
            <a:ext cx="5179382" cy="3117316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3078024">
              <a:spcBef>
                <a:spcPts val="121"/>
              </a:spcBef>
              <a:tabLst>
                <a:tab pos="4985185" algn="l"/>
              </a:tabLst>
            </a:pP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ru-RU" sz="967" b="1" spc="-60" dirty="0" smtClean="0">
                <a:solidFill>
                  <a:srgbClr val="FFFFFF"/>
                </a:solidFill>
                <a:latin typeface="Roboto"/>
                <a:cs typeface="Roboto"/>
              </a:rPr>
              <a:t>10</a:t>
            </a:r>
            <a:endParaRPr sz="967" dirty="0">
              <a:latin typeface="Roboto"/>
              <a:cs typeface="Roboto"/>
            </a:endParaRPr>
          </a:p>
          <a:p>
            <a:pPr>
              <a:lnSpc>
                <a:spcPct val="100000"/>
              </a:lnSpc>
            </a:pPr>
            <a:endParaRPr sz="907" dirty="0">
              <a:latin typeface="Roboto"/>
              <a:cs typeface="Roboto"/>
            </a:endParaRPr>
          </a:p>
          <a:p>
            <a:pPr marR="447615" algn="r">
              <a:spcBef>
                <a:spcPts val="6"/>
              </a:spcBef>
            </a:pPr>
            <a:r>
              <a:rPr sz="1209" b="1" spc="-12" dirty="0">
                <a:solidFill>
                  <a:srgbClr val="386742"/>
                </a:solidFill>
                <a:latin typeface="Roboto"/>
                <a:cs typeface="Roboto"/>
              </a:rPr>
              <a:t>Субвенции</a:t>
            </a:r>
            <a:endParaRPr sz="1209" dirty="0">
              <a:latin typeface="Roboto"/>
              <a:cs typeface="Roboto"/>
            </a:endParaRPr>
          </a:p>
          <a:p>
            <a:pPr marL="232637" marR="449150" indent="2904506">
              <a:lnSpc>
                <a:spcPts val="2163"/>
              </a:lnSpc>
              <a:spcBef>
                <a:spcPts val="145"/>
              </a:spcBef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Бюджетный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кодекс</a:t>
            </a:r>
            <a:r>
              <a:rPr sz="967" spc="60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Межбюджетные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трансферты,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предоставляемые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бюджетам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субъектов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Рос-</a:t>
            </a:r>
            <a:endParaRPr sz="967" dirty="0">
              <a:latin typeface="Roboto"/>
              <a:cs typeface="Roboto"/>
            </a:endParaRPr>
          </a:p>
          <a:p>
            <a:pPr marL="15356" algn="just">
              <a:lnSpc>
                <a:spcPts val="925"/>
              </a:lnSpc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сийской</a:t>
            </a:r>
            <a:r>
              <a:rPr sz="967" spc="13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Федерации,</a:t>
            </a:r>
            <a:r>
              <a:rPr sz="967" spc="13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местным</a:t>
            </a:r>
            <a:r>
              <a:rPr sz="967" spc="13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бюджетам</a:t>
            </a:r>
            <a:r>
              <a:rPr sz="967" spc="13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13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целях</a:t>
            </a:r>
            <a:r>
              <a:rPr sz="967" spc="13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финансового</a:t>
            </a:r>
            <a:r>
              <a:rPr sz="967" spc="13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обеспечения</a:t>
            </a:r>
            <a:endParaRPr sz="967" dirty="0">
              <a:latin typeface="Roboto"/>
              <a:cs typeface="Roboto"/>
            </a:endParaRPr>
          </a:p>
          <a:p>
            <a:pPr marL="15356" marR="448383" algn="just"/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расходных</a:t>
            </a:r>
            <a:r>
              <a:rPr sz="967" spc="16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обязательств</a:t>
            </a:r>
            <a:r>
              <a:rPr sz="967" spc="16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субъектов</a:t>
            </a:r>
            <a:r>
              <a:rPr sz="967" spc="16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16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Федерации</a:t>
            </a:r>
            <a:r>
              <a:rPr sz="967" spc="15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16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(или)</a:t>
            </a:r>
            <a:r>
              <a:rPr sz="967" spc="16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муници-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пальных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образований, возникающих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при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выполнении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полномочий Российской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Федерации,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субъектов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Федерации,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переданных на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осуществление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органам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государственной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власти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субъектов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Федерации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(или)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ор-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ганам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местного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самоуправления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установленном порядке.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24"/>
              </a:spcBef>
            </a:pPr>
            <a:endParaRPr sz="1028" dirty="0">
              <a:latin typeface="Roboto"/>
              <a:cs typeface="Roboto"/>
            </a:endParaRPr>
          </a:p>
          <a:p>
            <a:pPr marL="3029654"/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«Бюджет</a:t>
            </a:r>
            <a:r>
              <a:rPr sz="967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для</a:t>
            </a:r>
            <a:r>
              <a:rPr sz="967" spc="-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граждан»</a:t>
            </a:r>
            <a:endParaRPr sz="967" dirty="0">
              <a:latin typeface="Roboto"/>
              <a:cs typeface="Roboto"/>
            </a:endParaRPr>
          </a:p>
          <a:p>
            <a:pPr>
              <a:lnSpc>
                <a:spcPct val="100000"/>
              </a:lnSpc>
            </a:pPr>
            <a:endParaRPr sz="907" dirty="0">
              <a:latin typeface="Roboto"/>
              <a:cs typeface="Roboto"/>
            </a:endParaRPr>
          </a:p>
          <a:p>
            <a:pPr marL="15356" marR="446847" indent="217281" algn="just"/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Средства,</a:t>
            </a:r>
            <a:r>
              <a:rPr sz="967" spc="18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предоставляемые</a:t>
            </a:r>
            <a:r>
              <a:rPr sz="967" spc="18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из</a:t>
            </a:r>
            <a:r>
              <a:rPr sz="967" spc="18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вышестоящего</a:t>
            </a:r>
            <a:r>
              <a:rPr sz="967" spc="18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бюджета</a:t>
            </a:r>
            <a:r>
              <a:rPr sz="967" spc="18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нижестоящему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бюджету</a:t>
            </a:r>
            <a:r>
              <a:rPr sz="967" spc="109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11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целях</a:t>
            </a:r>
            <a:r>
              <a:rPr sz="967" spc="11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финансирования</a:t>
            </a:r>
            <a:r>
              <a:rPr sz="967" spc="109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расходов,</a:t>
            </a:r>
            <a:r>
              <a:rPr sz="967" spc="12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возникающих</a:t>
            </a:r>
            <a:r>
              <a:rPr sz="967" spc="11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при</a:t>
            </a:r>
            <a:r>
              <a:rPr sz="967" spc="109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выполнении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отдельных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полномочий,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переданных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осуществление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органам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государствен-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ной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власти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субъектов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Федерации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(или)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органам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местного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само-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управления.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24229" y="6148577"/>
            <a:ext cx="2451567" cy="281337"/>
          </a:xfrm>
          <a:custGeom>
            <a:avLst/>
            <a:gdLst/>
            <a:ahLst/>
            <a:cxnLst/>
            <a:rect l="l" t="t" r="r" b="b"/>
            <a:pathLst>
              <a:path w="2028189" h="224154">
                <a:moveTo>
                  <a:pt x="2027651" y="0"/>
                </a:moveTo>
                <a:lnTo>
                  <a:pt x="88904" y="0"/>
                </a:lnTo>
                <a:lnTo>
                  <a:pt x="37506" y="1389"/>
                </a:lnTo>
                <a:lnTo>
                  <a:pt x="11113" y="11113"/>
                </a:lnTo>
                <a:lnTo>
                  <a:pt x="1389" y="37506"/>
                </a:lnTo>
                <a:lnTo>
                  <a:pt x="0" y="88904"/>
                </a:lnTo>
                <a:lnTo>
                  <a:pt x="0" y="134636"/>
                </a:lnTo>
                <a:lnTo>
                  <a:pt x="1389" y="186026"/>
                </a:lnTo>
                <a:lnTo>
                  <a:pt x="11113" y="212416"/>
                </a:lnTo>
                <a:lnTo>
                  <a:pt x="37506" y="222139"/>
                </a:lnTo>
                <a:lnTo>
                  <a:pt x="88904" y="223528"/>
                </a:lnTo>
                <a:lnTo>
                  <a:pt x="2027651" y="223528"/>
                </a:lnTo>
                <a:lnTo>
                  <a:pt x="2027651" y="0"/>
                </a:lnTo>
                <a:close/>
              </a:path>
            </a:pathLst>
          </a:custGeom>
          <a:solidFill>
            <a:srgbClr val="6A99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748029" y="4360112"/>
            <a:ext cx="2904569" cy="201582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209" b="1" dirty="0">
                <a:solidFill>
                  <a:srgbClr val="386742"/>
                </a:solidFill>
                <a:latin typeface="Roboto"/>
                <a:cs typeface="Roboto"/>
              </a:rPr>
              <a:t>Субсидии</a:t>
            </a:r>
            <a:r>
              <a:rPr sz="1209" b="1" spc="-18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09" b="1" dirty="0">
                <a:solidFill>
                  <a:srgbClr val="386742"/>
                </a:solidFill>
                <a:latin typeface="Roboto"/>
                <a:cs typeface="Roboto"/>
              </a:rPr>
              <a:t>бюджетам</a:t>
            </a:r>
            <a:r>
              <a:rPr sz="1209" b="1" spc="-12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09" b="1" dirty="0">
                <a:solidFill>
                  <a:srgbClr val="386742"/>
                </a:solidFill>
                <a:latin typeface="Roboto"/>
                <a:cs typeface="Roboto"/>
              </a:rPr>
              <a:t>других</a:t>
            </a:r>
            <a:r>
              <a:rPr sz="1209" b="1" spc="-12" dirty="0">
                <a:solidFill>
                  <a:srgbClr val="386742"/>
                </a:solidFill>
                <a:latin typeface="Roboto"/>
                <a:cs typeface="Roboto"/>
              </a:rPr>
              <a:t> уровней</a:t>
            </a:r>
            <a:endParaRPr sz="1209" dirty="0">
              <a:latin typeface="Roboto"/>
              <a:cs typeface="Robo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1907" y="4735575"/>
            <a:ext cx="4631117" cy="2441297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2775519" algn="ctr">
              <a:spcBef>
                <a:spcPts val="121"/>
              </a:spcBef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Бюджетный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кодекс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67"/>
              </a:spcBef>
            </a:pPr>
            <a:endParaRPr sz="1028" dirty="0">
              <a:latin typeface="Roboto"/>
              <a:cs typeface="Roboto"/>
            </a:endParaRPr>
          </a:p>
          <a:p>
            <a:pPr marL="15356" marR="6142" indent="217281" algn="just"/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Межбюджетные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трансферты,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предоставляемые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бюджетам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субъектов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Рос-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сийской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Федерации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органам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местного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самоуправления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целях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софинанси-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рования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расходных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обязательств,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возникающих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при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выполнении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полномочий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органов</a:t>
            </a:r>
            <a:r>
              <a:rPr sz="967" spc="9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государственной</a:t>
            </a:r>
            <a:r>
              <a:rPr sz="967" spc="9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власти</a:t>
            </a:r>
            <a:r>
              <a:rPr sz="967" spc="10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9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местного</a:t>
            </a:r>
            <a:r>
              <a:rPr sz="967" spc="9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самоуправления</a:t>
            </a:r>
            <a:r>
              <a:rPr sz="967" spc="10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по</a:t>
            </a:r>
            <a:r>
              <a:rPr sz="967" spc="9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предметам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ведения</a:t>
            </a:r>
            <a:r>
              <a:rPr sz="967" spc="9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9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Федерации</a:t>
            </a:r>
            <a:r>
              <a:rPr sz="967" spc="9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9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субъектов</a:t>
            </a:r>
            <a:r>
              <a:rPr sz="967" spc="9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9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Федерации</a:t>
            </a:r>
            <a:r>
              <a:rPr sz="967" spc="9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9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пред-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метам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совместного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ведения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Федерации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субъектов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Федерации.</a:t>
            </a:r>
            <a:endParaRPr sz="967" dirty="0">
              <a:latin typeface="Roboto"/>
              <a:cs typeface="Roboto"/>
            </a:endParaRPr>
          </a:p>
          <a:p>
            <a:pPr marL="2775519" algn="ctr">
              <a:spcBef>
                <a:spcPts val="877"/>
              </a:spcBef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«Бюджет</a:t>
            </a:r>
            <a:r>
              <a:rPr sz="967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для</a:t>
            </a:r>
            <a:r>
              <a:rPr sz="967" spc="-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граждан»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30"/>
              </a:spcBef>
            </a:pPr>
            <a:endParaRPr sz="1330" dirty="0">
              <a:latin typeface="Roboto"/>
              <a:cs typeface="Roboto"/>
            </a:endParaRPr>
          </a:p>
          <a:p>
            <a:pPr marL="15356" marR="6142" indent="217281" algn="just"/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Средства,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предоставляемые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из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бюджетов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одного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уровня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бюджетам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другого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уровня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софинансирование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расходных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обязательств,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возникающих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при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вы-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полнении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полномочий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органов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государственной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власти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местного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самоуправ-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ления.</a:t>
            </a:r>
            <a:endParaRPr sz="967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1953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38324" y="747316"/>
            <a:ext cx="3308270" cy="0"/>
          </a:xfrm>
          <a:custGeom>
            <a:avLst/>
            <a:gdLst/>
            <a:ahLst/>
            <a:cxnLst/>
            <a:rect l="l" t="t" r="r" b="b"/>
            <a:pathLst>
              <a:path w="2736215">
                <a:moveTo>
                  <a:pt x="2736021" y="0"/>
                </a:moveTo>
                <a:lnTo>
                  <a:pt x="0" y="0"/>
                </a:lnTo>
              </a:path>
            </a:pathLst>
          </a:custGeom>
          <a:ln w="3176">
            <a:solidFill>
              <a:srgbClr val="386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04416" y="624094"/>
            <a:ext cx="3057213" cy="246450"/>
            <a:chOff x="0" y="516177"/>
            <a:chExt cx="2528570" cy="203835"/>
          </a:xfrm>
        </p:grpSpPr>
        <p:sp>
          <p:nvSpPr>
            <p:cNvPr id="4" name="object 4"/>
            <p:cNvSpPr/>
            <p:nvPr/>
          </p:nvSpPr>
          <p:spPr>
            <a:xfrm>
              <a:off x="720007" y="516177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80" h="203834">
                  <a:moveTo>
                    <a:pt x="1706392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392" y="203810"/>
                  </a:lnTo>
                  <a:lnTo>
                    <a:pt x="1706392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16177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24493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8088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4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01981" y="669448"/>
            <a:ext cx="2069876" cy="148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6">
              <a:tabLst>
                <a:tab pos="380050" algn="l"/>
              </a:tabLst>
            </a:pP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11</a:t>
            </a:r>
            <a:r>
              <a:rPr sz="967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 </a:t>
            </a:r>
            <a:endParaRPr sz="1270" baseline="3968" dirty="0">
              <a:latin typeface="Noto Mono"/>
              <a:cs typeface="Noto Mon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23669" y="722184"/>
            <a:ext cx="46833" cy="46833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19202" y="0"/>
                </a:moveTo>
                <a:lnTo>
                  <a:pt x="11740" y="1508"/>
                </a:lnTo>
                <a:lnTo>
                  <a:pt x="5634" y="5623"/>
                </a:lnTo>
                <a:lnTo>
                  <a:pt x="1513" y="11727"/>
                </a:lnTo>
                <a:lnTo>
                  <a:pt x="0" y="19202"/>
                </a:lnTo>
                <a:lnTo>
                  <a:pt x="1513" y="26672"/>
                </a:lnTo>
                <a:lnTo>
                  <a:pt x="5634" y="32765"/>
                </a:lnTo>
                <a:lnTo>
                  <a:pt x="11740" y="36870"/>
                </a:lnTo>
                <a:lnTo>
                  <a:pt x="19202" y="38374"/>
                </a:lnTo>
                <a:lnTo>
                  <a:pt x="26659" y="36870"/>
                </a:lnTo>
                <a:lnTo>
                  <a:pt x="32754" y="32765"/>
                </a:lnTo>
                <a:lnTo>
                  <a:pt x="36866" y="26672"/>
                </a:lnTo>
                <a:lnTo>
                  <a:pt x="38374" y="19202"/>
                </a:lnTo>
                <a:lnTo>
                  <a:pt x="36866" y="11727"/>
                </a:lnTo>
                <a:lnTo>
                  <a:pt x="32754" y="5623"/>
                </a:lnTo>
                <a:lnTo>
                  <a:pt x="26659" y="1508"/>
                </a:lnTo>
                <a:lnTo>
                  <a:pt x="19202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48450" y="714039"/>
            <a:ext cx="66794" cy="6679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23" y="0"/>
                </a:moveTo>
                <a:lnTo>
                  <a:pt x="16806" y="2161"/>
                </a:lnTo>
                <a:lnTo>
                  <a:pt x="8058" y="8058"/>
                </a:lnTo>
                <a:lnTo>
                  <a:pt x="2161" y="16806"/>
                </a:lnTo>
                <a:lnTo>
                  <a:pt x="0" y="27523"/>
                </a:lnTo>
                <a:lnTo>
                  <a:pt x="2161" y="38227"/>
                </a:lnTo>
                <a:lnTo>
                  <a:pt x="8058" y="46977"/>
                </a:lnTo>
                <a:lnTo>
                  <a:pt x="16806" y="52880"/>
                </a:lnTo>
                <a:lnTo>
                  <a:pt x="27523" y="55046"/>
                </a:lnTo>
                <a:lnTo>
                  <a:pt x="38240" y="52880"/>
                </a:lnTo>
                <a:lnTo>
                  <a:pt x="46988" y="46977"/>
                </a:lnTo>
                <a:lnTo>
                  <a:pt x="52885" y="38227"/>
                </a:lnTo>
                <a:lnTo>
                  <a:pt x="55046" y="27523"/>
                </a:lnTo>
                <a:lnTo>
                  <a:pt x="52885" y="16806"/>
                </a:lnTo>
                <a:lnTo>
                  <a:pt x="46988" y="8058"/>
                </a:lnTo>
                <a:lnTo>
                  <a:pt x="38240" y="2161"/>
                </a:lnTo>
                <a:lnTo>
                  <a:pt x="27523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92653" y="688279"/>
            <a:ext cx="118235" cy="118235"/>
          </a:xfrm>
          <a:custGeom>
            <a:avLst/>
            <a:gdLst/>
            <a:ahLst/>
            <a:cxnLst/>
            <a:rect l="l" t="t" r="r" b="b"/>
            <a:pathLst>
              <a:path w="97789" h="97790">
                <a:moveTo>
                  <a:pt x="48828" y="0"/>
                </a:moveTo>
                <a:lnTo>
                  <a:pt x="0" y="48828"/>
                </a:lnTo>
                <a:lnTo>
                  <a:pt x="48828" y="97657"/>
                </a:lnTo>
                <a:lnTo>
                  <a:pt x="97627" y="48828"/>
                </a:lnTo>
                <a:lnTo>
                  <a:pt x="48828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57464" y="1044331"/>
            <a:ext cx="3648387" cy="350340"/>
          </a:xfrm>
          <a:prstGeom prst="rect">
            <a:avLst/>
          </a:prstGeom>
        </p:spPr>
        <p:txBody>
          <a:bodyPr vert="horz" wrap="square" lIns="0" tIns="15355" rIns="0" bIns="0" rtlCol="0" anchor="ctr">
            <a:spAutoFit/>
          </a:bodyPr>
          <a:lstStyle/>
          <a:p>
            <a:pPr marL="15356">
              <a:lnSpc>
                <a:spcPct val="100000"/>
              </a:lnSpc>
              <a:spcBef>
                <a:spcPts val="121"/>
              </a:spcBef>
            </a:pPr>
            <a:r>
              <a:rPr sz="2176" spc="-109" dirty="0"/>
              <a:t>ОСНОВНЫЕ</a:t>
            </a:r>
            <a:r>
              <a:rPr sz="2176" spc="30" dirty="0"/>
              <a:t> </a:t>
            </a:r>
            <a:r>
              <a:rPr sz="2176" spc="-97" dirty="0"/>
              <a:t>ПОЛОЖЕНИЯ</a:t>
            </a:r>
            <a:endParaRPr sz="2176"/>
          </a:p>
        </p:txBody>
      </p:sp>
      <p:sp>
        <p:nvSpPr>
          <p:cNvPr id="13" name="object 13"/>
          <p:cNvSpPr txBox="1"/>
          <p:nvPr/>
        </p:nvSpPr>
        <p:spPr>
          <a:xfrm>
            <a:off x="1389025" y="1622988"/>
            <a:ext cx="4398487" cy="1071236"/>
          </a:xfrm>
          <a:prstGeom prst="rect">
            <a:avLst/>
          </a:prstGeom>
        </p:spPr>
        <p:txBody>
          <a:bodyPr vert="horz" wrap="square" lIns="0" tIns="73705" rIns="0" bIns="0" rtlCol="0">
            <a:spAutoFit/>
          </a:bodyPr>
          <a:lstStyle/>
          <a:p>
            <a:pPr marL="15356">
              <a:spcBef>
                <a:spcPts val="580"/>
              </a:spcBef>
            </a:pPr>
            <a:r>
              <a:rPr sz="1330" b="1" dirty="0">
                <a:solidFill>
                  <a:srgbClr val="386742"/>
                </a:solidFill>
                <a:latin typeface="Trebuchet MS"/>
                <a:cs typeface="Trebuchet MS"/>
              </a:rPr>
              <a:t>Бюджетная</a:t>
            </a:r>
            <a:r>
              <a:rPr sz="1330" b="1" spc="-48" dirty="0">
                <a:solidFill>
                  <a:srgbClr val="386742"/>
                </a:solidFill>
                <a:latin typeface="Trebuchet MS"/>
                <a:cs typeface="Trebuchet MS"/>
              </a:rPr>
              <a:t> </a:t>
            </a:r>
            <a:r>
              <a:rPr sz="1330" b="1" dirty="0">
                <a:solidFill>
                  <a:srgbClr val="386742"/>
                </a:solidFill>
                <a:latin typeface="Trebuchet MS"/>
                <a:cs typeface="Trebuchet MS"/>
              </a:rPr>
              <a:t>система</a:t>
            </a:r>
            <a:r>
              <a:rPr sz="1330" b="1" spc="314" dirty="0">
                <a:solidFill>
                  <a:srgbClr val="386742"/>
                </a:solidFill>
                <a:latin typeface="Trebuchet MS"/>
                <a:cs typeface="Trebuchet MS"/>
              </a:rPr>
              <a:t> </a:t>
            </a:r>
            <a:r>
              <a:rPr sz="1330" b="1" spc="-12" dirty="0">
                <a:solidFill>
                  <a:srgbClr val="386742"/>
                </a:solidFill>
                <a:latin typeface="Trebuchet MS"/>
                <a:cs typeface="Trebuchet MS"/>
              </a:rPr>
              <a:t>Российской</a:t>
            </a:r>
            <a:r>
              <a:rPr sz="1330" b="1" spc="-48" dirty="0">
                <a:solidFill>
                  <a:srgbClr val="386742"/>
                </a:solidFill>
                <a:latin typeface="Trebuchet MS"/>
                <a:cs typeface="Trebuchet MS"/>
              </a:rPr>
              <a:t> </a:t>
            </a:r>
            <a:r>
              <a:rPr sz="1330" b="1" spc="-12" dirty="0">
                <a:solidFill>
                  <a:srgbClr val="386742"/>
                </a:solidFill>
                <a:latin typeface="Trebuchet MS"/>
                <a:cs typeface="Trebuchet MS"/>
              </a:rPr>
              <a:t>Федерации</a:t>
            </a:r>
            <a:endParaRPr sz="1330">
              <a:latin typeface="Trebuchet MS"/>
              <a:cs typeface="Trebuchet MS"/>
            </a:endParaRPr>
          </a:p>
          <a:p>
            <a:pPr marL="15356" marR="6142">
              <a:lnSpc>
                <a:spcPct val="128699"/>
              </a:lnSpc>
            </a:pPr>
            <a:r>
              <a:rPr sz="1330" spc="-242" dirty="0">
                <a:solidFill>
                  <a:srgbClr val="386742"/>
                </a:solidFill>
                <a:latin typeface="Roboto"/>
                <a:cs typeface="Roboto"/>
              </a:rPr>
              <a:t>-</a:t>
            </a:r>
            <a:r>
              <a:rPr sz="1330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330" spc="-12" dirty="0">
                <a:solidFill>
                  <a:srgbClr val="386742"/>
                </a:solidFill>
                <a:latin typeface="Roboto"/>
                <a:cs typeface="Roboto"/>
              </a:rPr>
              <a:t>совокупность</a:t>
            </a:r>
            <a:r>
              <a:rPr sz="1330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330" spc="-30" dirty="0">
                <a:solidFill>
                  <a:srgbClr val="386742"/>
                </a:solidFill>
                <a:latin typeface="Roboto"/>
                <a:cs typeface="Roboto"/>
              </a:rPr>
              <a:t>федерального</a:t>
            </a:r>
            <a:r>
              <a:rPr sz="1330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330" spc="-12" dirty="0">
                <a:solidFill>
                  <a:srgbClr val="386742"/>
                </a:solidFill>
                <a:latin typeface="Roboto"/>
                <a:cs typeface="Roboto"/>
              </a:rPr>
              <a:t>бюджета,</a:t>
            </a:r>
            <a:r>
              <a:rPr sz="1330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330" spc="-12" dirty="0">
                <a:solidFill>
                  <a:srgbClr val="386742"/>
                </a:solidFill>
                <a:latin typeface="Roboto"/>
                <a:cs typeface="Roboto"/>
              </a:rPr>
              <a:t>бюджетов субъектов</a:t>
            </a:r>
            <a:r>
              <a:rPr sz="1330" spc="-48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330" spc="-12" dirty="0">
                <a:solidFill>
                  <a:srgbClr val="386742"/>
                </a:solidFill>
                <a:latin typeface="Roboto"/>
                <a:cs typeface="Roboto"/>
              </a:rPr>
              <a:t>Российской</a:t>
            </a:r>
            <a:r>
              <a:rPr sz="1330" spc="-42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330" dirty="0">
                <a:solidFill>
                  <a:srgbClr val="386742"/>
                </a:solidFill>
                <a:latin typeface="Roboto"/>
                <a:cs typeface="Roboto"/>
              </a:rPr>
              <a:t>Федерации,</a:t>
            </a:r>
            <a:r>
              <a:rPr sz="1330" spc="-42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330" dirty="0">
                <a:solidFill>
                  <a:srgbClr val="386742"/>
                </a:solidFill>
                <a:latin typeface="Roboto"/>
                <a:cs typeface="Roboto"/>
              </a:rPr>
              <a:t>местных</a:t>
            </a:r>
            <a:r>
              <a:rPr sz="1330" spc="-36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330" spc="-12" dirty="0">
                <a:solidFill>
                  <a:srgbClr val="386742"/>
                </a:solidFill>
                <a:latin typeface="Roboto"/>
                <a:cs typeface="Roboto"/>
              </a:rPr>
              <a:t>бюджетов </a:t>
            </a:r>
            <a:r>
              <a:rPr sz="1330" dirty="0">
                <a:solidFill>
                  <a:srgbClr val="386742"/>
                </a:solidFill>
                <a:latin typeface="Roboto"/>
                <a:cs typeface="Roboto"/>
              </a:rPr>
              <a:t>и</a:t>
            </a:r>
            <a:r>
              <a:rPr sz="1330" spc="12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330" spc="-12" dirty="0">
                <a:solidFill>
                  <a:srgbClr val="386742"/>
                </a:solidFill>
                <a:latin typeface="Roboto"/>
                <a:cs typeface="Roboto"/>
              </a:rPr>
              <a:t>бюджетов</a:t>
            </a:r>
            <a:r>
              <a:rPr sz="1330" spc="18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330" spc="-24" dirty="0">
                <a:solidFill>
                  <a:srgbClr val="386742"/>
                </a:solidFill>
                <a:latin typeface="Roboto"/>
                <a:cs typeface="Roboto"/>
              </a:rPr>
              <a:t>государственных</a:t>
            </a:r>
            <a:r>
              <a:rPr sz="1330" spc="24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330" spc="-12" dirty="0">
                <a:solidFill>
                  <a:srgbClr val="386742"/>
                </a:solidFill>
                <a:latin typeface="Roboto"/>
                <a:cs typeface="Roboto"/>
              </a:rPr>
              <a:t>внебюджетных</a:t>
            </a:r>
            <a:r>
              <a:rPr sz="1330" spc="18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330" spc="-12" dirty="0">
                <a:solidFill>
                  <a:srgbClr val="386742"/>
                </a:solidFill>
                <a:latin typeface="Roboto"/>
                <a:cs typeface="Roboto"/>
              </a:rPr>
              <a:t>фондов</a:t>
            </a:r>
            <a:endParaRPr sz="1330">
              <a:latin typeface="Roboto"/>
              <a:cs typeface="Roboto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265136" y="1577049"/>
            <a:ext cx="30710" cy="1344345"/>
            <a:chOff x="877304" y="1304351"/>
            <a:chExt cx="25400" cy="1111885"/>
          </a:xfrm>
        </p:grpSpPr>
        <p:sp>
          <p:nvSpPr>
            <p:cNvPr id="15" name="object 15"/>
            <p:cNvSpPr/>
            <p:nvPr/>
          </p:nvSpPr>
          <p:spPr>
            <a:xfrm>
              <a:off x="890003" y="1304351"/>
              <a:ext cx="0" cy="1059815"/>
            </a:xfrm>
            <a:custGeom>
              <a:avLst/>
              <a:gdLst/>
              <a:ahLst/>
              <a:cxnLst/>
              <a:rect l="l" t="t" r="r" b="b"/>
              <a:pathLst>
                <a:path h="1059814">
                  <a:moveTo>
                    <a:pt x="0" y="0"/>
                  </a:moveTo>
                  <a:lnTo>
                    <a:pt x="0" y="1059332"/>
                  </a:lnTo>
                </a:path>
              </a:pathLst>
            </a:custGeom>
            <a:ln w="25398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77304" y="239021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8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1265136" y="1466835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38685" y="3080626"/>
            <a:ext cx="4755494" cy="615742"/>
          </a:xfrm>
          <a:custGeom>
            <a:avLst/>
            <a:gdLst/>
            <a:ahLst/>
            <a:cxnLst/>
            <a:rect l="l" t="t" r="r" b="b"/>
            <a:pathLst>
              <a:path w="3933190" h="509269">
                <a:moveTo>
                  <a:pt x="3932584" y="0"/>
                </a:moveTo>
                <a:lnTo>
                  <a:pt x="0" y="0"/>
                </a:lnTo>
                <a:lnTo>
                  <a:pt x="0" y="328696"/>
                </a:lnTo>
                <a:lnTo>
                  <a:pt x="179999" y="508711"/>
                </a:lnTo>
                <a:lnTo>
                  <a:pt x="3932584" y="508711"/>
                </a:lnTo>
                <a:lnTo>
                  <a:pt x="3932584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38685" y="3787529"/>
            <a:ext cx="4755494" cy="615742"/>
          </a:xfrm>
          <a:custGeom>
            <a:avLst/>
            <a:gdLst/>
            <a:ahLst/>
            <a:cxnLst/>
            <a:rect l="l" t="t" r="r" b="b"/>
            <a:pathLst>
              <a:path w="3933190" h="509270">
                <a:moveTo>
                  <a:pt x="3932584" y="0"/>
                </a:moveTo>
                <a:lnTo>
                  <a:pt x="0" y="0"/>
                </a:lnTo>
                <a:lnTo>
                  <a:pt x="0" y="328696"/>
                </a:lnTo>
                <a:lnTo>
                  <a:pt x="179999" y="508680"/>
                </a:lnTo>
                <a:lnTo>
                  <a:pt x="3932584" y="508680"/>
                </a:lnTo>
                <a:lnTo>
                  <a:pt x="3932584" y="0"/>
                </a:lnTo>
                <a:close/>
              </a:path>
            </a:pathLst>
          </a:custGeom>
          <a:solidFill>
            <a:srgbClr val="6A99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38685" y="4500659"/>
            <a:ext cx="4755494" cy="615742"/>
          </a:xfrm>
          <a:custGeom>
            <a:avLst/>
            <a:gdLst/>
            <a:ahLst/>
            <a:cxnLst/>
            <a:rect l="l" t="t" r="r" b="b"/>
            <a:pathLst>
              <a:path w="3933190" h="509270">
                <a:moveTo>
                  <a:pt x="3932584" y="0"/>
                </a:moveTo>
                <a:lnTo>
                  <a:pt x="0" y="0"/>
                </a:lnTo>
                <a:lnTo>
                  <a:pt x="0" y="328696"/>
                </a:lnTo>
                <a:lnTo>
                  <a:pt x="179999" y="508711"/>
                </a:lnTo>
                <a:lnTo>
                  <a:pt x="3932584" y="508711"/>
                </a:lnTo>
                <a:lnTo>
                  <a:pt x="3932584" y="0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38685" y="5225361"/>
            <a:ext cx="4755494" cy="615742"/>
          </a:xfrm>
          <a:custGeom>
            <a:avLst/>
            <a:gdLst/>
            <a:ahLst/>
            <a:cxnLst/>
            <a:rect l="l" t="t" r="r" b="b"/>
            <a:pathLst>
              <a:path w="3933190" h="509270">
                <a:moveTo>
                  <a:pt x="3932584" y="0"/>
                </a:moveTo>
                <a:lnTo>
                  <a:pt x="0" y="0"/>
                </a:lnTo>
                <a:lnTo>
                  <a:pt x="0" y="328678"/>
                </a:lnTo>
                <a:lnTo>
                  <a:pt x="179999" y="508686"/>
                </a:lnTo>
                <a:lnTo>
                  <a:pt x="3932584" y="508686"/>
                </a:lnTo>
                <a:lnTo>
                  <a:pt x="3932584" y="0"/>
                </a:lnTo>
                <a:close/>
              </a:path>
            </a:pathLst>
          </a:custGeom>
          <a:solidFill>
            <a:srgbClr val="A7C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204776" y="3209640"/>
            <a:ext cx="4582735" cy="3343467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251064">
              <a:spcBef>
                <a:spcPts val="121"/>
              </a:spcBef>
            </a:pPr>
            <a:r>
              <a:rPr sz="2055" b="1" spc="-12" dirty="0">
                <a:solidFill>
                  <a:srgbClr val="FFFFFF"/>
                </a:solidFill>
                <a:latin typeface="Roboto"/>
                <a:cs typeface="Roboto"/>
              </a:rPr>
              <a:t>Федеральный</a:t>
            </a:r>
            <a:endParaRPr sz="2055" dirty="0">
              <a:latin typeface="Roboto"/>
              <a:cs typeface="Roboto"/>
            </a:endParaRPr>
          </a:p>
          <a:p>
            <a:pPr marL="251064" marR="2366293">
              <a:lnSpc>
                <a:spcPts val="5610"/>
              </a:lnSpc>
              <a:spcBef>
                <a:spcPts val="665"/>
              </a:spcBef>
            </a:pPr>
            <a:r>
              <a:rPr sz="2055" b="1" spc="-12" dirty="0" smtClean="0">
                <a:solidFill>
                  <a:srgbClr val="FFFFFF"/>
                </a:solidFill>
                <a:latin typeface="Roboto"/>
                <a:cs typeface="Roboto"/>
              </a:rPr>
              <a:t>Р</a:t>
            </a:r>
            <a:r>
              <a:rPr lang="ru-RU" sz="2055" b="1" spc="-12" dirty="0" err="1" smtClean="0">
                <a:solidFill>
                  <a:srgbClr val="FFFFFF"/>
                </a:solidFill>
                <a:latin typeface="Roboto"/>
                <a:cs typeface="Roboto"/>
              </a:rPr>
              <a:t>егиональный</a:t>
            </a:r>
            <a:r>
              <a:rPr sz="2055" b="1" spc="-12" dirty="0" err="1" smtClean="0">
                <a:solidFill>
                  <a:srgbClr val="FFFFFF"/>
                </a:solidFill>
                <a:latin typeface="Roboto"/>
                <a:cs typeface="Roboto"/>
              </a:rPr>
              <a:t>Местный</a:t>
            </a:r>
            <a:endParaRPr sz="2055" dirty="0">
              <a:latin typeface="Roboto"/>
              <a:cs typeface="Roboto"/>
            </a:endParaRPr>
          </a:p>
          <a:p>
            <a:pPr>
              <a:spcBef>
                <a:spcPts val="30"/>
              </a:spcBef>
            </a:pPr>
            <a:endParaRPr sz="1874" dirty="0">
              <a:latin typeface="Roboto"/>
              <a:cs typeface="Roboto"/>
            </a:endParaRPr>
          </a:p>
          <a:p>
            <a:pPr marL="373908" marR="700214" indent="-123612">
              <a:lnSpc>
                <a:spcPct val="73500"/>
              </a:lnSpc>
            </a:pPr>
            <a:r>
              <a:rPr sz="2055" b="1" dirty="0">
                <a:solidFill>
                  <a:srgbClr val="FFFFFF"/>
                </a:solidFill>
                <a:latin typeface="Roboto"/>
                <a:cs typeface="Roboto"/>
              </a:rPr>
              <a:t>Бюджеты</a:t>
            </a:r>
            <a:r>
              <a:rPr sz="2055" b="1" spc="212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55" b="1" spc="-12" dirty="0">
                <a:solidFill>
                  <a:srgbClr val="FFFFFF"/>
                </a:solidFill>
                <a:latin typeface="Roboto"/>
                <a:cs typeface="Roboto"/>
              </a:rPr>
              <a:t>государственных </a:t>
            </a:r>
            <a:r>
              <a:rPr sz="2055" b="1" dirty="0">
                <a:solidFill>
                  <a:srgbClr val="FFFFFF"/>
                </a:solidFill>
                <a:latin typeface="Roboto"/>
                <a:cs typeface="Roboto"/>
              </a:rPr>
              <a:t>внебюджетных</a:t>
            </a:r>
            <a:r>
              <a:rPr sz="2055" b="1" spc="193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55" b="1" spc="-12" dirty="0">
                <a:solidFill>
                  <a:srgbClr val="FFFFFF"/>
                </a:solidFill>
                <a:latin typeface="Roboto"/>
                <a:cs typeface="Roboto"/>
              </a:rPr>
              <a:t>фондов</a:t>
            </a:r>
            <a:endParaRPr sz="2055" dirty="0">
              <a:latin typeface="Roboto"/>
              <a:cs typeface="Roboto"/>
            </a:endParaRPr>
          </a:p>
          <a:p>
            <a:pPr>
              <a:spcBef>
                <a:spcPts val="60"/>
              </a:spcBef>
            </a:pPr>
            <a:endParaRPr sz="2479" dirty="0">
              <a:latin typeface="Roboto"/>
              <a:cs typeface="Roboto"/>
            </a:endParaRPr>
          </a:p>
          <a:p>
            <a:pPr marL="15356"/>
            <a:r>
              <a:rPr sz="2176" b="1" spc="-103" dirty="0">
                <a:solidFill>
                  <a:srgbClr val="231F20"/>
                </a:solidFill>
                <a:latin typeface="Palatino Linotype"/>
                <a:cs typeface="Palatino Linotype"/>
              </a:rPr>
              <a:t>СОСТАВНЫЕ</a:t>
            </a:r>
            <a:r>
              <a:rPr sz="2176" b="1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85" dirty="0">
                <a:solidFill>
                  <a:srgbClr val="231F20"/>
                </a:solidFill>
                <a:latin typeface="Palatino Linotype"/>
                <a:cs typeface="Palatino Linotype"/>
              </a:rPr>
              <a:t>ЧАСТИ</a:t>
            </a:r>
            <a:r>
              <a:rPr sz="2176" b="1" spc="6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79" dirty="0">
                <a:solidFill>
                  <a:srgbClr val="231F20"/>
                </a:solidFill>
                <a:latin typeface="Palatino Linotype"/>
                <a:cs typeface="Palatino Linotype"/>
              </a:rPr>
              <a:t>БЮДЖЕТА</a:t>
            </a:r>
            <a:endParaRPr sz="2176" dirty="0">
              <a:latin typeface="Palatino Linotype"/>
              <a:cs typeface="Palatino Linotyp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74953" y="6762284"/>
            <a:ext cx="2150491" cy="261806"/>
          </a:xfrm>
          <a:custGeom>
            <a:avLst/>
            <a:gdLst/>
            <a:ahLst/>
            <a:cxnLst/>
            <a:rect l="l" t="t" r="r" b="b"/>
            <a:pathLst>
              <a:path w="1778635" h="216535">
                <a:moveTo>
                  <a:pt x="1689485" y="0"/>
                </a:moveTo>
                <a:lnTo>
                  <a:pt x="0" y="0"/>
                </a:lnTo>
                <a:lnTo>
                  <a:pt x="0" y="216005"/>
                </a:lnTo>
                <a:lnTo>
                  <a:pt x="1689485" y="216005"/>
                </a:lnTo>
                <a:lnTo>
                  <a:pt x="1740882" y="214616"/>
                </a:lnTo>
                <a:lnTo>
                  <a:pt x="1767276" y="204894"/>
                </a:lnTo>
                <a:lnTo>
                  <a:pt x="1776999" y="178504"/>
                </a:lnTo>
                <a:lnTo>
                  <a:pt x="1778389" y="127113"/>
                </a:lnTo>
                <a:lnTo>
                  <a:pt x="1778389" y="88904"/>
                </a:lnTo>
                <a:lnTo>
                  <a:pt x="1776999" y="37506"/>
                </a:lnTo>
                <a:lnTo>
                  <a:pt x="1767276" y="11113"/>
                </a:lnTo>
                <a:lnTo>
                  <a:pt x="1740882" y="1389"/>
                </a:lnTo>
                <a:lnTo>
                  <a:pt x="1689485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478721" y="6781545"/>
            <a:ext cx="1326686" cy="201582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209" b="1" spc="-12" dirty="0">
                <a:solidFill>
                  <a:srgbClr val="FFFFFF"/>
                </a:solidFill>
                <a:latin typeface="Roboto"/>
                <a:cs typeface="Roboto"/>
              </a:rPr>
              <a:t>Доходы</a:t>
            </a:r>
            <a:r>
              <a:rPr sz="1209" b="1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209" b="1" spc="-12" dirty="0">
                <a:solidFill>
                  <a:srgbClr val="FFFFFF"/>
                </a:solidFill>
                <a:latin typeface="Roboto"/>
                <a:cs typeface="Roboto"/>
              </a:rPr>
              <a:t>бюджета</a:t>
            </a:r>
            <a:endParaRPr sz="1209">
              <a:latin typeface="Roboto"/>
              <a:cs typeface="Roboto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74953" y="7098404"/>
            <a:ext cx="2150491" cy="261806"/>
          </a:xfrm>
          <a:custGeom>
            <a:avLst/>
            <a:gdLst/>
            <a:ahLst/>
            <a:cxnLst/>
            <a:rect l="l" t="t" r="r" b="b"/>
            <a:pathLst>
              <a:path w="1778635" h="216535">
                <a:moveTo>
                  <a:pt x="1689485" y="0"/>
                </a:moveTo>
                <a:lnTo>
                  <a:pt x="0" y="0"/>
                </a:lnTo>
                <a:lnTo>
                  <a:pt x="0" y="216017"/>
                </a:lnTo>
                <a:lnTo>
                  <a:pt x="1689485" y="216017"/>
                </a:lnTo>
                <a:lnTo>
                  <a:pt x="1740882" y="214628"/>
                </a:lnTo>
                <a:lnTo>
                  <a:pt x="1767276" y="204904"/>
                </a:lnTo>
                <a:lnTo>
                  <a:pt x="1776999" y="178511"/>
                </a:lnTo>
                <a:lnTo>
                  <a:pt x="1778389" y="127113"/>
                </a:lnTo>
                <a:lnTo>
                  <a:pt x="1778389" y="88894"/>
                </a:lnTo>
                <a:lnTo>
                  <a:pt x="1776999" y="37502"/>
                </a:lnTo>
                <a:lnTo>
                  <a:pt x="1767276" y="11111"/>
                </a:lnTo>
                <a:lnTo>
                  <a:pt x="1740882" y="1388"/>
                </a:lnTo>
                <a:lnTo>
                  <a:pt x="1689485" y="0"/>
                </a:lnTo>
                <a:close/>
              </a:path>
            </a:pathLst>
          </a:custGeom>
          <a:solidFill>
            <a:srgbClr val="6A99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448045" y="7117669"/>
            <a:ext cx="1388107" cy="201582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209" b="1" spc="-12" dirty="0">
                <a:solidFill>
                  <a:srgbClr val="FFFFFF"/>
                </a:solidFill>
                <a:latin typeface="Roboto"/>
                <a:cs typeface="Roboto"/>
              </a:rPr>
              <a:t>Расходы</a:t>
            </a:r>
            <a:r>
              <a:rPr sz="1209" b="1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209" b="1" spc="-12" dirty="0">
                <a:solidFill>
                  <a:srgbClr val="FFFFFF"/>
                </a:solidFill>
                <a:latin typeface="Roboto"/>
                <a:cs typeface="Roboto"/>
              </a:rPr>
              <a:t>бюджета</a:t>
            </a:r>
            <a:endParaRPr sz="1209">
              <a:latin typeface="Roboto"/>
              <a:cs typeface="Roboto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74953" y="7435518"/>
            <a:ext cx="2150491" cy="261806"/>
          </a:xfrm>
          <a:custGeom>
            <a:avLst/>
            <a:gdLst/>
            <a:ahLst/>
            <a:cxnLst/>
            <a:rect l="l" t="t" r="r" b="b"/>
            <a:pathLst>
              <a:path w="1778635" h="216535">
                <a:moveTo>
                  <a:pt x="1689485" y="0"/>
                </a:moveTo>
                <a:lnTo>
                  <a:pt x="0" y="0"/>
                </a:lnTo>
                <a:lnTo>
                  <a:pt x="0" y="216002"/>
                </a:lnTo>
                <a:lnTo>
                  <a:pt x="1689485" y="216002"/>
                </a:lnTo>
                <a:lnTo>
                  <a:pt x="1740882" y="214613"/>
                </a:lnTo>
                <a:lnTo>
                  <a:pt x="1767276" y="204891"/>
                </a:lnTo>
                <a:lnTo>
                  <a:pt x="1776999" y="178501"/>
                </a:lnTo>
                <a:lnTo>
                  <a:pt x="1778389" y="127110"/>
                </a:lnTo>
                <a:lnTo>
                  <a:pt x="1778389" y="88904"/>
                </a:lnTo>
                <a:lnTo>
                  <a:pt x="1776999" y="37506"/>
                </a:lnTo>
                <a:lnTo>
                  <a:pt x="1767276" y="11113"/>
                </a:lnTo>
                <a:lnTo>
                  <a:pt x="1740882" y="1389"/>
                </a:lnTo>
                <a:lnTo>
                  <a:pt x="1689485" y="0"/>
                </a:lnTo>
                <a:close/>
              </a:path>
            </a:pathLst>
          </a:custGeom>
          <a:solidFill>
            <a:srgbClr val="A7C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74953" y="7762251"/>
            <a:ext cx="2150491" cy="261806"/>
          </a:xfrm>
          <a:custGeom>
            <a:avLst/>
            <a:gdLst/>
            <a:ahLst/>
            <a:cxnLst/>
            <a:rect l="l" t="t" r="r" b="b"/>
            <a:pathLst>
              <a:path w="1778635" h="216534">
                <a:moveTo>
                  <a:pt x="1689485" y="0"/>
                </a:moveTo>
                <a:lnTo>
                  <a:pt x="0" y="0"/>
                </a:lnTo>
                <a:lnTo>
                  <a:pt x="0" y="215990"/>
                </a:lnTo>
                <a:lnTo>
                  <a:pt x="1689485" y="215990"/>
                </a:lnTo>
                <a:lnTo>
                  <a:pt x="1740882" y="214601"/>
                </a:lnTo>
                <a:lnTo>
                  <a:pt x="1767276" y="204878"/>
                </a:lnTo>
                <a:lnTo>
                  <a:pt x="1776999" y="178489"/>
                </a:lnTo>
                <a:lnTo>
                  <a:pt x="1778389" y="127098"/>
                </a:lnTo>
                <a:lnTo>
                  <a:pt x="1778389" y="88891"/>
                </a:lnTo>
                <a:lnTo>
                  <a:pt x="1776999" y="37501"/>
                </a:lnTo>
                <a:lnTo>
                  <a:pt x="1767276" y="11111"/>
                </a:lnTo>
                <a:lnTo>
                  <a:pt x="1740882" y="1388"/>
                </a:lnTo>
                <a:lnTo>
                  <a:pt x="1689485" y="0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399361" y="7454774"/>
            <a:ext cx="1487148" cy="528722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56816">
              <a:spcBef>
                <a:spcPts val="121"/>
              </a:spcBef>
            </a:pPr>
            <a:r>
              <a:rPr sz="1209" b="1" spc="-30" dirty="0">
                <a:solidFill>
                  <a:srgbClr val="FFFFFF"/>
                </a:solidFill>
                <a:latin typeface="Roboto"/>
                <a:cs typeface="Roboto"/>
              </a:rPr>
              <a:t>Дефицит</a:t>
            </a:r>
            <a:r>
              <a:rPr sz="1209" b="1" spc="-6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209" b="1" spc="-12" dirty="0">
                <a:solidFill>
                  <a:srgbClr val="FFFFFF"/>
                </a:solidFill>
                <a:latin typeface="Roboto"/>
                <a:cs typeface="Roboto"/>
              </a:rPr>
              <a:t>бюджета</a:t>
            </a:r>
            <a:endParaRPr sz="1209">
              <a:latin typeface="Roboto"/>
              <a:cs typeface="Roboto"/>
            </a:endParaRPr>
          </a:p>
          <a:p>
            <a:pPr marL="15356">
              <a:spcBef>
                <a:spcPts val="1118"/>
              </a:spcBef>
            </a:pPr>
            <a:r>
              <a:rPr sz="1209" b="1" spc="-30" dirty="0">
                <a:solidFill>
                  <a:srgbClr val="FFFFFF"/>
                </a:solidFill>
                <a:latin typeface="Roboto"/>
                <a:cs typeface="Roboto"/>
              </a:rPr>
              <a:t>Профицит</a:t>
            </a:r>
            <a:r>
              <a:rPr sz="1209" b="1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209" b="1" spc="-12" dirty="0">
                <a:solidFill>
                  <a:srgbClr val="FFFFFF"/>
                </a:solidFill>
                <a:latin typeface="Roboto"/>
                <a:cs typeface="Roboto"/>
              </a:rPr>
              <a:t>бюджета</a:t>
            </a:r>
            <a:endParaRPr sz="1209">
              <a:latin typeface="Roboto"/>
              <a:cs typeface="Robo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312934" y="6800738"/>
            <a:ext cx="2614217" cy="1475392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967" b="1" i="1" spc="-12" dirty="0">
                <a:solidFill>
                  <a:srgbClr val="231F20"/>
                </a:solidFill>
                <a:latin typeface="Roboto"/>
                <a:cs typeface="Roboto"/>
              </a:rPr>
              <a:t>поступающие</a:t>
            </a:r>
            <a:r>
              <a:rPr sz="967" b="1" i="1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i="1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b="1" i="1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i="1" dirty="0">
                <a:solidFill>
                  <a:srgbClr val="231F20"/>
                </a:solidFill>
                <a:latin typeface="Roboto"/>
                <a:cs typeface="Roboto"/>
              </a:rPr>
              <a:t>бюджет денежные</a:t>
            </a:r>
            <a:r>
              <a:rPr sz="967" b="1" i="1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i="1" spc="-12" dirty="0">
                <a:solidFill>
                  <a:srgbClr val="231F20"/>
                </a:solidFill>
                <a:latin typeface="Roboto"/>
                <a:cs typeface="Roboto"/>
              </a:rPr>
              <a:t>средства</a:t>
            </a:r>
            <a:endParaRPr sz="967" dirty="0">
              <a:latin typeface="Roboto"/>
              <a:cs typeface="Roboto"/>
            </a:endParaRPr>
          </a:p>
          <a:p>
            <a:pPr marL="20730" marR="906746">
              <a:spcBef>
                <a:spcPts val="901"/>
              </a:spcBef>
            </a:pPr>
            <a:r>
              <a:rPr sz="967" b="1" i="1" spc="-12" dirty="0">
                <a:solidFill>
                  <a:srgbClr val="231F20"/>
                </a:solidFill>
                <a:latin typeface="Roboto"/>
                <a:cs typeface="Roboto"/>
              </a:rPr>
              <a:t>выплачиваемые</a:t>
            </a:r>
            <a:r>
              <a:rPr sz="967" b="1" i="1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i="1" spc="-12" dirty="0">
                <a:solidFill>
                  <a:srgbClr val="231F20"/>
                </a:solidFill>
                <a:latin typeface="Roboto"/>
                <a:cs typeface="Roboto"/>
              </a:rPr>
              <a:t>из</a:t>
            </a:r>
            <a:r>
              <a:rPr sz="967" b="1" i="1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i="1" spc="-12" dirty="0">
                <a:solidFill>
                  <a:srgbClr val="231F20"/>
                </a:solidFill>
                <a:latin typeface="Roboto"/>
                <a:cs typeface="Roboto"/>
              </a:rPr>
              <a:t>бюджета</a:t>
            </a:r>
            <a:r>
              <a:rPr sz="967" b="1" i="1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i="1" dirty="0">
                <a:solidFill>
                  <a:srgbClr val="231F20"/>
                </a:solidFill>
                <a:latin typeface="Roboto"/>
                <a:cs typeface="Roboto"/>
              </a:rPr>
              <a:t>денежные</a:t>
            </a:r>
            <a:r>
              <a:rPr sz="967" b="1" i="1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i="1" spc="-12" dirty="0">
                <a:solidFill>
                  <a:srgbClr val="231F20"/>
                </a:solidFill>
                <a:latin typeface="Roboto"/>
                <a:cs typeface="Roboto"/>
              </a:rPr>
              <a:t>средства</a:t>
            </a:r>
            <a:endParaRPr sz="967" dirty="0">
              <a:latin typeface="Roboto"/>
              <a:cs typeface="Roboto"/>
            </a:endParaRPr>
          </a:p>
          <a:p>
            <a:pPr marL="20730" marR="730157">
              <a:spcBef>
                <a:spcPts val="333"/>
              </a:spcBef>
            </a:pPr>
            <a:r>
              <a:rPr sz="967" b="1" i="1" spc="-12" dirty="0">
                <a:solidFill>
                  <a:srgbClr val="231F20"/>
                </a:solidFill>
                <a:latin typeface="Roboto"/>
                <a:cs typeface="Roboto"/>
              </a:rPr>
              <a:t>превышение</a:t>
            </a:r>
            <a:r>
              <a:rPr sz="967" b="1" i="1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i="1" spc="-24" dirty="0">
                <a:solidFill>
                  <a:srgbClr val="231F20"/>
                </a:solidFill>
                <a:latin typeface="Roboto"/>
                <a:cs typeface="Roboto"/>
              </a:rPr>
              <a:t>расходов</a:t>
            </a:r>
            <a:r>
              <a:rPr sz="967" b="1" i="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i="1" spc="-12" dirty="0">
                <a:solidFill>
                  <a:srgbClr val="231F20"/>
                </a:solidFill>
                <a:latin typeface="Roboto"/>
                <a:cs typeface="Roboto"/>
              </a:rPr>
              <a:t>бюджета</a:t>
            </a:r>
            <a:r>
              <a:rPr sz="967" b="1" i="1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i="1" spc="-24" dirty="0">
                <a:solidFill>
                  <a:srgbClr val="231F20"/>
                </a:solidFill>
                <a:latin typeface="Roboto"/>
                <a:cs typeface="Roboto"/>
              </a:rPr>
              <a:t>над </a:t>
            </a:r>
            <a:r>
              <a:rPr sz="967" b="1" i="1" dirty="0">
                <a:solidFill>
                  <a:srgbClr val="231F20"/>
                </a:solidFill>
                <a:latin typeface="Roboto"/>
                <a:cs typeface="Roboto"/>
              </a:rPr>
              <a:t>его</a:t>
            </a:r>
            <a:r>
              <a:rPr sz="967" b="1" i="1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i="1" spc="-12" dirty="0">
                <a:solidFill>
                  <a:srgbClr val="231F20"/>
                </a:solidFill>
                <a:latin typeface="Roboto"/>
                <a:cs typeface="Roboto"/>
              </a:rPr>
              <a:t>доходами</a:t>
            </a:r>
            <a:endParaRPr sz="967" dirty="0">
              <a:latin typeface="Roboto"/>
              <a:cs typeface="Roboto"/>
            </a:endParaRPr>
          </a:p>
          <a:p>
            <a:pPr marL="15356">
              <a:spcBef>
                <a:spcPts val="852"/>
              </a:spcBef>
            </a:pPr>
            <a:r>
              <a:rPr sz="967" b="1" i="1" spc="-12" dirty="0">
                <a:solidFill>
                  <a:srgbClr val="231F20"/>
                </a:solidFill>
                <a:latin typeface="Roboto"/>
                <a:cs typeface="Roboto"/>
              </a:rPr>
              <a:t>превышение </a:t>
            </a:r>
            <a:r>
              <a:rPr sz="967" b="1" i="1" spc="-30" dirty="0">
                <a:solidFill>
                  <a:srgbClr val="231F20"/>
                </a:solidFill>
                <a:latin typeface="Roboto"/>
                <a:cs typeface="Roboto"/>
              </a:rPr>
              <a:t>доходов</a:t>
            </a:r>
            <a:r>
              <a:rPr sz="967" b="1" i="1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i="1" spc="-24" dirty="0">
                <a:solidFill>
                  <a:srgbClr val="231F20"/>
                </a:solidFill>
                <a:latin typeface="Roboto"/>
                <a:cs typeface="Roboto"/>
              </a:rPr>
              <a:t>над</a:t>
            </a:r>
            <a:r>
              <a:rPr sz="967" b="1" i="1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i="1" dirty="0">
                <a:solidFill>
                  <a:srgbClr val="231F20"/>
                </a:solidFill>
                <a:latin typeface="Roboto"/>
                <a:cs typeface="Roboto"/>
              </a:rPr>
              <a:t>его</a:t>
            </a:r>
            <a:r>
              <a:rPr sz="967" b="1" i="1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i="1" spc="-12" dirty="0">
                <a:solidFill>
                  <a:srgbClr val="231F20"/>
                </a:solidFill>
                <a:latin typeface="Roboto"/>
                <a:cs typeface="Roboto"/>
              </a:rPr>
              <a:t>расходами</a:t>
            </a:r>
            <a:endParaRPr sz="967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9807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4416" y="747316"/>
            <a:ext cx="3308270" cy="0"/>
          </a:xfrm>
          <a:custGeom>
            <a:avLst/>
            <a:gdLst/>
            <a:ahLst/>
            <a:cxnLst/>
            <a:rect l="l" t="t" r="r" b="b"/>
            <a:pathLst>
              <a:path w="2736215">
                <a:moveTo>
                  <a:pt x="0" y="0"/>
                </a:moveTo>
                <a:lnTo>
                  <a:pt x="2735997" y="0"/>
                </a:lnTo>
              </a:path>
            </a:pathLst>
          </a:custGeom>
          <a:ln w="3176">
            <a:solidFill>
              <a:srgbClr val="386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589436" y="624094"/>
            <a:ext cx="3057213" cy="246450"/>
            <a:chOff x="2799694" y="516177"/>
            <a:chExt cx="2528570" cy="203835"/>
          </a:xfrm>
        </p:grpSpPr>
        <p:sp>
          <p:nvSpPr>
            <p:cNvPr id="4" name="object 4"/>
            <p:cNvSpPr/>
            <p:nvPr/>
          </p:nvSpPr>
          <p:spPr>
            <a:xfrm>
              <a:off x="2901589" y="516177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404" y="203810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07996" y="516177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99694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894"/>
                  </a:lnTo>
                  <a:lnTo>
                    <a:pt x="101894" y="203819"/>
                  </a:lnTo>
                  <a:lnTo>
                    <a:pt x="203810" y="101894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06102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894"/>
                  </a:lnTo>
                  <a:lnTo>
                    <a:pt x="101894" y="203819"/>
                  </a:lnTo>
                  <a:lnTo>
                    <a:pt x="203819" y="101894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905090" y="655182"/>
            <a:ext cx="2043772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1887200" algn="l"/>
              </a:tabLst>
            </a:pP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12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80663" y="722184"/>
            <a:ext cx="46833" cy="46833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193" y="0"/>
                </a:moveTo>
                <a:lnTo>
                  <a:pt x="11723" y="1508"/>
                </a:lnTo>
                <a:lnTo>
                  <a:pt x="5622" y="5623"/>
                </a:lnTo>
                <a:lnTo>
                  <a:pt x="1508" y="11727"/>
                </a:lnTo>
                <a:lnTo>
                  <a:pt x="0" y="19202"/>
                </a:lnTo>
                <a:lnTo>
                  <a:pt x="1508" y="26672"/>
                </a:lnTo>
                <a:lnTo>
                  <a:pt x="5622" y="32765"/>
                </a:lnTo>
                <a:lnTo>
                  <a:pt x="11723" y="36870"/>
                </a:lnTo>
                <a:lnTo>
                  <a:pt x="19193" y="38374"/>
                </a:lnTo>
                <a:lnTo>
                  <a:pt x="26661" y="36870"/>
                </a:lnTo>
                <a:lnTo>
                  <a:pt x="32761" y="32765"/>
                </a:lnTo>
                <a:lnTo>
                  <a:pt x="36874" y="26672"/>
                </a:lnTo>
                <a:lnTo>
                  <a:pt x="38383" y="19202"/>
                </a:lnTo>
                <a:lnTo>
                  <a:pt x="36874" y="11727"/>
                </a:lnTo>
                <a:lnTo>
                  <a:pt x="32761" y="5623"/>
                </a:lnTo>
                <a:lnTo>
                  <a:pt x="26661" y="1508"/>
                </a:lnTo>
                <a:lnTo>
                  <a:pt x="19193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5729" y="714039"/>
            <a:ext cx="66794" cy="6679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26" y="0"/>
                </a:moveTo>
                <a:lnTo>
                  <a:pt x="16811" y="2161"/>
                </a:lnTo>
                <a:lnTo>
                  <a:pt x="8061" y="8058"/>
                </a:lnTo>
                <a:lnTo>
                  <a:pt x="2163" y="16806"/>
                </a:lnTo>
                <a:lnTo>
                  <a:pt x="0" y="27523"/>
                </a:lnTo>
                <a:lnTo>
                  <a:pt x="2163" y="38227"/>
                </a:lnTo>
                <a:lnTo>
                  <a:pt x="8061" y="46977"/>
                </a:lnTo>
                <a:lnTo>
                  <a:pt x="16811" y="52880"/>
                </a:lnTo>
                <a:lnTo>
                  <a:pt x="27526" y="55046"/>
                </a:lnTo>
                <a:lnTo>
                  <a:pt x="38234" y="52880"/>
                </a:lnTo>
                <a:lnTo>
                  <a:pt x="46980" y="46977"/>
                </a:lnTo>
                <a:lnTo>
                  <a:pt x="52877" y="38227"/>
                </a:lnTo>
                <a:lnTo>
                  <a:pt x="55040" y="27523"/>
                </a:lnTo>
                <a:lnTo>
                  <a:pt x="52877" y="16806"/>
                </a:lnTo>
                <a:lnTo>
                  <a:pt x="46980" y="8058"/>
                </a:lnTo>
                <a:lnTo>
                  <a:pt x="38234" y="2161"/>
                </a:lnTo>
                <a:lnTo>
                  <a:pt x="27526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0035" y="688279"/>
            <a:ext cx="118235" cy="118235"/>
          </a:xfrm>
          <a:custGeom>
            <a:avLst/>
            <a:gdLst/>
            <a:ahLst/>
            <a:cxnLst/>
            <a:rect l="l" t="t" r="r" b="b"/>
            <a:pathLst>
              <a:path w="97790" h="97790">
                <a:moveTo>
                  <a:pt x="48816" y="0"/>
                </a:moveTo>
                <a:lnTo>
                  <a:pt x="0" y="48828"/>
                </a:lnTo>
                <a:lnTo>
                  <a:pt x="48816" y="97657"/>
                </a:lnTo>
                <a:lnTo>
                  <a:pt x="97642" y="48828"/>
                </a:lnTo>
                <a:lnTo>
                  <a:pt x="48816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993397" y="878205"/>
            <a:ext cx="15355" cy="3057981"/>
            <a:chOff x="652553" y="726348"/>
            <a:chExt cx="12700" cy="2529205"/>
          </a:xfrm>
        </p:grpSpPr>
        <p:sp>
          <p:nvSpPr>
            <p:cNvPr id="13" name="object 13"/>
            <p:cNvSpPr/>
            <p:nvPr/>
          </p:nvSpPr>
          <p:spPr>
            <a:xfrm>
              <a:off x="658904" y="770829"/>
              <a:ext cx="0" cy="2459355"/>
            </a:xfrm>
            <a:custGeom>
              <a:avLst/>
              <a:gdLst/>
              <a:ahLst/>
              <a:cxnLst/>
              <a:rect l="l" t="t" r="r" b="b"/>
              <a:pathLst>
                <a:path h="2459355">
                  <a:moveTo>
                    <a:pt x="0" y="0"/>
                  </a:moveTo>
                  <a:lnTo>
                    <a:pt x="0" y="2459034"/>
                  </a:lnTo>
                </a:path>
              </a:pathLst>
            </a:custGeom>
            <a:ln w="12701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52551" y="726350"/>
              <a:ext cx="12700" cy="2529205"/>
            </a:xfrm>
            <a:custGeom>
              <a:avLst/>
              <a:gdLst/>
              <a:ahLst/>
              <a:cxnLst/>
              <a:rect l="l" t="t" r="r" b="b"/>
              <a:pathLst>
                <a:path w="12700" h="2529204">
                  <a:moveTo>
                    <a:pt x="12700" y="2522575"/>
                  </a:moveTo>
                  <a:lnTo>
                    <a:pt x="10833" y="2518079"/>
                  </a:lnTo>
                  <a:lnTo>
                    <a:pt x="6350" y="2516213"/>
                  </a:lnTo>
                  <a:lnTo>
                    <a:pt x="1854" y="2518079"/>
                  </a:lnTo>
                  <a:lnTo>
                    <a:pt x="0" y="2522575"/>
                  </a:lnTo>
                  <a:lnTo>
                    <a:pt x="1854" y="2527058"/>
                  </a:lnTo>
                  <a:lnTo>
                    <a:pt x="6350" y="2528925"/>
                  </a:lnTo>
                  <a:lnTo>
                    <a:pt x="10833" y="2527058"/>
                  </a:lnTo>
                  <a:lnTo>
                    <a:pt x="12700" y="2522575"/>
                  </a:lnTo>
                  <a:close/>
                </a:path>
                <a:path w="12700" h="2529204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410022" y="3632404"/>
            <a:ext cx="2366231" cy="15355"/>
            <a:chOff x="2651304" y="3004301"/>
            <a:chExt cx="1957070" cy="12700"/>
          </a:xfrm>
        </p:grpSpPr>
        <p:sp>
          <p:nvSpPr>
            <p:cNvPr id="16" name="object 16"/>
            <p:cNvSpPr/>
            <p:nvPr/>
          </p:nvSpPr>
          <p:spPr>
            <a:xfrm>
              <a:off x="2676704" y="3010652"/>
              <a:ext cx="1887220" cy="0"/>
            </a:xfrm>
            <a:custGeom>
              <a:avLst/>
              <a:gdLst/>
              <a:ahLst/>
              <a:cxnLst/>
              <a:rect l="l" t="t" r="r" b="b"/>
              <a:pathLst>
                <a:path w="1887220">
                  <a:moveTo>
                    <a:pt x="1886852" y="0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651302" y="3004311"/>
              <a:ext cx="1957070" cy="12700"/>
            </a:xfrm>
            <a:custGeom>
              <a:avLst/>
              <a:gdLst/>
              <a:ahLst/>
              <a:cxnLst/>
              <a:rect l="l" t="t" r="r" b="b"/>
              <a:pathLst>
                <a:path w="1957070" h="12700">
                  <a:moveTo>
                    <a:pt x="12700" y="6350"/>
                  </a:moveTo>
                  <a:lnTo>
                    <a:pt x="10833" y="1854"/>
                  </a:lnTo>
                  <a:lnTo>
                    <a:pt x="6350" y="0"/>
                  </a:lnTo>
                  <a:lnTo>
                    <a:pt x="1854" y="1854"/>
                  </a:lnTo>
                  <a:lnTo>
                    <a:pt x="0" y="6350"/>
                  </a:lnTo>
                  <a:lnTo>
                    <a:pt x="1854" y="10833"/>
                  </a:lnTo>
                  <a:lnTo>
                    <a:pt x="6350" y="12700"/>
                  </a:lnTo>
                  <a:lnTo>
                    <a:pt x="10833" y="10833"/>
                  </a:lnTo>
                  <a:lnTo>
                    <a:pt x="12700" y="6350"/>
                  </a:lnTo>
                  <a:close/>
                </a:path>
                <a:path w="1957070" h="12700">
                  <a:moveTo>
                    <a:pt x="1956701" y="6350"/>
                  </a:moveTo>
                  <a:lnTo>
                    <a:pt x="1954834" y="1854"/>
                  </a:lnTo>
                  <a:lnTo>
                    <a:pt x="1950351" y="0"/>
                  </a:lnTo>
                  <a:lnTo>
                    <a:pt x="1945855" y="1854"/>
                  </a:lnTo>
                  <a:lnTo>
                    <a:pt x="1944001" y="6350"/>
                  </a:lnTo>
                  <a:lnTo>
                    <a:pt x="1945855" y="10833"/>
                  </a:lnTo>
                  <a:lnTo>
                    <a:pt x="1950351" y="12700"/>
                  </a:lnTo>
                  <a:lnTo>
                    <a:pt x="1954834" y="10833"/>
                  </a:lnTo>
                  <a:lnTo>
                    <a:pt x="1956701" y="635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3410022" y="3106889"/>
            <a:ext cx="2366231" cy="15355"/>
            <a:chOff x="2651304" y="2569656"/>
            <a:chExt cx="1957070" cy="12700"/>
          </a:xfrm>
        </p:grpSpPr>
        <p:sp>
          <p:nvSpPr>
            <p:cNvPr id="19" name="object 19"/>
            <p:cNvSpPr/>
            <p:nvPr/>
          </p:nvSpPr>
          <p:spPr>
            <a:xfrm>
              <a:off x="2676704" y="2576007"/>
              <a:ext cx="1887220" cy="0"/>
            </a:xfrm>
            <a:custGeom>
              <a:avLst/>
              <a:gdLst/>
              <a:ahLst/>
              <a:cxnLst/>
              <a:rect l="l" t="t" r="r" b="b"/>
              <a:pathLst>
                <a:path w="1887220">
                  <a:moveTo>
                    <a:pt x="1886852" y="0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651302" y="2569666"/>
              <a:ext cx="1957070" cy="12700"/>
            </a:xfrm>
            <a:custGeom>
              <a:avLst/>
              <a:gdLst/>
              <a:ahLst/>
              <a:cxnLst/>
              <a:rect l="l" t="t" r="r" b="b"/>
              <a:pathLst>
                <a:path w="1957070" h="12700">
                  <a:moveTo>
                    <a:pt x="12700" y="6350"/>
                  </a:moveTo>
                  <a:lnTo>
                    <a:pt x="10833" y="1854"/>
                  </a:lnTo>
                  <a:lnTo>
                    <a:pt x="6350" y="0"/>
                  </a:lnTo>
                  <a:lnTo>
                    <a:pt x="1854" y="1854"/>
                  </a:lnTo>
                  <a:lnTo>
                    <a:pt x="0" y="6350"/>
                  </a:lnTo>
                  <a:lnTo>
                    <a:pt x="1854" y="10833"/>
                  </a:lnTo>
                  <a:lnTo>
                    <a:pt x="6350" y="12700"/>
                  </a:lnTo>
                  <a:lnTo>
                    <a:pt x="10833" y="10833"/>
                  </a:lnTo>
                  <a:lnTo>
                    <a:pt x="12700" y="6350"/>
                  </a:lnTo>
                  <a:close/>
                </a:path>
                <a:path w="1957070" h="12700">
                  <a:moveTo>
                    <a:pt x="1956701" y="6350"/>
                  </a:moveTo>
                  <a:lnTo>
                    <a:pt x="1954834" y="1854"/>
                  </a:lnTo>
                  <a:lnTo>
                    <a:pt x="1950351" y="0"/>
                  </a:lnTo>
                  <a:lnTo>
                    <a:pt x="1945855" y="1854"/>
                  </a:lnTo>
                  <a:lnTo>
                    <a:pt x="1944001" y="6350"/>
                  </a:lnTo>
                  <a:lnTo>
                    <a:pt x="1945855" y="10833"/>
                  </a:lnTo>
                  <a:lnTo>
                    <a:pt x="1950351" y="12700"/>
                  </a:lnTo>
                  <a:lnTo>
                    <a:pt x="1954834" y="10833"/>
                  </a:lnTo>
                  <a:lnTo>
                    <a:pt x="1956701" y="635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076064" y="1227363"/>
            <a:ext cx="5781936" cy="71249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786205" marR="6142" indent="-771617">
              <a:lnSpc>
                <a:spcPct val="113700"/>
              </a:lnSpc>
              <a:spcBef>
                <a:spcPts val="121"/>
              </a:spcBef>
            </a:pPr>
            <a:r>
              <a:rPr sz="1330" b="1" dirty="0">
                <a:solidFill>
                  <a:srgbClr val="BD474A"/>
                </a:solidFill>
                <a:latin typeface="Palatino Linotype"/>
                <a:cs typeface="Palatino Linotype"/>
              </a:rPr>
              <a:t>Межбюджетные</a:t>
            </a:r>
            <a:r>
              <a:rPr sz="1330" b="1" spc="127" dirty="0">
                <a:solidFill>
                  <a:srgbClr val="BD474A"/>
                </a:solidFill>
                <a:latin typeface="Palatino Linotype"/>
                <a:cs typeface="Palatino Linotype"/>
              </a:rPr>
              <a:t> </a:t>
            </a:r>
            <a:r>
              <a:rPr sz="1330" b="1" dirty="0">
                <a:solidFill>
                  <a:srgbClr val="BD474A"/>
                </a:solidFill>
                <a:latin typeface="Palatino Linotype"/>
                <a:cs typeface="Palatino Linotype"/>
              </a:rPr>
              <a:t>трансферты</a:t>
            </a:r>
            <a:r>
              <a:rPr sz="1330" b="1" spc="133" dirty="0">
                <a:solidFill>
                  <a:srgbClr val="BD474A"/>
                </a:solidFill>
                <a:latin typeface="Palatino Linotype"/>
                <a:cs typeface="Palatino Linotype"/>
              </a:rPr>
              <a:t> </a:t>
            </a:r>
            <a:r>
              <a:rPr sz="1330" b="1" spc="-85" dirty="0">
                <a:solidFill>
                  <a:srgbClr val="BD474A"/>
                </a:solidFill>
                <a:latin typeface="Roboto"/>
                <a:cs typeface="Roboto"/>
              </a:rPr>
              <a:t>–</a:t>
            </a:r>
            <a:r>
              <a:rPr sz="1330" b="1" spc="145" dirty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sz="1330" b="1" dirty="0">
                <a:solidFill>
                  <a:srgbClr val="231F20"/>
                </a:solidFill>
                <a:latin typeface="Roboto"/>
                <a:cs typeface="Roboto"/>
              </a:rPr>
              <a:t>денежные</a:t>
            </a:r>
            <a:r>
              <a:rPr sz="1330" b="1" spc="13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330" b="1" spc="-12" dirty="0">
                <a:solidFill>
                  <a:srgbClr val="231F20"/>
                </a:solidFill>
                <a:latin typeface="Roboto"/>
                <a:cs typeface="Roboto"/>
              </a:rPr>
              <a:t>средства, </a:t>
            </a:r>
            <a:r>
              <a:rPr sz="1330" b="1" dirty="0">
                <a:solidFill>
                  <a:srgbClr val="231F20"/>
                </a:solidFill>
                <a:latin typeface="Roboto"/>
                <a:cs typeface="Roboto"/>
              </a:rPr>
              <a:t>перечисляемые</a:t>
            </a:r>
            <a:r>
              <a:rPr sz="1330" b="1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330" b="1" dirty="0">
                <a:solidFill>
                  <a:srgbClr val="231F20"/>
                </a:solidFill>
                <a:latin typeface="Roboto"/>
                <a:cs typeface="Roboto"/>
              </a:rPr>
              <a:t>из</a:t>
            </a:r>
            <a:r>
              <a:rPr sz="1330" b="1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330" b="1" spc="-12" dirty="0">
                <a:solidFill>
                  <a:srgbClr val="231F20"/>
                </a:solidFill>
                <a:latin typeface="Roboto"/>
                <a:cs typeface="Roboto"/>
              </a:rPr>
              <a:t>одного</a:t>
            </a:r>
            <a:r>
              <a:rPr sz="1330" b="1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330" b="1" spc="-12" dirty="0">
                <a:solidFill>
                  <a:srgbClr val="231F20"/>
                </a:solidFill>
                <a:latin typeface="Roboto"/>
                <a:cs typeface="Roboto"/>
              </a:rPr>
              <a:t>бюджета</a:t>
            </a:r>
            <a:endParaRPr sz="1330" dirty="0">
              <a:latin typeface="Roboto"/>
              <a:cs typeface="Roboto"/>
            </a:endParaRPr>
          </a:p>
          <a:p>
            <a:pPr marL="66796">
              <a:spcBef>
                <a:spcPts val="218"/>
              </a:spcBef>
            </a:pPr>
            <a:r>
              <a:rPr sz="1330" b="1" dirty="0">
                <a:solidFill>
                  <a:srgbClr val="231F20"/>
                </a:solidFill>
                <a:latin typeface="Roboto"/>
                <a:cs typeface="Roboto"/>
              </a:rPr>
              <a:t>бюджетной</a:t>
            </a:r>
            <a:r>
              <a:rPr sz="1330" b="1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330" b="1" dirty="0">
                <a:solidFill>
                  <a:srgbClr val="231F20"/>
                </a:solidFill>
                <a:latin typeface="Roboto"/>
                <a:cs typeface="Roboto"/>
              </a:rPr>
              <a:t>системы</a:t>
            </a:r>
            <a:r>
              <a:rPr sz="1330" b="1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330" b="1" spc="-12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1330" b="1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330" b="1" dirty="0">
                <a:solidFill>
                  <a:srgbClr val="231F20"/>
                </a:solidFill>
                <a:latin typeface="Roboto"/>
                <a:cs typeface="Roboto"/>
              </a:rPr>
              <a:t>Федерации</a:t>
            </a:r>
            <a:r>
              <a:rPr sz="1330" b="1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330" b="1" spc="-12" dirty="0">
                <a:solidFill>
                  <a:srgbClr val="231F20"/>
                </a:solidFill>
                <a:latin typeface="Roboto"/>
                <a:cs typeface="Roboto"/>
              </a:rPr>
              <a:t>другому</a:t>
            </a:r>
            <a:endParaRPr sz="1330" dirty="0">
              <a:latin typeface="Roboto"/>
              <a:cs typeface="Robo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70465" y="2490833"/>
            <a:ext cx="2147420" cy="31315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Виды</a:t>
            </a:r>
            <a:r>
              <a:rPr sz="967" b="1" spc="11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межбюджетных</a:t>
            </a:r>
            <a:r>
              <a:rPr sz="967" b="1" spc="11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трансфертов</a:t>
            </a:r>
            <a:endParaRPr sz="967">
              <a:latin typeface="Roboto"/>
              <a:cs typeface="Robo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372781" y="2796462"/>
            <a:ext cx="866031" cy="23877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451" b="1" spc="-12" dirty="0">
                <a:solidFill>
                  <a:srgbClr val="386742"/>
                </a:solidFill>
                <a:latin typeface="Palatino Linotype"/>
                <a:cs typeface="Palatino Linotype"/>
              </a:rPr>
              <a:t>Дотации</a:t>
            </a:r>
            <a:endParaRPr sz="1451">
              <a:latin typeface="Palatino Linotype"/>
              <a:cs typeface="Palatino Linotyp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48718" y="3786318"/>
            <a:ext cx="1090217" cy="23877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451" b="1" spc="-12" dirty="0">
                <a:solidFill>
                  <a:srgbClr val="BD474A"/>
                </a:solidFill>
                <a:latin typeface="Palatino Linotype"/>
                <a:cs typeface="Palatino Linotype"/>
              </a:rPr>
              <a:t>Субвенции</a:t>
            </a:r>
            <a:endParaRPr sz="1451">
              <a:latin typeface="Palatino Linotype"/>
              <a:cs typeface="Palatino Linotyp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267198" y="3266715"/>
            <a:ext cx="971982" cy="23877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451" b="1" spc="-12" dirty="0">
                <a:solidFill>
                  <a:srgbClr val="6A994D"/>
                </a:solidFill>
                <a:latin typeface="Palatino Linotype"/>
                <a:cs typeface="Palatino Linotype"/>
              </a:rPr>
              <a:t>Субсидии</a:t>
            </a:r>
            <a:endParaRPr sz="1451">
              <a:latin typeface="Palatino Linotype"/>
              <a:cs typeface="Palatino Linotyp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94669" y="2490833"/>
            <a:ext cx="2099050" cy="56187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Определение</a:t>
            </a:r>
            <a:endParaRPr sz="967">
              <a:latin typeface="Roboto"/>
              <a:cs typeface="Roboto"/>
            </a:endParaRPr>
          </a:p>
          <a:p>
            <a:pPr marL="15356" marR="6142">
              <a:lnSpc>
                <a:spcPts val="1088"/>
              </a:lnSpc>
              <a:spcBef>
                <a:spcPts val="883"/>
              </a:spcBef>
            </a:pP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Предоставляются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без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определения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конкретной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цели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их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использования</a:t>
            </a:r>
            <a:endParaRPr sz="967">
              <a:latin typeface="Roboto"/>
              <a:cs typeface="Robo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394669" y="3659054"/>
            <a:ext cx="2266422" cy="451522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lnSpc>
                <a:spcPts val="1124"/>
              </a:lnSpc>
              <a:spcBef>
                <a:spcPts val="121"/>
              </a:spcBef>
            </a:pP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Предоставляются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финансирование</a:t>
            </a:r>
            <a:endParaRPr sz="967">
              <a:latin typeface="Roboto"/>
              <a:cs typeface="Roboto"/>
            </a:endParaRPr>
          </a:p>
          <a:p>
            <a:pPr marL="15356" marR="13052">
              <a:lnSpc>
                <a:spcPts val="1088"/>
              </a:lnSpc>
              <a:spcBef>
                <a:spcPts val="60"/>
              </a:spcBef>
            </a:pP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«переданных»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другим публично-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правовым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образованиям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полномочий</a:t>
            </a:r>
            <a:endParaRPr sz="967">
              <a:latin typeface="Roboto"/>
              <a:cs typeface="Robo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394669" y="3139328"/>
            <a:ext cx="1811142" cy="451102"/>
          </a:xfrm>
          <a:prstGeom prst="rect">
            <a:avLst/>
          </a:prstGeom>
        </p:spPr>
        <p:txBody>
          <a:bodyPr vert="horz" wrap="square" lIns="0" tIns="27639" rIns="0" bIns="0" rtlCol="0">
            <a:spAutoFit/>
          </a:bodyPr>
          <a:lstStyle/>
          <a:p>
            <a:pPr marL="15356" marR="6142">
              <a:lnSpc>
                <a:spcPts val="1088"/>
              </a:lnSpc>
              <a:spcBef>
                <a:spcPts val="218"/>
              </a:spcBef>
            </a:pP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Предоставляются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условиях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долевого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софинансирования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расходов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других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бюджетов</a:t>
            </a:r>
            <a:endParaRPr sz="967">
              <a:latin typeface="Roboto"/>
              <a:cs typeface="Roboto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092350" y="2899558"/>
            <a:ext cx="1201542" cy="87524"/>
            <a:chOff x="734395" y="2398176"/>
            <a:chExt cx="993775" cy="72390"/>
          </a:xfrm>
        </p:grpSpPr>
        <p:sp>
          <p:nvSpPr>
            <p:cNvPr id="30" name="object 30"/>
            <p:cNvSpPr/>
            <p:nvPr/>
          </p:nvSpPr>
          <p:spPr>
            <a:xfrm>
              <a:off x="779346" y="2434457"/>
              <a:ext cx="829944" cy="0"/>
            </a:xfrm>
            <a:custGeom>
              <a:avLst/>
              <a:gdLst/>
              <a:ahLst/>
              <a:cxnLst/>
              <a:rect l="l" t="t" r="r" b="b"/>
              <a:pathLst>
                <a:path w="829944">
                  <a:moveTo>
                    <a:pt x="0" y="0"/>
                  </a:moveTo>
                  <a:lnTo>
                    <a:pt x="829817" y="0"/>
                  </a:lnTo>
                </a:path>
              </a:pathLst>
            </a:custGeom>
            <a:ln w="12701">
              <a:solidFill>
                <a:srgbClr val="386742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34390" y="2428112"/>
              <a:ext cx="900430" cy="12700"/>
            </a:xfrm>
            <a:custGeom>
              <a:avLst/>
              <a:gdLst/>
              <a:ahLst/>
              <a:cxnLst/>
              <a:rect l="l" t="t" r="r" b="b"/>
              <a:pathLst>
                <a:path w="900430" h="12700">
                  <a:moveTo>
                    <a:pt x="12700" y="6350"/>
                  </a:moveTo>
                  <a:lnTo>
                    <a:pt x="10845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45" y="10845"/>
                  </a:lnTo>
                  <a:lnTo>
                    <a:pt x="12700" y="6350"/>
                  </a:lnTo>
                  <a:close/>
                </a:path>
                <a:path w="900430" h="12700">
                  <a:moveTo>
                    <a:pt x="900404" y="6350"/>
                  </a:moveTo>
                  <a:lnTo>
                    <a:pt x="898550" y="1866"/>
                  </a:lnTo>
                  <a:lnTo>
                    <a:pt x="894054" y="0"/>
                  </a:lnTo>
                  <a:lnTo>
                    <a:pt x="889571" y="1866"/>
                  </a:lnTo>
                  <a:lnTo>
                    <a:pt x="887704" y="6350"/>
                  </a:lnTo>
                  <a:lnTo>
                    <a:pt x="889571" y="10845"/>
                  </a:lnTo>
                  <a:lnTo>
                    <a:pt x="894054" y="12700"/>
                  </a:lnTo>
                  <a:lnTo>
                    <a:pt x="898550" y="10845"/>
                  </a:lnTo>
                  <a:lnTo>
                    <a:pt x="900404" y="635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6001" y="2398176"/>
              <a:ext cx="72005" cy="71984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1092349" y="3358775"/>
            <a:ext cx="1104036" cy="87524"/>
            <a:chOff x="734395" y="2777987"/>
            <a:chExt cx="913130" cy="72390"/>
          </a:xfrm>
        </p:grpSpPr>
        <p:sp>
          <p:nvSpPr>
            <p:cNvPr id="34" name="object 34"/>
            <p:cNvSpPr/>
            <p:nvPr/>
          </p:nvSpPr>
          <p:spPr>
            <a:xfrm>
              <a:off x="778882" y="2814269"/>
              <a:ext cx="744220" cy="0"/>
            </a:xfrm>
            <a:custGeom>
              <a:avLst/>
              <a:gdLst/>
              <a:ahLst/>
              <a:cxnLst/>
              <a:rect l="l" t="t" r="r" b="b"/>
              <a:pathLst>
                <a:path w="744219">
                  <a:moveTo>
                    <a:pt x="0" y="0"/>
                  </a:moveTo>
                  <a:lnTo>
                    <a:pt x="743711" y="0"/>
                  </a:lnTo>
                </a:path>
              </a:pathLst>
            </a:custGeom>
            <a:ln w="12701">
              <a:solidFill>
                <a:srgbClr val="6A994D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34390" y="2807919"/>
              <a:ext cx="814069" cy="13335"/>
            </a:xfrm>
            <a:custGeom>
              <a:avLst/>
              <a:gdLst/>
              <a:ahLst/>
              <a:cxnLst/>
              <a:rect l="l" t="t" r="r" b="b"/>
              <a:pathLst>
                <a:path w="814069" h="13335">
                  <a:moveTo>
                    <a:pt x="12700" y="6350"/>
                  </a:moveTo>
                  <a:lnTo>
                    <a:pt x="10845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12"/>
                  </a:lnTo>
                  <a:lnTo>
                    <a:pt x="10845" y="10845"/>
                  </a:lnTo>
                  <a:lnTo>
                    <a:pt x="12700" y="6350"/>
                  </a:lnTo>
                  <a:close/>
                </a:path>
                <a:path w="814069" h="13335">
                  <a:moveTo>
                    <a:pt x="813612" y="6350"/>
                  </a:moveTo>
                  <a:lnTo>
                    <a:pt x="811745" y="1866"/>
                  </a:lnTo>
                  <a:lnTo>
                    <a:pt x="807262" y="0"/>
                  </a:lnTo>
                  <a:lnTo>
                    <a:pt x="802767" y="1866"/>
                  </a:lnTo>
                  <a:lnTo>
                    <a:pt x="800912" y="6350"/>
                  </a:lnTo>
                  <a:lnTo>
                    <a:pt x="802767" y="10845"/>
                  </a:lnTo>
                  <a:lnTo>
                    <a:pt x="807262" y="12712"/>
                  </a:lnTo>
                  <a:lnTo>
                    <a:pt x="811745" y="10845"/>
                  </a:lnTo>
                  <a:lnTo>
                    <a:pt x="813612" y="635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5000" y="2777987"/>
              <a:ext cx="71996" cy="71984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1092349" y="3878430"/>
            <a:ext cx="1016512" cy="87524"/>
            <a:chOff x="734395" y="3207785"/>
            <a:chExt cx="840740" cy="72390"/>
          </a:xfrm>
        </p:grpSpPr>
        <p:sp>
          <p:nvSpPr>
            <p:cNvPr id="38" name="object 38"/>
            <p:cNvSpPr/>
            <p:nvPr/>
          </p:nvSpPr>
          <p:spPr>
            <a:xfrm>
              <a:off x="779120" y="3244098"/>
              <a:ext cx="671830" cy="0"/>
            </a:xfrm>
            <a:custGeom>
              <a:avLst/>
              <a:gdLst/>
              <a:ahLst/>
              <a:cxnLst/>
              <a:rect l="l" t="t" r="r" b="b"/>
              <a:pathLst>
                <a:path w="671830">
                  <a:moveTo>
                    <a:pt x="0" y="0"/>
                  </a:moveTo>
                  <a:lnTo>
                    <a:pt x="671358" y="0"/>
                  </a:lnTo>
                </a:path>
              </a:pathLst>
            </a:custGeom>
            <a:ln w="12701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34390" y="3237750"/>
              <a:ext cx="741680" cy="12700"/>
            </a:xfrm>
            <a:custGeom>
              <a:avLst/>
              <a:gdLst/>
              <a:ahLst/>
              <a:cxnLst/>
              <a:rect l="l" t="t" r="r" b="b"/>
              <a:pathLst>
                <a:path w="741680" h="12700">
                  <a:moveTo>
                    <a:pt x="12700" y="6350"/>
                  </a:moveTo>
                  <a:lnTo>
                    <a:pt x="10845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45" y="10845"/>
                  </a:lnTo>
                  <a:lnTo>
                    <a:pt x="12700" y="6350"/>
                  </a:lnTo>
                  <a:close/>
                </a:path>
                <a:path w="741680" h="12700">
                  <a:moveTo>
                    <a:pt x="741616" y="6350"/>
                  </a:moveTo>
                  <a:lnTo>
                    <a:pt x="739749" y="1866"/>
                  </a:lnTo>
                  <a:lnTo>
                    <a:pt x="735266" y="0"/>
                  </a:lnTo>
                  <a:lnTo>
                    <a:pt x="730770" y="1866"/>
                  </a:lnTo>
                  <a:lnTo>
                    <a:pt x="728916" y="6350"/>
                  </a:lnTo>
                  <a:lnTo>
                    <a:pt x="730770" y="10845"/>
                  </a:lnTo>
                  <a:lnTo>
                    <a:pt x="735266" y="12700"/>
                  </a:lnTo>
                  <a:lnTo>
                    <a:pt x="739749" y="10845"/>
                  </a:lnTo>
                  <a:lnTo>
                    <a:pt x="741616" y="6350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3003" y="3207785"/>
              <a:ext cx="71993" cy="72015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1291883" y="4568142"/>
            <a:ext cx="4049157" cy="350340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2176" b="1" spc="-67" dirty="0">
                <a:solidFill>
                  <a:srgbClr val="231F20"/>
                </a:solidFill>
                <a:latin typeface="Palatino Linotype"/>
                <a:cs typeface="Palatino Linotype"/>
              </a:rPr>
              <a:t>КАКИЕ</a:t>
            </a:r>
            <a:r>
              <a:rPr sz="2176" b="1" spc="-18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85" dirty="0">
                <a:solidFill>
                  <a:srgbClr val="231F20"/>
                </a:solidFill>
                <a:latin typeface="Palatino Linotype"/>
                <a:cs typeface="Palatino Linotype"/>
              </a:rPr>
              <a:t>БЫВАЮТ</a:t>
            </a:r>
            <a:r>
              <a:rPr sz="2176" b="1" spc="-18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42" dirty="0">
                <a:solidFill>
                  <a:srgbClr val="231F20"/>
                </a:solidFill>
                <a:latin typeface="Palatino Linotype"/>
                <a:cs typeface="Palatino Linotype"/>
              </a:rPr>
              <a:t>БЮДЖЕТЫ</a:t>
            </a:r>
            <a:endParaRPr sz="2176">
              <a:latin typeface="Palatino Linotype"/>
              <a:cs typeface="Palatino Linotype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57306" y="5227794"/>
            <a:ext cx="1613828" cy="662575"/>
          </a:xfrm>
          <a:custGeom>
            <a:avLst/>
            <a:gdLst/>
            <a:ahLst/>
            <a:cxnLst/>
            <a:rect l="l" t="t" r="r" b="b"/>
            <a:pathLst>
              <a:path w="1334770" h="548004">
                <a:moveTo>
                  <a:pt x="1334572" y="0"/>
                </a:moveTo>
                <a:lnTo>
                  <a:pt x="152399" y="0"/>
                </a:lnTo>
                <a:lnTo>
                  <a:pt x="0" y="152399"/>
                </a:lnTo>
                <a:lnTo>
                  <a:pt x="0" y="547621"/>
                </a:lnTo>
                <a:lnTo>
                  <a:pt x="1182172" y="547621"/>
                </a:lnTo>
                <a:lnTo>
                  <a:pt x="1334572" y="395221"/>
                </a:lnTo>
                <a:lnTo>
                  <a:pt x="1334572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298002" y="5355371"/>
            <a:ext cx="730906" cy="38765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34361" marR="6142" indent="-119773">
              <a:spcBef>
                <a:spcPts val="121"/>
              </a:spcBef>
            </a:pPr>
            <a:r>
              <a:rPr sz="1209" spc="-24" dirty="0">
                <a:solidFill>
                  <a:srgbClr val="FFFFFF"/>
                </a:solidFill>
                <a:latin typeface="Roboto"/>
                <a:cs typeface="Roboto"/>
              </a:rPr>
              <a:t>Бюджеты </a:t>
            </a:r>
            <a:r>
              <a:rPr sz="1209" spc="-12" dirty="0">
                <a:solidFill>
                  <a:srgbClr val="FFFFFF"/>
                </a:solidFill>
                <a:latin typeface="Roboto"/>
                <a:cs typeface="Roboto"/>
              </a:rPr>
              <a:t>семей</a:t>
            </a:r>
            <a:endParaRPr sz="1209">
              <a:latin typeface="Roboto"/>
              <a:cs typeface="Roboto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509776" y="5227794"/>
            <a:ext cx="1613828" cy="662575"/>
          </a:xfrm>
          <a:custGeom>
            <a:avLst/>
            <a:gdLst/>
            <a:ahLst/>
            <a:cxnLst/>
            <a:rect l="l" t="t" r="r" b="b"/>
            <a:pathLst>
              <a:path w="1334770" h="548004">
                <a:moveTo>
                  <a:pt x="1334578" y="0"/>
                </a:moveTo>
                <a:lnTo>
                  <a:pt x="152399" y="0"/>
                </a:lnTo>
                <a:lnTo>
                  <a:pt x="0" y="152399"/>
                </a:lnTo>
                <a:lnTo>
                  <a:pt x="0" y="547621"/>
                </a:lnTo>
                <a:lnTo>
                  <a:pt x="1182178" y="547621"/>
                </a:lnTo>
                <a:lnTo>
                  <a:pt x="1334578" y="395221"/>
                </a:lnTo>
                <a:lnTo>
                  <a:pt x="1334578" y="0"/>
                </a:lnTo>
                <a:close/>
              </a:path>
            </a:pathLst>
          </a:custGeom>
          <a:solidFill>
            <a:srgbClr val="6A99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2579476" y="5263240"/>
            <a:ext cx="1472560" cy="573735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 indent="416904">
              <a:spcBef>
                <a:spcPts val="121"/>
              </a:spcBef>
            </a:pPr>
            <a:r>
              <a:rPr sz="1209" spc="-12" dirty="0">
                <a:solidFill>
                  <a:srgbClr val="FFFFFF"/>
                </a:solidFill>
                <a:latin typeface="Roboto"/>
                <a:cs typeface="Roboto"/>
              </a:rPr>
              <a:t>Бюджеты </a:t>
            </a:r>
            <a:r>
              <a:rPr sz="1209" spc="-30" dirty="0">
                <a:solidFill>
                  <a:srgbClr val="FFFFFF"/>
                </a:solidFill>
                <a:latin typeface="Roboto"/>
                <a:cs typeface="Roboto"/>
              </a:rPr>
              <a:t>публично-</a:t>
            </a:r>
            <a:r>
              <a:rPr sz="1209" spc="-12" dirty="0">
                <a:solidFill>
                  <a:srgbClr val="FFFFFF"/>
                </a:solidFill>
                <a:latin typeface="Roboto"/>
                <a:cs typeface="Roboto"/>
              </a:rPr>
              <a:t>правовых</a:t>
            </a:r>
            <a:endParaRPr sz="1209">
              <a:latin typeface="Roboto"/>
              <a:cs typeface="Roboto"/>
            </a:endParaRPr>
          </a:p>
          <a:p>
            <a:pPr marL="191945"/>
            <a:r>
              <a:rPr sz="1209" spc="-12" dirty="0">
                <a:solidFill>
                  <a:srgbClr val="FFFFFF"/>
                </a:solidFill>
                <a:latin typeface="Roboto"/>
                <a:cs typeface="Roboto"/>
              </a:rPr>
              <a:t>образований:</a:t>
            </a:r>
            <a:endParaRPr sz="1209">
              <a:latin typeface="Roboto"/>
              <a:cs typeface="Roboto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162215" y="5227794"/>
            <a:ext cx="1613828" cy="662575"/>
          </a:xfrm>
          <a:custGeom>
            <a:avLst/>
            <a:gdLst/>
            <a:ahLst/>
            <a:cxnLst/>
            <a:rect l="l" t="t" r="r" b="b"/>
            <a:pathLst>
              <a:path w="1334770" h="548004">
                <a:moveTo>
                  <a:pt x="1334566" y="0"/>
                </a:moveTo>
                <a:lnTo>
                  <a:pt x="152399" y="0"/>
                </a:lnTo>
                <a:lnTo>
                  <a:pt x="0" y="152399"/>
                </a:lnTo>
                <a:lnTo>
                  <a:pt x="0" y="547621"/>
                </a:lnTo>
                <a:lnTo>
                  <a:pt x="1182166" y="547621"/>
                </a:lnTo>
                <a:lnTo>
                  <a:pt x="1334566" y="395221"/>
                </a:lnTo>
                <a:lnTo>
                  <a:pt x="1334566" y="0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4481169" y="5355371"/>
            <a:ext cx="958930" cy="38765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 indent="121309">
              <a:spcBef>
                <a:spcPts val="121"/>
              </a:spcBef>
            </a:pPr>
            <a:r>
              <a:rPr sz="1209" spc="-12" dirty="0">
                <a:solidFill>
                  <a:srgbClr val="FFFFFF"/>
                </a:solidFill>
                <a:latin typeface="Roboto"/>
                <a:cs typeface="Roboto"/>
              </a:rPr>
              <a:t>Бюджеты организаций</a:t>
            </a:r>
            <a:endParaRPr sz="1209">
              <a:latin typeface="Roboto"/>
              <a:cs typeface="Roboto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74336" y="7150269"/>
            <a:ext cx="1438779" cy="908442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36086" marR="27640" algn="ctr">
              <a:spcBef>
                <a:spcPts val="121"/>
              </a:spcBef>
            </a:pP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Федерации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(федеральный</a:t>
            </a:r>
            <a:endParaRPr sz="967">
              <a:latin typeface="Roboto"/>
              <a:cs typeface="Roboto"/>
            </a:endParaRPr>
          </a:p>
          <a:p>
            <a:pPr marL="15356" marR="6142" algn="ctr"/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бюджет,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бюджеты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государственных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внебюджетных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фондов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Федерации)</a:t>
            </a:r>
            <a:endParaRPr sz="967">
              <a:latin typeface="Roboto"/>
              <a:cs typeface="Roboto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496324" y="7150269"/>
            <a:ext cx="1639931" cy="1057265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 indent="499056">
              <a:spcBef>
                <a:spcPts val="121"/>
              </a:spcBef>
            </a:pP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Субъектов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Федерации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(региональные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бюджеты,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бюджеты территориальных</a:t>
            </a:r>
            <a:endParaRPr sz="967">
              <a:latin typeface="Roboto"/>
              <a:cs typeface="Roboto"/>
            </a:endParaRPr>
          </a:p>
          <a:p>
            <a:pPr marL="155859" marR="146646" algn="ctr"/>
            <a:r>
              <a:rPr sz="967" spc="-36" dirty="0">
                <a:solidFill>
                  <a:srgbClr val="231F20"/>
                </a:solidFill>
                <a:latin typeface="Roboto"/>
                <a:cs typeface="Roboto"/>
              </a:rPr>
              <a:t>фондов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обязательного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медицинского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страхования)</a:t>
            </a:r>
            <a:endParaRPr sz="967">
              <a:latin typeface="Roboto"/>
              <a:cs typeface="Roboto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362514" y="7150269"/>
            <a:ext cx="1209219" cy="461974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4588" marR="6142" indent="-768" algn="ctr">
              <a:spcBef>
                <a:spcPts val="121"/>
              </a:spcBef>
            </a:pP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Муниципальных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образований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(местные</a:t>
            </a:r>
            <a:r>
              <a:rPr sz="967" spc="-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бюджеты)</a:t>
            </a:r>
            <a:endParaRPr sz="967">
              <a:latin typeface="Roboto"/>
              <a:cs typeface="Roboto"/>
            </a:endParaRPr>
          </a:p>
        </p:txBody>
      </p:sp>
      <p:pic>
        <p:nvPicPr>
          <p:cNvPr id="51" name="object 5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33723" y="6129090"/>
            <a:ext cx="870527" cy="778699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81299" y="6081340"/>
            <a:ext cx="870527" cy="870519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60179" y="6109020"/>
            <a:ext cx="811513" cy="81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6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14056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4438" y="6258501"/>
            <a:ext cx="4777758" cy="2155018"/>
          </a:xfrm>
          <a:prstGeom prst="rect">
            <a:avLst/>
          </a:prstGeom>
        </p:spPr>
        <p:txBody>
          <a:bodyPr vert="horz" wrap="square" lIns="0" tIns="76776" rIns="0" bIns="0" rtlCol="0">
            <a:spAutoFit/>
          </a:bodyPr>
          <a:lstStyle/>
          <a:p>
            <a:pPr marL="113631" marR="6142" indent="-99043" algn="ctr">
              <a:lnSpc>
                <a:spcPts val="5441"/>
              </a:lnSpc>
              <a:spcBef>
                <a:spcPts val="605"/>
              </a:spcBef>
            </a:pPr>
            <a:r>
              <a:rPr sz="4836" b="1" spc="-85" dirty="0">
                <a:solidFill>
                  <a:srgbClr val="386742"/>
                </a:solidFill>
                <a:latin typeface="Palatino Linotype"/>
                <a:cs typeface="Palatino Linotype"/>
              </a:rPr>
              <a:t>ОБЕСПЕЧЕНИЕ </a:t>
            </a:r>
            <a:r>
              <a:rPr sz="4836" b="1" spc="-272" dirty="0" smtClean="0">
                <a:solidFill>
                  <a:srgbClr val="386742"/>
                </a:solidFill>
                <a:latin typeface="Palatino Linotype"/>
                <a:cs typeface="Palatino Linotype"/>
              </a:rPr>
              <a:t>БЮДЖЕТНОГО </a:t>
            </a:r>
            <a:r>
              <a:rPr sz="4836" b="1" spc="-60" dirty="0" smtClean="0">
                <a:solidFill>
                  <a:srgbClr val="386742"/>
                </a:solidFill>
                <a:latin typeface="Palatino Linotype"/>
                <a:cs typeface="Palatino Linotype"/>
              </a:rPr>
              <a:t>ПРОЦЕССА</a:t>
            </a:r>
            <a:endParaRPr sz="4836" dirty="0">
              <a:latin typeface="Palatino Linotype"/>
              <a:cs typeface="Palatino Linotype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640260"/>
            <a:ext cx="6857999" cy="45220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54C75C-0F1E-4359-BF5F-B53D9AC515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11181"/>
            <a:ext cx="6597352" cy="921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6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10055" y="664610"/>
            <a:ext cx="2268725" cy="27583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ОБЕСПЕЧЕНИЕ</a:t>
            </a:r>
            <a:r>
              <a:rPr sz="846" spc="296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БЮДЖЕТНОГО</a:t>
            </a:r>
            <a:r>
              <a:rPr sz="846" spc="302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386742"/>
                </a:solidFill>
                <a:latin typeface="Roboto"/>
                <a:cs typeface="Roboto"/>
              </a:rPr>
              <a:t>ПРОЦЕССА</a:t>
            </a:r>
            <a:endParaRPr sz="846">
              <a:latin typeface="Roboto"/>
              <a:cs typeface="Robo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823668" y="688131"/>
            <a:ext cx="823037" cy="118235"/>
            <a:chOff x="4647590" y="569142"/>
            <a:chExt cx="680720" cy="97790"/>
          </a:xfrm>
        </p:grpSpPr>
        <p:sp>
          <p:nvSpPr>
            <p:cNvPr id="4" name="object 4"/>
            <p:cNvSpPr/>
            <p:nvPr/>
          </p:nvSpPr>
          <p:spPr>
            <a:xfrm>
              <a:off x="4666792" y="617971"/>
              <a:ext cx="661670" cy="0"/>
            </a:xfrm>
            <a:custGeom>
              <a:avLst/>
              <a:gdLst/>
              <a:ahLst/>
              <a:cxnLst/>
              <a:rect l="l" t="t" r="r" b="b"/>
              <a:pathLst>
                <a:path w="661670">
                  <a:moveTo>
                    <a:pt x="661233" y="0"/>
                  </a:moveTo>
                  <a:lnTo>
                    <a:pt x="0" y="0"/>
                  </a:lnTo>
                </a:path>
              </a:pathLst>
            </a:custGeom>
            <a:ln w="3176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47577" y="569150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38379" y="47218"/>
                  </a:moveTo>
                  <a:lnTo>
                    <a:pt x="36868" y="39751"/>
                  </a:lnTo>
                  <a:lnTo>
                    <a:pt x="32766" y="33655"/>
                  </a:lnTo>
                  <a:lnTo>
                    <a:pt x="26670" y="29552"/>
                  </a:lnTo>
                  <a:lnTo>
                    <a:pt x="19202" y="28041"/>
                  </a:lnTo>
                  <a:lnTo>
                    <a:pt x="11747" y="29552"/>
                  </a:lnTo>
                  <a:lnTo>
                    <a:pt x="5638" y="33655"/>
                  </a:lnTo>
                  <a:lnTo>
                    <a:pt x="1524" y="39751"/>
                  </a:lnTo>
                  <a:lnTo>
                    <a:pt x="0" y="47218"/>
                  </a:lnTo>
                  <a:lnTo>
                    <a:pt x="1524" y="54686"/>
                  </a:lnTo>
                  <a:lnTo>
                    <a:pt x="5638" y="60794"/>
                  </a:lnTo>
                  <a:lnTo>
                    <a:pt x="11747" y="64909"/>
                  </a:lnTo>
                  <a:lnTo>
                    <a:pt x="19202" y="66421"/>
                  </a:lnTo>
                  <a:lnTo>
                    <a:pt x="26670" y="64909"/>
                  </a:lnTo>
                  <a:lnTo>
                    <a:pt x="32766" y="60794"/>
                  </a:lnTo>
                  <a:lnTo>
                    <a:pt x="36868" y="54686"/>
                  </a:lnTo>
                  <a:lnTo>
                    <a:pt x="38379" y="47218"/>
                  </a:lnTo>
                  <a:close/>
                </a:path>
                <a:path w="320675" h="97790">
                  <a:moveTo>
                    <a:pt x="158254" y="48831"/>
                  </a:moveTo>
                  <a:lnTo>
                    <a:pt x="156095" y="38100"/>
                  </a:lnTo>
                  <a:lnTo>
                    <a:pt x="150202" y="29349"/>
                  </a:lnTo>
                  <a:lnTo>
                    <a:pt x="141452" y="23444"/>
                  </a:lnTo>
                  <a:lnTo>
                    <a:pt x="130733" y="21272"/>
                  </a:lnTo>
                  <a:lnTo>
                    <a:pt x="120015" y="23444"/>
                  </a:lnTo>
                  <a:lnTo>
                    <a:pt x="111264" y="29349"/>
                  </a:lnTo>
                  <a:lnTo>
                    <a:pt x="105371" y="38100"/>
                  </a:lnTo>
                  <a:lnTo>
                    <a:pt x="103212" y="48831"/>
                  </a:lnTo>
                  <a:lnTo>
                    <a:pt x="105371" y="59524"/>
                  </a:lnTo>
                  <a:lnTo>
                    <a:pt x="111264" y="68262"/>
                  </a:lnTo>
                  <a:lnTo>
                    <a:pt x="120015" y="74155"/>
                  </a:lnTo>
                  <a:lnTo>
                    <a:pt x="130733" y="76314"/>
                  </a:lnTo>
                  <a:lnTo>
                    <a:pt x="141452" y="74155"/>
                  </a:lnTo>
                  <a:lnTo>
                    <a:pt x="150202" y="68262"/>
                  </a:lnTo>
                  <a:lnTo>
                    <a:pt x="156095" y="59524"/>
                  </a:lnTo>
                  <a:lnTo>
                    <a:pt x="158254" y="48831"/>
                  </a:lnTo>
                  <a:close/>
                </a:path>
                <a:path w="320675" h="97790">
                  <a:moveTo>
                    <a:pt x="320103" y="48831"/>
                  </a:moveTo>
                  <a:lnTo>
                    <a:pt x="271310" y="0"/>
                  </a:lnTo>
                  <a:lnTo>
                    <a:pt x="222478" y="48831"/>
                  </a:lnTo>
                  <a:lnTo>
                    <a:pt x="271310" y="97624"/>
                  </a:lnTo>
                  <a:lnTo>
                    <a:pt x="320103" y="48831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04416" y="623932"/>
            <a:ext cx="3057213" cy="246450"/>
            <a:chOff x="0" y="516043"/>
            <a:chExt cx="2528570" cy="203835"/>
          </a:xfrm>
        </p:grpSpPr>
        <p:sp>
          <p:nvSpPr>
            <p:cNvPr id="7" name="object 7"/>
            <p:cNvSpPr/>
            <p:nvPr/>
          </p:nvSpPr>
          <p:spPr>
            <a:xfrm>
              <a:off x="720007" y="516043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80" h="203834">
                  <a:moveTo>
                    <a:pt x="1706392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1706392" y="203822"/>
                  </a:lnTo>
                  <a:lnTo>
                    <a:pt x="1706392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516043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720007" y="203822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24493" y="516046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906" y="0"/>
                  </a:moveTo>
                  <a:lnTo>
                    <a:pt x="0" y="101925"/>
                  </a:lnTo>
                  <a:lnTo>
                    <a:pt x="101906" y="203819"/>
                  </a:lnTo>
                  <a:lnTo>
                    <a:pt x="203822" y="101925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8088" y="516046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4" h="203834">
                  <a:moveTo>
                    <a:pt x="101906" y="0"/>
                  </a:moveTo>
                  <a:lnTo>
                    <a:pt x="0" y="101925"/>
                  </a:lnTo>
                  <a:lnTo>
                    <a:pt x="101906" y="203819"/>
                  </a:lnTo>
                  <a:lnTo>
                    <a:pt x="203822" y="101925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01981" y="669279"/>
            <a:ext cx="2069876" cy="148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6">
              <a:tabLst>
                <a:tab pos="380050" algn="l"/>
              </a:tabLst>
            </a:pP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14</a:t>
            </a:r>
            <a:r>
              <a:rPr sz="967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 </a:t>
            </a:r>
            <a:endParaRPr sz="1270" baseline="3968" dirty="0">
              <a:latin typeface="Noto Mono"/>
              <a:cs typeface="Noto Mon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57036" y="921763"/>
            <a:ext cx="4489849" cy="3839885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110560">
              <a:spcBef>
                <a:spcPts val="121"/>
              </a:spcBef>
            </a:pPr>
            <a:r>
              <a:rPr sz="2176" b="1" spc="-79" dirty="0">
                <a:solidFill>
                  <a:srgbClr val="386742"/>
                </a:solidFill>
                <a:latin typeface="Palatino Linotype"/>
                <a:cs typeface="Palatino Linotype"/>
              </a:rPr>
              <a:t>БЮДЖЕТНЫЙ</a:t>
            </a:r>
            <a:r>
              <a:rPr sz="2176" b="1" spc="18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-97" dirty="0">
                <a:solidFill>
                  <a:srgbClr val="386742"/>
                </a:solidFill>
                <a:latin typeface="Palatino Linotype"/>
                <a:cs typeface="Palatino Linotype"/>
              </a:rPr>
              <a:t>ПРОЦЕСС</a:t>
            </a:r>
            <a:r>
              <a:rPr sz="2176" b="1" spc="24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284" dirty="0">
                <a:solidFill>
                  <a:srgbClr val="386742"/>
                </a:solidFill>
                <a:latin typeface="Palatino Linotype"/>
                <a:cs typeface="Palatino Linotype"/>
              </a:rPr>
              <a:t>– </a:t>
            </a:r>
            <a:r>
              <a:rPr sz="2176" b="1" spc="-91" dirty="0">
                <a:solidFill>
                  <a:srgbClr val="386742"/>
                </a:solidFill>
                <a:latin typeface="Palatino Linotype"/>
                <a:cs typeface="Palatino Linotype"/>
              </a:rPr>
              <a:t>ЕЖЕГОДНОЕ</a:t>
            </a:r>
            <a:r>
              <a:rPr sz="2176" b="1" spc="42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-73" dirty="0">
                <a:solidFill>
                  <a:srgbClr val="386742"/>
                </a:solidFill>
                <a:latin typeface="Palatino Linotype"/>
                <a:cs typeface="Palatino Linotype"/>
              </a:rPr>
              <a:t>ФОРМИРОВАНИЕ </a:t>
            </a:r>
            <a:r>
              <a:rPr sz="2176" b="1" dirty="0">
                <a:solidFill>
                  <a:srgbClr val="386742"/>
                </a:solidFill>
                <a:latin typeface="Palatino Linotype"/>
                <a:cs typeface="Palatino Linotype"/>
              </a:rPr>
              <a:t>И</a:t>
            </a:r>
            <a:r>
              <a:rPr sz="2176" b="1" spc="-54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-79" dirty="0">
                <a:solidFill>
                  <a:srgbClr val="386742"/>
                </a:solidFill>
                <a:latin typeface="Palatino Linotype"/>
                <a:cs typeface="Palatino Linotype"/>
              </a:rPr>
              <a:t>ИСПОЛНЕНИЕ</a:t>
            </a:r>
            <a:r>
              <a:rPr sz="2176" b="1" spc="-54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-12" dirty="0">
                <a:solidFill>
                  <a:srgbClr val="386742"/>
                </a:solidFill>
                <a:latin typeface="Palatino Linotype"/>
                <a:cs typeface="Palatino Linotype"/>
              </a:rPr>
              <a:t>БЮДЖЕТА</a:t>
            </a:r>
            <a:endParaRPr sz="2176" dirty="0">
              <a:latin typeface="Palatino Linotype"/>
              <a:cs typeface="Palatino Linotype"/>
            </a:endParaRPr>
          </a:p>
          <a:p>
            <a:pPr marL="258741" marR="339358">
              <a:spcBef>
                <a:spcPts val="1124"/>
              </a:spcBef>
            </a:pP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Составление</a:t>
            </a:r>
            <a:r>
              <a:rPr sz="967" spc="-18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проекта бюджета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на очередной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24" dirty="0" smtClean="0">
                <a:solidFill>
                  <a:srgbClr val="231F20"/>
                </a:solidFill>
                <a:latin typeface="Roboto"/>
                <a:cs typeface="Roboto"/>
              </a:rPr>
              <a:t>финансовый</a:t>
            </a:r>
            <a:r>
              <a:rPr sz="967" spc="-18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год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и на плановый период </a:t>
            </a:r>
            <a:r>
              <a:rPr sz="967" dirty="0" smtClean="0">
                <a:solidFill>
                  <a:srgbClr val="231F20"/>
                </a:solidFill>
                <a:latin typeface="Roboto"/>
                <a:cs typeface="Roboto"/>
              </a:rPr>
              <a:t>(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органы</a:t>
            </a:r>
            <a:r>
              <a:rPr sz="967" spc="-4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исполнительной власти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, органы местного самоуправления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)</a:t>
            </a:r>
            <a:endParaRPr sz="967" dirty="0">
              <a:latin typeface="Roboto"/>
              <a:cs typeface="Roboto"/>
            </a:endParaRPr>
          </a:p>
          <a:p>
            <a:pPr>
              <a:lnSpc>
                <a:spcPct val="100000"/>
              </a:lnSpc>
            </a:pPr>
            <a:endParaRPr sz="967" dirty="0">
              <a:latin typeface="Roboto"/>
              <a:cs typeface="Roboto"/>
            </a:endParaRPr>
          </a:p>
          <a:p>
            <a:pPr marL="258741" marR="6142"/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Рассмотрение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проекта бюджета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очередной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финансовый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год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плановый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период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(законодательные,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представительные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органы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власти)</a:t>
            </a:r>
            <a:endParaRPr sz="967" dirty="0">
              <a:latin typeface="Roboto"/>
              <a:cs typeface="Roboto"/>
            </a:endParaRPr>
          </a:p>
          <a:p>
            <a:pPr>
              <a:lnSpc>
                <a:spcPct val="100000"/>
              </a:lnSpc>
            </a:pPr>
            <a:endParaRPr sz="967" dirty="0">
              <a:latin typeface="Roboto"/>
              <a:cs typeface="Roboto"/>
            </a:endParaRPr>
          </a:p>
          <a:p>
            <a:pPr marL="258741" marR="162001"/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Утверждение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бюджета</a:t>
            </a:r>
            <a:r>
              <a:rPr sz="967" spc="-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очередной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финансовый</a:t>
            </a:r>
            <a:r>
              <a:rPr sz="967" spc="17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год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-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плановый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период (законодательные,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представительные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органы власти)</a:t>
            </a:r>
            <a:endParaRPr sz="967" dirty="0">
              <a:latin typeface="Roboto"/>
              <a:cs typeface="Roboto"/>
            </a:endParaRPr>
          </a:p>
          <a:p>
            <a:pPr>
              <a:lnSpc>
                <a:spcPct val="100000"/>
              </a:lnSpc>
            </a:pPr>
            <a:endParaRPr sz="967" dirty="0">
              <a:latin typeface="Roboto"/>
              <a:cs typeface="Roboto"/>
            </a:endParaRPr>
          </a:p>
          <a:p>
            <a:pPr marL="258741" marR="108257"/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Исполнение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бюджета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текущем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году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(органы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исполнительной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власти;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Правительство,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местная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администрация,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финансовые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органы)</a:t>
            </a:r>
            <a:endParaRPr sz="967" dirty="0">
              <a:latin typeface="Roboto"/>
              <a:cs typeface="Roboto"/>
            </a:endParaRPr>
          </a:p>
          <a:p>
            <a:pPr>
              <a:lnSpc>
                <a:spcPct val="100000"/>
              </a:lnSpc>
            </a:pPr>
            <a:endParaRPr sz="967" dirty="0">
              <a:latin typeface="Roboto"/>
              <a:cs typeface="Roboto"/>
            </a:endParaRPr>
          </a:p>
          <a:p>
            <a:pPr marL="258741" marR="373140"/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Формирование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отчета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об исполнении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бюджета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предыдущего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года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(органы</a:t>
            </a:r>
            <a:r>
              <a:rPr sz="967" spc="-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исполнительной</a:t>
            </a:r>
            <a:r>
              <a:rPr sz="967" spc="-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власти)</a:t>
            </a:r>
            <a:endParaRPr sz="967" dirty="0">
              <a:latin typeface="Roboto"/>
              <a:cs typeface="Roboto"/>
            </a:endParaRPr>
          </a:p>
          <a:p>
            <a:pPr>
              <a:lnSpc>
                <a:spcPct val="100000"/>
              </a:lnSpc>
            </a:pPr>
            <a:endParaRPr sz="967" dirty="0">
              <a:latin typeface="Roboto"/>
              <a:cs typeface="Roboto"/>
            </a:endParaRPr>
          </a:p>
          <a:p>
            <a:pPr marL="258741" marR="470648"/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Утверждение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отчета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об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исполнении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бюджета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предыдущего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года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(законодательные,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представительные органы власти)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3365" y="5433052"/>
            <a:ext cx="4920562" cy="3127847"/>
          </a:xfrm>
          <a:custGeom>
            <a:avLst/>
            <a:gdLst/>
            <a:ahLst/>
            <a:cxnLst/>
            <a:rect l="l" t="t" r="r" b="b"/>
            <a:pathLst>
              <a:path w="4069715" h="2586990">
                <a:moveTo>
                  <a:pt x="4069680" y="0"/>
                </a:moveTo>
                <a:lnTo>
                  <a:pt x="359996" y="0"/>
                </a:lnTo>
                <a:lnTo>
                  <a:pt x="0" y="359987"/>
                </a:lnTo>
                <a:lnTo>
                  <a:pt x="0" y="2586584"/>
                </a:lnTo>
                <a:lnTo>
                  <a:pt x="3709681" y="2586584"/>
                </a:lnTo>
                <a:lnTo>
                  <a:pt x="4069680" y="2226600"/>
                </a:lnTo>
                <a:lnTo>
                  <a:pt x="4069680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9631" y="2251154"/>
            <a:ext cx="95761" cy="9574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9631" y="2689955"/>
            <a:ext cx="95761" cy="9574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9631" y="3569179"/>
            <a:ext cx="95761" cy="9577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9631" y="3129567"/>
            <a:ext cx="95761" cy="9574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79631" y="4019662"/>
            <a:ext cx="95761" cy="9577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79631" y="4459312"/>
            <a:ext cx="95761" cy="95742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350486" y="5872598"/>
            <a:ext cx="4496399" cy="227048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454525" algn="just">
              <a:spcBef>
                <a:spcPts val="121"/>
              </a:spcBef>
            </a:pPr>
            <a:r>
              <a:rPr lang="ru-RU" sz="1330" b="1" dirty="0" smtClean="0">
                <a:solidFill>
                  <a:srgbClr val="FFFFFF"/>
                </a:solidFill>
                <a:latin typeface="Roboto"/>
                <a:cs typeface="Roboto"/>
              </a:rPr>
              <a:t>Публичные слушания по</a:t>
            </a:r>
            <a:r>
              <a:rPr sz="1330" b="1" spc="-12" dirty="0" smtClean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lang="ru-RU" sz="1330" b="1" dirty="0" smtClean="0">
                <a:solidFill>
                  <a:srgbClr val="FFFFFF"/>
                </a:solidFill>
                <a:latin typeface="Roboto"/>
                <a:cs typeface="Roboto"/>
              </a:rPr>
              <a:t>проекту бюджета</a:t>
            </a:r>
            <a:r>
              <a:rPr sz="1330" b="1" spc="-24" dirty="0" smtClean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lang="ru-RU" sz="1330" b="1" spc="-24" dirty="0" smtClean="0">
                <a:solidFill>
                  <a:srgbClr val="FFFFFF"/>
                </a:solidFill>
                <a:latin typeface="Roboto"/>
                <a:cs typeface="Roboto"/>
              </a:rPr>
              <a:t>города Невинномысска </a:t>
            </a:r>
            <a:r>
              <a:rPr lang="ru-RU" sz="1330" b="1" dirty="0" smtClean="0">
                <a:solidFill>
                  <a:srgbClr val="FFFFFF"/>
                </a:solidFill>
                <a:latin typeface="Roboto"/>
                <a:cs typeface="Roboto"/>
              </a:rPr>
              <a:t>на</a:t>
            </a:r>
            <a:r>
              <a:rPr sz="1330" b="1" spc="-18" dirty="0" smtClean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30" b="1" dirty="0">
                <a:solidFill>
                  <a:srgbClr val="FFFFFF"/>
                </a:solidFill>
                <a:latin typeface="Roboto"/>
                <a:cs typeface="Roboto"/>
              </a:rPr>
              <a:t>2023</a:t>
            </a:r>
            <a:r>
              <a:rPr sz="1330" b="1" spc="-12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30" b="1" dirty="0">
                <a:solidFill>
                  <a:srgbClr val="FFFFFF"/>
                </a:solidFill>
                <a:latin typeface="Roboto"/>
                <a:cs typeface="Roboto"/>
              </a:rPr>
              <a:t>год</a:t>
            </a:r>
            <a:r>
              <a:rPr sz="1330" b="1" spc="-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30" b="1" dirty="0">
                <a:solidFill>
                  <a:srgbClr val="FFFFFF"/>
                </a:solidFill>
                <a:latin typeface="Roboto"/>
                <a:cs typeface="Roboto"/>
              </a:rPr>
              <a:t>и</a:t>
            </a:r>
            <a:r>
              <a:rPr sz="1330" b="1" spc="-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30" b="1" dirty="0">
                <a:solidFill>
                  <a:srgbClr val="FFFFFF"/>
                </a:solidFill>
                <a:latin typeface="Roboto"/>
                <a:cs typeface="Roboto"/>
              </a:rPr>
              <a:t>на</a:t>
            </a:r>
            <a:r>
              <a:rPr sz="1330" b="1" spc="-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30" b="1" dirty="0">
                <a:solidFill>
                  <a:srgbClr val="FFFFFF"/>
                </a:solidFill>
                <a:latin typeface="Roboto"/>
                <a:cs typeface="Roboto"/>
              </a:rPr>
              <a:t>плановый</a:t>
            </a:r>
            <a:r>
              <a:rPr sz="1330" b="1" spc="-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30" b="1" spc="-12" dirty="0">
                <a:solidFill>
                  <a:srgbClr val="FFFFFF"/>
                </a:solidFill>
                <a:latin typeface="Roboto"/>
                <a:cs typeface="Roboto"/>
              </a:rPr>
              <a:t>период </a:t>
            </a:r>
            <a:r>
              <a:rPr sz="1330" b="1" dirty="0">
                <a:solidFill>
                  <a:srgbClr val="FFFFFF"/>
                </a:solidFill>
                <a:latin typeface="Roboto"/>
                <a:cs typeface="Roboto"/>
              </a:rPr>
              <a:t>2024</a:t>
            </a:r>
            <a:r>
              <a:rPr sz="1330" b="1" spc="12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30" b="1" dirty="0">
                <a:solidFill>
                  <a:srgbClr val="FFFFFF"/>
                </a:solidFill>
                <a:latin typeface="Roboto"/>
                <a:cs typeface="Roboto"/>
              </a:rPr>
              <a:t>и</a:t>
            </a:r>
            <a:r>
              <a:rPr sz="1330" b="1" spc="12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30" b="1" dirty="0">
                <a:solidFill>
                  <a:srgbClr val="FFFFFF"/>
                </a:solidFill>
                <a:latin typeface="Roboto"/>
                <a:cs typeface="Roboto"/>
              </a:rPr>
              <a:t>2025</a:t>
            </a:r>
            <a:r>
              <a:rPr sz="1330" b="1" spc="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30" b="1" spc="-24" dirty="0">
                <a:solidFill>
                  <a:srgbClr val="FFFFFF"/>
                </a:solidFill>
                <a:latin typeface="Roboto"/>
                <a:cs typeface="Roboto"/>
              </a:rPr>
              <a:t>годов</a:t>
            </a:r>
            <a:endParaRPr sz="1330" dirty="0">
              <a:latin typeface="Roboto"/>
              <a:cs typeface="Roboto"/>
            </a:endParaRPr>
          </a:p>
          <a:p>
            <a:pPr algn="just">
              <a:spcBef>
                <a:spcPts val="67"/>
              </a:spcBef>
            </a:pPr>
            <a:endParaRPr sz="1270" dirty="0">
              <a:latin typeface="Roboto"/>
              <a:cs typeface="Roboto"/>
            </a:endParaRPr>
          </a:p>
          <a:p>
            <a:pPr marL="15356" marR="991202" algn="just" defTabSz="1054100">
              <a:spcBef>
                <a:spcPts val="6"/>
              </a:spcBef>
              <a:tabLst>
                <a:tab pos="4486275" algn="l"/>
              </a:tabLst>
            </a:pPr>
            <a:r>
              <a:rPr lang="ru-RU" sz="1330" b="1" dirty="0" smtClean="0">
                <a:solidFill>
                  <a:srgbClr val="FFFFFF"/>
                </a:solidFill>
                <a:latin typeface="Roboto"/>
                <a:cs typeface="Roboto"/>
              </a:rPr>
              <a:t>На основании</a:t>
            </a:r>
            <a:r>
              <a:rPr sz="1330" b="1" spc="-18" dirty="0" smtClean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lang="ru-RU" sz="1330" b="1" spc="-12" dirty="0" smtClean="0">
                <a:solidFill>
                  <a:srgbClr val="FFFFFF"/>
                </a:solidFill>
                <a:latin typeface="Roboto"/>
                <a:cs typeface="Roboto"/>
              </a:rPr>
              <a:t>постановления</a:t>
            </a:r>
            <a:r>
              <a:rPr sz="1330" b="1" spc="-12" dirty="0" smtClean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lang="ru-RU" sz="1330" b="1" spc="-12" dirty="0" smtClean="0">
                <a:solidFill>
                  <a:srgbClr val="FFFFFF"/>
                </a:solidFill>
                <a:latin typeface="Roboto"/>
                <a:cs typeface="Roboto"/>
              </a:rPr>
              <a:t>администрации города Невинномысска от 22 ноября 2022 года № 1788</a:t>
            </a:r>
            <a:r>
              <a:rPr lang="ru-RU" sz="1330" dirty="0">
                <a:latin typeface="Roboto"/>
                <a:cs typeface="Roboto"/>
              </a:rPr>
              <a:t> </a:t>
            </a:r>
            <a:r>
              <a:rPr lang="ru-RU" sz="1330" b="1" spc="-12" dirty="0" smtClean="0">
                <a:solidFill>
                  <a:srgbClr val="FFFFFF"/>
                </a:solidFill>
                <a:latin typeface="Roboto"/>
                <a:cs typeface="Roboto"/>
              </a:rPr>
              <a:t>12 декабря 2022 года </a:t>
            </a:r>
            <a:r>
              <a:rPr lang="ru-RU" sz="1330" b="1" dirty="0" smtClean="0">
                <a:solidFill>
                  <a:srgbClr val="FFFFFF"/>
                </a:solidFill>
                <a:latin typeface="Roboto"/>
                <a:cs typeface="Roboto"/>
              </a:rPr>
              <a:t>проведены</a:t>
            </a:r>
            <a:r>
              <a:rPr sz="1330" b="1" spc="-18" dirty="0" smtClean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lang="ru-RU" sz="1330" b="1" spc="-12" dirty="0" smtClean="0">
                <a:solidFill>
                  <a:srgbClr val="FFFFFF"/>
                </a:solidFill>
                <a:latin typeface="Roboto"/>
                <a:cs typeface="Roboto"/>
              </a:rPr>
              <a:t>публичные</a:t>
            </a:r>
            <a:r>
              <a:rPr sz="1330" b="1" spc="-12" dirty="0" smtClean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lang="ru-RU" sz="1330" b="1" dirty="0" smtClean="0">
                <a:solidFill>
                  <a:srgbClr val="FFFFFF"/>
                </a:solidFill>
                <a:latin typeface="Roboto"/>
                <a:cs typeface="Roboto"/>
              </a:rPr>
              <a:t>слушания</a:t>
            </a:r>
            <a:r>
              <a:rPr sz="1330" b="1" spc="-48" dirty="0" smtClean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lang="ru-RU" sz="1330" b="1" dirty="0" smtClean="0">
                <a:solidFill>
                  <a:srgbClr val="FFFFFF"/>
                </a:solidFill>
                <a:latin typeface="Roboto"/>
                <a:cs typeface="Roboto"/>
              </a:rPr>
              <a:t>по</a:t>
            </a:r>
            <a:r>
              <a:rPr sz="1330" b="1" spc="-42" dirty="0" smtClean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lang="ru-RU" sz="1330" b="1" dirty="0" smtClean="0">
                <a:solidFill>
                  <a:srgbClr val="FFFFFF"/>
                </a:solidFill>
                <a:latin typeface="Roboto"/>
                <a:cs typeface="Roboto"/>
              </a:rPr>
              <a:t>проекту бюджета на</a:t>
            </a:r>
            <a:r>
              <a:rPr sz="1330" b="1" spc="-36" dirty="0" smtClean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30" b="1" dirty="0">
                <a:solidFill>
                  <a:srgbClr val="FFFFFF"/>
                </a:solidFill>
                <a:latin typeface="Roboto"/>
                <a:cs typeface="Roboto"/>
              </a:rPr>
              <a:t>2023</a:t>
            </a:r>
            <a:r>
              <a:rPr sz="1330" b="1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30" b="1" dirty="0">
                <a:solidFill>
                  <a:srgbClr val="FFFFFF"/>
                </a:solidFill>
                <a:latin typeface="Roboto"/>
                <a:cs typeface="Roboto"/>
              </a:rPr>
              <a:t>год</a:t>
            </a:r>
            <a:r>
              <a:rPr sz="1330" b="1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30" b="1" dirty="0">
                <a:solidFill>
                  <a:srgbClr val="FFFFFF"/>
                </a:solidFill>
                <a:latin typeface="Roboto"/>
                <a:cs typeface="Roboto"/>
              </a:rPr>
              <a:t>и</a:t>
            </a:r>
            <a:r>
              <a:rPr sz="1330" b="1" spc="-36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30" b="1" dirty="0">
                <a:solidFill>
                  <a:srgbClr val="FFFFFF"/>
                </a:solidFill>
                <a:latin typeface="Roboto"/>
                <a:cs typeface="Roboto"/>
              </a:rPr>
              <a:t>на</a:t>
            </a:r>
            <a:r>
              <a:rPr sz="1330" b="1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30" b="1" dirty="0">
                <a:solidFill>
                  <a:srgbClr val="FFFFFF"/>
                </a:solidFill>
                <a:latin typeface="Roboto"/>
                <a:cs typeface="Roboto"/>
              </a:rPr>
              <a:t>плановый</a:t>
            </a:r>
            <a:r>
              <a:rPr sz="1330" b="1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30" b="1" spc="-12" dirty="0">
                <a:solidFill>
                  <a:srgbClr val="FFFFFF"/>
                </a:solidFill>
                <a:latin typeface="Roboto"/>
                <a:cs typeface="Roboto"/>
              </a:rPr>
              <a:t>период</a:t>
            </a:r>
            <a:endParaRPr sz="1330" dirty="0">
              <a:latin typeface="Roboto"/>
              <a:cs typeface="Roboto"/>
            </a:endParaRPr>
          </a:p>
          <a:p>
            <a:pPr marL="15356" algn="just"/>
            <a:r>
              <a:rPr sz="1330" b="1" dirty="0">
                <a:solidFill>
                  <a:srgbClr val="FFFFFF"/>
                </a:solidFill>
                <a:latin typeface="Roboto"/>
                <a:cs typeface="Roboto"/>
              </a:rPr>
              <a:t>2024</a:t>
            </a:r>
            <a:r>
              <a:rPr sz="1330" b="1" spc="12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30" b="1" dirty="0">
                <a:solidFill>
                  <a:srgbClr val="FFFFFF"/>
                </a:solidFill>
                <a:latin typeface="Roboto"/>
                <a:cs typeface="Roboto"/>
              </a:rPr>
              <a:t>и</a:t>
            </a:r>
            <a:r>
              <a:rPr sz="1330" b="1" spc="12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30" b="1" dirty="0">
                <a:solidFill>
                  <a:srgbClr val="FFFFFF"/>
                </a:solidFill>
                <a:latin typeface="Roboto"/>
                <a:cs typeface="Roboto"/>
              </a:rPr>
              <a:t>2025</a:t>
            </a:r>
            <a:r>
              <a:rPr sz="1330" b="1" spc="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30" b="1" spc="-24" dirty="0">
                <a:solidFill>
                  <a:srgbClr val="FFFFFF"/>
                </a:solidFill>
                <a:latin typeface="Roboto"/>
                <a:cs typeface="Roboto"/>
              </a:rPr>
              <a:t>годов</a:t>
            </a:r>
            <a:endParaRPr sz="1330" dirty="0">
              <a:latin typeface="Roboto"/>
              <a:cs typeface="Roboto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074945" y="4926170"/>
            <a:ext cx="4919027" cy="30710"/>
            <a:chOff x="720000" y="4074353"/>
            <a:chExt cx="4068445" cy="25400"/>
          </a:xfrm>
        </p:grpSpPr>
        <p:sp>
          <p:nvSpPr>
            <p:cNvPr id="22" name="object 22"/>
            <p:cNvSpPr/>
            <p:nvPr/>
          </p:nvSpPr>
          <p:spPr>
            <a:xfrm>
              <a:off x="783229" y="4087053"/>
              <a:ext cx="3966845" cy="0"/>
            </a:xfrm>
            <a:custGeom>
              <a:avLst/>
              <a:gdLst/>
              <a:ahLst/>
              <a:cxnLst/>
              <a:rect l="l" t="t" r="r" b="b"/>
              <a:pathLst>
                <a:path w="3966845">
                  <a:moveTo>
                    <a:pt x="0" y="0"/>
                  </a:moveTo>
                  <a:lnTo>
                    <a:pt x="3966804" y="0"/>
                  </a:lnTo>
                </a:path>
              </a:pathLst>
            </a:custGeom>
            <a:ln w="25398">
              <a:solidFill>
                <a:srgbClr val="6A994D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19988" y="4074363"/>
              <a:ext cx="4068445" cy="25400"/>
            </a:xfrm>
            <a:custGeom>
              <a:avLst/>
              <a:gdLst/>
              <a:ahLst/>
              <a:cxnLst/>
              <a:rect l="l" t="t" r="r" b="b"/>
              <a:pathLst>
                <a:path w="4068445" h="25400">
                  <a:moveTo>
                    <a:pt x="25400" y="12700"/>
                  </a:moveTo>
                  <a:lnTo>
                    <a:pt x="21678" y="3721"/>
                  </a:lnTo>
                  <a:lnTo>
                    <a:pt x="12700" y="0"/>
                  </a:lnTo>
                  <a:lnTo>
                    <a:pt x="3721" y="3721"/>
                  </a:lnTo>
                  <a:lnTo>
                    <a:pt x="0" y="12700"/>
                  </a:lnTo>
                  <a:lnTo>
                    <a:pt x="3721" y="21678"/>
                  </a:lnTo>
                  <a:lnTo>
                    <a:pt x="12700" y="25400"/>
                  </a:lnTo>
                  <a:lnTo>
                    <a:pt x="21678" y="21678"/>
                  </a:lnTo>
                  <a:lnTo>
                    <a:pt x="25400" y="12700"/>
                  </a:lnTo>
                  <a:close/>
                </a:path>
                <a:path w="4068445" h="25400">
                  <a:moveTo>
                    <a:pt x="4068000" y="12700"/>
                  </a:moveTo>
                  <a:lnTo>
                    <a:pt x="4064292" y="3721"/>
                  </a:lnTo>
                  <a:lnTo>
                    <a:pt x="4055313" y="0"/>
                  </a:lnTo>
                  <a:lnTo>
                    <a:pt x="4046321" y="3721"/>
                  </a:lnTo>
                  <a:lnTo>
                    <a:pt x="4042613" y="12700"/>
                  </a:lnTo>
                  <a:lnTo>
                    <a:pt x="4046321" y="21678"/>
                  </a:lnTo>
                  <a:lnTo>
                    <a:pt x="4055313" y="25400"/>
                  </a:lnTo>
                  <a:lnTo>
                    <a:pt x="4064292" y="21678"/>
                  </a:lnTo>
                  <a:lnTo>
                    <a:pt x="4068000" y="1270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704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4416" y="688131"/>
            <a:ext cx="823037" cy="118235"/>
            <a:chOff x="0" y="569142"/>
            <a:chExt cx="680720" cy="97790"/>
          </a:xfrm>
        </p:grpSpPr>
        <p:sp>
          <p:nvSpPr>
            <p:cNvPr id="3" name="object 3"/>
            <p:cNvSpPr/>
            <p:nvPr/>
          </p:nvSpPr>
          <p:spPr>
            <a:xfrm>
              <a:off x="0" y="617971"/>
              <a:ext cx="661670" cy="0"/>
            </a:xfrm>
            <a:custGeom>
              <a:avLst/>
              <a:gdLst/>
              <a:ahLst/>
              <a:cxnLst/>
              <a:rect l="l" t="t" r="r" b="b"/>
              <a:pathLst>
                <a:path w="661670">
                  <a:moveTo>
                    <a:pt x="0" y="0"/>
                  </a:moveTo>
                  <a:lnTo>
                    <a:pt x="661214" y="0"/>
                  </a:lnTo>
                </a:path>
              </a:pathLst>
            </a:custGeom>
            <a:ln w="3176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0286" y="569150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97650" y="48831"/>
                  </a:moveTo>
                  <a:lnTo>
                    <a:pt x="48818" y="0"/>
                  </a:lnTo>
                  <a:lnTo>
                    <a:pt x="0" y="48831"/>
                  </a:lnTo>
                  <a:lnTo>
                    <a:pt x="48818" y="97624"/>
                  </a:lnTo>
                  <a:lnTo>
                    <a:pt x="97650" y="48831"/>
                  </a:lnTo>
                  <a:close/>
                </a:path>
                <a:path w="320675" h="97790">
                  <a:moveTo>
                    <a:pt x="216903" y="48831"/>
                  </a:moveTo>
                  <a:lnTo>
                    <a:pt x="214731" y="38100"/>
                  </a:lnTo>
                  <a:lnTo>
                    <a:pt x="208838" y="29349"/>
                  </a:lnTo>
                  <a:lnTo>
                    <a:pt x="200088" y="23444"/>
                  </a:lnTo>
                  <a:lnTo>
                    <a:pt x="189382" y="21272"/>
                  </a:lnTo>
                  <a:lnTo>
                    <a:pt x="178663" y="23444"/>
                  </a:lnTo>
                  <a:lnTo>
                    <a:pt x="169913" y="29349"/>
                  </a:lnTo>
                  <a:lnTo>
                    <a:pt x="164020" y="38100"/>
                  </a:lnTo>
                  <a:lnTo>
                    <a:pt x="161861" y="48831"/>
                  </a:lnTo>
                  <a:lnTo>
                    <a:pt x="164020" y="59524"/>
                  </a:lnTo>
                  <a:lnTo>
                    <a:pt x="169913" y="68262"/>
                  </a:lnTo>
                  <a:lnTo>
                    <a:pt x="178663" y="74155"/>
                  </a:lnTo>
                  <a:lnTo>
                    <a:pt x="189382" y="76314"/>
                  </a:lnTo>
                  <a:lnTo>
                    <a:pt x="200088" y="74155"/>
                  </a:lnTo>
                  <a:lnTo>
                    <a:pt x="208838" y="68262"/>
                  </a:lnTo>
                  <a:lnTo>
                    <a:pt x="214731" y="59524"/>
                  </a:lnTo>
                  <a:lnTo>
                    <a:pt x="216903" y="48831"/>
                  </a:lnTo>
                  <a:close/>
                </a:path>
                <a:path w="320675" h="97790">
                  <a:moveTo>
                    <a:pt x="320116" y="47218"/>
                  </a:moveTo>
                  <a:lnTo>
                    <a:pt x="318604" y="39751"/>
                  </a:lnTo>
                  <a:lnTo>
                    <a:pt x="314490" y="33655"/>
                  </a:lnTo>
                  <a:lnTo>
                    <a:pt x="308394" y="29552"/>
                  </a:lnTo>
                  <a:lnTo>
                    <a:pt x="300926" y="28041"/>
                  </a:lnTo>
                  <a:lnTo>
                    <a:pt x="293446" y="29552"/>
                  </a:lnTo>
                  <a:lnTo>
                    <a:pt x="287350" y="33655"/>
                  </a:lnTo>
                  <a:lnTo>
                    <a:pt x="283235" y="39751"/>
                  </a:lnTo>
                  <a:lnTo>
                    <a:pt x="281724" y="47218"/>
                  </a:lnTo>
                  <a:lnTo>
                    <a:pt x="283235" y="54686"/>
                  </a:lnTo>
                  <a:lnTo>
                    <a:pt x="287350" y="60794"/>
                  </a:lnTo>
                  <a:lnTo>
                    <a:pt x="293446" y="64909"/>
                  </a:lnTo>
                  <a:lnTo>
                    <a:pt x="300926" y="66421"/>
                  </a:lnTo>
                  <a:lnTo>
                    <a:pt x="308394" y="64909"/>
                  </a:lnTo>
                  <a:lnTo>
                    <a:pt x="314490" y="60794"/>
                  </a:lnTo>
                  <a:lnTo>
                    <a:pt x="318604" y="54686"/>
                  </a:lnTo>
                  <a:lnTo>
                    <a:pt x="320116" y="47218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589436" y="623932"/>
            <a:ext cx="3057213" cy="246450"/>
            <a:chOff x="2799694" y="516043"/>
            <a:chExt cx="2528570" cy="203835"/>
          </a:xfrm>
        </p:grpSpPr>
        <p:sp>
          <p:nvSpPr>
            <p:cNvPr id="6" name="object 6"/>
            <p:cNvSpPr/>
            <p:nvPr/>
          </p:nvSpPr>
          <p:spPr>
            <a:xfrm>
              <a:off x="2901589" y="516043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1706404" y="203822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07996" y="516043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720007" y="203822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99694" y="516046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925"/>
                  </a:lnTo>
                  <a:lnTo>
                    <a:pt x="101894" y="203819"/>
                  </a:lnTo>
                  <a:lnTo>
                    <a:pt x="203810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06102" y="516046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925"/>
                  </a:lnTo>
                  <a:lnTo>
                    <a:pt x="101894" y="203819"/>
                  </a:lnTo>
                  <a:lnTo>
                    <a:pt x="203819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75814" y="655014"/>
            <a:ext cx="4773153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2744040" algn="l"/>
                <a:tab pos="4616651" algn="l"/>
              </a:tabLst>
            </a:pPr>
            <a:r>
              <a:rPr sz="1270" baseline="3968" dirty="0">
                <a:solidFill>
                  <a:srgbClr val="386742"/>
                </a:solidFill>
                <a:latin typeface="Roboto"/>
                <a:cs typeface="Roboto"/>
              </a:rPr>
              <a:t>ОБЕСПЕЧЕНИЕ</a:t>
            </a:r>
            <a:r>
              <a:rPr sz="1270" spc="444" baseline="3968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70" baseline="3968" dirty="0">
                <a:solidFill>
                  <a:srgbClr val="386742"/>
                </a:solidFill>
                <a:latin typeface="Roboto"/>
                <a:cs typeface="Roboto"/>
              </a:rPr>
              <a:t>БЮДЖЕТНОГО</a:t>
            </a:r>
            <a:r>
              <a:rPr sz="1270" spc="453" baseline="3968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70" spc="-18" baseline="3968" dirty="0">
                <a:solidFill>
                  <a:srgbClr val="386742"/>
                </a:solidFill>
                <a:latin typeface="Roboto"/>
                <a:cs typeface="Roboto"/>
              </a:rPr>
              <a:t>ПРОЦЕССА</a:t>
            </a:r>
            <a:r>
              <a:rPr sz="1270" baseline="3968" dirty="0">
                <a:solidFill>
                  <a:srgbClr val="386742"/>
                </a:solidFill>
                <a:latin typeface="Roboto"/>
                <a:cs typeface="Roboto"/>
              </a:rPr>
              <a:t>	</a:t>
            </a: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15</a:t>
            </a:r>
            <a:endParaRPr sz="967" dirty="0">
              <a:latin typeface="Roboto"/>
              <a:cs typeface="Roboto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04416" y="6645163"/>
            <a:ext cx="1354325" cy="396931"/>
            <a:chOff x="0" y="5496103"/>
            <a:chExt cx="1120140" cy="328295"/>
          </a:xfrm>
        </p:grpSpPr>
        <p:sp>
          <p:nvSpPr>
            <p:cNvPr id="12" name="object 12"/>
            <p:cNvSpPr/>
            <p:nvPr/>
          </p:nvSpPr>
          <p:spPr>
            <a:xfrm>
              <a:off x="0" y="5496115"/>
              <a:ext cx="956310" cy="328295"/>
            </a:xfrm>
            <a:custGeom>
              <a:avLst/>
              <a:gdLst/>
              <a:ahLst/>
              <a:cxnLst/>
              <a:rect l="l" t="t" r="r" b="b"/>
              <a:pathLst>
                <a:path w="956310" h="328295">
                  <a:moveTo>
                    <a:pt x="956011" y="0"/>
                  </a:moveTo>
                  <a:lnTo>
                    <a:pt x="0" y="0"/>
                  </a:lnTo>
                  <a:lnTo>
                    <a:pt x="0" y="328016"/>
                  </a:lnTo>
                  <a:lnTo>
                    <a:pt x="956011" y="328016"/>
                  </a:lnTo>
                  <a:lnTo>
                    <a:pt x="956011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92004" y="5496103"/>
              <a:ext cx="328295" cy="328295"/>
            </a:xfrm>
            <a:custGeom>
              <a:avLst/>
              <a:gdLst/>
              <a:ahLst/>
              <a:cxnLst/>
              <a:rect l="l" t="t" r="r" b="b"/>
              <a:pathLst>
                <a:path w="328294" h="328295">
                  <a:moveTo>
                    <a:pt x="164006" y="0"/>
                  </a:moveTo>
                  <a:lnTo>
                    <a:pt x="120406" y="5858"/>
                  </a:lnTo>
                  <a:lnTo>
                    <a:pt x="81228" y="22392"/>
                  </a:lnTo>
                  <a:lnTo>
                    <a:pt x="48035" y="48039"/>
                  </a:lnTo>
                  <a:lnTo>
                    <a:pt x="22391" y="81236"/>
                  </a:lnTo>
                  <a:lnTo>
                    <a:pt x="5858" y="120422"/>
                  </a:lnTo>
                  <a:lnTo>
                    <a:pt x="0" y="164034"/>
                  </a:lnTo>
                  <a:lnTo>
                    <a:pt x="5858" y="207630"/>
                  </a:lnTo>
                  <a:lnTo>
                    <a:pt x="22391" y="246807"/>
                  </a:lnTo>
                  <a:lnTo>
                    <a:pt x="48035" y="280000"/>
                  </a:lnTo>
                  <a:lnTo>
                    <a:pt x="81228" y="305646"/>
                  </a:lnTo>
                  <a:lnTo>
                    <a:pt x="120406" y="322181"/>
                  </a:lnTo>
                  <a:lnTo>
                    <a:pt x="164006" y="328040"/>
                  </a:lnTo>
                  <a:lnTo>
                    <a:pt x="207608" y="322181"/>
                  </a:lnTo>
                  <a:lnTo>
                    <a:pt x="246787" y="305646"/>
                  </a:lnTo>
                  <a:lnTo>
                    <a:pt x="279980" y="280000"/>
                  </a:lnTo>
                  <a:lnTo>
                    <a:pt x="305625" y="246807"/>
                  </a:lnTo>
                  <a:lnTo>
                    <a:pt x="322158" y="207630"/>
                  </a:lnTo>
                  <a:lnTo>
                    <a:pt x="328016" y="164034"/>
                  </a:lnTo>
                  <a:lnTo>
                    <a:pt x="322158" y="120422"/>
                  </a:lnTo>
                  <a:lnTo>
                    <a:pt x="305625" y="81236"/>
                  </a:lnTo>
                  <a:lnTo>
                    <a:pt x="279980" y="48039"/>
                  </a:lnTo>
                  <a:lnTo>
                    <a:pt x="246787" y="22392"/>
                  </a:lnTo>
                  <a:lnTo>
                    <a:pt x="207608" y="5858"/>
                  </a:lnTo>
                  <a:lnTo>
                    <a:pt x="164006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204416" y="7270286"/>
            <a:ext cx="1354325" cy="396931"/>
            <a:chOff x="0" y="6013132"/>
            <a:chExt cx="1120140" cy="328295"/>
          </a:xfrm>
        </p:grpSpPr>
        <p:sp>
          <p:nvSpPr>
            <p:cNvPr id="15" name="object 15"/>
            <p:cNvSpPr/>
            <p:nvPr/>
          </p:nvSpPr>
          <p:spPr>
            <a:xfrm>
              <a:off x="0" y="6013145"/>
              <a:ext cx="956310" cy="328295"/>
            </a:xfrm>
            <a:custGeom>
              <a:avLst/>
              <a:gdLst/>
              <a:ahLst/>
              <a:cxnLst/>
              <a:rect l="l" t="t" r="r" b="b"/>
              <a:pathLst>
                <a:path w="956310" h="328295">
                  <a:moveTo>
                    <a:pt x="956011" y="0"/>
                  </a:moveTo>
                  <a:lnTo>
                    <a:pt x="0" y="0"/>
                  </a:lnTo>
                  <a:lnTo>
                    <a:pt x="0" y="328028"/>
                  </a:lnTo>
                  <a:lnTo>
                    <a:pt x="956011" y="328028"/>
                  </a:lnTo>
                  <a:lnTo>
                    <a:pt x="956011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92004" y="6013132"/>
              <a:ext cx="328295" cy="328295"/>
            </a:xfrm>
            <a:custGeom>
              <a:avLst/>
              <a:gdLst/>
              <a:ahLst/>
              <a:cxnLst/>
              <a:rect l="l" t="t" r="r" b="b"/>
              <a:pathLst>
                <a:path w="328294" h="328295">
                  <a:moveTo>
                    <a:pt x="164006" y="0"/>
                  </a:moveTo>
                  <a:lnTo>
                    <a:pt x="120406" y="5858"/>
                  </a:lnTo>
                  <a:lnTo>
                    <a:pt x="81228" y="22391"/>
                  </a:lnTo>
                  <a:lnTo>
                    <a:pt x="48035" y="48037"/>
                  </a:lnTo>
                  <a:lnTo>
                    <a:pt x="22391" y="81233"/>
                  </a:lnTo>
                  <a:lnTo>
                    <a:pt x="5858" y="120415"/>
                  </a:lnTo>
                  <a:lnTo>
                    <a:pt x="0" y="164022"/>
                  </a:lnTo>
                  <a:lnTo>
                    <a:pt x="5858" y="207617"/>
                  </a:lnTo>
                  <a:lnTo>
                    <a:pt x="22391" y="246794"/>
                  </a:lnTo>
                  <a:lnTo>
                    <a:pt x="48035" y="279988"/>
                  </a:lnTo>
                  <a:lnTo>
                    <a:pt x="81228" y="305634"/>
                  </a:lnTo>
                  <a:lnTo>
                    <a:pt x="120406" y="322169"/>
                  </a:lnTo>
                  <a:lnTo>
                    <a:pt x="164006" y="328028"/>
                  </a:lnTo>
                  <a:lnTo>
                    <a:pt x="207608" y="322169"/>
                  </a:lnTo>
                  <a:lnTo>
                    <a:pt x="246787" y="305634"/>
                  </a:lnTo>
                  <a:lnTo>
                    <a:pt x="279980" y="279988"/>
                  </a:lnTo>
                  <a:lnTo>
                    <a:pt x="305625" y="246794"/>
                  </a:lnTo>
                  <a:lnTo>
                    <a:pt x="322158" y="207617"/>
                  </a:lnTo>
                  <a:lnTo>
                    <a:pt x="328016" y="164022"/>
                  </a:lnTo>
                  <a:lnTo>
                    <a:pt x="322158" y="120415"/>
                  </a:lnTo>
                  <a:lnTo>
                    <a:pt x="305625" y="81233"/>
                  </a:lnTo>
                  <a:lnTo>
                    <a:pt x="279980" y="48037"/>
                  </a:lnTo>
                  <a:lnTo>
                    <a:pt x="246787" y="22391"/>
                  </a:lnTo>
                  <a:lnTo>
                    <a:pt x="207608" y="5858"/>
                  </a:lnTo>
                  <a:lnTo>
                    <a:pt x="1640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04416" y="7873413"/>
            <a:ext cx="1354325" cy="396931"/>
            <a:chOff x="0" y="6511968"/>
            <a:chExt cx="1120140" cy="328295"/>
          </a:xfrm>
        </p:grpSpPr>
        <p:sp>
          <p:nvSpPr>
            <p:cNvPr id="18" name="object 18"/>
            <p:cNvSpPr/>
            <p:nvPr/>
          </p:nvSpPr>
          <p:spPr>
            <a:xfrm>
              <a:off x="0" y="6511980"/>
              <a:ext cx="956310" cy="328295"/>
            </a:xfrm>
            <a:custGeom>
              <a:avLst/>
              <a:gdLst/>
              <a:ahLst/>
              <a:cxnLst/>
              <a:rect l="l" t="t" r="r" b="b"/>
              <a:pathLst>
                <a:path w="956310" h="328295">
                  <a:moveTo>
                    <a:pt x="956011" y="0"/>
                  </a:moveTo>
                  <a:lnTo>
                    <a:pt x="0" y="0"/>
                  </a:lnTo>
                  <a:lnTo>
                    <a:pt x="0" y="328016"/>
                  </a:lnTo>
                  <a:lnTo>
                    <a:pt x="956011" y="328016"/>
                  </a:lnTo>
                  <a:lnTo>
                    <a:pt x="956011" y="0"/>
                  </a:lnTo>
                  <a:close/>
                </a:path>
              </a:pathLst>
            </a:custGeom>
            <a:solidFill>
              <a:srgbClr val="A7C9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92004" y="6511968"/>
              <a:ext cx="328295" cy="328295"/>
            </a:xfrm>
            <a:custGeom>
              <a:avLst/>
              <a:gdLst/>
              <a:ahLst/>
              <a:cxnLst/>
              <a:rect l="l" t="t" r="r" b="b"/>
              <a:pathLst>
                <a:path w="328294" h="328295">
                  <a:moveTo>
                    <a:pt x="164006" y="0"/>
                  </a:moveTo>
                  <a:lnTo>
                    <a:pt x="120406" y="5859"/>
                  </a:lnTo>
                  <a:lnTo>
                    <a:pt x="81228" y="22394"/>
                  </a:lnTo>
                  <a:lnTo>
                    <a:pt x="48035" y="48042"/>
                  </a:lnTo>
                  <a:lnTo>
                    <a:pt x="22391" y="81238"/>
                  </a:lnTo>
                  <a:lnTo>
                    <a:pt x="5858" y="120419"/>
                  </a:lnTo>
                  <a:lnTo>
                    <a:pt x="0" y="164022"/>
                  </a:lnTo>
                  <a:lnTo>
                    <a:pt x="5858" y="207622"/>
                  </a:lnTo>
                  <a:lnTo>
                    <a:pt x="22391" y="246800"/>
                  </a:lnTo>
                  <a:lnTo>
                    <a:pt x="48035" y="279993"/>
                  </a:lnTo>
                  <a:lnTo>
                    <a:pt x="81228" y="305637"/>
                  </a:lnTo>
                  <a:lnTo>
                    <a:pt x="120406" y="322170"/>
                  </a:lnTo>
                  <a:lnTo>
                    <a:pt x="164006" y="328028"/>
                  </a:lnTo>
                  <a:lnTo>
                    <a:pt x="207608" y="322170"/>
                  </a:lnTo>
                  <a:lnTo>
                    <a:pt x="246787" y="305637"/>
                  </a:lnTo>
                  <a:lnTo>
                    <a:pt x="279980" y="279993"/>
                  </a:lnTo>
                  <a:lnTo>
                    <a:pt x="305625" y="246800"/>
                  </a:lnTo>
                  <a:lnTo>
                    <a:pt x="322158" y="207622"/>
                  </a:lnTo>
                  <a:lnTo>
                    <a:pt x="328016" y="164022"/>
                  </a:lnTo>
                  <a:lnTo>
                    <a:pt x="322158" y="120419"/>
                  </a:lnTo>
                  <a:lnTo>
                    <a:pt x="305625" y="81238"/>
                  </a:lnTo>
                  <a:lnTo>
                    <a:pt x="279980" y="48042"/>
                  </a:lnTo>
                  <a:lnTo>
                    <a:pt x="246787" y="22394"/>
                  </a:lnTo>
                  <a:lnTo>
                    <a:pt x="207608" y="5859"/>
                  </a:lnTo>
                  <a:lnTo>
                    <a:pt x="164006" y="0"/>
                  </a:lnTo>
                  <a:close/>
                </a:path>
              </a:pathLst>
            </a:custGeom>
            <a:solidFill>
              <a:srgbClr val="A7C9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146646" y="929438"/>
            <a:ext cx="4055125" cy="1481965"/>
          </a:xfrm>
          <a:prstGeom prst="rect">
            <a:avLst/>
          </a:prstGeom>
        </p:spPr>
        <p:txBody>
          <a:bodyPr vert="horz" wrap="square" lIns="0" tIns="70633" rIns="0" bIns="0" rtlCol="0" anchor="ctr">
            <a:spAutoFit/>
          </a:bodyPr>
          <a:lstStyle/>
          <a:p>
            <a:pPr marL="15356" marR="152787">
              <a:lnSpc>
                <a:spcPts val="2176"/>
              </a:lnSpc>
              <a:spcBef>
                <a:spcPts val="555"/>
              </a:spcBef>
            </a:pPr>
            <a:r>
              <a:rPr sz="2176" spc="-200" dirty="0"/>
              <a:t>НА</a:t>
            </a:r>
            <a:r>
              <a:rPr sz="2176" spc="42" dirty="0"/>
              <a:t> </a:t>
            </a:r>
            <a:r>
              <a:rPr sz="2176" dirty="0"/>
              <a:t>ЧЕМ</a:t>
            </a:r>
            <a:r>
              <a:rPr sz="2176" spc="42" dirty="0"/>
              <a:t> </a:t>
            </a:r>
            <a:r>
              <a:rPr sz="2176" spc="-91" dirty="0"/>
              <a:t>ОСНОВЫВАЕТСЯ </a:t>
            </a:r>
            <a:r>
              <a:rPr sz="2176" spc="-42" dirty="0"/>
              <a:t>ПРОЕКТ</a:t>
            </a:r>
            <a:r>
              <a:rPr sz="2176" spc="-73" dirty="0"/>
              <a:t> </a:t>
            </a:r>
            <a:r>
              <a:rPr sz="2176" spc="-127" dirty="0" smtClean="0"/>
              <a:t>БЮДЖЕТА</a:t>
            </a:r>
            <a:r>
              <a:rPr sz="2176" spc="6" dirty="0" smtClean="0"/>
              <a:t> </a:t>
            </a:r>
            <a:r>
              <a:rPr lang="ru-RU" sz="2176" spc="6" dirty="0" smtClean="0"/>
              <a:t>ГОРОДА НЕВИННОМЫССКА </a:t>
            </a:r>
            <a:r>
              <a:rPr sz="2176" spc="-200" dirty="0" smtClean="0"/>
              <a:t>НА</a:t>
            </a:r>
            <a:r>
              <a:rPr sz="2176" spc="12" dirty="0" smtClean="0"/>
              <a:t> </a:t>
            </a:r>
            <a:r>
              <a:rPr sz="2176" spc="115" dirty="0"/>
              <a:t>2023</a:t>
            </a:r>
            <a:r>
              <a:rPr sz="2176" spc="6" dirty="0"/>
              <a:t> </a:t>
            </a:r>
            <a:r>
              <a:rPr sz="2176" spc="-30" dirty="0"/>
              <a:t>ГОД</a:t>
            </a:r>
            <a:endParaRPr sz="2176" dirty="0"/>
          </a:p>
          <a:p>
            <a:pPr marL="15356" marR="6142">
              <a:lnSpc>
                <a:spcPts val="2176"/>
              </a:lnSpc>
            </a:pPr>
            <a:r>
              <a:rPr sz="2176" dirty="0"/>
              <a:t>И</a:t>
            </a:r>
            <a:r>
              <a:rPr sz="2176" spc="-30" dirty="0"/>
              <a:t> </a:t>
            </a:r>
            <a:r>
              <a:rPr sz="2176" spc="-200" dirty="0"/>
              <a:t>НА</a:t>
            </a:r>
            <a:r>
              <a:rPr sz="2176" spc="-18" dirty="0"/>
              <a:t> </a:t>
            </a:r>
            <a:r>
              <a:rPr sz="2176" spc="-91" dirty="0"/>
              <a:t>ПЛАНОВЫЙ</a:t>
            </a:r>
            <a:r>
              <a:rPr sz="2176" spc="-24" dirty="0"/>
              <a:t> </a:t>
            </a:r>
            <a:r>
              <a:rPr sz="2176" spc="-54" dirty="0"/>
              <a:t>ПЕРИОД </a:t>
            </a:r>
            <a:r>
              <a:rPr sz="2176" spc="121" dirty="0"/>
              <a:t>2024</a:t>
            </a:r>
            <a:r>
              <a:rPr sz="2176" spc="-36" dirty="0"/>
              <a:t> </a:t>
            </a:r>
            <a:r>
              <a:rPr sz="2176" dirty="0"/>
              <a:t>И</a:t>
            </a:r>
            <a:r>
              <a:rPr sz="2176" spc="-36" dirty="0"/>
              <a:t> </a:t>
            </a:r>
            <a:r>
              <a:rPr sz="2176" spc="115" dirty="0"/>
              <a:t>2025</a:t>
            </a:r>
            <a:r>
              <a:rPr sz="2176" spc="-36" dirty="0"/>
              <a:t> </a:t>
            </a:r>
            <a:r>
              <a:rPr sz="2176" spc="-24" dirty="0"/>
              <a:t>ГОДОВ</a:t>
            </a:r>
            <a:endParaRPr sz="2176" dirty="0"/>
          </a:p>
        </p:txBody>
      </p:sp>
      <p:sp>
        <p:nvSpPr>
          <p:cNvPr id="21" name="object 21"/>
          <p:cNvSpPr txBox="1"/>
          <p:nvPr/>
        </p:nvSpPr>
        <p:spPr>
          <a:xfrm>
            <a:off x="1146646" y="2517612"/>
            <a:ext cx="3252224" cy="31315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>
              <a:spcBef>
                <a:spcPts val="121"/>
              </a:spcBef>
            </a:pPr>
            <a:r>
              <a:rPr lang="ru-RU" sz="967" b="1" spc="-12" dirty="0" smtClean="0">
                <a:solidFill>
                  <a:srgbClr val="231F20"/>
                </a:solidFill>
                <a:latin typeface="Roboto"/>
                <a:cs typeface="Roboto"/>
              </a:rPr>
              <a:t>Составление</a:t>
            </a:r>
            <a:r>
              <a:rPr sz="967" b="1" spc="24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spc="-12" dirty="0" smtClean="0">
                <a:solidFill>
                  <a:srgbClr val="231F20"/>
                </a:solidFill>
                <a:latin typeface="Roboto"/>
                <a:cs typeface="Roboto"/>
              </a:rPr>
              <a:t>проекта бюджета</a:t>
            </a: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 города </a:t>
            </a:r>
            <a:r>
              <a:rPr sz="967" b="1" spc="30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b="1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2023</a:t>
            </a:r>
            <a:r>
              <a:rPr sz="967" b="1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30" dirty="0">
                <a:solidFill>
                  <a:srgbClr val="231F20"/>
                </a:solidFill>
                <a:latin typeface="Roboto"/>
                <a:cs typeface="Roboto"/>
              </a:rPr>
              <a:t>год</a:t>
            </a:r>
            <a:r>
              <a:rPr sz="967" b="1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b="1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b="1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плановый</a:t>
            </a:r>
            <a:r>
              <a:rPr sz="967" b="1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период</a:t>
            </a:r>
            <a:r>
              <a:rPr sz="967" b="1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2024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b="1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2025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 годов</a:t>
            </a:r>
            <a:r>
              <a:rPr sz="967" b="1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включает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82262" y="2929821"/>
            <a:ext cx="4059138" cy="31315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 algn="just">
              <a:spcBef>
                <a:spcPts val="121"/>
              </a:spcBef>
            </a:pP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Прогноз</a:t>
            </a:r>
            <a:r>
              <a:rPr sz="967" spc="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30" dirty="0" smtClean="0">
                <a:solidFill>
                  <a:srgbClr val="231F20"/>
                </a:solidFill>
                <a:latin typeface="Roboto"/>
                <a:cs typeface="Roboto"/>
              </a:rPr>
              <a:t>социально-экономического</a:t>
            </a:r>
            <a:r>
              <a:rPr sz="967" spc="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развития</a:t>
            </a:r>
            <a:r>
              <a:rPr sz="967" spc="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города Невинномысска</a:t>
            </a:r>
            <a:r>
              <a:rPr sz="967" spc="605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2023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год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плановый</a:t>
            </a:r>
            <a:r>
              <a:rPr sz="967" spc="-24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период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 smtClean="0">
                <a:solidFill>
                  <a:srgbClr val="231F20"/>
                </a:solidFill>
                <a:latin typeface="Roboto"/>
                <a:cs typeface="Roboto"/>
              </a:rPr>
              <a:t>2024</a:t>
            </a:r>
            <a:r>
              <a:rPr lang="ru-RU" sz="967" spc="-30" dirty="0" smtClean="0">
                <a:solidFill>
                  <a:srgbClr val="231F20"/>
                </a:solidFill>
                <a:latin typeface="Roboto"/>
                <a:cs typeface="Roboto"/>
              </a:rPr>
              <a:t> и 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2025 </a:t>
            </a:r>
            <a:r>
              <a:rPr lang="ru-RU" sz="967" spc="-30" dirty="0" smtClean="0">
                <a:solidFill>
                  <a:srgbClr val="231F20"/>
                </a:solidFill>
                <a:latin typeface="Roboto"/>
                <a:cs typeface="Roboto"/>
              </a:rPr>
              <a:t>годов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46646" y="3328748"/>
            <a:ext cx="4347047" cy="31315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 algn="just">
              <a:spcBef>
                <a:spcPts val="121"/>
              </a:spcBef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Основные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направления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бюджетной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налоговой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политики</a:t>
            </a:r>
            <a:r>
              <a:rPr sz="967" spc="-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города Невинномысска </a:t>
            </a:r>
            <a:r>
              <a:rPr sz="967" spc="-18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2023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год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и на плановый</a:t>
            </a:r>
            <a:r>
              <a:rPr sz="967" spc="-18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период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 smtClean="0">
                <a:solidFill>
                  <a:srgbClr val="231F20"/>
                </a:solidFill>
                <a:latin typeface="Roboto"/>
                <a:cs typeface="Roboto"/>
              </a:rPr>
              <a:t>2024</a:t>
            </a:r>
            <a:r>
              <a:rPr lang="ru-RU" sz="967" spc="-30" dirty="0" smtClean="0">
                <a:solidFill>
                  <a:srgbClr val="231F20"/>
                </a:solidFill>
                <a:latin typeface="Roboto"/>
                <a:cs typeface="Roboto"/>
              </a:rPr>
              <a:t> и 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2025 </a:t>
            </a:r>
            <a:r>
              <a:rPr lang="ru-RU" sz="967" spc="-30" dirty="0" smtClean="0">
                <a:solidFill>
                  <a:srgbClr val="231F20"/>
                </a:solidFill>
                <a:latin typeface="Roboto"/>
                <a:cs typeface="Roboto"/>
              </a:rPr>
              <a:t>годов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82261" y="3717846"/>
            <a:ext cx="4311431" cy="31315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 algn="just">
              <a:spcBef>
                <a:spcPts val="121"/>
              </a:spcBef>
            </a:pP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Основные</a:t>
            </a:r>
            <a:r>
              <a:rPr sz="967" spc="-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направления</a:t>
            </a:r>
            <a:r>
              <a:rPr sz="967" spc="-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долговой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политики</a:t>
            </a:r>
            <a:r>
              <a:rPr sz="967" spc="-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города Невинномысска</a:t>
            </a:r>
            <a:r>
              <a:rPr sz="967" spc="605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2023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год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плановый</a:t>
            </a:r>
            <a:r>
              <a:rPr sz="967" spc="-24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период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 smtClean="0">
                <a:solidFill>
                  <a:srgbClr val="231F20"/>
                </a:solidFill>
                <a:latin typeface="Roboto"/>
                <a:cs typeface="Roboto"/>
              </a:rPr>
              <a:t>2024</a:t>
            </a:r>
            <a:r>
              <a:rPr lang="ru-RU" sz="967" spc="-30" dirty="0" smtClean="0">
                <a:solidFill>
                  <a:srgbClr val="231F20"/>
                </a:solidFill>
                <a:latin typeface="Roboto"/>
                <a:cs typeface="Roboto"/>
              </a:rPr>
              <a:t> и 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2025 </a:t>
            </a:r>
            <a:r>
              <a:rPr lang="ru-RU" sz="967" spc="-30" dirty="0" smtClean="0">
                <a:solidFill>
                  <a:srgbClr val="231F20"/>
                </a:solidFill>
                <a:latin typeface="Roboto"/>
                <a:cs typeface="Roboto"/>
              </a:rPr>
              <a:t>годов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70982" y="4686147"/>
            <a:ext cx="4616529" cy="1784737"/>
          </a:xfrm>
          <a:prstGeom prst="rect">
            <a:avLst/>
          </a:prstGeom>
        </p:spPr>
        <p:txBody>
          <a:bodyPr vert="horz" wrap="square" lIns="0" tIns="61421" rIns="0" bIns="0" rtlCol="0">
            <a:spAutoFit/>
          </a:bodyPr>
          <a:lstStyle/>
          <a:p>
            <a:pPr>
              <a:spcBef>
                <a:spcPts val="24"/>
              </a:spcBef>
            </a:pPr>
            <a:endParaRPr sz="1028" dirty="0">
              <a:latin typeface="Roboto"/>
              <a:cs typeface="Roboto"/>
            </a:endParaRPr>
          </a:p>
          <a:p>
            <a:pPr marL="15356" marR="6142" algn="just">
              <a:lnSpc>
                <a:spcPts val="2176"/>
              </a:lnSpc>
            </a:pPr>
            <a:r>
              <a:rPr sz="2176" b="1" spc="-73" dirty="0">
                <a:solidFill>
                  <a:srgbClr val="386742"/>
                </a:solidFill>
                <a:latin typeface="Palatino Linotype"/>
                <a:cs typeface="Palatino Linotype"/>
              </a:rPr>
              <a:t>СОСТАВЛЕНИЕ,</a:t>
            </a:r>
            <a:r>
              <a:rPr sz="2176" b="1" spc="-60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-67" dirty="0">
                <a:solidFill>
                  <a:srgbClr val="386742"/>
                </a:solidFill>
                <a:latin typeface="Palatino Linotype"/>
                <a:cs typeface="Palatino Linotype"/>
              </a:rPr>
              <a:t>РАССМОТРЕНИЕ </a:t>
            </a:r>
            <a:r>
              <a:rPr sz="2176" b="1" dirty="0">
                <a:solidFill>
                  <a:srgbClr val="386742"/>
                </a:solidFill>
                <a:latin typeface="Palatino Linotype"/>
                <a:cs typeface="Palatino Linotype"/>
              </a:rPr>
              <a:t>И</a:t>
            </a:r>
            <a:r>
              <a:rPr sz="2176" b="1" spc="-48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dirty="0">
                <a:solidFill>
                  <a:srgbClr val="386742"/>
                </a:solidFill>
                <a:latin typeface="Palatino Linotype"/>
                <a:cs typeface="Palatino Linotype"/>
              </a:rPr>
              <a:t>УТВЕРЖДЕНИЕ</a:t>
            </a:r>
            <a:r>
              <a:rPr sz="2176" b="1" spc="-48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-127" dirty="0" smtClean="0">
                <a:solidFill>
                  <a:srgbClr val="386742"/>
                </a:solidFill>
                <a:latin typeface="Palatino Linotype"/>
                <a:cs typeface="Palatino Linotype"/>
              </a:rPr>
              <a:t>БЮДЖЕТА</a:t>
            </a:r>
            <a:r>
              <a:rPr sz="2176" b="1" spc="18" dirty="0" smtClean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-200" dirty="0">
                <a:solidFill>
                  <a:srgbClr val="386742"/>
                </a:solidFill>
                <a:latin typeface="Palatino Linotype"/>
                <a:cs typeface="Palatino Linotype"/>
              </a:rPr>
              <a:t>НА</a:t>
            </a:r>
            <a:r>
              <a:rPr sz="2176" b="1" spc="24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85" dirty="0" smtClean="0">
                <a:solidFill>
                  <a:srgbClr val="386742"/>
                </a:solidFill>
                <a:latin typeface="Palatino Linotype"/>
                <a:cs typeface="Palatino Linotype"/>
              </a:rPr>
              <a:t>2023</a:t>
            </a:r>
            <a:r>
              <a:rPr lang="ru-RU" sz="2176" b="1" spc="85" dirty="0" smtClean="0">
                <a:solidFill>
                  <a:srgbClr val="386742"/>
                </a:solidFill>
                <a:latin typeface="Palatino Linotype"/>
                <a:cs typeface="Palatino Linotype"/>
              </a:rPr>
              <a:t> ГОД </a:t>
            </a:r>
            <a:r>
              <a:rPr sz="2176" b="1" dirty="0" smtClean="0">
                <a:solidFill>
                  <a:srgbClr val="386742"/>
                </a:solidFill>
                <a:latin typeface="Palatino Linotype"/>
                <a:cs typeface="Palatino Linotype"/>
              </a:rPr>
              <a:t>И</a:t>
            </a:r>
            <a:r>
              <a:rPr sz="2176" b="1" spc="-30" dirty="0" smtClean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-200" dirty="0">
                <a:solidFill>
                  <a:srgbClr val="386742"/>
                </a:solidFill>
                <a:latin typeface="Palatino Linotype"/>
                <a:cs typeface="Palatino Linotype"/>
              </a:rPr>
              <a:t>НА</a:t>
            </a:r>
            <a:r>
              <a:rPr sz="2176" b="1" spc="-18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-91" dirty="0">
                <a:solidFill>
                  <a:srgbClr val="386742"/>
                </a:solidFill>
                <a:latin typeface="Palatino Linotype"/>
                <a:cs typeface="Palatino Linotype"/>
              </a:rPr>
              <a:t>ПЛАНОВЫЙ</a:t>
            </a:r>
            <a:r>
              <a:rPr sz="2176" b="1" spc="-24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-54" dirty="0">
                <a:solidFill>
                  <a:srgbClr val="386742"/>
                </a:solidFill>
                <a:latin typeface="Palatino Linotype"/>
                <a:cs typeface="Palatino Linotype"/>
              </a:rPr>
              <a:t>ПЕРИОД </a:t>
            </a:r>
            <a:r>
              <a:rPr sz="2176" b="1" spc="115" dirty="0" smtClean="0">
                <a:solidFill>
                  <a:srgbClr val="386742"/>
                </a:solidFill>
                <a:latin typeface="Palatino Linotype"/>
                <a:cs typeface="Palatino Linotype"/>
              </a:rPr>
              <a:t>2024</a:t>
            </a:r>
            <a:r>
              <a:rPr lang="ru-RU" sz="2176" b="1" spc="115" dirty="0" smtClean="0">
                <a:solidFill>
                  <a:srgbClr val="386742"/>
                </a:solidFill>
                <a:latin typeface="Palatino Linotype"/>
                <a:cs typeface="Palatino Linotype"/>
              </a:rPr>
              <a:t> И </a:t>
            </a:r>
            <a:r>
              <a:rPr sz="2176" b="1" spc="121" dirty="0" smtClean="0">
                <a:solidFill>
                  <a:srgbClr val="386742"/>
                </a:solidFill>
                <a:latin typeface="Palatino Linotype"/>
                <a:cs typeface="Palatino Linotype"/>
              </a:rPr>
              <a:t>2025</a:t>
            </a:r>
            <a:r>
              <a:rPr sz="2176" b="1" spc="6" dirty="0" smtClean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-24" dirty="0">
                <a:solidFill>
                  <a:srgbClr val="386742"/>
                </a:solidFill>
                <a:latin typeface="Palatino Linotype"/>
                <a:cs typeface="Palatino Linotype"/>
              </a:rPr>
              <a:t>ГОДОВ</a:t>
            </a:r>
            <a:endParaRPr sz="2176" dirty="0">
              <a:latin typeface="Palatino Linotype"/>
              <a:cs typeface="Palatino Linotype"/>
            </a:endParaRPr>
          </a:p>
          <a:p>
            <a:pPr marL="15356" marR="1006558" algn="just">
              <a:lnSpc>
                <a:spcPts val="967"/>
              </a:lnSpc>
              <a:spcBef>
                <a:spcPts val="423"/>
              </a:spcBef>
            </a:pPr>
            <a:r>
              <a:rPr lang="ru-RU" sz="967" b="1" spc="-12" dirty="0" smtClean="0">
                <a:solidFill>
                  <a:srgbClr val="231F20"/>
                </a:solidFill>
                <a:latin typeface="Roboto"/>
                <a:cs typeface="Roboto"/>
              </a:rPr>
              <a:t>Составление и рассмотрение</a:t>
            </a:r>
            <a:r>
              <a:rPr sz="967" b="1" spc="3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spc="-12" dirty="0" smtClean="0">
                <a:solidFill>
                  <a:srgbClr val="231F20"/>
                </a:solidFill>
                <a:latin typeface="Roboto"/>
                <a:cs typeface="Roboto"/>
              </a:rPr>
              <a:t>проекта бюджета города</a:t>
            </a:r>
            <a:r>
              <a:rPr sz="967" b="1" spc="3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60" dirty="0">
                <a:solidFill>
                  <a:srgbClr val="231F20"/>
                </a:solidFill>
                <a:latin typeface="Roboto"/>
                <a:cs typeface="Roboto"/>
              </a:rPr>
              <a:t>–</a:t>
            </a:r>
            <a:r>
              <a:rPr sz="967" b="1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многоуровневый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процесс,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основанный</a:t>
            </a:r>
            <a:r>
              <a:rPr sz="967" b="1" spc="2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правовых</a:t>
            </a:r>
            <a:r>
              <a:rPr sz="967" b="1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нормах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25481" y="6609967"/>
            <a:ext cx="4273568" cy="1553968"/>
          </a:xfrm>
          <a:prstGeom prst="rect">
            <a:avLst/>
          </a:prstGeom>
        </p:spPr>
        <p:txBody>
          <a:bodyPr vert="horz" wrap="square" lIns="0" tIns="27639" rIns="0" bIns="0" rtlCol="0">
            <a:spAutoFit/>
          </a:bodyPr>
          <a:lstStyle/>
          <a:p>
            <a:pPr marL="15356" marR="6142" algn="just">
              <a:lnSpc>
                <a:spcPts val="1088"/>
              </a:lnSpc>
              <a:spcBef>
                <a:spcPts val="218"/>
              </a:spcBef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Составление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проекта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бюджета: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непосредственное</a:t>
            </a:r>
            <a:r>
              <a:rPr sz="967" spc="24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составление</a:t>
            </a:r>
            <a:r>
              <a:rPr sz="967" spc="605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проекта бюджета города</a:t>
            </a:r>
            <a:r>
              <a:rPr sz="967" spc="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осуществляет</a:t>
            </a:r>
            <a:r>
              <a:rPr sz="967" spc="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финансовое управление администрации города</a:t>
            </a:r>
            <a:endParaRPr sz="967" dirty="0">
              <a:latin typeface="Roboto"/>
              <a:cs typeface="Roboto"/>
            </a:endParaRPr>
          </a:p>
          <a:p>
            <a:pPr marL="15356" marR="164305" algn="just">
              <a:lnSpc>
                <a:spcPts val="1088"/>
              </a:lnSpc>
              <a:spcBef>
                <a:spcPts val="447"/>
              </a:spcBef>
            </a:pP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Рассмотрение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проекта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бюджета: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проект бюджета </a:t>
            </a:r>
            <a:r>
              <a:rPr lang="ru-RU" sz="967" spc="-30" dirty="0" smtClean="0">
                <a:solidFill>
                  <a:srgbClr val="231F20"/>
                </a:solidFill>
                <a:latin typeface="Roboto"/>
                <a:cs typeface="Roboto"/>
              </a:rPr>
              <a:t>представляется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30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рассмотрение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Думу города Невинномысска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.</a:t>
            </a:r>
            <a:r>
              <a:rPr sz="967" spc="605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12 декабря</a:t>
            </a:r>
            <a:r>
              <a:rPr sz="967" b="1" spc="-30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2022</a:t>
            </a:r>
            <a:r>
              <a:rPr sz="967" b="1" spc="-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spc="-30" dirty="0" smtClean="0">
                <a:solidFill>
                  <a:srgbClr val="231F20"/>
                </a:solidFill>
                <a:latin typeface="Roboto"/>
                <a:cs typeface="Roboto"/>
              </a:rPr>
              <a:t>года</a:t>
            </a:r>
            <a:r>
              <a:rPr sz="967" spc="-30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проект бюджета</a:t>
            </a:r>
            <a:r>
              <a:rPr lang="ru-RU" sz="967" spc="-24" dirty="0" smtClean="0">
                <a:solidFill>
                  <a:srgbClr val="231F20"/>
                </a:solidFill>
                <a:latin typeface="Roboto"/>
                <a:cs typeface="Roboto"/>
              </a:rPr>
              <a:t> города</a:t>
            </a:r>
            <a:r>
              <a:rPr sz="967" spc="-30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на </a:t>
            </a:r>
            <a:r>
              <a:rPr sz="967" spc="-30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 smtClean="0">
                <a:solidFill>
                  <a:srgbClr val="231F20"/>
                </a:solidFill>
                <a:latin typeface="Roboto"/>
                <a:cs typeface="Roboto"/>
              </a:rPr>
              <a:t>2023</a:t>
            </a:r>
            <a:r>
              <a:rPr lang="ru-RU" sz="967" spc="-24" dirty="0" smtClean="0">
                <a:solidFill>
                  <a:srgbClr val="231F20"/>
                </a:solidFill>
                <a:latin typeface="Roboto"/>
                <a:cs typeface="Roboto"/>
              </a:rPr>
              <a:t> год</a:t>
            </a:r>
            <a:r>
              <a:rPr lang="ru-RU" sz="967" dirty="0">
                <a:latin typeface="Roboto"/>
                <a:cs typeface="Roboto"/>
              </a:rPr>
              <a:t> </a:t>
            </a:r>
            <a:r>
              <a:rPr sz="967" dirty="0" smtClean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-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плановый</a:t>
            </a:r>
            <a:r>
              <a:rPr sz="967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24" dirty="0" smtClean="0">
                <a:solidFill>
                  <a:srgbClr val="231F20"/>
                </a:solidFill>
                <a:latin typeface="Roboto"/>
                <a:cs typeface="Roboto"/>
              </a:rPr>
              <a:t>период</a:t>
            </a:r>
            <a:r>
              <a:rPr sz="967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42" dirty="0" smtClean="0">
                <a:solidFill>
                  <a:srgbClr val="231F20"/>
                </a:solidFill>
                <a:latin typeface="Roboto"/>
                <a:cs typeface="Roboto"/>
              </a:rPr>
              <a:t>2024</a:t>
            </a:r>
            <a:r>
              <a:rPr lang="ru-RU" sz="967" spc="-42" dirty="0" smtClean="0">
                <a:solidFill>
                  <a:srgbClr val="231F20"/>
                </a:solidFill>
                <a:latin typeface="Roboto"/>
                <a:cs typeface="Roboto"/>
              </a:rPr>
              <a:t> и </a:t>
            </a:r>
            <a:r>
              <a:rPr sz="967" spc="-48" dirty="0" smtClean="0">
                <a:solidFill>
                  <a:srgbClr val="231F20"/>
                </a:solidFill>
                <a:latin typeface="Roboto"/>
                <a:cs typeface="Roboto"/>
              </a:rPr>
              <a:t>2025</a:t>
            </a:r>
            <a:r>
              <a:rPr sz="967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30" dirty="0" smtClean="0">
                <a:solidFill>
                  <a:srgbClr val="231F20"/>
                </a:solidFill>
                <a:latin typeface="Roboto"/>
                <a:cs typeface="Roboto"/>
              </a:rPr>
              <a:t>годов</a:t>
            </a:r>
            <a:r>
              <a:rPr sz="967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рассмотрен</a:t>
            </a:r>
            <a:r>
              <a:rPr lang="ru-RU" sz="967" spc="605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публичных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слушаниях</a:t>
            </a:r>
            <a:endParaRPr sz="967" dirty="0">
              <a:latin typeface="Roboto"/>
              <a:cs typeface="Roboto"/>
            </a:endParaRPr>
          </a:p>
          <a:p>
            <a:pPr marL="15356" algn="just">
              <a:lnSpc>
                <a:spcPts val="1124"/>
              </a:lnSpc>
              <a:spcBef>
                <a:spcPts val="411"/>
              </a:spcBef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Утверждение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бюджета: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проект бюджета</a:t>
            </a:r>
            <a:r>
              <a:rPr sz="967" spc="-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6" dirty="0" smtClean="0">
                <a:solidFill>
                  <a:srgbClr val="231F20"/>
                </a:solidFill>
                <a:latin typeface="Roboto"/>
                <a:cs typeface="Roboto"/>
              </a:rPr>
              <a:t>города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2023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год</a:t>
            </a:r>
            <a:endParaRPr sz="967" dirty="0">
              <a:latin typeface="Roboto"/>
              <a:cs typeface="Roboto"/>
            </a:endParaRPr>
          </a:p>
          <a:p>
            <a:pPr marL="15356" marR="80617" algn="just">
              <a:lnSpc>
                <a:spcPts val="1088"/>
              </a:lnSpc>
              <a:spcBef>
                <a:spcPts val="60"/>
              </a:spcBef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плановый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период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2024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и </a:t>
            </a:r>
            <a:r>
              <a:rPr sz="967" dirty="0" smtClean="0">
                <a:solidFill>
                  <a:srgbClr val="231F20"/>
                </a:solidFill>
                <a:latin typeface="Roboto"/>
                <a:cs typeface="Roboto"/>
              </a:rPr>
              <a:t>2025</a:t>
            </a:r>
            <a:r>
              <a:rPr sz="967" spc="-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годов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24" dirty="0" smtClean="0">
                <a:solidFill>
                  <a:srgbClr val="231F20"/>
                </a:solidFill>
                <a:latin typeface="Roboto"/>
                <a:cs typeface="Roboto"/>
              </a:rPr>
              <a:t>утверждается</a:t>
            </a:r>
            <a:r>
              <a:rPr sz="967" spc="-18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депутатами</a:t>
            </a:r>
            <a:r>
              <a:rPr sz="967" spc="605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-30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заседании Думы </a:t>
            </a:r>
            <a:r>
              <a:rPr lang="ru-RU" sz="967" spc="-24" dirty="0" smtClean="0">
                <a:solidFill>
                  <a:srgbClr val="231F20"/>
                </a:solidFill>
                <a:latin typeface="Roboto"/>
                <a:cs typeface="Roboto"/>
              </a:rPr>
              <a:t>города Невинномысска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91093" y="6702726"/>
            <a:ext cx="125911" cy="276025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693" b="1" spc="-247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1693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78956" y="7327851"/>
            <a:ext cx="150481" cy="276025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693" b="1" spc="-54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1693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80225" y="7930980"/>
            <a:ext cx="148177" cy="276025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693" b="1" spc="-79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1693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04416" y="2986763"/>
            <a:ext cx="909793" cy="239541"/>
          </a:xfrm>
          <a:custGeom>
            <a:avLst/>
            <a:gdLst/>
            <a:ahLst/>
            <a:cxnLst/>
            <a:rect l="l" t="t" r="r" b="b"/>
            <a:pathLst>
              <a:path w="752475" h="198119">
                <a:moveTo>
                  <a:pt x="676204" y="0"/>
                </a:moveTo>
                <a:lnTo>
                  <a:pt x="0" y="0"/>
                </a:lnTo>
                <a:lnTo>
                  <a:pt x="0" y="198119"/>
                </a:lnTo>
                <a:lnTo>
                  <a:pt x="676204" y="198119"/>
                </a:lnTo>
                <a:lnTo>
                  <a:pt x="720258" y="196929"/>
                </a:lnTo>
                <a:lnTo>
                  <a:pt x="742879" y="188594"/>
                </a:lnTo>
                <a:lnTo>
                  <a:pt x="751214" y="165973"/>
                </a:lnTo>
                <a:lnTo>
                  <a:pt x="752404" y="121919"/>
                </a:lnTo>
                <a:lnTo>
                  <a:pt x="752404" y="76199"/>
                </a:lnTo>
                <a:lnTo>
                  <a:pt x="751214" y="32146"/>
                </a:lnTo>
                <a:lnTo>
                  <a:pt x="742879" y="9524"/>
                </a:lnTo>
                <a:lnTo>
                  <a:pt x="720258" y="1190"/>
                </a:lnTo>
                <a:lnTo>
                  <a:pt x="676204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416" y="3346405"/>
            <a:ext cx="909793" cy="239541"/>
          </a:xfrm>
          <a:custGeom>
            <a:avLst/>
            <a:gdLst/>
            <a:ahLst/>
            <a:cxnLst/>
            <a:rect l="l" t="t" r="r" b="b"/>
            <a:pathLst>
              <a:path w="752475" h="198119">
                <a:moveTo>
                  <a:pt x="676204" y="0"/>
                </a:moveTo>
                <a:lnTo>
                  <a:pt x="0" y="0"/>
                </a:lnTo>
                <a:lnTo>
                  <a:pt x="0" y="198119"/>
                </a:lnTo>
                <a:lnTo>
                  <a:pt x="676204" y="198119"/>
                </a:lnTo>
                <a:lnTo>
                  <a:pt x="720258" y="196929"/>
                </a:lnTo>
                <a:lnTo>
                  <a:pt x="742879" y="188594"/>
                </a:lnTo>
                <a:lnTo>
                  <a:pt x="751214" y="165973"/>
                </a:lnTo>
                <a:lnTo>
                  <a:pt x="752404" y="121919"/>
                </a:lnTo>
                <a:lnTo>
                  <a:pt x="752404" y="76199"/>
                </a:lnTo>
                <a:lnTo>
                  <a:pt x="751214" y="32146"/>
                </a:lnTo>
                <a:lnTo>
                  <a:pt x="742879" y="9524"/>
                </a:lnTo>
                <a:lnTo>
                  <a:pt x="720258" y="1190"/>
                </a:lnTo>
                <a:lnTo>
                  <a:pt x="676204" y="0"/>
                </a:lnTo>
                <a:close/>
              </a:path>
            </a:pathLst>
          </a:custGeom>
          <a:solidFill>
            <a:srgbClr val="6A99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4416" y="3727827"/>
            <a:ext cx="909793" cy="239541"/>
          </a:xfrm>
          <a:custGeom>
            <a:avLst/>
            <a:gdLst/>
            <a:ahLst/>
            <a:cxnLst/>
            <a:rect l="l" t="t" r="r" b="b"/>
            <a:pathLst>
              <a:path w="752475" h="198120">
                <a:moveTo>
                  <a:pt x="676204" y="0"/>
                </a:moveTo>
                <a:lnTo>
                  <a:pt x="0" y="0"/>
                </a:lnTo>
                <a:lnTo>
                  <a:pt x="0" y="198119"/>
                </a:lnTo>
                <a:lnTo>
                  <a:pt x="676204" y="198119"/>
                </a:lnTo>
                <a:lnTo>
                  <a:pt x="720258" y="196929"/>
                </a:lnTo>
                <a:lnTo>
                  <a:pt x="742879" y="188594"/>
                </a:lnTo>
                <a:lnTo>
                  <a:pt x="751214" y="165973"/>
                </a:lnTo>
                <a:lnTo>
                  <a:pt x="752404" y="121919"/>
                </a:lnTo>
                <a:lnTo>
                  <a:pt x="752404" y="76199"/>
                </a:lnTo>
                <a:lnTo>
                  <a:pt x="751214" y="32146"/>
                </a:lnTo>
                <a:lnTo>
                  <a:pt x="742879" y="9524"/>
                </a:lnTo>
                <a:lnTo>
                  <a:pt x="720258" y="1190"/>
                </a:lnTo>
                <a:lnTo>
                  <a:pt x="676204" y="0"/>
                </a:lnTo>
                <a:close/>
              </a:path>
            </a:pathLst>
          </a:custGeom>
          <a:solidFill>
            <a:srgbClr val="A7C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4416" y="4177758"/>
            <a:ext cx="909793" cy="239541"/>
          </a:xfrm>
          <a:custGeom>
            <a:avLst/>
            <a:gdLst/>
            <a:ahLst/>
            <a:cxnLst/>
            <a:rect l="l" t="t" r="r" b="b"/>
            <a:pathLst>
              <a:path w="752475" h="198120">
                <a:moveTo>
                  <a:pt x="676204" y="0"/>
                </a:moveTo>
                <a:lnTo>
                  <a:pt x="0" y="0"/>
                </a:lnTo>
                <a:lnTo>
                  <a:pt x="0" y="198119"/>
                </a:lnTo>
                <a:lnTo>
                  <a:pt x="676204" y="198119"/>
                </a:lnTo>
                <a:lnTo>
                  <a:pt x="720258" y="196929"/>
                </a:lnTo>
                <a:lnTo>
                  <a:pt x="742879" y="188594"/>
                </a:lnTo>
                <a:lnTo>
                  <a:pt x="751214" y="165973"/>
                </a:lnTo>
                <a:lnTo>
                  <a:pt x="752404" y="121919"/>
                </a:lnTo>
                <a:lnTo>
                  <a:pt x="752404" y="76199"/>
                </a:lnTo>
                <a:lnTo>
                  <a:pt x="751214" y="32146"/>
                </a:lnTo>
                <a:lnTo>
                  <a:pt x="742879" y="9524"/>
                </a:lnTo>
                <a:lnTo>
                  <a:pt x="720258" y="1190"/>
                </a:lnTo>
                <a:lnTo>
                  <a:pt x="676204" y="0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4416" y="4543408"/>
            <a:ext cx="909793" cy="239541"/>
          </a:xfrm>
          <a:custGeom>
            <a:avLst/>
            <a:gdLst/>
            <a:ahLst/>
            <a:cxnLst/>
            <a:rect l="l" t="t" r="r" b="b"/>
            <a:pathLst>
              <a:path w="752475" h="198120">
                <a:moveTo>
                  <a:pt x="676204" y="0"/>
                </a:moveTo>
                <a:lnTo>
                  <a:pt x="0" y="0"/>
                </a:lnTo>
                <a:lnTo>
                  <a:pt x="0" y="198119"/>
                </a:lnTo>
                <a:lnTo>
                  <a:pt x="676204" y="198119"/>
                </a:lnTo>
                <a:lnTo>
                  <a:pt x="720258" y="196929"/>
                </a:lnTo>
                <a:lnTo>
                  <a:pt x="742879" y="188594"/>
                </a:lnTo>
                <a:lnTo>
                  <a:pt x="751214" y="165973"/>
                </a:lnTo>
                <a:lnTo>
                  <a:pt x="752404" y="121919"/>
                </a:lnTo>
                <a:lnTo>
                  <a:pt x="752404" y="76199"/>
                </a:lnTo>
                <a:lnTo>
                  <a:pt x="751214" y="32146"/>
                </a:lnTo>
                <a:lnTo>
                  <a:pt x="742879" y="9524"/>
                </a:lnTo>
                <a:lnTo>
                  <a:pt x="720258" y="1190"/>
                </a:lnTo>
                <a:lnTo>
                  <a:pt x="676204" y="0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pPr marL="18427">
              <a:spcBef>
                <a:spcPts val="1137"/>
              </a:spcBef>
            </a:pPr>
            <a:r>
              <a:rPr lang="ru-RU" b="1" spc="48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          </a:t>
            </a:r>
            <a:r>
              <a:rPr lang="ru-RU" sz="1450" b="1" spc="48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5</a:t>
            </a:r>
            <a:endParaRPr lang="ru-RU" sz="1450" dirty="0">
              <a:latin typeface="Palatino Linotype"/>
              <a:cs typeface="Palatino Linotyp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33885" y="2975049"/>
            <a:ext cx="4327085" cy="1395370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33014">
              <a:spcBef>
                <a:spcPts val="121"/>
              </a:spcBef>
            </a:pPr>
            <a:r>
              <a:rPr sz="1451" b="1" spc="-60" dirty="0">
                <a:solidFill>
                  <a:srgbClr val="FFFFFF"/>
                </a:solidFill>
                <a:latin typeface="Palatino Linotype"/>
                <a:cs typeface="Palatino Linotype"/>
              </a:rPr>
              <a:t>1</a:t>
            </a:r>
            <a:endParaRPr sz="1451" dirty="0">
              <a:latin typeface="Palatino Linotype"/>
              <a:cs typeface="Palatino Linotype"/>
            </a:endParaRPr>
          </a:p>
          <a:p>
            <a:pPr marL="15356">
              <a:spcBef>
                <a:spcPts val="1088"/>
              </a:spcBef>
              <a:tabLst>
                <a:tab pos="287149" algn="l"/>
              </a:tabLst>
            </a:pPr>
            <a:r>
              <a:rPr sz="1451" b="1" spc="18" dirty="0">
                <a:solidFill>
                  <a:srgbClr val="FFFFFF"/>
                </a:solidFill>
                <a:latin typeface="Palatino Linotype"/>
                <a:cs typeface="Palatino Linotype"/>
              </a:rPr>
              <a:t>2</a:t>
            </a:r>
            <a:r>
              <a:rPr sz="1451" b="1" dirty="0">
                <a:solidFill>
                  <a:srgbClr val="FFFFFF"/>
                </a:solidFill>
                <a:latin typeface="Palatino Linotype"/>
                <a:cs typeface="Palatino Linotype"/>
              </a:rPr>
              <a:t>	</a:t>
            </a:r>
            <a:endParaRPr sz="1451" dirty="0">
              <a:latin typeface="Palatino Linotype"/>
              <a:cs typeface="Palatino Linotype"/>
            </a:endParaRPr>
          </a:p>
          <a:p>
            <a:pPr>
              <a:spcBef>
                <a:spcPts val="6"/>
              </a:spcBef>
            </a:pPr>
            <a:endParaRPr sz="1330" dirty="0">
              <a:latin typeface="Palatino Linotype"/>
              <a:cs typeface="Palatino Linotype"/>
            </a:endParaRPr>
          </a:p>
          <a:p>
            <a:pPr marL="15356"/>
            <a:r>
              <a:rPr lang="ru-RU" sz="1451" b="1" spc="79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3</a:t>
            </a:r>
            <a:endParaRPr sz="1451" dirty="0">
              <a:latin typeface="Palatino Linotype"/>
              <a:cs typeface="Palatino Linotype"/>
            </a:endParaRPr>
          </a:p>
          <a:p>
            <a:pPr marL="18427">
              <a:spcBef>
                <a:spcPts val="1137"/>
              </a:spcBef>
            </a:pPr>
            <a:r>
              <a:rPr lang="ru-RU" sz="1451" b="1" spc="48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4</a:t>
            </a:r>
            <a:endParaRPr sz="1451" dirty="0">
              <a:latin typeface="Palatino Linotype"/>
              <a:cs typeface="Palatino Linotype"/>
            </a:endParaRPr>
          </a:p>
        </p:txBody>
      </p:sp>
      <p:sp>
        <p:nvSpPr>
          <p:cNvPr id="36" name="object 24"/>
          <p:cNvSpPr txBox="1"/>
          <p:nvPr/>
        </p:nvSpPr>
        <p:spPr>
          <a:xfrm>
            <a:off x="1201017" y="4196592"/>
            <a:ext cx="4311431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 algn="just">
              <a:spcBef>
                <a:spcPts val="121"/>
              </a:spcBef>
            </a:pP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Реестр расходных обязательств города Невинномысска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37" name="object 24"/>
          <p:cNvSpPr txBox="1"/>
          <p:nvPr/>
        </p:nvSpPr>
        <p:spPr>
          <a:xfrm>
            <a:off x="1206281" y="4532184"/>
            <a:ext cx="4311431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 algn="just">
              <a:spcBef>
                <a:spcPts val="121"/>
              </a:spcBef>
            </a:pP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Муниципальные программы города Невинномысска</a:t>
            </a:r>
            <a:endParaRPr sz="967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02162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0"/>
            <a:ext cx="6858000" cy="9140928"/>
          </a:xfrm>
          <a:custGeom>
            <a:avLst/>
            <a:gdLst/>
            <a:ahLst/>
            <a:cxnLst/>
            <a:rect l="l" t="t" r="r" b="b"/>
            <a:pathLst>
              <a:path w="5328285" h="7560309">
                <a:moveTo>
                  <a:pt x="5327995" y="0"/>
                </a:moveTo>
                <a:lnTo>
                  <a:pt x="0" y="0"/>
                </a:lnTo>
                <a:lnTo>
                  <a:pt x="0" y="7560015"/>
                </a:lnTo>
                <a:lnTo>
                  <a:pt x="5327995" y="7560015"/>
                </a:lnTo>
                <a:lnTo>
                  <a:pt x="5327995" y="0"/>
                </a:lnTo>
                <a:close/>
              </a:path>
            </a:pathLst>
          </a:custGeom>
          <a:solidFill>
            <a:srgbClr val="F2E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38324" y="747316"/>
            <a:ext cx="3308270" cy="0"/>
          </a:xfrm>
          <a:custGeom>
            <a:avLst/>
            <a:gdLst/>
            <a:ahLst/>
            <a:cxnLst/>
            <a:rect l="l" t="t" r="r" b="b"/>
            <a:pathLst>
              <a:path w="2736215">
                <a:moveTo>
                  <a:pt x="2736021" y="0"/>
                </a:moveTo>
                <a:lnTo>
                  <a:pt x="0" y="0"/>
                </a:lnTo>
              </a:path>
            </a:pathLst>
          </a:custGeom>
          <a:ln w="3176">
            <a:solidFill>
              <a:srgbClr val="386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04416" y="624094"/>
            <a:ext cx="3057213" cy="246450"/>
            <a:chOff x="0" y="516177"/>
            <a:chExt cx="2528570" cy="203835"/>
          </a:xfrm>
        </p:grpSpPr>
        <p:sp>
          <p:nvSpPr>
            <p:cNvPr id="5" name="object 5"/>
            <p:cNvSpPr/>
            <p:nvPr/>
          </p:nvSpPr>
          <p:spPr>
            <a:xfrm>
              <a:off x="720007" y="516177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80" h="203834">
                  <a:moveTo>
                    <a:pt x="1706392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392" y="203810"/>
                  </a:lnTo>
                  <a:lnTo>
                    <a:pt x="1706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16177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24493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8088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4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5823669" y="722184"/>
            <a:ext cx="46833" cy="46833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19202" y="0"/>
                </a:moveTo>
                <a:lnTo>
                  <a:pt x="11740" y="1508"/>
                </a:lnTo>
                <a:lnTo>
                  <a:pt x="5634" y="5623"/>
                </a:lnTo>
                <a:lnTo>
                  <a:pt x="1513" y="11727"/>
                </a:lnTo>
                <a:lnTo>
                  <a:pt x="0" y="19202"/>
                </a:lnTo>
                <a:lnTo>
                  <a:pt x="1513" y="26672"/>
                </a:lnTo>
                <a:lnTo>
                  <a:pt x="5634" y="32765"/>
                </a:lnTo>
                <a:lnTo>
                  <a:pt x="11740" y="36870"/>
                </a:lnTo>
                <a:lnTo>
                  <a:pt x="19202" y="38374"/>
                </a:lnTo>
                <a:lnTo>
                  <a:pt x="26659" y="36870"/>
                </a:lnTo>
                <a:lnTo>
                  <a:pt x="32754" y="32765"/>
                </a:lnTo>
                <a:lnTo>
                  <a:pt x="36866" y="26672"/>
                </a:lnTo>
                <a:lnTo>
                  <a:pt x="38374" y="19202"/>
                </a:lnTo>
                <a:lnTo>
                  <a:pt x="36866" y="11727"/>
                </a:lnTo>
                <a:lnTo>
                  <a:pt x="32754" y="5623"/>
                </a:lnTo>
                <a:lnTo>
                  <a:pt x="26659" y="1508"/>
                </a:lnTo>
                <a:lnTo>
                  <a:pt x="19202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48450" y="714039"/>
            <a:ext cx="66794" cy="6679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23" y="0"/>
                </a:moveTo>
                <a:lnTo>
                  <a:pt x="16806" y="2161"/>
                </a:lnTo>
                <a:lnTo>
                  <a:pt x="8058" y="8058"/>
                </a:lnTo>
                <a:lnTo>
                  <a:pt x="2161" y="16806"/>
                </a:lnTo>
                <a:lnTo>
                  <a:pt x="0" y="27523"/>
                </a:lnTo>
                <a:lnTo>
                  <a:pt x="2161" y="38227"/>
                </a:lnTo>
                <a:lnTo>
                  <a:pt x="8058" y="46977"/>
                </a:lnTo>
                <a:lnTo>
                  <a:pt x="16806" y="52880"/>
                </a:lnTo>
                <a:lnTo>
                  <a:pt x="27523" y="55046"/>
                </a:lnTo>
                <a:lnTo>
                  <a:pt x="38240" y="52880"/>
                </a:lnTo>
                <a:lnTo>
                  <a:pt x="46988" y="46977"/>
                </a:lnTo>
                <a:lnTo>
                  <a:pt x="52885" y="38227"/>
                </a:lnTo>
                <a:lnTo>
                  <a:pt x="55046" y="27523"/>
                </a:lnTo>
                <a:lnTo>
                  <a:pt x="52885" y="16806"/>
                </a:lnTo>
                <a:lnTo>
                  <a:pt x="46988" y="8058"/>
                </a:lnTo>
                <a:lnTo>
                  <a:pt x="38240" y="2161"/>
                </a:lnTo>
                <a:lnTo>
                  <a:pt x="27523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92653" y="688279"/>
            <a:ext cx="118235" cy="118235"/>
          </a:xfrm>
          <a:custGeom>
            <a:avLst/>
            <a:gdLst/>
            <a:ahLst/>
            <a:cxnLst/>
            <a:rect l="l" t="t" r="r" b="b"/>
            <a:pathLst>
              <a:path w="97789" h="97790">
                <a:moveTo>
                  <a:pt x="48828" y="0"/>
                </a:moveTo>
                <a:lnTo>
                  <a:pt x="0" y="48828"/>
                </a:lnTo>
                <a:lnTo>
                  <a:pt x="48828" y="97657"/>
                </a:lnTo>
                <a:lnTo>
                  <a:pt x="97627" y="48828"/>
                </a:lnTo>
                <a:lnTo>
                  <a:pt x="48828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01981" y="669448"/>
            <a:ext cx="2069876" cy="148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6">
              <a:tabLst>
                <a:tab pos="380050" algn="l"/>
              </a:tabLst>
            </a:pP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Times New Roman"/>
              </a:rPr>
              <a:t>16</a:t>
            </a:r>
            <a:r>
              <a:rPr sz="967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270" spc="363" baseline="3968" dirty="0">
                <a:solidFill>
                  <a:srgbClr val="386742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386742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386742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386742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386742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386742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386742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386742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386742"/>
                </a:solidFill>
                <a:latin typeface="Noto Mono"/>
                <a:cs typeface="Noto Mono"/>
              </a:rPr>
              <a:t>АН </a:t>
            </a:r>
            <a:endParaRPr sz="1270" baseline="3968" dirty="0">
              <a:latin typeface="Noto Mono"/>
              <a:cs typeface="Noto Mon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388708"/>
            <a:ext cx="6858000" cy="4751852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364278" y="1202135"/>
            <a:ext cx="4402325" cy="1689681"/>
          </a:xfrm>
          <a:prstGeom prst="rect">
            <a:avLst/>
          </a:prstGeom>
        </p:spPr>
        <p:txBody>
          <a:bodyPr vert="horz" wrap="square" lIns="0" tIns="15355" rIns="0" bIns="0" rtlCol="0" anchor="ctr">
            <a:spAutoFit/>
          </a:bodyPr>
          <a:lstStyle/>
          <a:p>
            <a:pPr marL="15356" marR="6142">
              <a:lnSpc>
                <a:spcPct val="100000"/>
              </a:lnSpc>
              <a:spcBef>
                <a:spcPts val="121"/>
              </a:spcBef>
            </a:pPr>
            <a:r>
              <a:rPr sz="2176" spc="-109" dirty="0">
                <a:solidFill>
                  <a:srgbClr val="386742"/>
                </a:solidFill>
              </a:rPr>
              <a:t>ОСНОВНЫЕ</a:t>
            </a:r>
            <a:r>
              <a:rPr sz="2176" spc="30" dirty="0">
                <a:solidFill>
                  <a:srgbClr val="386742"/>
                </a:solidFill>
              </a:rPr>
              <a:t> </a:t>
            </a:r>
            <a:r>
              <a:rPr sz="2176" spc="-24" dirty="0">
                <a:solidFill>
                  <a:srgbClr val="386742"/>
                </a:solidFill>
              </a:rPr>
              <a:t>ЦЕЛИ </a:t>
            </a:r>
            <a:r>
              <a:rPr sz="2176" spc="-127" dirty="0">
                <a:solidFill>
                  <a:srgbClr val="386742"/>
                </a:solidFill>
              </a:rPr>
              <a:t>БЮДЖЕТНОЙ</a:t>
            </a:r>
            <a:r>
              <a:rPr sz="2176" spc="6" dirty="0">
                <a:solidFill>
                  <a:srgbClr val="386742"/>
                </a:solidFill>
              </a:rPr>
              <a:t> </a:t>
            </a:r>
            <a:r>
              <a:rPr sz="2176" spc="-85" dirty="0">
                <a:solidFill>
                  <a:srgbClr val="386742"/>
                </a:solidFill>
              </a:rPr>
              <a:t>ПОЛИТИКИ</a:t>
            </a:r>
            <a:r>
              <a:rPr sz="2176" spc="6" dirty="0">
                <a:solidFill>
                  <a:srgbClr val="386742"/>
                </a:solidFill>
              </a:rPr>
              <a:t> </a:t>
            </a:r>
            <a:r>
              <a:rPr sz="2176" spc="-30" dirty="0">
                <a:solidFill>
                  <a:srgbClr val="386742"/>
                </a:solidFill>
              </a:rPr>
              <a:t>ПРИ </a:t>
            </a:r>
            <a:r>
              <a:rPr sz="2176" spc="-97" dirty="0">
                <a:solidFill>
                  <a:srgbClr val="386742"/>
                </a:solidFill>
              </a:rPr>
              <a:t>ФОРМИРОВАНИИ</a:t>
            </a:r>
            <a:r>
              <a:rPr sz="2176" spc="85" dirty="0">
                <a:solidFill>
                  <a:srgbClr val="386742"/>
                </a:solidFill>
              </a:rPr>
              <a:t> </a:t>
            </a:r>
            <a:r>
              <a:rPr sz="2176" spc="-12" dirty="0">
                <a:solidFill>
                  <a:srgbClr val="386742"/>
                </a:solidFill>
              </a:rPr>
              <a:t>БЮДЖЕТА </a:t>
            </a:r>
            <a:r>
              <a:rPr lang="ru-RU" sz="2176" spc="-121" dirty="0" smtClean="0">
                <a:solidFill>
                  <a:srgbClr val="386742"/>
                </a:solidFill>
              </a:rPr>
              <a:t>ГОРОДА НЕВИННОМЫССКА</a:t>
            </a:r>
            <a:endParaRPr sz="2176" dirty="0"/>
          </a:p>
          <a:p>
            <a:pPr marL="15356" marR="152020">
              <a:lnSpc>
                <a:spcPct val="100000"/>
              </a:lnSpc>
            </a:pPr>
            <a:r>
              <a:rPr sz="2176" spc="-200" dirty="0">
                <a:solidFill>
                  <a:srgbClr val="386742"/>
                </a:solidFill>
              </a:rPr>
              <a:t>НА</a:t>
            </a:r>
            <a:r>
              <a:rPr sz="2176" spc="-18" dirty="0">
                <a:solidFill>
                  <a:srgbClr val="386742"/>
                </a:solidFill>
              </a:rPr>
              <a:t> </a:t>
            </a:r>
            <a:r>
              <a:rPr sz="2176" spc="115" dirty="0">
                <a:solidFill>
                  <a:srgbClr val="386742"/>
                </a:solidFill>
              </a:rPr>
              <a:t>2023</a:t>
            </a:r>
            <a:r>
              <a:rPr sz="2176" spc="-42" dirty="0">
                <a:solidFill>
                  <a:srgbClr val="386742"/>
                </a:solidFill>
              </a:rPr>
              <a:t> </a:t>
            </a:r>
            <a:r>
              <a:rPr sz="2176" spc="-138" dirty="0">
                <a:solidFill>
                  <a:srgbClr val="386742"/>
                </a:solidFill>
              </a:rPr>
              <a:t>ГОД</a:t>
            </a:r>
            <a:r>
              <a:rPr sz="2176" spc="-18" dirty="0">
                <a:solidFill>
                  <a:srgbClr val="386742"/>
                </a:solidFill>
              </a:rPr>
              <a:t> </a:t>
            </a:r>
            <a:r>
              <a:rPr sz="2176" dirty="0">
                <a:solidFill>
                  <a:srgbClr val="386742"/>
                </a:solidFill>
              </a:rPr>
              <a:t>И</a:t>
            </a:r>
            <a:r>
              <a:rPr sz="2176" spc="-24" dirty="0">
                <a:solidFill>
                  <a:srgbClr val="386742"/>
                </a:solidFill>
              </a:rPr>
              <a:t> </a:t>
            </a:r>
            <a:r>
              <a:rPr sz="2176" spc="-200" dirty="0">
                <a:solidFill>
                  <a:srgbClr val="386742"/>
                </a:solidFill>
              </a:rPr>
              <a:t>НА</a:t>
            </a:r>
            <a:r>
              <a:rPr sz="2176" spc="-18" dirty="0">
                <a:solidFill>
                  <a:srgbClr val="386742"/>
                </a:solidFill>
              </a:rPr>
              <a:t> </a:t>
            </a:r>
            <a:r>
              <a:rPr sz="2176" spc="-79" dirty="0">
                <a:solidFill>
                  <a:srgbClr val="386742"/>
                </a:solidFill>
              </a:rPr>
              <a:t>ПЛАНОВЫЙ </a:t>
            </a:r>
            <a:r>
              <a:rPr sz="2176" spc="-48" dirty="0">
                <a:solidFill>
                  <a:srgbClr val="386742"/>
                </a:solidFill>
              </a:rPr>
              <a:t>ПЕРИОД </a:t>
            </a:r>
            <a:r>
              <a:rPr sz="2176" spc="121" dirty="0">
                <a:solidFill>
                  <a:srgbClr val="386742"/>
                </a:solidFill>
              </a:rPr>
              <a:t>2024</a:t>
            </a:r>
            <a:r>
              <a:rPr sz="2176" spc="-48" dirty="0">
                <a:solidFill>
                  <a:srgbClr val="386742"/>
                </a:solidFill>
              </a:rPr>
              <a:t> </a:t>
            </a:r>
            <a:r>
              <a:rPr sz="2176" dirty="0">
                <a:solidFill>
                  <a:srgbClr val="386742"/>
                </a:solidFill>
              </a:rPr>
              <a:t>И</a:t>
            </a:r>
            <a:r>
              <a:rPr sz="2176" spc="-42" dirty="0">
                <a:solidFill>
                  <a:srgbClr val="386742"/>
                </a:solidFill>
              </a:rPr>
              <a:t> </a:t>
            </a:r>
            <a:r>
              <a:rPr sz="2176" spc="115" dirty="0">
                <a:solidFill>
                  <a:srgbClr val="386742"/>
                </a:solidFill>
              </a:rPr>
              <a:t>2025</a:t>
            </a:r>
            <a:r>
              <a:rPr sz="2176" spc="-48" dirty="0">
                <a:solidFill>
                  <a:srgbClr val="386742"/>
                </a:solidFill>
              </a:rPr>
              <a:t> </a:t>
            </a:r>
            <a:r>
              <a:rPr sz="2176" spc="-24" dirty="0">
                <a:solidFill>
                  <a:srgbClr val="386742"/>
                </a:solidFill>
              </a:rPr>
              <a:t>ГОДОВ</a:t>
            </a:r>
            <a:endParaRPr sz="2176" dirty="0"/>
          </a:p>
        </p:txBody>
      </p:sp>
      <p:sp>
        <p:nvSpPr>
          <p:cNvPr id="15" name="object 15"/>
          <p:cNvSpPr txBox="1"/>
          <p:nvPr/>
        </p:nvSpPr>
        <p:spPr>
          <a:xfrm>
            <a:off x="1987499" y="3166828"/>
            <a:ext cx="4020750" cy="450468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549728">
              <a:spcBef>
                <a:spcPts val="121"/>
              </a:spcBef>
            </a:pPr>
            <a:r>
              <a:rPr sz="1330" b="1" dirty="0">
                <a:solidFill>
                  <a:srgbClr val="231F20"/>
                </a:solidFill>
                <a:latin typeface="Roboto"/>
                <a:cs typeface="Roboto"/>
              </a:rPr>
              <a:t>ОБЕСПЕЧЕНИЕ</a:t>
            </a:r>
            <a:r>
              <a:rPr sz="1330" b="1" spc="53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1330" b="1" dirty="0" smtClean="0">
                <a:solidFill>
                  <a:srgbClr val="231F20"/>
                </a:solidFill>
                <a:latin typeface="Roboto"/>
                <a:cs typeface="Roboto"/>
              </a:rPr>
              <a:t>ДОЛГОСРОЧНОЙ </a:t>
            </a:r>
            <a:r>
              <a:rPr sz="1330" b="1" dirty="0" smtClean="0">
                <a:solidFill>
                  <a:srgbClr val="231F20"/>
                </a:solidFill>
                <a:latin typeface="Roboto"/>
                <a:cs typeface="Roboto"/>
              </a:rPr>
              <a:t>СБАЛАНСИРОВАННОСТИ </a:t>
            </a:r>
            <a:r>
              <a:rPr sz="1330" b="1" dirty="0">
                <a:solidFill>
                  <a:srgbClr val="231F20"/>
                </a:solidFill>
                <a:latin typeface="Roboto"/>
                <a:cs typeface="Roboto"/>
              </a:rPr>
              <a:t>И УСТОЙЧИВОСТИ </a:t>
            </a:r>
            <a:r>
              <a:rPr sz="1330" b="1" spc="48" dirty="0">
                <a:solidFill>
                  <a:srgbClr val="231F20"/>
                </a:solidFill>
                <a:latin typeface="Roboto"/>
                <a:cs typeface="Roboto"/>
              </a:rPr>
              <a:t>БЮДЖЕТНОЙ </a:t>
            </a:r>
            <a:r>
              <a:rPr sz="1330" b="1" dirty="0">
                <a:solidFill>
                  <a:srgbClr val="231F20"/>
                </a:solidFill>
                <a:latin typeface="Roboto"/>
                <a:cs typeface="Roboto"/>
              </a:rPr>
              <a:t>СИСТЕМЫ</a:t>
            </a:r>
            <a:r>
              <a:rPr sz="1330" b="1" spc="339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1330" b="1" spc="-12" dirty="0" smtClean="0">
                <a:solidFill>
                  <a:srgbClr val="231F20"/>
                </a:solidFill>
                <a:latin typeface="Roboto"/>
                <a:cs typeface="Roboto"/>
              </a:rPr>
              <a:t>ГОРОДА</a:t>
            </a:r>
            <a:endParaRPr sz="1330" dirty="0">
              <a:latin typeface="Roboto"/>
              <a:cs typeface="Roboto"/>
            </a:endParaRPr>
          </a:p>
          <a:p>
            <a:pPr marL="15356" marR="729390">
              <a:spcBef>
                <a:spcPts val="1161"/>
              </a:spcBef>
            </a:pPr>
            <a:r>
              <a:rPr sz="1330" b="1" dirty="0">
                <a:solidFill>
                  <a:srgbClr val="231F20"/>
                </a:solidFill>
                <a:latin typeface="Roboto"/>
                <a:cs typeface="Roboto"/>
              </a:rPr>
              <a:t>БЕЗУСЛОВНОЕ</a:t>
            </a:r>
            <a:r>
              <a:rPr sz="1330" b="1" spc="399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330" b="1" dirty="0">
                <a:solidFill>
                  <a:srgbClr val="231F20"/>
                </a:solidFill>
                <a:latin typeface="Roboto"/>
                <a:cs typeface="Roboto"/>
              </a:rPr>
              <a:t>ИСПОЛНЕНИЕ</a:t>
            </a:r>
            <a:r>
              <a:rPr sz="1330" b="1" spc="399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330" b="1" spc="-12" dirty="0">
                <a:solidFill>
                  <a:srgbClr val="231F20"/>
                </a:solidFill>
                <a:latin typeface="Roboto"/>
                <a:cs typeface="Roboto"/>
              </a:rPr>
              <a:t>ЦЕЛЕЙ</a:t>
            </a:r>
            <a:r>
              <a:rPr sz="1330" b="1" spc="605" dirty="0">
                <a:solidFill>
                  <a:srgbClr val="231F20"/>
                </a:solidFill>
                <a:latin typeface="Roboto"/>
                <a:cs typeface="Roboto"/>
              </a:rPr>
              <a:t>  </a:t>
            </a:r>
            <a:r>
              <a:rPr sz="1330" b="1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1330" b="1" spc="2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330" b="1" dirty="0">
                <a:solidFill>
                  <a:srgbClr val="231F20"/>
                </a:solidFill>
                <a:latin typeface="Roboto"/>
                <a:cs typeface="Roboto"/>
              </a:rPr>
              <a:t>ЗАДАЧ</a:t>
            </a:r>
            <a:r>
              <a:rPr sz="1330" b="1" spc="2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330" b="1" dirty="0">
                <a:solidFill>
                  <a:srgbClr val="231F20"/>
                </a:solidFill>
                <a:latin typeface="Roboto"/>
                <a:cs typeface="Roboto"/>
              </a:rPr>
              <a:t>НАЦИОНАЛЬНЫХ</a:t>
            </a:r>
            <a:r>
              <a:rPr sz="1330" b="1" spc="2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330" b="1" spc="-12" dirty="0">
                <a:solidFill>
                  <a:srgbClr val="231F20"/>
                </a:solidFill>
                <a:latin typeface="Roboto"/>
                <a:cs typeface="Roboto"/>
              </a:rPr>
              <a:t>ПРОЕКТОВ</a:t>
            </a:r>
            <a:endParaRPr sz="1330" dirty="0">
              <a:latin typeface="Roboto"/>
              <a:cs typeface="Roboto"/>
            </a:endParaRPr>
          </a:p>
          <a:p>
            <a:pPr>
              <a:spcBef>
                <a:spcPts val="18"/>
              </a:spcBef>
            </a:pPr>
            <a:endParaRPr sz="1451" dirty="0">
              <a:latin typeface="Roboto"/>
              <a:cs typeface="Roboto"/>
            </a:endParaRPr>
          </a:p>
          <a:p>
            <a:pPr marL="15356" marR="1358968"/>
            <a:r>
              <a:rPr sz="1330" b="1" dirty="0">
                <a:solidFill>
                  <a:srgbClr val="231F20"/>
                </a:solidFill>
                <a:latin typeface="Roboto"/>
                <a:cs typeface="Roboto"/>
              </a:rPr>
              <a:t>ОБЕСПЕЧЕНИЕ</a:t>
            </a:r>
            <a:r>
              <a:rPr sz="1330" b="1" spc="53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330" b="1" spc="-12" dirty="0">
                <a:solidFill>
                  <a:srgbClr val="231F20"/>
                </a:solidFill>
                <a:latin typeface="Roboto"/>
                <a:cs typeface="Roboto"/>
              </a:rPr>
              <a:t>ПРИНЯТЫХ </a:t>
            </a:r>
            <a:r>
              <a:rPr sz="1330" b="1" dirty="0">
                <a:solidFill>
                  <a:srgbClr val="231F20"/>
                </a:solidFill>
                <a:latin typeface="Roboto"/>
                <a:cs typeface="Roboto"/>
              </a:rPr>
              <a:t>СОЦИАЛЬНЫХ</a:t>
            </a:r>
            <a:r>
              <a:rPr sz="1330" b="1" spc="53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330" b="1" spc="-12" dirty="0">
                <a:solidFill>
                  <a:srgbClr val="231F20"/>
                </a:solidFill>
                <a:latin typeface="Roboto"/>
                <a:cs typeface="Roboto"/>
              </a:rPr>
              <a:t>ОБЯЗАТЕЛЬСТВ</a:t>
            </a:r>
            <a:endParaRPr sz="1330" dirty="0">
              <a:latin typeface="Roboto"/>
              <a:cs typeface="Roboto"/>
            </a:endParaRPr>
          </a:p>
          <a:p>
            <a:pPr>
              <a:spcBef>
                <a:spcPts val="18"/>
              </a:spcBef>
            </a:pPr>
            <a:endParaRPr sz="1451" dirty="0">
              <a:latin typeface="Roboto"/>
              <a:cs typeface="Roboto"/>
            </a:endParaRPr>
          </a:p>
          <a:p>
            <a:pPr marL="15356" marR="1220000">
              <a:spcBef>
                <a:spcPts val="6"/>
              </a:spcBef>
            </a:pPr>
            <a:r>
              <a:rPr sz="1330" b="1" dirty="0">
                <a:solidFill>
                  <a:srgbClr val="231F20"/>
                </a:solidFill>
                <a:latin typeface="Roboto"/>
                <a:cs typeface="Roboto"/>
              </a:rPr>
              <a:t>ПРОГРАММНО-ЦЕЛЕВОЙ</a:t>
            </a:r>
            <a:r>
              <a:rPr sz="1330" b="1" spc="157" dirty="0">
                <a:solidFill>
                  <a:srgbClr val="231F20"/>
                </a:solidFill>
                <a:latin typeface="Roboto"/>
                <a:cs typeface="Roboto"/>
              </a:rPr>
              <a:t>  </a:t>
            </a:r>
            <a:r>
              <a:rPr sz="1330" b="1" spc="-24" dirty="0">
                <a:solidFill>
                  <a:srgbClr val="231F20"/>
                </a:solidFill>
                <a:latin typeface="Roboto"/>
                <a:cs typeface="Roboto"/>
              </a:rPr>
              <a:t>МЕТОД </a:t>
            </a:r>
            <a:r>
              <a:rPr sz="1330" b="1" dirty="0">
                <a:solidFill>
                  <a:srgbClr val="231F20"/>
                </a:solidFill>
                <a:latin typeface="Roboto"/>
                <a:cs typeface="Roboto"/>
              </a:rPr>
              <a:t>ПЛАНИРОВАНИЯ</a:t>
            </a:r>
            <a:r>
              <a:rPr sz="1330" b="1" spc="57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330" b="1" spc="54" dirty="0">
                <a:solidFill>
                  <a:srgbClr val="231F20"/>
                </a:solidFill>
                <a:latin typeface="Roboto"/>
                <a:cs typeface="Roboto"/>
              </a:rPr>
              <a:t>БЮДЖЕТА</a:t>
            </a:r>
            <a:endParaRPr sz="1330" dirty="0">
              <a:latin typeface="Roboto"/>
              <a:cs typeface="Roboto"/>
            </a:endParaRPr>
          </a:p>
          <a:p>
            <a:pPr>
              <a:spcBef>
                <a:spcPts val="18"/>
              </a:spcBef>
            </a:pPr>
            <a:endParaRPr sz="1451" dirty="0">
              <a:latin typeface="Roboto"/>
              <a:cs typeface="Roboto"/>
            </a:endParaRPr>
          </a:p>
          <a:p>
            <a:pPr marL="15356" marR="6142"/>
            <a:r>
              <a:rPr sz="1330" b="1" dirty="0">
                <a:solidFill>
                  <a:srgbClr val="231F20"/>
                </a:solidFill>
                <a:latin typeface="Roboto"/>
                <a:cs typeface="Roboto"/>
              </a:rPr>
              <a:t>ПРОЗРАЧНОСТЬ</a:t>
            </a:r>
            <a:r>
              <a:rPr sz="1330" b="1" spc="32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330" b="1" spc="-12" dirty="0">
                <a:solidFill>
                  <a:srgbClr val="231F20"/>
                </a:solidFill>
                <a:latin typeface="Roboto"/>
                <a:cs typeface="Roboto"/>
              </a:rPr>
              <a:t>УПРАВЛЕНИЯ </a:t>
            </a:r>
            <a:r>
              <a:rPr lang="ru-RU" sz="1330" b="1" dirty="0" smtClean="0">
                <a:solidFill>
                  <a:srgbClr val="231F20"/>
                </a:solidFill>
                <a:latin typeface="Roboto"/>
                <a:cs typeface="Roboto"/>
              </a:rPr>
              <a:t>МУНИЦИПАЛЬНЫМИ</a:t>
            </a:r>
            <a:r>
              <a:rPr sz="1330" b="1" spc="405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330" b="1" spc="60" dirty="0">
                <a:solidFill>
                  <a:srgbClr val="231F20"/>
                </a:solidFill>
                <a:latin typeface="Roboto"/>
                <a:cs typeface="Roboto"/>
              </a:rPr>
              <a:t>ФИНАНСАМИ</a:t>
            </a:r>
            <a:r>
              <a:rPr sz="1330" b="1" spc="4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1330" b="1" spc="-12" dirty="0" smtClean="0">
                <a:solidFill>
                  <a:srgbClr val="231F20"/>
                </a:solidFill>
                <a:latin typeface="Roboto"/>
                <a:cs typeface="Roboto"/>
              </a:rPr>
              <a:t>ГОРОДА</a:t>
            </a:r>
            <a:endParaRPr sz="1330" dirty="0">
              <a:latin typeface="Roboto"/>
              <a:cs typeface="Roboto"/>
            </a:endParaRPr>
          </a:p>
          <a:p>
            <a:pPr>
              <a:spcBef>
                <a:spcPts val="6"/>
              </a:spcBef>
            </a:pPr>
            <a:endParaRPr sz="1209" dirty="0">
              <a:latin typeface="Roboto"/>
              <a:cs typeface="Roboto"/>
            </a:endParaRPr>
          </a:p>
          <a:p>
            <a:r>
              <a:rPr lang="ru-RU" sz="1330" b="1" dirty="0" smtClean="0">
                <a:latin typeface="Roboto"/>
              </a:rPr>
              <a:t>ПОВЫШЕНИЕ ЭФФЕКТИВНОСТИ И РЕЗУЛЬТАТИВНОСТИ БЮДЖЕТНЫХ РАСХОДОВ</a:t>
            </a:r>
            <a:endParaRPr lang="ru-RU" sz="1330" b="1" dirty="0">
              <a:latin typeface="Roboto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386897" y="3283486"/>
            <a:ext cx="407680" cy="407680"/>
            <a:chOff x="978010" y="2715716"/>
            <a:chExt cx="337185" cy="33718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9276" y="2766998"/>
              <a:ext cx="234168" cy="23417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84360" y="2722067"/>
              <a:ext cx="324485" cy="324485"/>
            </a:xfrm>
            <a:custGeom>
              <a:avLst/>
              <a:gdLst/>
              <a:ahLst/>
              <a:cxnLst/>
              <a:rect l="l" t="t" r="r" b="b"/>
              <a:pathLst>
                <a:path w="324484" h="324485">
                  <a:moveTo>
                    <a:pt x="161998" y="324002"/>
                  </a:moveTo>
                  <a:lnTo>
                    <a:pt x="205066" y="318214"/>
                  </a:lnTo>
                  <a:lnTo>
                    <a:pt x="243766" y="301881"/>
                  </a:lnTo>
                  <a:lnTo>
                    <a:pt x="276554" y="276548"/>
                  </a:lnTo>
                  <a:lnTo>
                    <a:pt x="301886" y="243760"/>
                  </a:lnTo>
                  <a:lnTo>
                    <a:pt x="318218" y="205063"/>
                  </a:lnTo>
                  <a:lnTo>
                    <a:pt x="324005" y="162001"/>
                  </a:lnTo>
                  <a:lnTo>
                    <a:pt x="318218" y="118939"/>
                  </a:lnTo>
                  <a:lnTo>
                    <a:pt x="301886" y="80241"/>
                  </a:lnTo>
                  <a:lnTo>
                    <a:pt x="276554" y="47453"/>
                  </a:lnTo>
                  <a:lnTo>
                    <a:pt x="243766" y="22120"/>
                  </a:lnTo>
                  <a:lnTo>
                    <a:pt x="205066" y="5787"/>
                  </a:lnTo>
                  <a:lnTo>
                    <a:pt x="161998" y="0"/>
                  </a:lnTo>
                  <a:lnTo>
                    <a:pt x="118934" y="5787"/>
                  </a:lnTo>
                  <a:lnTo>
                    <a:pt x="80236" y="22120"/>
                  </a:lnTo>
                  <a:lnTo>
                    <a:pt x="47449" y="47453"/>
                  </a:lnTo>
                  <a:lnTo>
                    <a:pt x="22118" y="80241"/>
                  </a:lnTo>
                  <a:lnTo>
                    <a:pt x="5787" y="118939"/>
                  </a:lnTo>
                  <a:lnTo>
                    <a:pt x="0" y="162001"/>
                  </a:lnTo>
                  <a:lnTo>
                    <a:pt x="5787" y="205063"/>
                  </a:lnTo>
                  <a:lnTo>
                    <a:pt x="22118" y="243760"/>
                  </a:lnTo>
                  <a:lnTo>
                    <a:pt x="47449" y="276548"/>
                  </a:lnTo>
                  <a:lnTo>
                    <a:pt x="80236" y="301881"/>
                  </a:lnTo>
                  <a:lnTo>
                    <a:pt x="118934" y="318214"/>
                  </a:lnTo>
                  <a:lnTo>
                    <a:pt x="161998" y="324002"/>
                  </a:lnTo>
                  <a:close/>
                </a:path>
              </a:pathLst>
            </a:custGeom>
            <a:ln w="12701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386897" y="3941117"/>
            <a:ext cx="407680" cy="3007147"/>
            <a:chOff x="978010" y="3259632"/>
            <a:chExt cx="337185" cy="2386330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4103" y="3305728"/>
              <a:ext cx="244520" cy="24451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84360" y="3265982"/>
              <a:ext cx="324485" cy="324485"/>
            </a:xfrm>
            <a:custGeom>
              <a:avLst/>
              <a:gdLst/>
              <a:ahLst/>
              <a:cxnLst/>
              <a:rect l="l" t="t" r="r" b="b"/>
              <a:pathLst>
                <a:path w="324484" h="324485">
                  <a:moveTo>
                    <a:pt x="161998" y="324002"/>
                  </a:moveTo>
                  <a:lnTo>
                    <a:pt x="205066" y="318214"/>
                  </a:lnTo>
                  <a:lnTo>
                    <a:pt x="243766" y="301881"/>
                  </a:lnTo>
                  <a:lnTo>
                    <a:pt x="276554" y="276548"/>
                  </a:lnTo>
                  <a:lnTo>
                    <a:pt x="301886" y="243760"/>
                  </a:lnTo>
                  <a:lnTo>
                    <a:pt x="318218" y="205063"/>
                  </a:lnTo>
                  <a:lnTo>
                    <a:pt x="324005" y="162001"/>
                  </a:lnTo>
                  <a:lnTo>
                    <a:pt x="318218" y="118939"/>
                  </a:lnTo>
                  <a:lnTo>
                    <a:pt x="301886" y="80241"/>
                  </a:lnTo>
                  <a:lnTo>
                    <a:pt x="276554" y="47453"/>
                  </a:lnTo>
                  <a:lnTo>
                    <a:pt x="243766" y="22120"/>
                  </a:lnTo>
                  <a:lnTo>
                    <a:pt x="205066" y="5787"/>
                  </a:lnTo>
                  <a:lnTo>
                    <a:pt x="161998" y="0"/>
                  </a:lnTo>
                  <a:lnTo>
                    <a:pt x="118934" y="5787"/>
                  </a:lnTo>
                  <a:lnTo>
                    <a:pt x="80236" y="22120"/>
                  </a:lnTo>
                  <a:lnTo>
                    <a:pt x="47449" y="47453"/>
                  </a:lnTo>
                  <a:lnTo>
                    <a:pt x="22118" y="80241"/>
                  </a:lnTo>
                  <a:lnTo>
                    <a:pt x="5787" y="118939"/>
                  </a:lnTo>
                  <a:lnTo>
                    <a:pt x="0" y="162001"/>
                  </a:lnTo>
                  <a:lnTo>
                    <a:pt x="5787" y="205063"/>
                  </a:lnTo>
                  <a:lnTo>
                    <a:pt x="22118" y="243760"/>
                  </a:lnTo>
                  <a:lnTo>
                    <a:pt x="47449" y="276548"/>
                  </a:lnTo>
                  <a:lnTo>
                    <a:pt x="80236" y="301881"/>
                  </a:lnTo>
                  <a:lnTo>
                    <a:pt x="118934" y="318214"/>
                  </a:lnTo>
                  <a:lnTo>
                    <a:pt x="161998" y="324002"/>
                  </a:lnTo>
                  <a:close/>
                </a:path>
              </a:pathLst>
            </a:custGeom>
            <a:ln w="12701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8831" y="3830827"/>
              <a:ext cx="235064" cy="23507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84360" y="3786367"/>
              <a:ext cx="324485" cy="324485"/>
            </a:xfrm>
            <a:custGeom>
              <a:avLst/>
              <a:gdLst/>
              <a:ahLst/>
              <a:cxnLst/>
              <a:rect l="l" t="t" r="r" b="b"/>
              <a:pathLst>
                <a:path w="324484" h="324485">
                  <a:moveTo>
                    <a:pt x="161998" y="324002"/>
                  </a:moveTo>
                  <a:lnTo>
                    <a:pt x="205066" y="318214"/>
                  </a:lnTo>
                  <a:lnTo>
                    <a:pt x="243766" y="301880"/>
                  </a:lnTo>
                  <a:lnTo>
                    <a:pt x="276554" y="276545"/>
                  </a:lnTo>
                  <a:lnTo>
                    <a:pt x="301886" y="243751"/>
                  </a:lnTo>
                  <a:lnTo>
                    <a:pt x="318218" y="205045"/>
                  </a:lnTo>
                  <a:lnTo>
                    <a:pt x="324005" y="161970"/>
                  </a:lnTo>
                  <a:lnTo>
                    <a:pt x="318218" y="118910"/>
                  </a:lnTo>
                  <a:lnTo>
                    <a:pt x="301886" y="80218"/>
                  </a:lnTo>
                  <a:lnTo>
                    <a:pt x="276554" y="47438"/>
                  </a:lnTo>
                  <a:lnTo>
                    <a:pt x="243766" y="22112"/>
                  </a:lnTo>
                  <a:lnTo>
                    <a:pt x="205066" y="5785"/>
                  </a:lnTo>
                  <a:lnTo>
                    <a:pt x="161998" y="0"/>
                  </a:lnTo>
                  <a:lnTo>
                    <a:pt x="118934" y="5785"/>
                  </a:lnTo>
                  <a:lnTo>
                    <a:pt x="80236" y="22112"/>
                  </a:lnTo>
                  <a:lnTo>
                    <a:pt x="47449" y="47438"/>
                  </a:lnTo>
                  <a:lnTo>
                    <a:pt x="22118" y="80218"/>
                  </a:lnTo>
                  <a:lnTo>
                    <a:pt x="5787" y="118910"/>
                  </a:lnTo>
                  <a:lnTo>
                    <a:pt x="0" y="161970"/>
                  </a:lnTo>
                  <a:lnTo>
                    <a:pt x="5787" y="205045"/>
                  </a:lnTo>
                  <a:lnTo>
                    <a:pt x="22118" y="243751"/>
                  </a:lnTo>
                  <a:lnTo>
                    <a:pt x="47449" y="276545"/>
                  </a:lnTo>
                  <a:lnTo>
                    <a:pt x="80236" y="301880"/>
                  </a:lnTo>
                  <a:lnTo>
                    <a:pt x="118934" y="318214"/>
                  </a:lnTo>
                  <a:lnTo>
                    <a:pt x="161998" y="324002"/>
                  </a:lnTo>
                  <a:close/>
                </a:path>
              </a:pathLst>
            </a:custGeom>
            <a:ln w="12701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2759" y="4345127"/>
              <a:ext cx="247198" cy="24720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4360" y="4306722"/>
              <a:ext cx="324485" cy="324485"/>
            </a:xfrm>
            <a:custGeom>
              <a:avLst/>
              <a:gdLst/>
              <a:ahLst/>
              <a:cxnLst/>
              <a:rect l="l" t="t" r="r" b="b"/>
              <a:pathLst>
                <a:path w="324484" h="324485">
                  <a:moveTo>
                    <a:pt x="161998" y="323999"/>
                  </a:moveTo>
                  <a:lnTo>
                    <a:pt x="205066" y="318212"/>
                  </a:lnTo>
                  <a:lnTo>
                    <a:pt x="243766" y="301880"/>
                  </a:lnTo>
                  <a:lnTo>
                    <a:pt x="276554" y="276549"/>
                  </a:lnTo>
                  <a:lnTo>
                    <a:pt x="301886" y="243762"/>
                  </a:lnTo>
                  <a:lnTo>
                    <a:pt x="318218" y="205065"/>
                  </a:lnTo>
                  <a:lnTo>
                    <a:pt x="324005" y="162001"/>
                  </a:lnTo>
                  <a:lnTo>
                    <a:pt x="318218" y="118939"/>
                  </a:lnTo>
                  <a:lnTo>
                    <a:pt x="301886" y="80241"/>
                  </a:lnTo>
                  <a:lnTo>
                    <a:pt x="276554" y="47453"/>
                  </a:lnTo>
                  <a:lnTo>
                    <a:pt x="243766" y="22120"/>
                  </a:lnTo>
                  <a:lnTo>
                    <a:pt x="205066" y="5787"/>
                  </a:lnTo>
                  <a:lnTo>
                    <a:pt x="161998" y="0"/>
                  </a:lnTo>
                  <a:lnTo>
                    <a:pt x="118934" y="5787"/>
                  </a:lnTo>
                  <a:lnTo>
                    <a:pt x="80236" y="22120"/>
                  </a:lnTo>
                  <a:lnTo>
                    <a:pt x="47449" y="47453"/>
                  </a:lnTo>
                  <a:lnTo>
                    <a:pt x="22118" y="80241"/>
                  </a:lnTo>
                  <a:lnTo>
                    <a:pt x="5787" y="118939"/>
                  </a:lnTo>
                  <a:lnTo>
                    <a:pt x="0" y="162001"/>
                  </a:lnTo>
                  <a:lnTo>
                    <a:pt x="5787" y="205065"/>
                  </a:lnTo>
                  <a:lnTo>
                    <a:pt x="22118" y="243762"/>
                  </a:lnTo>
                  <a:lnTo>
                    <a:pt x="47449" y="276549"/>
                  </a:lnTo>
                  <a:lnTo>
                    <a:pt x="80236" y="301880"/>
                  </a:lnTo>
                  <a:lnTo>
                    <a:pt x="118934" y="318212"/>
                  </a:lnTo>
                  <a:lnTo>
                    <a:pt x="161998" y="323999"/>
                  </a:lnTo>
                  <a:close/>
                </a:path>
              </a:pathLst>
            </a:custGeom>
            <a:ln w="12701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0998" y="4863013"/>
              <a:ext cx="230730" cy="23072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84360" y="4827092"/>
              <a:ext cx="324485" cy="324485"/>
            </a:xfrm>
            <a:custGeom>
              <a:avLst/>
              <a:gdLst/>
              <a:ahLst/>
              <a:cxnLst/>
              <a:rect l="l" t="t" r="r" b="b"/>
              <a:pathLst>
                <a:path w="324484" h="324485">
                  <a:moveTo>
                    <a:pt x="161998" y="324005"/>
                  </a:moveTo>
                  <a:lnTo>
                    <a:pt x="205066" y="318218"/>
                  </a:lnTo>
                  <a:lnTo>
                    <a:pt x="243766" y="301886"/>
                  </a:lnTo>
                  <a:lnTo>
                    <a:pt x="276554" y="276554"/>
                  </a:lnTo>
                  <a:lnTo>
                    <a:pt x="301886" y="243765"/>
                  </a:lnTo>
                  <a:lnTo>
                    <a:pt x="318218" y="205064"/>
                  </a:lnTo>
                  <a:lnTo>
                    <a:pt x="324005" y="161995"/>
                  </a:lnTo>
                  <a:lnTo>
                    <a:pt x="318218" y="118932"/>
                  </a:lnTo>
                  <a:lnTo>
                    <a:pt x="301886" y="80235"/>
                  </a:lnTo>
                  <a:lnTo>
                    <a:pt x="276554" y="47449"/>
                  </a:lnTo>
                  <a:lnTo>
                    <a:pt x="243766" y="22118"/>
                  </a:lnTo>
                  <a:lnTo>
                    <a:pt x="205066" y="5787"/>
                  </a:lnTo>
                  <a:lnTo>
                    <a:pt x="161998" y="0"/>
                  </a:lnTo>
                  <a:lnTo>
                    <a:pt x="118934" y="5787"/>
                  </a:lnTo>
                  <a:lnTo>
                    <a:pt x="80236" y="22118"/>
                  </a:lnTo>
                  <a:lnTo>
                    <a:pt x="47449" y="47449"/>
                  </a:lnTo>
                  <a:lnTo>
                    <a:pt x="22118" y="80235"/>
                  </a:lnTo>
                  <a:lnTo>
                    <a:pt x="5787" y="118932"/>
                  </a:lnTo>
                  <a:lnTo>
                    <a:pt x="0" y="161995"/>
                  </a:lnTo>
                  <a:lnTo>
                    <a:pt x="5787" y="205064"/>
                  </a:lnTo>
                  <a:lnTo>
                    <a:pt x="22118" y="243765"/>
                  </a:lnTo>
                  <a:lnTo>
                    <a:pt x="47449" y="276554"/>
                  </a:lnTo>
                  <a:lnTo>
                    <a:pt x="80236" y="301886"/>
                  </a:lnTo>
                  <a:lnTo>
                    <a:pt x="118934" y="318218"/>
                  </a:lnTo>
                  <a:lnTo>
                    <a:pt x="161998" y="324005"/>
                  </a:lnTo>
                  <a:close/>
                </a:path>
              </a:pathLst>
            </a:custGeom>
            <a:ln w="12701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9237" y="5380389"/>
              <a:ext cx="194249" cy="19424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84360" y="5315522"/>
              <a:ext cx="324485" cy="324485"/>
            </a:xfrm>
            <a:custGeom>
              <a:avLst/>
              <a:gdLst/>
              <a:ahLst/>
              <a:cxnLst/>
              <a:rect l="l" t="t" r="r" b="b"/>
              <a:pathLst>
                <a:path w="324484" h="324485">
                  <a:moveTo>
                    <a:pt x="161998" y="324005"/>
                  </a:moveTo>
                  <a:lnTo>
                    <a:pt x="205066" y="318218"/>
                  </a:lnTo>
                  <a:lnTo>
                    <a:pt x="243766" y="301886"/>
                  </a:lnTo>
                  <a:lnTo>
                    <a:pt x="276554" y="276554"/>
                  </a:lnTo>
                  <a:lnTo>
                    <a:pt x="301886" y="243766"/>
                  </a:lnTo>
                  <a:lnTo>
                    <a:pt x="318218" y="205066"/>
                  </a:lnTo>
                  <a:lnTo>
                    <a:pt x="324005" y="161998"/>
                  </a:lnTo>
                  <a:lnTo>
                    <a:pt x="318218" y="118934"/>
                  </a:lnTo>
                  <a:lnTo>
                    <a:pt x="301886" y="80236"/>
                  </a:lnTo>
                  <a:lnTo>
                    <a:pt x="276554" y="47449"/>
                  </a:lnTo>
                  <a:lnTo>
                    <a:pt x="243766" y="22118"/>
                  </a:lnTo>
                  <a:lnTo>
                    <a:pt x="205066" y="5787"/>
                  </a:lnTo>
                  <a:lnTo>
                    <a:pt x="161998" y="0"/>
                  </a:lnTo>
                  <a:lnTo>
                    <a:pt x="118934" y="5787"/>
                  </a:lnTo>
                  <a:lnTo>
                    <a:pt x="80236" y="22118"/>
                  </a:lnTo>
                  <a:lnTo>
                    <a:pt x="47449" y="47449"/>
                  </a:lnTo>
                  <a:lnTo>
                    <a:pt x="22118" y="80236"/>
                  </a:lnTo>
                  <a:lnTo>
                    <a:pt x="5787" y="118934"/>
                  </a:lnTo>
                  <a:lnTo>
                    <a:pt x="0" y="161998"/>
                  </a:lnTo>
                  <a:lnTo>
                    <a:pt x="5787" y="205066"/>
                  </a:lnTo>
                  <a:lnTo>
                    <a:pt x="22118" y="243766"/>
                  </a:lnTo>
                  <a:lnTo>
                    <a:pt x="47449" y="276554"/>
                  </a:lnTo>
                  <a:lnTo>
                    <a:pt x="80236" y="301886"/>
                  </a:lnTo>
                  <a:lnTo>
                    <a:pt x="118934" y="318218"/>
                  </a:lnTo>
                  <a:lnTo>
                    <a:pt x="161998" y="324005"/>
                  </a:lnTo>
                  <a:close/>
                </a:path>
              </a:pathLst>
            </a:custGeom>
            <a:ln w="12701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2754C75C-0F1E-4359-BF5F-B53D9AC515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9344" y="1948793"/>
            <a:ext cx="6848656" cy="719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5814" y="664610"/>
            <a:ext cx="2268725" cy="27583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ОБЕСПЕЧЕНИЕ</a:t>
            </a:r>
            <a:r>
              <a:rPr sz="846" spc="296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БЮДЖЕТНОГО</a:t>
            </a:r>
            <a:r>
              <a:rPr sz="846" spc="302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386742"/>
                </a:solidFill>
                <a:latin typeface="Roboto"/>
                <a:cs typeface="Roboto"/>
              </a:rPr>
              <a:t>ПРОЦЕССА</a:t>
            </a:r>
            <a:endParaRPr sz="846" dirty="0">
              <a:latin typeface="Roboto"/>
              <a:cs typeface="Robo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4416" y="688131"/>
            <a:ext cx="823037" cy="118235"/>
            <a:chOff x="0" y="569142"/>
            <a:chExt cx="680720" cy="97790"/>
          </a:xfrm>
        </p:grpSpPr>
        <p:sp>
          <p:nvSpPr>
            <p:cNvPr id="4" name="object 4"/>
            <p:cNvSpPr/>
            <p:nvPr/>
          </p:nvSpPr>
          <p:spPr>
            <a:xfrm>
              <a:off x="0" y="617971"/>
              <a:ext cx="661670" cy="0"/>
            </a:xfrm>
            <a:custGeom>
              <a:avLst/>
              <a:gdLst/>
              <a:ahLst/>
              <a:cxnLst/>
              <a:rect l="l" t="t" r="r" b="b"/>
              <a:pathLst>
                <a:path w="661670">
                  <a:moveTo>
                    <a:pt x="0" y="0"/>
                  </a:moveTo>
                  <a:lnTo>
                    <a:pt x="661214" y="0"/>
                  </a:lnTo>
                </a:path>
              </a:pathLst>
            </a:custGeom>
            <a:ln w="3176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0286" y="569150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97650" y="48831"/>
                  </a:moveTo>
                  <a:lnTo>
                    <a:pt x="48818" y="0"/>
                  </a:lnTo>
                  <a:lnTo>
                    <a:pt x="0" y="48831"/>
                  </a:lnTo>
                  <a:lnTo>
                    <a:pt x="48818" y="97624"/>
                  </a:lnTo>
                  <a:lnTo>
                    <a:pt x="97650" y="48831"/>
                  </a:lnTo>
                  <a:close/>
                </a:path>
                <a:path w="320675" h="97790">
                  <a:moveTo>
                    <a:pt x="216903" y="48831"/>
                  </a:moveTo>
                  <a:lnTo>
                    <a:pt x="214731" y="38100"/>
                  </a:lnTo>
                  <a:lnTo>
                    <a:pt x="208838" y="29349"/>
                  </a:lnTo>
                  <a:lnTo>
                    <a:pt x="200088" y="23444"/>
                  </a:lnTo>
                  <a:lnTo>
                    <a:pt x="189382" y="21272"/>
                  </a:lnTo>
                  <a:lnTo>
                    <a:pt x="178663" y="23444"/>
                  </a:lnTo>
                  <a:lnTo>
                    <a:pt x="169913" y="29349"/>
                  </a:lnTo>
                  <a:lnTo>
                    <a:pt x="164020" y="38100"/>
                  </a:lnTo>
                  <a:lnTo>
                    <a:pt x="161861" y="48831"/>
                  </a:lnTo>
                  <a:lnTo>
                    <a:pt x="164020" y="59524"/>
                  </a:lnTo>
                  <a:lnTo>
                    <a:pt x="169913" y="68262"/>
                  </a:lnTo>
                  <a:lnTo>
                    <a:pt x="178663" y="74155"/>
                  </a:lnTo>
                  <a:lnTo>
                    <a:pt x="189382" y="76314"/>
                  </a:lnTo>
                  <a:lnTo>
                    <a:pt x="200088" y="74155"/>
                  </a:lnTo>
                  <a:lnTo>
                    <a:pt x="208838" y="68262"/>
                  </a:lnTo>
                  <a:lnTo>
                    <a:pt x="214731" y="59524"/>
                  </a:lnTo>
                  <a:lnTo>
                    <a:pt x="216903" y="48831"/>
                  </a:lnTo>
                  <a:close/>
                </a:path>
                <a:path w="320675" h="97790">
                  <a:moveTo>
                    <a:pt x="320116" y="47218"/>
                  </a:moveTo>
                  <a:lnTo>
                    <a:pt x="318604" y="39751"/>
                  </a:lnTo>
                  <a:lnTo>
                    <a:pt x="314490" y="33655"/>
                  </a:lnTo>
                  <a:lnTo>
                    <a:pt x="308394" y="29552"/>
                  </a:lnTo>
                  <a:lnTo>
                    <a:pt x="300926" y="28041"/>
                  </a:lnTo>
                  <a:lnTo>
                    <a:pt x="293446" y="29552"/>
                  </a:lnTo>
                  <a:lnTo>
                    <a:pt x="287350" y="33655"/>
                  </a:lnTo>
                  <a:lnTo>
                    <a:pt x="283235" y="39751"/>
                  </a:lnTo>
                  <a:lnTo>
                    <a:pt x="281724" y="47218"/>
                  </a:lnTo>
                  <a:lnTo>
                    <a:pt x="283235" y="54686"/>
                  </a:lnTo>
                  <a:lnTo>
                    <a:pt x="287350" y="60794"/>
                  </a:lnTo>
                  <a:lnTo>
                    <a:pt x="293446" y="64909"/>
                  </a:lnTo>
                  <a:lnTo>
                    <a:pt x="300926" y="66421"/>
                  </a:lnTo>
                  <a:lnTo>
                    <a:pt x="308394" y="64909"/>
                  </a:lnTo>
                  <a:lnTo>
                    <a:pt x="314490" y="60794"/>
                  </a:lnTo>
                  <a:lnTo>
                    <a:pt x="318604" y="54686"/>
                  </a:lnTo>
                  <a:lnTo>
                    <a:pt x="320116" y="47218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589436" y="623932"/>
            <a:ext cx="3057213" cy="246450"/>
            <a:chOff x="2799694" y="516043"/>
            <a:chExt cx="2528570" cy="203835"/>
          </a:xfrm>
        </p:grpSpPr>
        <p:sp>
          <p:nvSpPr>
            <p:cNvPr id="7" name="object 7"/>
            <p:cNvSpPr/>
            <p:nvPr/>
          </p:nvSpPr>
          <p:spPr>
            <a:xfrm>
              <a:off x="2901589" y="516043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1706404" y="203822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07996" y="516043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720007" y="203822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99694" y="516046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925"/>
                  </a:lnTo>
                  <a:lnTo>
                    <a:pt x="101894" y="203819"/>
                  </a:lnTo>
                  <a:lnTo>
                    <a:pt x="203810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06102" y="516046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925"/>
                  </a:lnTo>
                  <a:lnTo>
                    <a:pt x="101894" y="203819"/>
                  </a:lnTo>
                  <a:lnTo>
                    <a:pt x="203819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905090" y="655014"/>
            <a:ext cx="2043772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1887200" algn="l"/>
              </a:tabLst>
            </a:pP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17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1324" y="987954"/>
            <a:ext cx="3935828" cy="1354846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>
              <a:spcBef>
                <a:spcPts val="121"/>
              </a:spcBef>
            </a:pPr>
            <a:r>
              <a:rPr sz="2176" b="1" spc="-109" dirty="0">
                <a:solidFill>
                  <a:srgbClr val="231F20"/>
                </a:solidFill>
                <a:latin typeface="Palatino Linotype"/>
                <a:cs typeface="Palatino Linotype"/>
              </a:rPr>
              <a:t>ОСНОВНЫЕ</a:t>
            </a:r>
            <a:r>
              <a:rPr sz="2176" b="1" spc="30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12" dirty="0">
                <a:solidFill>
                  <a:srgbClr val="231F20"/>
                </a:solidFill>
                <a:latin typeface="Palatino Linotype"/>
                <a:cs typeface="Palatino Linotype"/>
              </a:rPr>
              <a:t>ПАРАМЕТРЫ </a:t>
            </a:r>
            <a:r>
              <a:rPr sz="2176" b="1" spc="-12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БЮДЖЕТА </a:t>
            </a:r>
            <a:r>
              <a:rPr lang="ru-RU" sz="2176" b="1" spc="-12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ГОРОДА НЕВИННОМЫССКА </a:t>
            </a:r>
            <a:r>
              <a:rPr sz="2176" b="1" spc="-200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НА</a:t>
            </a:r>
            <a:r>
              <a:rPr sz="2176" b="1" spc="-18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115" dirty="0">
                <a:solidFill>
                  <a:srgbClr val="231F20"/>
                </a:solidFill>
                <a:latin typeface="Palatino Linotype"/>
                <a:cs typeface="Palatino Linotype"/>
              </a:rPr>
              <a:t>2023</a:t>
            </a:r>
            <a:r>
              <a:rPr sz="2176" b="1" spc="-12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151" dirty="0">
                <a:solidFill>
                  <a:srgbClr val="231F20"/>
                </a:solidFill>
                <a:latin typeface="Palatino Linotype"/>
                <a:cs typeface="Palatino Linotype"/>
              </a:rPr>
              <a:t>-</a:t>
            </a:r>
            <a:r>
              <a:rPr sz="2176" b="1" spc="-12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115" dirty="0">
                <a:solidFill>
                  <a:srgbClr val="231F20"/>
                </a:solidFill>
                <a:latin typeface="Palatino Linotype"/>
                <a:cs typeface="Palatino Linotype"/>
              </a:rPr>
              <a:t>2025</a:t>
            </a:r>
            <a:r>
              <a:rPr sz="2176" b="1" spc="-12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24" dirty="0">
                <a:solidFill>
                  <a:srgbClr val="231F20"/>
                </a:solidFill>
                <a:latin typeface="Palatino Linotype"/>
                <a:cs typeface="Palatino Linotype"/>
              </a:rPr>
              <a:t>ГОДЫ</a:t>
            </a:r>
            <a:endParaRPr sz="2176" dirty="0">
              <a:latin typeface="Palatino Linotype"/>
              <a:cs typeface="Palatino Linotyp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47826" y="2062806"/>
            <a:ext cx="638007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(млн.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руб.)</a:t>
            </a:r>
            <a:endParaRPr sz="967">
              <a:latin typeface="Roboto"/>
              <a:cs typeface="Roboto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507936"/>
              </p:ext>
            </p:extLst>
          </p:nvPr>
        </p:nvGraphicFramePr>
        <p:xfrm>
          <a:off x="861324" y="2331270"/>
          <a:ext cx="4915187" cy="26727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1633"/>
                <a:gridCol w="1831103"/>
                <a:gridCol w="889832"/>
                <a:gridCol w="938201"/>
                <a:gridCol w="904418"/>
              </a:tblGrid>
              <a:tr h="6565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59055" marR="64135" indent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5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№</a:t>
                      </a:r>
                      <a:r>
                        <a:rPr sz="10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п/п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3839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7145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Наименование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показателей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73025" marR="84455" indent="-203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Утверждено</a:t>
                      </a:r>
                      <a:r>
                        <a:rPr sz="10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2023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3839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2395" marR="85090" indent="-203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Утверждено</a:t>
                      </a:r>
                      <a:r>
                        <a:rPr sz="10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2024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3839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1760" marR="57150" indent="-203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Утверждено</a:t>
                      </a:r>
                      <a:r>
                        <a:rPr sz="10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2025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3839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</a:tr>
              <a:tr h="231772"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4760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4760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3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4760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4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4760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5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4760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54027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1.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4760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17145" indent="536575" algn="l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ДОХОДЫ</a:t>
                      </a:r>
                      <a:endParaRPr sz="1000" b="1" dirty="0">
                        <a:latin typeface="Roboto"/>
                        <a:cs typeface="Roboto"/>
                      </a:endParaRPr>
                    </a:p>
                  </a:txBody>
                  <a:tcPr marL="0" marR="0" marT="4760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827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3830,1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4760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2656,1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4760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2678,9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4760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468191">
                <a:tc gridSpan="2">
                  <a:txBody>
                    <a:bodyPr/>
                    <a:lstStyle/>
                    <a:p>
                      <a:pPr marL="675640" marR="337185" indent="-6604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из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них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налоговые</a:t>
                      </a:r>
                      <a:r>
                        <a:rPr sz="10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неналоговые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1765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1285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lang="ru-RU" sz="10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1209,3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91363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lang="ru-RU" sz="10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1212,5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91363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lang="ru-RU" sz="10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1221,7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91363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</a:tr>
              <a:tr h="254027">
                <a:tc gridSpan="2"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310"/>
                        </a:spcBef>
                        <a:tabLst>
                          <a:tab pos="827405" algn="l"/>
                        </a:tabLst>
                      </a:pPr>
                      <a:r>
                        <a:rPr sz="1000" b="1" spc="-5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</a:t>
                      </a:r>
                      <a:r>
                        <a:rPr lang="ru-RU" sz="1000" b="1" spc="-5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.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lang="ru-RU" sz="1000" b="1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РАСХОДЫ</a:t>
                      </a:r>
                      <a:endParaRPr sz="1000" b="1" dirty="0">
                        <a:latin typeface="Roboto"/>
                        <a:cs typeface="Roboto"/>
                      </a:endParaRPr>
                    </a:p>
                  </a:txBody>
                  <a:tcPr marL="0" marR="0" marT="4760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890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3863,2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4760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2707,4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4760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2688,5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4760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54027">
                <a:tc gridSpan="2"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310"/>
                        </a:spcBef>
                        <a:tabLst>
                          <a:tab pos="819785" algn="l"/>
                        </a:tabLst>
                      </a:pPr>
                      <a:r>
                        <a:rPr sz="1000" b="1" spc="-5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3</a:t>
                      </a:r>
                      <a:r>
                        <a:rPr lang="ru-RU" sz="1000" b="1" spc="-5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.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lang="ru-RU" sz="1000" b="1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ДЕФИЦИТ</a:t>
                      </a:r>
                      <a:endParaRPr sz="1000" b="1" dirty="0">
                        <a:latin typeface="Roboto"/>
                        <a:cs typeface="Roboto"/>
                      </a:endParaRPr>
                    </a:p>
                  </a:txBody>
                  <a:tcPr marL="0" marR="0" marT="4760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588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(-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)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33,10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4760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(-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)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51,30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4760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(-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)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9,60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4760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356420">
                <a:tc gridSpan="2">
                  <a:txBody>
                    <a:bodyPr/>
                    <a:lstStyle/>
                    <a:p>
                      <a:pPr marL="5105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% 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дефицита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к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объему</a:t>
                      </a:r>
                      <a:endParaRPr sz="1000" dirty="0">
                        <a:latin typeface="Roboto"/>
                        <a:cs typeface="Roboto"/>
                      </a:endParaRPr>
                    </a:p>
                    <a:p>
                      <a:pPr marL="109855">
                        <a:lnSpc>
                          <a:spcPts val="905"/>
                        </a:lnSpc>
                        <a:tabLst>
                          <a:tab pos="591820" algn="l"/>
                        </a:tabLst>
                      </a:pPr>
                      <a:r>
                        <a:rPr sz="1000" spc="-5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4</a:t>
                      </a:r>
                      <a:r>
                        <a:rPr lang="ru-RU" sz="1000" spc="-5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.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доходов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без</a:t>
                      </a:r>
                      <a:r>
                        <a:rPr sz="10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учета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47601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6A99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218440" algn="ctr">
                        <a:lnSpc>
                          <a:spcPts val="905"/>
                        </a:lnSpc>
                      </a:pPr>
                      <a:r>
                        <a:rPr lang="ru-RU" sz="1000" b="1" spc="-1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2,74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905"/>
                        </a:lnSpc>
                      </a:pPr>
                      <a:r>
                        <a:rPr lang="ru-RU" sz="1000" b="1" spc="-1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4,23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25400" algn="ctr">
                        <a:lnSpc>
                          <a:spcPts val="905"/>
                        </a:lnSpc>
                      </a:pPr>
                      <a:r>
                        <a:rPr lang="ru-RU" sz="1000" b="1" spc="-1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0,79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6A994D"/>
                    </a:solidFill>
                  </a:tcPr>
                </a:tc>
              </a:tr>
              <a:tr h="197751">
                <a:tc gridSpan="2">
                  <a:txBody>
                    <a:bodyPr/>
                    <a:lstStyle/>
                    <a:p>
                      <a:pPr marL="328295">
                        <a:lnSpc>
                          <a:spcPts val="915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безвозмездных</a:t>
                      </a:r>
                      <a:r>
                        <a:rPr sz="1000" b="1" spc="4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поступлений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</a:tr>
            </a:tbl>
          </a:graphicData>
        </a:graphic>
      </p:graphicFrame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3885" y="5220072"/>
            <a:ext cx="4912862" cy="340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9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0"/>
            <a:ext cx="6858000" cy="9140928"/>
          </a:xfrm>
          <a:custGeom>
            <a:avLst/>
            <a:gdLst/>
            <a:ahLst/>
            <a:cxnLst/>
            <a:rect l="l" t="t" r="r" b="b"/>
            <a:pathLst>
              <a:path w="5328285" h="7560309">
                <a:moveTo>
                  <a:pt x="5327995" y="0"/>
                </a:moveTo>
                <a:lnTo>
                  <a:pt x="0" y="0"/>
                </a:lnTo>
                <a:lnTo>
                  <a:pt x="0" y="7560015"/>
                </a:lnTo>
                <a:lnTo>
                  <a:pt x="5327995" y="7560015"/>
                </a:lnTo>
                <a:lnTo>
                  <a:pt x="5327995" y="0"/>
                </a:lnTo>
                <a:close/>
              </a:path>
            </a:pathLst>
          </a:custGeom>
          <a:solidFill>
            <a:srgbClr val="F2E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38324" y="747316"/>
            <a:ext cx="3308270" cy="0"/>
          </a:xfrm>
          <a:custGeom>
            <a:avLst/>
            <a:gdLst/>
            <a:ahLst/>
            <a:cxnLst/>
            <a:rect l="l" t="t" r="r" b="b"/>
            <a:pathLst>
              <a:path w="2736215">
                <a:moveTo>
                  <a:pt x="2736021" y="0"/>
                </a:moveTo>
                <a:lnTo>
                  <a:pt x="0" y="0"/>
                </a:lnTo>
              </a:path>
            </a:pathLst>
          </a:custGeom>
          <a:ln w="3176">
            <a:solidFill>
              <a:srgbClr val="386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04416" y="624094"/>
            <a:ext cx="3057213" cy="246450"/>
            <a:chOff x="0" y="516177"/>
            <a:chExt cx="2528570" cy="203835"/>
          </a:xfrm>
        </p:grpSpPr>
        <p:sp>
          <p:nvSpPr>
            <p:cNvPr id="5" name="object 5"/>
            <p:cNvSpPr/>
            <p:nvPr/>
          </p:nvSpPr>
          <p:spPr>
            <a:xfrm>
              <a:off x="720007" y="516177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80" h="203834">
                  <a:moveTo>
                    <a:pt x="1706392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392" y="203810"/>
                  </a:lnTo>
                  <a:lnTo>
                    <a:pt x="1706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16177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24493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8088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4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5823669" y="722184"/>
            <a:ext cx="46833" cy="46833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19202" y="0"/>
                </a:moveTo>
                <a:lnTo>
                  <a:pt x="11740" y="1508"/>
                </a:lnTo>
                <a:lnTo>
                  <a:pt x="5634" y="5623"/>
                </a:lnTo>
                <a:lnTo>
                  <a:pt x="1513" y="11727"/>
                </a:lnTo>
                <a:lnTo>
                  <a:pt x="0" y="19202"/>
                </a:lnTo>
                <a:lnTo>
                  <a:pt x="1513" y="26672"/>
                </a:lnTo>
                <a:lnTo>
                  <a:pt x="5634" y="32765"/>
                </a:lnTo>
                <a:lnTo>
                  <a:pt x="11740" y="36870"/>
                </a:lnTo>
                <a:lnTo>
                  <a:pt x="19202" y="38374"/>
                </a:lnTo>
                <a:lnTo>
                  <a:pt x="26659" y="36870"/>
                </a:lnTo>
                <a:lnTo>
                  <a:pt x="32754" y="32765"/>
                </a:lnTo>
                <a:lnTo>
                  <a:pt x="36866" y="26672"/>
                </a:lnTo>
                <a:lnTo>
                  <a:pt x="38374" y="19202"/>
                </a:lnTo>
                <a:lnTo>
                  <a:pt x="36866" y="11727"/>
                </a:lnTo>
                <a:lnTo>
                  <a:pt x="32754" y="5623"/>
                </a:lnTo>
                <a:lnTo>
                  <a:pt x="26659" y="1508"/>
                </a:lnTo>
                <a:lnTo>
                  <a:pt x="19202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48450" y="714039"/>
            <a:ext cx="66794" cy="6679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23" y="0"/>
                </a:moveTo>
                <a:lnTo>
                  <a:pt x="16806" y="2161"/>
                </a:lnTo>
                <a:lnTo>
                  <a:pt x="8058" y="8058"/>
                </a:lnTo>
                <a:lnTo>
                  <a:pt x="2161" y="16806"/>
                </a:lnTo>
                <a:lnTo>
                  <a:pt x="0" y="27523"/>
                </a:lnTo>
                <a:lnTo>
                  <a:pt x="2161" y="38227"/>
                </a:lnTo>
                <a:lnTo>
                  <a:pt x="8058" y="46977"/>
                </a:lnTo>
                <a:lnTo>
                  <a:pt x="16806" y="52880"/>
                </a:lnTo>
                <a:lnTo>
                  <a:pt x="27523" y="55046"/>
                </a:lnTo>
                <a:lnTo>
                  <a:pt x="38240" y="52880"/>
                </a:lnTo>
                <a:lnTo>
                  <a:pt x="46988" y="46977"/>
                </a:lnTo>
                <a:lnTo>
                  <a:pt x="52885" y="38227"/>
                </a:lnTo>
                <a:lnTo>
                  <a:pt x="55046" y="27523"/>
                </a:lnTo>
                <a:lnTo>
                  <a:pt x="52885" y="16806"/>
                </a:lnTo>
                <a:lnTo>
                  <a:pt x="46988" y="8058"/>
                </a:lnTo>
                <a:lnTo>
                  <a:pt x="38240" y="2161"/>
                </a:lnTo>
                <a:lnTo>
                  <a:pt x="27523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92653" y="688279"/>
            <a:ext cx="118235" cy="118235"/>
          </a:xfrm>
          <a:custGeom>
            <a:avLst/>
            <a:gdLst/>
            <a:ahLst/>
            <a:cxnLst/>
            <a:rect l="l" t="t" r="r" b="b"/>
            <a:pathLst>
              <a:path w="97789" h="97790">
                <a:moveTo>
                  <a:pt x="48828" y="0"/>
                </a:moveTo>
                <a:lnTo>
                  <a:pt x="0" y="48828"/>
                </a:lnTo>
                <a:lnTo>
                  <a:pt x="48828" y="97657"/>
                </a:lnTo>
                <a:lnTo>
                  <a:pt x="97627" y="48828"/>
                </a:lnTo>
                <a:lnTo>
                  <a:pt x="48828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01981" y="669448"/>
            <a:ext cx="2069876" cy="148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6">
              <a:tabLst>
                <a:tab pos="380050" algn="l"/>
              </a:tabLst>
            </a:pPr>
            <a:r>
              <a:rPr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1</a:t>
            </a: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8</a:t>
            </a:r>
            <a:r>
              <a:rPr sz="967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270" spc="363" baseline="3968" dirty="0">
                <a:solidFill>
                  <a:srgbClr val="386742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386742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386742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386742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386742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386742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386742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386742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386742"/>
                </a:solidFill>
                <a:latin typeface="Noto Mono"/>
                <a:cs typeface="Noto Mono"/>
              </a:rPr>
              <a:t>АН </a:t>
            </a:r>
            <a:endParaRPr sz="1270" baseline="3968" dirty="0">
              <a:latin typeface="Noto Mono"/>
              <a:cs typeface="Noto Mono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208025" y="1194965"/>
            <a:ext cx="2889842" cy="350340"/>
          </a:xfrm>
          <a:prstGeom prst="rect">
            <a:avLst/>
          </a:prstGeom>
        </p:spPr>
        <p:txBody>
          <a:bodyPr vert="horz" wrap="square" lIns="0" tIns="15355" rIns="0" bIns="0" rtlCol="0" anchor="ctr">
            <a:spAutoFit/>
          </a:bodyPr>
          <a:lstStyle/>
          <a:p>
            <a:pPr marL="15356">
              <a:lnSpc>
                <a:spcPct val="100000"/>
              </a:lnSpc>
              <a:spcBef>
                <a:spcPts val="121"/>
              </a:spcBef>
            </a:pPr>
            <a:r>
              <a:rPr sz="2176" spc="-91" dirty="0">
                <a:solidFill>
                  <a:srgbClr val="386742"/>
                </a:solidFill>
              </a:rPr>
              <a:t>ДОХОДЫ</a:t>
            </a:r>
            <a:r>
              <a:rPr sz="2176" spc="-18" dirty="0">
                <a:solidFill>
                  <a:srgbClr val="386742"/>
                </a:solidFill>
              </a:rPr>
              <a:t> </a:t>
            </a:r>
            <a:r>
              <a:rPr sz="2176" spc="-97" dirty="0">
                <a:solidFill>
                  <a:srgbClr val="386742"/>
                </a:solidFill>
              </a:rPr>
              <a:t>БЮДЖЕТА</a:t>
            </a:r>
            <a:endParaRPr sz="2176"/>
          </a:p>
        </p:txBody>
      </p:sp>
      <p:sp>
        <p:nvSpPr>
          <p:cNvPr id="14" name="object 14"/>
          <p:cNvSpPr txBox="1"/>
          <p:nvPr/>
        </p:nvSpPr>
        <p:spPr>
          <a:xfrm>
            <a:off x="1208026" y="1755181"/>
            <a:ext cx="3896373" cy="31315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>
              <a:spcBef>
                <a:spcPts val="121"/>
              </a:spcBef>
            </a:pP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Доходы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бюджета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–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безвозмездные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безвозвратные поступления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денежных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средств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</a:t>
            </a:r>
            <a:endParaRPr sz="967">
              <a:latin typeface="Roboto"/>
              <a:cs typeface="Robo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47455" y="2273818"/>
            <a:ext cx="899127" cy="31315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23612" marR="6142" indent="-109025">
              <a:spcBef>
                <a:spcPts val="121"/>
              </a:spcBef>
            </a:pPr>
            <a:r>
              <a:rPr sz="967" b="1" spc="-12" dirty="0">
                <a:solidFill>
                  <a:srgbClr val="6A994D"/>
                </a:solidFill>
                <a:latin typeface="Roboto"/>
                <a:cs typeface="Roboto"/>
              </a:rPr>
              <a:t>НАЛОГОВЫЕ</a:t>
            </a:r>
            <a:r>
              <a:rPr sz="967" b="1" spc="605" dirty="0">
                <a:solidFill>
                  <a:srgbClr val="6A994D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6A994D"/>
                </a:solidFill>
                <a:latin typeface="Roboto"/>
                <a:cs typeface="Roboto"/>
              </a:rPr>
              <a:t>ДОХОДЫ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86279" y="2273818"/>
            <a:ext cx="1011587" cy="31315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201926" marR="6142" indent="-187338">
              <a:spcBef>
                <a:spcPts val="121"/>
              </a:spcBef>
            </a:pPr>
            <a:r>
              <a:rPr sz="967" b="1" spc="-12" dirty="0">
                <a:solidFill>
                  <a:srgbClr val="6A994D"/>
                </a:solidFill>
                <a:latin typeface="Roboto"/>
                <a:cs typeface="Roboto"/>
              </a:rPr>
              <a:t>НЕНАЛОГОВЫЕ</a:t>
            </a:r>
            <a:r>
              <a:rPr sz="967" b="1" spc="605" dirty="0">
                <a:solidFill>
                  <a:srgbClr val="6A994D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6A994D"/>
                </a:solidFill>
                <a:latin typeface="Roboto"/>
                <a:cs typeface="Roboto"/>
              </a:rPr>
              <a:t>ДОХОДЫ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58034" y="2273818"/>
            <a:ext cx="1212467" cy="31315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02882" marR="6142" indent="-88295">
              <a:spcBef>
                <a:spcPts val="121"/>
              </a:spcBef>
            </a:pPr>
            <a:r>
              <a:rPr sz="967" b="1" spc="-24" dirty="0">
                <a:solidFill>
                  <a:srgbClr val="6A994D"/>
                </a:solidFill>
                <a:latin typeface="Roboto"/>
                <a:cs typeface="Roboto"/>
              </a:rPr>
              <a:t>БЕЗВОЗМЕЗДНЫЕ</a:t>
            </a:r>
            <a:r>
              <a:rPr sz="967" b="1" spc="605" dirty="0">
                <a:solidFill>
                  <a:srgbClr val="6A994D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6A994D"/>
                </a:solidFill>
                <a:latin typeface="Roboto"/>
                <a:cs typeface="Roboto"/>
              </a:rPr>
              <a:t>ПОСТУПЛЕНИЯ</a:t>
            </a:r>
            <a:endParaRPr sz="967" dirty="0">
              <a:latin typeface="Roboto"/>
              <a:cs typeface="Roboto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223393" y="1935610"/>
            <a:ext cx="4621904" cy="251823"/>
            <a:chOff x="842779" y="1600910"/>
            <a:chExt cx="3822700" cy="208279"/>
          </a:xfrm>
        </p:grpSpPr>
        <p:sp>
          <p:nvSpPr>
            <p:cNvPr id="19" name="object 19"/>
            <p:cNvSpPr/>
            <p:nvPr/>
          </p:nvSpPr>
          <p:spPr>
            <a:xfrm>
              <a:off x="887230" y="1802668"/>
              <a:ext cx="3752850" cy="0"/>
            </a:xfrm>
            <a:custGeom>
              <a:avLst/>
              <a:gdLst/>
              <a:ahLst/>
              <a:cxnLst/>
              <a:rect l="l" t="t" r="r" b="b"/>
              <a:pathLst>
                <a:path w="3752850">
                  <a:moveTo>
                    <a:pt x="0" y="0"/>
                  </a:moveTo>
                  <a:lnTo>
                    <a:pt x="3752587" y="0"/>
                  </a:lnTo>
                </a:path>
              </a:pathLst>
            </a:custGeom>
            <a:ln w="12701">
              <a:solidFill>
                <a:srgbClr val="386742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42772" y="1796325"/>
              <a:ext cx="3822700" cy="12700"/>
            </a:xfrm>
            <a:custGeom>
              <a:avLst/>
              <a:gdLst/>
              <a:ahLst/>
              <a:cxnLst/>
              <a:rect l="l" t="t" r="r" b="b"/>
              <a:pathLst>
                <a:path w="3822700" h="12700">
                  <a:moveTo>
                    <a:pt x="12700" y="6350"/>
                  </a:moveTo>
                  <a:lnTo>
                    <a:pt x="10845" y="1854"/>
                  </a:lnTo>
                  <a:lnTo>
                    <a:pt x="6350" y="0"/>
                  </a:lnTo>
                  <a:lnTo>
                    <a:pt x="1866" y="1854"/>
                  </a:lnTo>
                  <a:lnTo>
                    <a:pt x="0" y="6350"/>
                  </a:lnTo>
                  <a:lnTo>
                    <a:pt x="1866" y="10833"/>
                  </a:lnTo>
                  <a:lnTo>
                    <a:pt x="6350" y="12700"/>
                  </a:lnTo>
                  <a:lnTo>
                    <a:pt x="10845" y="10833"/>
                  </a:lnTo>
                  <a:lnTo>
                    <a:pt x="12700" y="6350"/>
                  </a:lnTo>
                  <a:close/>
                </a:path>
                <a:path w="3822700" h="12700">
                  <a:moveTo>
                    <a:pt x="3822446" y="6350"/>
                  </a:moveTo>
                  <a:lnTo>
                    <a:pt x="3820579" y="1854"/>
                  </a:lnTo>
                  <a:lnTo>
                    <a:pt x="3816096" y="0"/>
                  </a:lnTo>
                  <a:lnTo>
                    <a:pt x="3811600" y="1854"/>
                  </a:lnTo>
                  <a:lnTo>
                    <a:pt x="3809733" y="6350"/>
                  </a:lnTo>
                  <a:lnTo>
                    <a:pt x="3811600" y="10833"/>
                  </a:lnTo>
                  <a:lnTo>
                    <a:pt x="3816096" y="12700"/>
                  </a:lnTo>
                  <a:lnTo>
                    <a:pt x="3820579" y="10833"/>
                  </a:lnTo>
                  <a:lnTo>
                    <a:pt x="3822446" y="635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06795" y="1626798"/>
              <a:ext cx="0" cy="137160"/>
            </a:xfrm>
            <a:custGeom>
              <a:avLst/>
              <a:gdLst/>
              <a:ahLst/>
              <a:cxnLst/>
              <a:rect l="l" t="t" r="r" b="b"/>
              <a:pathLst>
                <a:path h="137160">
                  <a:moveTo>
                    <a:pt x="0" y="136794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00441" y="1600910"/>
              <a:ext cx="12700" cy="208279"/>
            </a:xfrm>
            <a:custGeom>
              <a:avLst/>
              <a:gdLst/>
              <a:ahLst/>
              <a:cxnLst/>
              <a:rect l="l" t="t" r="r" b="b"/>
              <a:pathLst>
                <a:path w="12700" h="208280">
                  <a:moveTo>
                    <a:pt x="12700" y="201764"/>
                  </a:moveTo>
                  <a:lnTo>
                    <a:pt x="10833" y="197269"/>
                  </a:lnTo>
                  <a:lnTo>
                    <a:pt x="6350" y="195414"/>
                  </a:lnTo>
                  <a:lnTo>
                    <a:pt x="1854" y="197269"/>
                  </a:lnTo>
                  <a:lnTo>
                    <a:pt x="0" y="201764"/>
                  </a:lnTo>
                  <a:lnTo>
                    <a:pt x="1854" y="206248"/>
                  </a:lnTo>
                  <a:lnTo>
                    <a:pt x="6350" y="208114"/>
                  </a:lnTo>
                  <a:lnTo>
                    <a:pt x="10833" y="206248"/>
                  </a:lnTo>
                  <a:lnTo>
                    <a:pt x="12700" y="201764"/>
                  </a:lnTo>
                  <a:close/>
                </a:path>
                <a:path w="12700" h="208280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12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131564" y="1626798"/>
              <a:ext cx="0" cy="137160"/>
            </a:xfrm>
            <a:custGeom>
              <a:avLst/>
              <a:gdLst/>
              <a:ahLst/>
              <a:cxnLst/>
              <a:rect l="l" t="t" r="r" b="b"/>
              <a:pathLst>
                <a:path h="137160">
                  <a:moveTo>
                    <a:pt x="0" y="136794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125201" y="1600910"/>
              <a:ext cx="13335" cy="208279"/>
            </a:xfrm>
            <a:custGeom>
              <a:avLst/>
              <a:gdLst/>
              <a:ahLst/>
              <a:cxnLst/>
              <a:rect l="l" t="t" r="r" b="b"/>
              <a:pathLst>
                <a:path w="13335" h="208280">
                  <a:moveTo>
                    <a:pt x="12712" y="201764"/>
                  </a:moveTo>
                  <a:lnTo>
                    <a:pt x="10845" y="197269"/>
                  </a:lnTo>
                  <a:lnTo>
                    <a:pt x="6362" y="195414"/>
                  </a:lnTo>
                  <a:lnTo>
                    <a:pt x="1866" y="197269"/>
                  </a:lnTo>
                  <a:lnTo>
                    <a:pt x="0" y="201764"/>
                  </a:lnTo>
                  <a:lnTo>
                    <a:pt x="1866" y="206248"/>
                  </a:lnTo>
                  <a:lnTo>
                    <a:pt x="6362" y="208114"/>
                  </a:lnTo>
                  <a:lnTo>
                    <a:pt x="10845" y="206248"/>
                  </a:lnTo>
                  <a:lnTo>
                    <a:pt x="12712" y="201764"/>
                  </a:lnTo>
                  <a:close/>
                </a:path>
                <a:path w="13335" h="208280">
                  <a:moveTo>
                    <a:pt x="12712" y="6350"/>
                  </a:moveTo>
                  <a:lnTo>
                    <a:pt x="10845" y="1866"/>
                  </a:lnTo>
                  <a:lnTo>
                    <a:pt x="6362" y="0"/>
                  </a:lnTo>
                  <a:lnTo>
                    <a:pt x="1866" y="1866"/>
                  </a:lnTo>
                  <a:lnTo>
                    <a:pt x="0" y="6350"/>
                  </a:lnTo>
                  <a:lnTo>
                    <a:pt x="1866" y="10845"/>
                  </a:lnTo>
                  <a:lnTo>
                    <a:pt x="6362" y="12712"/>
                  </a:lnTo>
                  <a:lnTo>
                    <a:pt x="10845" y="10845"/>
                  </a:lnTo>
                  <a:lnTo>
                    <a:pt x="12712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769178" y="1626798"/>
              <a:ext cx="0" cy="137160"/>
            </a:xfrm>
            <a:custGeom>
              <a:avLst/>
              <a:gdLst/>
              <a:ahLst/>
              <a:cxnLst/>
              <a:rect l="l" t="t" r="r" b="b"/>
              <a:pathLst>
                <a:path h="137160">
                  <a:moveTo>
                    <a:pt x="0" y="136794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762821" y="1600910"/>
              <a:ext cx="12700" cy="208279"/>
            </a:xfrm>
            <a:custGeom>
              <a:avLst/>
              <a:gdLst/>
              <a:ahLst/>
              <a:cxnLst/>
              <a:rect l="l" t="t" r="r" b="b"/>
              <a:pathLst>
                <a:path w="12700" h="208280">
                  <a:moveTo>
                    <a:pt x="12700" y="201764"/>
                  </a:moveTo>
                  <a:lnTo>
                    <a:pt x="10845" y="197269"/>
                  </a:lnTo>
                  <a:lnTo>
                    <a:pt x="6350" y="195414"/>
                  </a:lnTo>
                  <a:lnTo>
                    <a:pt x="1854" y="197269"/>
                  </a:lnTo>
                  <a:lnTo>
                    <a:pt x="0" y="201764"/>
                  </a:lnTo>
                  <a:lnTo>
                    <a:pt x="1854" y="206248"/>
                  </a:lnTo>
                  <a:lnTo>
                    <a:pt x="6350" y="208114"/>
                  </a:lnTo>
                  <a:lnTo>
                    <a:pt x="10845" y="206248"/>
                  </a:lnTo>
                  <a:lnTo>
                    <a:pt x="12700" y="201764"/>
                  </a:lnTo>
                  <a:close/>
                </a:path>
                <a:path w="12700" h="208280">
                  <a:moveTo>
                    <a:pt x="12700" y="6350"/>
                  </a:moveTo>
                  <a:lnTo>
                    <a:pt x="10845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12"/>
                  </a:lnTo>
                  <a:lnTo>
                    <a:pt x="10845" y="10845"/>
                  </a:lnTo>
                  <a:lnTo>
                    <a:pt x="12700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282772" y="2717859"/>
            <a:ext cx="786952" cy="318875"/>
          </a:xfrm>
          <a:prstGeom prst="rect">
            <a:avLst/>
          </a:prstGeom>
        </p:spPr>
        <p:txBody>
          <a:bodyPr vert="horz" wrap="square" lIns="0" tIns="9213" rIns="0" bIns="0" rtlCol="0">
            <a:spAutoFit/>
          </a:bodyPr>
          <a:lstStyle/>
          <a:p>
            <a:pPr marL="15356" marR="6142">
              <a:lnSpc>
                <a:spcPct val="104200"/>
              </a:lnSpc>
              <a:spcBef>
                <a:spcPts val="73"/>
              </a:spcBef>
            </a:pP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Поступления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уплаты</a:t>
            </a:r>
            <a:endParaRPr sz="967">
              <a:latin typeface="Roboto"/>
              <a:cs typeface="Robo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64294" y="2717859"/>
            <a:ext cx="524379" cy="318875"/>
          </a:xfrm>
          <a:prstGeom prst="rect">
            <a:avLst/>
          </a:prstGeom>
        </p:spPr>
        <p:txBody>
          <a:bodyPr vert="horz" wrap="square" lIns="0" tIns="9213" rIns="0" bIns="0" rtlCol="0">
            <a:spAutoFit/>
          </a:bodyPr>
          <a:lstStyle/>
          <a:p>
            <a:pPr marL="15356" marR="6142" indent="365463">
              <a:lnSpc>
                <a:spcPct val="104200"/>
              </a:lnSpc>
              <a:spcBef>
                <a:spcPts val="73"/>
              </a:spcBef>
            </a:pPr>
            <a:r>
              <a:rPr sz="967" spc="-48" dirty="0">
                <a:solidFill>
                  <a:srgbClr val="231F20"/>
                </a:solidFill>
                <a:latin typeface="Roboto"/>
                <a:cs typeface="Roboto"/>
              </a:rPr>
              <a:t>от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налогов,</a:t>
            </a:r>
            <a:endParaRPr sz="967">
              <a:latin typeface="Roboto"/>
              <a:cs typeface="Robo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82772" y="3024947"/>
            <a:ext cx="1306724" cy="3497822"/>
          </a:xfrm>
          <a:prstGeom prst="rect">
            <a:avLst/>
          </a:prstGeom>
        </p:spPr>
        <p:txBody>
          <a:bodyPr vert="horz" wrap="square" lIns="0" tIns="9213" rIns="0" bIns="0" rtlCol="0">
            <a:spAutoFit/>
          </a:bodyPr>
          <a:lstStyle/>
          <a:p>
            <a:pPr marL="15356" marR="6142" algn="just">
              <a:lnSpc>
                <a:spcPct val="104200"/>
              </a:lnSpc>
              <a:spcBef>
                <a:spcPts val="73"/>
              </a:spcBef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установленных</a:t>
            </a:r>
            <a:r>
              <a:rPr sz="967" spc="472" dirty="0">
                <a:solidFill>
                  <a:srgbClr val="231F20"/>
                </a:solidFill>
                <a:latin typeface="Roboto"/>
                <a:cs typeface="Roboto"/>
              </a:rPr>
              <a:t>  </a:t>
            </a:r>
            <a:r>
              <a:rPr sz="967" spc="-54" dirty="0">
                <a:solidFill>
                  <a:srgbClr val="231F20"/>
                </a:solidFill>
                <a:latin typeface="Roboto"/>
                <a:cs typeface="Roboto"/>
              </a:rPr>
              <a:t>На-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логовым</a:t>
            </a:r>
            <a:r>
              <a:rPr sz="967" spc="514" dirty="0">
                <a:solidFill>
                  <a:srgbClr val="231F20"/>
                </a:solidFill>
                <a:latin typeface="Roboto"/>
                <a:cs typeface="Roboto"/>
              </a:rPr>
              <a:t> 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кодексом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399" dirty="0">
                <a:solidFill>
                  <a:srgbClr val="231F20"/>
                </a:solidFill>
                <a:latin typeface="Roboto"/>
                <a:cs typeface="Roboto"/>
              </a:rPr>
              <a:t>  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Феде-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рации,</a:t>
            </a:r>
            <a:r>
              <a:rPr sz="967" spc="525" dirty="0">
                <a:solidFill>
                  <a:srgbClr val="231F20"/>
                </a:solidFill>
                <a:latin typeface="Roboto"/>
                <a:cs typeface="Roboto"/>
              </a:rPr>
              <a:t>  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например: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42"/>
              </a:spcBef>
            </a:pPr>
            <a:endParaRPr sz="967" dirty="0">
              <a:latin typeface="Roboto"/>
              <a:cs typeface="Roboto"/>
            </a:endParaRPr>
          </a:p>
          <a:p>
            <a:pPr marL="102115" marR="228030" indent="-87527" algn="just">
              <a:lnSpc>
                <a:spcPct val="104200"/>
              </a:lnSpc>
              <a:buChar char="•"/>
              <a:tabLst>
                <a:tab pos="102882" algn="l"/>
              </a:tabLst>
            </a:pP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налог</a:t>
            </a:r>
            <a:r>
              <a:rPr sz="967" spc="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6" dirty="0">
                <a:solidFill>
                  <a:srgbClr val="231F20"/>
                </a:solidFill>
                <a:latin typeface="Roboto"/>
                <a:cs typeface="Roboto"/>
              </a:rPr>
              <a:t>доходы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физических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лиц;</a:t>
            </a:r>
            <a:endParaRPr sz="967" dirty="0">
              <a:latin typeface="Roboto"/>
              <a:cs typeface="Roboto"/>
            </a:endParaRPr>
          </a:p>
          <a:p>
            <a:pPr marL="102115" indent="-87527" algn="just">
              <a:spcBef>
                <a:spcPts val="42"/>
              </a:spcBef>
              <a:buChar char="•"/>
              <a:tabLst>
                <a:tab pos="102882" algn="l"/>
              </a:tabLst>
            </a:pP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земельный</a:t>
            </a:r>
            <a:r>
              <a:rPr sz="967" spc="-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налог;</a:t>
            </a:r>
            <a:endParaRPr sz="967" dirty="0">
              <a:latin typeface="Roboto"/>
              <a:cs typeface="Roboto"/>
            </a:endParaRPr>
          </a:p>
          <a:p>
            <a:pPr marL="102115" marR="15356" indent="-87527" algn="just">
              <a:lnSpc>
                <a:spcPct val="104200"/>
              </a:lnSpc>
              <a:buChar char="•"/>
              <a:tabLst>
                <a:tab pos="102882" algn="l"/>
              </a:tabLst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налог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имущество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физических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лиц;</a:t>
            </a:r>
            <a:endParaRPr sz="967" dirty="0">
              <a:latin typeface="Roboto"/>
              <a:cs typeface="Roboto"/>
            </a:endParaRPr>
          </a:p>
          <a:p>
            <a:pPr marL="102115" marR="158930" indent="-87527" algn="just">
              <a:lnSpc>
                <a:spcPct val="104200"/>
              </a:lnSpc>
              <a:buChar char="•"/>
              <a:tabLst>
                <a:tab pos="102882" algn="l"/>
              </a:tabLst>
            </a:pP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единый сельскохозяйственный налог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;</a:t>
            </a:r>
            <a:endParaRPr sz="967" dirty="0">
              <a:latin typeface="Roboto"/>
              <a:cs typeface="Roboto"/>
            </a:endParaRPr>
          </a:p>
          <a:p>
            <a:pPr marL="102115" indent="-87527" algn="just">
              <a:spcBef>
                <a:spcPts val="48"/>
              </a:spcBef>
              <a:buChar char="•"/>
              <a:tabLst>
                <a:tab pos="102882" algn="l"/>
              </a:tabLst>
            </a:pP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.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единый налог на вмененный доход для отдельных видов деятельности;</a:t>
            </a:r>
          </a:p>
          <a:p>
            <a:pPr marL="102115" indent="-87527" algn="just">
              <a:spcBef>
                <a:spcPts val="48"/>
              </a:spcBef>
              <a:buChar char="•"/>
              <a:tabLst>
                <a:tab pos="102882" algn="l"/>
              </a:tabLst>
            </a:pP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государственная пошлина;</a:t>
            </a:r>
          </a:p>
          <a:p>
            <a:pPr marL="102115" indent="-87527" algn="just">
              <a:spcBef>
                <a:spcPts val="48"/>
              </a:spcBef>
              <a:buChar char="•"/>
              <a:tabLst>
                <a:tab pos="102882" algn="l"/>
              </a:tabLst>
            </a:pP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налог, взимаемый в связи с применением патентной системы налогообложения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899732" y="2717782"/>
            <a:ext cx="1306724" cy="1402377"/>
          </a:xfrm>
          <a:prstGeom prst="rect">
            <a:avLst/>
          </a:prstGeom>
        </p:spPr>
        <p:txBody>
          <a:bodyPr vert="horz" wrap="square" lIns="0" tIns="9213" rIns="0" bIns="0" rtlCol="0">
            <a:spAutoFit/>
          </a:bodyPr>
          <a:lstStyle/>
          <a:p>
            <a:pPr marL="15356" marR="6142" algn="just">
              <a:lnSpc>
                <a:spcPct val="104200"/>
              </a:lnSpc>
              <a:spcBef>
                <a:spcPts val="73"/>
              </a:spcBef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Поступления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от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6" dirty="0">
                <a:solidFill>
                  <a:srgbClr val="231F20"/>
                </a:solidFill>
                <a:latin typeface="Roboto"/>
                <a:cs typeface="Roboto"/>
              </a:rPr>
              <a:t>упла-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ты</a:t>
            </a:r>
            <a:r>
              <a:rPr sz="967" spc="272" dirty="0">
                <a:solidFill>
                  <a:srgbClr val="231F20"/>
                </a:solidFill>
                <a:latin typeface="Roboto"/>
                <a:cs typeface="Roboto"/>
              </a:rPr>
              <a:t> 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других</a:t>
            </a:r>
            <a:r>
              <a:rPr sz="967" spc="272" dirty="0">
                <a:solidFill>
                  <a:srgbClr val="231F20"/>
                </a:solidFill>
                <a:latin typeface="Roboto"/>
                <a:cs typeface="Roboto"/>
              </a:rPr>
              <a:t> 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пошлин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сборов,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установлен-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ных</a:t>
            </a:r>
            <a:r>
              <a:rPr sz="967" spc="599" dirty="0">
                <a:solidFill>
                  <a:srgbClr val="231F20"/>
                </a:solidFill>
                <a:latin typeface="Roboto"/>
                <a:cs typeface="Roboto"/>
              </a:rPr>
              <a:t>  </a:t>
            </a:r>
            <a:r>
              <a:rPr sz="967" spc="-36" dirty="0">
                <a:solidFill>
                  <a:srgbClr val="231F20"/>
                </a:solidFill>
                <a:latin typeface="Roboto"/>
                <a:cs typeface="Roboto"/>
              </a:rPr>
              <a:t>законодатель-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ством</a:t>
            </a:r>
            <a:r>
              <a:rPr sz="967" spc="345" dirty="0">
                <a:solidFill>
                  <a:srgbClr val="231F20"/>
                </a:solidFill>
                <a:latin typeface="Roboto"/>
                <a:cs typeface="Roboto"/>
              </a:rPr>
              <a:t>  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Федерации,</a:t>
            </a:r>
            <a:r>
              <a:rPr sz="967" spc="44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а</a:t>
            </a:r>
            <a:r>
              <a:rPr sz="967" spc="45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также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штрафов</a:t>
            </a:r>
            <a:r>
              <a:rPr sz="967" spc="2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за</a:t>
            </a:r>
            <a:r>
              <a:rPr sz="967" spc="2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6" dirty="0">
                <a:solidFill>
                  <a:srgbClr val="231F20"/>
                </a:solidFill>
                <a:latin typeface="Roboto"/>
                <a:cs typeface="Roboto"/>
              </a:rPr>
              <a:t>наруше-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ние</a:t>
            </a:r>
            <a:r>
              <a:rPr sz="967" spc="387" dirty="0">
                <a:solidFill>
                  <a:srgbClr val="231F20"/>
                </a:solidFill>
                <a:latin typeface="Roboto"/>
                <a:cs typeface="Roboto"/>
              </a:rPr>
              <a:t>   </a:t>
            </a:r>
            <a:r>
              <a:rPr sz="967" spc="-36" dirty="0">
                <a:solidFill>
                  <a:srgbClr val="231F20"/>
                </a:solidFill>
                <a:latin typeface="Roboto"/>
                <a:cs typeface="Roboto"/>
              </a:rPr>
              <a:t>законодатель-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ства,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например:</a:t>
            </a:r>
            <a:endParaRPr sz="967">
              <a:latin typeface="Roboto"/>
              <a:cs typeface="Robot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880975" y="4184428"/>
            <a:ext cx="1306724" cy="3093096"/>
          </a:xfrm>
          <a:prstGeom prst="rect">
            <a:avLst/>
          </a:prstGeom>
        </p:spPr>
        <p:txBody>
          <a:bodyPr vert="horz" wrap="square" lIns="0" tIns="9213" rIns="0" bIns="0" rtlCol="0">
            <a:spAutoFit/>
          </a:bodyPr>
          <a:lstStyle/>
          <a:p>
            <a:pPr marL="102115" marR="122077" indent="-87527" algn="just">
              <a:lnSpc>
                <a:spcPct val="104200"/>
              </a:lnSpc>
              <a:buChar char="•"/>
              <a:tabLst>
                <a:tab pos="102882" algn="l"/>
              </a:tabLst>
            </a:pPr>
            <a:r>
              <a:rPr lang="ru-RU" sz="967" spc="-24" dirty="0" smtClean="0">
                <a:solidFill>
                  <a:srgbClr val="231F20"/>
                </a:solidFill>
                <a:latin typeface="Roboto"/>
                <a:cs typeface="Roboto"/>
              </a:rPr>
              <a:t>доходы</a:t>
            </a:r>
            <a:r>
              <a:rPr sz="967" spc="-3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от</a:t>
            </a:r>
            <a:r>
              <a:rPr sz="967" spc="-48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24" dirty="0" smtClean="0">
                <a:solidFill>
                  <a:srgbClr val="231F20"/>
                </a:solidFill>
                <a:latin typeface="Roboto"/>
                <a:cs typeface="Roboto"/>
              </a:rPr>
              <a:t>использования </a:t>
            </a:r>
            <a:r>
              <a:rPr lang="ru-RU" sz="967" spc="-48" dirty="0" smtClean="0">
                <a:solidFill>
                  <a:srgbClr val="231F20"/>
                </a:solidFill>
                <a:latin typeface="Roboto"/>
                <a:cs typeface="Roboto"/>
              </a:rPr>
              <a:t>имущества, находящегося в государственной и муниципальной собственности;</a:t>
            </a:r>
            <a:endParaRPr sz="967" dirty="0">
              <a:latin typeface="Roboto"/>
              <a:cs typeface="Roboto"/>
            </a:endParaRPr>
          </a:p>
          <a:p>
            <a:pPr marL="102115" marR="12284" indent="-87527" algn="just">
              <a:lnSpc>
                <a:spcPct val="104200"/>
              </a:lnSpc>
              <a:buChar char="•"/>
              <a:tabLst>
                <a:tab pos="102882" algn="l"/>
              </a:tabLst>
            </a:pP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плата за негативное</a:t>
            </a:r>
            <a:r>
              <a:rPr sz="967" spc="605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воздействие</a:t>
            </a:r>
            <a:r>
              <a:rPr sz="967" spc="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30" dirty="0" smtClean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605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окружающую</a:t>
            </a:r>
            <a:r>
              <a:rPr sz="967" spc="-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среду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;</a:t>
            </a:r>
            <a:endParaRPr lang="ru-RU" sz="967" spc="-12" dirty="0" smtClean="0">
              <a:solidFill>
                <a:srgbClr val="231F20"/>
              </a:solidFill>
              <a:latin typeface="Roboto"/>
              <a:cs typeface="Roboto"/>
            </a:endParaRPr>
          </a:p>
          <a:p>
            <a:pPr marL="102115" marR="12284" indent="-87527" algn="just">
              <a:lnSpc>
                <a:spcPct val="104200"/>
              </a:lnSpc>
              <a:buChar char="•"/>
              <a:tabLst>
                <a:tab pos="102882" algn="l"/>
              </a:tabLst>
            </a:pP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доходы от оказания платных услуг (работ) и компенсации затрат государства</a:t>
            </a:r>
            <a:endParaRPr sz="967" dirty="0">
              <a:latin typeface="Roboto"/>
              <a:cs typeface="Roboto"/>
            </a:endParaRPr>
          </a:p>
          <a:p>
            <a:pPr marL="102115" marR="62957" indent="-87527" algn="just">
              <a:lnSpc>
                <a:spcPct val="104200"/>
              </a:lnSpc>
              <a:buChar char="•"/>
              <a:tabLst>
                <a:tab pos="102882" algn="l"/>
              </a:tabLst>
            </a:pPr>
            <a:r>
              <a:rPr sz="967" spc="-36" dirty="0">
                <a:solidFill>
                  <a:srgbClr val="231F20"/>
                </a:solidFill>
                <a:latin typeface="Roboto"/>
                <a:cs typeface="Roboto"/>
              </a:rPr>
              <a:t>штрафы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за</a:t>
            </a:r>
            <a:r>
              <a:rPr sz="967" spc="-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6" dirty="0">
                <a:solidFill>
                  <a:srgbClr val="231F20"/>
                </a:solidFill>
                <a:latin typeface="Roboto"/>
                <a:cs typeface="Roboto"/>
              </a:rPr>
              <a:t>наруше-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ние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законодатель-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ства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налогах</a:t>
            </a:r>
            <a:endParaRPr sz="967" dirty="0">
              <a:latin typeface="Roboto"/>
              <a:cs typeface="Roboto"/>
            </a:endParaRPr>
          </a:p>
          <a:p>
            <a:pPr marL="102115" algn="just">
              <a:spcBef>
                <a:spcPts val="42"/>
              </a:spcBef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сборах;</a:t>
            </a:r>
            <a:endParaRPr sz="967" dirty="0">
              <a:latin typeface="Roboto"/>
              <a:cs typeface="Roboto"/>
            </a:endParaRPr>
          </a:p>
          <a:p>
            <a:pPr marL="102115" indent="-87527" algn="just">
              <a:spcBef>
                <a:spcPts val="48"/>
              </a:spcBef>
              <a:buChar char="•"/>
              <a:tabLst>
                <a:tab pos="102882" algn="l"/>
              </a:tabLst>
            </a:pP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другие.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554666" y="2717674"/>
            <a:ext cx="1305957" cy="628447"/>
          </a:xfrm>
          <a:prstGeom prst="rect">
            <a:avLst/>
          </a:prstGeom>
        </p:spPr>
        <p:txBody>
          <a:bodyPr vert="horz" wrap="square" lIns="0" tIns="9213" rIns="0" bIns="0" rtlCol="0">
            <a:spAutoFit/>
          </a:bodyPr>
          <a:lstStyle/>
          <a:p>
            <a:pPr marL="15356" marR="6142" algn="just">
              <a:lnSpc>
                <a:spcPct val="104200"/>
              </a:lnSpc>
              <a:spcBef>
                <a:spcPts val="73"/>
              </a:spcBef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Поступления</a:t>
            </a:r>
            <a:r>
              <a:rPr sz="967" spc="30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от</a:t>
            </a:r>
            <a:r>
              <a:rPr sz="967" spc="31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60" dirty="0">
                <a:solidFill>
                  <a:srgbClr val="231F20"/>
                </a:solidFill>
                <a:latin typeface="Roboto"/>
                <a:cs typeface="Roboto"/>
              </a:rPr>
              <a:t>дру-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гих</a:t>
            </a:r>
            <a:r>
              <a:rPr sz="967" spc="369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бюджетов</a:t>
            </a:r>
            <a:r>
              <a:rPr sz="967" spc="37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(меж-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бюджетные</a:t>
            </a:r>
            <a:r>
              <a:rPr sz="967" spc="585" dirty="0">
                <a:solidFill>
                  <a:srgbClr val="231F20"/>
                </a:solidFill>
                <a:latin typeface="Roboto"/>
                <a:cs typeface="Roboto"/>
              </a:rPr>
              <a:t>  </a:t>
            </a:r>
            <a:r>
              <a:rPr sz="967" spc="-42" dirty="0">
                <a:solidFill>
                  <a:srgbClr val="231F20"/>
                </a:solidFill>
                <a:latin typeface="Roboto"/>
                <a:cs typeface="Roboto"/>
              </a:rPr>
              <a:t>транс-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ферты),</a:t>
            </a:r>
            <a:r>
              <a:rPr sz="967" spc="9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организаций,</a:t>
            </a:r>
            <a:endParaRPr sz="967">
              <a:latin typeface="Roboto"/>
              <a:cs typeface="Roboto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554666" y="3331866"/>
            <a:ext cx="1305957" cy="473661"/>
          </a:xfrm>
          <a:prstGeom prst="rect">
            <a:avLst/>
          </a:prstGeom>
        </p:spPr>
        <p:txBody>
          <a:bodyPr vert="horz" wrap="square" lIns="0" tIns="9213" rIns="0" bIns="0" rtlCol="0">
            <a:spAutoFit/>
          </a:bodyPr>
          <a:lstStyle/>
          <a:p>
            <a:pPr marL="15356" marR="6142" algn="just">
              <a:lnSpc>
                <a:spcPct val="104200"/>
              </a:lnSpc>
              <a:spcBef>
                <a:spcPts val="73"/>
              </a:spcBef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граждан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(кроме </a:t>
            </a:r>
            <a:r>
              <a:rPr sz="967" spc="-36" dirty="0">
                <a:solidFill>
                  <a:srgbClr val="231F20"/>
                </a:solidFill>
                <a:latin typeface="Roboto"/>
                <a:cs typeface="Roboto"/>
              </a:rPr>
              <a:t>нало-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говых</a:t>
            </a:r>
            <a:r>
              <a:rPr sz="967" spc="10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10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неналоговых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доходов)</a:t>
            </a:r>
            <a:endParaRPr sz="967">
              <a:latin typeface="Roboto"/>
              <a:cs typeface="Roboto"/>
            </a:endParaRPr>
          </a:p>
        </p:txBody>
      </p:sp>
      <p:pic>
        <p:nvPicPr>
          <p:cNvPr id="34" name="object 3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3096" y="6238333"/>
            <a:ext cx="2078382" cy="207838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2754C75C-0F1E-4359-BF5F-B53D9AC515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-808" y="1540465"/>
            <a:ext cx="6858000" cy="760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2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26254" y="1378327"/>
            <a:ext cx="6553144" cy="86409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400" b="1" dirty="0">
                <a:latin typeface="Palatino Linotype" panose="02040502050505030304" pitchFamily="18" charset="0"/>
              </a:rPr>
              <a:t>Доходы </a:t>
            </a:r>
            <a:r>
              <a:rPr lang="ru-RU" sz="2400" b="1" dirty="0" smtClean="0">
                <a:latin typeface="Palatino Linotype" panose="02040502050505030304" pitchFamily="18" charset="0"/>
              </a:rPr>
              <a:t>бюджета </a:t>
            </a:r>
            <a:endParaRPr lang="ru-RU" sz="2400" b="1" dirty="0" smtClean="0">
              <a:latin typeface="Palatino Linotype" panose="02040502050505030304" pitchFamily="18" charset="0"/>
            </a:endParaRPr>
          </a:p>
          <a:p>
            <a:pPr algn="ctr" fontAlgn="auto">
              <a:spcAft>
                <a:spcPts val="0"/>
              </a:spcAft>
            </a:pPr>
            <a:r>
              <a:rPr lang="ru-RU" sz="2400" b="1" dirty="0" smtClean="0">
                <a:latin typeface="Palatino Linotype" panose="02040502050505030304" pitchFamily="18" charset="0"/>
              </a:rPr>
              <a:t>города </a:t>
            </a:r>
            <a:r>
              <a:rPr lang="ru-RU" sz="2400" b="1" dirty="0" smtClean="0">
                <a:latin typeface="Palatino Linotype" panose="02040502050505030304" pitchFamily="18" charset="0"/>
              </a:rPr>
              <a:t>Невинномысска </a:t>
            </a:r>
          </a:p>
          <a:p>
            <a:pPr algn="ctr" fontAlgn="auto">
              <a:spcAft>
                <a:spcPts val="0"/>
              </a:spcAft>
            </a:pPr>
            <a:r>
              <a:rPr lang="ru-RU" sz="2400" b="1" dirty="0" smtClean="0">
                <a:latin typeface="Palatino Linotype" panose="02040502050505030304" pitchFamily="18" charset="0"/>
              </a:rPr>
              <a:t>в 2023-2025 годах</a:t>
            </a:r>
            <a:endParaRPr lang="ru-RU" sz="2400" b="1" dirty="0">
              <a:latin typeface="Palatino Linotype" panose="020405020505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5224" y="3112698"/>
            <a:ext cx="1232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лн. рублей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204416" y="747316"/>
            <a:ext cx="3308270" cy="0"/>
          </a:xfrm>
          <a:custGeom>
            <a:avLst/>
            <a:gdLst/>
            <a:ahLst/>
            <a:cxnLst/>
            <a:rect l="l" t="t" r="r" b="b"/>
            <a:pathLst>
              <a:path w="2736215">
                <a:moveTo>
                  <a:pt x="0" y="0"/>
                </a:moveTo>
                <a:lnTo>
                  <a:pt x="2735997" y="0"/>
                </a:lnTo>
              </a:path>
            </a:pathLst>
          </a:custGeom>
          <a:ln w="3176">
            <a:solidFill>
              <a:srgbClr val="386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1"/>
          <p:cNvSpPr/>
          <p:nvPr/>
        </p:nvSpPr>
        <p:spPr>
          <a:xfrm>
            <a:off x="640035" y="688279"/>
            <a:ext cx="118235" cy="118235"/>
          </a:xfrm>
          <a:custGeom>
            <a:avLst/>
            <a:gdLst/>
            <a:ahLst/>
            <a:cxnLst/>
            <a:rect l="l" t="t" r="r" b="b"/>
            <a:pathLst>
              <a:path w="97790" h="97790">
                <a:moveTo>
                  <a:pt x="48816" y="0"/>
                </a:moveTo>
                <a:lnTo>
                  <a:pt x="0" y="48828"/>
                </a:lnTo>
                <a:lnTo>
                  <a:pt x="48816" y="97657"/>
                </a:lnTo>
                <a:lnTo>
                  <a:pt x="97642" y="48828"/>
                </a:lnTo>
                <a:lnTo>
                  <a:pt x="48816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835729" y="714039"/>
            <a:ext cx="66794" cy="6679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26" y="0"/>
                </a:moveTo>
                <a:lnTo>
                  <a:pt x="16811" y="2161"/>
                </a:lnTo>
                <a:lnTo>
                  <a:pt x="8061" y="8058"/>
                </a:lnTo>
                <a:lnTo>
                  <a:pt x="2163" y="16806"/>
                </a:lnTo>
                <a:lnTo>
                  <a:pt x="0" y="27523"/>
                </a:lnTo>
                <a:lnTo>
                  <a:pt x="2163" y="38227"/>
                </a:lnTo>
                <a:lnTo>
                  <a:pt x="8061" y="46977"/>
                </a:lnTo>
                <a:lnTo>
                  <a:pt x="16811" y="52880"/>
                </a:lnTo>
                <a:lnTo>
                  <a:pt x="27526" y="55046"/>
                </a:lnTo>
                <a:lnTo>
                  <a:pt x="38234" y="52880"/>
                </a:lnTo>
                <a:lnTo>
                  <a:pt x="46980" y="46977"/>
                </a:lnTo>
                <a:lnTo>
                  <a:pt x="52877" y="38227"/>
                </a:lnTo>
                <a:lnTo>
                  <a:pt x="55040" y="27523"/>
                </a:lnTo>
                <a:lnTo>
                  <a:pt x="52877" y="16806"/>
                </a:lnTo>
                <a:lnTo>
                  <a:pt x="46980" y="8058"/>
                </a:lnTo>
                <a:lnTo>
                  <a:pt x="38234" y="2161"/>
                </a:lnTo>
                <a:lnTo>
                  <a:pt x="27526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/>
          <p:nvPr/>
        </p:nvSpPr>
        <p:spPr>
          <a:xfrm>
            <a:off x="980663" y="722184"/>
            <a:ext cx="46833" cy="46833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193" y="0"/>
                </a:moveTo>
                <a:lnTo>
                  <a:pt x="11723" y="1508"/>
                </a:lnTo>
                <a:lnTo>
                  <a:pt x="5622" y="5623"/>
                </a:lnTo>
                <a:lnTo>
                  <a:pt x="1508" y="11727"/>
                </a:lnTo>
                <a:lnTo>
                  <a:pt x="0" y="19202"/>
                </a:lnTo>
                <a:lnTo>
                  <a:pt x="1508" y="26672"/>
                </a:lnTo>
                <a:lnTo>
                  <a:pt x="5622" y="32765"/>
                </a:lnTo>
                <a:lnTo>
                  <a:pt x="11723" y="36870"/>
                </a:lnTo>
                <a:lnTo>
                  <a:pt x="19193" y="38374"/>
                </a:lnTo>
                <a:lnTo>
                  <a:pt x="26661" y="36870"/>
                </a:lnTo>
                <a:lnTo>
                  <a:pt x="32761" y="32765"/>
                </a:lnTo>
                <a:lnTo>
                  <a:pt x="36874" y="26672"/>
                </a:lnTo>
                <a:lnTo>
                  <a:pt x="38383" y="19202"/>
                </a:lnTo>
                <a:lnTo>
                  <a:pt x="36874" y="11727"/>
                </a:lnTo>
                <a:lnTo>
                  <a:pt x="32761" y="5623"/>
                </a:lnTo>
                <a:lnTo>
                  <a:pt x="26661" y="1508"/>
                </a:lnTo>
                <a:lnTo>
                  <a:pt x="19193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3"/>
          <p:cNvGrpSpPr/>
          <p:nvPr/>
        </p:nvGrpSpPr>
        <p:grpSpPr>
          <a:xfrm>
            <a:off x="3589436" y="624094"/>
            <a:ext cx="3057213" cy="246450"/>
            <a:chOff x="2799694" y="516177"/>
            <a:chExt cx="2528570" cy="203835"/>
          </a:xfrm>
        </p:grpSpPr>
        <p:sp>
          <p:nvSpPr>
            <p:cNvPr id="12" name="object 4"/>
            <p:cNvSpPr/>
            <p:nvPr/>
          </p:nvSpPr>
          <p:spPr>
            <a:xfrm>
              <a:off x="2901589" y="516177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404" y="203810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/>
            <p:cNvSpPr/>
            <p:nvPr/>
          </p:nvSpPr>
          <p:spPr>
            <a:xfrm>
              <a:off x="4607996" y="516177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"/>
            <p:cNvSpPr/>
            <p:nvPr/>
          </p:nvSpPr>
          <p:spPr>
            <a:xfrm>
              <a:off x="2799694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894"/>
                  </a:lnTo>
                  <a:lnTo>
                    <a:pt x="101894" y="203819"/>
                  </a:lnTo>
                  <a:lnTo>
                    <a:pt x="203810" y="101894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7"/>
            <p:cNvSpPr/>
            <p:nvPr/>
          </p:nvSpPr>
          <p:spPr>
            <a:xfrm>
              <a:off x="4506102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894"/>
                  </a:lnTo>
                  <a:lnTo>
                    <a:pt x="101894" y="203819"/>
                  </a:lnTo>
                  <a:lnTo>
                    <a:pt x="203819" y="101894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1"/>
          <p:cNvSpPr txBox="1"/>
          <p:nvPr/>
        </p:nvSpPr>
        <p:spPr>
          <a:xfrm>
            <a:off x="3905090" y="655182"/>
            <a:ext cx="2169536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1922517" algn="l"/>
              </a:tabLst>
            </a:pP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ru-RU" sz="967" b="1" spc="-60" dirty="0" smtClean="0">
                <a:solidFill>
                  <a:srgbClr val="FFFFFF"/>
                </a:solidFill>
                <a:latin typeface="Roboto"/>
                <a:cs typeface="Roboto"/>
              </a:rPr>
              <a:t>19</a:t>
            </a:r>
            <a:endParaRPr sz="967" dirty="0">
              <a:latin typeface="Roboto"/>
              <a:cs typeface="Roboto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754C75C-0F1E-4359-BF5F-B53D9AC515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18288" y="2242423"/>
            <a:ext cx="6839712" cy="6794074"/>
          </a:xfrm>
          <a:prstGeom prst="rect">
            <a:avLst/>
          </a:prstGeom>
        </p:spPr>
      </p:pic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8974420"/>
              </p:ext>
            </p:extLst>
          </p:nvPr>
        </p:nvGraphicFramePr>
        <p:xfrm>
          <a:off x="0" y="2242423"/>
          <a:ext cx="6741368" cy="6434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6372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99392" y="539552"/>
            <a:ext cx="6892660" cy="390876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70247" indent="400050" algn="ctr" eaLnBrk="1" hangingPunct="1">
              <a:defRPr/>
            </a:pPr>
            <a:r>
              <a:rPr lang="ru-RU" sz="3200" b="1" dirty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Уважаемые жители города </a:t>
            </a:r>
            <a:r>
              <a:rPr lang="ru-RU" sz="3200" b="1" dirty="0" smtClean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Невинномысска!</a:t>
            </a:r>
            <a:endParaRPr lang="ru-RU" sz="3200" b="1" dirty="0">
              <a:solidFill>
                <a:srgbClr val="386742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70247" indent="400050" algn="ctr" eaLnBrk="1" hangingPunct="1">
              <a:defRPr/>
            </a:pPr>
            <a:endParaRPr lang="ru-RU" b="1" dirty="0">
              <a:solidFill>
                <a:srgbClr val="386742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70247" indent="400050" algn="ctr" eaLnBrk="1" hangingPunct="1">
              <a:defRPr/>
            </a:pPr>
            <a:r>
              <a:rPr lang="ru-RU" b="1" dirty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Перед Вами очередной выпуск электронной брошюры «Бюджет для граждан», который познакомит вас с положениями основного финансового документа </a:t>
            </a:r>
            <a:r>
              <a:rPr lang="ru-RU" b="1" dirty="0" smtClean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города Невинномысска </a:t>
            </a:r>
            <a:r>
              <a:rPr lang="ru-RU" b="1" dirty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– бюджета на </a:t>
            </a:r>
            <a:r>
              <a:rPr lang="ru-RU" b="1" dirty="0" smtClean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b="1" dirty="0" smtClean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2024 </a:t>
            </a:r>
            <a:r>
              <a:rPr lang="ru-RU" b="1" dirty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2025 </a:t>
            </a:r>
            <a:r>
              <a:rPr lang="ru-RU" b="1" dirty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годов.</a:t>
            </a:r>
          </a:p>
          <a:p>
            <a:pPr marL="70247" indent="400050" algn="ctr" eaLnBrk="1" hangingPunct="1">
              <a:defRPr/>
            </a:pPr>
            <a:endParaRPr lang="ru-RU" b="1" dirty="0">
              <a:solidFill>
                <a:srgbClr val="386742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70247" indent="400050" algn="ctr" eaLnBrk="1" hangingPunct="1">
              <a:defRPr/>
            </a:pPr>
            <a:endParaRPr lang="ru-RU" b="1" dirty="0">
              <a:solidFill>
                <a:srgbClr val="386742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70247" indent="400050" algn="ctr" eaLnBrk="1" hangingPunct="1">
              <a:defRPr/>
            </a:pPr>
            <a:r>
              <a:rPr lang="ru-RU" sz="2000" b="1" dirty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Надеемся, что представленная информация будет для вас понятной, полезной и интересной.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56" y="5436096"/>
            <a:ext cx="563047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54C75C-0F1E-4359-BF5F-B53D9AC515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11181"/>
            <a:ext cx="6541701" cy="91328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89" y="7774273"/>
            <a:ext cx="1362491" cy="9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754C75C-0F1E-4359-BF5F-B53D9AC515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152971" y="2269585"/>
            <a:ext cx="6670098" cy="6625591"/>
          </a:xfrm>
          <a:prstGeom prst="rect">
            <a:avLst/>
          </a:prstGeom>
        </p:spPr>
      </p:pic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332655" y="1547664"/>
            <a:ext cx="6120680" cy="7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ДИНАМИКА НАЛОГОВЫХ И НЕНАЛОГОВЫХ ДОХОДОВ БЮДЖЕТА ГОРОДА НЕВИННОМЫССКА НА 2021-20</a:t>
            </a:r>
            <a:r>
              <a:rPr lang="en-US" altLang="ru-RU" sz="18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2</a:t>
            </a:r>
            <a:r>
              <a:rPr lang="ru-RU" altLang="ru-RU" sz="18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5 ГОДЫ</a:t>
            </a:r>
          </a:p>
        </p:txBody>
      </p:sp>
      <p:sp>
        <p:nvSpPr>
          <p:cNvPr id="10243" name="Прямоугольник 3"/>
          <p:cNvSpPr>
            <a:spLocks noChangeArrowheads="1"/>
          </p:cNvSpPr>
          <p:nvPr/>
        </p:nvSpPr>
        <p:spPr bwMode="auto">
          <a:xfrm>
            <a:off x="5396655" y="2694904"/>
            <a:ext cx="94769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altLang="ru-RU" sz="1350" b="1" dirty="0" smtClean="0">
                <a:solidFill>
                  <a:prstClr val="black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руб</a:t>
            </a:r>
            <a:r>
              <a:rPr lang="ru-RU" altLang="ru-RU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41048014"/>
              </p:ext>
            </p:extLst>
          </p:nvPr>
        </p:nvGraphicFramePr>
        <p:xfrm>
          <a:off x="283664" y="2224427"/>
          <a:ext cx="6408713" cy="6296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7" name="object 4"/>
          <p:cNvGrpSpPr/>
          <p:nvPr/>
        </p:nvGrpSpPr>
        <p:grpSpPr>
          <a:xfrm>
            <a:off x="204416" y="624094"/>
            <a:ext cx="3057213" cy="246450"/>
            <a:chOff x="0" y="516177"/>
            <a:chExt cx="2528570" cy="203835"/>
          </a:xfrm>
        </p:grpSpPr>
        <p:sp>
          <p:nvSpPr>
            <p:cNvPr id="8" name="object 5"/>
            <p:cNvSpPr/>
            <p:nvPr/>
          </p:nvSpPr>
          <p:spPr>
            <a:xfrm>
              <a:off x="720007" y="516177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80" h="203834">
                  <a:moveTo>
                    <a:pt x="1706392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392" y="203810"/>
                  </a:lnTo>
                  <a:lnTo>
                    <a:pt x="1706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/>
            <p:cNvSpPr/>
            <p:nvPr/>
          </p:nvSpPr>
          <p:spPr>
            <a:xfrm>
              <a:off x="0" y="516177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/>
            <p:cNvSpPr/>
            <p:nvPr/>
          </p:nvSpPr>
          <p:spPr>
            <a:xfrm>
              <a:off x="2324493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8"/>
            <p:cNvSpPr/>
            <p:nvPr/>
          </p:nvSpPr>
          <p:spPr>
            <a:xfrm>
              <a:off x="618088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4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01981" y="669448"/>
            <a:ext cx="2069876" cy="148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6">
              <a:tabLst>
                <a:tab pos="380050" algn="l"/>
              </a:tabLst>
            </a:pP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Times New Roman"/>
              </a:rPr>
              <a:t>20</a:t>
            </a:r>
            <a:r>
              <a:rPr sz="967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270" spc="363" baseline="3968" dirty="0">
                <a:solidFill>
                  <a:srgbClr val="386742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386742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386742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386742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386742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386742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386742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386742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386742"/>
                </a:solidFill>
                <a:latin typeface="Noto Mono"/>
                <a:cs typeface="Noto Mono"/>
              </a:rPr>
              <a:t>АН </a:t>
            </a:r>
            <a:endParaRPr sz="1270" baseline="3968" dirty="0">
              <a:latin typeface="Noto Mono"/>
              <a:cs typeface="Noto Mono"/>
            </a:endParaRPr>
          </a:p>
        </p:txBody>
      </p:sp>
      <p:sp>
        <p:nvSpPr>
          <p:cNvPr id="13" name="object 3"/>
          <p:cNvSpPr/>
          <p:nvPr/>
        </p:nvSpPr>
        <p:spPr>
          <a:xfrm>
            <a:off x="3338324" y="747316"/>
            <a:ext cx="3308270" cy="0"/>
          </a:xfrm>
          <a:custGeom>
            <a:avLst/>
            <a:gdLst/>
            <a:ahLst/>
            <a:cxnLst/>
            <a:rect l="l" t="t" r="r" b="b"/>
            <a:pathLst>
              <a:path w="2736215">
                <a:moveTo>
                  <a:pt x="2736021" y="0"/>
                </a:moveTo>
                <a:lnTo>
                  <a:pt x="0" y="0"/>
                </a:lnTo>
              </a:path>
            </a:pathLst>
          </a:custGeom>
          <a:ln w="3176">
            <a:solidFill>
              <a:srgbClr val="386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1"/>
          <p:cNvSpPr/>
          <p:nvPr/>
        </p:nvSpPr>
        <p:spPr>
          <a:xfrm>
            <a:off x="6092653" y="688279"/>
            <a:ext cx="118235" cy="118235"/>
          </a:xfrm>
          <a:custGeom>
            <a:avLst/>
            <a:gdLst/>
            <a:ahLst/>
            <a:cxnLst/>
            <a:rect l="l" t="t" r="r" b="b"/>
            <a:pathLst>
              <a:path w="97789" h="97790">
                <a:moveTo>
                  <a:pt x="48828" y="0"/>
                </a:moveTo>
                <a:lnTo>
                  <a:pt x="0" y="48828"/>
                </a:lnTo>
                <a:lnTo>
                  <a:pt x="48828" y="97657"/>
                </a:lnTo>
                <a:lnTo>
                  <a:pt x="97627" y="48828"/>
                </a:lnTo>
                <a:lnTo>
                  <a:pt x="48828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/>
          <p:cNvSpPr/>
          <p:nvPr/>
        </p:nvSpPr>
        <p:spPr>
          <a:xfrm>
            <a:off x="5948450" y="714039"/>
            <a:ext cx="66794" cy="6679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23" y="0"/>
                </a:moveTo>
                <a:lnTo>
                  <a:pt x="16806" y="2161"/>
                </a:lnTo>
                <a:lnTo>
                  <a:pt x="8058" y="8058"/>
                </a:lnTo>
                <a:lnTo>
                  <a:pt x="2161" y="16806"/>
                </a:lnTo>
                <a:lnTo>
                  <a:pt x="0" y="27523"/>
                </a:lnTo>
                <a:lnTo>
                  <a:pt x="2161" y="38227"/>
                </a:lnTo>
                <a:lnTo>
                  <a:pt x="8058" y="46977"/>
                </a:lnTo>
                <a:lnTo>
                  <a:pt x="16806" y="52880"/>
                </a:lnTo>
                <a:lnTo>
                  <a:pt x="27523" y="55046"/>
                </a:lnTo>
                <a:lnTo>
                  <a:pt x="38240" y="52880"/>
                </a:lnTo>
                <a:lnTo>
                  <a:pt x="46988" y="46977"/>
                </a:lnTo>
                <a:lnTo>
                  <a:pt x="52885" y="38227"/>
                </a:lnTo>
                <a:lnTo>
                  <a:pt x="55046" y="27523"/>
                </a:lnTo>
                <a:lnTo>
                  <a:pt x="52885" y="16806"/>
                </a:lnTo>
                <a:lnTo>
                  <a:pt x="46988" y="8058"/>
                </a:lnTo>
                <a:lnTo>
                  <a:pt x="38240" y="2161"/>
                </a:lnTo>
                <a:lnTo>
                  <a:pt x="27523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9"/>
          <p:cNvSpPr/>
          <p:nvPr/>
        </p:nvSpPr>
        <p:spPr>
          <a:xfrm>
            <a:off x="5823669" y="722184"/>
            <a:ext cx="46833" cy="46833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19202" y="0"/>
                </a:moveTo>
                <a:lnTo>
                  <a:pt x="11740" y="1508"/>
                </a:lnTo>
                <a:lnTo>
                  <a:pt x="5634" y="5623"/>
                </a:lnTo>
                <a:lnTo>
                  <a:pt x="1513" y="11727"/>
                </a:lnTo>
                <a:lnTo>
                  <a:pt x="0" y="19202"/>
                </a:lnTo>
                <a:lnTo>
                  <a:pt x="1513" y="26672"/>
                </a:lnTo>
                <a:lnTo>
                  <a:pt x="5634" y="32765"/>
                </a:lnTo>
                <a:lnTo>
                  <a:pt x="11740" y="36870"/>
                </a:lnTo>
                <a:lnTo>
                  <a:pt x="19202" y="38374"/>
                </a:lnTo>
                <a:lnTo>
                  <a:pt x="26659" y="36870"/>
                </a:lnTo>
                <a:lnTo>
                  <a:pt x="32754" y="32765"/>
                </a:lnTo>
                <a:lnTo>
                  <a:pt x="36866" y="26672"/>
                </a:lnTo>
                <a:lnTo>
                  <a:pt x="38374" y="19202"/>
                </a:lnTo>
                <a:lnTo>
                  <a:pt x="36866" y="11727"/>
                </a:lnTo>
                <a:lnTo>
                  <a:pt x="32754" y="5623"/>
                </a:lnTo>
                <a:lnTo>
                  <a:pt x="26659" y="1508"/>
                </a:lnTo>
                <a:lnTo>
                  <a:pt x="19202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45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3"/>
          <p:cNvSpPr>
            <a:spLocks noChangeArrowheads="1"/>
          </p:cNvSpPr>
          <p:nvPr/>
        </p:nvSpPr>
        <p:spPr bwMode="auto">
          <a:xfrm>
            <a:off x="277990" y="790366"/>
            <a:ext cx="614870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50" b="1" dirty="0" smtClean="0">
                <a:solidFill>
                  <a:srgbClr val="386742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НАЛОГОВЫХ ДОХОДОВ БЮДЖЕТА ГОРОДА НЕВИННОМЫССКА</a:t>
            </a:r>
            <a:r>
              <a:rPr lang="en-US" altLang="ru-RU" sz="1350" b="1" dirty="0" smtClean="0">
                <a:solidFill>
                  <a:srgbClr val="386742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350" b="1" dirty="0" smtClean="0">
                <a:solidFill>
                  <a:srgbClr val="386742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2021 - 2025 ГОДАХ</a:t>
            </a:r>
          </a:p>
        </p:txBody>
      </p:sp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5297400" y="1141729"/>
            <a:ext cx="156013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50" b="1" dirty="0" smtClean="0">
                <a:solidFill>
                  <a:prstClr val="black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284631" y="4638770"/>
            <a:ext cx="597666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50" b="1" dirty="0" smtClean="0">
                <a:solidFill>
                  <a:srgbClr val="386742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НЕНАЛОГОВЫХ ДОХОДОВ БЮДЖЕТА ГОРОДА НЕВИННОМЫССКА</a:t>
            </a:r>
            <a:r>
              <a:rPr lang="ru-RU" altLang="ru-RU" sz="1350" b="1" dirty="0">
                <a:solidFill>
                  <a:srgbClr val="386742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350" b="1" dirty="0" smtClean="0">
                <a:solidFill>
                  <a:srgbClr val="386742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2021 - 2025 ГОДАХ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331896597"/>
              </p:ext>
            </p:extLst>
          </p:nvPr>
        </p:nvGraphicFramePr>
        <p:xfrm>
          <a:off x="230487" y="1353203"/>
          <a:ext cx="6480720" cy="337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733453913"/>
              </p:ext>
            </p:extLst>
          </p:nvPr>
        </p:nvGraphicFramePr>
        <p:xfrm>
          <a:off x="106904" y="5099191"/>
          <a:ext cx="6610422" cy="4026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8" name="object 3"/>
          <p:cNvGrpSpPr/>
          <p:nvPr/>
        </p:nvGrpSpPr>
        <p:grpSpPr>
          <a:xfrm>
            <a:off x="3540139" y="340247"/>
            <a:ext cx="3056998" cy="246477"/>
            <a:chOff x="2799694" y="516177"/>
            <a:chExt cx="2528392" cy="203857"/>
          </a:xfrm>
        </p:grpSpPr>
        <p:sp>
          <p:nvSpPr>
            <p:cNvPr id="10" name="object 4"/>
            <p:cNvSpPr/>
            <p:nvPr/>
          </p:nvSpPr>
          <p:spPr>
            <a:xfrm>
              <a:off x="2901589" y="516177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404" y="203810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/>
            <p:cNvSpPr/>
            <p:nvPr/>
          </p:nvSpPr>
          <p:spPr>
            <a:xfrm>
              <a:off x="4607996" y="516177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/>
            <p:cNvSpPr/>
            <p:nvPr/>
          </p:nvSpPr>
          <p:spPr>
            <a:xfrm>
              <a:off x="2799694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894"/>
                  </a:lnTo>
                  <a:lnTo>
                    <a:pt x="101894" y="203819"/>
                  </a:lnTo>
                  <a:lnTo>
                    <a:pt x="203810" y="101894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2"/>
          <p:cNvSpPr/>
          <p:nvPr/>
        </p:nvSpPr>
        <p:spPr>
          <a:xfrm>
            <a:off x="116632" y="487498"/>
            <a:ext cx="3308270" cy="0"/>
          </a:xfrm>
          <a:custGeom>
            <a:avLst/>
            <a:gdLst/>
            <a:ahLst/>
            <a:cxnLst/>
            <a:rect l="l" t="t" r="r" b="b"/>
            <a:pathLst>
              <a:path w="2736215">
                <a:moveTo>
                  <a:pt x="0" y="0"/>
                </a:moveTo>
                <a:lnTo>
                  <a:pt x="2735997" y="0"/>
                </a:lnTo>
              </a:path>
            </a:pathLst>
          </a:custGeom>
          <a:ln w="3176">
            <a:solidFill>
              <a:srgbClr val="386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1"/>
          <p:cNvSpPr/>
          <p:nvPr/>
        </p:nvSpPr>
        <p:spPr>
          <a:xfrm>
            <a:off x="548680" y="426243"/>
            <a:ext cx="118235" cy="118235"/>
          </a:xfrm>
          <a:custGeom>
            <a:avLst/>
            <a:gdLst/>
            <a:ahLst/>
            <a:cxnLst/>
            <a:rect l="l" t="t" r="r" b="b"/>
            <a:pathLst>
              <a:path w="97790" h="97790">
                <a:moveTo>
                  <a:pt x="48816" y="0"/>
                </a:moveTo>
                <a:lnTo>
                  <a:pt x="0" y="48828"/>
                </a:lnTo>
                <a:lnTo>
                  <a:pt x="48816" y="97657"/>
                </a:lnTo>
                <a:lnTo>
                  <a:pt x="97642" y="48828"/>
                </a:lnTo>
                <a:lnTo>
                  <a:pt x="48816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0"/>
          <p:cNvSpPr/>
          <p:nvPr/>
        </p:nvSpPr>
        <p:spPr>
          <a:xfrm>
            <a:off x="790112" y="464349"/>
            <a:ext cx="66794" cy="6679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26" y="0"/>
                </a:moveTo>
                <a:lnTo>
                  <a:pt x="16811" y="2161"/>
                </a:lnTo>
                <a:lnTo>
                  <a:pt x="8061" y="8058"/>
                </a:lnTo>
                <a:lnTo>
                  <a:pt x="2163" y="16806"/>
                </a:lnTo>
                <a:lnTo>
                  <a:pt x="0" y="27523"/>
                </a:lnTo>
                <a:lnTo>
                  <a:pt x="2163" y="38227"/>
                </a:lnTo>
                <a:lnTo>
                  <a:pt x="8061" y="46977"/>
                </a:lnTo>
                <a:lnTo>
                  <a:pt x="16811" y="52880"/>
                </a:lnTo>
                <a:lnTo>
                  <a:pt x="27526" y="55046"/>
                </a:lnTo>
                <a:lnTo>
                  <a:pt x="38234" y="52880"/>
                </a:lnTo>
                <a:lnTo>
                  <a:pt x="46980" y="46977"/>
                </a:lnTo>
                <a:lnTo>
                  <a:pt x="52877" y="38227"/>
                </a:lnTo>
                <a:lnTo>
                  <a:pt x="55040" y="27523"/>
                </a:lnTo>
                <a:lnTo>
                  <a:pt x="52877" y="16806"/>
                </a:lnTo>
                <a:lnTo>
                  <a:pt x="46980" y="8058"/>
                </a:lnTo>
                <a:lnTo>
                  <a:pt x="38234" y="2161"/>
                </a:lnTo>
                <a:lnTo>
                  <a:pt x="27526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8"/>
          <p:cNvSpPr/>
          <p:nvPr/>
        </p:nvSpPr>
        <p:spPr>
          <a:xfrm>
            <a:off x="1004571" y="466656"/>
            <a:ext cx="72073" cy="62180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193" y="0"/>
                </a:moveTo>
                <a:lnTo>
                  <a:pt x="11723" y="1508"/>
                </a:lnTo>
                <a:lnTo>
                  <a:pt x="5622" y="5623"/>
                </a:lnTo>
                <a:lnTo>
                  <a:pt x="1508" y="11727"/>
                </a:lnTo>
                <a:lnTo>
                  <a:pt x="0" y="19202"/>
                </a:lnTo>
                <a:lnTo>
                  <a:pt x="1508" y="26672"/>
                </a:lnTo>
                <a:lnTo>
                  <a:pt x="5622" y="32765"/>
                </a:lnTo>
                <a:lnTo>
                  <a:pt x="11723" y="36870"/>
                </a:lnTo>
                <a:lnTo>
                  <a:pt x="19193" y="38374"/>
                </a:lnTo>
                <a:lnTo>
                  <a:pt x="26661" y="36870"/>
                </a:lnTo>
                <a:lnTo>
                  <a:pt x="32761" y="32765"/>
                </a:lnTo>
                <a:lnTo>
                  <a:pt x="36874" y="26672"/>
                </a:lnTo>
                <a:lnTo>
                  <a:pt x="38383" y="19202"/>
                </a:lnTo>
                <a:lnTo>
                  <a:pt x="36874" y="11727"/>
                </a:lnTo>
                <a:lnTo>
                  <a:pt x="32761" y="5623"/>
                </a:lnTo>
                <a:lnTo>
                  <a:pt x="26661" y="1508"/>
                </a:lnTo>
                <a:lnTo>
                  <a:pt x="19193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1"/>
          <p:cNvSpPr txBox="1"/>
          <p:nvPr/>
        </p:nvSpPr>
        <p:spPr>
          <a:xfrm>
            <a:off x="4034709" y="387936"/>
            <a:ext cx="2169536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1922517" algn="l"/>
              </a:tabLst>
            </a:pP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ru-RU" sz="967" b="1" spc="-60" dirty="0" smtClean="0">
                <a:solidFill>
                  <a:srgbClr val="FFFFFF"/>
                </a:solidFill>
                <a:latin typeface="Roboto"/>
                <a:cs typeface="Roboto"/>
              </a:rPr>
              <a:t>21</a:t>
            </a:r>
            <a:endParaRPr sz="967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1036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10055" y="664610"/>
            <a:ext cx="2268725" cy="27583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ОБЕСПЕЧЕНИЕ</a:t>
            </a:r>
            <a:r>
              <a:rPr sz="846" spc="296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БЮДЖЕТНОГО</a:t>
            </a:r>
            <a:r>
              <a:rPr sz="846" spc="302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386742"/>
                </a:solidFill>
                <a:latin typeface="Roboto"/>
                <a:cs typeface="Roboto"/>
              </a:rPr>
              <a:t>ПРОЦЕССА</a:t>
            </a:r>
            <a:endParaRPr sz="846">
              <a:latin typeface="Roboto"/>
              <a:cs typeface="Robo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823668" y="688131"/>
            <a:ext cx="823037" cy="118235"/>
            <a:chOff x="4647590" y="569142"/>
            <a:chExt cx="680720" cy="97790"/>
          </a:xfrm>
        </p:grpSpPr>
        <p:sp>
          <p:nvSpPr>
            <p:cNvPr id="4" name="object 4"/>
            <p:cNvSpPr/>
            <p:nvPr/>
          </p:nvSpPr>
          <p:spPr>
            <a:xfrm>
              <a:off x="4666792" y="617971"/>
              <a:ext cx="661670" cy="0"/>
            </a:xfrm>
            <a:custGeom>
              <a:avLst/>
              <a:gdLst/>
              <a:ahLst/>
              <a:cxnLst/>
              <a:rect l="l" t="t" r="r" b="b"/>
              <a:pathLst>
                <a:path w="661670">
                  <a:moveTo>
                    <a:pt x="661233" y="0"/>
                  </a:moveTo>
                  <a:lnTo>
                    <a:pt x="0" y="0"/>
                  </a:lnTo>
                </a:path>
              </a:pathLst>
            </a:custGeom>
            <a:ln w="3176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47577" y="569150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38379" y="47218"/>
                  </a:moveTo>
                  <a:lnTo>
                    <a:pt x="36868" y="39751"/>
                  </a:lnTo>
                  <a:lnTo>
                    <a:pt x="32766" y="33655"/>
                  </a:lnTo>
                  <a:lnTo>
                    <a:pt x="26670" y="29552"/>
                  </a:lnTo>
                  <a:lnTo>
                    <a:pt x="19202" y="28041"/>
                  </a:lnTo>
                  <a:lnTo>
                    <a:pt x="11747" y="29552"/>
                  </a:lnTo>
                  <a:lnTo>
                    <a:pt x="5638" y="33655"/>
                  </a:lnTo>
                  <a:lnTo>
                    <a:pt x="1524" y="39751"/>
                  </a:lnTo>
                  <a:lnTo>
                    <a:pt x="0" y="47218"/>
                  </a:lnTo>
                  <a:lnTo>
                    <a:pt x="1524" y="54686"/>
                  </a:lnTo>
                  <a:lnTo>
                    <a:pt x="5638" y="60794"/>
                  </a:lnTo>
                  <a:lnTo>
                    <a:pt x="11747" y="64909"/>
                  </a:lnTo>
                  <a:lnTo>
                    <a:pt x="19202" y="66421"/>
                  </a:lnTo>
                  <a:lnTo>
                    <a:pt x="26670" y="64909"/>
                  </a:lnTo>
                  <a:lnTo>
                    <a:pt x="32766" y="60794"/>
                  </a:lnTo>
                  <a:lnTo>
                    <a:pt x="36868" y="54686"/>
                  </a:lnTo>
                  <a:lnTo>
                    <a:pt x="38379" y="47218"/>
                  </a:lnTo>
                  <a:close/>
                </a:path>
                <a:path w="320675" h="97790">
                  <a:moveTo>
                    <a:pt x="158254" y="48831"/>
                  </a:moveTo>
                  <a:lnTo>
                    <a:pt x="156095" y="38100"/>
                  </a:lnTo>
                  <a:lnTo>
                    <a:pt x="150202" y="29349"/>
                  </a:lnTo>
                  <a:lnTo>
                    <a:pt x="141452" y="23444"/>
                  </a:lnTo>
                  <a:lnTo>
                    <a:pt x="130733" y="21272"/>
                  </a:lnTo>
                  <a:lnTo>
                    <a:pt x="120015" y="23444"/>
                  </a:lnTo>
                  <a:lnTo>
                    <a:pt x="111264" y="29349"/>
                  </a:lnTo>
                  <a:lnTo>
                    <a:pt x="105371" y="38100"/>
                  </a:lnTo>
                  <a:lnTo>
                    <a:pt x="103212" y="48831"/>
                  </a:lnTo>
                  <a:lnTo>
                    <a:pt x="105371" y="59524"/>
                  </a:lnTo>
                  <a:lnTo>
                    <a:pt x="111264" y="68262"/>
                  </a:lnTo>
                  <a:lnTo>
                    <a:pt x="120015" y="74155"/>
                  </a:lnTo>
                  <a:lnTo>
                    <a:pt x="130733" y="76314"/>
                  </a:lnTo>
                  <a:lnTo>
                    <a:pt x="141452" y="74155"/>
                  </a:lnTo>
                  <a:lnTo>
                    <a:pt x="150202" y="68262"/>
                  </a:lnTo>
                  <a:lnTo>
                    <a:pt x="156095" y="59524"/>
                  </a:lnTo>
                  <a:lnTo>
                    <a:pt x="158254" y="48831"/>
                  </a:lnTo>
                  <a:close/>
                </a:path>
                <a:path w="320675" h="97790">
                  <a:moveTo>
                    <a:pt x="320103" y="48831"/>
                  </a:moveTo>
                  <a:lnTo>
                    <a:pt x="271310" y="0"/>
                  </a:lnTo>
                  <a:lnTo>
                    <a:pt x="222478" y="48831"/>
                  </a:lnTo>
                  <a:lnTo>
                    <a:pt x="271310" y="97624"/>
                  </a:lnTo>
                  <a:lnTo>
                    <a:pt x="320103" y="48831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04416" y="623932"/>
            <a:ext cx="3057213" cy="246450"/>
            <a:chOff x="0" y="516043"/>
            <a:chExt cx="2528570" cy="203835"/>
          </a:xfrm>
        </p:grpSpPr>
        <p:sp>
          <p:nvSpPr>
            <p:cNvPr id="7" name="object 7"/>
            <p:cNvSpPr/>
            <p:nvPr/>
          </p:nvSpPr>
          <p:spPr>
            <a:xfrm>
              <a:off x="720007" y="516043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80" h="203834">
                  <a:moveTo>
                    <a:pt x="1706392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1706392" y="203822"/>
                  </a:lnTo>
                  <a:lnTo>
                    <a:pt x="1706392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516043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720007" y="203822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24493" y="516046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906" y="0"/>
                  </a:moveTo>
                  <a:lnTo>
                    <a:pt x="0" y="101925"/>
                  </a:lnTo>
                  <a:lnTo>
                    <a:pt x="101906" y="203819"/>
                  </a:lnTo>
                  <a:lnTo>
                    <a:pt x="203822" y="101925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8088" y="516046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4" h="203834">
                  <a:moveTo>
                    <a:pt x="101906" y="0"/>
                  </a:moveTo>
                  <a:lnTo>
                    <a:pt x="0" y="101925"/>
                  </a:lnTo>
                  <a:lnTo>
                    <a:pt x="101906" y="203819"/>
                  </a:lnTo>
                  <a:lnTo>
                    <a:pt x="203822" y="101925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01981" y="669279"/>
            <a:ext cx="2069876" cy="148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6">
              <a:tabLst>
                <a:tab pos="380050" algn="l"/>
              </a:tabLst>
            </a:pPr>
            <a:r>
              <a:rPr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2</a:t>
            </a: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2</a:t>
            </a:r>
            <a:r>
              <a:rPr sz="967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 </a:t>
            </a:r>
            <a:endParaRPr sz="1270" baseline="3968" dirty="0">
              <a:latin typeface="Noto Mono"/>
              <a:cs typeface="Noto Mono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74954" y="3384210"/>
            <a:ext cx="4919027" cy="569677"/>
            <a:chOff x="720007" y="2799024"/>
            <a:chExt cx="4068445" cy="471170"/>
          </a:xfrm>
        </p:grpSpPr>
        <p:sp>
          <p:nvSpPr>
            <p:cNvPr id="13" name="object 13"/>
            <p:cNvSpPr/>
            <p:nvPr/>
          </p:nvSpPr>
          <p:spPr>
            <a:xfrm>
              <a:off x="720001" y="2802204"/>
              <a:ext cx="4068445" cy="464820"/>
            </a:xfrm>
            <a:custGeom>
              <a:avLst/>
              <a:gdLst/>
              <a:ahLst/>
              <a:cxnLst/>
              <a:rect l="l" t="t" r="r" b="b"/>
              <a:pathLst>
                <a:path w="4068445" h="464820">
                  <a:moveTo>
                    <a:pt x="4068000" y="0"/>
                  </a:moveTo>
                  <a:lnTo>
                    <a:pt x="4068000" y="0"/>
                  </a:lnTo>
                  <a:lnTo>
                    <a:pt x="0" y="0"/>
                  </a:lnTo>
                  <a:lnTo>
                    <a:pt x="0" y="464375"/>
                  </a:lnTo>
                  <a:lnTo>
                    <a:pt x="4068000" y="464375"/>
                  </a:lnTo>
                  <a:lnTo>
                    <a:pt x="4068000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20007" y="2802199"/>
              <a:ext cx="4068445" cy="0"/>
            </a:xfrm>
            <a:custGeom>
              <a:avLst/>
              <a:gdLst/>
              <a:ahLst/>
              <a:cxnLst/>
              <a:rect l="l" t="t" r="r" b="b"/>
              <a:pathLst>
                <a:path w="4068445">
                  <a:moveTo>
                    <a:pt x="0" y="0"/>
                  </a:moveTo>
                  <a:lnTo>
                    <a:pt x="1263179" y="0"/>
                  </a:lnTo>
                  <a:lnTo>
                    <a:pt x="2213192" y="0"/>
                  </a:lnTo>
                  <a:lnTo>
                    <a:pt x="2863251" y="0"/>
                  </a:lnTo>
                  <a:lnTo>
                    <a:pt x="3465627" y="0"/>
                  </a:lnTo>
                  <a:lnTo>
                    <a:pt x="4068003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20007" y="3266561"/>
              <a:ext cx="4068445" cy="0"/>
            </a:xfrm>
            <a:custGeom>
              <a:avLst/>
              <a:gdLst/>
              <a:ahLst/>
              <a:cxnLst/>
              <a:rect l="l" t="t" r="r" b="b"/>
              <a:pathLst>
                <a:path w="4068445">
                  <a:moveTo>
                    <a:pt x="0" y="0"/>
                  </a:moveTo>
                  <a:lnTo>
                    <a:pt x="1263179" y="0"/>
                  </a:lnTo>
                  <a:lnTo>
                    <a:pt x="2213192" y="0"/>
                  </a:lnTo>
                  <a:lnTo>
                    <a:pt x="2863251" y="0"/>
                  </a:lnTo>
                  <a:lnTo>
                    <a:pt x="3465627" y="0"/>
                  </a:lnTo>
                  <a:lnTo>
                    <a:pt x="4068003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6" name="object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38140"/>
              </p:ext>
            </p:extLst>
          </p:nvPr>
        </p:nvGraphicFramePr>
        <p:xfrm>
          <a:off x="1074954" y="4656134"/>
          <a:ext cx="4917489" cy="6464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3041"/>
                <a:gridCol w="1049525"/>
                <a:gridCol w="774667"/>
                <a:gridCol w="742422"/>
                <a:gridCol w="727834"/>
              </a:tblGrid>
              <a:tr h="194243">
                <a:tc gridSpan="5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в</a:t>
                      </a:r>
                      <a:r>
                        <a:rPr sz="800" b="1" spc="-1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том</a:t>
                      </a:r>
                      <a:r>
                        <a:rPr sz="800" b="1" spc="-1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числе: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29943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52210">
                <a:tc>
                  <a:txBody>
                    <a:bodyPr/>
                    <a:lstStyle/>
                    <a:p>
                      <a:pPr marL="145415" marR="217804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Дотации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бюджетам</a:t>
                      </a:r>
                      <a:r>
                        <a:rPr sz="8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субъектов</a:t>
                      </a:r>
                      <a:r>
                        <a:rPr sz="800" spc="6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Российской</a:t>
                      </a:r>
                      <a:r>
                        <a:rPr sz="8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Федерации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29943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225425" algn="l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11,3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97,9</a:t>
                      </a:r>
                      <a:endParaRPr sz="9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1430"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6,0</a:t>
                      </a:r>
                      <a:endParaRPr sz="9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34,6</a:t>
                      </a:r>
                      <a:endParaRPr sz="9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object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461863"/>
              </p:ext>
            </p:extLst>
          </p:nvPr>
        </p:nvGraphicFramePr>
        <p:xfrm>
          <a:off x="1074953" y="5436096"/>
          <a:ext cx="4917489" cy="2958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1831"/>
                <a:gridCol w="1133211"/>
                <a:gridCol w="862192"/>
                <a:gridCol w="757777"/>
                <a:gridCol w="712478"/>
              </a:tblGrid>
              <a:tr h="65436">
                <a:tc>
                  <a:txBody>
                    <a:bodyPr/>
                    <a:lstStyle/>
                    <a:p>
                      <a:pPr marR="360045" algn="r">
                        <a:lnSpc>
                          <a:spcPts val="790"/>
                        </a:lnSpc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Субсидии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7485" algn="ctr">
                        <a:lnSpc>
                          <a:spcPts val="790"/>
                        </a:lnSpc>
                      </a:pPr>
                      <a:r>
                        <a:rPr lang="ru-RU" sz="9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1319,4</a:t>
                      </a:r>
                      <a:endParaRPr sz="9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0489" algn="ctr">
                        <a:lnSpc>
                          <a:spcPts val="790"/>
                        </a:lnSpc>
                      </a:pPr>
                      <a:r>
                        <a:rPr lang="ru-RU" sz="9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1033,3</a:t>
                      </a:r>
                      <a:endParaRPr sz="9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90"/>
                        </a:lnSpc>
                      </a:pPr>
                      <a:r>
                        <a:rPr lang="ru-RU" sz="9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75,1</a:t>
                      </a:r>
                      <a:endParaRPr sz="9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ts val="790"/>
                        </a:lnSpc>
                      </a:pPr>
                      <a:r>
                        <a:rPr lang="ru-RU" sz="9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75,0</a:t>
                      </a:r>
                      <a:endParaRPr sz="9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94243">
                <a:tc>
                  <a:txBody>
                    <a:bodyPr/>
                    <a:lstStyle/>
                    <a:p>
                      <a:pPr marR="334645" algn="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Субвенции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29943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606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ru-RU" sz="900" i="1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1745,9</a:t>
                      </a:r>
                      <a:endParaRPr sz="900" dirty="0">
                        <a:latin typeface="Roboto"/>
                        <a:cs typeface="Roboto"/>
                      </a:endParaRPr>
                    </a:p>
                  </a:txBody>
                  <a:tcPr marL="0" marR="0" marT="29943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906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ru-RU" sz="900" i="1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1484,5</a:t>
                      </a:r>
                      <a:endParaRPr sz="900" dirty="0">
                        <a:latin typeface="Roboto"/>
                        <a:cs typeface="Roboto"/>
                      </a:endParaRPr>
                    </a:p>
                  </a:txBody>
                  <a:tcPr marL="0" marR="0" marT="29943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ru-RU" sz="900" i="1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1359,9</a:t>
                      </a:r>
                      <a:endParaRPr sz="900" dirty="0">
                        <a:latin typeface="Roboto"/>
                        <a:cs typeface="Roboto"/>
                      </a:endParaRPr>
                    </a:p>
                  </a:txBody>
                  <a:tcPr marL="0" marR="0" marT="29943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ru-RU" sz="900" i="1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1345,0</a:t>
                      </a:r>
                      <a:endParaRPr sz="900" dirty="0">
                        <a:latin typeface="Roboto"/>
                        <a:cs typeface="Roboto"/>
                      </a:endParaRPr>
                    </a:p>
                  </a:txBody>
                  <a:tcPr marL="0" marR="0" marT="29943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8" name="object 18"/>
          <p:cNvSpPr txBox="1"/>
          <p:nvPr/>
        </p:nvSpPr>
        <p:spPr>
          <a:xfrm>
            <a:off x="1459628" y="3586208"/>
            <a:ext cx="850127" cy="154004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>
              <a:spcBef>
                <a:spcPts val="121"/>
              </a:spcBef>
            </a:pPr>
            <a:r>
              <a:rPr sz="900" spc="-12" dirty="0">
                <a:solidFill>
                  <a:srgbClr val="FFFFFF"/>
                </a:solidFill>
                <a:latin typeface="Roboto"/>
                <a:cs typeface="Roboto"/>
              </a:rPr>
              <a:t>Наименование</a:t>
            </a:r>
            <a:endParaRPr sz="900" dirty="0">
              <a:latin typeface="Roboto"/>
              <a:cs typeface="Robo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92819" y="3521717"/>
            <a:ext cx="983498" cy="27583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400013" marR="6142" indent="-400780">
              <a:spcBef>
                <a:spcPts val="121"/>
              </a:spcBef>
            </a:pPr>
            <a:r>
              <a:rPr sz="846" dirty="0">
                <a:solidFill>
                  <a:srgbClr val="FFFFFF"/>
                </a:solidFill>
                <a:latin typeface="Roboto"/>
                <a:cs typeface="Roboto"/>
              </a:rPr>
              <a:t>Исполнено</a:t>
            </a:r>
            <a:r>
              <a:rPr sz="846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46" dirty="0">
                <a:solidFill>
                  <a:srgbClr val="FFFFFF"/>
                </a:solidFill>
                <a:latin typeface="Roboto"/>
                <a:cs typeface="Roboto"/>
              </a:rPr>
              <a:t>за</a:t>
            </a:r>
            <a:r>
              <a:rPr sz="846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46" spc="-24" dirty="0">
                <a:solidFill>
                  <a:srgbClr val="FFFFFF"/>
                </a:solidFill>
                <a:latin typeface="Roboto"/>
                <a:cs typeface="Roboto"/>
              </a:rPr>
              <a:t>2022</a:t>
            </a:r>
            <a:r>
              <a:rPr sz="846" spc="60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46" spc="-30" dirty="0">
                <a:solidFill>
                  <a:srgbClr val="FFFFFF"/>
                </a:solidFill>
                <a:latin typeface="Roboto"/>
                <a:cs typeface="Roboto"/>
              </a:rPr>
              <a:t>год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26528" y="3586208"/>
            <a:ext cx="450674" cy="154004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>
              <a:spcBef>
                <a:spcPts val="121"/>
              </a:spcBef>
            </a:pPr>
            <a:r>
              <a:rPr sz="900" dirty="0">
                <a:solidFill>
                  <a:srgbClr val="FFFFFF"/>
                </a:solidFill>
                <a:latin typeface="Roboto"/>
                <a:cs typeface="Roboto"/>
              </a:rPr>
              <a:t>2023</a:t>
            </a:r>
            <a:r>
              <a:rPr sz="846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46" spc="-30" dirty="0">
                <a:solidFill>
                  <a:srgbClr val="FFFFFF"/>
                </a:solidFill>
                <a:latin typeface="Roboto"/>
                <a:cs typeface="Roboto"/>
              </a:rPr>
              <a:t>год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83860" y="3586208"/>
            <a:ext cx="1179277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>
              <a:spcBef>
                <a:spcPts val="121"/>
              </a:spcBef>
              <a:tabLst>
                <a:tab pos="727854" algn="l"/>
              </a:tabLst>
            </a:pPr>
            <a:r>
              <a:rPr sz="846" dirty="0">
                <a:solidFill>
                  <a:srgbClr val="FFFFFF"/>
                </a:solidFill>
                <a:latin typeface="Roboto"/>
                <a:cs typeface="Roboto"/>
              </a:rPr>
              <a:t>2024</a:t>
            </a:r>
            <a:r>
              <a:rPr sz="846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46" spc="-30" dirty="0">
                <a:solidFill>
                  <a:srgbClr val="FFFFFF"/>
                </a:solidFill>
                <a:latin typeface="Roboto"/>
                <a:cs typeface="Roboto"/>
              </a:rPr>
              <a:t>год</a:t>
            </a:r>
            <a:r>
              <a:rPr sz="846" dirty="0">
                <a:solidFill>
                  <a:srgbClr val="FFFFFF"/>
                </a:solidFill>
                <a:latin typeface="Roboto"/>
                <a:cs typeface="Roboto"/>
              </a:rPr>
              <a:t>	2025</a:t>
            </a:r>
            <a:r>
              <a:rPr sz="846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46" spc="-30" dirty="0">
                <a:solidFill>
                  <a:srgbClr val="FFFFFF"/>
                </a:solidFill>
                <a:latin typeface="Roboto"/>
                <a:cs typeface="Roboto"/>
              </a:rPr>
              <a:t>год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81290" y="3964238"/>
            <a:ext cx="1514019" cy="666324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 algn="ctr">
              <a:spcBef>
                <a:spcPts val="121"/>
              </a:spcBef>
            </a:pPr>
            <a:r>
              <a:rPr sz="846" spc="-24" dirty="0">
                <a:solidFill>
                  <a:srgbClr val="231F20"/>
                </a:solidFill>
                <a:latin typeface="Roboto"/>
                <a:cs typeface="Roboto"/>
              </a:rPr>
              <a:t>Безвозмездные</a:t>
            </a:r>
            <a:r>
              <a:rPr sz="846" spc="109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231F20"/>
                </a:solidFill>
                <a:latin typeface="Roboto"/>
                <a:cs typeface="Roboto"/>
              </a:rPr>
              <a:t>поступления</a:t>
            </a:r>
            <a:r>
              <a:rPr sz="846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dirty="0">
                <a:solidFill>
                  <a:srgbClr val="231F20"/>
                </a:solidFill>
                <a:latin typeface="Roboto"/>
                <a:cs typeface="Roboto"/>
              </a:rPr>
              <a:t>от</a:t>
            </a:r>
            <a:r>
              <a:rPr sz="846" spc="-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231F20"/>
                </a:solidFill>
                <a:latin typeface="Roboto"/>
                <a:cs typeface="Roboto"/>
              </a:rPr>
              <a:t>других</a:t>
            </a:r>
            <a:r>
              <a:rPr sz="846" spc="-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231F20"/>
                </a:solidFill>
                <a:latin typeface="Roboto"/>
                <a:cs typeface="Roboto"/>
              </a:rPr>
              <a:t>бюджетов</a:t>
            </a:r>
            <a:r>
              <a:rPr sz="846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231F20"/>
                </a:solidFill>
                <a:latin typeface="Roboto"/>
                <a:cs typeface="Roboto"/>
              </a:rPr>
              <a:t>бюджетной</a:t>
            </a:r>
            <a:r>
              <a:rPr sz="846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231F20"/>
                </a:solidFill>
                <a:latin typeface="Roboto"/>
                <a:cs typeface="Roboto"/>
              </a:rPr>
              <a:t>системы</a:t>
            </a:r>
            <a:r>
              <a:rPr sz="846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846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dirty="0">
                <a:solidFill>
                  <a:srgbClr val="231F20"/>
                </a:solidFill>
                <a:latin typeface="Roboto"/>
                <a:cs typeface="Roboto"/>
              </a:rPr>
              <a:t>Федерации</a:t>
            </a:r>
            <a:r>
              <a:rPr sz="846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60" dirty="0">
                <a:solidFill>
                  <a:srgbClr val="231F20"/>
                </a:solidFill>
                <a:latin typeface="Roboto"/>
                <a:cs typeface="Roboto"/>
              </a:rPr>
              <a:t>-</a:t>
            </a:r>
            <a:r>
              <a:rPr sz="846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231F20"/>
                </a:solidFill>
                <a:latin typeface="Roboto"/>
                <a:cs typeface="Roboto"/>
              </a:rPr>
              <a:t>всего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26075" y="4222205"/>
            <a:ext cx="502114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dirty="0" smtClean="0">
                <a:solidFill>
                  <a:srgbClr val="231F20"/>
                </a:solidFill>
                <a:latin typeface="Roboto"/>
                <a:cs typeface="Roboto"/>
              </a:rPr>
              <a:t>3728,0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93531" y="4222205"/>
            <a:ext cx="502114" cy="154004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900" dirty="0" smtClean="0">
                <a:solidFill>
                  <a:srgbClr val="231F20"/>
                </a:solidFill>
                <a:latin typeface="Roboto"/>
                <a:cs typeface="Roboto"/>
              </a:rPr>
              <a:t>2620,8</a:t>
            </a:r>
            <a:endParaRPr sz="900" dirty="0">
              <a:latin typeface="Roboto"/>
              <a:cs typeface="Robo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50842" y="4222205"/>
            <a:ext cx="502114" cy="154004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900" dirty="0" smtClean="0">
                <a:solidFill>
                  <a:srgbClr val="231F20"/>
                </a:solidFill>
                <a:latin typeface="Roboto"/>
                <a:cs typeface="Roboto"/>
              </a:rPr>
              <a:t>1443,6</a:t>
            </a:r>
            <a:endParaRPr sz="900" dirty="0">
              <a:latin typeface="Roboto"/>
              <a:cs typeface="Robo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79348" y="4222205"/>
            <a:ext cx="502114" cy="154004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900" dirty="0" smtClean="0">
                <a:solidFill>
                  <a:srgbClr val="231F20"/>
                </a:solidFill>
                <a:latin typeface="Roboto"/>
                <a:cs typeface="Roboto"/>
              </a:rPr>
              <a:t>1457,2</a:t>
            </a:r>
            <a:endParaRPr sz="900" dirty="0">
              <a:latin typeface="Roboto"/>
              <a:cs typeface="Robo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59828" y="5710875"/>
            <a:ext cx="1157010" cy="27583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270258" marR="6142" indent="-255669">
              <a:spcBef>
                <a:spcPts val="121"/>
              </a:spcBef>
            </a:pPr>
            <a:r>
              <a:rPr sz="846" dirty="0">
                <a:solidFill>
                  <a:srgbClr val="231F20"/>
                </a:solidFill>
                <a:latin typeface="Roboto"/>
                <a:cs typeface="Roboto"/>
              </a:rPr>
              <a:t>Иные</a:t>
            </a:r>
            <a:r>
              <a:rPr sz="846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231F20"/>
                </a:solidFill>
                <a:latin typeface="Roboto"/>
                <a:cs typeface="Roboto"/>
              </a:rPr>
              <a:t>межбюджетные</a:t>
            </a:r>
            <a:r>
              <a:rPr sz="846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231F20"/>
                </a:solidFill>
                <a:latin typeface="Roboto"/>
                <a:cs typeface="Roboto"/>
              </a:rPr>
              <a:t>трансферты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828320" y="5793185"/>
            <a:ext cx="433016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i="1" dirty="0" smtClean="0">
                <a:solidFill>
                  <a:srgbClr val="231F20"/>
                </a:solidFill>
                <a:latin typeface="Roboto"/>
                <a:cs typeface="Roboto"/>
              </a:rPr>
              <a:t>651,4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927311" y="5775365"/>
            <a:ext cx="433016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i="1" dirty="0" smtClean="0">
                <a:solidFill>
                  <a:srgbClr val="231F20"/>
                </a:solidFill>
                <a:latin typeface="Roboto"/>
                <a:cs typeface="Roboto"/>
              </a:rPr>
              <a:t>5,1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802948" y="5762731"/>
            <a:ext cx="347794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i="1" spc="-12" dirty="0" smtClean="0">
                <a:solidFill>
                  <a:srgbClr val="231F20"/>
                </a:solidFill>
                <a:latin typeface="Roboto"/>
                <a:cs typeface="Roboto"/>
              </a:rPr>
              <a:t>2,6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541736" y="5763391"/>
            <a:ext cx="347794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i="1" spc="-12" dirty="0" smtClean="0">
                <a:solidFill>
                  <a:srgbClr val="231F20"/>
                </a:solidFill>
                <a:latin typeface="Roboto"/>
                <a:cs typeface="Roboto"/>
              </a:rPr>
              <a:t>2,6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367907" y="1129553"/>
            <a:ext cx="4641098" cy="2211812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482165">
              <a:spcBef>
                <a:spcPts val="121"/>
              </a:spcBef>
            </a:pPr>
            <a:r>
              <a:rPr sz="2176" b="1" spc="-12" dirty="0">
                <a:solidFill>
                  <a:srgbClr val="231F20"/>
                </a:solidFill>
                <a:latin typeface="Palatino Linotype"/>
                <a:cs typeface="Palatino Linotype"/>
              </a:rPr>
              <a:t>МЕЖБЮДЖЕТНЫЕ </a:t>
            </a:r>
            <a:r>
              <a:rPr sz="2176" b="1" spc="-103" dirty="0">
                <a:solidFill>
                  <a:srgbClr val="231F20"/>
                </a:solidFill>
                <a:latin typeface="Palatino Linotype"/>
                <a:cs typeface="Palatino Linotype"/>
              </a:rPr>
              <a:t>ТРАНСФЕРТЫ,</a:t>
            </a:r>
            <a:r>
              <a:rPr sz="2176" b="1" spc="-42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48" dirty="0">
                <a:solidFill>
                  <a:srgbClr val="231F20"/>
                </a:solidFill>
                <a:latin typeface="Palatino Linotype"/>
                <a:cs typeface="Palatino Linotype"/>
              </a:rPr>
              <a:t>ПОЛУЧАЕМЫЕ </a:t>
            </a:r>
            <a:r>
              <a:rPr sz="2176" b="1" spc="-181" dirty="0">
                <a:solidFill>
                  <a:srgbClr val="231F20"/>
                </a:solidFill>
                <a:latin typeface="Palatino Linotype"/>
                <a:cs typeface="Palatino Linotype"/>
              </a:rPr>
              <a:t>ОТ</a:t>
            </a:r>
            <a:r>
              <a:rPr sz="2176" b="1" spc="-109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dirty="0">
                <a:solidFill>
                  <a:srgbClr val="231F20"/>
                </a:solidFill>
                <a:latin typeface="Palatino Linotype"/>
                <a:cs typeface="Palatino Linotype"/>
              </a:rPr>
              <a:t>ДРУГИХ</a:t>
            </a:r>
            <a:r>
              <a:rPr sz="2176" b="1" spc="-133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12" dirty="0">
                <a:solidFill>
                  <a:srgbClr val="231F20"/>
                </a:solidFill>
                <a:latin typeface="Palatino Linotype"/>
                <a:cs typeface="Palatino Linotype"/>
              </a:rPr>
              <a:t>БЮДЖЕТОВ </a:t>
            </a:r>
            <a:r>
              <a:rPr sz="2176" b="1" spc="-163" dirty="0">
                <a:solidFill>
                  <a:srgbClr val="231F20"/>
                </a:solidFill>
                <a:latin typeface="Palatino Linotype"/>
                <a:cs typeface="Palatino Linotype"/>
              </a:rPr>
              <a:t>БЮДЖЕТНОЙ</a:t>
            </a:r>
            <a:r>
              <a:rPr sz="2176" b="1" spc="-67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12" dirty="0">
                <a:solidFill>
                  <a:srgbClr val="231F20"/>
                </a:solidFill>
                <a:latin typeface="Palatino Linotype"/>
                <a:cs typeface="Palatino Linotype"/>
              </a:rPr>
              <a:t>СИСТЕМЫ </a:t>
            </a:r>
            <a:r>
              <a:rPr sz="2176" b="1" spc="-181" dirty="0">
                <a:solidFill>
                  <a:srgbClr val="231F20"/>
                </a:solidFill>
                <a:latin typeface="Palatino Linotype"/>
                <a:cs typeface="Palatino Linotype"/>
              </a:rPr>
              <a:t>РОССИЙСКОЙ</a:t>
            </a:r>
            <a:r>
              <a:rPr sz="2176" b="1" spc="-30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12" dirty="0">
                <a:solidFill>
                  <a:srgbClr val="231F20"/>
                </a:solidFill>
                <a:latin typeface="Palatino Linotype"/>
                <a:cs typeface="Palatino Linotype"/>
              </a:rPr>
              <a:t>ФЕДЕРАЦИИ </a:t>
            </a:r>
            <a:r>
              <a:rPr sz="2176" b="1" spc="-73" dirty="0">
                <a:solidFill>
                  <a:srgbClr val="231F20"/>
                </a:solidFill>
                <a:latin typeface="Palatino Linotype"/>
                <a:cs typeface="Palatino Linotype"/>
              </a:rPr>
              <a:t>ЗА</a:t>
            </a:r>
            <a:r>
              <a:rPr sz="2176" b="1" spc="-79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91" dirty="0">
                <a:solidFill>
                  <a:srgbClr val="231F20"/>
                </a:solidFill>
                <a:latin typeface="Palatino Linotype"/>
                <a:cs typeface="Palatino Linotype"/>
              </a:rPr>
              <a:t>2022</a:t>
            </a:r>
            <a:r>
              <a:rPr sz="2176" b="1" spc="-79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dirty="0">
                <a:solidFill>
                  <a:srgbClr val="231F20"/>
                </a:solidFill>
                <a:latin typeface="Palatino Linotype"/>
                <a:cs typeface="Palatino Linotype"/>
              </a:rPr>
              <a:t>-</a:t>
            </a:r>
            <a:r>
              <a:rPr sz="2176" b="1" spc="91" dirty="0">
                <a:solidFill>
                  <a:srgbClr val="231F20"/>
                </a:solidFill>
                <a:latin typeface="Palatino Linotype"/>
                <a:cs typeface="Palatino Linotype"/>
              </a:rPr>
              <a:t>2025</a:t>
            </a:r>
            <a:r>
              <a:rPr sz="2176" b="1" spc="-85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24" dirty="0">
                <a:solidFill>
                  <a:srgbClr val="231F20"/>
                </a:solidFill>
                <a:latin typeface="Palatino Linotype"/>
                <a:cs typeface="Palatino Linotype"/>
              </a:rPr>
              <a:t>ГОДЫ</a:t>
            </a:r>
            <a:endParaRPr sz="2176" dirty="0">
              <a:latin typeface="Palatino Linotype"/>
              <a:cs typeface="Palatino Linotype"/>
            </a:endParaRPr>
          </a:p>
          <a:p>
            <a:pPr marR="6142" algn="r">
              <a:spcBef>
                <a:spcPts val="260"/>
              </a:spcBef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млн.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рублей</a:t>
            </a:r>
            <a:endParaRPr sz="967" dirty="0">
              <a:latin typeface="Roboto"/>
              <a:cs typeface="Roboto"/>
            </a:endParaRPr>
          </a:p>
        </p:txBody>
      </p:sp>
      <p:pic>
        <p:nvPicPr>
          <p:cNvPr id="33" name="object 3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002" y="6066298"/>
            <a:ext cx="4936003" cy="28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8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5814" y="664610"/>
            <a:ext cx="2268725" cy="27583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ОБЕСПЕЧЕНИЕ</a:t>
            </a:r>
            <a:r>
              <a:rPr sz="846" spc="296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БЮДЖЕТНОГО</a:t>
            </a:r>
            <a:r>
              <a:rPr sz="846" spc="302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386742"/>
                </a:solidFill>
                <a:latin typeface="Roboto"/>
                <a:cs typeface="Roboto"/>
              </a:rPr>
              <a:t>ПРОЦЕССА</a:t>
            </a:r>
            <a:endParaRPr sz="846">
              <a:latin typeface="Roboto"/>
              <a:cs typeface="Robo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4416" y="688131"/>
            <a:ext cx="823037" cy="118235"/>
            <a:chOff x="0" y="569142"/>
            <a:chExt cx="680720" cy="97790"/>
          </a:xfrm>
        </p:grpSpPr>
        <p:sp>
          <p:nvSpPr>
            <p:cNvPr id="4" name="object 4"/>
            <p:cNvSpPr/>
            <p:nvPr/>
          </p:nvSpPr>
          <p:spPr>
            <a:xfrm>
              <a:off x="0" y="617971"/>
              <a:ext cx="661670" cy="0"/>
            </a:xfrm>
            <a:custGeom>
              <a:avLst/>
              <a:gdLst/>
              <a:ahLst/>
              <a:cxnLst/>
              <a:rect l="l" t="t" r="r" b="b"/>
              <a:pathLst>
                <a:path w="661670">
                  <a:moveTo>
                    <a:pt x="0" y="0"/>
                  </a:moveTo>
                  <a:lnTo>
                    <a:pt x="661214" y="0"/>
                  </a:lnTo>
                </a:path>
              </a:pathLst>
            </a:custGeom>
            <a:ln w="3176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0286" y="569150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97650" y="48831"/>
                  </a:moveTo>
                  <a:lnTo>
                    <a:pt x="48818" y="0"/>
                  </a:lnTo>
                  <a:lnTo>
                    <a:pt x="0" y="48831"/>
                  </a:lnTo>
                  <a:lnTo>
                    <a:pt x="48818" y="97624"/>
                  </a:lnTo>
                  <a:lnTo>
                    <a:pt x="97650" y="48831"/>
                  </a:lnTo>
                  <a:close/>
                </a:path>
                <a:path w="320675" h="97790">
                  <a:moveTo>
                    <a:pt x="216903" y="48831"/>
                  </a:moveTo>
                  <a:lnTo>
                    <a:pt x="214731" y="38100"/>
                  </a:lnTo>
                  <a:lnTo>
                    <a:pt x="208838" y="29349"/>
                  </a:lnTo>
                  <a:lnTo>
                    <a:pt x="200088" y="23444"/>
                  </a:lnTo>
                  <a:lnTo>
                    <a:pt x="189382" y="21272"/>
                  </a:lnTo>
                  <a:lnTo>
                    <a:pt x="178663" y="23444"/>
                  </a:lnTo>
                  <a:lnTo>
                    <a:pt x="169913" y="29349"/>
                  </a:lnTo>
                  <a:lnTo>
                    <a:pt x="164020" y="38100"/>
                  </a:lnTo>
                  <a:lnTo>
                    <a:pt x="161861" y="48831"/>
                  </a:lnTo>
                  <a:lnTo>
                    <a:pt x="164020" y="59524"/>
                  </a:lnTo>
                  <a:lnTo>
                    <a:pt x="169913" y="68262"/>
                  </a:lnTo>
                  <a:lnTo>
                    <a:pt x="178663" y="74155"/>
                  </a:lnTo>
                  <a:lnTo>
                    <a:pt x="189382" y="76314"/>
                  </a:lnTo>
                  <a:lnTo>
                    <a:pt x="200088" y="74155"/>
                  </a:lnTo>
                  <a:lnTo>
                    <a:pt x="208838" y="68262"/>
                  </a:lnTo>
                  <a:lnTo>
                    <a:pt x="214731" y="59524"/>
                  </a:lnTo>
                  <a:lnTo>
                    <a:pt x="216903" y="48831"/>
                  </a:lnTo>
                  <a:close/>
                </a:path>
                <a:path w="320675" h="97790">
                  <a:moveTo>
                    <a:pt x="320116" y="47218"/>
                  </a:moveTo>
                  <a:lnTo>
                    <a:pt x="318604" y="39751"/>
                  </a:lnTo>
                  <a:lnTo>
                    <a:pt x="314490" y="33655"/>
                  </a:lnTo>
                  <a:lnTo>
                    <a:pt x="308394" y="29552"/>
                  </a:lnTo>
                  <a:lnTo>
                    <a:pt x="300926" y="28041"/>
                  </a:lnTo>
                  <a:lnTo>
                    <a:pt x="293446" y="29552"/>
                  </a:lnTo>
                  <a:lnTo>
                    <a:pt x="287350" y="33655"/>
                  </a:lnTo>
                  <a:lnTo>
                    <a:pt x="283235" y="39751"/>
                  </a:lnTo>
                  <a:lnTo>
                    <a:pt x="281724" y="47218"/>
                  </a:lnTo>
                  <a:lnTo>
                    <a:pt x="283235" y="54686"/>
                  </a:lnTo>
                  <a:lnTo>
                    <a:pt x="287350" y="60794"/>
                  </a:lnTo>
                  <a:lnTo>
                    <a:pt x="293446" y="64909"/>
                  </a:lnTo>
                  <a:lnTo>
                    <a:pt x="300926" y="66421"/>
                  </a:lnTo>
                  <a:lnTo>
                    <a:pt x="308394" y="64909"/>
                  </a:lnTo>
                  <a:lnTo>
                    <a:pt x="314490" y="60794"/>
                  </a:lnTo>
                  <a:lnTo>
                    <a:pt x="318604" y="54686"/>
                  </a:lnTo>
                  <a:lnTo>
                    <a:pt x="320116" y="47218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589436" y="623932"/>
            <a:ext cx="3057213" cy="246450"/>
            <a:chOff x="2799694" y="516043"/>
            <a:chExt cx="2528570" cy="203835"/>
          </a:xfrm>
        </p:grpSpPr>
        <p:sp>
          <p:nvSpPr>
            <p:cNvPr id="7" name="object 7"/>
            <p:cNvSpPr/>
            <p:nvPr/>
          </p:nvSpPr>
          <p:spPr>
            <a:xfrm>
              <a:off x="2901589" y="516043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1706404" y="203822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07996" y="516043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720007" y="203822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99694" y="516046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925"/>
                  </a:lnTo>
                  <a:lnTo>
                    <a:pt x="101894" y="203819"/>
                  </a:lnTo>
                  <a:lnTo>
                    <a:pt x="203810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06102" y="516046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925"/>
                  </a:lnTo>
                  <a:lnTo>
                    <a:pt x="101894" y="203819"/>
                  </a:lnTo>
                  <a:lnTo>
                    <a:pt x="203819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905090" y="655014"/>
            <a:ext cx="2043772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1887200" algn="l"/>
              </a:tabLst>
            </a:pP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2</a:t>
            </a: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3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6646" y="1129564"/>
            <a:ext cx="4874641" cy="2024516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>
              <a:spcBef>
                <a:spcPts val="121"/>
              </a:spcBef>
            </a:pPr>
            <a:r>
              <a:rPr sz="2176" b="1" spc="-151" dirty="0">
                <a:solidFill>
                  <a:srgbClr val="231F20"/>
                </a:solidFill>
                <a:latin typeface="Palatino Linotype"/>
                <a:cs typeface="Palatino Linotype"/>
              </a:rPr>
              <a:t>ОСНОВНЫЕ</a:t>
            </a:r>
            <a:r>
              <a:rPr sz="2176" b="1" spc="-54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12" dirty="0">
                <a:solidFill>
                  <a:srgbClr val="231F20"/>
                </a:solidFill>
                <a:latin typeface="Palatino Linotype"/>
                <a:cs typeface="Palatino Linotype"/>
              </a:rPr>
              <a:t>ПОКАЗАТЕЛИ </a:t>
            </a:r>
            <a:r>
              <a:rPr sz="2176" b="1" spc="-127" dirty="0">
                <a:solidFill>
                  <a:srgbClr val="231F20"/>
                </a:solidFill>
                <a:latin typeface="Palatino Linotype"/>
                <a:cs typeface="Palatino Linotype"/>
              </a:rPr>
              <a:t>ПРОГНОЗА</a:t>
            </a:r>
            <a:r>
              <a:rPr sz="2176" b="1" spc="-85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48" dirty="0">
                <a:solidFill>
                  <a:srgbClr val="231F20"/>
                </a:solidFill>
                <a:latin typeface="Palatino Linotype"/>
                <a:cs typeface="Palatino Linotype"/>
              </a:rPr>
              <a:t>СОЦИАЛЬНО- </a:t>
            </a:r>
            <a:r>
              <a:rPr sz="2176" b="1" spc="-193" dirty="0">
                <a:solidFill>
                  <a:srgbClr val="231F20"/>
                </a:solidFill>
                <a:latin typeface="Palatino Linotype"/>
                <a:cs typeface="Palatino Linotype"/>
              </a:rPr>
              <a:t>ЭКОНОМИЧЕСКОГО</a:t>
            </a:r>
            <a:r>
              <a:rPr sz="2176" b="1" spc="6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97" dirty="0">
                <a:solidFill>
                  <a:srgbClr val="231F20"/>
                </a:solidFill>
                <a:latin typeface="Palatino Linotype"/>
                <a:cs typeface="Palatino Linotype"/>
              </a:rPr>
              <a:t>РАЗВИТИЯ </a:t>
            </a:r>
            <a:r>
              <a:rPr lang="ru-RU" sz="2176" b="1" spc="-157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ГОРОДА НЕВИННОМЫССКА</a:t>
            </a:r>
            <a:endParaRPr sz="2176" dirty="0">
              <a:latin typeface="Palatino Linotype"/>
              <a:cs typeface="Palatino Linotype"/>
            </a:endParaRPr>
          </a:p>
          <a:p>
            <a:pPr marL="15356" marR="621133"/>
            <a:r>
              <a:rPr sz="2176" b="1" spc="-218" dirty="0">
                <a:solidFill>
                  <a:srgbClr val="231F20"/>
                </a:solidFill>
                <a:latin typeface="Palatino Linotype"/>
                <a:cs typeface="Palatino Linotype"/>
              </a:rPr>
              <a:t>НА</a:t>
            </a:r>
            <a:r>
              <a:rPr sz="2176" b="1" spc="-91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79" dirty="0">
                <a:solidFill>
                  <a:srgbClr val="231F20"/>
                </a:solidFill>
                <a:latin typeface="Palatino Linotype"/>
                <a:cs typeface="Palatino Linotype"/>
              </a:rPr>
              <a:t>2023</a:t>
            </a:r>
            <a:r>
              <a:rPr sz="2176" b="1" spc="-91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175" dirty="0">
                <a:solidFill>
                  <a:srgbClr val="231F20"/>
                </a:solidFill>
                <a:latin typeface="Palatino Linotype"/>
                <a:cs typeface="Palatino Linotype"/>
              </a:rPr>
              <a:t>ГОД</a:t>
            </a:r>
            <a:r>
              <a:rPr sz="2176" b="1" spc="-85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79" dirty="0">
                <a:solidFill>
                  <a:srgbClr val="231F20"/>
                </a:solidFill>
                <a:latin typeface="Palatino Linotype"/>
                <a:cs typeface="Palatino Linotype"/>
              </a:rPr>
              <a:t>И</a:t>
            </a:r>
            <a:r>
              <a:rPr sz="2176" b="1" spc="-91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218" dirty="0">
                <a:solidFill>
                  <a:srgbClr val="231F20"/>
                </a:solidFill>
                <a:latin typeface="Palatino Linotype"/>
                <a:cs typeface="Palatino Linotype"/>
              </a:rPr>
              <a:t>НА</a:t>
            </a:r>
            <a:r>
              <a:rPr sz="2176" b="1" spc="-85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lang="ru-RU" sz="2176" b="1" spc="-85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ПЛАНОВЫЙ </a:t>
            </a:r>
            <a:r>
              <a:rPr sz="2176" b="1" spc="-85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ПЕРИОД </a:t>
            </a:r>
            <a:r>
              <a:rPr lang="ru-RU" sz="2176" b="1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2024</a:t>
            </a:r>
            <a:r>
              <a:rPr lang="ru-RU" sz="2176" b="1" spc="-218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 и</a:t>
            </a:r>
            <a:r>
              <a:rPr sz="2176" b="1" spc="-85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79" dirty="0">
                <a:solidFill>
                  <a:srgbClr val="231F20"/>
                </a:solidFill>
                <a:latin typeface="Palatino Linotype"/>
                <a:cs typeface="Palatino Linotype"/>
              </a:rPr>
              <a:t>2025</a:t>
            </a:r>
            <a:r>
              <a:rPr sz="2176" b="1" spc="-91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24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ГОД</a:t>
            </a:r>
            <a:r>
              <a:rPr lang="ru-RU" sz="2176" b="1" spc="-24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ОВ</a:t>
            </a:r>
            <a:endParaRPr sz="2176" dirty="0">
              <a:latin typeface="Palatino Linotype"/>
              <a:cs typeface="Palatino Linotype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857307" y="3307447"/>
          <a:ext cx="4919027" cy="8453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10382"/>
                <a:gridCol w="1508645"/>
              </a:tblGrid>
              <a:tr h="315549">
                <a:tc rowSpan="2">
                  <a:txBody>
                    <a:bodyPr/>
                    <a:lstStyle/>
                    <a:p>
                      <a:pPr marL="246379">
                        <a:lnSpc>
                          <a:spcPts val="819"/>
                        </a:lnSpc>
                        <a:spcBef>
                          <a:spcPts val="819"/>
                        </a:spcBef>
                        <a:tabLst>
                          <a:tab pos="1091565" algn="l"/>
                          <a:tab pos="1678305" algn="l"/>
                          <a:tab pos="2094230" algn="l"/>
                          <a:tab pos="2510155" algn="l"/>
                        </a:tabLst>
                      </a:pPr>
                      <a:r>
                        <a:rPr sz="1300" b="1" spc="-15" baseline="-63492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Показатели</a:t>
                      </a:r>
                      <a:r>
                        <a:rPr sz="1300" b="1" baseline="-63492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sz="1300" b="1" spc="-15" baseline="-31746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Единица</a:t>
                      </a:r>
                      <a:r>
                        <a:rPr sz="1300" b="1" baseline="-31746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sz="8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2020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8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2021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8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2022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1042035">
                        <a:lnSpc>
                          <a:spcPts val="800"/>
                        </a:lnSpc>
                        <a:tabLst>
                          <a:tab pos="1710055" algn="l"/>
                          <a:tab pos="2125980" algn="l"/>
                          <a:tab pos="2541905" algn="l"/>
                        </a:tabLst>
                      </a:pPr>
                      <a:r>
                        <a:rPr sz="1300" b="1" spc="-15" baseline="-31746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измерения</a:t>
                      </a:r>
                      <a:r>
                        <a:rPr sz="1300" b="1" baseline="-31746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1662430">
                        <a:lnSpc>
                          <a:spcPts val="819"/>
                        </a:lnSpc>
                        <a:tabLst>
                          <a:tab pos="2078355" algn="l"/>
                          <a:tab pos="2461895" algn="l"/>
                        </a:tabLst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отчет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отчет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оценка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125911" marB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Прогноз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90595" marB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</a:tr>
              <a:tr h="31247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4139" marB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2023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r>
                        <a:rPr sz="800" b="1" spc="20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2024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r>
                        <a:rPr sz="800" b="1" spc="2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2025 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90595" marB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</a:tr>
              <a:tr h="21727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Население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1459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348983"/>
              </p:ext>
            </p:extLst>
          </p:nvPr>
        </p:nvGraphicFramePr>
        <p:xfrm>
          <a:off x="837531" y="4185354"/>
          <a:ext cx="4938270" cy="44911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3277"/>
                <a:gridCol w="720082"/>
                <a:gridCol w="432046"/>
                <a:gridCol w="504056"/>
                <a:gridCol w="648072"/>
                <a:gridCol w="720080"/>
                <a:gridCol w="504056"/>
                <a:gridCol w="546601"/>
              </a:tblGrid>
              <a:tr h="4219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Все население (среднегодовое)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тыс. человек 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116,20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115,03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114,03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113,48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113,46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114,06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91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Численность населения 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трудоспособного возраста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тыс. человек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62,19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62,23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62,30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62,31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62,32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62,40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46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Численность населения старше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700" dirty="0" smtClean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трудоспособного 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возраста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тыс. человек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31,66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31,61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31,60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Roboto"/>
                          <a:ea typeface="Calibri" panose="020F0502020204030204" pitchFamily="34" charset="0"/>
                        </a:rPr>
                        <a:t>31,10</a:t>
                      </a:r>
                      <a:endParaRPr lang="ru-RU" sz="7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29,80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Roboto"/>
                          <a:ea typeface="Calibri" panose="020F0502020204030204" pitchFamily="34" charset="0"/>
                        </a:rPr>
                        <a:t>29,90</a:t>
                      </a:r>
                      <a:endParaRPr lang="ru-RU" sz="7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5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Общий коэффициент рождаемости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Roboto"/>
                          <a:ea typeface="Calibri" panose="020F0502020204030204" pitchFamily="34" charset="0"/>
                        </a:rPr>
                        <a:t>8,40</a:t>
                      </a:r>
                      <a:endParaRPr lang="ru-RU" sz="7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Roboto"/>
                          <a:ea typeface="Calibri" panose="020F0502020204030204" pitchFamily="34" charset="0"/>
                        </a:rPr>
                        <a:t>8,70</a:t>
                      </a:r>
                      <a:endParaRPr lang="ru-RU" sz="7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9,38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10,13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11,11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Roboto"/>
                          <a:ea typeface="Calibri" panose="020F0502020204030204" pitchFamily="34" charset="0"/>
                        </a:rPr>
                        <a:t>12,10</a:t>
                      </a:r>
                      <a:endParaRPr lang="ru-RU" sz="7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56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Общий коэффициент смертности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Roboto"/>
                          <a:ea typeface="Calibri" panose="020F0502020204030204" pitchFamily="34" charset="0"/>
                        </a:rPr>
                        <a:t>15,20</a:t>
                      </a:r>
                      <a:endParaRPr lang="ru-RU" sz="7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Roboto"/>
                          <a:ea typeface="Calibri" panose="020F0502020204030204" pitchFamily="34" charset="0"/>
                        </a:rPr>
                        <a:t>18,00</a:t>
                      </a:r>
                      <a:endParaRPr lang="ru-RU" sz="7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17,28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16,13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14,63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Roboto"/>
                          <a:ea typeface="Calibri" panose="020F0502020204030204" pitchFamily="34" charset="0"/>
                        </a:rPr>
                        <a:t>12,80</a:t>
                      </a:r>
                      <a:endParaRPr lang="ru-RU" sz="7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56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Коэффициент естественного прироста населения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на 1000 человек населения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Roboto"/>
                          <a:ea typeface="Calibri" panose="020F0502020204030204" pitchFamily="34" charset="0"/>
                        </a:rPr>
                        <a:t>-6,80</a:t>
                      </a:r>
                      <a:endParaRPr lang="ru-RU" sz="7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Roboto"/>
                          <a:ea typeface="Calibri" panose="020F0502020204030204" pitchFamily="34" charset="0"/>
                        </a:rPr>
                        <a:t>-9,30</a:t>
                      </a:r>
                      <a:endParaRPr lang="ru-RU" sz="7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Roboto"/>
                          <a:ea typeface="Calibri" panose="020F0502020204030204" pitchFamily="34" charset="0"/>
                        </a:rPr>
                        <a:t>-7,89</a:t>
                      </a:r>
                      <a:endParaRPr lang="ru-RU" sz="7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Roboto"/>
                          <a:ea typeface="Calibri" panose="020F0502020204030204" pitchFamily="34" charset="0"/>
                        </a:rPr>
                        <a:t>-5,99</a:t>
                      </a:r>
                      <a:endParaRPr lang="ru-RU" sz="7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-3,53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Roboto"/>
                          <a:ea typeface="Calibri" panose="020F0502020204030204" pitchFamily="34" charset="0"/>
                        </a:rPr>
                        <a:t>-0,70</a:t>
                      </a:r>
                      <a:endParaRPr lang="ru-RU" sz="7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56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Миграционный прирост (убыль)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тыс. человек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Roboto"/>
                          <a:ea typeface="Calibri" panose="020F0502020204030204" pitchFamily="34" charset="0"/>
                        </a:rPr>
                        <a:t>-2,74</a:t>
                      </a:r>
                      <a:endParaRPr lang="ru-RU" sz="7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Roboto"/>
                          <a:ea typeface="Calibri" panose="020F0502020204030204" pitchFamily="34" charset="0"/>
                        </a:rPr>
                        <a:t>-1,04</a:t>
                      </a:r>
                      <a:endParaRPr lang="ru-RU" sz="7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0,96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3,35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5,99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8,85</a:t>
                      </a:r>
                      <a:endParaRPr lang="ru-RU" sz="7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650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10055" y="664610"/>
            <a:ext cx="2268725" cy="27583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ОБЕСПЕЧЕНИЕ</a:t>
            </a:r>
            <a:r>
              <a:rPr sz="846" spc="296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БЮДЖЕТНОГО</a:t>
            </a:r>
            <a:r>
              <a:rPr sz="846" spc="302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386742"/>
                </a:solidFill>
                <a:latin typeface="Roboto"/>
                <a:cs typeface="Roboto"/>
              </a:rPr>
              <a:t>ПРОЦЕССА</a:t>
            </a:r>
            <a:endParaRPr sz="846">
              <a:latin typeface="Roboto"/>
              <a:cs typeface="Robo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823668" y="688131"/>
            <a:ext cx="823037" cy="118235"/>
            <a:chOff x="4647590" y="569142"/>
            <a:chExt cx="680720" cy="97790"/>
          </a:xfrm>
        </p:grpSpPr>
        <p:sp>
          <p:nvSpPr>
            <p:cNvPr id="4" name="object 4"/>
            <p:cNvSpPr/>
            <p:nvPr/>
          </p:nvSpPr>
          <p:spPr>
            <a:xfrm>
              <a:off x="4666792" y="617971"/>
              <a:ext cx="661670" cy="0"/>
            </a:xfrm>
            <a:custGeom>
              <a:avLst/>
              <a:gdLst/>
              <a:ahLst/>
              <a:cxnLst/>
              <a:rect l="l" t="t" r="r" b="b"/>
              <a:pathLst>
                <a:path w="661670">
                  <a:moveTo>
                    <a:pt x="661233" y="0"/>
                  </a:moveTo>
                  <a:lnTo>
                    <a:pt x="0" y="0"/>
                  </a:lnTo>
                </a:path>
              </a:pathLst>
            </a:custGeom>
            <a:ln w="3176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47577" y="569150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38379" y="47218"/>
                  </a:moveTo>
                  <a:lnTo>
                    <a:pt x="36868" y="39751"/>
                  </a:lnTo>
                  <a:lnTo>
                    <a:pt x="32766" y="33655"/>
                  </a:lnTo>
                  <a:lnTo>
                    <a:pt x="26670" y="29552"/>
                  </a:lnTo>
                  <a:lnTo>
                    <a:pt x="19202" y="28041"/>
                  </a:lnTo>
                  <a:lnTo>
                    <a:pt x="11747" y="29552"/>
                  </a:lnTo>
                  <a:lnTo>
                    <a:pt x="5638" y="33655"/>
                  </a:lnTo>
                  <a:lnTo>
                    <a:pt x="1524" y="39751"/>
                  </a:lnTo>
                  <a:lnTo>
                    <a:pt x="0" y="47218"/>
                  </a:lnTo>
                  <a:lnTo>
                    <a:pt x="1524" y="54686"/>
                  </a:lnTo>
                  <a:lnTo>
                    <a:pt x="5638" y="60794"/>
                  </a:lnTo>
                  <a:lnTo>
                    <a:pt x="11747" y="64909"/>
                  </a:lnTo>
                  <a:lnTo>
                    <a:pt x="19202" y="66421"/>
                  </a:lnTo>
                  <a:lnTo>
                    <a:pt x="26670" y="64909"/>
                  </a:lnTo>
                  <a:lnTo>
                    <a:pt x="32766" y="60794"/>
                  </a:lnTo>
                  <a:lnTo>
                    <a:pt x="36868" y="54686"/>
                  </a:lnTo>
                  <a:lnTo>
                    <a:pt x="38379" y="47218"/>
                  </a:lnTo>
                  <a:close/>
                </a:path>
                <a:path w="320675" h="97790">
                  <a:moveTo>
                    <a:pt x="158254" y="48831"/>
                  </a:moveTo>
                  <a:lnTo>
                    <a:pt x="156095" y="38100"/>
                  </a:lnTo>
                  <a:lnTo>
                    <a:pt x="150202" y="29349"/>
                  </a:lnTo>
                  <a:lnTo>
                    <a:pt x="141452" y="23444"/>
                  </a:lnTo>
                  <a:lnTo>
                    <a:pt x="130733" y="21272"/>
                  </a:lnTo>
                  <a:lnTo>
                    <a:pt x="120015" y="23444"/>
                  </a:lnTo>
                  <a:lnTo>
                    <a:pt x="111264" y="29349"/>
                  </a:lnTo>
                  <a:lnTo>
                    <a:pt x="105371" y="38100"/>
                  </a:lnTo>
                  <a:lnTo>
                    <a:pt x="103212" y="48831"/>
                  </a:lnTo>
                  <a:lnTo>
                    <a:pt x="105371" y="59524"/>
                  </a:lnTo>
                  <a:lnTo>
                    <a:pt x="111264" y="68262"/>
                  </a:lnTo>
                  <a:lnTo>
                    <a:pt x="120015" y="74155"/>
                  </a:lnTo>
                  <a:lnTo>
                    <a:pt x="130733" y="76314"/>
                  </a:lnTo>
                  <a:lnTo>
                    <a:pt x="141452" y="74155"/>
                  </a:lnTo>
                  <a:lnTo>
                    <a:pt x="150202" y="68262"/>
                  </a:lnTo>
                  <a:lnTo>
                    <a:pt x="156095" y="59524"/>
                  </a:lnTo>
                  <a:lnTo>
                    <a:pt x="158254" y="48831"/>
                  </a:lnTo>
                  <a:close/>
                </a:path>
                <a:path w="320675" h="97790">
                  <a:moveTo>
                    <a:pt x="320103" y="48831"/>
                  </a:moveTo>
                  <a:lnTo>
                    <a:pt x="271310" y="0"/>
                  </a:lnTo>
                  <a:lnTo>
                    <a:pt x="222478" y="48831"/>
                  </a:lnTo>
                  <a:lnTo>
                    <a:pt x="271310" y="97624"/>
                  </a:lnTo>
                  <a:lnTo>
                    <a:pt x="320103" y="48831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04416" y="623932"/>
            <a:ext cx="3057213" cy="246450"/>
            <a:chOff x="0" y="516043"/>
            <a:chExt cx="2528570" cy="203835"/>
          </a:xfrm>
        </p:grpSpPr>
        <p:sp>
          <p:nvSpPr>
            <p:cNvPr id="7" name="object 7"/>
            <p:cNvSpPr/>
            <p:nvPr/>
          </p:nvSpPr>
          <p:spPr>
            <a:xfrm>
              <a:off x="720007" y="516043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80" h="203834">
                  <a:moveTo>
                    <a:pt x="1706392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1706392" y="203822"/>
                  </a:lnTo>
                  <a:lnTo>
                    <a:pt x="1706392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516043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720007" y="203822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24493" y="516046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906" y="0"/>
                  </a:moveTo>
                  <a:lnTo>
                    <a:pt x="0" y="101925"/>
                  </a:lnTo>
                  <a:lnTo>
                    <a:pt x="101906" y="203819"/>
                  </a:lnTo>
                  <a:lnTo>
                    <a:pt x="203822" y="101925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8088" y="516046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4" h="203834">
                  <a:moveTo>
                    <a:pt x="101906" y="0"/>
                  </a:moveTo>
                  <a:lnTo>
                    <a:pt x="0" y="101925"/>
                  </a:lnTo>
                  <a:lnTo>
                    <a:pt x="101906" y="203819"/>
                  </a:lnTo>
                  <a:lnTo>
                    <a:pt x="203822" y="101925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01981" y="669279"/>
            <a:ext cx="2069876" cy="148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6">
              <a:tabLst>
                <a:tab pos="380050" algn="l"/>
              </a:tabLst>
            </a:pP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24</a:t>
            </a:r>
            <a:r>
              <a:rPr sz="967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 </a:t>
            </a:r>
            <a:endParaRPr sz="1270" baseline="3968" dirty="0">
              <a:latin typeface="Noto Mono"/>
              <a:cs typeface="Noto Mono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1074954" y="979371"/>
          <a:ext cx="4919027" cy="8038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10382"/>
                <a:gridCol w="1508645"/>
              </a:tblGrid>
              <a:tr h="289445">
                <a:tc rowSpan="2">
                  <a:txBody>
                    <a:bodyPr/>
                    <a:lstStyle/>
                    <a:p>
                      <a:pPr marL="246379">
                        <a:lnSpc>
                          <a:spcPts val="819"/>
                        </a:lnSpc>
                        <a:spcBef>
                          <a:spcPts val="650"/>
                        </a:spcBef>
                        <a:tabLst>
                          <a:tab pos="1091565" algn="l"/>
                          <a:tab pos="1678305" algn="l"/>
                          <a:tab pos="2094230" algn="l"/>
                          <a:tab pos="2510155" algn="l"/>
                        </a:tabLst>
                      </a:pPr>
                      <a:r>
                        <a:rPr sz="1300" b="1" spc="-15" baseline="-63492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Показатели</a:t>
                      </a:r>
                      <a:r>
                        <a:rPr sz="1300" b="1" baseline="-63492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sz="1300" b="1" spc="-15" baseline="-31746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Единица</a:t>
                      </a:r>
                      <a:r>
                        <a:rPr sz="1300" b="1" baseline="-31746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sz="8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2020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8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2021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8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2022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1042035">
                        <a:lnSpc>
                          <a:spcPts val="800"/>
                        </a:lnSpc>
                        <a:tabLst>
                          <a:tab pos="1710055" algn="l"/>
                          <a:tab pos="2125980" algn="l"/>
                          <a:tab pos="2541905" algn="l"/>
                        </a:tabLst>
                      </a:pPr>
                      <a:r>
                        <a:rPr sz="1300" b="1" spc="-15" baseline="-31746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измерения</a:t>
                      </a:r>
                      <a:r>
                        <a:rPr sz="1300" b="1" baseline="-31746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1662430">
                        <a:lnSpc>
                          <a:spcPts val="819"/>
                        </a:lnSpc>
                        <a:tabLst>
                          <a:tab pos="2078355" algn="l"/>
                          <a:tab pos="2461895" algn="l"/>
                        </a:tabLst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отчет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отчет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оценка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99809" marB="0">
                    <a:lnT w="63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Прогноз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77544" marB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</a:tr>
              <a:tr h="29328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2550" marB="0">
                    <a:lnT w="63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2023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r>
                        <a:rPr sz="800" b="1" spc="2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2024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r>
                        <a:rPr sz="800" b="1" spc="2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2025 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77544" marB="0">
                    <a:lnT w="63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</a:tr>
              <a:tr h="221114"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Промышленное</a:t>
                      </a:r>
                      <a:r>
                        <a:rPr sz="800" b="1" spc="5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производство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5298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754978"/>
              </p:ext>
            </p:extLst>
          </p:nvPr>
        </p:nvGraphicFramePr>
        <p:xfrm>
          <a:off x="1081969" y="1793765"/>
          <a:ext cx="4912017" cy="304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2855"/>
                <a:gridCol w="792089"/>
                <a:gridCol w="504056"/>
                <a:gridCol w="504058"/>
                <a:gridCol w="576065"/>
                <a:gridCol w="569309"/>
                <a:gridCol w="582820"/>
                <a:gridCol w="620765"/>
              </a:tblGrid>
              <a:tr h="37084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Обрабатывающие производства, в том числе: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млн. рублей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93957,60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142966,64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177212,41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188084,35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191465,60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194246,56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% к предыдущему году в действующих ценах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111,58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152,16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123,95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106,13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101,80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101,45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Производство химических веществ и химических продуктов  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млн. рублей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58719,26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99218,50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128301,67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133564,70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134064,70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134564,70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% к предыдущему году в действующих ценах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100,94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168,97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129,31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104,10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100,37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100,37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Обеспечение электрической энергией, газом и паром; кондиционирование воздуха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млн. рублей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18903,68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18929,97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19528,16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20145,84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20468,58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20522,46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% к предыдущему году в действующих ценах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88,36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100,14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103,16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103,16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101,61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100,26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Водоснабжение; водоотведение, организация сбора и утилизации отходов, деятельность по ликвидации загрязнений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млн. рублей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594,94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647,10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672,29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702,54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734,15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765,71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% к предыдущему году в действующих ценах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113,55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108,77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103,89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104,50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104,50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104,30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pSp>
        <p:nvGrpSpPr>
          <p:cNvPr id="22" name="object 13"/>
          <p:cNvGrpSpPr/>
          <p:nvPr/>
        </p:nvGrpSpPr>
        <p:grpSpPr>
          <a:xfrm>
            <a:off x="1124744" y="5116085"/>
            <a:ext cx="4919027" cy="225721"/>
            <a:chOff x="539995" y="3395274"/>
            <a:chExt cx="4068445" cy="186690"/>
          </a:xfrm>
        </p:grpSpPr>
        <p:sp>
          <p:nvSpPr>
            <p:cNvPr id="23" name="object 14"/>
            <p:cNvSpPr/>
            <p:nvPr/>
          </p:nvSpPr>
          <p:spPr>
            <a:xfrm>
              <a:off x="540008" y="3398448"/>
              <a:ext cx="4068445" cy="180340"/>
            </a:xfrm>
            <a:custGeom>
              <a:avLst/>
              <a:gdLst/>
              <a:ahLst/>
              <a:cxnLst/>
              <a:rect l="l" t="t" r="r" b="b"/>
              <a:pathLst>
                <a:path w="4068445" h="180339">
                  <a:moveTo>
                    <a:pt x="4067982" y="0"/>
                  </a:moveTo>
                  <a:lnTo>
                    <a:pt x="0" y="0"/>
                  </a:lnTo>
                  <a:lnTo>
                    <a:pt x="0" y="179987"/>
                  </a:lnTo>
                  <a:lnTo>
                    <a:pt x="4067982" y="179987"/>
                  </a:lnTo>
                  <a:lnTo>
                    <a:pt x="4067982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5"/>
            <p:cNvSpPr/>
            <p:nvPr/>
          </p:nvSpPr>
          <p:spPr>
            <a:xfrm>
              <a:off x="539995" y="3398449"/>
              <a:ext cx="965200" cy="0"/>
            </a:xfrm>
            <a:custGeom>
              <a:avLst/>
              <a:gdLst/>
              <a:ahLst/>
              <a:cxnLst/>
              <a:rect l="l" t="t" r="r" b="b"/>
              <a:pathLst>
                <a:path w="965200">
                  <a:moveTo>
                    <a:pt x="0" y="0"/>
                  </a:moveTo>
                  <a:lnTo>
                    <a:pt x="964810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6"/>
            <p:cNvSpPr/>
            <p:nvPr/>
          </p:nvSpPr>
          <p:spPr>
            <a:xfrm>
              <a:off x="539995" y="3578433"/>
              <a:ext cx="965200" cy="0"/>
            </a:xfrm>
            <a:custGeom>
              <a:avLst/>
              <a:gdLst/>
              <a:ahLst/>
              <a:cxnLst/>
              <a:rect l="l" t="t" r="r" b="b"/>
              <a:pathLst>
                <a:path w="965200">
                  <a:moveTo>
                    <a:pt x="0" y="0"/>
                  </a:moveTo>
                  <a:lnTo>
                    <a:pt x="964810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/>
            <p:cNvSpPr/>
            <p:nvPr/>
          </p:nvSpPr>
          <p:spPr>
            <a:xfrm>
              <a:off x="1504794" y="3398449"/>
              <a:ext cx="601345" cy="0"/>
            </a:xfrm>
            <a:custGeom>
              <a:avLst/>
              <a:gdLst/>
              <a:ahLst/>
              <a:cxnLst/>
              <a:rect l="l" t="t" r="r" b="b"/>
              <a:pathLst>
                <a:path w="601344">
                  <a:moveTo>
                    <a:pt x="0" y="0"/>
                  </a:moveTo>
                  <a:lnTo>
                    <a:pt x="601205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8"/>
            <p:cNvSpPr/>
            <p:nvPr/>
          </p:nvSpPr>
          <p:spPr>
            <a:xfrm>
              <a:off x="1504794" y="3578433"/>
              <a:ext cx="601345" cy="0"/>
            </a:xfrm>
            <a:custGeom>
              <a:avLst/>
              <a:gdLst/>
              <a:ahLst/>
              <a:cxnLst/>
              <a:rect l="l" t="t" r="r" b="b"/>
              <a:pathLst>
                <a:path w="601344">
                  <a:moveTo>
                    <a:pt x="0" y="0"/>
                  </a:moveTo>
                  <a:lnTo>
                    <a:pt x="601205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/>
            <p:cNvSpPr/>
            <p:nvPr/>
          </p:nvSpPr>
          <p:spPr>
            <a:xfrm>
              <a:off x="2106000" y="3398449"/>
              <a:ext cx="835660" cy="0"/>
            </a:xfrm>
            <a:custGeom>
              <a:avLst/>
              <a:gdLst/>
              <a:ahLst/>
              <a:cxnLst/>
              <a:rect l="l" t="t" r="r" b="b"/>
              <a:pathLst>
                <a:path w="835660">
                  <a:moveTo>
                    <a:pt x="0" y="0"/>
                  </a:moveTo>
                  <a:lnTo>
                    <a:pt x="421197" y="0"/>
                  </a:lnTo>
                  <a:lnTo>
                    <a:pt x="8351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/>
            <p:cNvSpPr/>
            <p:nvPr/>
          </p:nvSpPr>
          <p:spPr>
            <a:xfrm>
              <a:off x="2106000" y="3578433"/>
              <a:ext cx="835660" cy="0"/>
            </a:xfrm>
            <a:custGeom>
              <a:avLst/>
              <a:gdLst/>
              <a:ahLst/>
              <a:cxnLst/>
              <a:rect l="l" t="t" r="r" b="b"/>
              <a:pathLst>
                <a:path w="835660">
                  <a:moveTo>
                    <a:pt x="0" y="0"/>
                  </a:moveTo>
                  <a:lnTo>
                    <a:pt x="421197" y="0"/>
                  </a:lnTo>
                  <a:lnTo>
                    <a:pt x="8351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1"/>
            <p:cNvSpPr/>
            <p:nvPr/>
          </p:nvSpPr>
          <p:spPr>
            <a:xfrm>
              <a:off x="2941201" y="3398449"/>
              <a:ext cx="414020" cy="0"/>
            </a:xfrm>
            <a:custGeom>
              <a:avLst/>
              <a:gdLst/>
              <a:ahLst/>
              <a:cxnLst/>
              <a:rect l="l" t="t" r="r" b="b"/>
              <a:pathLst>
                <a:path w="414020">
                  <a:moveTo>
                    <a:pt x="0" y="0"/>
                  </a:moveTo>
                  <a:lnTo>
                    <a:pt x="414006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2"/>
            <p:cNvSpPr/>
            <p:nvPr/>
          </p:nvSpPr>
          <p:spPr>
            <a:xfrm>
              <a:off x="2941201" y="3578433"/>
              <a:ext cx="414020" cy="0"/>
            </a:xfrm>
            <a:custGeom>
              <a:avLst/>
              <a:gdLst/>
              <a:ahLst/>
              <a:cxnLst/>
              <a:rect l="l" t="t" r="r" b="b"/>
              <a:pathLst>
                <a:path w="414020">
                  <a:moveTo>
                    <a:pt x="0" y="0"/>
                  </a:moveTo>
                  <a:lnTo>
                    <a:pt x="414006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3"/>
            <p:cNvSpPr/>
            <p:nvPr/>
          </p:nvSpPr>
          <p:spPr>
            <a:xfrm>
              <a:off x="3355207" y="3398449"/>
              <a:ext cx="1252855" cy="0"/>
            </a:xfrm>
            <a:custGeom>
              <a:avLst/>
              <a:gdLst/>
              <a:ahLst/>
              <a:cxnLst/>
              <a:rect l="l" t="t" r="r" b="b"/>
              <a:pathLst>
                <a:path w="1252854">
                  <a:moveTo>
                    <a:pt x="0" y="0"/>
                  </a:moveTo>
                  <a:lnTo>
                    <a:pt x="417606" y="0"/>
                  </a:lnTo>
                  <a:lnTo>
                    <a:pt x="835182" y="0"/>
                  </a:lnTo>
                  <a:lnTo>
                    <a:pt x="12527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4"/>
            <p:cNvSpPr/>
            <p:nvPr/>
          </p:nvSpPr>
          <p:spPr>
            <a:xfrm>
              <a:off x="3355207" y="3578433"/>
              <a:ext cx="1252855" cy="0"/>
            </a:xfrm>
            <a:custGeom>
              <a:avLst/>
              <a:gdLst/>
              <a:ahLst/>
              <a:cxnLst/>
              <a:rect l="l" t="t" r="r" b="b"/>
              <a:pathLst>
                <a:path w="1252854">
                  <a:moveTo>
                    <a:pt x="0" y="0"/>
                  </a:moveTo>
                  <a:lnTo>
                    <a:pt x="417606" y="0"/>
                  </a:lnTo>
                  <a:lnTo>
                    <a:pt x="835182" y="0"/>
                  </a:lnTo>
                  <a:lnTo>
                    <a:pt x="12527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3013284" y="5104774"/>
            <a:ext cx="121668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lang="ru-RU" sz="800" b="1" dirty="0">
                <a:solidFill>
                  <a:srgbClr val="FFFFFF"/>
                </a:solidFill>
                <a:latin typeface="Roboto"/>
                <a:cs typeface="Roboto"/>
              </a:rPr>
              <a:t>Сельское </a:t>
            </a:r>
            <a:r>
              <a:rPr lang="ru-RU" sz="800" b="1" spc="-10" dirty="0">
                <a:solidFill>
                  <a:srgbClr val="FFFFFF"/>
                </a:solidFill>
                <a:latin typeface="Roboto"/>
                <a:cs typeface="Roboto"/>
              </a:rPr>
              <a:t>хозяйство</a:t>
            </a:r>
            <a:endParaRPr lang="ru-RU" sz="800" dirty="0">
              <a:latin typeface="Roboto"/>
              <a:cs typeface="Roboto"/>
            </a:endParaRPr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24739"/>
              </p:ext>
            </p:extLst>
          </p:nvPr>
        </p:nvGraphicFramePr>
        <p:xfrm>
          <a:off x="1133473" y="5361794"/>
          <a:ext cx="4909840" cy="828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3730"/>
                <a:gridCol w="613730"/>
                <a:gridCol w="613730"/>
                <a:gridCol w="613730"/>
                <a:gridCol w="613730"/>
                <a:gridCol w="613730"/>
                <a:gridCol w="613730"/>
                <a:gridCol w="613730"/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Продукция сельского хозяйства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млн. рублей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175,1687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175,34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176,22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179,04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179,04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182,08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Индекс производства продукции сельского хозяйства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% к предыдущему году в сопоставимых ценах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97,78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84,76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91,95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96,76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97,69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97,79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pSp>
        <p:nvGrpSpPr>
          <p:cNvPr id="36" name="object 37"/>
          <p:cNvGrpSpPr/>
          <p:nvPr/>
        </p:nvGrpSpPr>
        <p:grpSpPr>
          <a:xfrm>
            <a:off x="1124759" y="6300192"/>
            <a:ext cx="4919027" cy="225721"/>
            <a:chOff x="539995" y="2447986"/>
            <a:chExt cx="4068445" cy="186690"/>
          </a:xfrm>
        </p:grpSpPr>
        <p:sp>
          <p:nvSpPr>
            <p:cNvPr id="37" name="object 38"/>
            <p:cNvSpPr/>
            <p:nvPr/>
          </p:nvSpPr>
          <p:spPr>
            <a:xfrm>
              <a:off x="540008" y="2451160"/>
              <a:ext cx="4068445" cy="180340"/>
            </a:xfrm>
            <a:custGeom>
              <a:avLst/>
              <a:gdLst/>
              <a:ahLst/>
              <a:cxnLst/>
              <a:rect l="l" t="t" r="r" b="b"/>
              <a:pathLst>
                <a:path w="4068445" h="180339">
                  <a:moveTo>
                    <a:pt x="4067982" y="0"/>
                  </a:moveTo>
                  <a:lnTo>
                    <a:pt x="0" y="0"/>
                  </a:lnTo>
                  <a:lnTo>
                    <a:pt x="0" y="179999"/>
                  </a:lnTo>
                  <a:lnTo>
                    <a:pt x="4067982" y="179999"/>
                  </a:lnTo>
                  <a:lnTo>
                    <a:pt x="4067982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9"/>
            <p:cNvSpPr/>
            <p:nvPr/>
          </p:nvSpPr>
          <p:spPr>
            <a:xfrm>
              <a:off x="539995" y="2451160"/>
              <a:ext cx="965200" cy="0"/>
            </a:xfrm>
            <a:custGeom>
              <a:avLst/>
              <a:gdLst/>
              <a:ahLst/>
              <a:cxnLst/>
              <a:rect l="l" t="t" r="r" b="b"/>
              <a:pathLst>
                <a:path w="965200">
                  <a:moveTo>
                    <a:pt x="0" y="0"/>
                  </a:moveTo>
                  <a:lnTo>
                    <a:pt x="964810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40"/>
            <p:cNvSpPr/>
            <p:nvPr/>
          </p:nvSpPr>
          <p:spPr>
            <a:xfrm>
              <a:off x="539995" y="2631176"/>
              <a:ext cx="965200" cy="0"/>
            </a:xfrm>
            <a:custGeom>
              <a:avLst/>
              <a:gdLst/>
              <a:ahLst/>
              <a:cxnLst/>
              <a:rect l="l" t="t" r="r" b="b"/>
              <a:pathLst>
                <a:path w="965200">
                  <a:moveTo>
                    <a:pt x="0" y="0"/>
                  </a:moveTo>
                  <a:lnTo>
                    <a:pt x="964810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1"/>
            <p:cNvSpPr/>
            <p:nvPr/>
          </p:nvSpPr>
          <p:spPr>
            <a:xfrm>
              <a:off x="1504794" y="2451160"/>
              <a:ext cx="601345" cy="0"/>
            </a:xfrm>
            <a:custGeom>
              <a:avLst/>
              <a:gdLst/>
              <a:ahLst/>
              <a:cxnLst/>
              <a:rect l="l" t="t" r="r" b="b"/>
              <a:pathLst>
                <a:path w="601344">
                  <a:moveTo>
                    <a:pt x="0" y="0"/>
                  </a:moveTo>
                  <a:lnTo>
                    <a:pt x="601205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2"/>
            <p:cNvSpPr/>
            <p:nvPr/>
          </p:nvSpPr>
          <p:spPr>
            <a:xfrm>
              <a:off x="1504794" y="2631176"/>
              <a:ext cx="601345" cy="0"/>
            </a:xfrm>
            <a:custGeom>
              <a:avLst/>
              <a:gdLst/>
              <a:ahLst/>
              <a:cxnLst/>
              <a:rect l="l" t="t" r="r" b="b"/>
              <a:pathLst>
                <a:path w="601344">
                  <a:moveTo>
                    <a:pt x="0" y="0"/>
                  </a:moveTo>
                  <a:lnTo>
                    <a:pt x="601205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3"/>
            <p:cNvSpPr/>
            <p:nvPr/>
          </p:nvSpPr>
          <p:spPr>
            <a:xfrm>
              <a:off x="2106000" y="2451160"/>
              <a:ext cx="835660" cy="0"/>
            </a:xfrm>
            <a:custGeom>
              <a:avLst/>
              <a:gdLst/>
              <a:ahLst/>
              <a:cxnLst/>
              <a:rect l="l" t="t" r="r" b="b"/>
              <a:pathLst>
                <a:path w="835660">
                  <a:moveTo>
                    <a:pt x="0" y="0"/>
                  </a:moveTo>
                  <a:lnTo>
                    <a:pt x="421197" y="0"/>
                  </a:lnTo>
                  <a:lnTo>
                    <a:pt x="8351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4"/>
            <p:cNvSpPr/>
            <p:nvPr/>
          </p:nvSpPr>
          <p:spPr>
            <a:xfrm>
              <a:off x="2106000" y="2631176"/>
              <a:ext cx="835660" cy="0"/>
            </a:xfrm>
            <a:custGeom>
              <a:avLst/>
              <a:gdLst/>
              <a:ahLst/>
              <a:cxnLst/>
              <a:rect l="l" t="t" r="r" b="b"/>
              <a:pathLst>
                <a:path w="835660">
                  <a:moveTo>
                    <a:pt x="0" y="0"/>
                  </a:moveTo>
                  <a:lnTo>
                    <a:pt x="421197" y="0"/>
                  </a:lnTo>
                  <a:lnTo>
                    <a:pt x="8351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5"/>
            <p:cNvSpPr/>
            <p:nvPr/>
          </p:nvSpPr>
          <p:spPr>
            <a:xfrm>
              <a:off x="2941201" y="2451160"/>
              <a:ext cx="414020" cy="0"/>
            </a:xfrm>
            <a:custGeom>
              <a:avLst/>
              <a:gdLst/>
              <a:ahLst/>
              <a:cxnLst/>
              <a:rect l="l" t="t" r="r" b="b"/>
              <a:pathLst>
                <a:path w="414020">
                  <a:moveTo>
                    <a:pt x="0" y="0"/>
                  </a:moveTo>
                  <a:lnTo>
                    <a:pt x="414006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6"/>
            <p:cNvSpPr/>
            <p:nvPr/>
          </p:nvSpPr>
          <p:spPr>
            <a:xfrm>
              <a:off x="2941201" y="2631176"/>
              <a:ext cx="414020" cy="0"/>
            </a:xfrm>
            <a:custGeom>
              <a:avLst/>
              <a:gdLst/>
              <a:ahLst/>
              <a:cxnLst/>
              <a:rect l="l" t="t" r="r" b="b"/>
              <a:pathLst>
                <a:path w="414020">
                  <a:moveTo>
                    <a:pt x="0" y="0"/>
                  </a:moveTo>
                  <a:lnTo>
                    <a:pt x="414006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7"/>
            <p:cNvSpPr/>
            <p:nvPr/>
          </p:nvSpPr>
          <p:spPr>
            <a:xfrm>
              <a:off x="3355207" y="2451160"/>
              <a:ext cx="1252855" cy="0"/>
            </a:xfrm>
            <a:custGeom>
              <a:avLst/>
              <a:gdLst/>
              <a:ahLst/>
              <a:cxnLst/>
              <a:rect l="l" t="t" r="r" b="b"/>
              <a:pathLst>
                <a:path w="1252854">
                  <a:moveTo>
                    <a:pt x="0" y="0"/>
                  </a:moveTo>
                  <a:lnTo>
                    <a:pt x="417606" y="0"/>
                  </a:lnTo>
                  <a:lnTo>
                    <a:pt x="835182" y="0"/>
                  </a:lnTo>
                  <a:lnTo>
                    <a:pt x="12527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8"/>
            <p:cNvSpPr/>
            <p:nvPr/>
          </p:nvSpPr>
          <p:spPr>
            <a:xfrm>
              <a:off x="3355207" y="2631176"/>
              <a:ext cx="1252855" cy="0"/>
            </a:xfrm>
            <a:custGeom>
              <a:avLst/>
              <a:gdLst/>
              <a:ahLst/>
              <a:cxnLst/>
              <a:rect l="l" t="t" r="r" b="b"/>
              <a:pathLst>
                <a:path w="1252854">
                  <a:moveTo>
                    <a:pt x="0" y="0"/>
                  </a:moveTo>
                  <a:lnTo>
                    <a:pt x="417606" y="0"/>
                  </a:lnTo>
                  <a:lnTo>
                    <a:pt x="835182" y="0"/>
                  </a:lnTo>
                  <a:lnTo>
                    <a:pt x="12527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113"/>
          <p:cNvSpPr txBox="1"/>
          <p:nvPr/>
        </p:nvSpPr>
        <p:spPr>
          <a:xfrm>
            <a:off x="1133473" y="6327396"/>
            <a:ext cx="4919027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algn="ctr">
              <a:spcBef>
                <a:spcPts val="121"/>
              </a:spcBef>
            </a:pPr>
            <a:r>
              <a:rPr lang="ru-RU" sz="846" b="1" spc="-12" dirty="0" smtClean="0">
                <a:solidFill>
                  <a:srgbClr val="FFFFFF"/>
                </a:solidFill>
                <a:latin typeface="Roboto"/>
                <a:cs typeface="Roboto"/>
              </a:rPr>
              <a:t>Строительство</a:t>
            </a:r>
            <a:endParaRPr sz="846" dirty="0" smtClean="0">
              <a:latin typeface="Roboto"/>
              <a:cs typeface="Roboto"/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409009"/>
              </p:ext>
            </p:extLst>
          </p:nvPr>
        </p:nvGraphicFramePr>
        <p:xfrm>
          <a:off x="1124740" y="6540626"/>
          <a:ext cx="4918574" cy="1198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0084"/>
                <a:gridCol w="576064"/>
                <a:gridCol w="576064"/>
                <a:gridCol w="502782"/>
                <a:gridCol w="593748"/>
                <a:gridCol w="593748"/>
                <a:gridCol w="593748"/>
                <a:gridCol w="762336"/>
              </a:tblGrid>
              <a:tr h="37084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Строительство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в ценах соответствующих лет,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млн. рублей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1643,46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1092,73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1215,12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1292,88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1363,99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1434,92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% к предыдущему году в сопоставимых ценах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115,32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62,14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99,02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100,47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100,38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101,06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Ввод в эксплуатацию жилых домов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тыс. кв. м. общей площади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35,10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25,09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43,60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44,20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45,01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46,02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703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5814" y="664610"/>
            <a:ext cx="2268725" cy="27583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ОБЕСПЕЧЕНИЕ</a:t>
            </a:r>
            <a:r>
              <a:rPr sz="846" spc="296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БЮДЖЕТНОГО</a:t>
            </a:r>
            <a:r>
              <a:rPr sz="846" spc="302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386742"/>
                </a:solidFill>
                <a:latin typeface="Roboto"/>
                <a:cs typeface="Roboto"/>
              </a:rPr>
              <a:t>ПРОЦЕССА</a:t>
            </a:r>
            <a:endParaRPr sz="846">
              <a:latin typeface="Roboto"/>
              <a:cs typeface="Robo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4416" y="688131"/>
            <a:ext cx="823037" cy="118235"/>
            <a:chOff x="0" y="569142"/>
            <a:chExt cx="680720" cy="97790"/>
          </a:xfrm>
        </p:grpSpPr>
        <p:sp>
          <p:nvSpPr>
            <p:cNvPr id="4" name="object 4"/>
            <p:cNvSpPr/>
            <p:nvPr/>
          </p:nvSpPr>
          <p:spPr>
            <a:xfrm>
              <a:off x="0" y="617971"/>
              <a:ext cx="661670" cy="0"/>
            </a:xfrm>
            <a:custGeom>
              <a:avLst/>
              <a:gdLst/>
              <a:ahLst/>
              <a:cxnLst/>
              <a:rect l="l" t="t" r="r" b="b"/>
              <a:pathLst>
                <a:path w="661670">
                  <a:moveTo>
                    <a:pt x="0" y="0"/>
                  </a:moveTo>
                  <a:lnTo>
                    <a:pt x="661214" y="0"/>
                  </a:lnTo>
                </a:path>
              </a:pathLst>
            </a:custGeom>
            <a:ln w="3176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0286" y="569150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97650" y="48831"/>
                  </a:moveTo>
                  <a:lnTo>
                    <a:pt x="48818" y="0"/>
                  </a:lnTo>
                  <a:lnTo>
                    <a:pt x="0" y="48831"/>
                  </a:lnTo>
                  <a:lnTo>
                    <a:pt x="48818" y="97624"/>
                  </a:lnTo>
                  <a:lnTo>
                    <a:pt x="97650" y="48831"/>
                  </a:lnTo>
                  <a:close/>
                </a:path>
                <a:path w="320675" h="97790">
                  <a:moveTo>
                    <a:pt x="216903" y="48831"/>
                  </a:moveTo>
                  <a:lnTo>
                    <a:pt x="214731" y="38100"/>
                  </a:lnTo>
                  <a:lnTo>
                    <a:pt x="208838" y="29349"/>
                  </a:lnTo>
                  <a:lnTo>
                    <a:pt x="200088" y="23444"/>
                  </a:lnTo>
                  <a:lnTo>
                    <a:pt x="189382" y="21272"/>
                  </a:lnTo>
                  <a:lnTo>
                    <a:pt x="178663" y="23444"/>
                  </a:lnTo>
                  <a:lnTo>
                    <a:pt x="169913" y="29349"/>
                  </a:lnTo>
                  <a:lnTo>
                    <a:pt x="164020" y="38100"/>
                  </a:lnTo>
                  <a:lnTo>
                    <a:pt x="161861" y="48831"/>
                  </a:lnTo>
                  <a:lnTo>
                    <a:pt x="164020" y="59524"/>
                  </a:lnTo>
                  <a:lnTo>
                    <a:pt x="169913" y="68262"/>
                  </a:lnTo>
                  <a:lnTo>
                    <a:pt x="178663" y="74155"/>
                  </a:lnTo>
                  <a:lnTo>
                    <a:pt x="189382" y="76314"/>
                  </a:lnTo>
                  <a:lnTo>
                    <a:pt x="200088" y="74155"/>
                  </a:lnTo>
                  <a:lnTo>
                    <a:pt x="208838" y="68262"/>
                  </a:lnTo>
                  <a:lnTo>
                    <a:pt x="214731" y="59524"/>
                  </a:lnTo>
                  <a:lnTo>
                    <a:pt x="216903" y="48831"/>
                  </a:lnTo>
                  <a:close/>
                </a:path>
                <a:path w="320675" h="97790">
                  <a:moveTo>
                    <a:pt x="320116" y="47218"/>
                  </a:moveTo>
                  <a:lnTo>
                    <a:pt x="318604" y="39751"/>
                  </a:lnTo>
                  <a:lnTo>
                    <a:pt x="314490" y="33655"/>
                  </a:lnTo>
                  <a:lnTo>
                    <a:pt x="308394" y="29552"/>
                  </a:lnTo>
                  <a:lnTo>
                    <a:pt x="300926" y="28041"/>
                  </a:lnTo>
                  <a:lnTo>
                    <a:pt x="293446" y="29552"/>
                  </a:lnTo>
                  <a:lnTo>
                    <a:pt x="287350" y="33655"/>
                  </a:lnTo>
                  <a:lnTo>
                    <a:pt x="283235" y="39751"/>
                  </a:lnTo>
                  <a:lnTo>
                    <a:pt x="281724" y="47218"/>
                  </a:lnTo>
                  <a:lnTo>
                    <a:pt x="283235" y="54686"/>
                  </a:lnTo>
                  <a:lnTo>
                    <a:pt x="287350" y="60794"/>
                  </a:lnTo>
                  <a:lnTo>
                    <a:pt x="293446" y="64909"/>
                  </a:lnTo>
                  <a:lnTo>
                    <a:pt x="300926" y="66421"/>
                  </a:lnTo>
                  <a:lnTo>
                    <a:pt x="308394" y="64909"/>
                  </a:lnTo>
                  <a:lnTo>
                    <a:pt x="314490" y="60794"/>
                  </a:lnTo>
                  <a:lnTo>
                    <a:pt x="318604" y="54686"/>
                  </a:lnTo>
                  <a:lnTo>
                    <a:pt x="320116" y="47218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589436" y="623932"/>
            <a:ext cx="3057213" cy="246450"/>
            <a:chOff x="2799694" y="516043"/>
            <a:chExt cx="2528570" cy="203835"/>
          </a:xfrm>
        </p:grpSpPr>
        <p:sp>
          <p:nvSpPr>
            <p:cNvPr id="7" name="object 7"/>
            <p:cNvSpPr/>
            <p:nvPr/>
          </p:nvSpPr>
          <p:spPr>
            <a:xfrm>
              <a:off x="2901589" y="516043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1706404" y="203822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07996" y="516043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720007" y="203822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99694" y="516046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925"/>
                  </a:lnTo>
                  <a:lnTo>
                    <a:pt x="101894" y="203819"/>
                  </a:lnTo>
                  <a:lnTo>
                    <a:pt x="203810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06102" y="516046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925"/>
                  </a:lnTo>
                  <a:lnTo>
                    <a:pt x="101894" y="203819"/>
                  </a:lnTo>
                  <a:lnTo>
                    <a:pt x="203819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905090" y="655014"/>
            <a:ext cx="2043772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1887200" algn="l"/>
              </a:tabLst>
            </a:pP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25</a:t>
            </a:r>
            <a:endParaRPr sz="967" dirty="0">
              <a:latin typeface="Roboto"/>
              <a:cs typeface="Roboto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792510"/>
              </p:ext>
            </p:extLst>
          </p:nvPr>
        </p:nvGraphicFramePr>
        <p:xfrm>
          <a:off x="857307" y="979371"/>
          <a:ext cx="4917489" cy="8038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4879"/>
                <a:gridCol w="844534"/>
                <a:gridCol w="495204"/>
                <a:gridCol w="482919"/>
                <a:gridCol w="522076"/>
                <a:gridCol w="1507877"/>
              </a:tblGrid>
              <a:tr h="28944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46379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Показатели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61290" marR="76835" indent="49530">
                        <a:lnSpc>
                          <a:spcPts val="800"/>
                        </a:lnSpc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Единица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измерения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2303" marB="0">
                    <a:lnT w="63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9695">
                        <a:lnSpc>
                          <a:spcPts val="819"/>
                        </a:lnSpc>
                        <a:spcBef>
                          <a:spcPts val="650"/>
                        </a:spcBef>
                      </a:pPr>
                      <a:r>
                        <a:rPr sz="8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2020</a:t>
                      </a:r>
                      <a:endParaRPr sz="800">
                        <a:latin typeface="Roboto"/>
                        <a:cs typeface="Roboto"/>
                      </a:endParaRPr>
                    </a:p>
                    <a:p>
                      <a:pPr marL="83185" marR="81915" indent="4762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отчет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99809" marB="0">
                    <a:lnT w="63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05410">
                        <a:lnSpc>
                          <a:spcPts val="819"/>
                        </a:lnSpc>
                        <a:spcBef>
                          <a:spcPts val="650"/>
                        </a:spcBef>
                      </a:pPr>
                      <a:r>
                        <a:rPr sz="8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2021</a:t>
                      </a:r>
                      <a:endParaRPr sz="800">
                        <a:latin typeface="Roboto"/>
                        <a:cs typeface="Roboto"/>
                      </a:endParaRPr>
                    </a:p>
                    <a:p>
                      <a:pPr marL="89535" marR="66040" indent="4762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отчет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99809" marB="0">
                    <a:lnT w="63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21920">
                        <a:lnSpc>
                          <a:spcPts val="819"/>
                        </a:lnSpc>
                        <a:spcBef>
                          <a:spcPts val="650"/>
                        </a:spcBef>
                      </a:pPr>
                      <a:r>
                        <a:rPr sz="8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2022</a:t>
                      </a:r>
                      <a:endParaRPr sz="800">
                        <a:latin typeface="Roboto"/>
                        <a:cs typeface="Roboto"/>
                      </a:endParaRPr>
                    </a:p>
                    <a:p>
                      <a:pPr marL="73660" marR="50165" indent="7937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оценка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99809" marB="0">
                    <a:lnT w="63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Прогноз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77544" marB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</a:tr>
              <a:tr h="29328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63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T w="63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2550" marB="0">
                    <a:lnT w="63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2550" marB="0">
                    <a:lnT w="63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2550" marB="0">
                    <a:lnT w="63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2023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r>
                        <a:rPr sz="800" b="1" spc="2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2024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r>
                        <a:rPr sz="800" b="1" spc="2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2025 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77544" marB="0">
                    <a:lnT w="63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</a:tr>
              <a:tr h="221114">
                <a:tc gridSpan="6">
                  <a:txBody>
                    <a:bodyPr/>
                    <a:lstStyle/>
                    <a:p>
                      <a:pPr algn="ctr">
                        <a:spcBef>
                          <a:spcPts val="121"/>
                        </a:spcBef>
                      </a:pPr>
                      <a:endParaRPr lang="ru-RU" sz="800" dirty="0">
                        <a:latin typeface="Roboto"/>
                        <a:cs typeface="Roboto"/>
                      </a:endParaRPr>
                    </a:p>
                  </a:txBody>
                  <a:tcPr marL="0" marR="0" marT="45298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pSp>
        <p:nvGrpSpPr>
          <p:cNvPr id="25" name="object 25"/>
          <p:cNvGrpSpPr/>
          <p:nvPr/>
        </p:nvGrpSpPr>
        <p:grpSpPr>
          <a:xfrm>
            <a:off x="857307" y="4977791"/>
            <a:ext cx="4919027" cy="225721"/>
            <a:chOff x="539995" y="5885645"/>
            <a:chExt cx="4068445" cy="186690"/>
          </a:xfrm>
        </p:grpSpPr>
        <p:sp>
          <p:nvSpPr>
            <p:cNvPr id="26" name="object 26"/>
            <p:cNvSpPr/>
            <p:nvPr/>
          </p:nvSpPr>
          <p:spPr>
            <a:xfrm>
              <a:off x="540008" y="5888820"/>
              <a:ext cx="4068445" cy="180340"/>
            </a:xfrm>
            <a:custGeom>
              <a:avLst/>
              <a:gdLst/>
              <a:ahLst/>
              <a:cxnLst/>
              <a:rect l="l" t="t" r="r" b="b"/>
              <a:pathLst>
                <a:path w="4068445" h="180339">
                  <a:moveTo>
                    <a:pt x="4067982" y="0"/>
                  </a:moveTo>
                  <a:lnTo>
                    <a:pt x="0" y="0"/>
                  </a:lnTo>
                  <a:lnTo>
                    <a:pt x="0" y="179999"/>
                  </a:lnTo>
                  <a:lnTo>
                    <a:pt x="4067982" y="179999"/>
                  </a:lnTo>
                  <a:lnTo>
                    <a:pt x="4067982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39995" y="5888820"/>
              <a:ext cx="965200" cy="0"/>
            </a:xfrm>
            <a:custGeom>
              <a:avLst/>
              <a:gdLst/>
              <a:ahLst/>
              <a:cxnLst/>
              <a:rect l="l" t="t" r="r" b="b"/>
              <a:pathLst>
                <a:path w="965200">
                  <a:moveTo>
                    <a:pt x="0" y="0"/>
                  </a:moveTo>
                  <a:lnTo>
                    <a:pt x="964810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39995" y="6068832"/>
              <a:ext cx="965200" cy="0"/>
            </a:xfrm>
            <a:custGeom>
              <a:avLst/>
              <a:gdLst/>
              <a:ahLst/>
              <a:cxnLst/>
              <a:rect l="l" t="t" r="r" b="b"/>
              <a:pathLst>
                <a:path w="965200">
                  <a:moveTo>
                    <a:pt x="0" y="0"/>
                  </a:moveTo>
                  <a:lnTo>
                    <a:pt x="964810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04794" y="5888820"/>
              <a:ext cx="601345" cy="0"/>
            </a:xfrm>
            <a:custGeom>
              <a:avLst/>
              <a:gdLst/>
              <a:ahLst/>
              <a:cxnLst/>
              <a:rect l="l" t="t" r="r" b="b"/>
              <a:pathLst>
                <a:path w="601344">
                  <a:moveTo>
                    <a:pt x="0" y="0"/>
                  </a:moveTo>
                  <a:lnTo>
                    <a:pt x="601205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504794" y="6068832"/>
              <a:ext cx="601345" cy="0"/>
            </a:xfrm>
            <a:custGeom>
              <a:avLst/>
              <a:gdLst/>
              <a:ahLst/>
              <a:cxnLst/>
              <a:rect l="l" t="t" r="r" b="b"/>
              <a:pathLst>
                <a:path w="601344">
                  <a:moveTo>
                    <a:pt x="0" y="0"/>
                  </a:moveTo>
                  <a:lnTo>
                    <a:pt x="601205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106000" y="5888820"/>
              <a:ext cx="835660" cy="0"/>
            </a:xfrm>
            <a:custGeom>
              <a:avLst/>
              <a:gdLst/>
              <a:ahLst/>
              <a:cxnLst/>
              <a:rect l="l" t="t" r="r" b="b"/>
              <a:pathLst>
                <a:path w="835660">
                  <a:moveTo>
                    <a:pt x="0" y="0"/>
                  </a:moveTo>
                  <a:lnTo>
                    <a:pt x="421197" y="0"/>
                  </a:lnTo>
                  <a:lnTo>
                    <a:pt x="8351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106000" y="6068832"/>
              <a:ext cx="835660" cy="0"/>
            </a:xfrm>
            <a:custGeom>
              <a:avLst/>
              <a:gdLst/>
              <a:ahLst/>
              <a:cxnLst/>
              <a:rect l="l" t="t" r="r" b="b"/>
              <a:pathLst>
                <a:path w="835660">
                  <a:moveTo>
                    <a:pt x="0" y="0"/>
                  </a:moveTo>
                  <a:lnTo>
                    <a:pt x="421197" y="0"/>
                  </a:lnTo>
                  <a:lnTo>
                    <a:pt x="8351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941201" y="5888820"/>
              <a:ext cx="414020" cy="0"/>
            </a:xfrm>
            <a:custGeom>
              <a:avLst/>
              <a:gdLst/>
              <a:ahLst/>
              <a:cxnLst/>
              <a:rect l="l" t="t" r="r" b="b"/>
              <a:pathLst>
                <a:path w="414020">
                  <a:moveTo>
                    <a:pt x="0" y="0"/>
                  </a:moveTo>
                  <a:lnTo>
                    <a:pt x="414006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941201" y="6068832"/>
              <a:ext cx="414020" cy="0"/>
            </a:xfrm>
            <a:custGeom>
              <a:avLst/>
              <a:gdLst/>
              <a:ahLst/>
              <a:cxnLst/>
              <a:rect l="l" t="t" r="r" b="b"/>
              <a:pathLst>
                <a:path w="414020">
                  <a:moveTo>
                    <a:pt x="0" y="0"/>
                  </a:moveTo>
                  <a:lnTo>
                    <a:pt x="414006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355207" y="5888820"/>
              <a:ext cx="1252855" cy="0"/>
            </a:xfrm>
            <a:custGeom>
              <a:avLst/>
              <a:gdLst/>
              <a:ahLst/>
              <a:cxnLst/>
              <a:rect l="l" t="t" r="r" b="b"/>
              <a:pathLst>
                <a:path w="1252854">
                  <a:moveTo>
                    <a:pt x="0" y="0"/>
                  </a:moveTo>
                  <a:lnTo>
                    <a:pt x="417606" y="0"/>
                  </a:lnTo>
                  <a:lnTo>
                    <a:pt x="835182" y="0"/>
                  </a:lnTo>
                  <a:lnTo>
                    <a:pt x="12527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355207" y="6068832"/>
              <a:ext cx="1252855" cy="0"/>
            </a:xfrm>
            <a:custGeom>
              <a:avLst/>
              <a:gdLst/>
              <a:ahLst/>
              <a:cxnLst/>
              <a:rect l="l" t="t" r="r" b="b"/>
              <a:pathLst>
                <a:path w="1252854">
                  <a:moveTo>
                    <a:pt x="0" y="0"/>
                  </a:moveTo>
                  <a:lnTo>
                    <a:pt x="417606" y="0"/>
                  </a:lnTo>
                  <a:lnTo>
                    <a:pt x="835182" y="0"/>
                  </a:lnTo>
                  <a:lnTo>
                    <a:pt x="12527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857307" y="3276725"/>
            <a:ext cx="4919027" cy="225721"/>
            <a:chOff x="539995" y="4466829"/>
            <a:chExt cx="4068445" cy="186690"/>
          </a:xfrm>
        </p:grpSpPr>
        <p:sp>
          <p:nvSpPr>
            <p:cNvPr id="50" name="object 50"/>
            <p:cNvSpPr/>
            <p:nvPr/>
          </p:nvSpPr>
          <p:spPr>
            <a:xfrm>
              <a:off x="540008" y="4470003"/>
              <a:ext cx="4068445" cy="180340"/>
            </a:xfrm>
            <a:custGeom>
              <a:avLst/>
              <a:gdLst/>
              <a:ahLst/>
              <a:cxnLst/>
              <a:rect l="l" t="t" r="r" b="b"/>
              <a:pathLst>
                <a:path w="4068445" h="180339">
                  <a:moveTo>
                    <a:pt x="4067982" y="0"/>
                  </a:moveTo>
                  <a:lnTo>
                    <a:pt x="0" y="0"/>
                  </a:lnTo>
                  <a:lnTo>
                    <a:pt x="0" y="179987"/>
                  </a:lnTo>
                  <a:lnTo>
                    <a:pt x="4067982" y="179987"/>
                  </a:lnTo>
                  <a:lnTo>
                    <a:pt x="4067982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39995" y="4470003"/>
              <a:ext cx="965200" cy="0"/>
            </a:xfrm>
            <a:custGeom>
              <a:avLst/>
              <a:gdLst/>
              <a:ahLst/>
              <a:cxnLst/>
              <a:rect l="l" t="t" r="r" b="b"/>
              <a:pathLst>
                <a:path w="965200">
                  <a:moveTo>
                    <a:pt x="0" y="0"/>
                  </a:moveTo>
                  <a:lnTo>
                    <a:pt x="964810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39995" y="4649997"/>
              <a:ext cx="965200" cy="0"/>
            </a:xfrm>
            <a:custGeom>
              <a:avLst/>
              <a:gdLst/>
              <a:ahLst/>
              <a:cxnLst/>
              <a:rect l="l" t="t" r="r" b="b"/>
              <a:pathLst>
                <a:path w="965200">
                  <a:moveTo>
                    <a:pt x="0" y="0"/>
                  </a:moveTo>
                  <a:lnTo>
                    <a:pt x="964810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504794" y="4470003"/>
              <a:ext cx="601345" cy="0"/>
            </a:xfrm>
            <a:custGeom>
              <a:avLst/>
              <a:gdLst/>
              <a:ahLst/>
              <a:cxnLst/>
              <a:rect l="l" t="t" r="r" b="b"/>
              <a:pathLst>
                <a:path w="601344">
                  <a:moveTo>
                    <a:pt x="0" y="0"/>
                  </a:moveTo>
                  <a:lnTo>
                    <a:pt x="601205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504794" y="4649997"/>
              <a:ext cx="601345" cy="0"/>
            </a:xfrm>
            <a:custGeom>
              <a:avLst/>
              <a:gdLst/>
              <a:ahLst/>
              <a:cxnLst/>
              <a:rect l="l" t="t" r="r" b="b"/>
              <a:pathLst>
                <a:path w="601344">
                  <a:moveTo>
                    <a:pt x="0" y="0"/>
                  </a:moveTo>
                  <a:lnTo>
                    <a:pt x="601205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106000" y="4470003"/>
              <a:ext cx="835660" cy="0"/>
            </a:xfrm>
            <a:custGeom>
              <a:avLst/>
              <a:gdLst/>
              <a:ahLst/>
              <a:cxnLst/>
              <a:rect l="l" t="t" r="r" b="b"/>
              <a:pathLst>
                <a:path w="835660">
                  <a:moveTo>
                    <a:pt x="0" y="0"/>
                  </a:moveTo>
                  <a:lnTo>
                    <a:pt x="421197" y="0"/>
                  </a:lnTo>
                  <a:lnTo>
                    <a:pt x="8351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106000" y="4649997"/>
              <a:ext cx="835660" cy="0"/>
            </a:xfrm>
            <a:custGeom>
              <a:avLst/>
              <a:gdLst/>
              <a:ahLst/>
              <a:cxnLst/>
              <a:rect l="l" t="t" r="r" b="b"/>
              <a:pathLst>
                <a:path w="835660">
                  <a:moveTo>
                    <a:pt x="0" y="0"/>
                  </a:moveTo>
                  <a:lnTo>
                    <a:pt x="421197" y="0"/>
                  </a:lnTo>
                  <a:lnTo>
                    <a:pt x="8351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941201" y="4470003"/>
              <a:ext cx="414020" cy="0"/>
            </a:xfrm>
            <a:custGeom>
              <a:avLst/>
              <a:gdLst/>
              <a:ahLst/>
              <a:cxnLst/>
              <a:rect l="l" t="t" r="r" b="b"/>
              <a:pathLst>
                <a:path w="414020">
                  <a:moveTo>
                    <a:pt x="0" y="0"/>
                  </a:moveTo>
                  <a:lnTo>
                    <a:pt x="414006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941201" y="4649997"/>
              <a:ext cx="414020" cy="0"/>
            </a:xfrm>
            <a:custGeom>
              <a:avLst/>
              <a:gdLst/>
              <a:ahLst/>
              <a:cxnLst/>
              <a:rect l="l" t="t" r="r" b="b"/>
              <a:pathLst>
                <a:path w="414020">
                  <a:moveTo>
                    <a:pt x="0" y="0"/>
                  </a:moveTo>
                  <a:lnTo>
                    <a:pt x="414006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355207" y="4470003"/>
              <a:ext cx="1252855" cy="0"/>
            </a:xfrm>
            <a:custGeom>
              <a:avLst/>
              <a:gdLst/>
              <a:ahLst/>
              <a:cxnLst/>
              <a:rect l="l" t="t" r="r" b="b"/>
              <a:pathLst>
                <a:path w="1252854">
                  <a:moveTo>
                    <a:pt x="0" y="0"/>
                  </a:moveTo>
                  <a:lnTo>
                    <a:pt x="417606" y="0"/>
                  </a:lnTo>
                  <a:lnTo>
                    <a:pt x="835182" y="0"/>
                  </a:lnTo>
                  <a:lnTo>
                    <a:pt x="12527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355207" y="4649997"/>
              <a:ext cx="1252855" cy="0"/>
            </a:xfrm>
            <a:custGeom>
              <a:avLst/>
              <a:gdLst/>
              <a:ahLst/>
              <a:cxnLst/>
              <a:rect l="l" t="t" r="r" b="b"/>
              <a:pathLst>
                <a:path w="1252854">
                  <a:moveTo>
                    <a:pt x="0" y="0"/>
                  </a:moveTo>
                  <a:lnTo>
                    <a:pt x="417606" y="0"/>
                  </a:lnTo>
                  <a:lnTo>
                    <a:pt x="835182" y="0"/>
                  </a:lnTo>
                  <a:lnTo>
                    <a:pt x="12527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0" name="object 120"/>
          <p:cNvSpPr txBox="1"/>
          <p:nvPr/>
        </p:nvSpPr>
        <p:spPr>
          <a:xfrm>
            <a:off x="795130" y="1582174"/>
            <a:ext cx="4919027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algn="ctr">
              <a:spcBef>
                <a:spcPts val="121"/>
              </a:spcBef>
            </a:pPr>
            <a:r>
              <a:rPr sz="846" b="1" spc="-12" dirty="0">
                <a:solidFill>
                  <a:srgbClr val="FFFFFF"/>
                </a:solidFill>
                <a:latin typeface="Roboto"/>
                <a:cs typeface="Roboto"/>
              </a:rPr>
              <a:t>Торговля</a:t>
            </a:r>
            <a:r>
              <a:rPr sz="846" b="1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46" b="1" dirty="0">
                <a:solidFill>
                  <a:srgbClr val="FFFFFF"/>
                </a:solidFill>
                <a:latin typeface="Roboto"/>
                <a:cs typeface="Roboto"/>
              </a:rPr>
              <a:t>и</a:t>
            </a:r>
            <a:r>
              <a:rPr sz="846" b="1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46" b="1" dirty="0">
                <a:solidFill>
                  <a:srgbClr val="FFFFFF"/>
                </a:solidFill>
                <a:latin typeface="Roboto"/>
                <a:cs typeface="Roboto"/>
              </a:rPr>
              <a:t>услуги</a:t>
            </a:r>
            <a:r>
              <a:rPr sz="846" b="1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46" b="1" spc="-12" dirty="0">
                <a:solidFill>
                  <a:srgbClr val="FFFFFF"/>
                </a:solidFill>
                <a:latin typeface="Roboto"/>
                <a:cs typeface="Roboto"/>
              </a:rPr>
              <a:t>населению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814608" y="3298376"/>
            <a:ext cx="4919027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algn="ctr">
              <a:spcBef>
                <a:spcPts val="121"/>
              </a:spcBef>
            </a:pPr>
            <a:r>
              <a:rPr sz="846" b="1" dirty="0">
                <a:solidFill>
                  <a:srgbClr val="FFFFFF"/>
                </a:solidFill>
                <a:latin typeface="Roboto"/>
                <a:cs typeface="Roboto"/>
              </a:rPr>
              <a:t>Малое</a:t>
            </a:r>
            <a:r>
              <a:rPr sz="846" b="1" spc="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46" b="1" dirty="0">
                <a:solidFill>
                  <a:srgbClr val="FFFFFF"/>
                </a:solidFill>
                <a:latin typeface="Roboto"/>
                <a:cs typeface="Roboto"/>
              </a:rPr>
              <a:t>и</a:t>
            </a:r>
            <a:r>
              <a:rPr sz="846" b="1" spc="12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46" b="1" dirty="0">
                <a:solidFill>
                  <a:srgbClr val="FFFFFF"/>
                </a:solidFill>
                <a:latin typeface="Roboto"/>
                <a:cs typeface="Roboto"/>
              </a:rPr>
              <a:t>среднее</a:t>
            </a:r>
            <a:r>
              <a:rPr sz="846" b="1" spc="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46" b="1" spc="-12" dirty="0">
                <a:solidFill>
                  <a:srgbClr val="FFFFFF"/>
                </a:solidFill>
                <a:latin typeface="Roboto"/>
                <a:cs typeface="Roboto"/>
              </a:rPr>
              <a:t>предпринимательство,</a:t>
            </a:r>
            <a:r>
              <a:rPr sz="846" b="1" spc="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46" b="1" dirty="0">
                <a:solidFill>
                  <a:srgbClr val="FFFFFF"/>
                </a:solidFill>
                <a:latin typeface="Roboto"/>
                <a:cs typeface="Roboto"/>
              </a:rPr>
              <a:t>включая</a:t>
            </a:r>
            <a:r>
              <a:rPr sz="846" b="1" spc="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46" b="1" spc="-12" dirty="0">
                <a:solidFill>
                  <a:srgbClr val="FFFFFF"/>
                </a:solidFill>
                <a:latin typeface="Roboto"/>
                <a:cs typeface="Roboto"/>
              </a:rPr>
              <a:t>микропредприятия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833885" y="5011032"/>
            <a:ext cx="4919027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algn="ctr">
              <a:spcBef>
                <a:spcPts val="121"/>
              </a:spcBef>
            </a:pPr>
            <a:r>
              <a:rPr lang="ru-RU" sz="846" b="1" spc="-12" dirty="0" smtClean="0">
                <a:solidFill>
                  <a:srgbClr val="FFFFFF"/>
                </a:solidFill>
                <a:latin typeface="Roboto"/>
                <a:cs typeface="Roboto"/>
              </a:rPr>
              <a:t>Инвестиции</a:t>
            </a:r>
            <a:endParaRPr sz="846" dirty="0">
              <a:latin typeface="Roboto"/>
              <a:cs typeface="Roboto"/>
            </a:endParaRPr>
          </a:p>
        </p:txBody>
      </p:sp>
      <p:graphicFrame>
        <p:nvGraphicFramePr>
          <p:cNvPr id="166" name="Таблица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84008"/>
              </p:ext>
            </p:extLst>
          </p:nvPr>
        </p:nvGraphicFramePr>
        <p:xfrm>
          <a:off x="869740" y="1794695"/>
          <a:ext cx="4905062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3132"/>
                <a:gridCol w="1226048"/>
                <a:gridCol w="504056"/>
                <a:gridCol w="432048"/>
                <a:gridCol w="432051"/>
                <a:gridCol w="471463"/>
                <a:gridCol w="613132"/>
                <a:gridCol w="613132"/>
              </a:tblGrid>
              <a:tr h="37084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Оборот розничной торговли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в ценах соответствующих лет,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млн. рублей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7439,003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8947,6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9734,09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10626,71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11579,93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12464,63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% к предыдущему году в сопоставимых ценах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101,03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111,27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93,87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102,70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103,68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103,10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Объем платных услуг населению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млн. рублей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3654,6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3897,57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4078,98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4341,67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4527,59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4892,27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% к предыдущему году в сопоставимых ценах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83,87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102,15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95,05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99,76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99,13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103,30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67" name="Таблица 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505698"/>
              </p:ext>
            </p:extLst>
          </p:nvPr>
        </p:nvGraphicFramePr>
        <p:xfrm>
          <a:off x="869740" y="3516025"/>
          <a:ext cx="4905063" cy="129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5084"/>
                <a:gridCol w="792089"/>
                <a:gridCol w="576064"/>
                <a:gridCol w="432049"/>
                <a:gridCol w="504056"/>
                <a:gridCol w="576065"/>
                <a:gridCol w="576065"/>
                <a:gridCol w="473591"/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Количество малых и средних предприятий, включая </a:t>
                      </a:r>
                      <a:r>
                        <a:rPr lang="ru-RU" sz="600" dirty="0" err="1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микропредприятия</a:t>
                      </a: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 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1164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1089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1094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1097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1099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1103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Среднесписочная численность работников малых и средних предприятий, включая 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 err="1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микропредприятия</a:t>
                      </a: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 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тыс. человек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8,50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8,15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8,19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8,21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8,24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8,26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Оборот малых и средних предприятий, включая </a:t>
                      </a:r>
                      <a:r>
                        <a:rPr lang="ru-RU" sz="600" dirty="0" err="1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микропредприятия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млрд. рублей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37,27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Calibri" panose="020F0502020204030204" pitchFamily="34" charset="0"/>
                        </a:rPr>
                        <a:t>40,40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44,44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46,88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48,76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Calibri" panose="020F0502020204030204" pitchFamily="34" charset="0"/>
                        </a:rPr>
                        <a:t>50,71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168" name="Таблица 1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386673"/>
              </p:ext>
            </p:extLst>
          </p:nvPr>
        </p:nvGraphicFramePr>
        <p:xfrm>
          <a:off x="869740" y="5220348"/>
          <a:ext cx="4905063" cy="1376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5084"/>
                <a:gridCol w="864096"/>
                <a:gridCol w="504056"/>
                <a:gridCol w="504056"/>
                <a:gridCol w="576064"/>
                <a:gridCol w="504056"/>
                <a:gridCol w="504061"/>
                <a:gridCol w="473590"/>
              </a:tblGrid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Объем инвестиций в основной капитал за счет всех источников финансирования (без субъектов малого предпринимательства и объемов инвестиций, не наблюдаемых прямыми статистическими методами) 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млн. рублей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13394,21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10627,65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15495,24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16159,80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18986,29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8519,17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Индекс физического объема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% к предыдущему году в сопоставимых ценах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81,23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75,64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128,01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98,48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111,58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42,81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pSp>
        <p:nvGrpSpPr>
          <p:cNvPr id="170" name="object 49"/>
          <p:cNvGrpSpPr/>
          <p:nvPr/>
        </p:nvGrpSpPr>
        <p:grpSpPr>
          <a:xfrm>
            <a:off x="854423" y="6704381"/>
            <a:ext cx="4919027" cy="225721"/>
            <a:chOff x="539995" y="4466829"/>
            <a:chExt cx="4068445" cy="186690"/>
          </a:xfrm>
        </p:grpSpPr>
        <p:sp>
          <p:nvSpPr>
            <p:cNvPr id="171" name="object 50"/>
            <p:cNvSpPr/>
            <p:nvPr/>
          </p:nvSpPr>
          <p:spPr>
            <a:xfrm>
              <a:off x="540008" y="4470003"/>
              <a:ext cx="4068445" cy="180340"/>
            </a:xfrm>
            <a:custGeom>
              <a:avLst/>
              <a:gdLst/>
              <a:ahLst/>
              <a:cxnLst/>
              <a:rect l="l" t="t" r="r" b="b"/>
              <a:pathLst>
                <a:path w="4068445" h="180339">
                  <a:moveTo>
                    <a:pt x="4067982" y="0"/>
                  </a:moveTo>
                  <a:lnTo>
                    <a:pt x="0" y="0"/>
                  </a:lnTo>
                  <a:lnTo>
                    <a:pt x="0" y="179987"/>
                  </a:lnTo>
                  <a:lnTo>
                    <a:pt x="4067982" y="179987"/>
                  </a:lnTo>
                  <a:lnTo>
                    <a:pt x="4067982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51"/>
            <p:cNvSpPr/>
            <p:nvPr/>
          </p:nvSpPr>
          <p:spPr>
            <a:xfrm>
              <a:off x="539995" y="4470003"/>
              <a:ext cx="965200" cy="0"/>
            </a:xfrm>
            <a:custGeom>
              <a:avLst/>
              <a:gdLst/>
              <a:ahLst/>
              <a:cxnLst/>
              <a:rect l="l" t="t" r="r" b="b"/>
              <a:pathLst>
                <a:path w="965200">
                  <a:moveTo>
                    <a:pt x="0" y="0"/>
                  </a:moveTo>
                  <a:lnTo>
                    <a:pt x="964810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52"/>
            <p:cNvSpPr/>
            <p:nvPr/>
          </p:nvSpPr>
          <p:spPr>
            <a:xfrm>
              <a:off x="539995" y="4649997"/>
              <a:ext cx="965200" cy="0"/>
            </a:xfrm>
            <a:custGeom>
              <a:avLst/>
              <a:gdLst/>
              <a:ahLst/>
              <a:cxnLst/>
              <a:rect l="l" t="t" r="r" b="b"/>
              <a:pathLst>
                <a:path w="965200">
                  <a:moveTo>
                    <a:pt x="0" y="0"/>
                  </a:moveTo>
                  <a:lnTo>
                    <a:pt x="964810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53"/>
            <p:cNvSpPr/>
            <p:nvPr/>
          </p:nvSpPr>
          <p:spPr>
            <a:xfrm>
              <a:off x="1504794" y="4470003"/>
              <a:ext cx="601345" cy="0"/>
            </a:xfrm>
            <a:custGeom>
              <a:avLst/>
              <a:gdLst/>
              <a:ahLst/>
              <a:cxnLst/>
              <a:rect l="l" t="t" r="r" b="b"/>
              <a:pathLst>
                <a:path w="601344">
                  <a:moveTo>
                    <a:pt x="0" y="0"/>
                  </a:moveTo>
                  <a:lnTo>
                    <a:pt x="601205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54"/>
            <p:cNvSpPr/>
            <p:nvPr/>
          </p:nvSpPr>
          <p:spPr>
            <a:xfrm>
              <a:off x="1504794" y="4649997"/>
              <a:ext cx="601345" cy="0"/>
            </a:xfrm>
            <a:custGeom>
              <a:avLst/>
              <a:gdLst/>
              <a:ahLst/>
              <a:cxnLst/>
              <a:rect l="l" t="t" r="r" b="b"/>
              <a:pathLst>
                <a:path w="601344">
                  <a:moveTo>
                    <a:pt x="0" y="0"/>
                  </a:moveTo>
                  <a:lnTo>
                    <a:pt x="601205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55"/>
            <p:cNvSpPr/>
            <p:nvPr/>
          </p:nvSpPr>
          <p:spPr>
            <a:xfrm>
              <a:off x="2106000" y="4470003"/>
              <a:ext cx="835660" cy="0"/>
            </a:xfrm>
            <a:custGeom>
              <a:avLst/>
              <a:gdLst/>
              <a:ahLst/>
              <a:cxnLst/>
              <a:rect l="l" t="t" r="r" b="b"/>
              <a:pathLst>
                <a:path w="835660">
                  <a:moveTo>
                    <a:pt x="0" y="0"/>
                  </a:moveTo>
                  <a:lnTo>
                    <a:pt x="421197" y="0"/>
                  </a:lnTo>
                  <a:lnTo>
                    <a:pt x="8351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56"/>
            <p:cNvSpPr/>
            <p:nvPr/>
          </p:nvSpPr>
          <p:spPr>
            <a:xfrm>
              <a:off x="2106000" y="4649997"/>
              <a:ext cx="835660" cy="0"/>
            </a:xfrm>
            <a:custGeom>
              <a:avLst/>
              <a:gdLst/>
              <a:ahLst/>
              <a:cxnLst/>
              <a:rect l="l" t="t" r="r" b="b"/>
              <a:pathLst>
                <a:path w="835660">
                  <a:moveTo>
                    <a:pt x="0" y="0"/>
                  </a:moveTo>
                  <a:lnTo>
                    <a:pt x="421197" y="0"/>
                  </a:lnTo>
                  <a:lnTo>
                    <a:pt x="8351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57"/>
            <p:cNvSpPr/>
            <p:nvPr/>
          </p:nvSpPr>
          <p:spPr>
            <a:xfrm>
              <a:off x="2941201" y="4470003"/>
              <a:ext cx="414020" cy="0"/>
            </a:xfrm>
            <a:custGeom>
              <a:avLst/>
              <a:gdLst/>
              <a:ahLst/>
              <a:cxnLst/>
              <a:rect l="l" t="t" r="r" b="b"/>
              <a:pathLst>
                <a:path w="414020">
                  <a:moveTo>
                    <a:pt x="0" y="0"/>
                  </a:moveTo>
                  <a:lnTo>
                    <a:pt x="414006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58"/>
            <p:cNvSpPr/>
            <p:nvPr/>
          </p:nvSpPr>
          <p:spPr>
            <a:xfrm>
              <a:off x="2941201" y="4649997"/>
              <a:ext cx="414020" cy="0"/>
            </a:xfrm>
            <a:custGeom>
              <a:avLst/>
              <a:gdLst/>
              <a:ahLst/>
              <a:cxnLst/>
              <a:rect l="l" t="t" r="r" b="b"/>
              <a:pathLst>
                <a:path w="414020">
                  <a:moveTo>
                    <a:pt x="0" y="0"/>
                  </a:moveTo>
                  <a:lnTo>
                    <a:pt x="414006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59"/>
            <p:cNvSpPr/>
            <p:nvPr/>
          </p:nvSpPr>
          <p:spPr>
            <a:xfrm>
              <a:off x="3355207" y="4470003"/>
              <a:ext cx="1252855" cy="0"/>
            </a:xfrm>
            <a:custGeom>
              <a:avLst/>
              <a:gdLst/>
              <a:ahLst/>
              <a:cxnLst/>
              <a:rect l="l" t="t" r="r" b="b"/>
              <a:pathLst>
                <a:path w="1252854">
                  <a:moveTo>
                    <a:pt x="0" y="0"/>
                  </a:moveTo>
                  <a:lnTo>
                    <a:pt x="417606" y="0"/>
                  </a:lnTo>
                  <a:lnTo>
                    <a:pt x="835182" y="0"/>
                  </a:lnTo>
                  <a:lnTo>
                    <a:pt x="12527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60"/>
            <p:cNvSpPr/>
            <p:nvPr/>
          </p:nvSpPr>
          <p:spPr>
            <a:xfrm>
              <a:off x="3355207" y="4649997"/>
              <a:ext cx="1252855" cy="0"/>
            </a:xfrm>
            <a:custGeom>
              <a:avLst/>
              <a:gdLst/>
              <a:ahLst/>
              <a:cxnLst/>
              <a:rect l="l" t="t" r="r" b="b"/>
              <a:pathLst>
                <a:path w="1252854">
                  <a:moveTo>
                    <a:pt x="0" y="0"/>
                  </a:moveTo>
                  <a:lnTo>
                    <a:pt x="417606" y="0"/>
                  </a:lnTo>
                  <a:lnTo>
                    <a:pt x="835182" y="0"/>
                  </a:lnTo>
                  <a:lnTo>
                    <a:pt x="12527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2" name="object 157"/>
          <p:cNvSpPr txBox="1"/>
          <p:nvPr/>
        </p:nvSpPr>
        <p:spPr>
          <a:xfrm>
            <a:off x="872814" y="6744735"/>
            <a:ext cx="4919027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algn="ctr">
              <a:spcBef>
                <a:spcPts val="121"/>
              </a:spcBef>
            </a:pPr>
            <a:r>
              <a:rPr lang="ru-RU" sz="846" b="1" spc="-12" dirty="0" smtClean="0">
                <a:solidFill>
                  <a:srgbClr val="FFFFFF"/>
                </a:solidFill>
                <a:latin typeface="Roboto"/>
                <a:cs typeface="Roboto"/>
              </a:rPr>
              <a:t>Труд и занятость</a:t>
            </a:r>
            <a:endParaRPr sz="846" dirty="0">
              <a:latin typeface="Roboto"/>
              <a:cs typeface="Roboto"/>
            </a:endParaRPr>
          </a:p>
        </p:txBody>
      </p:sp>
      <p:graphicFrame>
        <p:nvGraphicFramePr>
          <p:cNvPr id="184" name="Таблица 1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706866"/>
              </p:ext>
            </p:extLst>
          </p:nvPr>
        </p:nvGraphicFramePr>
        <p:xfrm>
          <a:off x="866664" y="6926262"/>
          <a:ext cx="4906328" cy="1376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6152"/>
                <a:gridCol w="720080"/>
                <a:gridCol w="618652"/>
                <a:gridCol w="605484"/>
                <a:gridCol w="504056"/>
                <a:gridCol w="576064"/>
                <a:gridCol w="504056"/>
                <a:gridCol w="471784"/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Численность рабочей силы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тыс. человек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55,33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52,96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52,96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52,96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52,97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52,98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Среднегодовая численность занятых в экономике (по данным баланса трудовых ресурсов)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тыс. человек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52,49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52,43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52,44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52,44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52,45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52,46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Среднесписочная численность работников организаций (без внешних совместителей)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тыс. человек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23,08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23,98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24,50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24,66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25,01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25,38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65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10055" y="664610"/>
            <a:ext cx="2268725" cy="27583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ОБЕСПЕЧЕНИЕ</a:t>
            </a:r>
            <a:r>
              <a:rPr sz="846" spc="296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БЮДЖЕТНОГО</a:t>
            </a:r>
            <a:r>
              <a:rPr sz="846" spc="302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386742"/>
                </a:solidFill>
                <a:latin typeface="Roboto"/>
                <a:cs typeface="Roboto"/>
              </a:rPr>
              <a:t>ПРОЦЕССА</a:t>
            </a:r>
            <a:endParaRPr sz="846">
              <a:latin typeface="Roboto"/>
              <a:cs typeface="Robo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823668" y="688131"/>
            <a:ext cx="823037" cy="118235"/>
            <a:chOff x="4647590" y="569142"/>
            <a:chExt cx="680720" cy="97790"/>
          </a:xfrm>
        </p:grpSpPr>
        <p:sp>
          <p:nvSpPr>
            <p:cNvPr id="4" name="object 4"/>
            <p:cNvSpPr/>
            <p:nvPr/>
          </p:nvSpPr>
          <p:spPr>
            <a:xfrm>
              <a:off x="4666792" y="617971"/>
              <a:ext cx="661670" cy="0"/>
            </a:xfrm>
            <a:custGeom>
              <a:avLst/>
              <a:gdLst/>
              <a:ahLst/>
              <a:cxnLst/>
              <a:rect l="l" t="t" r="r" b="b"/>
              <a:pathLst>
                <a:path w="661670">
                  <a:moveTo>
                    <a:pt x="661233" y="0"/>
                  </a:moveTo>
                  <a:lnTo>
                    <a:pt x="0" y="0"/>
                  </a:lnTo>
                </a:path>
              </a:pathLst>
            </a:custGeom>
            <a:ln w="3176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47577" y="569150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38379" y="47218"/>
                  </a:moveTo>
                  <a:lnTo>
                    <a:pt x="36868" y="39751"/>
                  </a:lnTo>
                  <a:lnTo>
                    <a:pt x="32766" y="33655"/>
                  </a:lnTo>
                  <a:lnTo>
                    <a:pt x="26670" y="29552"/>
                  </a:lnTo>
                  <a:lnTo>
                    <a:pt x="19202" y="28041"/>
                  </a:lnTo>
                  <a:lnTo>
                    <a:pt x="11747" y="29552"/>
                  </a:lnTo>
                  <a:lnTo>
                    <a:pt x="5638" y="33655"/>
                  </a:lnTo>
                  <a:lnTo>
                    <a:pt x="1524" y="39751"/>
                  </a:lnTo>
                  <a:lnTo>
                    <a:pt x="0" y="47218"/>
                  </a:lnTo>
                  <a:lnTo>
                    <a:pt x="1524" y="54686"/>
                  </a:lnTo>
                  <a:lnTo>
                    <a:pt x="5638" y="60794"/>
                  </a:lnTo>
                  <a:lnTo>
                    <a:pt x="11747" y="64909"/>
                  </a:lnTo>
                  <a:lnTo>
                    <a:pt x="19202" y="66421"/>
                  </a:lnTo>
                  <a:lnTo>
                    <a:pt x="26670" y="64909"/>
                  </a:lnTo>
                  <a:lnTo>
                    <a:pt x="32766" y="60794"/>
                  </a:lnTo>
                  <a:lnTo>
                    <a:pt x="36868" y="54686"/>
                  </a:lnTo>
                  <a:lnTo>
                    <a:pt x="38379" y="47218"/>
                  </a:lnTo>
                  <a:close/>
                </a:path>
                <a:path w="320675" h="97790">
                  <a:moveTo>
                    <a:pt x="158254" y="48831"/>
                  </a:moveTo>
                  <a:lnTo>
                    <a:pt x="156095" y="38100"/>
                  </a:lnTo>
                  <a:lnTo>
                    <a:pt x="150202" y="29349"/>
                  </a:lnTo>
                  <a:lnTo>
                    <a:pt x="141452" y="23444"/>
                  </a:lnTo>
                  <a:lnTo>
                    <a:pt x="130733" y="21272"/>
                  </a:lnTo>
                  <a:lnTo>
                    <a:pt x="120015" y="23444"/>
                  </a:lnTo>
                  <a:lnTo>
                    <a:pt x="111264" y="29349"/>
                  </a:lnTo>
                  <a:lnTo>
                    <a:pt x="105371" y="38100"/>
                  </a:lnTo>
                  <a:lnTo>
                    <a:pt x="103212" y="48831"/>
                  </a:lnTo>
                  <a:lnTo>
                    <a:pt x="105371" y="59524"/>
                  </a:lnTo>
                  <a:lnTo>
                    <a:pt x="111264" y="68262"/>
                  </a:lnTo>
                  <a:lnTo>
                    <a:pt x="120015" y="74155"/>
                  </a:lnTo>
                  <a:lnTo>
                    <a:pt x="130733" y="76314"/>
                  </a:lnTo>
                  <a:lnTo>
                    <a:pt x="141452" y="74155"/>
                  </a:lnTo>
                  <a:lnTo>
                    <a:pt x="150202" y="68262"/>
                  </a:lnTo>
                  <a:lnTo>
                    <a:pt x="156095" y="59524"/>
                  </a:lnTo>
                  <a:lnTo>
                    <a:pt x="158254" y="48831"/>
                  </a:lnTo>
                  <a:close/>
                </a:path>
                <a:path w="320675" h="97790">
                  <a:moveTo>
                    <a:pt x="320103" y="48831"/>
                  </a:moveTo>
                  <a:lnTo>
                    <a:pt x="271310" y="0"/>
                  </a:lnTo>
                  <a:lnTo>
                    <a:pt x="222478" y="48831"/>
                  </a:lnTo>
                  <a:lnTo>
                    <a:pt x="271310" y="97624"/>
                  </a:lnTo>
                  <a:lnTo>
                    <a:pt x="320103" y="48831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04416" y="623932"/>
            <a:ext cx="3057213" cy="246450"/>
            <a:chOff x="0" y="516043"/>
            <a:chExt cx="2528570" cy="203835"/>
          </a:xfrm>
        </p:grpSpPr>
        <p:sp>
          <p:nvSpPr>
            <p:cNvPr id="7" name="object 7"/>
            <p:cNvSpPr/>
            <p:nvPr/>
          </p:nvSpPr>
          <p:spPr>
            <a:xfrm>
              <a:off x="720007" y="516043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80" h="203834">
                  <a:moveTo>
                    <a:pt x="1706392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1706392" y="203822"/>
                  </a:lnTo>
                  <a:lnTo>
                    <a:pt x="1706392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516043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720007" y="203822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24493" y="516046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906" y="0"/>
                  </a:moveTo>
                  <a:lnTo>
                    <a:pt x="0" y="101925"/>
                  </a:lnTo>
                  <a:lnTo>
                    <a:pt x="101906" y="203819"/>
                  </a:lnTo>
                  <a:lnTo>
                    <a:pt x="203822" y="101925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8088" y="516046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4" h="203834">
                  <a:moveTo>
                    <a:pt x="101906" y="0"/>
                  </a:moveTo>
                  <a:lnTo>
                    <a:pt x="0" y="101925"/>
                  </a:lnTo>
                  <a:lnTo>
                    <a:pt x="101906" y="203819"/>
                  </a:lnTo>
                  <a:lnTo>
                    <a:pt x="203822" y="101925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01981" y="669279"/>
            <a:ext cx="2069876" cy="148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6">
              <a:tabLst>
                <a:tab pos="380050" algn="l"/>
              </a:tabLst>
            </a:pP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Times New Roman"/>
              </a:rPr>
              <a:t>26</a:t>
            </a:r>
            <a:r>
              <a:rPr sz="967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 </a:t>
            </a:r>
            <a:endParaRPr sz="1270" baseline="3968" dirty="0">
              <a:latin typeface="Noto Mono"/>
              <a:cs typeface="Noto Mono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1074954" y="1008079"/>
          <a:ext cx="4919027" cy="8038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10382"/>
                <a:gridCol w="1508645"/>
              </a:tblGrid>
              <a:tr h="289445">
                <a:tc rowSpan="2">
                  <a:txBody>
                    <a:bodyPr/>
                    <a:lstStyle/>
                    <a:p>
                      <a:pPr marL="246379">
                        <a:lnSpc>
                          <a:spcPts val="819"/>
                        </a:lnSpc>
                        <a:spcBef>
                          <a:spcPts val="650"/>
                        </a:spcBef>
                        <a:tabLst>
                          <a:tab pos="1091565" algn="l"/>
                          <a:tab pos="1678305" algn="l"/>
                          <a:tab pos="2094230" algn="l"/>
                          <a:tab pos="2510155" algn="l"/>
                        </a:tabLst>
                      </a:pPr>
                      <a:r>
                        <a:rPr sz="1300" b="1" spc="-15" baseline="-63492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Показатели</a:t>
                      </a:r>
                      <a:r>
                        <a:rPr sz="1300" b="1" baseline="-63492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sz="1300" b="1" spc="-15" baseline="-31746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Единица</a:t>
                      </a:r>
                      <a:r>
                        <a:rPr sz="1300" b="1" baseline="-31746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sz="8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2020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8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2021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8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2022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1042035">
                        <a:lnSpc>
                          <a:spcPts val="800"/>
                        </a:lnSpc>
                        <a:tabLst>
                          <a:tab pos="1710055" algn="l"/>
                          <a:tab pos="2125980" algn="l"/>
                          <a:tab pos="2541905" algn="l"/>
                        </a:tabLst>
                      </a:pPr>
                      <a:r>
                        <a:rPr sz="1300" b="1" spc="-15" baseline="-31746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измерения</a:t>
                      </a:r>
                      <a:r>
                        <a:rPr sz="1300" b="1" baseline="-31746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1662430">
                        <a:lnSpc>
                          <a:spcPts val="819"/>
                        </a:lnSpc>
                        <a:tabLst>
                          <a:tab pos="2078355" algn="l"/>
                          <a:tab pos="2461895" algn="l"/>
                        </a:tabLst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отчет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отчет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оценка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99809" marB="0">
                    <a:lnT w="63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Прогноз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77544" marB="0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</a:tr>
              <a:tr h="29328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2550" marB="0">
                    <a:lnT w="63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2023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r>
                        <a:rPr sz="800" b="1" spc="2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2024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r>
                        <a:rPr sz="800" b="1" spc="2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2025 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77544" marB="0">
                    <a:lnT w="63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</a:tr>
              <a:tr h="221114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Труд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</a:t>
                      </a:r>
                      <a:r>
                        <a:rPr sz="8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занятость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5298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770222"/>
              </p:ext>
            </p:extLst>
          </p:nvPr>
        </p:nvGraphicFramePr>
        <p:xfrm>
          <a:off x="1082173" y="1811922"/>
          <a:ext cx="4911815" cy="23942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4699"/>
                <a:gridCol w="576065"/>
                <a:gridCol w="504056"/>
                <a:gridCol w="576065"/>
                <a:gridCol w="576064"/>
                <a:gridCol w="504057"/>
                <a:gridCol w="504057"/>
                <a:gridCol w="476752"/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Номинальная начисленная среднемесячная заработная плата работников организаций 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рублей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42670,40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45571,30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49112,80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51263,45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52894,19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53733,26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Темп роста номинальной начисленной среднемесячной заработной платы работников организаций 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% год к году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109,01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106,80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107,77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104,38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103,18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101,59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Уровень зарегистрированной безработицы (на конец года)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%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3,50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0,66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0,65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0,65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0,65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0,65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Численность безработных, зарегистрированных в государственных учреждениях службы занятости населения (на конец года)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тыс. человек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2,84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0,53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0,52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0,52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0,52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0,52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Фонд заработной платы работников организаций (по полному кругу)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млн рублей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14447,10 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15891,81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17004,24 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18024,49  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18925,72  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19682,74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Темп роста фонда заработной платы работников организаций  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% год к году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109,76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110,00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107,00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106,00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105,00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104,00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pSp>
        <p:nvGrpSpPr>
          <p:cNvPr id="34" name="object 25"/>
          <p:cNvGrpSpPr/>
          <p:nvPr/>
        </p:nvGrpSpPr>
        <p:grpSpPr>
          <a:xfrm>
            <a:off x="1074951" y="4283968"/>
            <a:ext cx="4919027" cy="225721"/>
            <a:chOff x="539995" y="5885645"/>
            <a:chExt cx="4068445" cy="186690"/>
          </a:xfrm>
        </p:grpSpPr>
        <p:sp>
          <p:nvSpPr>
            <p:cNvPr id="35" name="object 26"/>
            <p:cNvSpPr/>
            <p:nvPr/>
          </p:nvSpPr>
          <p:spPr>
            <a:xfrm>
              <a:off x="540008" y="5888820"/>
              <a:ext cx="4068445" cy="180340"/>
            </a:xfrm>
            <a:custGeom>
              <a:avLst/>
              <a:gdLst/>
              <a:ahLst/>
              <a:cxnLst/>
              <a:rect l="l" t="t" r="r" b="b"/>
              <a:pathLst>
                <a:path w="4068445" h="180339">
                  <a:moveTo>
                    <a:pt x="4067982" y="0"/>
                  </a:moveTo>
                  <a:lnTo>
                    <a:pt x="0" y="0"/>
                  </a:lnTo>
                  <a:lnTo>
                    <a:pt x="0" y="179999"/>
                  </a:lnTo>
                  <a:lnTo>
                    <a:pt x="4067982" y="179999"/>
                  </a:lnTo>
                  <a:lnTo>
                    <a:pt x="4067982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7"/>
            <p:cNvSpPr/>
            <p:nvPr/>
          </p:nvSpPr>
          <p:spPr>
            <a:xfrm>
              <a:off x="539995" y="5888820"/>
              <a:ext cx="965200" cy="0"/>
            </a:xfrm>
            <a:custGeom>
              <a:avLst/>
              <a:gdLst/>
              <a:ahLst/>
              <a:cxnLst/>
              <a:rect l="l" t="t" r="r" b="b"/>
              <a:pathLst>
                <a:path w="965200">
                  <a:moveTo>
                    <a:pt x="0" y="0"/>
                  </a:moveTo>
                  <a:lnTo>
                    <a:pt x="964810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8"/>
            <p:cNvSpPr/>
            <p:nvPr/>
          </p:nvSpPr>
          <p:spPr>
            <a:xfrm>
              <a:off x="539995" y="6068832"/>
              <a:ext cx="965200" cy="0"/>
            </a:xfrm>
            <a:custGeom>
              <a:avLst/>
              <a:gdLst/>
              <a:ahLst/>
              <a:cxnLst/>
              <a:rect l="l" t="t" r="r" b="b"/>
              <a:pathLst>
                <a:path w="965200">
                  <a:moveTo>
                    <a:pt x="0" y="0"/>
                  </a:moveTo>
                  <a:lnTo>
                    <a:pt x="964810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9"/>
            <p:cNvSpPr/>
            <p:nvPr/>
          </p:nvSpPr>
          <p:spPr>
            <a:xfrm>
              <a:off x="1504794" y="5888820"/>
              <a:ext cx="601345" cy="0"/>
            </a:xfrm>
            <a:custGeom>
              <a:avLst/>
              <a:gdLst/>
              <a:ahLst/>
              <a:cxnLst/>
              <a:rect l="l" t="t" r="r" b="b"/>
              <a:pathLst>
                <a:path w="601344">
                  <a:moveTo>
                    <a:pt x="0" y="0"/>
                  </a:moveTo>
                  <a:lnTo>
                    <a:pt x="601205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0"/>
            <p:cNvSpPr/>
            <p:nvPr/>
          </p:nvSpPr>
          <p:spPr>
            <a:xfrm>
              <a:off x="1504794" y="6068832"/>
              <a:ext cx="601345" cy="0"/>
            </a:xfrm>
            <a:custGeom>
              <a:avLst/>
              <a:gdLst/>
              <a:ahLst/>
              <a:cxnLst/>
              <a:rect l="l" t="t" r="r" b="b"/>
              <a:pathLst>
                <a:path w="601344">
                  <a:moveTo>
                    <a:pt x="0" y="0"/>
                  </a:moveTo>
                  <a:lnTo>
                    <a:pt x="601205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1"/>
            <p:cNvSpPr/>
            <p:nvPr/>
          </p:nvSpPr>
          <p:spPr>
            <a:xfrm>
              <a:off x="2106000" y="5888820"/>
              <a:ext cx="835660" cy="0"/>
            </a:xfrm>
            <a:custGeom>
              <a:avLst/>
              <a:gdLst/>
              <a:ahLst/>
              <a:cxnLst/>
              <a:rect l="l" t="t" r="r" b="b"/>
              <a:pathLst>
                <a:path w="835660">
                  <a:moveTo>
                    <a:pt x="0" y="0"/>
                  </a:moveTo>
                  <a:lnTo>
                    <a:pt x="421197" y="0"/>
                  </a:lnTo>
                  <a:lnTo>
                    <a:pt x="8351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2"/>
            <p:cNvSpPr/>
            <p:nvPr/>
          </p:nvSpPr>
          <p:spPr>
            <a:xfrm>
              <a:off x="2106000" y="6068832"/>
              <a:ext cx="835660" cy="0"/>
            </a:xfrm>
            <a:custGeom>
              <a:avLst/>
              <a:gdLst/>
              <a:ahLst/>
              <a:cxnLst/>
              <a:rect l="l" t="t" r="r" b="b"/>
              <a:pathLst>
                <a:path w="835660">
                  <a:moveTo>
                    <a:pt x="0" y="0"/>
                  </a:moveTo>
                  <a:lnTo>
                    <a:pt x="421197" y="0"/>
                  </a:lnTo>
                  <a:lnTo>
                    <a:pt x="8351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3"/>
            <p:cNvSpPr/>
            <p:nvPr/>
          </p:nvSpPr>
          <p:spPr>
            <a:xfrm>
              <a:off x="2941201" y="5888820"/>
              <a:ext cx="414020" cy="0"/>
            </a:xfrm>
            <a:custGeom>
              <a:avLst/>
              <a:gdLst/>
              <a:ahLst/>
              <a:cxnLst/>
              <a:rect l="l" t="t" r="r" b="b"/>
              <a:pathLst>
                <a:path w="414020">
                  <a:moveTo>
                    <a:pt x="0" y="0"/>
                  </a:moveTo>
                  <a:lnTo>
                    <a:pt x="414006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4"/>
            <p:cNvSpPr/>
            <p:nvPr/>
          </p:nvSpPr>
          <p:spPr>
            <a:xfrm>
              <a:off x="2941201" y="6068832"/>
              <a:ext cx="414020" cy="0"/>
            </a:xfrm>
            <a:custGeom>
              <a:avLst/>
              <a:gdLst/>
              <a:ahLst/>
              <a:cxnLst/>
              <a:rect l="l" t="t" r="r" b="b"/>
              <a:pathLst>
                <a:path w="414020">
                  <a:moveTo>
                    <a:pt x="0" y="0"/>
                  </a:moveTo>
                  <a:lnTo>
                    <a:pt x="414006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5"/>
            <p:cNvSpPr/>
            <p:nvPr/>
          </p:nvSpPr>
          <p:spPr>
            <a:xfrm>
              <a:off x="3355207" y="5888820"/>
              <a:ext cx="1252855" cy="0"/>
            </a:xfrm>
            <a:custGeom>
              <a:avLst/>
              <a:gdLst/>
              <a:ahLst/>
              <a:cxnLst/>
              <a:rect l="l" t="t" r="r" b="b"/>
              <a:pathLst>
                <a:path w="1252854">
                  <a:moveTo>
                    <a:pt x="0" y="0"/>
                  </a:moveTo>
                  <a:lnTo>
                    <a:pt x="417606" y="0"/>
                  </a:lnTo>
                  <a:lnTo>
                    <a:pt x="835182" y="0"/>
                  </a:lnTo>
                  <a:lnTo>
                    <a:pt x="12527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36"/>
            <p:cNvSpPr/>
            <p:nvPr/>
          </p:nvSpPr>
          <p:spPr>
            <a:xfrm>
              <a:off x="3355207" y="6068832"/>
              <a:ext cx="1252855" cy="0"/>
            </a:xfrm>
            <a:custGeom>
              <a:avLst/>
              <a:gdLst/>
              <a:ahLst/>
              <a:cxnLst/>
              <a:rect l="l" t="t" r="r" b="b"/>
              <a:pathLst>
                <a:path w="1252854">
                  <a:moveTo>
                    <a:pt x="0" y="0"/>
                  </a:moveTo>
                  <a:lnTo>
                    <a:pt x="417606" y="0"/>
                  </a:lnTo>
                  <a:lnTo>
                    <a:pt x="835182" y="0"/>
                  </a:lnTo>
                  <a:lnTo>
                    <a:pt x="12527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140"/>
          <p:cNvSpPr txBox="1"/>
          <p:nvPr/>
        </p:nvSpPr>
        <p:spPr>
          <a:xfrm>
            <a:off x="1090904" y="4310591"/>
            <a:ext cx="4919027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algn="ctr">
              <a:spcBef>
                <a:spcPts val="121"/>
              </a:spcBef>
            </a:pPr>
            <a:r>
              <a:rPr lang="ru-RU" sz="846" b="1" dirty="0" smtClean="0">
                <a:solidFill>
                  <a:srgbClr val="FFFFFF"/>
                </a:solidFill>
                <a:latin typeface="Roboto"/>
                <a:cs typeface="Roboto"/>
              </a:rPr>
              <a:t>Финансы организаций</a:t>
            </a:r>
            <a:endParaRPr sz="846" dirty="0">
              <a:latin typeface="Roboto"/>
              <a:cs typeface="Roboto"/>
            </a:endParaRPr>
          </a:p>
        </p:txBody>
      </p:sp>
      <p:graphicFrame>
        <p:nvGraphicFramePr>
          <p:cNvPr id="47" name="Таблица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095756"/>
              </p:ext>
            </p:extLst>
          </p:nvPr>
        </p:nvGraphicFramePr>
        <p:xfrm>
          <a:off x="1088440" y="4528633"/>
          <a:ext cx="4905085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4416"/>
                <a:gridCol w="792088"/>
                <a:gridCol w="504057"/>
                <a:gridCol w="576064"/>
                <a:gridCol w="576065"/>
                <a:gridCol w="504056"/>
                <a:gridCol w="432049"/>
                <a:gridCol w="476290"/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Темп роста прибыли прибыльных организаций для целей бухгалтерского учета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 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% год к году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93,05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385,00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149,55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600" kern="1200" dirty="0" smtClean="0">
                          <a:solidFill>
                            <a:schemeClr val="tx1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106,27</a:t>
                      </a:r>
                      <a:endParaRPr lang="ru-RU" sz="6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600" kern="1200" dirty="0" smtClean="0">
                          <a:solidFill>
                            <a:schemeClr val="tx1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110,50</a:t>
                      </a:r>
                      <a:endParaRPr lang="ru-RU" sz="6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600" kern="1200" dirty="0" smtClean="0">
                          <a:solidFill>
                            <a:schemeClr val="tx1"/>
                          </a:solidFill>
                          <a:effectLst/>
                          <a:latin typeface="Roboto"/>
                          <a:ea typeface="+mn-ea"/>
                          <a:cs typeface="+mn-cs"/>
                        </a:rPr>
                        <a:t>110,89</a:t>
                      </a:r>
                      <a:endParaRPr lang="ru-RU" sz="600" dirty="0">
                        <a:latin typeface="Roboto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49" name="object 49"/>
          <p:cNvGrpSpPr/>
          <p:nvPr/>
        </p:nvGrpSpPr>
        <p:grpSpPr>
          <a:xfrm>
            <a:off x="1070847" y="5070541"/>
            <a:ext cx="4919027" cy="225721"/>
            <a:chOff x="539995" y="4466829"/>
            <a:chExt cx="4068445" cy="186690"/>
          </a:xfrm>
        </p:grpSpPr>
        <p:sp>
          <p:nvSpPr>
            <p:cNvPr id="50" name="object 50"/>
            <p:cNvSpPr/>
            <p:nvPr/>
          </p:nvSpPr>
          <p:spPr>
            <a:xfrm>
              <a:off x="540008" y="4470003"/>
              <a:ext cx="4068445" cy="180340"/>
            </a:xfrm>
            <a:custGeom>
              <a:avLst/>
              <a:gdLst/>
              <a:ahLst/>
              <a:cxnLst/>
              <a:rect l="l" t="t" r="r" b="b"/>
              <a:pathLst>
                <a:path w="4068445" h="180339">
                  <a:moveTo>
                    <a:pt x="4067982" y="0"/>
                  </a:moveTo>
                  <a:lnTo>
                    <a:pt x="0" y="0"/>
                  </a:lnTo>
                  <a:lnTo>
                    <a:pt x="0" y="179987"/>
                  </a:lnTo>
                  <a:lnTo>
                    <a:pt x="4067982" y="179987"/>
                  </a:lnTo>
                  <a:lnTo>
                    <a:pt x="4067982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39995" y="4470003"/>
              <a:ext cx="965200" cy="0"/>
            </a:xfrm>
            <a:custGeom>
              <a:avLst/>
              <a:gdLst/>
              <a:ahLst/>
              <a:cxnLst/>
              <a:rect l="l" t="t" r="r" b="b"/>
              <a:pathLst>
                <a:path w="965200">
                  <a:moveTo>
                    <a:pt x="0" y="0"/>
                  </a:moveTo>
                  <a:lnTo>
                    <a:pt x="964810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39995" y="4649997"/>
              <a:ext cx="965200" cy="0"/>
            </a:xfrm>
            <a:custGeom>
              <a:avLst/>
              <a:gdLst/>
              <a:ahLst/>
              <a:cxnLst/>
              <a:rect l="l" t="t" r="r" b="b"/>
              <a:pathLst>
                <a:path w="965200">
                  <a:moveTo>
                    <a:pt x="0" y="0"/>
                  </a:moveTo>
                  <a:lnTo>
                    <a:pt x="964810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504794" y="4470003"/>
              <a:ext cx="601345" cy="0"/>
            </a:xfrm>
            <a:custGeom>
              <a:avLst/>
              <a:gdLst/>
              <a:ahLst/>
              <a:cxnLst/>
              <a:rect l="l" t="t" r="r" b="b"/>
              <a:pathLst>
                <a:path w="601344">
                  <a:moveTo>
                    <a:pt x="0" y="0"/>
                  </a:moveTo>
                  <a:lnTo>
                    <a:pt x="601205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504794" y="4649997"/>
              <a:ext cx="601345" cy="0"/>
            </a:xfrm>
            <a:custGeom>
              <a:avLst/>
              <a:gdLst/>
              <a:ahLst/>
              <a:cxnLst/>
              <a:rect l="l" t="t" r="r" b="b"/>
              <a:pathLst>
                <a:path w="601344">
                  <a:moveTo>
                    <a:pt x="0" y="0"/>
                  </a:moveTo>
                  <a:lnTo>
                    <a:pt x="601205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106000" y="4470003"/>
              <a:ext cx="835660" cy="0"/>
            </a:xfrm>
            <a:custGeom>
              <a:avLst/>
              <a:gdLst/>
              <a:ahLst/>
              <a:cxnLst/>
              <a:rect l="l" t="t" r="r" b="b"/>
              <a:pathLst>
                <a:path w="835660">
                  <a:moveTo>
                    <a:pt x="0" y="0"/>
                  </a:moveTo>
                  <a:lnTo>
                    <a:pt x="421197" y="0"/>
                  </a:lnTo>
                  <a:lnTo>
                    <a:pt x="8351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106000" y="4649997"/>
              <a:ext cx="835660" cy="0"/>
            </a:xfrm>
            <a:custGeom>
              <a:avLst/>
              <a:gdLst/>
              <a:ahLst/>
              <a:cxnLst/>
              <a:rect l="l" t="t" r="r" b="b"/>
              <a:pathLst>
                <a:path w="835660">
                  <a:moveTo>
                    <a:pt x="0" y="0"/>
                  </a:moveTo>
                  <a:lnTo>
                    <a:pt x="421197" y="0"/>
                  </a:lnTo>
                  <a:lnTo>
                    <a:pt x="8351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941201" y="4470003"/>
              <a:ext cx="414020" cy="0"/>
            </a:xfrm>
            <a:custGeom>
              <a:avLst/>
              <a:gdLst/>
              <a:ahLst/>
              <a:cxnLst/>
              <a:rect l="l" t="t" r="r" b="b"/>
              <a:pathLst>
                <a:path w="414020">
                  <a:moveTo>
                    <a:pt x="0" y="0"/>
                  </a:moveTo>
                  <a:lnTo>
                    <a:pt x="414006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941201" y="4649997"/>
              <a:ext cx="414020" cy="0"/>
            </a:xfrm>
            <a:custGeom>
              <a:avLst/>
              <a:gdLst/>
              <a:ahLst/>
              <a:cxnLst/>
              <a:rect l="l" t="t" r="r" b="b"/>
              <a:pathLst>
                <a:path w="414020">
                  <a:moveTo>
                    <a:pt x="0" y="0"/>
                  </a:moveTo>
                  <a:lnTo>
                    <a:pt x="414006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355207" y="4470003"/>
              <a:ext cx="1252855" cy="0"/>
            </a:xfrm>
            <a:custGeom>
              <a:avLst/>
              <a:gdLst/>
              <a:ahLst/>
              <a:cxnLst/>
              <a:rect l="l" t="t" r="r" b="b"/>
              <a:pathLst>
                <a:path w="1252854">
                  <a:moveTo>
                    <a:pt x="0" y="0"/>
                  </a:moveTo>
                  <a:lnTo>
                    <a:pt x="417606" y="0"/>
                  </a:lnTo>
                  <a:lnTo>
                    <a:pt x="835182" y="0"/>
                  </a:lnTo>
                  <a:lnTo>
                    <a:pt x="12527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355207" y="4649997"/>
              <a:ext cx="1252855" cy="0"/>
            </a:xfrm>
            <a:custGeom>
              <a:avLst/>
              <a:gdLst/>
              <a:ahLst/>
              <a:cxnLst/>
              <a:rect l="l" t="t" r="r" b="b"/>
              <a:pathLst>
                <a:path w="1252854">
                  <a:moveTo>
                    <a:pt x="0" y="0"/>
                  </a:moveTo>
                  <a:lnTo>
                    <a:pt x="417606" y="0"/>
                  </a:lnTo>
                  <a:lnTo>
                    <a:pt x="835182" y="0"/>
                  </a:lnTo>
                  <a:lnTo>
                    <a:pt x="12527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140"/>
          <p:cNvSpPr txBox="1"/>
          <p:nvPr/>
        </p:nvSpPr>
        <p:spPr>
          <a:xfrm>
            <a:off x="1101113" y="5102062"/>
            <a:ext cx="4919027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algn="ctr">
              <a:spcBef>
                <a:spcPts val="121"/>
              </a:spcBef>
            </a:pPr>
            <a:r>
              <a:rPr lang="ru-RU" sz="846" b="1" dirty="0" smtClean="0">
                <a:solidFill>
                  <a:srgbClr val="FFFFFF"/>
                </a:solidFill>
                <a:latin typeface="Roboto"/>
                <a:cs typeface="Roboto"/>
              </a:rPr>
              <a:t>Развитие социальной сферы</a:t>
            </a:r>
            <a:endParaRPr sz="846" dirty="0">
              <a:latin typeface="Roboto"/>
              <a:cs typeface="Roboto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409201"/>
              </p:ext>
            </p:extLst>
          </p:nvPr>
        </p:nvGraphicFramePr>
        <p:xfrm>
          <a:off x="1070847" y="5303117"/>
          <a:ext cx="4918573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0001"/>
                <a:gridCol w="864096"/>
                <a:gridCol w="504056"/>
                <a:gridCol w="576065"/>
                <a:gridCol w="504057"/>
                <a:gridCol w="576063"/>
                <a:gridCol w="432049"/>
                <a:gridCol w="472186"/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Численность детей в                            дошкольных образовательных учреждениях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6379,00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5835,00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5835,00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5835,00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5835,00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5835,00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Обеспеченность общедоступными библиотеками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err="1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учрежд</a:t>
                      </a: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. на 100 тыс. человек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населения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6,00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6,00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6,00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6,00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6,00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6,00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Обеспеченность учреждениями 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культурно-досугового типа</a:t>
                      </a:r>
                      <a:endParaRPr lang="ru-RU" sz="600" dirty="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учрежд. на 100 тыс. человек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населения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1,70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1,70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1,70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1,70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1,70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1,70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Обеспеченность дошкольными 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образовательными 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учреждениями</a:t>
                      </a:r>
                      <a:endParaRPr lang="ru-RU" sz="600">
                        <a:effectLst/>
                        <a:latin typeface="Roboto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мест на 1000 детей в возрасте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1-6 лет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683,00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724,00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765,00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809,00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809,00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Roboto"/>
                          <a:ea typeface="Times New Roman" panose="02020603050405020304" pitchFamily="18" charset="0"/>
                        </a:rPr>
                        <a:t>809,00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959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056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1620" y="6495785"/>
            <a:ext cx="5769707" cy="2061706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4288" marR="6142" indent="-14288" algn="ctr">
              <a:lnSpc>
                <a:spcPct val="111100"/>
              </a:lnSpc>
              <a:spcBef>
                <a:spcPts val="121"/>
              </a:spcBef>
            </a:pPr>
            <a:r>
              <a:rPr sz="4000" b="1" spc="-242" dirty="0">
                <a:solidFill>
                  <a:srgbClr val="386742"/>
                </a:solidFill>
                <a:latin typeface="Palatino Linotype"/>
                <a:cs typeface="Palatino Linotype"/>
              </a:rPr>
              <a:t>СОЦИАЛЬНО </a:t>
            </a:r>
            <a:r>
              <a:rPr sz="4000" b="1" spc="-91" dirty="0">
                <a:solidFill>
                  <a:srgbClr val="386742"/>
                </a:solidFill>
                <a:latin typeface="Palatino Linotype"/>
                <a:cs typeface="Palatino Linotype"/>
              </a:rPr>
              <a:t>ОРИЕНТИРОВАННЫЙ</a:t>
            </a:r>
            <a:endParaRPr sz="4000" dirty="0">
              <a:latin typeface="Palatino Linotype"/>
              <a:cs typeface="Palatino Linotype"/>
            </a:endParaRPr>
          </a:p>
          <a:p>
            <a:pPr marR="6142" algn="ctr">
              <a:spcBef>
                <a:spcPts val="478"/>
              </a:spcBef>
            </a:pPr>
            <a:r>
              <a:rPr sz="4000" b="1" spc="-12" dirty="0">
                <a:solidFill>
                  <a:srgbClr val="386742"/>
                </a:solidFill>
                <a:latin typeface="Palatino Linotype"/>
                <a:cs typeface="Palatino Linotype"/>
              </a:rPr>
              <a:t>БЮДЖЕТ</a:t>
            </a:r>
            <a:endParaRPr sz="4000" dirty="0">
              <a:latin typeface="Palatino Linotype"/>
              <a:cs typeface="Palatino Linotype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640260"/>
            <a:ext cx="6857999" cy="45220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54C75C-0F1E-4359-BF5F-B53D9AC515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33512" y="395536"/>
            <a:ext cx="6670098" cy="856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0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9436" y="627215"/>
            <a:ext cx="3057213" cy="247218"/>
            <a:chOff x="2799694" y="518759"/>
            <a:chExt cx="2528570" cy="204470"/>
          </a:xfrm>
        </p:grpSpPr>
        <p:sp>
          <p:nvSpPr>
            <p:cNvPr id="3" name="object 3"/>
            <p:cNvSpPr/>
            <p:nvPr/>
          </p:nvSpPr>
          <p:spPr>
            <a:xfrm>
              <a:off x="2901589" y="518787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1706404" y="203822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07996" y="518787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720007" y="203822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99694" y="518759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0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06102" y="518759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9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905090" y="658316"/>
            <a:ext cx="2043772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1887200" algn="l"/>
              </a:tabLst>
            </a:pP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en-US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28</a:t>
            </a:r>
            <a:endParaRPr sz="967" dirty="0">
              <a:latin typeface="Roboto"/>
              <a:cs typeface="Robo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4416" y="691411"/>
            <a:ext cx="774668" cy="118235"/>
            <a:chOff x="0" y="571855"/>
            <a:chExt cx="640715" cy="97790"/>
          </a:xfrm>
        </p:grpSpPr>
        <p:sp>
          <p:nvSpPr>
            <p:cNvPr id="9" name="object 9"/>
            <p:cNvSpPr/>
            <p:nvPr/>
          </p:nvSpPr>
          <p:spPr>
            <a:xfrm>
              <a:off x="0" y="619096"/>
              <a:ext cx="621665" cy="3175"/>
            </a:xfrm>
            <a:custGeom>
              <a:avLst/>
              <a:gdLst/>
              <a:ahLst/>
              <a:cxnLst/>
              <a:rect l="l" t="t" r="r" b="b"/>
              <a:pathLst>
                <a:path w="621665" h="3175">
                  <a:moveTo>
                    <a:pt x="621293" y="0"/>
                  </a:moveTo>
                  <a:lnTo>
                    <a:pt x="0" y="0"/>
                  </a:lnTo>
                  <a:lnTo>
                    <a:pt x="0" y="3176"/>
                  </a:lnTo>
                  <a:lnTo>
                    <a:pt x="621293" y="3176"/>
                  </a:lnTo>
                  <a:lnTo>
                    <a:pt x="621293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0370" y="571867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97637" y="48818"/>
                  </a:moveTo>
                  <a:lnTo>
                    <a:pt x="48806" y="0"/>
                  </a:lnTo>
                  <a:lnTo>
                    <a:pt x="0" y="48818"/>
                  </a:lnTo>
                  <a:lnTo>
                    <a:pt x="48806" y="97650"/>
                  </a:lnTo>
                  <a:lnTo>
                    <a:pt x="97637" y="48818"/>
                  </a:lnTo>
                  <a:close/>
                </a:path>
                <a:path w="320675" h="97790">
                  <a:moveTo>
                    <a:pt x="216890" y="48818"/>
                  </a:moveTo>
                  <a:lnTo>
                    <a:pt x="214731" y="38100"/>
                  </a:lnTo>
                  <a:lnTo>
                    <a:pt x="208838" y="29362"/>
                  </a:lnTo>
                  <a:lnTo>
                    <a:pt x="200088" y="23456"/>
                  </a:lnTo>
                  <a:lnTo>
                    <a:pt x="189382" y="21297"/>
                  </a:lnTo>
                  <a:lnTo>
                    <a:pt x="178663" y="23456"/>
                  </a:lnTo>
                  <a:lnTo>
                    <a:pt x="169913" y="29362"/>
                  </a:lnTo>
                  <a:lnTo>
                    <a:pt x="164020" y="38100"/>
                  </a:lnTo>
                  <a:lnTo>
                    <a:pt x="161861" y="48818"/>
                  </a:lnTo>
                  <a:lnTo>
                    <a:pt x="164020" y="59537"/>
                  </a:lnTo>
                  <a:lnTo>
                    <a:pt x="169913" y="68287"/>
                  </a:lnTo>
                  <a:lnTo>
                    <a:pt x="178663" y="74180"/>
                  </a:lnTo>
                  <a:lnTo>
                    <a:pt x="189382" y="76352"/>
                  </a:lnTo>
                  <a:lnTo>
                    <a:pt x="200088" y="74180"/>
                  </a:lnTo>
                  <a:lnTo>
                    <a:pt x="208838" y="68287"/>
                  </a:lnTo>
                  <a:lnTo>
                    <a:pt x="214731" y="59537"/>
                  </a:lnTo>
                  <a:lnTo>
                    <a:pt x="216890" y="48818"/>
                  </a:lnTo>
                  <a:close/>
                </a:path>
                <a:path w="320675" h="97790">
                  <a:moveTo>
                    <a:pt x="320103" y="47231"/>
                  </a:moveTo>
                  <a:lnTo>
                    <a:pt x="318604" y="39763"/>
                  </a:lnTo>
                  <a:lnTo>
                    <a:pt x="314490" y="33655"/>
                  </a:lnTo>
                  <a:lnTo>
                    <a:pt x="308394" y="29540"/>
                  </a:lnTo>
                  <a:lnTo>
                    <a:pt x="300926" y="28028"/>
                  </a:lnTo>
                  <a:lnTo>
                    <a:pt x="293446" y="29540"/>
                  </a:lnTo>
                  <a:lnTo>
                    <a:pt x="287350" y="33655"/>
                  </a:lnTo>
                  <a:lnTo>
                    <a:pt x="283235" y="39763"/>
                  </a:lnTo>
                  <a:lnTo>
                    <a:pt x="281724" y="47231"/>
                  </a:lnTo>
                  <a:lnTo>
                    <a:pt x="283235" y="54698"/>
                  </a:lnTo>
                  <a:lnTo>
                    <a:pt x="287350" y="60794"/>
                  </a:lnTo>
                  <a:lnTo>
                    <a:pt x="293446" y="64897"/>
                  </a:lnTo>
                  <a:lnTo>
                    <a:pt x="300926" y="66408"/>
                  </a:lnTo>
                  <a:lnTo>
                    <a:pt x="308394" y="64897"/>
                  </a:lnTo>
                  <a:lnTo>
                    <a:pt x="314490" y="60794"/>
                  </a:lnTo>
                  <a:lnTo>
                    <a:pt x="318604" y="54698"/>
                  </a:lnTo>
                  <a:lnTo>
                    <a:pt x="320103" y="47231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65104" y="982643"/>
            <a:ext cx="1698724" cy="1728633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859482" y="870551"/>
            <a:ext cx="1443385" cy="224185"/>
          </a:xfrm>
          <a:custGeom>
            <a:avLst/>
            <a:gdLst/>
            <a:ahLst/>
            <a:cxnLst/>
            <a:rect l="l" t="t" r="r" b="b"/>
            <a:pathLst>
              <a:path w="1193800" h="185419">
                <a:moveTo>
                  <a:pt x="1117198" y="0"/>
                </a:moveTo>
                <a:lnTo>
                  <a:pt x="76199" y="0"/>
                </a:lnTo>
                <a:lnTo>
                  <a:pt x="32146" y="1190"/>
                </a:lnTo>
                <a:lnTo>
                  <a:pt x="9524" y="9524"/>
                </a:lnTo>
                <a:lnTo>
                  <a:pt x="1190" y="32146"/>
                </a:lnTo>
                <a:lnTo>
                  <a:pt x="0" y="76199"/>
                </a:lnTo>
                <a:lnTo>
                  <a:pt x="0" y="108813"/>
                </a:lnTo>
                <a:lnTo>
                  <a:pt x="1190" y="152866"/>
                </a:lnTo>
                <a:lnTo>
                  <a:pt x="9524" y="175488"/>
                </a:lnTo>
                <a:lnTo>
                  <a:pt x="32146" y="183822"/>
                </a:lnTo>
                <a:lnTo>
                  <a:pt x="76199" y="185013"/>
                </a:lnTo>
                <a:lnTo>
                  <a:pt x="1117198" y="185013"/>
                </a:lnTo>
                <a:lnTo>
                  <a:pt x="1161251" y="183822"/>
                </a:lnTo>
                <a:lnTo>
                  <a:pt x="1183873" y="175488"/>
                </a:lnTo>
                <a:lnTo>
                  <a:pt x="1192208" y="152866"/>
                </a:lnTo>
                <a:lnTo>
                  <a:pt x="1193398" y="108813"/>
                </a:lnTo>
                <a:lnTo>
                  <a:pt x="1193398" y="76199"/>
                </a:lnTo>
                <a:lnTo>
                  <a:pt x="1192208" y="32146"/>
                </a:lnTo>
                <a:lnTo>
                  <a:pt x="1183873" y="9524"/>
                </a:lnTo>
                <a:lnTo>
                  <a:pt x="1161251" y="1190"/>
                </a:lnTo>
                <a:lnTo>
                  <a:pt x="1117198" y="0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43524" y="548813"/>
            <a:ext cx="2517478" cy="52724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09792">
              <a:spcBef>
                <a:spcPts val="121"/>
              </a:spcBef>
            </a:pP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СОЦИАЛЬНО</a:t>
            </a:r>
            <a:r>
              <a:rPr sz="846" spc="326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ОРИЕНТИРОВАННЫЙ</a:t>
            </a:r>
            <a:r>
              <a:rPr sz="846" spc="333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386742"/>
                </a:solidFill>
                <a:latin typeface="Roboto"/>
                <a:cs typeface="Roboto"/>
              </a:rPr>
              <a:t>БЮДЖЕТ</a:t>
            </a:r>
            <a:endParaRPr sz="846" dirty="0">
              <a:latin typeface="Roboto"/>
              <a:cs typeface="Roboto"/>
            </a:endParaRPr>
          </a:p>
          <a:p>
            <a:pPr marL="15356">
              <a:spcBef>
                <a:spcPts val="810"/>
              </a:spcBef>
            </a:pPr>
            <a:r>
              <a:rPr sz="967" b="1" spc="-24" dirty="0">
                <a:solidFill>
                  <a:srgbClr val="FFFFFF"/>
                </a:solidFill>
                <a:latin typeface="Palatino Linotype"/>
                <a:cs typeface="Palatino Linotype"/>
              </a:rPr>
              <a:t>ЦЕЛЕВАЯ</a:t>
            </a:r>
            <a:r>
              <a:rPr sz="967" b="1" spc="12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967" b="1" spc="-12" dirty="0">
                <a:solidFill>
                  <a:srgbClr val="FFFFFF"/>
                </a:solidFill>
                <a:latin typeface="Palatino Linotype"/>
                <a:cs typeface="Palatino Linotype"/>
              </a:rPr>
              <a:t>ГРУППА</a:t>
            </a:r>
            <a:endParaRPr sz="967" dirty="0">
              <a:latin typeface="Palatino Linotype"/>
              <a:cs typeface="Palatino Linotyp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4484" y="1329962"/>
            <a:ext cx="3860620" cy="1468210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>
              <a:lnSpc>
                <a:spcPct val="118100"/>
              </a:lnSpc>
              <a:spcBef>
                <a:spcPts val="121"/>
              </a:spcBef>
            </a:pPr>
            <a:r>
              <a:rPr lang="ru-RU" sz="2000" b="1" dirty="0">
                <a:solidFill>
                  <a:srgbClr val="386742"/>
                </a:solidFill>
                <a:latin typeface="Palatino Linotype" panose="02040502050505030304" pitchFamily="18" charset="0"/>
              </a:rPr>
              <a:t>СОЦИАЛЬНОЕ ОБЕСПЕЧЕНИЕ ВЕТЕРАНОВ, ИНВАЛИДОВ, ПОЖИЛЫХ ГРАЖДАН</a:t>
            </a:r>
            <a:endParaRPr sz="2000" dirty="0">
              <a:solidFill>
                <a:srgbClr val="386742"/>
              </a:solidFill>
              <a:latin typeface="Palatino Linotype" panose="02040502050505030304" pitchFamily="18" charset="0"/>
              <a:cs typeface="Palatino Linotype"/>
            </a:endParaRPr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730484"/>
              </p:ext>
            </p:extLst>
          </p:nvPr>
        </p:nvGraphicFramePr>
        <p:xfrm>
          <a:off x="507449" y="2891522"/>
          <a:ext cx="5451999" cy="57632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510905"/>
                <a:gridCol w="2427440"/>
                <a:gridCol w="854705"/>
                <a:gridCol w="506820"/>
                <a:gridCol w="720080"/>
                <a:gridCol w="432049"/>
              </a:tblGrid>
              <a:tr h="8000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Roboto"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Roboto"/>
                        </a:rPr>
                        <a:t>п/п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674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Roboto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Roboto"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Roboto"/>
                        </a:rPr>
                        <a:t> 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674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Roboto"/>
                        </a:rPr>
                        <a:t>Объем средств на 2023 – 2025 годы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674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Roboto"/>
                        </a:rPr>
                        <a:t>в том числе по годам: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674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96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Roboto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Roboto"/>
                        </a:rPr>
                        <a:t>2023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Roboto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Roboto"/>
                        </a:rPr>
                        <a:t>2024 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Roboto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Roboto"/>
                        </a:rPr>
                        <a:t>2025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674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965720"/>
              </p:ext>
            </p:extLst>
          </p:nvPr>
        </p:nvGraphicFramePr>
        <p:xfrm>
          <a:off x="507084" y="3467848"/>
          <a:ext cx="5450369" cy="472376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522255"/>
                <a:gridCol w="2441841"/>
                <a:gridCol w="790008"/>
                <a:gridCol w="718188"/>
                <a:gridCol w="502732"/>
                <a:gridCol w="475345"/>
              </a:tblGrid>
              <a:tr h="821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Roboto"/>
                        </a:rPr>
                        <a:t>1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E3301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Roboto"/>
                        </a:rPr>
                        <a:t>2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E3301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Roboto"/>
                        </a:rPr>
                        <a:t>3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E3301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Roboto"/>
                        </a:rPr>
                        <a:t>4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E3301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Roboto"/>
                        </a:rPr>
                        <a:t>5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E3301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Roboto"/>
                        </a:rPr>
                        <a:t>6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E3301D"/>
                    </a:solidFill>
                  </a:tcPr>
                </a:tc>
              </a:tr>
              <a:tr h="2631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1</a:t>
                      </a:r>
                      <a:r>
                        <a:rPr lang="ru-RU" sz="800" dirty="0" smtClean="0">
                          <a:effectLst/>
                          <a:latin typeface="Roboto"/>
                        </a:rPr>
                        <a:t>.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Roboto"/>
                        </a:rPr>
                        <a:t>Оплата жилищно-коммунальных услуг отдельным категориям граждан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305,7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101,9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101,9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101,9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6A994D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2</a:t>
                      </a:r>
                      <a:r>
                        <a:rPr lang="ru-RU" sz="800" dirty="0" smtClean="0">
                          <a:effectLst/>
                          <a:latin typeface="Roboto"/>
                        </a:rPr>
                        <a:t>.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Roboto"/>
                        </a:rPr>
                        <a:t>Обеспечение мерами социальной поддержки ветеранов труда и тружеников тыла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306,0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102,1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102,0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101,9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F2E7CF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3</a:t>
                      </a:r>
                      <a:r>
                        <a:rPr lang="ru-RU" sz="800" dirty="0" smtClean="0">
                          <a:effectLst/>
                          <a:latin typeface="Roboto"/>
                        </a:rPr>
                        <a:t>.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Roboto"/>
                        </a:rPr>
                        <a:t>Обеспечение мерами социальной поддержки ветеранов труда Ставропольского края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304,1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101,4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101,4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101,3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/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4</a:t>
                      </a:r>
                      <a:r>
                        <a:rPr lang="ru-RU" sz="800" dirty="0" smtClean="0">
                          <a:effectLst/>
                          <a:latin typeface="Roboto"/>
                        </a:rPr>
                        <a:t>.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Roboto"/>
                        </a:rPr>
                        <a:t>Обеспечение мерами социальной поддержки реабилитированных лиц и лиц, признанных пострадавшими от политических репрессий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14,7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4,9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4,9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4,9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6A994D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5</a:t>
                      </a:r>
                      <a:r>
                        <a:rPr lang="ru-RU" sz="800" dirty="0" smtClean="0">
                          <a:effectLst/>
                          <a:latin typeface="Roboto"/>
                        </a:rPr>
                        <a:t>.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Roboto"/>
                        </a:rPr>
                        <a:t>Выплата ежемесячной доплаты к пенсии гражданам, ставшим инвалидами при исполнении служебных обязанностей в районах боевых действий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0,21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0,07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0,07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0,07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F2E7CF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6</a:t>
                      </a:r>
                      <a:r>
                        <a:rPr lang="ru-RU" sz="800" dirty="0" smtClean="0">
                          <a:effectLst/>
                          <a:latin typeface="Roboto"/>
                        </a:rPr>
                        <a:t>.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Roboto"/>
                        </a:rPr>
                        <a:t>Ежемесячная денежная выплата семьям погибших ветеранов боевых действий</a:t>
                      </a:r>
                      <a:endParaRPr lang="ru-RU" sz="80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0,52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0,18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0,17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0,17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7</a:t>
                      </a:r>
                      <a:r>
                        <a:rPr lang="ru-RU" sz="800" dirty="0" smtClean="0">
                          <a:effectLst/>
                          <a:latin typeface="Roboto"/>
                        </a:rPr>
                        <a:t>.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Roboto"/>
                        </a:rPr>
                        <a:t>Предоставление гражданам субсидий на оплату жилого помещения и коммунальных услуг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78,0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26,0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26,0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26,0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6A994D"/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8</a:t>
                      </a:r>
                      <a:r>
                        <a:rPr lang="ru-RU" sz="800" dirty="0" smtClean="0">
                          <a:effectLst/>
                          <a:latin typeface="Roboto"/>
                        </a:rPr>
                        <a:t>.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Roboto"/>
                        </a:rPr>
                        <a:t>Дополнительные меры социальной поддержки в виде дополнительной компенсации расходов на оплату жилых помещений и коммунальных услуг участникам, инвалидам Великой Отечественной войны и бывшим несовершеннолетним узникам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2,1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0,8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0,7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0,6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F2E7CF"/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9</a:t>
                      </a:r>
                      <a:r>
                        <a:rPr lang="ru-RU" sz="800" dirty="0" smtClean="0">
                          <a:effectLst/>
                          <a:latin typeface="Roboto"/>
                        </a:rPr>
                        <a:t>.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Roboto"/>
                        </a:rPr>
                        <a:t>Ежегодная денежная выплата гражданам Российской Федерации, родившимся на территории Союза Советских Социалистических Республик, а также на иных территориях, которые на дату начала Великой Отечественной войны входили в его состав, не достигшим совершеннолетия на 3 сентября 1945 года и постоянно проживающим на территории Ставропольского края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109,7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38,7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36,6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34,4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10</a:t>
                      </a:r>
                      <a:r>
                        <a:rPr lang="ru-RU" sz="800" dirty="0" smtClean="0">
                          <a:effectLst/>
                          <a:latin typeface="Roboto"/>
                        </a:rPr>
                        <a:t>.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Roboto"/>
                        </a:rPr>
                        <a:t>Осуществление выплаты социального пособия на погребение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2,1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0,7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0,7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0,7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386742"/>
                    </a:solidFill>
                  </a:tcPr>
                </a:tc>
              </a:tr>
              <a:tr h="672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highlight>
                            <a:srgbClr val="FFFF00"/>
                          </a:highlight>
                          <a:latin typeface="Roboto"/>
                        </a:rPr>
                        <a:t> 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>
                    <a:solidFill>
                      <a:srgbClr val="E3301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Roboto"/>
                        </a:rPr>
                        <a:t>Итого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>
                    <a:solidFill>
                      <a:srgbClr val="E3301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1123,13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E3301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376,75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E3301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374,44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E3301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Roboto"/>
                        </a:rPr>
                        <a:t>371,94</a:t>
                      </a:r>
                      <a:endParaRPr lang="ru-RU" sz="800" dirty="0">
                        <a:effectLst/>
                        <a:latin typeface="Robot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27" marR="25727" marT="0" marB="0" anchor="b">
                    <a:solidFill>
                      <a:srgbClr val="E3301D"/>
                    </a:solidFill>
                  </a:tcPr>
                </a:tc>
              </a:tr>
            </a:tbl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5008490" y="2695986"/>
            <a:ext cx="10583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0965" marR="118110" algn="ctr">
              <a:lnSpc>
                <a:spcPct val="100000"/>
              </a:lnSpc>
              <a:spcBef>
                <a:spcPts val="325"/>
              </a:spcBef>
            </a:pPr>
            <a:r>
              <a:rPr lang="ru-RU" sz="900" dirty="0" smtClean="0">
                <a:latin typeface="Roboto"/>
                <a:cs typeface="Roboto"/>
              </a:rPr>
              <a:t>млн</a:t>
            </a:r>
            <a:r>
              <a:rPr lang="en-US" sz="900" dirty="0">
                <a:latin typeface="Roboto"/>
                <a:cs typeface="Roboto"/>
              </a:rPr>
              <a:t>.</a:t>
            </a:r>
            <a:r>
              <a:rPr lang="ru-RU" sz="900" spc="10" dirty="0" smtClean="0">
                <a:latin typeface="Roboto"/>
                <a:cs typeface="Roboto"/>
              </a:rPr>
              <a:t> </a:t>
            </a:r>
            <a:r>
              <a:rPr lang="ru-RU" sz="900" spc="-10" dirty="0">
                <a:latin typeface="Roboto"/>
                <a:cs typeface="Roboto"/>
              </a:rPr>
              <a:t>рублей</a:t>
            </a:r>
            <a:endParaRPr lang="ru-RU" sz="900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7353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9436" y="627215"/>
            <a:ext cx="3057213" cy="247218"/>
            <a:chOff x="2799694" y="518759"/>
            <a:chExt cx="2528570" cy="204470"/>
          </a:xfrm>
        </p:grpSpPr>
        <p:sp>
          <p:nvSpPr>
            <p:cNvPr id="3" name="object 3"/>
            <p:cNvSpPr/>
            <p:nvPr/>
          </p:nvSpPr>
          <p:spPr>
            <a:xfrm>
              <a:off x="2901589" y="518787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1706404" y="203822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07996" y="518787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720007" y="203822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99694" y="518759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0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06102" y="518759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9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04416" y="691411"/>
            <a:ext cx="774668" cy="118235"/>
            <a:chOff x="0" y="571855"/>
            <a:chExt cx="640715" cy="97790"/>
          </a:xfrm>
        </p:grpSpPr>
        <p:sp>
          <p:nvSpPr>
            <p:cNvPr id="8" name="object 8"/>
            <p:cNvSpPr/>
            <p:nvPr/>
          </p:nvSpPr>
          <p:spPr>
            <a:xfrm>
              <a:off x="0" y="619096"/>
              <a:ext cx="621665" cy="3175"/>
            </a:xfrm>
            <a:custGeom>
              <a:avLst/>
              <a:gdLst/>
              <a:ahLst/>
              <a:cxnLst/>
              <a:rect l="l" t="t" r="r" b="b"/>
              <a:pathLst>
                <a:path w="621665" h="3175">
                  <a:moveTo>
                    <a:pt x="621293" y="0"/>
                  </a:moveTo>
                  <a:lnTo>
                    <a:pt x="0" y="0"/>
                  </a:lnTo>
                  <a:lnTo>
                    <a:pt x="0" y="3176"/>
                  </a:lnTo>
                  <a:lnTo>
                    <a:pt x="621293" y="3176"/>
                  </a:lnTo>
                  <a:lnTo>
                    <a:pt x="621293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0370" y="571867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97637" y="48818"/>
                  </a:moveTo>
                  <a:lnTo>
                    <a:pt x="48806" y="0"/>
                  </a:lnTo>
                  <a:lnTo>
                    <a:pt x="0" y="48818"/>
                  </a:lnTo>
                  <a:lnTo>
                    <a:pt x="48806" y="97650"/>
                  </a:lnTo>
                  <a:lnTo>
                    <a:pt x="97637" y="48818"/>
                  </a:lnTo>
                  <a:close/>
                </a:path>
                <a:path w="320675" h="97790">
                  <a:moveTo>
                    <a:pt x="216890" y="48818"/>
                  </a:moveTo>
                  <a:lnTo>
                    <a:pt x="214731" y="38100"/>
                  </a:lnTo>
                  <a:lnTo>
                    <a:pt x="208838" y="29362"/>
                  </a:lnTo>
                  <a:lnTo>
                    <a:pt x="200088" y="23456"/>
                  </a:lnTo>
                  <a:lnTo>
                    <a:pt x="189382" y="21297"/>
                  </a:lnTo>
                  <a:lnTo>
                    <a:pt x="178663" y="23456"/>
                  </a:lnTo>
                  <a:lnTo>
                    <a:pt x="169913" y="29362"/>
                  </a:lnTo>
                  <a:lnTo>
                    <a:pt x="164020" y="38100"/>
                  </a:lnTo>
                  <a:lnTo>
                    <a:pt x="161861" y="48818"/>
                  </a:lnTo>
                  <a:lnTo>
                    <a:pt x="164020" y="59537"/>
                  </a:lnTo>
                  <a:lnTo>
                    <a:pt x="169913" y="68287"/>
                  </a:lnTo>
                  <a:lnTo>
                    <a:pt x="178663" y="74180"/>
                  </a:lnTo>
                  <a:lnTo>
                    <a:pt x="189382" y="76352"/>
                  </a:lnTo>
                  <a:lnTo>
                    <a:pt x="200088" y="74180"/>
                  </a:lnTo>
                  <a:lnTo>
                    <a:pt x="208838" y="68287"/>
                  </a:lnTo>
                  <a:lnTo>
                    <a:pt x="214731" y="59537"/>
                  </a:lnTo>
                  <a:lnTo>
                    <a:pt x="216890" y="48818"/>
                  </a:lnTo>
                  <a:close/>
                </a:path>
                <a:path w="320675" h="97790">
                  <a:moveTo>
                    <a:pt x="320103" y="47231"/>
                  </a:moveTo>
                  <a:lnTo>
                    <a:pt x="318604" y="39763"/>
                  </a:lnTo>
                  <a:lnTo>
                    <a:pt x="314490" y="33655"/>
                  </a:lnTo>
                  <a:lnTo>
                    <a:pt x="308394" y="29540"/>
                  </a:lnTo>
                  <a:lnTo>
                    <a:pt x="300926" y="28028"/>
                  </a:lnTo>
                  <a:lnTo>
                    <a:pt x="293446" y="29540"/>
                  </a:lnTo>
                  <a:lnTo>
                    <a:pt x="287350" y="33655"/>
                  </a:lnTo>
                  <a:lnTo>
                    <a:pt x="283235" y="39763"/>
                  </a:lnTo>
                  <a:lnTo>
                    <a:pt x="281724" y="47231"/>
                  </a:lnTo>
                  <a:lnTo>
                    <a:pt x="283235" y="54698"/>
                  </a:lnTo>
                  <a:lnTo>
                    <a:pt x="287350" y="60794"/>
                  </a:lnTo>
                  <a:lnTo>
                    <a:pt x="293446" y="64897"/>
                  </a:lnTo>
                  <a:lnTo>
                    <a:pt x="300926" y="66408"/>
                  </a:lnTo>
                  <a:lnTo>
                    <a:pt x="308394" y="64897"/>
                  </a:lnTo>
                  <a:lnTo>
                    <a:pt x="314490" y="60794"/>
                  </a:lnTo>
                  <a:lnTo>
                    <a:pt x="318604" y="54698"/>
                  </a:lnTo>
                  <a:lnTo>
                    <a:pt x="320103" y="47231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957873" y="2033810"/>
            <a:ext cx="4823057" cy="30710"/>
            <a:chOff x="623172" y="1682130"/>
            <a:chExt cx="3989070" cy="25400"/>
          </a:xfrm>
        </p:grpSpPr>
        <p:sp>
          <p:nvSpPr>
            <p:cNvPr id="11" name="object 11"/>
            <p:cNvSpPr/>
            <p:nvPr/>
          </p:nvSpPr>
          <p:spPr>
            <a:xfrm>
              <a:off x="623172" y="1694830"/>
              <a:ext cx="3937635" cy="0"/>
            </a:xfrm>
            <a:custGeom>
              <a:avLst/>
              <a:gdLst/>
              <a:ahLst/>
              <a:cxnLst/>
              <a:rect l="l" t="t" r="r" b="b"/>
              <a:pathLst>
                <a:path w="3937635">
                  <a:moveTo>
                    <a:pt x="0" y="0"/>
                  </a:moveTo>
                  <a:lnTo>
                    <a:pt x="3937549" y="0"/>
                  </a:lnTo>
                </a:path>
              </a:pathLst>
            </a:custGeom>
            <a:ln w="25398">
              <a:solidFill>
                <a:srgbClr val="386742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86275" y="168213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8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850071" y="2033810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957873" y="3158840"/>
            <a:ext cx="4823057" cy="30710"/>
            <a:chOff x="623172" y="2612624"/>
            <a:chExt cx="3989070" cy="25400"/>
          </a:xfrm>
        </p:grpSpPr>
        <p:sp>
          <p:nvSpPr>
            <p:cNvPr id="15" name="object 15"/>
            <p:cNvSpPr/>
            <p:nvPr/>
          </p:nvSpPr>
          <p:spPr>
            <a:xfrm>
              <a:off x="623172" y="2625323"/>
              <a:ext cx="3937635" cy="0"/>
            </a:xfrm>
            <a:custGeom>
              <a:avLst/>
              <a:gdLst/>
              <a:ahLst/>
              <a:cxnLst/>
              <a:rect l="l" t="t" r="r" b="b"/>
              <a:pathLst>
                <a:path w="3937635">
                  <a:moveTo>
                    <a:pt x="0" y="0"/>
                  </a:moveTo>
                  <a:lnTo>
                    <a:pt x="3937549" y="0"/>
                  </a:lnTo>
                </a:path>
              </a:pathLst>
            </a:custGeom>
            <a:ln w="25398">
              <a:solidFill>
                <a:srgbClr val="386742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586275" y="261262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8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850071" y="3158840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957873" y="3984813"/>
            <a:ext cx="4823057" cy="30710"/>
            <a:chOff x="623172" y="3295772"/>
            <a:chExt cx="3989070" cy="25400"/>
          </a:xfrm>
        </p:grpSpPr>
        <p:sp>
          <p:nvSpPr>
            <p:cNvPr id="19" name="object 19"/>
            <p:cNvSpPr/>
            <p:nvPr/>
          </p:nvSpPr>
          <p:spPr>
            <a:xfrm>
              <a:off x="623172" y="3308471"/>
              <a:ext cx="3937635" cy="0"/>
            </a:xfrm>
            <a:custGeom>
              <a:avLst/>
              <a:gdLst/>
              <a:ahLst/>
              <a:cxnLst/>
              <a:rect l="l" t="t" r="r" b="b"/>
              <a:pathLst>
                <a:path w="3937635">
                  <a:moveTo>
                    <a:pt x="0" y="0"/>
                  </a:moveTo>
                  <a:lnTo>
                    <a:pt x="3937549" y="0"/>
                  </a:lnTo>
                </a:path>
              </a:pathLst>
            </a:custGeom>
            <a:ln w="25398">
              <a:solidFill>
                <a:srgbClr val="386742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586275" y="3295772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8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850071" y="3984813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948672" y="4904866"/>
            <a:ext cx="4823057" cy="30710"/>
            <a:chOff x="623172" y="3871600"/>
            <a:chExt cx="3989070" cy="25400"/>
          </a:xfrm>
        </p:grpSpPr>
        <p:sp>
          <p:nvSpPr>
            <p:cNvPr id="23" name="object 23"/>
            <p:cNvSpPr/>
            <p:nvPr/>
          </p:nvSpPr>
          <p:spPr>
            <a:xfrm>
              <a:off x="623172" y="3884300"/>
              <a:ext cx="3937635" cy="0"/>
            </a:xfrm>
            <a:custGeom>
              <a:avLst/>
              <a:gdLst/>
              <a:ahLst/>
              <a:cxnLst/>
              <a:rect l="l" t="t" r="r" b="b"/>
              <a:pathLst>
                <a:path w="3937635">
                  <a:moveTo>
                    <a:pt x="0" y="0"/>
                  </a:moveTo>
                  <a:lnTo>
                    <a:pt x="3937549" y="0"/>
                  </a:lnTo>
                </a:path>
              </a:pathLst>
            </a:custGeom>
            <a:ln w="25398">
              <a:solidFill>
                <a:srgbClr val="386742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586275" y="387160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8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850071" y="4904866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6959" y="5830689"/>
            <a:ext cx="4918044" cy="2676880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857753" y="976318"/>
            <a:ext cx="1443385" cy="224185"/>
          </a:xfrm>
          <a:custGeom>
            <a:avLst/>
            <a:gdLst/>
            <a:ahLst/>
            <a:cxnLst/>
            <a:rect l="l" t="t" r="r" b="b"/>
            <a:pathLst>
              <a:path w="1193800" h="185419">
                <a:moveTo>
                  <a:pt x="1117198" y="0"/>
                </a:moveTo>
                <a:lnTo>
                  <a:pt x="76199" y="0"/>
                </a:lnTo>
                <a:lnTo>
                  <a:pt x="32146" y="1190"/>
                </a:lnTo>
                <a:lnTo>
                  <a:pt x="9524" y="9524"/>
                </a:lnTo>
                <a:lnTo>
                  <a:pt x="1190" y="32146"/>
                </a:lnTo>
                <a:lnTo>
                  <a:pt x="0" y="76199"/>
                </a:lnTo>
                <a:lnTo>
                  <a:pt x="0" y="108813"/>
                </a:lnTo>
                <a:lnTo>
                  <a:pt x="1190" y="152866"/>
                </a:lnTo>
                <a:lnTo>
                  <a:pt x="9524" y="175488"/>
                </a:lnTo>
                <a:lnTo>
                  <a:pt x="32146" y="183822"/>
                </a:lnTo>
                <a:lnTo>
                  <a:pt x="76199" y="185013"/>
                </a:lnTo>
                <a:lnTo>
                  <a:pt x="1117198" y="185013"/>
                </a:lnTo>
                <a:lnTo>
                  <a:pt x="1161251" y="183822"/>
                </a:lnTo>
                <a:lnTo>
                  <a:pt x="1183873" y="175488"/>
                </a:lnTo>
                <a:lnTo>
                  <a:pt x="1192208" y="152866"/>
                </a:lnTo>
                <a:lnTo>
                  <a:pt x="1193398" y="108813"/>
                </a:lnTo>
                <a:lnTo>
                  <a:pt x="1193398" y="76199"/>
                </a:lnTo>
                <a:lnTo>
                  <a:pt x="1192208" y="32146"/>
                </a:lnTo>
                <a:lnTo>
                  <a:pt x="1183873" y="9524"/>
                </a:lnTo>
                <a:lnTo>
                  <a:pt x="1161251" y="1190"/>
                </a:lnTo>
                <a:lnTo>
                  <a:pt x="1117198" y="0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65136" y="661560"/>
            <a:ext cx="5260679" cy="512151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308647">
              <a:spcBef>
                <a:spcPts val="121"/>
              </a:spcBef>
              <a:tabLst>
                <a:tab pos="3139446" algn="l"/>
                <a:tab pos="5011290" algn="l"/>
              </a:tabLst>
            </a:pPr>
            <a:r>
              <a:rPr sz="1270" baseline="7936" dirty="0">
                <a:solidFill>
                  <a:srgbClr val="386742"/>
                </a:solidFill>
                <a:latin typeface="Roboto"/>
                <a:cs typeface="Roboto"/>
              </a:rPr>
              <a:t>СОЦИАЛЬНО</a:t>
            </a:r>
            <a:r>
              <a:rPr sz="1270" spc="490" baseline="7936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70" baseline="7936" dirty="0">
                <a:solidFill>
                  <a:srgbClr val="386742"/>
                </a:solidFill>
                <a:latin typeface="Roboto"/>
                <a:cs typeface="Roboto"/>
              </a:rPr>
              <a:t>ОРИЕНТИРОВАННЫЙ</a:t>
            </a:r>
            <a:r>
              <a:rPr sz="1270" spc="498" baseline="7936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70" spc="-18" baseline="7936" dirty="0">
                <a:solidFill>
                  <a:srgbClr val="386742"/>
                </a:solidFill>
                <a:latin typeface="Roboto"/>
                <a:cs typeface="Roboto"/>
              </a:rPr>
              <a:t>БЮДЖЕТ</a:t>
            </a:r>
            <a:r>
              <a:rPr sz="1270" baseline="7936" dirty="0">
                <a:solidFill>
                  <a:srgbClr val="386742"/>
                </a:solidFill>
                <a:latin typeface="Roboto"/>
                <a:cs typeface="Roboto"/>
              </a:rPr>
              <a:t>	</a:t>
            </a: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en-US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29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67"/>
              </a:spcBef>
            </a:pPr>
            <a:endParaRPr sz="1209" dirty="0">
              <a:latin typeface="Roboto"/>
              <a:cs typeface="Roboto"/>
            </a:endParaRPr>
          </a:p>
          <a:p>
            <a:pPr marL="211907"/>
            <a:r>
              <a:rPr sz="967" b="1" spc="-24" dirty="0">
                <a:solidFill>
                  <a:srgbClr val="FFFFFF"/>
                </a:solidFill>
                <a:latin typeface="Palatino Linotype"/>
                <a:cs typeface="Palatino Linotype"/>
              </a:rPr>
              <a:t>ЦЕЛЕВАЯ</a:t>
            </a:r>
            <a:r>
              <a:rPr sz="967" b="1" spc="12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967" b="1" spc="-12" dirty="0">
                <a:solidFill>
                  <a:srgbClr val="FFFFFF"/>
                </a:solidFill>
                <a:latin typeface="Palatino Linotype"/>
                <a:cs typeface="Palatino Linotype"/>
              </a:rPr>
              <a:t>ГРУППА</a:t>
            </a:r>
            <a:endParaRPr sz="967" dirty="0">
              <a:latin typeface="Palatino Linotype"/>
              <a:cs typeface="Palatino Linotype"/>
            </a:endParaRPr>
          </a:p>
          <a:p>
            <a:pPr>
              <a:spcBef>
                <a:spcPts val="48"/>
              </a:spcBef>
            </a:pPr>
            <a:endParaRPr sz="846" dirty="0">
              <a:latin typeface="Palatino Linotype"/>
              <a:cs typeface="Palatino Linotype"/>
            </a:endParaRPr>
          </a:p>
          <a:p>
            <a:pPr marL="380818" marR="340126"/>
            <a:r>
              <a:rPr sz="2176" b="1" spc="-48" dirty="0">
                <a:solidFill>
                  <a:srgbClr val="386742"/>
                </a:solidFill>
                <a:latin typeface="Palatino Linotype"/>
                <a:cs typeface="Palatino Linotype"/>
              </a:rPr>
              <a:t>ГРАЖДАНЕ,</a:t>
            </a:r>
            <a:r>
              <a:rPr sz="2176" b="1" spc="-36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-79" dirty="0">
                <a:solidFill>
                  <a:srgbClr val="386742"/>
                </a:solidFill>
                <a:latin typeface="Palatino Linotype"/>
                <a:cs typeface="Palatino Linotype"/>
              </a:rPr>
              <a:t>ИМЕЮЩИЕ</a:t>
            </a:r>
            <a:r>
              <a:rPr sz="2176" b="1" spc="-30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-12" dirty="0">
                <a:solidFill>
                  <a:srgbClr val="386742"/>
                </a:solidFill>
                <a:latin typeface="Palatino Linotype"/>
                <a:cs typeface="Palatino Linotype"/>
              </a:rPr>
              <a:t>ДЕТЕЙ, </a:t>
            </a:r>
            <a:r>
              <a:rPr sz="2176" b="1" spc="-54" dirty="0">
                <a:solidFill>
                  <a:srgbClr val="386742"/>
                </a:solidFill>
                <a:latin typeface="Palatino Linotype"/>
                <a:cs typeface="Palatino Linotype"/>
              </a:rPr>
              <a:t>МНОГОДЕТНЫЕ </a:t>
            </a:r>
            <a:r>
              <a:rPr sz="2176" b="1" spc="-12" dirty="0">
                <a:solidFill>
                  <a:srgbClr val="386742"/>
                </a:solidFill>
                <a:latin typeface="Palatino Linotype"/>
                <a:cs typeface="Palatino Linotype"/>
              </a:rPr>
              <a:t>СЕМЬИ</a:t>
            </a:r>
            <a:endParaRPr sz="2176" dirty="0">
              <a:latin typeface="Palatino Linotype"/>
              <a:cs typeface="Palatino Linotype"/>
            </a:endParaRPr>
          </a:p>
          <a:p>
            <a:pPr marL="76778" marR="2192008">
              <a:lnSpc>
                <a:spcPct val="75000"/>
              </a:lnSpc>
              <a:spcBef>
                <a:spcPts val="1264"/>
              </a:spcBef>
            </a:pPr>
            <a:r>
              <a:rPr lang="ru-RU" sz="1209" b="1" dirty="0" smtClean="0">
                <a:solidFill>
                  <a:srgbClr val="231F20"/>
                </a:solidFill>
                <a:latin typeface="Roboto"/>
                <a:cs typeface="Roboto"/>
              </a:rPr>
              <a:t>Объем</a:t>
            </a:r>
            <a:r>
              <a:rPr sz="1209" b="1" spc="169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1209" b="1" dirty="0" smtClean="0">
                <a:solidFill>
                  <a:srgbClr val="231F20"/>
                </a:solidFill>
                <a:latin typeface="Roboto"/>
                <a:cs typeface="Roboto"/>
              </a:rPr>
              <a:t>межбюджетных трансфертов</a:t>
            </a:r>
            <a:r>
              <a:rPr sz="1209" b="1" spc="-12" dirty="0" smtClean="0">
                <a:solidFill>
                  <a:srgbClr val="231F20"/>
                </a:solidFill>
                <a:latin typeface="Roboto"/>
                <a:cs typeface="Roboto"/>
              </a:rPr>
              <a:t>:</a:t>
            </a:r>
            <a:endParaRPr lang="ru-RU" sz="1209" b="1" spc="-12" dirty="0" smtClean="0">
              <a:solidFill>
                <a:srgbClr val="231F20"/>
              </a:solidFill>
              <a:latin typeface="Roboto"/>
              <a:cs typeface="Roboto"/>
            </a:endParaRPr>
          </a:p>
          <a:p>
            <a:pPr marL="76778" marR="2192008">
              <a:lnSpc>
                <a:spcPct val="75000"/>
              </a:lnSpc>
              <a:spcBef>
                <a:spcPts val="1264"/>
              </a:spcBef>
            </a:pPr>
            <a:endParaRPr sz="1209" dirty="0">
              <a:latin typeface="Roboto"/>
              <a:cs typeface="Roboto"/>
            </a:endParaRPr>
          </a:p>
          <a:p>
            <a:pPr marL="140503" indent="-64493" algn="just">
              <a:lnSpc>
                <a:spcPts val="1004"/>
              </a:lnSpc>
              <a:buChar char="-"/>
              <a:tabLst>
                <a:tab pos="141270" algn="l"/>
              </a:tabLst>
            </a:pP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выплата компенсации</a:t>
            </a:r>
            <a:r>
              <a:rPr sz="967" spc="-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части</a:t>
            </a:r>
            <a:r>
              <a:rPr sz="967" spc="-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6" dirty="0" smtClean="0">
                <a:solidFill>
                  <a:srgbClr val="231F20"/>
                </a:solidFill>
                <a:latin typeface="Roboto"/>
                <a:cs typeface="Roboto"/>
              </a:rPr>
              <a:t>платы, взимаемой с родителей (законных представителей)</a:t>
            </a:r>
          </a:p>
          <a:p>
            <a:pPr marL="76010" algn="just">
              <a:lnSpc>
                <a:spcPts val="1004"/>
              </a:lnSpc>
              <a:tabLst>
                <a:tab pos="141270" algn="l"/>
              </a:tabLst>
            </a:pPr>
            <a:r>
              <a:rPr sz="967" spc="-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за присмотр и уход за детьми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, посещающими образовательные организации,</a:t>
            </a:r>
            <a:r>
              <a:rPr sz="967" spc="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реализующие</a:t>
            </a:r>
            <a:r>
              <a:rPr sz="967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общеобразовательные программы</a:t>
            </a:r>
            <a:r>
              <a:rPr sz="967" spc="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дошкольного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образования</a:t>
            </a:r>
            <a:endParaRPr sz="967" dirty="0">
              <a:latin typeface="Roboto"/>
              <a:cs typeface="Roboto"/>
            </a:endParaRPr>
          </a:p>
          <a:p>
            <a:pPr marL="76778">
              <a:lnSpc>
                <a:spcPts val="1028"/>
              </a:lnSpc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2023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–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8" dirty="0" smtClean="0">
                <a:solidFill>
                  <a:srgbClr val="231F20"/>
                </a:solidFill>
                <a:latin typeface="Roboto"/>
                <a:cs typeface="Roboto"/>
              </a:rPr>
              <a:t>2025 годах -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23</a:t>
            </a:r>
            <a:r>
              <a:rPr sz="967" dirty="0" smtClean="0">
                <a:solidFill>
                  <a:srgbClr val="231F20"/>
                </a:solidFill>
                <a:latin typeface="Roboto"/>
                <a:cs typeface="Roboto"/>
              </a:rPr>
              <a:t>,6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млн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.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рублей ежегодно</a:t>
            </a:r>
          </a:p>
          <a:p>
            <a:pPr marL="76778" marR="1172397">
              <a:lnSpc>
                <a:spcPts val="1088"/>
              </a:lnSpc>
              <a:tabLst>
                <a:tab pos="141270" algn="l"/>
              </a:tabLst>
            </a:pPr>
            <a:endParaRPr lang="ru-RU" sz="967" spc="-12" dirty="0" smtClean="0">
              <a:solidFill>
                <a:srgbClr val="231F20"/>
              </a:solidFill>
              <a:latin typeface="Roboto"/>
              <a:cs typeface="Roboto"/>
            </a:endParaRPr>
          </a:p>
          <a:p>
            <a:pPr marL="76778" marR="1172397" indent="64493">
              <a:lnSpc>
                <a:spcPts val="1088"/>
              </a:lnSpc>
              <a:buChar char="-"/>
              <a:tabLst>
                <a:tab pos="141270" algn="l"/>
              </a:tabLst>
            </a:pP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выплата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пособия на ребенка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:</a:t>
            </a:r>
            <a:endParaRPr sz="967" dirty="0">
              <a:latin typeface="Roboto"/>
              <a:cs typeface="Roboto"/>
            </a:endParaRPr>
          </a:p>
          <a:p>
            <a:pPr marL="76778">
              <a:lnSpc>
                <a:spcPts val="1028"/>
              </a:lnSpc>
            </a:pP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2023</a:t>
            </a:r>
            <a:r>
              <a:rPr sz="967" b="1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год</a:t>
            </a:r>
            <a:r>
              <a:rPr sz="967" b="1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60" dirty="0">
                <a:solidFill>
                  <a:srgbClr val="231F20"/>
                </a:solidFill>
                <a:latin typeface="Roboto"/>
                <a:cs typeface="Roboto"/>
              </a:rPr>
              <a:t>–</a:t>
            </a:r>
            <a:r>
              <a:rPr sz="967" b="1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26,3</a:t>
            </a:r>
            <a:r>
              <a:rPr sz="967" b="1" spc="18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млн.</a:t>
            </a:r>
            <a:r>
              <a:rPr sz="967" b="1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рублей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;</a:t>
            </a:r>
            <a:endParaRPr sz="967" dirty="0">
              <a:latin typeface="Roboto"/>
              <a:cs typeface="Roboto"/>
            </a:endParaRPr>
          </a:p>
          <a:p>
            <a:pPr marL="76778">
              <a:lnSpc>
                <a:spcPts val="1088"/>
              </a:lnSpc>
            </a:pP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2024</a:t>
            </a:r>
            <a:r>
              <a:rPr sz="967" b="1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год</a:t>
            </a:r>
            <a:r>
              <a:rPr sz="967" b="1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60" dirty="0">
                <a:solidFill>
                  <a:srgbClr val="231F20"/>
                </a:solidFill>
                <a:latin typeface="Roboto"/>
                <a:cs typeface="Roboto"/>
              </a:rPr>
              <a:t>–</a:t>
            </a:r>
            <a:r>
              <a:rPr sz="967" b="1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27,4</a:t>
            </a:r>
            <a:r>
              <a:rPr sz="967" b="1" spc="18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млн.</a:t>
            </a:r>
            <a:r>
              <a:rPr sz="967" b="1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рублей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;</a:t>
            </a:r>
            <a:endParaRPr sz="967" dirty="0">
              <a:latin typeface="Roboto"/>
              <a:cs typeface="Roboto"/>
            </a:endParaRPr>
          </a:p>
          <a:p>
            <a:pPr marL="76778">
              <a:lnSpc>
                <a:spcPts val="1124"/>
              </a:lnSpc>
            </a:pP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2025</a:t>
            </a:r>
            <a:r>
              <a:rPr sz="967" b="1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год</a:t>
            </a:r>
            <a:r>
              <a:rPr sz="967" b="1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60" dirty="0">
                <a:solidFill>
                  <a:srgbClr val="231F20"/>
                </a:solidFill>
                <a:latin typeface="Roboto"/>
                <a:cs typeface="Roboto"/>
              </a:rPr>
              <a:t>–</a:t>
            </a:r>
            <a:r>
              <a:rPr sz="967" b="1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28,5</a:t>
            </a:r>
            <a:r>
              <a:rPr sz="967" b="1" spc="18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млн.</a:t>
            </a:r>
            <a:r>
              <a:rPr sz="967" b="1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рублей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.</a:t>
            </a:r>
            <a:endParaRPr sz="967" dirty="0">
              <a:latin typeface="Roboto"/>
              <a:cs typeface="Roboto"/>
            </a:endParaRPr>
          </a:p>
          <a:p>
            <a:pPr>
              <a:lnSpc>
                <a:spcPct val="100000"/>
              </a:lnSpc>
            </a:pPr>
            <a:endParaRPr sz="846" dirty="0">
              <a:latin typeface="Roboto"/>
              <a:cs typeface="Roboto"/>
            </a:endParaRPr>
          </a:p>
          <a:p>
            <a:pPr marL="140503" indent="-64493">
              <a:lnSpc>
                <a:spcPts val="1124"/>
              </a:lnSpc>
              <a:buChar char="-"/>
              <a:tabLst>
                <a:tab pos="141270" algn="l"/>
              </a:tabLst>
            </a:pPr>
            <a:endParaRPr lang="ru-RU" sz="967" spc="-12" dirty="0" smtClean="0">
              <a:solidFill>
                <a:srgbClr val="231F20"/>
              </a:solidFill>
              <a:latin typeface="Roboto"/>
              <a:cs typeface="Roboto"/>
            </a:endParaRPr>
          </a:p>
          <a:p>
            <a:pPr marL="140503" indent="-64493">
              <a:lnSpc>
                <a:spcPts val="1124"/>
              </a:lnSpc>
              <a:buChar char="-"/>
              <a:tabLst>
                <a:tab pos="141270" algn="l"/>
              </a:tabLst>
            </a:pP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выплата</a:t>
            </a:r>
            <a:r>
              <a:rPr sz="967" spc="-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ежемесячной денежной компенсации на каждого ребенка в возрасте до 18 лет многодетным семьям</a:t>
            </a:r>
            <a:endParaRPr sz="967" dirty="0">
              <a:latin typeface="Roboto"/>
              <a:cs typeface="Roboto"/>
            </a:endParaRPr>
          </a:p>
          <a:p>
            <a:pPr marL="76778" marR="3316035" defTabSz="1074738">
              <a:lnSpc>
                <a:spcPts val="1088"/>
              </a:lnSpc>
              <a:spcBef>
                <a:spcPts val="60"/>
              </a:spcBef>
            </a:pPr>
            <a:r>
              <a:rPr sz="967" b="1" dirty="0" smtClean="0">
                <a:solidFill>
                  <a:srgbClr val="231F20"/>
                </a:solidFill>
                <a:latin typeface="Roboto"/>
                <a:cs typeface="Roboto"/>
              </a:rPr>
              <a:t>2023</a:t>
            </a:r>
            <a:r>
              <a:rPr sz="967" b="1" spc="18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spc="-12" dirty="0" smtClean="0">
                <a:solidFill>
                  <a:srgbClr val="231F20"/>
                </a:solidFill>
                <a:latin typeface="Roboto"/>
                <a:cs typeface="Roboto"/>
              </a:rPr>
              <a:t>год</a:t>
            </a:r>
            <a:r>
              <a:rPr sz="967" b="1" spc="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spc="-73" dirty="0" smtClean="0">
                <a:solidFill>
                  <a:srgbClr val="231F20"/>
                </a:solidFill>
                <a:latin typeface="Roboto"/>
                <a:cs typeface="Roboto"/>
              </a:rPr>
              <a:t>–</a:t>
            </a:r>
            <a:r>
              <a:rPr sz="967" b="1" spc="18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30,4</a:t>
            </a:r>
            <a:r>
              <a:rPr sz="967" b="1" spc="18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млн. рублей</a:t>
            </a:r>
            <a:r>
              <a:rPr sz="967" b="1" spc="-12" dirty="0" smtClean="0">
                <a:solidFill>
                  <a:srgbClr val="231F20"/>
                </a:solidFill>
                <a:latin typeface="Roboto"/>
                <a:cs typeface="Roboto"/>
              </a:rPr>
              <a:t>;</a:t>
            </a:r>
            <a:r>
              <a:rPr sz="967" b="1" spc="605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endParaRPr lang="ru-RU" sz="967" b="1" spc="605" dirty="0" smtClean="0">
              <a:solidFill>
                <a:srgbClr val="231F20"/>
              </a:solidFill>
              <a:latin typeface="Roboto"/>
              <a:cs typeface="Roboto"/>
            </a:endParaRPr>
          </a:p>
          <a:p>
            <a:pPr marL="76778" marR="3316035">
              <a:lnSpc>
                <a:spcPts val="1088"/>
              </a:lnSpc>
              <a:spcBef>
                <a:spcPts val="60"/>
              </a:spcBef>
            </a:pPr>
            <a:r>
              <a:rPr sz="967" b="1" dirty="0" smtClean="0">
                <a:solidFill>
                  <a:srgbClr val="231F20"/>
                </a:solidFill>
                <a:latin typeface="Roboto"/>
                <a:cs typeface="Roboto"/>
              </a:rPr>
              <a:t>2024</a:t>
            </a:r>
            <a:r>
              <a:rPr sz="967" b="1" spc="18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spc="-12" dirty="0" smtClean="0">
                <a:solidFill>
                  <a:srgbClr val="231F20"/>
                </a:solidFill>
                <a:latin typeface="Roboto"/>
                <a:cs typeface="Roboto"/>
              </a:rPr>
              <a:t>год</a:t>
            </a:r>
            <a:r>
              <a:rPr sz="967" b="1" spc="18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60" dirty="0">
                <a:solidFill>
                  <a:srgbClr val="231F20"/>
                </a:solidFill>
                <a:latin typeface="Roboto"/>
                <a:cs typeface="Roboto"/>
              </a:rPr>
              <a:t>–</a:t>
            </a:r>
            <a:r>
              <a:rPr sz="967" b="1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32,5</a:t>
            </a:r>
            <a:r>
              <a:rPr sz="967" b="1" spc="24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млн.</a:t>
            </a:r>
            <a:r>
              <a:rPr sz="967" b="1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рублей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;</a:t>
            </a:r>
            <a:endParaRPr sz="967" dirty="0">
              <a:latin typeface="Roboto"/>
              <a:cs typeface="Roboto"/>
            </a:endParaRPr>
          </a:p>
          <a:p>
            <a:pPr marL="76778">
              <a:lnSpc>
                <a:spcPts val="1064"/>
              </a:lnSpc>
            </a:pP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2025</a:t>
            </a:r>
            <a:r>
              <a:rPr sz="967" b="1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spc="-12" dirty="0" smtClean="0">
                <a:solidFill>
                  <a:srgbClr val="231F20"/>
                </a:solidFill>
                <a:latin typeface="Roboto"/>
                <a:cs typeface="Roboto"/>
              </a:rPr>
              <a:t>год</a:t>
            </a:r>
            <a:r>
              <a:rPr sz="967" b="1" spc="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60" dirty="0">
                <a:solidFill>
                  <a:srgbClr val="231F20"/>
                </a:solidFill>
                <a:latin typeface="Roboto"/>
                <a:cs typeface="Roboto"/>
              </a:rPr>
              <a:t>–</a:t>
            </a:r>
            <a:r>
              <a:rPr sz="967" b="1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34,8</a:t>
            </a:r>
            <a:r>
              <a:rPr sz="967" b="1" spc="277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млн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.</a:t>
            </a:r>
            <a:r>
              <a:rPr sz="967" b="1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spc="-12" dirty="0" smtClean="0">
                <a:solidFill>
                  <a:srgbClr val="231F20"/>
                </a:solidFill>
                <a:latin typeface="Roboto"/>
                <a:cs typeface="Roboto"/>
              </a:rPr>
              <a:t>рублей</a:t>
            </a:r>
          </a:p>
          <a:p>
            <a:pPr marL="76778">
              <a:lnSpc>
                <a:spcPts val="1064"/>
              </a:lnSpc>
            </a:pPr>
            <a:endParaRPr sz="967" dirty="0">
              <a:latin typeface="Roboto"/>
              <a:cs typeface="Roboto"/>
            </a:endParaRPr>
          </a:p>
          <a:p>
            <a:pPr>
              <a:lnSpc>
                <a:spcPct val="100000"/>
              </a:lnSpc>
            </a:pPr>
            <a:endParaRPr sz="846" dirty="0">
              <a:latin typeface="Roboto"/>
              <a:cs typeface="Roboto"/>
            </a:endParaRPr>
          </a:p>
          <a:p>
            <a:pPr marL="140503" indent="-64493">
              <a:lnSpc>
                <a:spcPts val="1124"/>
              </a:lnSpc>
              <a:buChar char="-"/>
              <a:tabLst>
                <a:tab pos="141270" algn="l"/>
              </a:tabLst>
            </a:pP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ежемесячная выплата на детей в возрасте от трех до семи лет включительно</a:t>
            </a:r>
            <a:endParaRPr sz="967" dirty="0">
              <a:latin typeface="Roboto"/>
              <a:cs typeface="Roboto"/>
            </a:endParaRPr>
          </a:p>
          <a:p>
            <a:pPr marL="76778" marR="3287628">
              <a:lnSpc>
                <a:spcPts val="1088"/>
              </a:lnSpc>
              <a:spcBef>
                <a:spcPts val="60"/>
              </a:spcBef>
            </a:pP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в 2023</a:t>
            </a:r>
            <a:r>
              <a:rPr sz="967" b="1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spc="-12" dirty="0" smtClean="0">
                <a:solidFill>
                  <a:srgbClr val="231F20"/>
                </a:solidFill>
                <a:latin typeface="Roboto"/>
                <a:cs typeface="Roboto"/>
              </a:rPr>
              <a:t>году</a:t>
            </a:r>
            <a:r>
              <a:rPr sz="967" b="1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–</a:t>
            </a:r>
            <a:r>
              <a:rPr sz="967" b="1" spc="247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116,3</a:t>
            </a:r>
            <a:r>
              <a:rPr sz="967" b="1" spc="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млн. 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рублей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,</a:t>
            </a:r>
            <a:r>
              <a:rPr sz="967" b="1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endParaRPr lang="ru-RU" sz="967" b="1" spc="605" dirty="0" smtClean="0">
              <a:solidFill>
                <a:srgbClr val="231F20"/>
              </a:solidFill>
              <a:latin typeface="Roboto"/>
              <a:cs typeface="Roboto"/>
            </a:endParaRPr>
          </a:p>
          <a:p>
            <a:pPr marL="76778" marR="3287628">
              <a:lnSpc>
                <a:spcPts val="1088"/>
              </a:lnSpc>
              <a:spcBef>
                <a:spcPts val="60"/>
              </a:spcBef>
            </a:pPr>
            <a:r>
              <a:rPr sz="967" b="1" dirty="0" smtClean="0">
                <a:solidFill>
                  <a:srgbClr val="231F20"/>
                </a:solidFill>
                <a:latin typeface="Roboto"/>
                <a:cs typeface="Roboto"/>
              </a:rPr>
              <a:t>2024</a:t>
            </a:r>
            <a:r>
              <a:rPr sz="967" b="1" spc="18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году</a:t>
            </a:r>
            <a:r>
              <a:rPr sz="967" b="1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60" dirty="0">
                <a:solidFill>
                  <a:srgbClr val="231F20"/>
                </a:solidFill>
                <a:latin typeface="Roboto"/>
                <a:cs typeface="Roboto"/>
              </a:rPr>
              <a:t>–</a:t>
            </a:r>
            <a:r>
              <a:rPr sz="967" b="1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13,1</a:t>
            </a:r>
            <a:r>
              <a:rPr sz="967" b="1" spc="24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млн.</a:t>
            </a:r>
            <a:r>
              <a:rPr sz="967" b="1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рублей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,</a:t>
            </a:r>
            <a:endParaRPr sz="967" dirty="0">
              <a:latin typeface="Roboto"/>
              <a:cs typeface="Roboto"/>
            </a:endParaRPr>
          </a:p>
          <a:p>
            <a:pPr marL="76778">
              <a:lnSpc>
                <a:spcPts val="1064"/>
              </a:lnSpc>
            </a:pP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2025</a:t>
            </a:r>
            <a:r>
              <a:rPr sz="967" b="1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году</a:t>
            </a:r>
            <a:r>
              <a:rPr sz="967" b="1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60" dirty="0">
                <a:solidFill>
                  <a:srgbClr val="231F20"/>
                </a:solidFill>
                <a:latin typeface="Roboto"/>
                <a:cs typeface="Roboto"/>
              </a:rPr>
              <a:t>–</a:t>
            </a:r>
            <a:r>
              <a:rPr sz="967" b="1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13,1</a:t>
            </a:r>
            <a:r>
              <a:rPr sz="967" b="1" spc="24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млн.</a:t>
            </a:r>
            <a:r>
              <a:rPr sz="967" b="1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рублей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.</a:t>
            </a:r>
            <a:endParaRPr sz="967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9982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38324" y="747316"/>
            <a:ext cx="3308270" cy="0"/>
          </a:xfrm>
          <a:custGeom>
            <a:avLst/>
            <a:gdLst/>
            <a:ahLst/>
            <a:cxnLst/>
            <a:rect l="l" t="t" r="r" b="b"/>
            <a:pathLst>
              <a:path w="2736215">
                <a:moveTo>
                  <a:pt x="2736021" y="0"/>
                </a:moveTo>
                <a:lnTo>
                  <a:pt x="0" y="0"/>
                </a:lnTo>
              </a:path>
            </a:pathLst>
          </a:custGeom>
          <a:ln w="3176">
            <a:solidFill>
              <a:srgbClr val="386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4953" y="624094"/>
            <a:ext cx="2063734" cy="246450"/>
          </a:xfrm>
          <a:custGeom>
            <a:avLst/>
            <a:gdLst/>
            <a:ahLst/>
            <a:cxnLst/>
            <a:rect l="l" t="t" r="r" b="b"/>
            <a:pathLst>
              <a:path w="1706880" h="203834">
                <a:moveTo>
                  <a:pt x="1706392" y="0"/>
                </a:moveTo>
                <a:lnTo>
                  <a:pt x="0" y="0"/>
                </a:lnTo>
                <a:lnTo>
                  <a:pt x="0" y="203810"/>
                </a:lnTo>
                <a:lnTo>
                  <a:pt x="1706392" y="203810"/>
                </a:lnTo>
                <a:lnTo>
                  <a:pt x="1706392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67397" y="664780"/>
            <a:ext cx="1704423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spc="242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846" spc="-320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21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846" spc="-296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846" spc="91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73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846" spc="-302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127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846" spc="103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73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846" spc="-357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200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846" spc="-302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73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846" spc="-296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109" dirty="0">
                <a:solidFill>
                  <a:srgbClr val="FFFFFF"/>
                </a:solidFill>
                <a:latin typeface="Noto Mono"/>
                <a:cs typeface="Noto Mono"/>
              </a:rPr>
              <a:t>АН </a:t>
            </a:r>
            <a:endParaRPr sz="846">
              <a:latin typeface="Noto Mono"/>
              <a:cs typeface="Noto Mon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04416" y="624094"/>
            <a:ext cx="3057213" cy="246450"/>
            <a:chOff x="0" y="516177"/>
            <a:chExt cx="2528570" cy="203835"/>
          </a:xfrm>
        </p:grpSpPr>
        <p:sp>
          <p:nvSpPr>
            <p:cNvPr id="6" name="object 6"/>
            <p:cNvSpPr/>
            <p:nvPr/>
          </p:nvSpPr>
          <p:spPr>
            <a:xfrm>
              <a:off x="0" y="516177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2324493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8088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4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5823669" y="722184"/>
            <a:ext cx="46833" cy="46833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19202" y="0"/>
                </a:moveTo>
                <a:lnTo>
                  <a:pt x="11740" y="1508"/>
                </a:lnTo>
                <a:lnTo>
                  <a:pt x="5634" y="5623"/>
                </a:lnTo>
                <a:lnTo>
                  <a:pt x="1513" y="11727"/>
                </a:lnTo>
                <a:lnTo>
                  <a:pt x="0" y="19202"/>
                </a:lnTo>
                <a:lnTo>
                  <a:pt x="1513" y="26672"/>
                </a:lnTo>
                <a:lnTo>
                  <a:pt x="5634" y="32765"/>
                </a:lnTo>
                <a:lnTo>
                  <a:pt x="11740" y="36870"/>
                </a:lnTo>
                <a:lnTo>
                  <a:pt x="19202" y="38374"/>
                </a:lnTo>
                <a:lnTo>
                  <a:pt x="26659" y="36870"/>
                </a:lnTo>
                <a:lnTo>
                  <a:pt x="32754" y="32765"/>
                </a:lnTo>
                <a:lnTo>
                  <a:pt x="36866" y="26672"/>
                </a:lnTo>
                <a:lnTo>
                  <a:pt x="38374" y="19202"/>
                </a:lnTo>
                <a:lnTo>
                  <a:pt x="36866" y="11727"/>
                </a:lnTo>
                <a:lnTo>
                  <a:pt x="32754" y="5623"/>
                </a:lnTo>
                <a:lnTo>
                  <a:pt x="26659" y="1508"/>
                </a:lnTo>
                <a:lnTo>
                  <a:pt x="19202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48450" y="714039"/>
            <a:ext cx="66794" cy="6679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23" y="0"/>
                </a:moveTo>
                <a:lnTo>
                  <a:pt x="16806" y="2161"/>
                </a:lnTo>
                <a:lnTo>
                  <a:pt x="8058" y="8058"/>
                </a:lnTo>
                <a:lnTo>
                  <a:pt x="2161" y="16806"/>
                </a:lnTo>
                <a:lnTo>
                  <a:pt x="0" y="27523"/>
                </a:lnTo>
                <a:lnTo>
                  <a:pt x="2161" y="38227"/>
                </a:lnTo>
                <a:lnTo>
                  <a:pt x="8058" y="46977"/>
                </a:lnTo>
                <a:lnTo>
                  <a:pt x="16806" y="52880"/>
                </a:lnTo>
                <a:lnTo>
                  <a:pt x="27523" y="55046"/>
                </a:lnTo>
                <a:lnTo>
                  <a:pt x="38240" y="52880"/>
                </a:lnTo>
                <a:lnTo>
                  <a:pt x="46988" y="46977"/>
                </a:lnTo>
                <a:lnTo>
                  <a:pt x="52885" y="38227"/>
                </a:lnTo>
                <a:lnTo>
                  <a:pt x="55046" y="27523"/>
                </a:lnTo>
                <a:lnTo>
                  <a:pt x="52885" y="16806"/>
                </a:lnTo>
                <a:lnTo>
                  <a:pt x="46988" y="8058"/>
                </a:lnTo>
                <a:lnTo>
                  <a:pt x="38240" y="2161"/>
                </a:lnTo>
                <a:lnTo>
                  <a:pt x="27523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92653" y="688279"/>
            <a:ext cx="118235" cy="118235"/>
          </a:xfrm>
          <a:custGeom>
            <a:avLst/>
            <a:gdLst/>
            <a:ahLst/>
            <a:cxnLst/>
            <a:rect l="l" t="t" r="r" b="b"/>
            <a:pathLst>
              <a:path w="97789" h="97790">
                <a:moveTo>
                  <a:pt x="48828" y="0"/>
                </a:moveTo>
                <a:lnTo>
                  <a:pt x="0" y="48828"/>
                </a:lnTo>
                <a:lnTo>
                  <a:pt x="48828" y="97657"/>
                </a:lnTo>
                <a:lnTo>
                  <a:pt x="97627" y="48828"/>
                </a:lnTo>
                <a:lnTo>
                  <a:pt x="48828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37221" y="654093"/>
            <a:ext cx="101344" cy="325975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967" b="1" spc="6" dirty="0" smtClean="0">
                <a:solidFill>
                  <a:srgbClr val="FFFFFF"/>
                </a:solidFill>
                <a:latin typeface="Roboto"/>
                <a:cs typeface="Roboto"/>
              </a:rPr>
              <a:t>3</a:t>
            </a:r>
          </a:p>
          <a:p>
            <a:pPr marL="15356">
              <a:spcBef>
                <a:spcPts val="121"/>
              </a:spcBef>
            </a:pPr>
            <a:endParaRPr sz="967" dirty="0">
              <a:latin typeface="Roboto"/>
              <a:cs typeface="Roboto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69569" y="1962143"/>
            <a:ext cx="5576995" cy="6307901"/>
            <a:chOff x="715554" y="1622856"/>
            <a:chExt cx="4612640" cy="5217160"/>
          </a:xfrm>
        </p:grpSpPr>
        <p:sp>
          <p:nvSpPr>
            <p:cNvPr id="14" name="object 14"/>
            <p:cNvSpPr/>
            <p:nvPr/>
          </p:nvSpPr>
          <p:spPr>
            <a:xfrm>
              <a:off x="834353" y="1667184"/>
              <a:ext cx="0" cy="5147945"/>
            </a:xfrm>
            <a:custGeom>
              <a:avLst/>
              <a:gdLst/>
              <a:ahLst/>
              <a:cxnLst/>
              <a:rect l="l" t="t" r="r" b="b"/>
              <a:pathLst>
                <a:path h="5147945">
                  <a:moveTo>
                    <a:pt x="0" y="0"/>
                  </a:moveTo>
                  <a:lnTo>
                    <a:pt x="0" y="5147465"/>
                  </a:lnTo>
                </a:path>
              </a:pathLst>
            </a:custGeom>
            <a:ln w="12701">
              <a:solidFill>
                <a:srgbClr val="80828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28001" y="1622856"/>
              <a:ext cx="12700" cy="5217160"/>
            </a:xfrm>
            <a:custGeom>
              <a:avLst/>
              <a:gdLst/>
              <a:ahLst/>
              <a:cxnLst/>
              <a:rect l="l" t="t" r="r" b="b"/>
              <a:pathLst>
                <a:path w="12700" h="5217159">
                  <a:moveTo>
                    <a:pt x="12700" y="5210797"/>
                  </a:moveTo>
                  <a:lnTo>
                    <a:pt x="10833" y="5206314"/>
                  </a:lnTo>
                  <a:lnTo>
                    <a:pt x="6350" y="5204447"/>
                  </a:lnTo>
                  <a:lnTo>
                    <a:pt x="1854" y="5206314"/>
                  </a:lnTo>
                  <a:lnTo>
                    <a:pt x="0" y="5210797"/>
                  </a:lnTo>
                  <a:lnTo>
                    <a:pt x="1854" y="5215293"/>
                  </a:lnTo>
                  <a:lnTo>
                    <a:pt x="6350" y="5217147"/>
                  </a:lnTo>
                  <a:lnTo>
                    <a:pt x="10833" y="5215293"/>
                  </a:lnTo>
                  <a:lnTo>
                    <a:pt x="12700" y="5210797"/>
                  </a:lnTo>
                  <a:close/>
                </a:path>
                <a:path w="12700" h="5217159">
                  <a:moveTo>
                    <a:pt x="12700" y="6362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62"/>
                  </a:lnTo>
                  <a:lnTo>
                    <a:pt x="1854" y="10845"/>
                  </a:lnTo>
                  <a:lnTo>
                    <a:pt x="6350" y="12712"/>
                  </a:lnTo>
                  <a:lnTo>
                    <a:pt x="10833" y="10845"/>
                  </a:lnTo>
                  <a:lnTo>
                    <a:pt x="12700" y="6362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60941" y="1629206"/>
              <a:ext cx="4441825" cy="0"/>
            </a:xfrm>
            <a:custGeom>
              <a:avLst/>
              <a:gdLst/>
              <a:ahLst/>
              <a:cxnLst/>
              <a:rect l="l" t="t" r="r" b="b"/>
              <a:pathLst>
                <a:path w="4441825">
                  <a:moveTo>
                    <a:pt x="0" y="0"/>
                  </a:moveTo>
                  <a:lnTo>
                    <a:pt x="4441664" y="0"/>
                  </a:lnTo>
                </a:path>
              </a:pathLst>
            </a:custGeom>
            <a:ln w="12701">
              <a:solidFill>
                <a:srgbClr val="80828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6457" y="1622856"/>
              <a:ext cx="4511675" cy="13335"/>
            </a:xfrm>
            <a:custGeom>
              <a:avLst/>
              <a:gdLst/>
              <a:ahLst/>
              <a:cxnLst/>
              <a:rect l="l" t="t" r="r" b="b"/>
              <a:pathLst>
                <a:path w="4511675" h="13335">
                  <a:moveTo>
                    <a:pt x="12700" y="6362"/>
                  </a:moveTo>
                  <a:lnTo>
                    <a:pt x="10845" y="1866"/>
                  </a:lnTo>
                  <a:lnTo>
                    <a:pt x="6350" y="0"/>
                  </a:lnTo>
                  <a:lnTo>
                    <a:pt x="1866" y="1866"/>
                  </a:lnTo>
                  <a:lnTo>
                    <a:pt x="0" y="6362"/>
                  </a:lnTo>
                  <a:lnTo>
                    <a:pt x="1866" y="10845"/>
                  </a:lnTo>
                  <a:lnTo>
                    <a:pt x="6350" y="12712"/>
                  </a:lnTo>
                  <a:lnTo>
                    <a:pt x="10845" y="10845"/>
                  </a:lnTo>
                  <a:lnTo>
                    <a:pt x="12700" y="6362"/>
                  </a:lnTo>
                  <a:close/>
                </a:path>
                <a:path w="4511675" h="13335">
                  <a:moveTo>
                    <a:pt x="4511548" y="6362"/>
                  </a:moveTo>
                  <a:lnTo>
                    <a:pt x="4509681" y="1866"/>
                  </a:lnTo>
                  <a:lnTo>
                    <a:pt x="4505198" y="0"/>
                  </a:lnTo>
                  <a:lnTo>
                    <a:pt x="4500702" y="1866"/>
                  </a:lnTo>
                  <a:lnTo>
                    <a:pt x="4498835" y="6362"/>
                  </a:lnTo>
                  <a:lnTo>
                    <a:pt x="4500702" y="10845"/>
                  </a:lnTo>
                  <a:lnTo>
                    <a:pt x="4505198" y="12712"/>
                  </a:lnTo>
                  <a:lnTo>
                    <a:pt x="4509681" y="10845"/>
                  </a:lnTo>
                  <a:lnTo>
                    <a:pt x="4511548" y="6362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8185" y="1968118"/>
              <a:ext cx="2028189" cy="3387090"/>
            </a:xfrm>
            <a:custGeom>
              <a:avLst/>
              <a:gdLst/>
              <a:ahLst/>
              <a:cxnLst/>
              <a:rect l="l" t="t" r="r" b="b"/>
              <a:pathLst>
                <a:path w="2028189" h="3387090">
                  <a:moveTo>
                    <a:pt x="2027656" y="3252114"/>
                  </a:moveTo>
                  <a:lnTo>
                    <a:pt x="2026259" y="3200717"/>
                  </a:lnTo>
                  <a:lnTo>
                    <a:pt x="2016544" y="3174314"/>
                  </a:lnTo>
                  <a:lnTo>
                    <a:pt x="1990140" y="3164598"/>
                  </a:lnTo>
                  <a:lnTo>
                    <a:pt x="1938743" y="3163201"/>
                  </a:lnTo>
                  <a:lnTo>
                    <a:pt x="0" y="3163201"/>
                  </a:lnTo>
                  <a:lnTo>
                    <a:pt x="0" y="3386734"/>
                  </a:lnTo>
                  <a:lnTo>
                    <a:pt x="1938743" y="3386734"/>
                  </a:lnTo>
                  <a:lnTo>
                    <a:pt x="1990140" y="3385350"/>
                  </a:lnTo>
                  <a:lnTo>
                    <a:pt x="2016544" y="3375622"/>
                  </a:lnTo>
                  <a:lnTo>
                    <a:pt x="2026259" y="3349231"/>
                  </a:lnTo>
                  <a:lnTo>
                    <a:pt x="2027656" y="3297847"/>
                  </a:lnTo>
                  <a:lnTo>
                    <a:pt x="2027656" y="3252114"/>
                  </a:lnTo>
                  <a:close/>
                </a:path>
                <a:path w="2028189" h="3387090">
                  <a:moveTo>
                    <a:pt x="2027656" y="88912"/>
                  </a:moveTo>
                  <a:lnTo>
                    <a:pt x="2026259" y="37515"/>
                  </a:lnTo>
                  <a:lnTo>
                    <a:pt x="2016544" y="11112"/>
                  </a:lnTo>
                  <a:lnTo>
                    <a:pt x="1990140" y="1384"/>
                  </a:lnTo>
                  <a:lnTo>
                    <a:pt x="1938743" y="0"/>
                  </a:lnTo>
                  <a:lnTo>
                    <a:pt x="0" y="0"/>
                  </a:lnTo>
                  <a:lnTo>
                    <a:pt x="0" y="223545"/>
                  </a:lnTo>
                  <a:lnTo>
                    <a:pt x="1938743" y="223545"/>
                  </a:lnTo>
                  <a:lnTo>
                    <a:pt x="1990140" y="222148"/>
                  </a:lnTo>
                  <a:lnTo>
                    <a:pt x="2016544" y="212432"/>
                  </a:lnTo>
                  <a:lnTo>
                    <a:pt x="2026259" y="186029"/>
                  </a:lnTo>
                  <a:lnTo>
                    <a:pt x="2027656" y="134632"/>
                  </a:lnTo>
                  <a:lnTo>
                    <a:pt x="2027656" y="88912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5543" y="3651046"/>
              <a:ext cx="2028189" cy="2407285"/>
            </a:xfrm>
            <a:custGeom>
              <a:avLst/>
              <a:gdLst/>
              <a:ahLst/>
              <a:cxnLst/>
              <a:rect l="l" t="t" r="r" b="b"/>
              <a:pathLst>
                <a:path w="2028189" h="2407285">
                  <a:moveTo>
                    <a:pt x="2027656" y="2272627"/>
                  </a:moveTo>
                  <a:lnTo>
                    <a:pt x="2026259" y="2221242"/>
                  </a:lnTo>
                  <a:lnTo>
                    <a:pt x="2016531" y="2194852"/>
                  </a:lnTo>
                  <a:lnTo>
                    <a:pt x="1990140" y="2185124"/>
                  </a:lnTo>
                  <a:lnTo>
                    <a:pt x="1938743" y="2183739"/>
                  </a:lnTo>
                  <a:lnTo>
                    <a:pt x="0" y="2183739"/>
                  </a:lnTo>
                  <a:lnTo>
                    <a:pt x="0" y="2407247"/>
                  </a:lnTo>
                  <a:lnTo>
                    <a:pt x="1938743" y="2407247"/>
                  </a:lnTo>
                  <a:lnTo>
                    <a:pt x="1990140" y="2405862"/>
                  </a:lnTo>
                  <a:lnTo>
                    <a:pt x="2016531" y="2396134"/>
                  </a:lnTo>
                  <a:lnTo>
                    <a:pt x="2026259" y="2369743"/>
                  </a:lnTo>
                  <a:lnTo>
                    <a:pt x="2027656" y="2318347"/>
                  </a:lnTo>
                  <a:lnTo>
                    <a:pt x="2027656" y="2272627"/>
                  </a:lnTo>
                  <a:close/>
                </a:path>
                <a:path w="2028189" h="2407285">
                  <a:moveTo>
                    <a:pt x="2027656" y="88900"/>
                  </a:moveTo>
                  <a:lnTo>
                    <a:pt x="2026259" y="37503"/>
                  </a:lnTo>
                  <a:lnTo>
                    <a:pt x="2016531" y="11112"/>
                  </a:lnTo>
                  <a:lnTo>
                    <a:pt x="1990140" y="1384"/>
                  </a:lnTo>
                  <a:lnTo>
                    <a:pt x="1938743" y="0"/>
                  </a:lnTo>
                  <a:lnTo>
                    <a:pt x="0" y="0"/>
                  </a:lnTo>
                  <a:lnTo>
                    <a:pt x="0" y="223532"/>
                  </a:lnTo>
                  <a:lnTo>
                    <a:pt x="1938743" y="223532"/>
                  </a:lnTo>
                  <a:lnTo>
                    <a:pt x="1990140" y="222148"/>
                  </a:lnTo>
                  <a:lnTo>
                    <a:pt x="2016531" y="212420"/>
                  </a:lnTo>
                  <a:lnTo>
                    <a:pt x="2026259" y="186029"/>
                  </a:lnTo>
                  <a:lnTo>
                    <a:pt x="2027656" y="134620"/>
                  </a:lnTo>
                  <a:lnTo>
                    <a:pt x="2027656" y="8890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361089" y="5935243"/>
            <a:ext cx="4642634" cy="1766177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6891">
              <a:spcBef>
                <a:spcPts val="121"/>
              </a:spcBef>
            </a:pPr>
            <a:r>
              <a:rPr sz="1209" b="1" spc="-12" dirty="0">
                <a:solidFill>
                  <a:srgbClr val="386742"/>
                </a:solidFill>
                <a:latin typeface="Roboto"/>
                <a:cs typeface="Roboto"/>
              </a:rPr>
              <a:t>Бюджет</a:t>
            </a:r>
            <a:endParaRPr sz="1209">
              <a:latin typeface="Roboto"/>
              <a:cs typeface="Roboto"/>
            </a:endParaRPr>
          </a:p>
          <a:p>
            <a:pPr marR="2767841" algn="ctr">
              <a:spcBef>
                <a:spcPts val="1004"/>
              </a:spcBef>
            </a:pPr>
            <a:r>
              <a:rPr sz="967" b="1" dirty="0">
                <a:solidFill>
                  <a:srgbClr val="FFFFFF"/>
                </a:solidFill>
                <a:latin typeface="Roboto"/>
                <a:cs typeface="Roboto"/>
              </a:rPr>
              <a:t>Бюджетный</a:t>
            </a:r>
            <a:r>
              <a:rPr sz="967" b="1" spc="73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FFFFFF"/>
                </a:solidFill>
                <a:latin typeface="Roboto"/>
                <a:cs typeface="Roboto"/>
              </a:rPr>
              <a:t>кодекс</a:t>
            </a:r>
            <a:endParaRPr sz="967">
              <a:latin typeface="Roboto"/>
              <a:cs typeface="Roboto"/>
            </a:endParaRPr>
          </a:p>
          <a:p>
            <a:pPr marL="15356" marR="6142" indent="217281" algn="just">
              <a:spcBef>
                <a:spcPts val="943"/>
              </a:spcBef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Форма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образования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расходования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денежных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средств,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предназначенных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для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финансового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обеспечения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задач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функций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государства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местного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само-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управления.</a:t>
            </a:r>
            <a:endParaRPr sz="967">
              <a:latin typeface="Roboto"/>
              <a:cs typeface="Roboto"/>
            </a:endParaRPr>
          </a:p>
          <a:p>
            <a:pPr>
              <a:spcBef>
                <a:spcPts val="18"/>
              </a:spcBef>
            </a:pPr>
            <a:endParaRPr sz="907">
              <a:latin typeface="Roboto"/>
              <a:cs typeface="Roboto"/>
            </a:endParaRPr>
          </a:p>
          <a:p>
            <a:pPr marR="2774751" algn="ctr">
              <a:spcBef>
                <a:spcPts val="6"/>
              </a:spcBef>
            </a:pPr>
            <a:r>
              <a:rPr sz="967" b="1" dirty="0">
                <a:solidFill>
                  <a:srgbClr val="FFFFFF"/>
                </a:solidFill>
                <a:latin typeface="Roboto"/>
                <a:cs typeface="Roboto"/>
              </a:rPr>
              <a:t>«Бюджет</a:t>
            </a:r>
            <a:r>
              <a:rPr sz="967" b="1" spc="36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FFFFFF"/>
                </a:solidFill>
                <a:latin typeface="Roboto"/>
                <a:cs typeface="Roboto"/>
              </a:rPr>
              <a:t>для</a:t>
            </a:r>
            <a:r>
              <a:rPr sz="967" b="1" spc="36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FFFFFF"/>
                </a:solidFill>
                <a:latin typeface="Roboto"/>
                <a:cs typeface="Roboto"/>
              </a:rPr>
              <a:t>граждан»</a:t>
            </a:r>
            <a:endParaRPr sz="967">
              <a:latin typeface="Roboto"/>
              <a:cs typeface="Roboto"/>
            </a:endParaRPr>
          </a:p>
          <a:p>
            <a:pPr>
              <a:spcBef>
                <a:spcPts val="18"/>
              </a:spcBef>
            </a:pPr>
            <a:endParaRPr sz="907">
              <a:latin typeface="Roboto"/>
              <a:cs typeface="Roboto"/>
            </a:endParaRPr>
          </a:p>
          <a:p>
            <a:pPr marL="16891" marR="6910" indent="217281" algn="just"/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Финансовые</a:t>
            </a:r>
            <a:r>
              <a:rPr sz="967" spc="12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плановые</a:t>
            </a:r>
            <a:r>
              <a:rPr sz="967" spc="13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доходы</a:t>
            </a:r>
            <a:r>
              <a:rPr sz="967" spc="13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13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расходы</a:t>
            </a:r>
            <a:r>
              <a:rPr sz="967" spc="13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13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определенный</a:t>
            </a:r>
            <a:r>
              <a:rPr sz="967" spc="12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период</a:t>
            </a:r>
            <a:r>
              <a:rPr sz="967" spc="13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для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обеспечения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задач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6" dirty="0">
                <a:solidFill>
                  <a:srgbClr val="231F20"/>
                </a:solidFill>
                <a:latin typeface="Roboto"/>
                <a:cs typeface="Roboto"/>
              </a:rPr>
              <a:t>функций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государства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и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местного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самоуправления.</a:t>
            </a:r>
            <a:endParaRPr sz="967">
              <a:latin typeface="Roboto"/>
              <a:cs typeface="Robo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62105" y="2089924"/>
            <a:ext cx="4641866" cy="326870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209" b="1" spc="-12" dirty="0">
                <a:solidFill>
                  <a:srgbClr val="386742"/>
                </a:solidFill>
                <a:latin typeface="Roboto"/>
                <a:cs typeface="Roboto"/>
              </a:rPr>
              <a:t>Безвозмездные</a:t>
            </a:r>
            <a:r>
              <a:rPr sz="1209" b="1" spc="48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09" b="1" spc="-12" dirty="0">
                <a:solidFill>
                  <a:srgbClr val="386742"/>
                </a:solidFill>
                <a:latin typeface="Roboto"/>
                <a:cs typeface="Roboto"/>
              </a:rPr>
              <a:t>поступления</a:t>
            </a:r>
            <a:endParaRPr sz="1209" dirty="0">
              <a:latin typeface="Roboto"/>
              <a:cs typeface="Roboto"/>
            </a:endParaRPr>
          </a:p>
          <a:p>
            <a:pPr marL="348571">
              <a:spcBef>
                <a:spcPts val="1167"/>
              </a:spcBef>
            </a:pPr>
            <a:r>
              <a:rPr sz="967" b="1" dirty="0">
                <a:solidFill>
                  <a:srgbClr val="FFFFFF"/>
                </a:solidFill>
                <a:latin typeface="Roboto"/>
                <a:cs typeface="Roboto"/>
              </a:rPr>
              <a:t>Бюджетный</a:t>
            </a:r>
            <a:r>
              <a:rPr sz="967" b="1" spc="73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FFFFFF"/>
                </a:solidFill>
                <a:latin typeface="Roboto"/>
                <a:cs typeface="Roboto"/>
              </a:rPr>
              <a:t>кодекс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30"/>
              </a:spcBef>
            </a:pPr>
            <a:endParaRPr sz="907" dirty="0">
              <a:latin typeface="Roboto"/>
              <a:cs typeface="Roboto"/>
            </a:endParaRPr>
          </a:p>
          <a:p>
            <a:pPr marL="234172" algn="just">
              <a:spcBef>
                <a:spcPts val="6"/>
              </a:spcBef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К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безвозмездным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поступлениям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относятся:</a:t>
            </a:r>
            <a:endParaRPr sz="967" dirty="0">
              <a:latin typeface="Roboto"/>
              <a:cs typeface="Roboto"/>
            </a:endParaRPr>
          </a:p>
          <a:p>
            <a:pPr marL="357785" indent="-124380" algn="just">
              <a:buChar char="—"/>
              <a:tabLst>
                <a:tab pos="358553" algn="l"/>
              </a:tabLst>
            </a:pP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дотации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из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других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бюджетов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бюджетной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системы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Федерации;</a:t>
            </a:r>
            <a:endParaRPr sz="967" dirty="0">
              <a:latin typeface="Roboto"/>
              <a:cs typeface="Roboto"/>
            </a:endParaRPr>
          </a:p>
          <a:p>
            <a:pPr marL="16123" marR="9213" indent="339358" algn="just">
              <a:buChar char="—"/>
              <a:tabLst>
                <a:tab pos="355481" algn="l"/>
              </a:tabLst>
            </a:pP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субсидии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из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других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бюджетов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бюджетной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системы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Федерации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(межбюджетные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субсидии);</a:t>
            </a:r>
            <a:endParaRPr sz="967" dirty="0">
              <a:latin typeface="Roboto"/>
              <a:cs typeface="Roboto"/>
            </a:endParaRPr>
          </a:p>
          <a:p>
            <a:pPr marL="16123" marR="6910" indent="347036" algn="just">
              <a:buChar char="—"/>
              <a:tabLst>
                <a:tab pos="363159" algn="l"/>
              </a:tabLst>
            </a:pP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субвенции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из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федерального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бюджета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и (или) из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бюджетов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субъектов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Рос-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сийской</a:t>
            </a:r>
            <a:r>
              <a:rPr sz="967" spc="-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Федерации;</a:t>
            </a:r>
            <a:endParaRPr sz="967" dirty="0">
              <a:latin typeface="Roboto"/>
              <a:cs typeface="Roboto"/>
            </a:endParaRPr>
          </a:p>
          <a:p>
            <a:pPr marL="16123" marR="7678" indent="349339" algn="just">
              <a:buChar char="—"/>
              <a:tabLst>
                <a:tab pos="365463" algn="l"/>
              </a:tabLst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иные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межбюджетные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42" dirty="0">
                <a:solidFill>
                  <a:srgbClr val="231F20"/>
                </a:solidFill>
                <a:latin typeface="Roboto"/>
                <a:cs typeface="Roboto"/>
              </a:rPr>
              <a:t>трансферты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из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других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бюджетов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бюджетной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систе-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мы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Федерации;</a:t>
            </a:r>
            <a:endParaRPr sz="967" dirty="0">
              <a:latin typeface="Roboto"/>
              <a:cs typeface="Roboto"/>
            </a:endParaRPr>
          </a:p>
          <a:p>
            <a:pPr marL="16123" marR="6142" indent="344733" algn="just">
              <a:buChar char="—"/>
              <a:tabLst>
                <a:tab pos="360856" algn="l"/>
              </a:tabLst>
            </a:pP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безвозмездные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поступления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от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6" dirty="0">
                <a:solidFill>
                  <a:srgbClr val="231F20"/>
                </a:solidFill>
                <a:latin typeface="Roboto"/>
                <a:cs typeface="Roboto"/>
              </a:rPr>
              <a:t>физических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юридических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лиц,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междуна-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родных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организаций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правительств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иностранных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государств,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том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числе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до-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бровольные</a:t>
            </a:r>
            <a:r>
              <a:rPr sz="967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пожертвования.</a:t>
            </a:r>
            <a:endParaRPr sz="967" dirty="0">
              <a:latin typeface="Roboto"/>
              <a:cs typeface="Roboto"/>
            </a:endParaRPr>
          </a:p>
          <a:p>
            <a:pPr marL="233405" algn="just">
              <a:spcBef>
                <a:spcPts val="967"/>
              </a:spcBef>
            </a:pPr>
            <a:r>
              <a:rPr sz="967" b="1" dirty="0">
                <a:solidFill>
                  <a:srgbClr val="FFFFFF"/>
                </a:solidFill>
                <a:latin typeface="Roboto"/>
                <a:cs typeface="Roboto"/>
              </a:rPr>
              <a:t>«Бюджет</a:t>
            </a:r>
            <a:r>
              <a:rPr sz="967" b="1" spc="36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FFFFFF"/>
                </a:solidFill>
                <a:latin typeface="Roboto"/>
                <a:cs typeface="Roboto"/>
              </a:rPr>
              <a:t>для</a:t>
            </a:r>
            <a:r>
              <a:rPr sz="967" b="1" spc="36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FFFFFF"/>
                </a:solidFill>
                <a:latin typeface="Roboto"/>
                <a:cs typeface="Roboto"/>
              </a:rPr>
              <a:t>граждан»</a:t>
            </a:r>
            <a:endParaRPr sz="967" dirty="0">
              <a:latin typeface="Roboto"/>
              <a:cs typeface="Roboto"/>
            </a:endParaRPr>
          </a:p>
          <a:p>
            <a:pPr marL="16123" marR="6142" indent="217281" algn="just">
              <a:spcBef>
                <a:spcPts val="865"/>
              </a:spcBef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Средства,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поступающие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бюджет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от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других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бюджетов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форме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дотаций,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субсидий,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субвенций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иных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межбюджетных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трансфертов,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а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также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от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физиче-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ских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юридических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лиц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безвозмездной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основе,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том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числе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добровольные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пожертвования.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68631" y="1128966"/>
            <a:ext cx="3924012" cy="685175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2176" b="1" spc="-109" dirty="0">
                <a:solidFill>
                  <a:srgbClr val="386742"/>
                </a:solidFill>
                <a:latin typeface="Palatino Linotype"/>
                <a:cs typeface="Palatino Linotype"/>
              </a:rPr>
              <a:t>ОСНОВНЫЕ</a:t>
            </a:r>
            <a:r>
              <a:rPr sz="2176" b="1" spc="30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-12" dirty="0">
                <a:solidFill>
                  <a:srgbClr val="386742"/>
                </a:solidFill>
                <a:latin typeface="Palatino Linotype"/>
                <a:cs typeface="Palatino Linotype"/>
              </a:rPr>
              <a:t>ПОНЯТИЯ</a:t>
            </a:r>
            <a:endParaRPr sz="2176" dirty="0">
              <a:latin typeface="Palatino Linotype"/>
              <a:cs typeface="Palatino Linotype"/>
            </a:endParaRPr>
          </a:p>
          <a:p>
            <a:pPr marL="15356"/>
            <a:r>
              <a:rPr sz="2176" b="1" dirty="0">
                <a:solidFill>
                  <a:srgbClr val="386742"/>
                </a:solidFill>
                <a:latin typeface="Palatino Linotype"/>
                <a:cs typeface="Palatino Linotype"/>
              </a:rPr>
              <a:t>И</a:t>
            </a:r>
            <a:r>
              <a:rPr sz="2176" b="1" spc="-12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dirty="0">
                <a:solidFill>
                  <a:srgbClr val="386742"/>
                </a:solidFill>
                <a:latin typeface="Palatino Linotype"/>
                <a:cs typeface="Palatino Linotype"/>
              </a:rPr>
              <a:t>ТЕРМИНЫ</a:t>
            </a:r>
            <a:r>
              <a:rPr sz="2176" b="1" spc="-6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-193" dirty="0">
                <a:solidFill>
                  <a:srgbClr val="386742"/>
                </a:solidFill>
                <a:latin typeface="Palatino Linotype"/>
                <a:cs typeface="Palatino Linotype"/>
              </a:rPr>
              <a:t>ПО</a:t>
            </a:r>
            <a:r>
              <a:rPr sz="2176" b="1" spc="-6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-36" dirty="0">
                <a:solidFill>
                  <a:srgbClr val="386742"/>
                </a:solidFill>
                <a:latin typeface="Palatino Linotype"/>
                <a:cs typeface="Palatino Linotype"/>
              </a:rPr>
              <a:t>БЮДЖЕТУ</a:t>
            </a:r>
            <a:endParaRPr sz="2176" dirty="0">
              <a:latin typeface="Palatino Linotype"/>
              <a:cs typeface="Palatino Linotyp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75317" y="1945867"/>
            <a:ext cx="48369" cy="48369"/>
          </a:xfrm>
          <a:custGeom>
            <a:avLst/>
            <a:gdLst/>
            <a:ahLst/>
            <a:cxnLst/>
            <a:rect l="l" t="t" r="r" b="b"/>
            <a:pathLst>
              <a:path w="40005" h="40005">
                <a:moveTo>
                  <a:pt x="19799" y="0"/>
                </a:moveTo>
                <a:lnTo>
                  <a:pt x="12089" y="1556"/>
                </a:lnTo>
                <a:lnTo>
                  <a:pt x="5796" y="5802"/>
                </a:lnTo>
                <a:lnTo>
                  <a:pt x="1554" y="12100"/>
                </a:lnTo>
                <a:lnTo>
                  <a:pt x="0" y="19811"/>
                </a:lnTo>
                <a:lnTo>
                  <a:pt x="1554" y="27519"/>
                </a:lnTo>
                <a:lnTo>
                  <a:pt x="5796" y="33806"/>
                </a:lnTo>
                <a:lnTo>
                  <a:pt x="12089" y="38041"/>
                </a:lnTo>
                <a:lnTo>
                  <a:pt x="19799" y="39593"/>
                </a:lnTo>
                <a:lnTo>
                  <a:pt x="27502" y="38041"/>
                </a:lnTo>
                <a:lnTo>
                  <a:pt x="33792" y="33806"/>
                </a:lnTo>
                <a:lnTo>
                  <a:pt x="38032" y="27519"/>
                </a:lnTo>
                <a:lnTo>
                  <a:pt x="39587" y="19811"/>
                </a:lnTo>
                <a:lnTo>
                  <a:pt x="38032" y="12100"/>
                </a:lnTo>
                <a:lnTo>
                  <a:pt x="33792" y="5802"/>
                </a:lnTo>
                <a:lnTo>
                  <a:pt x="27502" y="1556"/>
                </a:lnTo>
                <a:lnTo>
                  <a:pt x="19799" y="0"/>
                </a:lnTo>
                <a:close/>
              </a:path>
            </a:pathLst>
          </a:custGeom>
          <a:solidFill>
            <a:srgbClr val="6A994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16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2B1ECA0D-D788-442D-9591-5135E419A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44624" y="1763688"/>
            <a:ext cx="6750800" cy="6628504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3308756" y="660880"/>
            <a:ext cx="2423045" cy="27583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СОЦИАЛЬНО</a:t>
            </a:r>
            <a:r>
              <a:rPr sz="846" spc="326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ОРИЕНТИРОВАННЫЙ</a:t>
            </a:r>
            <a:r>
              <a:rPr sz="846" spc="333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386742"/>
                </a:solidFill>
                <a:latin typeface="Roboto"/>
                <a:cs typeface="Roboto"/>
              </a:rPr>
              <a:t>БЮДЖЕТ</a:t>
            </a:r>
            <a:endParaRPr sz="846">
              <a:latin typeface="Roboto"/>
              <a:cs typeface="Robo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74953" y="621994"/>
            <a:ext cx="2063734" cy="246450"/>
          </a:xfrm>
          <a:custGeom>
            <a:avLst/>
            <a:gdLst/>
            <a:ahLst/>
            <a:cxnLst/>
            <a:rect l="l" t="t" r="r" b="b"/>
            <a:pathLst>
              <a:path w="1706880" h="203834">
                <a:moveTo>
                  <a:pt x="1706392" y="0"/>
                </a:moveTo>
                <a:lnTo>
                  <a:pt x="0" y="0"/>
                </a:lnTo>
                <a:lnTo>
                  <a:pt x="0" y="203810"/>
                </a:lnTo>
                <a:lnTo>
                  <a:pt x="1706392" y="203810"/>
                </a:lnTo>
                <a:lnTo>
                  <a:pt x="1706392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67397" y="662646"/>
            <a:ext cx="1704423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spc="242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846" spc="-320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21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846" spc="-296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846" spc="91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73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846" spc="-302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127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846" spc="103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73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846" spc="-357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200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846" spc="-302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73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846" spc="-296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109" dirty="0">
                <a:solidFill>
                  <a:srgbClr val="FFFFFF"/>
                </a:solidFill>
                <a:latin typeface="Noto Mono"/>
                <a:cs typeface="Noto Mono"/>
              </a:rPr>
              <a:t>АН </a:t>
            </a:r>
            <a:endParaRPr sz="846">
              <a:latin typeface="Noto Mono"/>
              <a:cs typeface="Noto Mon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04416" y="621945"/>
            <a:ext cx="3057213" cy="247218"/>
            <a:chOff x="0" y="514400"/>
            <a:chExt cx="2528570" cy="204470"/>
          </a:xfrm>
        </p:grpSpPr>
        <p:sp>
          <p:nvSpPr>
            <p:cNvPr id="6" name="object 6"/>
            <p:cNvSpPr/>
            <p:nvPr/>
          </p:nvSpPr>
          <p:spPr>
            <a:xfrm>
              <a:off x="0" y="514440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24493" y="514400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906" y="0"/>
                  </a:moveTo>
                  <a:lnTo>
                    <a:pt x="0" y="101925"/>
                  </a:lnTo>
                  <a:lnTo>
                    <a:pt x="101906" y="203850"/>
                  </a:lnTo>
                  <a:lnTo>
                    <a:pt x="203822" y="101925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8088" y="514400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4" h="204470">
                  <a:moveTo>
                    <a:pt x="101906" y="0"/>
                  </a:moveTo>
                  <a:lnTo>
                    <a:pt x="0" y="101925"/>
                  </a:lnTo>
                  <a:lnTo>
                    <a:pt x="101906" y="203850"/>
                  </a:lnTo>
                  <a:lnTo>
                    <a:pt x="203822" y="101925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01981" y="651959"/>
            <a:ext cx="171978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30</a:t>
            </a:r>
            <a:endParaRPr sz="967" dirty="0">
              <a:latin typeface="Roboto"/>
              <a:cs typeface="Robo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775392" y="691411"/>
            <a:ext cx="871406" cy="118235"/>
            <a:chOff x="4607661" y="571855"/>
            <a:chExt cx="720725" cy="97790"/>
          </a:xfrm>
        </p:grpSpPr>
        <p:sp>
          <p:nvSpPr>
            <p:cNvPr id="11" name="object 11"/>
            <p:cNvSpPr/>
            <p:nvPr/>
          </p:nvSpPr>
          <p:spPr>
            <a:xfrm>
              <a:off x="4626864" y="620684"/>
              <a:ext cx="661670" cy="0"/>
            </a:xfrm>
            <a:custGeom>
              <a:avLst/>
              <a:gdLst/>
              <a:ahLst/>
              <a:cxnLst/>
              <a:rect l="l" t="t" r="r" b="b"/>
              <a:pathLst>
                <a:path w="661670">
                  <a:moveTo>
                    <a:pt x="661202" y="0"/>
                  </a:moveTo>
                  <a:lnTo>
                    <a:pt x="0" y="0"/>
                  </a:lnTo>
                </a:path>
              </a:pathLst>
            </a:custGeom>
            <a:ln w="3176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88067" y="619096"/>
              <a:ext cx="40005" cy="3175"/>
            </a:xfrm>
            <a:custGeom>
              <a:avLst/>
              <a:gdLst/>
              <a:ahLst/>
              <a:cxnLst/>
              <a:rect l="l" t="t" r="r" b="b"/>
              <a:pathLst>
                <a:path w="40004" h="3175">
                  <a:moveTo>
                    <a:pt x="0" y="3176"/>
                  </a:moveTo>
                  <a:lnTo>
                    <a:pt x="39938" y="3176"/>
                  </a:lnTo>
                  <a:lnTo>
                    <a:pt x="39938" y="0"/>
                  </a:lnTo>
                  <a:lnTo>
                    <a:pt x="0" y="0"/>
                  </a:lnTo>
                  <a:lnTo>
                    <a:pt x="0" y="3176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607661" y="571867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38404" y="47231"/>
                  </a:moveTo>
                  <a:lnTo>
                    <a:pt x="36893" y="39763"/>
                  </a:lnTo>
                  <a:lnTo>
                    <a:pt x="32778" y="33655"/>
                  </a:lnTo>
                  <a:lnTo>
                    <a:pt x="26670" y="29540"/>
                  </a:lnTo>
                  <a:lnTo>
                    <a:pt x="19202" y="28028"/>
                  </a:lnTo>
                  <a:lnTo>
                    <a:pt x="11722" y="29540"/>
                  </a:lnTo>
                  <a:lnTo>
                    <a:pt x="5613" y="33655"/>
                  </a:lnTo>
                  <a:lnTo>
                    <a:pt x="1498" y="39763"/>
                  </a:lnTo>
                  <a:lnTo>
                    <a:pt x="0" y="47231"/>
                  </a:lnTo>
                  <a:lnTo>
                    <a:pt x="1498" y="54698"/>
                  </a:lnTo>
                  <a:lnTo>
                    <a:pt x="5613" y="60794"/>
                  </a:lnTo>
                  <a:lnTo>
                    <a:pt x="11722" y="64897"/>
                  </a:lnTo>
                  <a:lnTo>
                    <a:pt x="19202" y="66408"/>
                  </a:lnTo>
                  <a:lnTo>
                    <a:pt x="26670" y="64897"/>
                  </a:lnTo>
                  <a:lnTo>
                    <a:pt x="32778" y="60794"/>
                  </a:lnTo>
                  <a:lnTo>
                    <a:pt x="36893" y="54698"/>
                  </a:lnTo>
                  <a:lnTo>
                    <a:pt x="38404" y="47231"/>
                  </a:lnTo>
                  <a:close/>
                </a:path>
                <a:path w="320675" h="97790">
                  <a:moveTo>
                    <a:pt x="158280" y="48818"/>
                  </a:moveTo>
                  <a:lnTo>
                    <a:pt x="156108" y="38100"/>
                  </a:lnTo>
                  <a:lnTo>
                    <a:pt x="150202" y="29362"/>
                  </a:lnTo>
                  <a:lnTo>
                    <a:pt x="141452" y="23456"/>
                  </a:lnTo>
                  <a:lnTo>
                    <a:pt x="130759" y="21297"/>
                  </a:lnTo>
                  <a:lnTo>
                    <a:pt x="120040" y="23456"/>
                  </a:lnTo>
                  <a:lnTo>
                    <a:pt x="111290" y="29362"/>
                  </a:lnTo>
                  <a:lnTo>
                    <a:pt x="105397" y="38100"/>
                  </a:lnTo>
                  <a:lnTo>
                    <a:pt x="103225" y="48818"/>
                  </a:lnTo>
                  <a:lnTo>
                    <a:pt x="105397" y="59537"/>
                  </a:lnTo>
                  <a:lnTo>
                    <a:pt x="111290" y="68287"/>
                  </a:lnTo>
                  <a:lnTo>
                    <a:pt x="120040" y="74180"/>
                  </a:lnTo>
                  <a:lnTo>
                    <a:pt x="130759" y="76352"/>
                  </a:lnTo>
                  <a:lnTo>
                    <a:pt x="141452" y="74180"/>
                  </a:lnTo>
                  <a:lnTo>
                    <a:pt x="150202" y="68287"/>
                  </a:lnTo>
                  <a:lnTo>
                    <a:pt x="156108" y="59537"/>
                  </a:lnTo>
                  <a:lnTo>
                    <a:pt x="158280" y="48818"/>
                  </a:lnTo>
                  <a:close/>
                </a:path>
                <a:path w="320675" h="97790">
                  <a:moveTo>
                    <a:pt x="320128" y="48818"/>
                  </a:moveTo>
                  <a:lnTo>
                    <a:pt x="271297" y="0"/>
                  </a:lnTo>
                  <a:lnTo>
                    <a:pt x="222504" y="48818"/>
                  </a:lnTo>
                  <a:lnTo>
                    <a:pt x="271297" y="97650"/>
                  </a:lnTo>
                  <a:lnTo>
                    <a:pt x="320128" y="48818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075138" y="5405416"/>
            <a:ext cx="4918259" cy="2865274"/>
            <a:chOff x="720160" y="4470730"/>
            <a:chExt cx="4067810" cy="2369820"/>
          </a:xfrm>
        </p:grpSpPr>
        <p:sp>
          <p:nvSpPr>
            <p:cNvPr id="20" name="object 20"/>
            <p:cNvSpPr/>
            <p:nvPr/>
          </p:nvSpPr>
          <p:spPr>
            <a:xfrm>
              <a:off x="720160" y="4473905"/>
              <a:ext cx="3266440" cy="0"/>
            </a:xfrm>
            <a:custGeom>
              <a:avLst/>
              <a:gdLst/>
              <a:ahLst/>
              <a:cxnLst/>
              <a:rect l="l" t="t" r="r" b="b"/>
              <a:pathLst>
                <a:path w="3266440">
                  <a:moveTo>
                    <a:pt x="0" y="0"/>
                  </a:moveTo>
                  <a:lnTo>
                    <a:pt x="2464115" y="0"/>
                  </a:lnTo>
                  <a:lnTo>
                    <a:pt x="3265892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986082" y="4473905"/>
              <a:ext cx="802005" cy="0"/>
            </a:xfrm>
            <a:custGeom>
              <a:avLst/>
              <a:gdLst/>
              <a:ahLst/>
              <a:cxnLst/>
              <a:rect l="l" t="t" r="r" b="b"/>
              <a:pathLst>
                <a:path w="802004">
                  <a:moveTo>
                    <a:pt x="0" y="0"/>
                  </a:moveTo>
                  <a:lnTo>
                    <a:pt x="801745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166" y="4477081"/>
              <a:ext cx="4067671" cy="2362916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692696" y="1105820"/>
            <a:ext cx="4392488" cy="685175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2176" b="1" spc="-12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О</a:t>
            </a:r>
            <a:r>
              <a:rPr lang="ru-RU" sz="2176" b="1" spc="-12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БЕСПЕЧЕНИЕ </a:t>
            </a:r>
            <a:r>
              <a:rPr sz="2176" b="1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ЖИЛЬЕМ</a:t>
            </a:r>
            <a:r>
              <a:rPr sz="2176" b="1" spc="-67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lang="ru-RU" sz="2176" b="1" spc="-67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МОЛОДЫХ СЕМЕЙ </a:t>
            </a:r>
            <a:r>
              <a:rPr sz="2176" b="1" spc="-200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НА</a:t>
            </a:r>
            <a:r>
              <a:rPr sz="2176" b="1" spc="-18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115" dirty="0">
                <a:solidFill>
                  <a:srgbClr val="231F20"/>
                </a:solidFill>
                <a:latin typeface="Palatino Linotype"/>
                <a:cs typeface="Palatino Linotype"/>
              </a:rPr>
              <a:t>2023</a:t>
            </a:r>
            <a:r>
              <a:rPr sz="2176" b="1" spc="-42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103" dirty="0">
                <a:solidFill>
                  <a:srgbClr val="231F20"/>
                </a:solidFill>
                <a:latin typeface="Palatino Linotype"/>
                <a:cs typeface="Palatino Linotype"/>
              </a:rPr>
              <a:t>ГОД</a:t>
            </a:r>
            <a:endParaRPr sz="2176" dirty="0">
              <a:latin typeface="Palatino Linotype"/>
              <a:cs typeface="Palatino Linotype"/>
            </a:endParaRPr>
          </a:p>
        </p:txBody>
      </p:sp>
      <p:sp>
        <p:nvSpPr>
          <p:cNvPr id="31" name="AutoShape 37"/>
          <p:cNvSpPr/>
          <p:nvPr/>
        </p:nvSpPr>
        <p:spPr>
          <a:xfrm>
            <a:off x="1707334" y="2529586"/>
            <a:ext cx="3034981" cy="9336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sp>
      <p:sp>
        <p:nvSpPr>
          <p:cNvPr id="32" name="AutoShape 38"/>
          <p:cNvSpPr/>
          <p:nvPr/>
        </p:nvSpPr>
        <p:spPr>
          <a:xfrm>
            <a:off x="1790825" y="3851920"/>
            <a:ext cx="3035862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sp>
      <p:sp>
        <p:nvSpPr>
          <p:cNvPr id="33" name="TextBox 31"/>
          <p:cNvSpPr txBox="1"/>
          <p:nvPr/>
        </p:nvSpPr>
        <p:spPr>
          <a:xfrm>
            <a:off x="1752027" y="2824539"/>
            <a:ext cx="2990288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74"/>
              </a:lnSpc>
            </a:pPr>
            <a:r>
              <a:rPr lang="en-US" sz="1600" b="1" dirty="0">
                <a:latin typeface="Roboto"/>
              </a:rPr>
              <a:t>3 СЕМЬИ</a:t>
            </a:r>
          </a:p>
          <a:p>
            <a:pPr>
              <a:lnSpc>
                <a:spcPts val="2174"/>
              </a:lnSpc>
            </a:pPr>
            <a:r>
              <a:rPr lang="en-US" sz="1600" dirty="0">
                <a:latin typeface="Roboto"/>
              </a:rPr>
              <a:t>ПЛАНИРУЮТ ПРИОБРЕСТИ</a:t>
            </a:r>
          </a:p>
          <a:p>
            <a:pPr>
              <a:lnSpc>
                <a:spcPts val="2174"/>
              </a:lnSpc>
            </a:pPr>
            <a:r>
              <a:rPr lang="en-US" sz="1600" dirty="0">
                <a:latin typeface="Roboto"/>
              </a:rPr>
              <a:t>ЖИЛЬЕ</a:t>
            </a:r>
          </a:p>
        </p:txBody>
      </p:sp>
      <p:sp>
        <p:nvSpPr>
          <p:cNvPr id="34" name="TextBox 36"/>
          <p:cNvSpPr txBox="1"/>
          <p:nvPr/>
        </p:nvSpPr>
        <p:spPr>
          <a:xfrm>
            <a:off x="620688" y="4231584"/>
            <a:ext cx="5536740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2"/>
              </a:lnSpc>
            </a:pPr>
            <a:r>
              <a:rPr lang="en-US" sz="2000" dirty="0">
                <a:latin typeface="Roboto"/>
              </a:rPr>
              <a:t>ОБЩИЙ ОБЪЕМ СРЕДСТВ: </a:t>
            </a:r>
            <a:r>
              <a:rPr lang="ru-RU" sz="2000" b="1" dirty="0">
                <a:latin typeface="Roboto"/>
              </a:rPr>
              <a:t>5,5</a:t>
            </a:r>
            <a:r>
              <a:rPr lang="en-US" sz="2000" b="1" dirty="0">
                <a:latin typeface="Roboto"/>
              </a:rPr>
              <a:t> 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45426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2E7CF"/>
            </a:gs>
            <a:gs pos="98000">
              <a:srgbClr val="F2E7CF"/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548680" y="5109572"/>
            <a:ext cx="1810174" cy="621124"/>
          </a:xfrm>
          <a:prstGeom prst="roundRect">
            <a:avLst/>
          </a:prstGeom>
          <a:solidFill>
            <a:srgbClr val="E3301D"/>
          </a:solidFill>
          <a:ln>
            <a:solidFill>
              <a:srgbClr val="E3301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050" b="1" dirty="0">
              <a:solidFill>
                <a:prstClr val="white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/>
              <a:t>2023 год – 310,6 млн. руб.</a:t>
            </a:r>
            <a:endParaRPr 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: влево 10">
            <a:extLst>
              <a:ext uri="{FF2B5EF4-FFF2-40B4-BE49-F238E27FC236}">
                <a16:creationId xmlns:a16="http://schemas.microsoft.com/office/drawing/2014/main" xmlns="" id="{7508EB62-E2B7-4D2A-BB6C-754A270A12F2}"/>
              </a:ext>
            </a:extLst>
          </p:cNvPr>
          <p:cNvSpPr/>
          <p:nvPr/>
        </p:nvSpPr>
        <p:spPr>
          <a:xfrm>
            <a:off x="4023531" y="636189"/>
            <a:ext cx="2646124" cy="1798776"/>
          </a:xfrm>
          <a:prstGeom prst="leftArrow">
            <a:avLst>
              <a:gd name="adj1" fmla="val 62131"/>
              <a:gd name="adj2" fmla="val 26671"/>
            </a:avLst>
          </a:prstGeom>
          <a:solidFill>
            <a:srgbClr val="6A994D"/>
          </a:solidFill>
          <a:ln>
            <a:solidFill>
              <a:srgbClr val="6A994D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97152" y="2384757"/>
            <a:ext cx="1662106" cy="588252"/>
          </a:xfrm>
          <a:prstGeom prst="roundRect">
            <a:avLst/>
          </a:prstGeom>
          <a:solidFill>
            <a:srgbClr val="E3301D"/>
          </a:solidFill>
          <a:ln>
            <a:solidFill>
              <a:srgbClr val="E3301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white"/>
                </a:solidFill>
                <a:latin typeface="Roboto"/>
                <a:cs typeface="Times New Roman" panose="02020603050405020304" pitchFamily="18" charset="0"/>
              </a:rPr>
              <a:t>2023 </a:t>
            </a:r>
            <a:r>
              <a:rPr lang="ru-RU" sz="1400" b="1" dirty="0" smtClean="0">
                <a:solidFill>
                  <a:prstClr val="white"/>
                </a:solidFill>
                <a:latin typeface="Roboto"/>
                <a:cs typeface="Times New Roman" panose="02020603050405020304" pitchFamily="18" charset="0"/>
              </a:rPr>
              <a:t>год – </a:t>
            </a:r>
            <a:r>
              <a:rPr lang="ru-RU" sz="1400" b="1" dirty="0" smtClean="0">
                <a:solidFill>
                  <a:prstClr val="white"/>
                </a:solidFill>
                <a:latin typeface="Roboto"/>
                <a:cs typeface="Times New Roman" panose="02020603050405020304" pitchFamily="18" charset="0"/>
              </a:rPr>
              <a:t>45,9 </a:t>
            </a:r>
            <a:r>
              <a:rPr lang="ru-RU" sz="1400" b="1" dirty="0" smtClean="0">
                <a:solidFill>
                  <a:prstClr val="white"/>
                </a:solidFill>
                <a:latin typeface="Roboto"/>
                <a:cs typeface="Times New Roman" panose="02020603050405020304" pitchFamily="18" charset="0"/>
              </a:rPr>
              <a:t>млн. руб</a:t>
            </a:r>
            <a:r>
              <a:rPr lang="ru-RU" sz="1400" b="1" dirty="0">
                <a:solidFill>
                  <a:prstClr val="white"/>
                </a:solidFill>
                <a:latin typeface="Roboto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510321C-F339-4389-B678-C4AA26F7ECC3}"/>
              </a:ext>
            </a:extLst>
          </p:cNvPr>
          <p:cNvSpPr txBox="1"/>
          <p:nvPr/>
        </p:nvSpPr>
        <p:spPr>
          <a:xfrm>
            <a:off x="548680" y="38895"/>
            <a:ext cx="57787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386742"/>
                </a:solidFill>
                <a:latin typeface="Roboto"/>
                <a:cs typeface="+mn-cs"/>
              </a:rPr>
              <a:t>ОБЩЕСТВЕННО-ЗНАЧИМЫЕ </a:t>
            </a:r>
            <a:r>
              <a:rPr lang="ru-RU" sz="1600" b="1" dirty="0" smtClean="0">
                <a:solidFill>
                  <a:srgbClr val="386742"/>
                </a:solidFill>
                <a:latin typeface="Roboto"/>
                <a:cs typeface="+mn-cs"/>
              </a:rPr>
              <a:t>ИНВЕСТИЦИОННЫЕ ПРОЕКТЫ В </a:t>
            </a:r>
            <a:r>
              <a:rPr lang="ru-RU" sz="1600" b="1" dirty="0" smtClean="0">
                <a:solidFill>
                  <a:srgbClr val="386742"/>
                </a:solidFill>
                <a:latin typeface="Roboto"/>
                <a:cs typeface="Times New Roman" panose="02020603050405020304" pitchFamily="18" charset="0"/>
              </a:rPr>
              <a:t>2023</a:t>
            </a:r>
            <a:r>
              <a:rPr lang="ru-RU" sz="1600" b="1" dirty="0" smtClean="0">
                <a:solidFill>
                  <a:srgbClr val="386742"/>
                </a:solidFill>
                <a:latin typeface="Roboto"/>
                <a:cs typeface="+mn-cs"/>
              </a:rPr>
              <a:t> </a:t>
            </a:r>
            <a:r>
              <a:rPr lang="ru-RU" sz="1600" b="1" dirty="0" smtClean="0">
                <a:solidFill>
                  <a:srgbClr val="386742"/>
                </a:solidFill>
                <a:latin typeface="Roboto"/>
                <a:cs typeface="+mn-cs"/>
              </a:rPr>
              <a:t>ГОДУ</a:t>
            </a:r>
            <a:endParaRPr lang="ru-RU" sz="1600" b="1" dirty="0">
              <a:solidFill>
                <a:srgbClr val="386742"/>
              </a:solidFill>
              <a:latin typeface="Roboto"/>
              <a:cs typeface="+mn-cs"/>
            </a:endParaRPr>
          </a:p>
        </p:txBody>
      </p:sp>
      <p:sp>
        <p:nvSpPr>
          <p:cNvPr id="14" name="Стрелка влево 13"/>
          <p:cNvSpPr/>
          <p:nvPr/>
        </p:nvSpPr>
        <p:spPr>
          <a:xfrm>
            <a:off x="4033262" y="6111718"/>
            <a:ext cx="2567186" cy="2060681"/>
          </a:xfrm>
          <a:prstGeom prst="leftArrow">
            <a:avLst>
              <a:gd name="adj1" fmla="val 50000"/>
              <a:gd name="adj2" fmla="val 28000"/>
            </a:avLst>
          </a:prstGeom>
          <a:solidFill>
            <a:srgbClr val="6A994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813000" y="7987743"/>
            <a:ext cx="1656184" cy="648072"/>
          </a:xfrm>
          <a:prstGeom prst="roundRect">
            <a:avLst/>
          </a:prstGeom>
          <a:solidFill>
            <a:srgbClr val="E3301D"/>
          </a:solidFill>
          <a:ln>
            <a:solidFill>
              <a:srgbClr val="E3301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050" b="1" dirty="0">
              <a:solidFill>
                <a:prstClr val="white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white"/>
                </a:solidFill>
                <a:latin typeface="Roboto"/>
                <a:cs typeface="Times New Roman" panose="02020603050405020304" pitchFamily="18" charset="0"/>
              </a:rPr>
              <a:t>2023 </a:t>
            </a:r>
            <a:r>
              <a:rPr lang="ru-RU" sz="1400" b="1" dirty="0" smtClean="0">
                <a:solidFill>
                  <a:prstClr val="white"/>
                </a:solidFill>
                <a:latin typeface="Roboto"/>
                <a:cs typeface="Times New Roman" panose="02020603050405020304" pitchFamily="18" charset="0"/>
              </a:rPr>
              <a:t>год – </a:t>
            </a:r>
            <a:r>
              <a:rPr lang="ru-RU" sz="1400" b="1" dirty="0" smtClean="0">
                <a:solidFill>
                  <a:prstClr val="white"/>
                </a:solidFill>
                <a:latin typeface="Roboto"/>
                <a:cs typeface="Times New Roman" panose="02020603050405020304" pitchFamily="18" charset="0"/>
              </a:rPr>
              <a:t>141,8 </a:t>
            </a:r>
            <a:r>
              <a:rPr lang="ru-RU" sz="1400" b="1" dirty="0" smtClean="0">
                <a:solidFill>
                  <a:prstClr val="white"/>
                </a:solidFill>
                <a:latin typeface="Roboto"/>
                <a:cs typeface="Times New Roman" panose="02020603050405020304" pitchFamily="18" charset="0"/>
              </a:rPr>
              <a:t>млн. руб.</a:t>
            </a:r>
            <a:endParaRPr lang="ru-RU" sz="1400" b="1" dirty="0">
              <a:solidFill>
                <a:prstClr val="white"/>
              </a:solidFill>
              <a:latin typeface="Roboto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40"/>
          <p:cNvSpPr txBox="1"/>
          <p:nvPr/>
        </p:nvSpPr>
        <p:spPr>
          <a:xfrm>
            <a:off x="4507148" y="1186911"/>
            <a:ext cx="1775105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00" b="1" dirty="0">
                <a:latin typeface="Roboto"/>
              </a:rPr>
              <a:t>БЛАГОУСТРОЙСТВО </a:t>
            </a:r>
            <a:r>
              <a:rPr lang="ru-RU" sz="1100" b="1" dirty="0">
                <a:latin typeface="Roboto"/>
              </a:rPr>
              <a:t>СКВЕРА </a:t>
            </a:r>
          </a:p>
          <a:p>
            <a:pPr algn="ctr">
              <a:spcBef>
                <a:spcPct val="0"/>
              </a:spcBef>
            </a:pPr>
            <a:r>
              <a:rPr lang="ru-RU" sz="1100" b="1" dirty="0">
                <a:latin typeface="Roboto"/>
              </a:rPr>
              <a:t>У ГОСТИНИЦЫ «КУБАНЬ</a:t>
            </a:r>
            <a:endParaRPr lang="en-US" sz="1100" b="1" dirty="0">
              <a:latin typeface="Roboto"/>
            </a:endParaRPr>
          </a:p>
        </p:txBody>
      </p:sp>
      <p:pic>
        <p:nvPicPr>
          <p:cNvPr id="20" name="Picture 2" descr="https://avatars.mds.yandex.net/i?id=c487df94b17233ba56f2602d38c368d9-5206291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1" t="3281" r="16493" b="-3281"/>
          <a:stretch/>
        </p:blipFill>
        <p:spPr bwMode="auto">
          <a:xfrm>
            <a:off x="746073" y="769598"/>
            <a:ext cx="2952328" cy="2471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568952" y="3223969"/>
            <a:ext cx="2952327" cy="2082946"/>
          </a:xfrm>
          <a:prstGeom prst="rightArrow">
            <a:avLst/>
          </a:prstGeom>
          <a:solidFill>
            <a:srgbClr val="6A994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75523" y="3302610"/>
            <a:ext cx="1843258" cy="1166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">
            <a:extLst>
              <a:ext uri="{FF2B5EF4-FFF2-40B4-BE49-F238E27FC236}">
                <a16:creationId xmlns="" xmlns:a16="http://schemas.microsoft.com/office/drawing/2014/main" id="{5876FFF7-A1CD-4989-B962-6B323C792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 b="13007"/>
          <a:stretch/>
        </p:blipFill>
        <p:spPr bwMode="auto">
          <a:xfrm>
            <a:off x="4221088" y="3840654"/>
            <a:ext cx="2008187" cy="1140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7"/>
          <a:stretch/>
        </p:blipFill>
        <p:spPr>
          <a:xfrm>
            <a:off x="4689735" y="4486152"/>
            <a:ext cx="1910712" cy="1219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TextBox 40"/>
          <p:cNvSpPr txBox="1"/>
          <p:nvPr/>
        </p:nvSpPr>
        <p:spPr>
          <a:xfrm>
            <a:off x="620688" y="3891930"/>
            <a:ext cx="2206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100" b="1" dirty="0">
                <a:latin typeface="Roboto"/>
              </a:rPr>
              <a:t>ЗАВЕРШЕНИЕ РАБОТ ПО </a:t>
            </a:r>
            <a:r>
              <a:rPr lang="en-US" sz="1100" b="1" dirty="0">
                <a:latin typeface="Roboto"/>
              </a:rPr>
              <a:t>КАПИТАЛЬН</a:t>
            </a:r>
            <a:r>
              <a:rPr lang="ru-RU" sz="1100" b="1" dirty="0">
                <a:latin typeface="Roboto"/>
              </a:rPr>
              <a:t>ОМУ</a:t>
            </a:r>
            <a:r>
              <a:rPr lang="en-US" sz="1100" b="1" dirty="0">
                <a:latin typeface="Roboto"/>
              </a:rPr>
              <a:t> РЕМОНТ</a:t>
            </a:r>
            <a:r>
              <a:rPr lang="ru-RU" sz="1100" b="1" dirty="0" smtClean="0">
                <a:latin typeface="Roboto"/>
              </a:rPr>
              <a:t>У</a:t>
            </a:r>
            <a:r>
              <a:rPr lang="ru-RU" sz="1100" b="1" dirty="0">
                <a:latin typeface="Roboto"/>
              </a:rPr>
              <a:t> </a:t>
            </a:r>
            <a:r>
              <a:rPr lang="en-US" sz="1100" b="1" dirty="0" smtClean="0">
                <a:latin typeface="Roboto"/>
              </a:rPr>
              <a:t>МБОУ </a:t>
            </a:r>
            <a:r>
              <a:rPr lang="en-US" sz="1100" b="1" dirty="0">
                <a:latin typeface="Roboto"/>
              </a:rPr>
              <a:t>СОШ № 2</a:t>
            </a:r>
            <a:r>
              <a:rPr lang="ru-RU" sz="1100" b="1" dirty="0">
                <a:latin typeface="Roboto"/>
              </a:rPr>
              <a:t>, МБОУ СОШ № 14, ЛИЦЕЙ №</a:t>
            </a:r>
            <a:r>
              <a:rPr lang="ru-RU" sz="1100" b="1" dirty="0" smtClean="0">
                <a:latin typeface="Roboto"/>
              </a:rPr>
              <a:t>6</a:t>
            </a:r>
            <a:endParaRPr lang="en-US" sz="1100" b="1" dirty="0">
              <a:latin typeface="Roboto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="" xmlns:a16="http://schemas.microsoft.com/office/drawing/2014/main" id="{955B5B0C-401B-420B-9E24-E2E1484D3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" b="18814"/>
          <a:stretch/>
        </p:blipFill>
        <p:spPr bwMode="auto">
          <a:xfrm>
            <a:off x="332656" y="6228184"/>
            <a:ext cx="3313341" cy="2238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4221088" y="6904899"/>
            <a:ext cx="2434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Roboto"/>
              </a:rPr>
              <a:t>КАПИТАЛЬН</a:t>
            </a:r>
            <a:r>
              <a:rPr lang="ru-RU" sz="1200" b="1" dirty="0">
                <a:latin typeface="Roboto"/>
              </a:rPr>
              <a:t>ЫЙ</a:t>
            </a:r>
            <a:r>
              <a:rPr lang="en-US" sz="1200" b="1" dirty="0">
                <a:latin typeface="Roboto"/>
              </a:rPr>
              <a:t> РЕМОНТ</a:t>
            </a:r>
          </a:p>
          <a:p>
            <a:pPr algn="ctr"/>
            <a:r>
              <a:rPr lang="en-US" sz="1200" b="1" dirty="0" smtClean="0">
                <a:latin typeface="Roboto"/>
              </a:rPr>
              <a:t>МБОУ </a:t>
            </a:r>
            <a:r>
              <a:rPr lang="en-US" sz="1200" b="1" dirty="0">
                <a:latin typeface="Roboto"/>
              </a:rPr>
              <a:t>СОШ № </a:t>
            </a:r>
            <a:r>
              <a:rPr lang="ru-RU" sz="1200" b="1" dirty="0">
                <a:latin typeface="Roboto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5392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4497" y="660880"/>
            <a:ext cx="2423045" cy="27583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СОЦИАЛЬНО</a:t>
            </a:r>
            <a:r>
              <a:rPr sz="846" spc="326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ОРИЕНТИРОВАННЫЙ</a:t>
            </a:r>
            <a:r>
              <a:rPr sz="846" spc="333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386742"/>
                </a:solidFill>
                <a:latin typeface="Roboto"/>
                <a:cs typeface="Roboto"/>
              </a:rPr>
              <a:t>БЮДЖЕТ</a:t>
            </a:r>
            <a:endParaRPr sz="846" dirty="0">
              <a:latin typeface="Roboto"/>
              <a:cs typeface="Robo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89436" y="627215"/>
            <a:ext cx="3057213" cy="247218"/>
            <a:chOff x="2799694" y="518759"/>
            <a:chExt cx="2528570" cy="204470"/>
          </a:xfrm>
        </p:grpSpPr>
        <p:sp>
          <p:nvSpPr>
            <p:cNvPr id="4" name="object 4"/>
            <p:cNvSpPr/>
            <p:nvPr/>
          </p:nvSpPr>
          <p:spPr>
            <a:xfrm>
              <a:off x="2901589" y="518787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1706404" y="203822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07996" y="518787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720007" y="203822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99694" y="518759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0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06102" y="518759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9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905090" y="658316"/>
            <a:ext cx="2043772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1887200" algn="l"/>
              </a:tabLst>
            </a:pP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32</a:t>
            </a:r>
            <a:endParaRPr sz="967" dirty="0">
              <a:latin typeface="Roboto"/>
              <a:cs typeface="Robo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4416" y="691411"/>
            <a:ext cx="774668" cy="118235"/>
            <a:chOff x="0" y="571855"/>
            <a:chExt cx="640715" cy="97790"/>
          </a:xfrm>
        </p:grpSpPr>
        <p:sp>
          <p:nvSpPr>
            <p:cNvPr id="10" name="object 10"/>
            <p:cNvSpPr/>
            <p:nvPr/>
          </p:nvSpPr>
          <p:spPr>
            <a:xfrm>
              <a:off x="0" y="619096"/>
              <a:ext cx="621665" cy="3175"/>
            </a:xfrm>
            <a:custGeom>
              <a:avLst/>
              <a:gdLst/>
              <a:ahLst/>
              <a:cxnLst/>
              <a:rect l="l" t="t" r="r" b="b"/>
              <a:pathLst>
                <a:path w="621665" h="3175">
                  <a:moveTo>
                    <a:pt x="621293" y="0"/>
                  </a:moveTo>
                  <a:lnTo>
                    <a:pt x="0" y="0"/>
                  </a:lnTo>
                  <a:lnTo>
                    <a:pt x="0" y="3176"/>
                  </a:lnTo>
                  <a:lnTo>
                    <a:pt x="621293" y="3176"/>
                  </a:lnTo>
                  <a:lnTo>
                    <a:pt x="621293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0370" y="571867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97637" y="48818"/>
                  </a:moveTo>
                  <a:lnTo>
                    <a:pt x="48806" y="0"/>
                  </a:lnTo>
                  <a:lnTo>
                    <a:pt x="0" y="48818"/>
                  </a:lnTo>
                  <a:lnTo>
                    <a:pt x="48806" y="97650"/>
                  </a:lnTo>
                  <a:lnTo>
                    <a:pt x="97637" y="48818"/>
                  </a:lnTo>
                  <a:close/>
                </a:path>
                <a:path w="320675" h="97790">
                  <a:moveTo>
                    <a:pt x="216890" y="48818"/>
                  </a:moveTo>
                  <a:lnTo>
                    <a:pt x="214731" y="38100"/>
                  </a:lnTo>
                  <a:lnTo>
                    <a:pt x="208838" y="29362"/>
                  </a:lnTo>
                  <a:lnTo>
                    <a:pt x="200088" y="23456"/>
                  </a:lnTo>
                  <a:lnTo>
                    <a:pt x="189382" y="21297"/>
                  </a:lnTo>
                  <a:lnTo>
                    <a:pt x="178663" y="23456"/>
                  </a:lnTo>
                  <a:lnTo>
                    <a:pt x="169913" y="29362"/>
                  </a:lnTo>
                  <a:lnTo>
                    <a:pt x="164020" y="38100"/>
                  </a:lnTo>
                  <a:lnTo>
                    <a:pt x="161861" y="48818"/>
                  </a:lnTo>
                  <a:lnTo>
                    <a:pt x="164020" y="59537"/>
                  </a:lnTo>
                  <a:lnTo>
                    <a:pt x="169913" y="68287"/>
                  </a:lnTo>
                  <a:lnTo>
                    <a:pt x="178663" y="74180"/>
                  </a:lnTo>
                  <a:lnTo>
                    <a:pt x="189382" y="76352"/>
                  </a:lnTo>
                  <a:lnTo>
                    <a:pt x="200088" y="74180"/>
                  </a:lnTo>
                  <a:lnTo>
                    <a:pt x="208838" y="68287"/>
                  </a:lnTo>
                  <a:lnTo>
                    <a:pt x="214731" y="59537"/>
                  </a:lnTo>
                  <a:lnTo>
                    <a:pt x="216890" y="48818"/>
                  </a:lnTo>
                  <a:close/>
                </a:path>
                <a:path w="320675" h="97790">
                  <a:moveTo>
                    <a:pt x="320103" y="47231"/>
                  </a:moveTo>
                  <a:lnTo>
                    <a:pt x="318604" y="39763"/>
                  </a:lnTo>
                  <a:lnTo>
                    <a:pt x="314490" y="33655"/>
                  </a:lnTo>
                  <a:lnTo>
                    <a:pt x="308394" y="29540"/>
                  </a:lnTo>
                  <a:lnTo>
                    <a:pt x="300926" y="28028"/>
                  </a:lnTo>
                  <a:lnTo>
                    <a:pt x="293446" y="29540"/>
                  </a:lnTo>
                  <a:lnTo>
                    <a:pt x="287350" y="33655"/>
                  </a:lnTo>
                  <a:lnTo>
                    <a:pt x="283235" y="39763"/>
                  </a:lnTo>
                  <a:lnTo>
                    <a:pt x="281724" y="47231"/>
                  </a:lnTo>
                  <a:lnTo>
                    <a:pt x="283235" y="54698"/>
                  </a:lnTo>
                  <a:lnTo>
                    <a:pt x="287350" y="60794"/>
                  </a:lnTo>
                  <a:lnTo>
                    <a:pt x="293446" y="64897"/>
                  </a:lnTo>
                  <a:lnTo>
                    <a:pt x="300926" y="66408"/>
                  </a:lnTo>
                  <a:lnTo>
                    <a:pt x="308394" y="64897"/>
                  </a:lnTo>
                  <a:lnTo>
                    <a:pt x="314490" y="60794"/>
                  </a:lnTo>
                  <a:lnTo>
                    <a:pt x="318604" y="54698"/>
                  </a:lnTo>
                  <a:lnTo>
                    <a:pt x="320103" y="47231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9596" y="6189436"/>
            <a:ext cx="410284" cy="41029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55627" y="5630181"/>
            <a:ext cx="344352" cy="41029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7311" y="5629036"/>
            <a:ext cx="412576" cy="41257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22657" y="6738303"/>
            <a:ext cx="410292" cy="410292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3428478" y="6194473"/>
            <a:ext cx="391557" cy="342420"/>
          </a:xfrm>
          <a:custGeom>
            <a:avLst/>
            <a:gdLst/>
            <a:ahLst/>
            <a:cxnLst/>
            <a:rect l="l" t="t" r="r" b="b"/>
            <a:pathLst>
              <a:path w="323850" h="283210">
                <a:moveTo>
                  <a:pt x="81330" y="133781"/>
                </a:moveTo>
                <a:lnTo>
                  <a:pt x="79070" y="131533"/>
                </a:lnTo>
                <a:lnTo>
                  <a:pt x="73520" y="131533"/>
                </a:lnTo>
                <a:lnTo>
                  <a:pt x="71208" y="133781"/>
                </a:lnTo>
                <a:lnTo>
                  <a:pt x="71208" y="252615"/>
                </a:lnTo>
                <a:lnTo>
                  <a:pt x="51041" y="252615"/>
                </a:lnTo>
                <a:lnTo>
                  <a:pt x="51041" y="133781"/>
                </a:lnTo>
                <a:lnTo>
                  <a:pt x="48793" y="131533"/>
                </a:lnTo>
                <a:lnTo>
                  <a:pt x="43180" y="131533"/>
                </a:lnTo>
                <a:lnTo>
                  <a:pt x="40932" y="133781"/>
                </a:lnTo>
                <a:lnTo>
                  <a:pt x="40932" y="136563"/>
                </a:lnTo>
                <a:lnTo>
                  <a:pt x="40932" y="260400"/>
                </a:lnTo>
                <a:lnTo>
                  <a:pt x="43180" y="262674"/>
                </a:lnTo>
                <a:lnTo>
                  <a:pt x="79070" y="262674"/>
                </a:lnTo>
                <a:lnTo>
                  <a:pt x="81330" y="260400"/>
                </a:lnTo>
                <a:lnTo>
                  <a:pt x="81330" y="133781"/>
                </a:lnTo>
                <a:close/>
              </a:path>
              <a:path w="323850" h="283210">
                <a:moveTo>
                  <a:pt x="146939" y="133781"/>
                </a:moveTo>
                <a:lnTo>
                  <a:pt x="144691" y="131533"/>
                </a:lnTo>
                <a:lnTo>
                  <a:pt x="139103" y="131533"/>
                </a:lnTo>
                <a:lnTo>
                  <a:pt x="136829" y="133781"/>
                </a:lnTo>
                <a:lnTo>
                  <a:pt x="136829" y="252615"/>
                </a:lnTo>
                <a:lnTo>
                  <a:pt x="116662" y="252615"/>
                </a:lnTo>
                <a:lnTo>
                  <a:pt x="116662" y="133781"/>
                </a:lnTo>
                <a:lnTo>
                  <a:pt x="114414" y="131533"/>
                </a:lnTo>
                <a:lnTo>
                  <a:pt x="108826" y="131533"/>
                </a:lnTo>
                <a:lnTo>
                  <a:pt x="106553" y="133781"/>
                </a:lnTo>
                <a:lnTo>
                  <a:pt x="106553" y="136563"/>
                </a:lnTo>
                <a:lnTo>
                  <a:pt x="106553" y="260400"/>
                </a:lnTo>
                <a:lnTo>
                  <a:pt x="108826" y="262674"/>
                </a:lnTo>
                <a:lnTo>
                  <a:pt x="144691" y="262674"/>
                </a:lnTo>
                <a:lnTo>
                  <a:pt x="146939" y="260400"/>
                </a:lnTo>
                <a:lnTo>
                  <a:pt x="146939" y="133781"/>
                </a:lnTo>
                <a:close/>
              </a:path>
              <a:path w="323850" h="283210">
                <a:moveTo>
                  <a:pt x="213207" y="76454"/>
                </a:moveTo>
                <a:lnTo>
                  <a:pt x="212585" y="73380"/>
                </a:lnTo>
                <a:lnTo>
                  <a:pt x="165633" y="42113"/>
                </a:lnTo>
                <a:lnTo>
                  <a:pt x="164680" y="40665"/>
                </a:lnTo>
                <a:lnTo>
                  <a:pt x="162953" y="40322"/>
                </a:lnTo>
                <a:lnTo>
                  <a:pt x="162534" y="40030"/>
                </a:lnTo>
                <a:lnTo>
                  <a:pt x="162064" y="40144"/>
                </a:lnTo>
                <a:lnTo>
                  <a:pt x="161569" y="40030"/>
                </a:lnTo>
                <a:lnTo>
                  <a:pt x="161086" y="40347"/>
                </a:lnTo>
                <a:lnTo>
                  <a:pt x="159410" y="40716"/>
                </a:lnTo>
                <a:lnTo>
                  <a:pt x="158496" y="42075"/>
                </a:lnTo>
                <a:lnTo>
                  <a:pt x="111518" y="73380"/>
                </a:lnTo>
                <a:lnTo>
                  <a:pt x="110934" y="76517"/>
                </a:lnTo>
                <a:lnTo>
                  <a:pt x="113995" y="81127"/>
                </a:lnTo>
                <a:lnTo>
                  <a:pt x="117132" y="81749"/>
                </a:lnTo>
                <a:lnTo>
                  <a:pt x="162026" y="51816"/>
                </a:lnTo>
                <a:lnTo>
                  <a:pt x="206971" y="81749"/>
                </a:lnTo>
                <a:lnTo>
                  <a:pt x="210121" y="81127"/>
                </a:lnTo>
                <a:lnTo>
                  <a:pt x="213207" y="76454"/>
                </a:lnTo>
                <a:close/>
              </a:path>
              <a:path w="323850" h="283210">
                <a:moveTo>
                  <a:pt x="217601" y="133781"/>
                </a:moveTo>
                <a:lnTo>
                  <a:pt x="215341" y="131533"/>
                </a:lnTo>
                <a:lnTo>
                  <a:pt x="209753" y="131533"/>
                </a:lnTo>
                <a:lnTo>
                  <a:pt x="207492" y="133781"/>
                </a:lnTo>
                <a:lnTo>
                  <a:pt x="207492" y="252615"/>
                </a:lnTo>
                <a:lnTo>
                  <a:pt x="187274" y="252615"/>
                </a:lnTo>
                <a:lnTo>
                  <a:pt x="187274" y="133781"/>
                </a:lnTo>
                <a:lnTo>
                  <a:pt x="185013" y="131533"/>
                </a:lnTo>
                <a:lnTo>
                  <a:pt x="179476" y="131533"/>
                </a:lnTo>
                <a:lnTo>
                  <a:pt x="177215" y="133781"/>
                </a:lnTo>
                <a:lnTo>
                  <a:pt x="177215" y="136563"/>
                </a:lnTo>
                <a:lnTo>
                  <a:pt x="177215" y="260400"/>
                </a:lnTo>
                <a:lnTo>
                  <a:pt x="179476" y="262674"/>
                </a:lnTo>
                <a:lnTo>
                  <a:pt x="215341" y="262674"/>
                </a:lnTo>
                <a:lnTo>
                  <a:pt x="217601" y="260400"/>
                </a:lnTo>
                <a:lnTo>
                  <a:pt x="217601" y="133781"/>
                </a:lnTo>
                <a:close/>
              </a:path>
              <a:path w="323850" h="283210">
                <a:moveTo>
                  <a:pt x="283171" y="133781"/>
                </a:moveTo>
                <a:lnTo>
                  <a:pt x="280911" y="131533"/>
                </a:lnTo>
                <a:lnTo>
                  <a:pt x="275374" y="131533"/>
                </a:lnTo>
                <a:lnTo>
                  <a:pt x="273100" y="133781"/>
                </a:lnTo>
                <a:lnTo>
                  <a:pt x="273100" y="252615"/>
                </a:lnTo>
                <a:lnTo>
                  <a:pt x="252895" y="252615"/>
                </a:lnTo>
                <a:lnTo>
                  <a:pt x="252895" y="133781"/>
                </a:lnTo>
                <a:lnTo>
                  <a:pt x="250634" y="131533"/>
                </a:lnTo>
                <a:lnTo>
                  <a:pt x="245033" y="131533"/>
                </a:lnTo>
                <a:lnTo>
                  <a:pt x="242785" y="133781"/>
                </a:lnTo>
                <a:lnTo>
                  <a:pt x="242785" y="136563"/>
                </a:lnTo>
                <a:lnTo>
                  <a:pt x="242785" y="260400"/>
                </a:lnTo>
                <a:lnTo>
                  <a:pt x="245033" y="262674"/>
                </a:lnTo>
                <a:lnTo>
                  <a:pt x="280911" y="262674"/>
                </a:lnTo>
                <a:lnTo>
                  <a:pt x="283171" y="260400"/>
                </a:lnTo>
                <a:lnTo>
                  <a:pt x="283171" y="133781"/>
                </a:lnTo>
                <a:close/>
              </a:path>
              <a:path w="323850" h="283210">
                <a:moveTo>
                  <a:pt x="296202" y="275056"/>
                </a:moveTo>
                <a:lnTo>
                  <a:pt x="293966" y="272783"/>
                </a:lnTo>
                <a:lnTo>
                  <a:pt x="30162" y="272783"/>
                </a:lnTo>
                <a:lnTo>
                  <a:pt x="27901" y="275056"/>
                </a:lnTo>
                <a:lnTo>
                  <a:pt x="27901" y="280581"/>
                </a:lnTo>
                <a:lnTo>
                  <a:pt x="30162" y="282841"/>
                </a:lnTo>
                <a:lnTo>
                  <a:pt x="32994" y="282841"/>
                </a:lnTo>
                <a:lnTo>
                  <a:pt x="293966" y="282841"/>
                </a:lnTo>
                <a:lnTo>
                  <a:pt x="296202" y="280581"/>
                </a:lnTo>
                <a:lnTo>
                  <a:pt x="296202" y="275056"/>
                </a:lnTo>
                <a:close/>
              </a:path>
              <a:path w="323850" h="283210">
                <a:moveTo>
                  <a:pt x="323456" y="114528"/>
                </a:moveTo>
                <a:lnTo>
                  <a:pt x="322491" y="112953"/>
                </a:lnTo>
                <a:lnTo>
                  <a:pt x="321043" y="112014"/>
                </a:lnTo>
                <a:lnTo>
                  <a:pt x="320040" y="111302"/>
                </a:lnTo>
                <a:lnTo>
                  <a:pt x="302615" y="98945"/>
                </a:lnTo>
                <a:lnTo>
                  <a:pt x="302615" y="111302"/>
                </a:lnTo>
                <a:lnTo>
                  <a:pt x="21551" y="111302"/>
                </a:lnTo>
                <a:lnTo>
                  <a:pt x="162090" y="11557"/>
                </a:lnTo>
                <a:lnTo>
                  <a:pt x="302615" y="111302"/>
                </a:lnTo>
                <a:lnTo>
                  <a:pt x="302615" y="98945"/>
                </a:lnTo>
                <a:lnTo>
                  <a:pt x="179412" y="11557"/>
                </a:lnTo>
                <a:lnTo>
                  <a:pt x="163156" y="0"/>
                </a:lnTo>
                <a:lnTo>
                  <a:pt x="160845" y="127"/>
                </a:lnTo>
                <a:lnTo>
                  <a:pt x="159143" y="1308"/>
                </a:lnTo>
                <a:lnTo>
                  <a:pt x="558" y="113880"/>
                </a:lnTo>
                <a:lnTo>
                  <a:pt x="0" y="116992"/>
                </a:lnTo>
                <a:lnTo>
                  <a:pt x="2603" y="120637"/>
                </a:lnTo>
                <a:lnTo>
                  <a:pt x="4165" y="121348"/>
                </a:lnTo>
                <a:lnTo>
                  <a:pt x="5753" y="121399"/>
                </a:lnTo>
                <a:lnTo>
                  <a:pt x="321208" y="121399"/>
                </a:lnTo>
                <a:lnTo>
                  <a:pt x="323456" y="119151"/>
                </a:lnTo>
                <a:lnTo>
                  <a:pt x="323456" y="114528"/>
                </a:lnTo>
                <a:close/>
              </a:path>
            </a:pathLst>
          </a:custGeom>
          <a:solidFill>
            <a:srgbClr val="0B0A0C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1367474" y="5620096"/>
          <a:ext cx="4208849" cy="14717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1431"/>
                <a:gridCol w="400002"/>
                <a:gridCol w="1747416"/>
              </a:tblGrid>
              <a:tr h="535127">
                <a:tc>
                  <a:txBody>
                    <a:bodyPr/>
                    <a:lstStyle/>
                    <a:p>
                      <a:pPr marL="31750">
                        <a:lnSpc>
                          <a:spcPts val="900"/>
                        </a:lnSpc>
                      </a:pPr>
                      <a:r>
                        <a:rPr sz="1000" spc="-2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0500</a:t>
                      </a:r>
                      <a:endParaRPr sz="1000" dirty="0">
                        <a:latin typeface="Roboto"/>
                        <a:cs typeface="Roboto"/>
                      </a:endParaRPr>
                    </a:p>
                    <a:p>
                      <a:pPr marL="31750" marR="462280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Жилищно-коммунальное</a:t>
                      </a:r>
                      <a:r>
                        <a:rPr sz="1000" spc="50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хозяйство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1125" marR="2159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000" spc="-2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0600</a:t>
                      </a:r>
                      <a:endParaRPr sz="1000" dirty="0">
                        <a:latin typeface="Roboto"/>
                        <a:cs typeface="Roboto"/>
                      </a:endParaRPr>
                    </a:p>
                    <a:p>
                      <a:pPr marL="111125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Охрана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окружающей среды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64492" marB="0"/>
                </a:tc>
              </a:tr>
              <a:tr h="37389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000" spc="-2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0700</a:t>
                      </a:r>
                      <a:endParaRPr sz="1000">
                        <a:latin typeface="Roboto"/>
                        <a:cs typeface="Roboto"/>
                      </a:endParaRPr>
                    </a:p>
                    <a:p>
                      <a:pPr marL="31750">
                        <a:lnSpc>
                          <a:spcPts val="805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Образование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8829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3335">
                        <a:lnSpc>
                          <a:spcPts val="805"/>
                        </a:lnSpc>
                        <a:spcBef>
                          <a:spcPts val="5"/>
                        </a:spcBef>
                        <a:tabLst>
                          <a:tab pos="330835" algn="l"/>
                        </a:tabLst>
                      </a:pPr>
                      <a:r>
                        <a:rPr sz="1000" u="sng" dirty="0">
                          <a:solidFill>
                            <a:srgbClr val="231F20"/>
                          </a:solidFill>
                          <a:uFill>
                            <a:solidFill>
                              <a:srgbClr val="0B0A0C"/>
                            </a:solidFill>
                          </a:uFill>
                          <a:latin typeface="Times New Roman"/>
                          <a:cs typeface="Times New Roman"/>
                        </a:rPr>
                        <a:t>	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374" marB="0"/>
                </a:tc>
                <a:tc>
                  <a:txBody>
                    <a:bodyPr/>
                    <a:lstStyle/>
                    <a:p>
                      <a:pPr marL="111125" marR="2159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000" spc="-2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0800</a:t>
                      </a:r>
                      <a:endParaRPr sz="1000">
                        <a:latin typeface="Roboto"/>
                        <a:cs typeface="Roboto"/>
                      </a:endParaRPr>
                    </a:p>
                    <a:p>
                      <a:pPr marL="111125" marR="21590">
                        <a:lnSpc>
                          <a:spcPts val="805"/>
                        </a:lnSpc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Культура,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кинематография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88292" marB="0"/>
                </a:tc>
              </a:tr>
              <a:tr h="483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0B0A0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143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000" spc="-2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0900</a:t>
                      </a:r>
                      <a:endParaRPr sz="1000" dirty="0">
                        <a:latin typeface="Roboto"/>
                        <a:cs typeface="Roboto"/>
                      </a:endParaRPr>
                    </a:p>
                    <a:p>
                      <a:pPr marL="31750">
                        <a:lnSpc>
                          <a:spcPts val="894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Здравоохранение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153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B0A0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11125" marR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2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1000</a:t>
                      </a:r>
                      <a:endParaRPr sz="1000">
                        <a:latin typeface="Roboto"/>
                        <a:cs typeface="Roboto"/>
                      </a:endParaRPr>
                    </a:p>
                    <a:p>
                      <a:pPr marL="111125" marR="21590">
                        <a:lnSpc>
                          <a:spcPts val="894"/>
                        </a:lnSpc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Социальная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политика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1536" marB="0"/>
                </a:tc>
              </a:tr>
            </a:tbl>
          </a:graphicData>
        </a:graphic>
      </p:graphicFrame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33646" y="5081906"/>
            <a:ext cx="388312" cy="388312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857307" y="6801112"/>
            <a:ext cx="410751" cy="280999"/>
          </a:xfrm>
          <a:custGeom>
            <a:avLst/>
            <a:gdLst/>
            <a:ahLst/>
            <a:cxnLst/>
            <a:rect l="l" t="t" r="r" b="b"/>
            <a:pathLst>
              <a:path w="339725" h="232410">
                <a:moveTo>
                  <a:pt x="339458" y="207465"/>
                </a:moveTo>
                <a:lnTo>
                  <a:pt x="0" y="207465"/>
                </a:lnTo>
                <a:lnTo>
                  <a:pt x="0" y="232230"/>
                </a:lnTo>
                <a:lnTo>
                  <a:pt x="339458" y="232230"/>
                </a:lnTo>
                <a:lnTo>
                  <a:pt x="339458" y="207465"/>
                </a:lnTo>
                <a:close/>
              </a:path>
              <a:path w="339725" h="232410">
                <a:moveTo>
                  <a:pt x="97048" y="52123"/>
                </a:moveTo>
                <a:lnTo>
                  <a:pt x="25325" y="52123"/>
                </a:lnTo>
                <a:lnTo>
                  <a:pt x="19979" y="57470"/>
                </a:lnTo>
                <a:lnTo>
                  <a:pt x="20040" y="205334"/>
                </a:lnTo>
                <a:lnTo>
                  <a:pt x="20205" y="206273"/>
                </a:lnTo>
                <a:lnTo>
                  <a:pt x="20586" y="207465"/>
                </a:lnTo>
                <a:lnTo>
                  <a:pt x="98240" y="207465"/>
                </a:lnTo>
                <a:lnTo>
                  <a:pt x="97487" y="205334"/>
                </a:lnTo>
                <a:lnTo>
                  <a:pt x="97048" y="203048"/>
                </a:lnTo>
                <a:lnTo>
                  <a:pt x="97048" y="158541"/>
                </a:lnTo>
                <a:lnTo>
                  <a:pt x="38743" y="158541"/>
                </a:lnTo>
                <a:lnTo>
                  <a:pt x="38743" y="141372"/>
                </a:lnTo>
                <a:lnTo>
                  <a:pt x="97048" y="141372"/>
                </a:lnTo>
                <a:lnTo>
                  <a:pt x="97048" y="128397"/>
                </a:lnTo>
                <a:lnTo>
                  <a:pt x="38743" y="128397"/>
                </a:lnTo>
                <a:lnTo>
                  <a:pt x="38743" y="111215"/>
                </a:lnTo>
                <a:lnTo>
                  <a:pt x="97048" y="111215"/>
                </a:lnTo>
                <a:lnTo>
                  <a:pt x="97048" y="99224"/>
                </a:lnTo>
                <a:lnTo>
                  <a:pt x="38743" y="99224"/>
                </a:lnTo>
                <a:lnTo>
                  <a:pt x="38743" y="82055"/>
                </a:lnTo>
                <a:lnTo>
                  <a:pt x="97048" y="82055"/>
                </a:lnTo>
                <a:lnTo>
                  <a:pt x="97048" y="52123"/>
                </a:lnTo>
                <a:close/>
              </a:path>
              <a:path w="339725" h="232410">
                <a:moveTo>
                  <a:pt x="228648" y="0"/>
                </a:moveTo>
                <a:lnTo>
                  <a:pt x="110800" y="0"/>
                </a:lnTo>
                <a:lnTo>
                  <a:pt x="105418" y="5355"/>
                </a:lnTo>
                <a:lnTo>
                  <a:pt x="105482" y="205334"/>
                </a:lnTo>
                <a:lnTo>
                  <a:pt x="105655" y="206273"/>
                </a:lnTo>
                <a:lnTo>
                  <a:pt x="106061" y="207465"/>
                </a:lnTo>
                <a:lnTo>
                  <a:pt x="233409" y="207465"/>
                </a:lnTo>
                <a:lnTo>
                  <a:pt x="233661" y="206678"/>
                </a:lnTo>
                <a:lnTo>
                  <a:pt x="145959" y="206678"/>
                </a:lnTo>
                <a:lnTo>
                  <a:pt x="145959" y="143765"/>
                </a:lnTo>
                <a:lnTo>
                  <a:pt x="234028" y="143765"/>
                </a:lnTo>
                <a:lnTo>
                  <a:pt x="234028" y="89855"/>
                </a:lnTo>
                <a:lnTo>
                  <a:pt x="169724" y="89855"/>
                </a:lnTo>
                <a:lnTo>
                  <a:pt x="153287" y="86534"/>
                </a:lnTo>
                <a:lnTo>
                  <a:pt x="139867" y="77480"/>
                </a:lnTo>
                <a:lnTo>
                  <a:pt x="130820" y="64052"/>
                </a:lnTo>
                <a:lnTo>
                  <a:pt x="127503" y="47612"/>
                </a:lnTo>
                <a:lnTo>
                  <a:pt x="130824" y="31173"/>
                </a:lnTo>
                <a:lnTo>
                  <a:pt x="139876" y="17748"/>
                </a:lnTo>
                <a:lnTo>
                  <a:pt x="153297" y="8698"/>
                </a:lnTo>
                <a:lnTo>
                  <a:pt x="169724" y="5379"/>
                </a:lnTo>
                <a:lnTo>
                  <a:pt x="234028" y="5379"/>
                </a:lnTo>
                <a:lnTo>
                  <a:pt x="228648" y="0"/>
                </a:lnTo>
                <a:close/>
              </a:path>
              <a:path w="339725" h="232410">
                <a:moveTo>
                  <a:pt x="315730" y="52123"/>
                </a:moveTo>
                <a:lnTo>
                  <a:pt x="242422" y="52123"/>
                </a:lnTo>
                <a:lnTo>
                  <a:pt x="242422" y="203048"/>
                </a:lnTo>
                <a:lnTo>
                  <a:pt x="241983" y="205334"/>
                </a:lnTo>
                <a:lnTo>
                  <a:pt x="241233" y="207465"/>
                </a:lnTo>
                <a:lnTo>
                  <a:pt x="320469" y="207465"/>
                </a:lnTo>
                <a:lnTo>
                  <a:pt x="320862" y="206273"/>
                </a:lnTo>
                <a:lnTo>
                  <a:pt x="321027" y="205334"/>
                </a:lnTo>
                <a:lnTo>
                  <a:pt x="321088" y="158541"/>
                </a:lnTo>
                <a:lnTo>
                  <a:pt x="261591" y="158541"/>
                </a:lnTo>
                <a:lnTo>
                  <a:pt x="261591" y="141372"/>
                </a:lnTo>
                <a:lnTo>
                  <a:pt x="321088" y="141372"/>
                </a:lnTo>
                <a:lnTo>
                  <a:pt x="321088" y="128397"/>
                </a:lnTo>
                <a:lnTo>
                  <a:pt x="261591" y="128397"/>
                </a:lnTo>
                <a:lnTo>
                  <a:pt x="261591" y="111215"/>
                </a:lnTo>
                <a:lnTo>
                  <a:pt x="321088" y="111215"/>
                </a:lnTo>
                <a:lnTo>
                  <a:pt x="321088" y="99224"/>
                </a:lnTo>
                <a:lnTo>
                  <a:pt x="261591" y="99224"/>
                </a:lnTo>
                <a:lnTo>
                  <a:pt x="261591" y="82055"/>
                </a:lnTo>
                <a:lnTo>
                  <a:pt x="321088" y="82055"/>
                </a:lnTo>
                <a:lnTo>
                  <a:pt x="321088" y="57470"/>
                </a:lnTo>
                <a:lnTo>
                  <a:pt x="315730" y="52123"/>
                </a:lnTo>
                <a:close/>
              </a:path>
              <a:path w="339725" h="232410">
                <a:moveTo>
                  <a:pt x="234028" y="143765"/>
                </a:moveTo>
                <a:lnTo>
                  <a:pt x="196382" y="143765"/>
                </a:lnTo>
                <a:lnTo>
                  <a:pt x="196382" y="206678"/>
                </a:lnTo>
                <a:lnTo>
                  <a:pt x="233661" y="206678"/>
                </a:lnTo>
                <a:lnTo>
                  <a:pt x="233790" y="206273"/>
                </a:lnTo>
                <a:lnTo>
                  <a:pt x="233964" y="205334"/>
                </a:lnTo>
                <a:lnTo>
                  <a:pt x="234028" y="143765"/>
                </a:lnTo>
                <a:close/>
              </a:path>
              <a:path w="339725" h="232410">
                <a:moveTo>
                  <a:pt x="65495" y="141372"/>
                </a:moveTo>
                <a:lnTo>
                  <a:pt x="55924" y="141372"/>
                </a:lnTo>
                <a:lnTo>
                  <a:pt x="55924" y="158541"/>
                </a:lnTo>
                <a:lnTo>
                  <a:pt x="65495" y="158541"/>
                </a:lnTo>
                <a:lnTo>
                  <a:pt x="65495" y="141372"/>
                </a:lnTo>
                <a:close/>
              </a:path>
              <a:path w="339725" h="232410">
                <a:moveTo>
                  <a:pt x="97048" y="141372"/>
                </a:moveTo>
                <a:lnTo>
                  <a:pt x="82664" y="141372"/>
                </a:lnTo>
                <a:lnTo>
                  <a:pt x="82664" y="158541"/>
                </a:lnTo>
                <a:lnTo>
                  <a:pt x="97048" y="158541"/>
                </a:lnTo>
                <a:lnTo>
                  <a:pt x="97048" y="141372"/>
                </a:lnTo>
                <a:close/>
              </a:path>
              <a:path w="339725" h="232410">
                <a:moveTo>
                  <a:pt x="288343" y="141372"/>
                </a:moveTo>
                <a:lnTo>
                  <a:pt x="278760" y="141372"/>
                </a:lnTo>
                <a:lnTo>
                  <a:pt x="278760" y="158541"/>
                </a:lnTo>
                <a:lnTo>
                  <a:pt x="288343" y="158541"/>
                </a:lnTo>
                <a:lnTo>
                  <a:pt x="288343" y="141372"/>
                </a:lnTo>
                <a:close/>
              </a:path>
              <a:path w="339725" h="232410">
                <a:moveTo>
                  <a:pt x="321088" y="141372"/>
                </a:moveTo>
                <a:lnTo>
                  <a:pt x="305513" y="141372"/>
                </a:lnTo>
                <a:lnTo>
                  <a:pt x="305513" y="158541"/>
                </a:lnTo>
                <a:lnTo>
                  <a:pt x="321088" y="158541"/>
                </a:lnTo>
                <a:lnTo>
                  <a:pt x="321088" y="141372"/>
                </a:lnTo>
                <a:close/>
              </a:path>
              <a:path w="339725" h="232410">
                <a:moveTo>
                  <a:pt x="65495" y="111215"/>
                </a:moveTo>
                <a:lnTo>
                  <a:pt x="55924" y="111215"/>
                </a:lnTo>
                <a:lnTo>
                  <a:pt x="55924" y="128397"/>
                </a:lnTo>
                <a:lnTo>
                  <a:pt x="65495" y="128397"/>
                </a:lnTo>
                <a:lnTo>
                  <a:pt x="65495" y="111215"/>
                </a:lnTo>
                <a:close/>
              </a:path>
              <a:path w="339725" h="232410">
                <a:moveTo>
                  <a:pt x="97048" y="111215"/>
                </a:moveTo>
                <a:lnTo>
                  <a:pt x="82664" y="111215"/>
                </a:lnTo>
                <a:lnTo>
                  <a:pt x="82664" y="128397"/>
                </a:lnTo>
                <a:lnTo>
                  <a:pt x="97048" y="128397"/>
                </a:lnTo>
                <a:lnTo>
                  <a:pt x="97048" y="111215"/>
                </a:lnTo>
                <a:close/>
              </a:path>
              <a:path w="339725" h="232410">
                <a:moveTo>
                  <a:pt x="288343" y="111215"/>
                </a:moveTo>
                <a:lnTo>
                  <a:pt x="278760" y="111215"/>
                </a:lnTo>
                <a:lnTo>
                  <a:pt x="278760" y="128397"/>
                </a:lnTo>
                <a:lnTo>
                  <a:pt x="288343" y="128397"/>
                </a:lnTo>
                <a:lnTo>
                  <a:pt x="288343" y="111215"/>
                </a:lnTo>
                <a:close/>
              </a:path>
              <a:path w="339725" h="232410">
                <a:moveTo>
                  <a:pt x="321088" y="111215"/>
                </a:moveTo>
                <a:lnTo>
                  <a:pt x="305513" y="111215"/>
                </a:lnTo>
                <a:lnTo>
                  <a:pt x="305513" y="128397"/>
                </a:lnTo>
                <a:lnTo>
                  <a:pt x="321088" y="128397"/>
                </a:lnTo>
                <a:lnTo>
                  <a:pt x="321088" y="111215"/>
                </a:lnTo>
                <a:close/>
              </a:path>
              <a:path w="339725" h="232410">
                <a:moveTo>
                  <a:pt x="65495" y="82055"/>
                </a:moveTo>
                <a:lnTo>
                  <a:pt x="55924" y="82055"/>
                </a:lnTo>
                <a:lnTo>
                  <a:pt x="55924" y="99224"/>
                </a:lnTo>
                <a:lnTo>
                  <a:pt x="65495" y="99224"/>
                </a:lnTo>
                <a:lnTo>
                  <a:pt x="65495" y="82055"/>
                </a:lnTo>
                <a:close/>
              </a:path>
              <a:path w="339725" h="232410">
                <a:moveTo>
                  <a:pt x="97048" y="82055"/>
                </a:moveTo>
                <a:lnTo>
                  <a:pt x="82664" y="82055"/>
                </a:lnTo>
                <a:lnTo>
                  <a:pt x="82664" y="99224"/>
                </a:lnTo>
                <a:lnTo>
                  <a:pt x="97048" y="99224"/>
                </a:lnTo>
                <a:lnTo>
                  <a:pt x="97048" y="82055"/>
                </a:lnTo>
                <a:close/>
              </a:path>
              <a:path w="339725" h="232410">
                <a:moveTo>
                  <a:pt x="288343" y="82055"/>
                </a:moveTo>
                <a:lnTo>
                  <a:pt x="278760" y="82055"/>
                </a:lnTo>
                <a:lnTo>
                  <a:pt x="278760" y="99224"/>
                </a:lnTo>
                <a:lnTo>
                  <a:pt x="288343" y="99224"/>
                </a:lnTo>
                <a:lnTo>
                  <a:pt x="288343" y="82055"/>
                </a:lnTo>
                <a:close/>
              </a:path>
              <a:path w="339725" h="232410">
                <a:moveTo>
                  <a:pt x="321088" y="82055"/>
                </a:moveTo>
                <a:lnTo>
                  <a:pt x="305513" y="82055"/>
                </a:lnTo>
                <a:lnTo>
                  <a:pt x="305513" y="99224"/>
                </a:lnTo>
                <a:lnTo>
                  <a:pt x="321088" y="99224"/>
                </a:lnTo>
                <a:lnTo>
                  <a:pt x="321088" y="82055"/>
                </a:lnTo>
                <a:close/>
              </a:path>
              <a:path w="339725" h="232410">
                <a:moveTo>
                  <a:pt x="234028" y="5379"/>
                </a:moveTo>
                <a:lnTo>
                  <a:pt x="169724" y="5379"/>
                </a:lnTo>
                <a:lnTo>
                  <a:pt x="186164" y="8698"/>
                </a:lnTo>
                <a:lnTo>
                  <a:pt x="199592" y="17748"/>
                </a:lnTo>
                <a:lnTo>
                  <a:pt x="208646" y="31173"/>
                </a:lnTo>
                <a:lnTo>
                  <a:pt x="211967" y="47612"/>
                </a:lnTo>
                <a:lnTo>
                  <a:pt x="208646" y="64052"/>
                </a:lnTo>
                <a:lnTo>
                  <a:pt x="199592" y="77480"/>
                </a:lnTo>
                <a:lnTo>
                  <a:pt x="186164" y="86534"/>
                </a:lnTo>
                <a:lnTo>
                  <a:pt x="169724" y="89855"/>
                </a:lnTo>
                <a:lnTo>
                  <a:pt x="234028" y="89855"/>
                </a:lnTo>
                <a:lnTo>
                  <a:pt x="234028" y="5379"/>
                </a:lnTo>
                <a:close/>
              </a:path>
              <a:path w="339725" h="232410">
                <a:moveTo>
                  <a:pt x="180213" y="58100"/>
                </a:moveTo>
                <a:lnTo>
                  <a:pt x="159258" y="58100"/>
                </a:lnTo>
                <a:lnTo>
                  <a:pt x="159258" y="74282"/>
                </a:lnTo>
                <a:lnTo>
                  <a:pt x="180213" y="74282"/>
                </a:lnTo>
                <a:lnTo>
                  <a:pt x="180213" y="58100"/>
                </a:lnTo>
                <a:close/>
              </a:path>
              <a:path w="339725" h="232410">
                <a:moveTo>
                  <a:pt x="196382" y="37145"/>
                </a:moveTo>
                <a:lnTo>
                  <a:pt x="143067" y="37145"/>
                </a:lnTo>
                <a:lnTo>
                  <a:pt x="143067" y="58100"/>
                </a:lnTo>
                <a:lnTo>
                  <a:pt x="196382" y="58100"/>
                </a:lnTo>
                <a:lnTo>
                  <a:pt x="196382" y="37145"/>
                </a:lnTo>
                <a:close/>
              </a:path>
              <a:path w="339725" h="232410">
                <a:moveTo>
                  <a:pt x="180213" y="20955"/>
                </a:moveTo>
                <a:lnTo>
                  <a:pt x="159258" y="20955"/>
                </a:lnTo>
                <a:lnTo>
                  <a:pt x="159258" y="37145"/>
                </a:lnTo>
                <a:lnTo>
                  <a:pt x="180213" y="37145"/>
                </a:lnTo>
                <a:lnTo>
                  <a:pt x="180213" y="20955"/>
                </a:lnTo>
                <a:close/>
              </a:path>
            </a:pathLst>
          </a:custGeom>
          <a:solidFill>
            <a:srgbClr val="231F20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22657" y="7276801"/>
            <a:ext cx="410292" cy="41029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8420" y="5072573"/>
            <a:ext cx="325613" cy="401695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3451510" y="4582454"/>
            <a:ext cx="345491" cy="406144"/>
          </a:xfrm>
          <a:custGeom>
            <a:avLst/>
            <a:gdLst/>
            <a:ahLst/>
            <a:cxnLst/>
            <a:rect l="l" t="t" r="r" b="b"/>
            <a:pathLst>
              <a:path w="285750" h="335914">
                <a:moveTo>
                  <a:pt x="38375" y="228648"/>
                </a:moveTo>
                <a:lnTo>
                  <a:pt x="65869" y="269046"/>
                </a:lnTo>
                <a:lnTo>
                  <a:pt x="92297" y="297551"/>
                </a:lnTo>
                <a:lnTo>
                  <a:pt x="132598" y="330168"/>
                </a:lnTo>
                <a:lnTo>
                  <a:pt x="141664" y="335462"/>
                </a:lnTo>
                <a:lnTo>
                  <a:pt x="143736" y="335462"/>
                </a:lnTo>
                <a:lnTo>
                  <a:pt x="144806" y="335158"/>
                </a:lnTo>
                <a:lnTo>
                  <a:pt x="145760" y="334609"/>
                </a:lnTo>
                <a:lnTo>
                  <a:pt x="158330" y="326570"/>
                </a:lnTo>
                <a:lnTo>
                  <a:pt x="163818" y="322356"/>
                </a:lnTo>
                <a:lnTo>
                  <a:pt x="142712" y="322356"/>
                </a:lnTo>
                <a:lnTo>
                  <a:pt x="125449" y="310040"/>
                </a:lnTo>
                <a:lnTo>
                  <a:pt x="98211" y="286156"/>
                </a:lnTo>
                <a:lnTo>
                  <a:pt x="84696" y="270705"/>
                </a:lnTo>
                <a:lnTo>
                  <a:pt x="70325" y="261995"/>
                </a:lnTo>
                <a:lnTo>
                  <a:pt x="38375" y="228648"/>
                </a:lnTo>
                <a:close/>
              </a:path>
              <a:path w="285750" h="335914">
                <a:moveTo>
                  <a:pt x="166481" y="13868"/>
                </a:moveTo>
                <a:lnTo>
                  <a:pt x="144163" y="13868"/>
                </a:lnTo>
                <a:lnTo>
                  <a:pt x="160964" y="25095"/>
                </a:lnTo>
                <a:lnTo>
                  <a:pt x="189524" y="41228"/>
                </a:lnTo>
                <a:lnTo>
                  <a:pt x="227814" y="58166"/>
                </a:lnTo>
                <a:lnTo>
                  <a:pt x="273801" y="71810"/>
                </a:lnTo>
                <a:lnTo>
                  <a:pt x="267779" y="144440"/>
                </a:lnTo>
                <a:lnTo>
                  <a:pt x="247159" y="204351"/>
                </a:lnTo>
                <a:lnTo>
                  <a:pt x="218141" y="251821"/>
                </a:lnTo>
                <a:lnTo>
                  <a:pt x="186926" y="287128"/>
                </a:lnTo>
                <a:lnTo>
                  <a:pt x="142712" y="322356"/>
                </a:lnTo>
                <a:lnTo>
                  <a:pt x="163818" y="322356"/>
                </a:lnTo>
                <a:lnTo>
                  <a:pt x="209329" y="281893"/>
                </a:lnTo>
                <a:lnTo>
                  <a:pt x="238781" y="244269"/>
                </a:lnTo>
                <a:lnTo>
                  <a:pt x="264492" y="196041"/>
                </a:lnTo>
                <a:lnTo>
                  <a:pt x="281684" y="136901"/>
                </a:lnTo>
                <a:lnTo>
                  <a:pt x="285519" y="67543"/>
                </a:lnTo>
                <a:lnTo>
                  <a:pt x="285432" y="63825"/>
                </a:lnTo>
                <a:lnTo>
                  <a:pt x="283432" y="61508"/>
                </a:lnTo>
                <a:lnTo>
                  <a:pt x="280753" y="60990"/>
                </a:lnTo>
                <a:lnTo>
                  <a:pt x="228480" y="45456"/>
                </a:lnTo>
                <a:lnTo>
                  <a:pt x="186469" y="25869"/>
                </a:lnTo>
                <a:lnTo>
                  <a:pt x="166481" y="13868"/>
                </a:lnTo>
                <a:close/>
              </a:path>
              <a:path w="285750" h="335914">
                <a:moveTo>
                  <a:pt x="144117" y="30022"/>
                </a:moveTo>
                <a:lnTo>
                  <a:pt x="142761" y="30876"/>
                </a:lnTo>
                <a:lnTo>
                  <a:pt x="133768" y="37083"/>
                </a:lnTo>
                <a:lnTo>
                  <a:pt x="109061" y="51728"/>
                </a:lnTo>
                <a:lnTo>
                  <a:pt x="71988" y="68848"/>
                </a:lnTo>
                <a:lnTo>
                  <a:pt x="25901" y="82478"/>
                </a:lnTo>
                <a:lnTo>
                  <a:pt x="23240" y="159912"/>
                </a:lnTo>
                <a:lnTo>
                  <a:pt x="38249" y="203260"/>
                </a:lnTo>
                <a:lnTo>
                  <a:pt x="67108" y="250598"/>
                </a:lnTo>
                <a:lnTo>
                  <a:pt x="84696" y="270705"/>
                </a:lnTo>
                <a:lnTo>
                  <a:pt x="142761" y="305897"/>
                </a:lnTo>
                <a:lnTo>
                  <a:pt x="142761" y="305013"/>
                </a:lnTo>
                <a:lnTo>
                  <a:pt x="152025" y="298977"/>
                </a:lnTo>
                <a:lnTo>
                  <a:pt x="204436" y="250126"/>
                </a:lnTo>
                <a:lnTo>
                  <a:pt x="233162" y="206874"/>
                </a:lnTo>
                <a:lnTo>
                  <a:pt x="253953" y="150780"/>
                </a:lnTo>
                <a:lnTo>
                  <a:pt x="259597" y="81625"/>
                </a:lnTo>
                <a:lnTo>
                  <a:pt x="220675" y="73395"/>
                </a:lnTo>
                <a:lnTo>
                  <a:pt x="195672" y="65276"/>
                </a:lnTo>
                <a:lnTo>
                  <a:pt x="173762" y="52431"/>
                </a:lnTo>
                <a:lnTo>
                  <a:pt x="144117" y="30022"/>
                </a:lnTo>
                <a:close/>
              </a:path>
              <a:path w="285750" h="335914">
                <a:moveTo>
                  <a:pt x="23240" y="159912"/>
                </a:moveTo>
                <a:lnTo>
                  <a:pt x="32413" y="216536"/>
                </a:lnTo>
                <a:lnTo>
                  <a:pt x="70325" y="261995"/>
                </a:lnTo>
                <a:lnTo>
                  <a:pt x="84696" y="270705"/>
                </a:lnTo>
                <a:lnTo>
                  <a:pt x="67108" y="250598"/>
                </a:lnTo>
                <a:lnTo>
                  <a:pt x="38249" y="203260"/>
                </a:lnTo>
                <a:lnTo>
                  <a:pt x="23240" y="159912"/>
                </a:lnTo>
                <a:close/>
              </a:path>
              <a:path w="285750" h="335914">
                <a:moveTo>
                  <a:pt x="32413" y="216536"/>
                </a:moveTo>
                <a:lnTo>
                  <a:pt x="34007" y="224088"/>
                </a:lnTo>
                <a:lnTo>
                  <a:pt x="38375" y="228648"/>
                </a:lnTo>
                <a:lnTo>
                  <a:pt x="32413" y="216536"/>
                </a:lnTo>
                <a:close/>
              </a:path>
              <a:path w="285750" h="335914">
                <a:moveTo>
                  <a:pt x="143020" y="0"/>
                </a:moveTo>
                <a:lnTo>
                  <a:pt x="139402" y="2438"/>
                </a:lnTo>
                <a:lnTo>
                  <a:pt x="139210" y="2590"/>
                </a:lnTo>
                <a:lnTo>
                  <a:pt x="127595" y="10595"/>
                </a:lnTo>
                <a:lnTo>
                  <a:pt x="98981" y="27409"/>
                </a:lnTo>
                <a:lnTo>
                  <a:pt x="56850" y="46680"/>
                </a:lnTo>
                <a:lnTo>
                  <a:pt x="4766" y="61996"/>
                </a:lnTo>
                <a:lnTo>
                  <a:pt x="2050" y="62544"/>
                </a:lnTo>
                <a:lnTo>
                  <a:pt x="87" y="64800"/>
                </a:lnTo>
                <a:lnTo>
                  <a:pt x="0" y="68848"/>
                </a:lnTo>
                <a:lnTo>
                  <a:pt x="3329" y="132842"/>
                </a:lnTo>
                <a:lnTo>
                  <a:pt x="18505" y="188286"/>
                </a:lnTo>
                <a:lnTo>
                  <a:pt x="32413" y="216536"/>
                </a:lnTo>
                <a:lnTo>
                  <a:pt x="22850" y="171231"/>
                </a:lnTo>
                <a:lnTo>
                  <a:pt x="23240" y="159912"/>
                </a:lnTo>
                <a:lnTo>
                  <a:pt x="17742" y="144035"/>
                </a:lnTo>
                <a:lnTo>
                  <a:pt x="11697" y="72816"/>
                </a:lnTo>
                <a:lnTo>
                  <a:pt x="59590" y="58488"/>
                </a:lnTo>
                <a:lnTo>
                  <a:pt x="99392" y="40736"/>
                </a:lnTo>
                <a:lnTo>
                  <a:pt x="128463" y="24287"/>
                </a:lnTo>
                <a:lnTo>
                  <a:pt x="144163" y="13868"/>
                </a:lnTo>
                <a:lnTo>
                  <a:pt x="166481" y="13868"/>
                </a:lnTo>
                <a:lnTo>
                  <a:pt x="158399" y="9015"/>
                </a:lnTo>
                <a:lnTo>
                  <a:pt x="147952" y="1676"/>
                </a:lnTo>
                <a:lnTo>
                  <a:pt x="145879" y="60"/>
                </a:lnTo>
                <a:lnTo>
                  <a:pt x="143020" y="0"/>
                </a:lnTo>
                <a:close/>
              </a:path>
            </a:pathLst>
          </a:custGeom>
          <a:solidFill>
            <a:srgbClr val="231F20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3412" y="7275468"/>
            <a:ext cx="334851" cy="399476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875144" y="4532513"/>
            <a:ext cx="376969" cy="411518"/>
            <a:chOff x="554748" y="3748766"/>
            <a:chExt cx="311785" cy="340360"/>
          </a:xfrm>
        </p:grpSpPr>
        <p:sp>
          <p:nvSpPr>
            <p:cNvPr id="25" name="object 25"/>
            <p:cNvSpPr/>
            <p:nvPr/>
          </p:nvSpPr>
          <p:spPr>
            <a:xfrm>
              <a:off x="554736" y="3748773"/>
              <a:ext cx="311785" cy="340360"/>
            </a:xfrm>
            <a:custGeom>
              <a:avLst/>
              <a:gdLst/>
              <a:ahLst/>
              <a:cxnLst/>
              <a:rect l="l" t="t" r="r" b="b"/>
              <a:pathLst>
                <a:path w="311784" h="340360">
                  <a:moveTo>
                    <a:pt x="23444" y="183629"/>
                  </a:moveTo>
                  <a:lnTo>
                    <a:pt x="23088" y="183756"/>
                  </a:lnTo>
                  <a:lnTo>
                    <a:pt x="22466" y="183756"/>
                  </a:lnTo>
                  <a:lnTo>
                    <a:pt x="22593" y="183870"/>
                  </a:lnTo>
                  <a:lnTo>
                    <a:pt x="22593" y="183997"/>
                  </a:lnTo>
                  <a:lnTo>
                    <a:pt x="23329" y="183997"/>
                  </a:lnTo>
                  <a:lnTo>
                    <a:pt x="23444" y="183870"/>
                  </a:lnTo>
                  <a:lnTo>
                    <a:pt x="23444" y="183629"/>
                  </a:lnTo>
                  <a:close/>
                </a:path>
                <a:path w="311784" h="340360">
                  <a:moveTo>
                    <a:pt x="293382" y="187960"/>
                  </a:moveTo>
                  <a:lnTo>
                    <a:pt x="284518" y="184150"/>
                  </a:lnTo>
                  <a:lnTo>
                    <a:pt x="153060" y="184150"/>
                  </a:lnTo>
                  <a:lnTo>
                    <a:pt x="153060" y="278130"/>
                  </a:lnTo>
                  <a:lnTo>
                    <a:pt x="151841" y="285750"/>
                  </a:lnTo>
                  <a:lnTo>
                    <a:pt x="145059" y="318770"/>
                  </a:lnTo>
                  <a:lnTo>
                    <a:pt x="145199" y="325120"/>
                  </a:lnTo>
                  <a:lnTo>
                    <a:pt x="141592" y="320040"/>
                  </a:lnTo>
                  <a:lnTo>
                    <a:pt x="141147" y="312420"/>
                  </a:lnTo>
                  <a:lnTo>
                    <a:pt x="142036" y="308610"/>
                  </a:lnTo>
                  <a:lnTo>
                    <a:pt x="142633" y="306070"/>
                  </a:lnTo>
                  <a:lnTo>
                    <a:pt x="143522" y="303530"/>
                  </a:lnTo>
                  <a:lnTo>
                    <a:pt x="144830" y="299720"/>
                  </a:lnTo>
                  <a:lnTo>
                    <a:pt x="147586" y="292100"/>
                  </a:lnTo>
                  <a:lnTo>
                    <a:pt x="149847" y="285750"/>
                  </a:lnTo>
                  <a:lnTo>
                    <a:pt x="151231" y="279400"/>
                  </a:lnTo>
                  <a:lnTo>
                    <a:pt x="151511" y="278130"/>
                  </a:lnTo>
                  <a:lnTo>
                    <a:pt x="152019" y="275590"/>
                  </a:lnTo>
                  <a:lnTo>
                    <a:pt x="152527" y="273050"/>
                  </a:lnTo>
                  <a:lnTo>
                    <a:pt x="153060" y="278130"/>
                  </a:lnTo>
                  <a:lnTo>
                    <a:pt x="153060" y="184150"/>
                  </a:lnTo>
                  <a:lnTo>
                    <a:pt x="145199" y="184150"/>
                  </a:lnTo>
                  <a:lnTo>
                    <a:pt x="145199" y="279400"/>
                  </a:lnTo>
                  <a:lnTo>
                    <a:pt x="142963" y="283210"/>
                  </a:lnTo>
                  <a:lnTo>
                    <a:pt x="139636" y="287020"/>
                  </a:lnTo>
                  <a:lnTo>
                    <a:pt x="136766" y="289560"/>
                  </a:lnTo>
                  <a:lnTo>
                    <a:pt x="133413" y="294640"/>
                  </a:lnTo>
                  <a:lnTo>
                    <a:pt x="130810" y="297180"/>
                  </a:lnTo>
                  <a:lnTo>
                    <a:pt x="128701" y="303530"/>
                  </a:lnTo>
                  <a:lnTo>
                    <a:pt x="124853" y="303530"/>
                  </a:lnTo>
                  <a:lnTo>
                    <a:pt x="124853" y="311150"/>
                  </a:lnTo>
                  <a:lnTo>
                    <a:pt x="124726" y="312420"/>
                  </a:lnTo>
                  <a:lnTo>
                    <a:pt x="124726" y="314960"/>
                  </a:lnTo>
                  <a:lnTo>
                    <a:pt x="120383" y="314960"/>
                  </a:lnTo>
                  <a:lnTo>
                    <a:pt x="117284" y="312420"/>
                  </a:lnTo>
                  <a:lnTo>
                    <a:pt x="119519" y="308610"/>
                  </a:lnTo>
                  <a:lnTo>
                    <a:pt x="120624" y="309880"/>
                  </a:lnTo>
                  <a:lnTo>
                    <a:pt x="122872" y="311150"/>
                  </a:lnTo>
                  <a:lnTo>
                    <a:pt x="124853" y="311150"/>
                  </a:lnTo>
                  <a:lnTo>
                    <a:pt x="124853" y="303530"/>
                  </a:lnTo>
                  <a:lnTo>
                    <a:pt x="125590" y="298450"/>
                  </a:lnTo>
                  <a:lnTo>
                    <a:pt x="126834" y="295910"/>
                  </a:lnTo>
                  <a:lnTo>
                    <a:pt x="128130" y="293370"/>
                  </a:lnTo>
                  <a:lnTo>
                    <a:pt x="129438" y="290830"/>
                  </a:lnTo>
                  <a:lnTo>
                    <a:pt x="139992" y="284480"/>
                  </a:lnTo>
                  <a:lnTo>
                    <a:pt x="145199" y="279400"/>
                  </a:lnTo>
                  <a:lnTo>
                    <a:pt x="145199" y="184150"/>
                  </a:lnTo>
                  <a:lnTo>
                    <a:pt x="111683" y="184150"/>
                  </a:lnTo>
                  <a:lnTo>
                    <a:pt x="111683" y="223520"/>
                  </a:lnTo>
                  <a:lnTo>
                    <a:pt x="109207" y="228600"/>
                  </a:lnTo>
                  <a:lnTo>
                    <a:pt x="103632" y="231140"/>
                  </a:lnTo>
                  <a:lnTo>
                    <a:pt x="97294" y="228600"/>
                  </a:lnTo>
                  <a:lnTo>
                    <a:pt x="97421" y="229870"/>
                  </a:lnTo>
                  <a:lnTo>
                    <a:pt x="97675" y="231140"/>
                  </a:lnTo>
                  <a:lnTo>
                    <a:pt x="98171" y="231140"/>
                  </a:lnTo>
                  <a:lnTo>
                    <a:pt x="91338" y="232410"/>
                  </a:lnTo>
                  <a:lnTo>
                    <a:pt x="88379" y="234950"/>
                  </a:lnTo>
                  <a:lnTo>
                    <a:pt x="85877" y="240030"/>
                  </a:lnTo>
                  <a:lnTo>
                    <a:pt x="82410" y="245110"/>
                  </a:lnTo>
                  <a:lnTo>
                    <a:pt x="86131" y="252730"/>
                  </a:lnTo>
                  <a:lnTo>
                    <a:pt x="85140" y="256540"/>
                  </a:lnTo>
                  <a:lnTo>
                    <a:pt x="84391" y="257810"/>
                  </a:lnTo>
                  <a:lnTo>
                    <a:pt x="82156" y="260350"/>
                  </a:lnTo>
                  <a:lnTo>
                    <a:pt x="78435" y="257810"/>
                  </a:lnTo>
                  <a:lnTo>
                    <a:pt x="80175" y="266700"/>
                  </a:lnTo>
                  <a:lnTo>
                    <a:pt x="89979" y="265430"/>
                  </a:lnTo>
                  <a:lnTo>
                    <a:pt x="92570" y="260350"/>
                  </a:lnTo>
                  <a:lnTo>
                    <a:pt x="93573" y="264160"/>
                  </a:lnTo>
                  <a:lnTo>
                    <a:pt x="92570" y="269240"/>
                  </a:lnTo>
                  <a:lnTo>
                    <a:pt x="90855" y="270510"/>
                  </a:lnTo>
                  <a:lnTo>
                    <a:pt x="93814" y="270510"/>
                  </a:lnTo>
                  <a:lnTo>
                    <a:pt x="96431" y="269240"/>
                  </a:lnTo>
                  <a:lnTo>
                    <a:pt x="98044" y="266700"/>
                  </a:lnTo>
                  <a:lnTo>
                    <a:pt x="98412" y="267970"/>
                  </a:lnTo>
                  <a:lnTo>
                    <a:pt x="98412" y="269240"/>
                  </a:lnTo>
                  <a:lnTo>
                    <a:pt x="100279" y="269240"/>
                  </a:lnTo>
                  <a:lnTo>
                    <a:pt x="101269" y="267970"/>
                  </a:lnTo>
                  <a:lnTo>
                    <a:pt x="102006" y="266700"/>
                  </a:lnTo>
                  <a:lnTo>
                    <a:pt x="102260" y="267970"/>
                  </a:lnTo>
                  <a:lnTo>
                    <a:pt x="102628" y="269240"/>
                  </a:lnTo>
                  <a:lnTo>
                    <a:pt x="102133" y="271780"/>
                  </a:lnTo>
                  <a:lnTo>
                    <a:pt x="100774" y="271780"/>
                  </a:lnTo>
                  <a:lnTo>
                    <a:pt x="99275" y="273050"/>
                  </a:lnTo>
                  <a:lnTo>
                    <a:pt x="97167" y="274320"/>
                  </a:lnTo>
                  <a:lnTo>
                    <a:pt x="93573" y="275590"/>
                  </a:lnTo>
                  <a:lnTo>
                    <a:pt x="86855" y="278130"/>
                  </a:lnTo>
                  <a:lnTo>
                    <a:pt x="83019" y="279400"/>
                  </a:lnTo>
                  <a:lnTo>
                    <a:pt x="79806" y="279400"/>
                  </a:lnTo>
                  <a:lnTo>
                    <a:pt x="74460" y="278130"/>
                  </a:lnTo>
                  <a:lnTo>
                    <a:pt x="72974" y="273050"/>
                  </a:lnTo>
                  <a:lnTo>
                    <a:pt x="72148" y="270510"/>
                  </a:lnTo>
                  <a:lnTo>
                    <a:pt x="71729" y="269240"/>
                  </a:lnTo>
                  <a:lnTo>
                    <a:pt x="68249" y="267970"/>
                  </a:lnTo>
                  <a:lnTo>
                    <a:pt x="65519" y="270510"/>
                  </a:lnTo>
                  <a:lnTo>
                    <a:pt x="64782" y="270510"/>
                  </a:lnTo>
                  <a:lnTo>
                    <a:pt x="62788" y="269240"/>
                  </a:lnTo>
                  <a:lnTo>
                    <a:pt x="62052" y="270510"/>
                  </a:lnTo>
                  <a:lnTo>
                    <a:pt x="61175" y="269240"/>
                  </a:lnTo>
                  <a:lnTo>
                    <a:pt x="60058" y="267970"/>
                  </a:lnTo>
                  <a:lnTo>
                    <a:pt x="60807" y="265430"/>
                  </a:lnTo>
                  <a:lnTo>
                    <a:pt x="60312" y="262890"/>
                  </a:lnTo>
                  <a:lnTo>
                    <a:pt x="58318" y="262890"/>
                  </a:lnTo>
                  <a:lnTo>
                    <a:pt x="58077" y="257810"/>
                  </a:lnTo>
                  <a:lnTo>
                    <a:pt x="55473" y="257810"/>
                  </a:lnTo>
                  <a:lnTo>
                    <a:pt x="54597" y="256540"/>
                  </a:lnTo>
                  <a:lnTo>
                    <a:pt x="54102" y="256540"/>
                  </a:lnTo>
                  <a:lnTo>
                    <a:pt x="54102" y="255270"/>
                  </a:lnTo>
                  <a:lnTo>
                    <a:pt x="55346" y="255270"/>
                  </a:lnTo>
                  <a:lnTo>
                    <a:pt x="54851" y="254000"/>
                  </a:lnTo>
                  <a:lnTo>
                    <a:pt x="53606" y="254000"/>
                  </a:lnTo>
                  <a:lnTo>
                    <a:pt x="53975" y="251460"/>
                  </a:lnTo>
                  <a:lnTo>
                    <a:pt x="53365" y="250190"/>
                  </a:lnTo>
                  <a:lnTo>
                    <a:pt x="51003" y="248920"/>
                  </a:lnTo>
                  <a:lnTo>
                    <a:pt x="32804" y="212090"/>
                  </a:lnTo>
                  <a:lnTo>
                    <a:pt x="32639" y="212090"/>
                  </a:lnTo>
                  <a:lnTo>
                    <a:pt x="31978" y="209867"/>
                  </a:lnTo>
                  <a:lnTo>
                    <a:pt x="32804" y="212090"/>
                  </a:lnTo>
                  <a:lnTo>
                    <a:pt x="35902" y="212090"/>
                  </a:lnTo>
                  <a:lnTo>
                    <a:pt x="40513" y="213360"/>
                  </a:lnTo>
                  <a:lnTo>
                    <a:pt x="43929" y="210820"/>
                  </a:lnTo>
                  <a:lnTo>
                    <a:pt x="44919" y="209550"/>
                  </a:lnTo>
                  <a:lnTo>
                    <a:pt x="46913" y="207010"/>
                  </a:lnTo>
                  <a:lnTo>
                    <a:pt x="52692" y="200660"/>
                  </a:lnTo>
                  <a:lnTo>
                    <a:pt x="58674" y="193040"/>
                  </a:lnTo>
                  <a:lnTo>
                    <a:pt x="62293" y="189230"/>
                  </a:lnTo>
                  <a:lnTo>
                    <a:pt x="60210" y="191770"/>
                  </a:lnTo>
                  <a:lnTo>
                    <a:pt x="56159" y="196850"/>
                  </a:lnTo>
                  <a:lnTo>
                    <a:pt x="51447" y="204470"/>
                  </a:lnTo>
                  <a:lnTo>
                    <a:pt x="47421" y="209550"/>
                  </a:lnTo>
                  <a:lnTo>
                    <a:pt x="44297" y="214630"/>
                  </a:lnTo>
                  <a:lnTo>
                    <a:pt x="49022" y="218440"/>
                  </a:lnTo>
                  <a:lnTo>
                    <a:pt x="49517" y="222250"/>
                  </a:lnTo>
                  <a:lnTo>
                    <a:pt x="52997" y="220980"/>
                  </a:lnTo>
                  <a:lnTo>
                    <a:pt x="57721" y="222250"/>
                  </a:lnTo>
                  <a:lnTo>
                    <a:pt x="58534" y="220980"/>
                  </a:lnTo>
                  <a:lnTo>
                    <a:pt x="60185" y="218440"/>
                  </a:lnTo>
                  <a:lnTo>
                    <a:pt x="62826" y="213360"/>
                  </a:lnTo>
                  <a:lnTo>
                    <a:pt x="66433" y="207010"/>
                  </a:lnTo>
                  <a:lnTo>
                    <a:pt x="70065" y="200660"/>
                  </a:lnTo>
                  <a:lnTo>
                    <a:pt x="72847" y="195580"/>
                  </a:lnTo>
                  <a:lnTo>
                    <a:pt x="71856" y="199390"/>
                  </a:lnTo>
                  <a:lnTo>
                    <a:pt x="63906" y="215900"/>
                  </a:lnTo>
                  <a:lnTo>
                    <a:pt x="61544" y="222250"/>
                  </a:lnTo>
                  <a:lnTo>
                    <a:pt x="66268" y="223520"/>
                  </a:lnTo>
                  <a:lnTo>
                    <a:pt x="68122" y="227330"/>
                  </a:lnTo>
                  <a:lnTo>
                    <a:pt x="70980" y="224790"/>
                  </a:lnTo>
                  <a:lnTo>
                    <a:pt x="76200" y="226060"/>
                  </a:lnTo>
                  <a:lnTo>
                    <a:pt x="76695" y="224790"/>
                  </a:lnTo>
                  <a:lnTo>
                    <a:pt x="78181" y="220980"/>
                  </a:lnTo>
                  <a:lnTo>
                    <a:pt x="79425" y="217170"/>
                  </a:lnTo>
                  <a:lnTo>
                    <a:pt x="82524" y="205740"/>
                  </a:lnTo>
                  <a:lnTo>
                    <a:pt x="84137" y="201930"/>
                  </a:lnTo>
                  <a:lnTo>
                    <a:pt x="83896" y="205740"/>
                  </a:lnTo>
                  <a:lnTo>
                    <a:pt x="82905" y="210820"/>
                  </a:lnTo>
                  <a:lnTo>
                    <a:pt x="81407" y="220980"/>
                  </a:lnTo>
                  <a:lnTo>
                    <a:pt x="86487" y="220980"/>
                  </a:lnTo>
                  <a:lnTo>
                    <a:pt x="89230" y="224790"/>
                  </a:lnTo>
                  <a:lnTo>
                    <a:pt x="91821" y="222250"/>
                  </a:lnTo>
                  <a:lnTo>
                    <a:pt x="96545" y="222250"/>
                  </a:lnTo>
                  <a:lnTo>
                    <a:pt x="97294" y="218440"/>
                  </a:lnTo>
                  <a:lnTo>
                    <a:pt x="98044" y="213360"/>
                  </a:lnTo>
                  <a:lnTo>
                    <a:pt x="98158" y="203200"/>
                  </a:lnTo>
                  <a:lnTo>
                    <a:pt x="99275" y="203200"/>
                  </a:lnTo>
                  <a:lnTo>
                    <a:pt x="100025" y="204470"/>
                  </a:lnTo>
                  <a:lnTo>
                    <a:pt x="100901" y="203200"/>
                  </a:lnTo>
                  <a:lnTo>
                    <a:pt x="101765" y="201930"/>
                  </a:lnTo>
                  <a:lnTo>
                    <a:pt x="105486" y="201930"/>
                  </a:lnTo>
                  <a:lnTo>
                    <a:pt x="106730" y="199390"/>
                  </a:lnTo>
                  <a:lnTo>
                    <a:pt x="107226" y="199390"/>
                  </a:lnTo>
                  <a:lnTo>
                    <a:pt x="107467" y="200660"/>
                  </a:lnTo>
                  <a:lnTo>
                    <a:pt x="107962" y="200660"/>
                  </a:lnTo>
                  <a:lnTo>
                    <a:pt x="110236" y="207010"/>
                  </a:lnTo>
                  <a:lnTo>
                    <a:pt x="110934" y="213360"/>
                  </a:lnTo>
                  <a:lnTo>
                    <a:pt x="109842" y="219710"/>
                  </a:lnTo>
                  <a:lnTo>
                    <a:pt x="106730" y="224790"/>
                  </a:lnTo>
                  <a:lnTo>
                    <a:pt x="110451" y="224790"/>
                  </a:lnTo>
                  <a:lnTo>
                    <a:pt x="111683" y="223520"/>
                  </a:lnTo>
                  <a:lnTo>
                    <a:pt x="111683" y="184150"/>
                  </a:lnTo>
                  <a:lnTo>
                    <a:pt x="47282" y="184150"/>
                  </a:lnTo>
                  <a:lnTo>
                    <a:pt x="47282" y="187960"/>
                  </a:lnTo>
                  <a:lnTo>
                    <a:pt x="45313" y="190500"/>
                  </a:lnTo>
                  <a:lnTo>
                    <a:pt x="37109" y="196850"/>
                  </a:lnTo>
                  <a:lnTo>
                    <a:pt x="33388" y="200660"/>
                  </a:lnTo>
                  <a:lnTo>
                    <a:pt x="31851" y="201815"/>
                  </a:lnTo>
                  <a:lnTo>
                    <a:pt x="31851" y="209550"/>
                  </a:lnTo>
                  <a:lnTo>
                    <a:pt x="29781" y="205740"/>
                  </a:lnTo>
                  <a:lnTo>
                    <a:pt x="30607" y="204965"/>
                  </a:lnTo>
                  <a:lnTo>
                    <a:pt x="31330" y="207010"/>
                  </a:lnTo>
                  <a:lnTo>
                    <a:pt x="31851" y="209550"/>
                  </a:lnTo>
                  <a:lnTo>
                    <a:pt x="31851" y="201815"/>
                  </a:lnTo>
                  <a:lnTo>
                    <a:pt x="30632" y="202717"/>
                  </a:lnTo>
                  <a:lnTo>
                    <a:pt x="30403" y="201930"/>
                  </a:lnTo>
                  <a:lnTo>
                    <a:pt x="28917" y="200660"/>
                  </a:lnTo>
                  <a:lnTo>
                    <a:pt x="29044" y="200660"/>
                  </a:lnTo>
                  <a:lnTo>
                    <a:pt x="29044" y="199390"/>
                  </a:lnTo>
                  <a:lnTo>
                    <a:pt x="30899" y="199390"/>
                  </a:lnTo>
                  <a:lnTo>
                    <a:pt x="35115" y="198120"/>
                  </a:lnTo>
                  <a:lnTo>
                    <a:pt x="41706" y="191770"/>
                  </a:lnTo>
                  <a:lnTo>
                    <a:pt x="47282" y="187960"/>
                  </a:lnTo>
                  <a:lnTo>
                    <a:pt x="47282" y="184150"/>
                  </a:lnTo>
                  <a:lnTo>
                    <a:pt x="10680" y="184150"/>
                  </a:lnTo>
                  <a:lnTo>
                    <a:pt x="10553" y="184150"/>
                  </a:lnTo>
                  <a:lnTo>
                    <a:pt x="5880" y="184150"/>
                  </a:lnTo>
                  <a:lnTo>
                    <a:pt x="5715" y="186690"/>
                  </a:lnTo>
                  <a:lnTo>
                    <a:pt x="6578" y="190500"/>
                  </a:lnTo>
                  <a:lnTo>
                    <a:pt x="8686" y="193040"/>
                  </a:lnTo>
                  <a:lnTo>
                    <a:pt x="10287" y="194310"/>
                  </a:lnTo>
                  <a:lnTo>
                    <a:pt x="11671" y="194310"/>
                  </a:lnTo>
                  <a:lnTo>
                    <a:pt x="16637" y="198120"/>
                  </a:lnTo>
                  <a:lnTo>
                    <a:pt x="17627" y="199390"/>
                  </a:lnTo>
                  <a:lnTo>
                    <a:pt x="20612" y="199390"/>
                  </a:lnTo>
                  <a:lnTo>
                    <a:pt x="20612" y="201930"/>
                  </a:lnTo>
                  <a:lnTo>
                    <a:pt x="21971" y="203200"/>
                  </a:lnTo>
                  <a:lnTo>
                    <a:pt x="23710" y="203200"/>
                  </a:lnTo>
                  <a:lnTo>
                    <a:pt x="23329" y="205740"/>
                  </a:lnTo>
                  <a:lnTo>
                    <a:pt x="24079" y="205740"/>
                  </a:lnTo>
                  <a:lnTo>
                    <a:pt x="26301" y="207010"/>
                  </a:lnTo>
                  <a:lnTo>
                    <a:pt x="44932" y="251460"/>
                  </a:lnTo>
                  <a:lnTo>
                    <a:pt x="44183" y="254000"/>
                  </a:lnTo>
                  <a:lnTo>
                    <a:pt x="44932" y="256540"/>
                  </a:lnTo>
                  <a:lnTo>
                    <a:pt x="46545" y="256540"/>
                  </a:lnTo>
                  <a:lnTo>
                    <a:pt x="45796" y="257810"/>
                  </a:lnTo>
                  <a:lnTo>
                    <a:pt x="45796" y="259080"/>
                  </a:lnTo>
                  <a:lnTo>
                    <a:pt x="46545" y="257810"/>
                  </a:lnTo>
                  <a:lnTo>
                    <a:pt x="47663" y="257810"/>
                  </a:lnTo>
                  <a:lnTo>
                    <a:pt x="48526" y="260350"/>
                  </a:lnTo>
                  <a:lnTo>
                    <a:pt x="46545" y="264160"/>
                  </a:lnTo>
                  <a:lnTo>
                    <a:pt x="49517" y="266700"/>
                  </a:lnTo>
                  <a:lnTo>
                    <a:pt x="49136" y="267970"/>
                  </a:lnTo>
                  <a:lnTo>
                    <a:pt x="50279" y="270510"/>
                  </a:lnTo>
                  <a:lnTo>
                    <a:pt x="52387" y="271780"/>
                  </a:lnTo>
                  <a:lnTo>
                    <a:pt x="52387" y="273050"/>
                  </a:lnTo>
                  <a:lnTo>
                    <a:pt x="53365" y="275590"/>
                  </a:lnTo>
                  <a:lnTo>
                    <a:pt x="53492" y="276860"/>
                  </a:lnTo>
                  <a:lnTo>
                    <a:pt x="52247" y="279400"/>
                  </a:lnTo>
                  <a:lnTo>
                    <a:pt x="49136" y="281940"/>
                  </a:lnTo>
                  <a:lnTo>
                    <a:pt x="49517" y="285750"/>
                  </a:lnTo>
                  <a:lnTo>
                    <a:pt x="49771" y="287020"/>
                  </a:lnTo>
                  <a:lnTo>
                    <a:pt x="50761" y="288290"/>
                  </a:lnTo>
                  <a:lnTo>
                    <a:pt x="52501" y="288290"/>
                  </a:lnTo>
                  <a:lnTo>
                    <a:pt x="51879" y="292100"/>
                  </a:lnTo>
                  <a:lnTo>
                    <a:pt x="54102" y="294640"/>
                  </a:lnTo>
                  <a:lnTo>
                    <a:pt x="57467" y="294640"/>
                  </a:lnTo>
                  <a:lnTo>
                    <a:pt x="57467" y="297180"/>
                  </a:lnTo>
                  <a:lnTo>
                    <a:pt x="60312" y="298450"/>
                  </a:lnTo>
                  <a:lnTo>
                    <a:pt x="62052" y="298450"/>
                  </a:lnTo>
                  <a:lnTo>
                    <a:pt x="63665" y="299720"/>
                  </a:lnTo>
                  <a:lnTo>
                    <a:pt x="64401" y="300990"/>
                  </a:lnTo>
                  <a:lnTo>
                    <a:pt x="66395" y="300990"/>
                  </a:lnTo>
                  <a:lnTo>
                    <a:pt x="64541" y="303530"/>
                  </a:lnTo>
                  <a:lnTo>
                    <a:pt x="65773" y="306070"/>
                  </a:lnTo>
                  <a:lnTo>
                    <a:pt x="69126" y="307340"/>
                  </a:lnTo>
                  <a:lnTo>
                    <a:pt x="69494" y="308610"/>
                  </a:lnTo>
                  <a:lnTo>
                    <a:pt x="70370" y="309880"/>
                  </a:lnTo>
                  <a:lnTo>
                    <a:pt x="72224" y="309880"/>
                  </a:lnTo>
                  <a:lnTo>
                    <a:pt x="73342" y="312420"/>
                  </a:lnTo>
                  <a:lnTo>
                    <a:pt x="75336" y="312420"/>
                  </a:lnTo>
                  <a:lnTo>
                    <a:pt x="76454" y="311150"/>
                  </a:lnTo>
                  <a:lnTo>
                    <a:pt x="77190" y="311150"/>
                  </a:lnTo>
                  <a:lnTo>
                    <a:pt x="78435" y="308610"/>
                  </a:lnTo>
                  <a:lnTo>
                    <a:pt x="77317" y="307340"/>
                  </a:lnTo>
                  <a:lnTo>
                    <a:pt x="78066" y="306070"/>
                  </a:lnTo>
                  <a:lnTo>
                    <a:pt x="77698" y="304800"/>
                  </a:lnTo>
                  <a:lnTo>
                    <a:pt x="77190" y="303530"/>
                  </a:lnTo>
                  <a:lnTo>
                    <a:pt x="78181" y="300990"/>
                  </a:lnTo>
                  <a:lnTo>
                    <a:pt x="77317" y="298450"/>
                  </a:lnTo>
                  <a:lnTo>
                    <a:pt x="75831" y="298450"/>
                  </a:lnTo>
                  <a:lnTo>
                    <a:pt x="75958" y="297180"/>
                  </a:lnTo>
                  <a:lnTo>
                    <a:pt x="75450" y="295910"/>
                  </a:lnTo>
                  <a:lnTo>
                    <a:pt x="75082" y="294640"/>
                  </a:lnTo>
                  <a:lnTo>
                    <a:pt x="77698" y="293370"/>
                  </a:lnTo>
                  <a:lnTo>
                    <a:pt x="80911" y="290830"/>
                  </a:lnTo>
                  <a:lnTo>
                    <a:pt x="82029" y="289560"/>
                  </a:lnTo>
                  <a:lnTo>
                    <a:pt x="88379" y="285750"/>
                  </a:lnTo>
                  <a:lnTo>
                    <a:pt x="95440" y="281940"/>
                  </a:lnTo>
                  <a:lnTo>
                    <a:pt x="103632" y="280670"/>
                  </a:lnTo>
                  <a:lnTo>
                    <a:pt x="111696" y="280670"/>
                  </a:lnTo>
                  <a:lnTo>
                    <a:pt x="115049" y="281940"/>
                  </a:lnTo>
                  <a:lnTo>
                    <a:pt x="119519" y="281940"/>
                  </a:lnTo>
                  <a:lnTo>
                    <a:pt x="122250" y="280670"/>
                  </a:lnTo>
                  <a:lnTo>
                    <a:pt x="122986" y="279400"/>
                  </a:lnTo>
                  <a:lnTo>
                    <a:pt x="123482" y="278130"/>
                  </a:lnTo>
                  <a:lnTo>
                    <a:pt x="123355" y="278130"/>
                  </a:lnTo>
                  <a:lnTo>
                    <a:pt x="122986" y="275590"/>
                  </a:lnTo>
                  <a:lnTo>
                    <a:pt x="120764" y="274320"/>
                  </a:lnTo>
                  <a:lnTo>
                    <a:pt x="120015" y="271780"/>
                  </a:lnTo>
                  <a:lnTo>
                    <a:pt x="119761" y="271780"/>
                  </a:lnTo>
                  <a:lnTo>
                    <a:pt x="119519" y="270510"/>
                  </a:lnTo>
                  <a:lnTo>
                    <a:pt x="123621" y="270510"/>
                  </a:lnTo>
                  <a:lnTo>
                    <a:pt x="124980" y="269240"/>
                  </a:lnTo>
                  <a:lnTo>
                    <a:pt x="126339" y="269240"/>
                  </a:lnTo>
                  <a:lnTo>
                    <a:pt x="129819" y="266700"/>
                  </a:lnTo>
                  <a:lnTo>
                    <a:pt x="129781" y="265430"/>
                  </a:lnTo>
                  <a:lnTo>
                    <a:pt x="129692" y="262890"/>
                  </a:lnTo>
                  <a:lnTo>
                    <a:pt x="126961" y="264160"/>
                  </a:lnTo>
                  <a:lnTo>
                    <a:pt x="120256" y="265430"/>
                  </a:lnTo>
                  <a:lnTo>
                    <a:pt x="118770" y="252730"/>
                  </a:lnTo>
                  <a:lnTo>
                    <a:pt x="124104" y="247650"/>
                  </a:lnTo>
                  <a:lnTo>
                    <a:pt x="132295" y="250190"/>
                  </a:lnTo>
                  <a:lnTo>
                    <a:pt x="136690" y="252730"/>
                  </a:lnTo>
                  <a:lnTo>
                    <a:pt x="140347" y="257810"/>
                  </a:lnTo>
                  <a:lnTo>
                    <a:pt x="141554" y="264160"/>
                  </a:lnTo>
                  <a:lnTo>
                    <a:pt x="138620" y="269240"/>
                  </a:lnTo>
                  <a:lnTo>
                    <a:pt x="135026" y="270510"/>
                  </a:lnTo>
                  <a:lnTo>
                    <a:pt x="129336" y="273050"/>
                  </a:lnTo>
                  <a:lnTo>
                    <a:pt x="130060" y="280670"/>
                  </a:lnTo>
                  <a:lnTo>
                    <a:pt x="132422" y="276860"/>
                  </a:lnTo>
                  <a:lnTo>
                    <a:pt x="135636" y="275590"/>
                  </a:lnTo>
                  <a:lnTo>
                    <a:pt x="139865" y="275590"/>
                  </a:lnTo>
                  <a:lnTo>
                    <a:pt x="133654" y="280670"/>
                  </a:lnTo>
                  <a:lnTo>
                    <a:pt x="130060" y="280670"/>
                  </a:lnTo>
                  <a:lnTo>
                    <a:pt x="128955" y="280670"/>
                  </a:lnTo>
                  <a:lnTo>
                    <a:pt x="122491" y="284480"/>
                  </a:lnTo>
                  <a:lnTo>
                    <a:pt x="116903" y="288290"/>
                  </a:lnTo>
                  <a:lnTo>
                    <a:pt x="112687" y="293370"/>
                  </a:lnTo>
                  <a:lnTo>
                    <a:pt x="104876" y="293370"/>
                  </a:lnTo>
                  <a:lnTo>
                    <a:pt x="103009" y="289560"/>
                  </a:lnTo>
                  <a:lnTo>
                    <a:pt x="106362" y="287020"/>
                  </a:lnTo>
                  <a:lnTo>
                    <a:pt x="103009" y="285750"/>
                  </a:lnTo>
                  <a:lnTo>
                    <a:pt x="98666" y="288290"/>
                  </a:lnTo>
                  <a:lnTo>
                    <a:pt x="97421" y="292100"/>
                  </a:lnTo>
                  <a:lnTo>
                    <a:pt x="95821" y="297180"/>
                  </a:lnTo>
                  <a:lnTo>
                    <a:pt x="97053" y="299720"/>
                  </a:lnTo>
                  <a:lnTo>
                    <a:pt x="100025" y="302260"/>
                  </a:lnTo>
                  <a:lnTo>
                    <a:pt x="95935" y="303530"/>
                  </a:lnTo>
                  <a:lnTo>
                    <a:pt x="92951" y="308610"/>
                  </a:lnTo>
                  <a:lnTo>
                    <a:pt x="94449" y="314960"/>
                  </a:lnTo>
                  <a:lnTo>
                    <a:pt x="95821" y="318770"/>
                  </a:lnTo>
                  <a:lnTo>
                    <a:pt x="100647" y="318770"/>
                  </a:lnTo>
                  <a:lnTo>
                    <a:pt x="98793" y="325120"/>
                  </a:lnTo>
                  <a:lnTo>
                    <a:pt x="101536" y="325120"/>
                  </a:lnTo>
                  <a:lnTo>
                    <a:pt x="103378" y="322580"/>
                  </a:lnTo>
                  <a:lnTo>
                    <a:pt x="104495" y="318770"/>
                  </a:lnTo>
                  <a:lnTo>
                    <a:pt x="104863" y="316230"/>
                  </a:lnTo>
                  <a:lnTo>
                    <a:pt x="105740" y="314960"/>
                  </a:lnTo>
                  <a:lnTo>
                    <a:pt x="121513" y="330200"/>
                  </a:lnTo>
                  <a:lnTo>
                    <a:pt x="125717" y="325120"/>
                  </a:lnTo>
                  <a:lnTo>
                    <a:pt x="127444" y="330200"/>
                  </a:lnTo>
                  <a:lnTo>
                    <a:pt x="133286" y="334010"/>
                  </a:lnTo>
                  <a:lnTo>
                    <a:pt x="141973" y="334010"/>
                  </a:lnTo>
                  <a:lnTo>
                    <a:pt x="144576" y="332740"/>
                  </a:lnTo>
                  <a:lnTo>
                    <a:pt x="146685" y="331470"/>
                  </a:lnTo>
                  <a:lnTo>
                    <a:pt x="148183" y="335280"/>
                  </a:lnTo>
                  <a:lnTo>
                    <a:pt x="151777" y="339090"/>
                  </a:lnTo>
                  <a:lnTo>
                    <a:pt x="155498" y="340360"/>
                  </a:lnTo>
                  <a:lnTo>
                    <a:pt x="159219" y="339090"/>
                  </a:lnTo>
                  <a:lnTo>
                    <a:pt x="162953" y="335280"/>
                  </a:lnTo>
                  <a:lnTo>
                    <a:pt x="164439" y="331470"/>
                  </a:lnTo>
                  <a:lnTo>
                    <a:pt x="166420" y="332740"/>
                  </a:lnTo>
                  <a:lnTo>
                    <a:pt x="169151" y="334010"/>
                  </a:lnTo>
                  <a:lnTo>
                    <a:pt x="177711" y="334010"/>
                  </a:lnTo>
                  <a:lnTo>
                    <a:pt x="181762" y="331470"/>
                  </a:lnTo>
                  <a:lnTo>
                    <a:pt x="183794" y="330200"/>
                  </a:lnTo>
                  <a:lnTo>
                    <a:pt x="185407" y="325120"/>
                  </a:lnTo>
                  <a:lnTo>
                    <a:pt x="189636" y="330200"/>
                  </a:lnTo>
                  <a:lnTo>
                    <a:pt x="195097" y="328930"/>
                  </a:lnTo>
                  <a:lnTo>
                    <a:pt x="203644" y="325120"/>
                  </a:lnTo>
                  <a:lnTo>
                    <a:pt x="205765" y="318770"/>
                  </a:lnTo>
                  <a:lnTo>
                    <a:pt x="205397" y="314960"/>
                  </a:lnTo>
                  <a:lnTo>
                    <a:pt x="206387" y="316230"/>
                  </a:lnTo>
                  <a:lnTo>
                    <a:pt x="206756" y="318770"/>
                  </a:lnTo>
                  <a:lnTo>
                    <a:pt x="207124" y="320040"/>
                  </a:lnTo>
                  <a:lnTo>
                    <a:pt x="207746" y="322580"/>
                  </a:lnTo>
                  <a:lnTo>
                    <a:pt x="209613" y="325120"/>
                  </a:lnTo>
                  <a:lnTo>
                    <a:pt x="212344" y="325120"/>
                  </a:lnTo>
                  <a:lnTo>
                    <a:pt x="210477" y="318770"/>
                  </a:lnTo>
                  <a:lnTo>
                    <a:pt x="215442" y="318770"/>
                  </a:lnTo>
                  <a:lnTo>
                    <a:pt x="216687" y="314960"/>
                  </a:lnTo>
                  <a:lnTo>
                    <a:pt x="218046" y="308610"/>
                  </a:lnTo>
                  <a:lnTo>
                    <a:pt x="215201" y="303530"/>
                  </a:lnTo>
                  <a:lnTo>
                    <a:pt x="211226" y="302260"/>
                  </a:lnTo>
                  <a:lnTo>
                    <a:pt x="214071" y="299720"/>
                  </a:lnTo>
                  <a:lnTo>
                    <a:pt x="215442" y="297180"/>
                  </a:lnTo>
                  <a:lnTo>
                    <a:pt x="214134" y="293370"/>
                  </a:lnTo>
                  <a:lnTo>
                    <a:pt x="213702" y="292100"/>
                  </a:lnTo>
                  <a:lnTo>
                    <a:pt x="212471" y="288290"/>
                  </a:lnTo>
                  <a:lnTo>
                    <a:pt x="208127" y="285750"/>
                  </a:lnTo>
                  <a:lnTo>
                    <a:pt x="204787" y="287020"/>
                  </a:lnTo>
                  <a:lnTo>
                    <a:pt x="208013" y="289560"/>
                  </a:lnTo>
                  <a:lnTo>
                    <a:pt x="206260" y="293370"/>
                  </a:lnTo>
                  <a:lnTo>
                    <a:pt x="198437" y="293370"/>
                  </a:lnTo>
                  <a:lnTo>
                    <a:pt x="194221" y="288290"/>
                  </a:lnTo>
                  <a:lnTo>
                    <a:pt x="193598" y="287870"/>
                  </a:lnTo>
                  <a:lnTo>
                    <a:pt x="193598" y="312420"/>
                  </a:lnTo>
                  <a:lnTo>
                    <a:pt x="190500" y="314960"/>
                  </a:lnTo>
                  <a:lnTo>
                    <a:pt x="186156" y="314960"/>
                  </a:lnTo>
                  <a:lnTo>
                    <a:pt x="186156" y="312420"/>
                  </a:lnTo>
                  <a:lnTo>
                    <a:pt x="185788" y="311150"/>
                  </a:lnTo>
                  <a:lnTo>
                    <a:pt x="187769" y="311150"/>
                  </a:lnTo>
                  <a:lnTo>
                    <a:pt x="190131" y="309880"/>
                  </a:lnTo>
                  <a:lnTo>
                    <a:pt x="191376" y="308610"/>
                  </a:lnTo>
                  <a:lnTo>
                    <a:pt x="193598" y="312420"/>
                  </a:lnTo>
                  <a:lnTo>
                    <a:pt x="193598" y="287870"/>
                  </a:lnTo>
                  <a:lnTo>
                    <a:pt x="188633" y="284480"/>
                  </a:lnTo>
                  <a:lnTo>
                    <a:pt x="185915" y="282879"/>
                  </a:lnTo>
                  <a:lnTo>
                    <a:pt x="185915" y="303530"/>
                  </a:lnTo>
                  <a:lnTo>
                    <a:pt x="182067" y="303530"/>
                  </a:lnTo>
                  <a:lnTo>
                    <a:pt x="179959" y="297180"/>
                  </a:lnTo>
                  <a:lnTo>
                    <a:pt x="177342" y="294640"/>
                  </a:lnTo>
                  <a:lnTo>
                    <a:pt x="174117" y="289560"/>
                  </a:lnTo>
                  <a:lnTo>
                    <a:pt x="171145" y="287020"/>
                  </a:lnTo>
                  <a:lnTo>
                    <a:pt x="169595" y="285203"/>
                  </a:lnTo>
                  <a:lnTo>
                    <a:pt x="169595" y="312420"/>
                  </a:lnTo>
                  <a:lnTo>
                    <a:pt x="169151" y="320040"/>
                  </a:lnTo>
                  <a:lnTo>
                    <a:pt x="165544" y="325120"/>
                  </a:lnTo>
                  <a:lnTo>
                    <a:pt x="165722" y="318770"/>
                  </a:lnTo>
                  <a:lnTo>
                    <a:pt x="165188" y="312420"/>
                  </a:lnTo>
                  <a:lnTo>
                    <a:pt x="164084" y="304800"/>
                  </a:lnTo>
                  <a:lnTo>
                    <a:pt x="162572" y="298450"/>
                  </a:lnTo>
                  <a:lnTo>
                    <a:pt x="160934" y="292100"/>
                  </a:lnTo>
                  <a:lnTo>
                    <a:pt x="158965" y="285750"/>
                  </a:lnTo>
                  <a:lnTo>
                    <a:pt x="157708" y="278130"/>
                  </a:lnTo>
                  <a:lnTo>
                    <a:pt x="158229" y="273050"/>
                  </a:lnTo>
                  <a:lnTo>
                    <a:pt x="159245" y="278130"/>
                  </a:lnTo>
                  <a:lnTo>
                    <a:pt x="160921" y="285750"/>
                  </a:lnTo>
                  <a:lnTo>
                    <a:pt x="163169" y="292100"/>
                  </a:lnTo>
                  <a:lnTo>
                    <a:pt x="165925" y="299720"/>
                  </a:lnTo>
                  <a:lnTo>
                    <a:pt x="168109" y="306070"/>
                  </a:lnTo>
                  <a:lnTo>
                    <a:pt x="169595" y="312420"/>
                  </a:lnTo>
                  <a:lnTo>
                    <a:pt x="169595" y="285203"/>
                  </a:lnTo>
                  <a:lnTo>
                    <a:pt x="167906" y="283210"/>
                  </a:lnTo>
                  <a:lnTo>
                    <a:pt x="165544" y="279400"/>
                  </a:lnTo>
                  <a:lnTo>
                    <a:pt x="170764" y="284480"/>
                  </a:lnTo>
                  <a:lnTo>
                    <a:pt x="181317" y="290830"/>
                  </a:lnTo>
                  <a:lnTo>
                    <a:pt x="183921" y="295910"/>
                  </a:lnTo>
                  <a:lnTo>
                    <a:pt x="185166" y="298450"/>
                  </a:lnTo>
                  <a:lnTo>
                    <a:pt x="185915" y="303530"/>
                  </a:lnTo>
                  <a:lnTo>
                    <a:pt x="185915" y="282879"/>
                  </a:lnTo>
                  <a:lnTo>
                    <a:pt x="182181" y="280670"/>
                  </a:lnTo>
                  <a:lnTo>
                    <a:pt x="181063" y="280670"/>
                  </a:lnTo>
                  <a:lnTo>
                    <a:pt x="177469" y="280670"/>
                  </a:lnTo>
                  <a:lnTo>
                    <a:pt x="175920" y="279400"/>
                  </a:lnTo>
                  <a:lnTo>
                    <a:pt x="171259" y="275590"/>
                  </a:lnTo>
                  <a:lnTo>
                    <a:pt x="175488" y="275590"/>
                  </a:lnTo>
                  <a:lnTo>
                    <a:pt x="178701" y="276860"/>
                  </a:lnTo>
                  <a:lnTo>
                    <a:pt x="181063" y="280670"/>
                  </a:lnTo>
                  <a:lnTo>
                    <a:pt x="181559" y="275590"/>
                  </a:lnTo>
                  <a:lnTo>
                    <a:pt x="181813" y="273050"/>
                  </a:lnTo>
                  <a:lnTo>
                    <a:pt x="176225" y="270510"/>
                  </a:lnTo>
                  <a:lnTo>
                    <a:pt x="172504" y="269240"/>
                  </a:lnTo>
                  <a:lnTo>
                    <a:pt x="169570" y="264160"/>
                  </a:lnTo>
                  <a:lnTo>
                    <a:pt x="170802" y="257810"/>
                  </a:lnTo>
                  <a:lnTo>
                    <a:pt x="174498" y="252730"/>
                  </a:lnTo>
                  <a:lnTo>
                    <a:pt x="178955" y="250190"/>
                  </a:lnTo>
                  <a:lnTo>
                    <a:pt x="187020" y="247650"/>
                  </a:lnTo>
                  <a:lnTo>
                    <a:pt x="192366" y="252730"/>
                  </a:lnTo>
                  <a:lnTo>
                    <a:pt x="191617" y="259080"/>
                  </a:lnTo>
                  <a:lnTo>
                    <a:pt x="190627" y="265430"/>
                  </a:lnTo>
                  <a:lnTo>
                    <a:pt x="184175" y="264160"/>
                  </a:lnTo>
                  <a:lnTo>
                    <a:pt x="181190" y="262890"/>
                  </a:lnTo>
                  <a:lnTo>
                    <a:pt x="181190" y="266700"/>
                  </a:lnTo>
                  <a:lnTo>
                    <a:pt x="184670" y="269240"/>
                  </a:lnTo>
                  <a:lnTo>
                    <a:pt x="186156" y="269240"/>
                  </a:lnTo>
                  <a:lnTo>
                    <a:pt x="187896" y="270510"/>
                  </a:lnTo>
                  <a:lnTo>
                    <a:pt x="190881" y="270510"/>
                  </a:lnTo>
                  <a:lnTo>
                    <a:pt x="193725" y="269240"/>
                  </a:lnTo>
                  <a:lnTo>
                    <a:pt x="193598" y="270510"/>
                  </a:lnTo>
                  <a:lnTo>
                    <a:pt x="193471" y="270510"/>
                  </a:lnTo>
                  <a:lnTo>
                    <a:pt x="192976" y="276860"/>
                  </a:lnTo>
                  <a:lnTo>
                    <a:pt x="189750" y="278130"/>
                  </a:lnTo>
                  <a:lnTo>
                    <a:pt x="190881" y="279400"/>
                  </a:lnTo>
                  <a:lnTo>
                    <a:pt x="192366" y="281940"/>
                  </a:lnTo>
                  <a:lnTo>
                    <a:pt x="209740" y="281940"/>
                  </a:lnTo>
                  <a:lnTo>
                    <a:pt x="213702" y="284480"/>
                  </a:lnTo>
                  <a:lnTo>
                    <a:pt x="218300" y="285750"/>
                  </a:lnTo>
                  <a:lnTo>
                    <a:pt x="223393" y="287020"/>
                  </a:lnTo>
                  <a:lnTo>
                    <a:pt x="228841" y="287020"/>
                  </a:lnTo>
                  <a:lnTo>
                    <a:pt x="233438" y="288290"/>
                  </a:lnTo>
                  <a:lnTo>
                    <a:pt x="236296" y="289560"/>
                  </a:lnTo>
                  <a:lnTo>
                    <a:pt x="239649" y="292100"/>
                  </a:lnTo>
                  <a:lnTo>
                    <a:pt x="242506" y="293370"/>
                  </a:lnTo>
                  <a:lnTo>
                    <a:pt x="246837" y="294640"/>
                  </a:lnTo>
                  <a:lnTo>
                    <a:pt x="246227" y="295910"/>
                  </a:lnTo>
                  <a:lnTo>
                    <a:pt x="251434" y="295910"/>
                  </a:lnTo>
                  <a:lnTo>
                    <a:pt x="252425" y="293370"/>
                  </a:lnTo>
                  <a:lnTo>
                    <a:pt x="255651" y="293370"/>
                  </a:lnTo>
                  <a:lnTo>
                    <a:pt x="257886" y="292100"/>
                  </a:lnTo>
                  <a:lnTo>
                    <a:pt x="260375" y="293370"/>
                  </a:lnTo>
                  <a:lnTo>
                    <a:pt x="262610" y="292100"/>
                  </a:lnTo>
                  <a:lnTo>
                    <a:pt x="264223" y="292100"/>
                  </a:lnTo>
                  <a:lnTo>
                    <a:pt x="264960" y="290830"/>
                  </a:lnTo>
                  <a:lnTo>
                    <a:pt x="266458" y="289560"/>
                  </a:lnTo>
                  <a:lnTo>
                    <a:pt x="268198" y="288290"/>
                  </a:lnTo>
                  <a:lnTo>
                    <a:pt x="270675" y="288290"/>
                  </a:lnTo>
                  <a:lnTo>
                    <a:pt x="272415" y="287020"/>
                  </a:lnTo>
                  <a:lnTo>
                    <a:pt x="273329" y="285750"/>
                  </a:lnTo>
                  <a:lnTo>
                    <a:pt x="273418" y="283210"/>
                  </a:lnTo>
                  <a:lnTo>
                    <a:pt x="276885" y="281940"/>
                  </a:lnTo>
                  <a:lnTo>
                    <a:pt x="279361" y="278130"/>
                  </a:lnTo>
                  <a:lnTo>
                    <a:pt x="280847" y="274320"/>
                  </a:lnTo>
                  <a:lnTo>
                    <a:pt x="281711" y="274320"/>
                  </a:lnTo>
                  <a:lnTo>
                    <a:pt x="282460" y="273050"/>
                  </a:lnTo>
                  <a:lnTo>
                    <a:pt x="282460" y="271780"/>
                  </a:lnTo>
                  <a:lnTo>
                    <a:pt x="283464" y="270510"/>
                  </a:lnTo>
                  <a:lnTo>
                    <a:pt x="283946" y="270510"/>
                  </a:lnTo>
                  <a:lnTo>
                    <a:pt x="283946" y="267970"/>
                  </a:lnTo>
                  <a:lnTo>
                    <a:pt x="283324" y="266700"/>
                  </a:lnTo>
                  <a:lnTo>
                    <a:pt x="282460" y="265430"/>
                  </a:lnTo>
                  <a:lnTo>
                    <a:pt x="282460" y="264160"/>
                  </a:lnTo>
                  <a:lnTo>
                    <a:pt x="281711" y="262890"/>
                  </a:lnTo>
                  <a:lnTo>
                    <a:pt x="280352" y="255270"/>
                  </a:lnTo>
                  <a:lnTo>
                    <a:pt x="274396" y="248920"/>
                  </a:lnTo>
                  <a:lnTo>
                    <a:pt x="266827" y="247650"/>
                  </a:lnTo>
                  <a:lnTo>
                    <a:pt x="266827" y="246380"/>
                  </a:lnTo>
                  <a:lnTo>
                    <a:pt x="266204" y="246380"/>
                  </a:lnTo>
                  <a:lnTo>
                    <a:pt x="265214" y="245110"/>
                  </a:lnTo>
                  <a:lnTo>
                    <a:pt x="263842" y="243840"/>
                  </a:lnTo>
                  <a:lnTo>
                    <a:pt x="263715" y="242570"/>
                  </a:lnTo>
                  <a:lnTo>
                    <a:pt x="264960" y="242570"/>
                  </a:lnTo>
                  <a:lnTo>
                    <a:pt x="266941" y="245110"/>
                  </a:lnTo>
                  <a:lnTo>
                    <a:pt x="268058" y="245110"/>
                  </a:lnTo>
                  <a:lnTo>
                    <a:pt x="268058" y="242570"/>
                  </a:lnTo>
                  <a:lnTo>
                    <a:pt x="268058" y="238760"/>
                  </a:lnTo>
                  <a:lnTo>
                    <a:pt x="268058" y="234950"/>
                  </a:lnTo>
                  <a:lnTo>
                    <a:pt x="267068" y="236220"/>
                  </a:lnTo>
                  <a:lnTo>
                    <a:pt x="264960" y="238760"/>
                  </a:lnTo>
                  <a:lnTo>
                    <a:pt x="263715" y="238760"/>
                  </a:lnTo>
                  <a:lnTo>
                    <a:pt x="263842" y="237490"/>
                  </a:lnTo>
                  <a:lnTo>
                    <a:pt x="266814" y="233680"/>
                  </a:lnTo>
                  <a:lnTo>
                    <a:pt x="256400" y="233680"/>
                  </a:lnTo>
                  <a:lnTo>
                    <a:pt x="259372" y="237490"/>
                  </a:lnTo>
                  <a:lnTo>
                    <a:pt x="259499" y="238760"/>
                  </a:lnTo>
                  <a:lnTo>
                    <a:pt x="258254" y="238760"/>
                  </a:lnTo>
                  <a:lnTo>
                    <a:pt x="256273" y="236220"/>
                  </a:lnTo>
                  <a:lnTo>
                    <a:pt x="255155" y="234950"/>
                  </a:lnTo>
                  <a:lnTo>
                    <a:pt x="255155" y="245110"/>
                  </a:lnTo>
                  <a:lnTo>
                    <a:pt x="256146" y="245110"/>
                  </a:lnTo>
                  <a:lnTo>
                    <a:pt x="258254" y="242570"/>
                  </a:lnTo>
                  <a:lnTo>
                    <a:pt x="259499" y="242570"/>
                  </a:lnTo>
                  <a:lnTo>
                    <a:pt x="259372" y="243840"/>
                  </a:lnTo>
                  <a:lnTo>
                    <a:pt x="257390" y="246380"/>
                  </a:lnTo>
                  <a:lnTo>
                    <a:pt x="256400" y="246380"/>
                  </a:lnTo>
                  <a:lnTo>
                    <a:pt x="256768" y="247650"/>
                  </a:lnTo>
                  <a:lnTo>
                    <a:pt x="248945" y="248920"/>
                  </a:lnTo>
                  <a:lnTo>
                    <a:pt x="242747" y="255270"/>
                  </a:lnTo>
                  <a:lnTo>
                    <a:pt x="241249" y="262890"/>
                  </a:lnTo>
                  <a:lnTo>
                    <a:pt x="240753" y="264160"/>
                  </a:lnTo>
                  <a:lnTo>
                    <a:pt x="240398" y="264160"/>
                  </a:lnTo>
                  <a:lnTo>
                    <a:pt x="240398" y="265430"/>
                  </a:lnTo>
                  <a:lnTo>
                    <a:pt x="239522" y="266700"/>
                  </a:lnTo>
                  <a:lnTo>
                    <a:pt x="239026" y="266700"/>
                  </a:lnTo>
                  <a:lnTo>
                    <a:pt x="239890" y="267970"/>
                  </a:lnTo>
                  <a:lnTo>
                    <a:pt x="239890" y="269240"/>
                  </a:lnTo>
                  <a:lnTo>
                    <a:pt x="240512" y="270510"/>
                  </a:lnTo>
                  <a:lnTo>
                    <a:pt x="241363" y="271780"/>
                  </a:lnTo>
                  <a:lnTo>
                    <a:pt x="241363" y="273050"/>
                  </a:lnTo>
                  <a:lnTo>
                    <a:pt x="242989" y="273050"/>
                  </a:lnTo>
                  <a:lnTo>
                    <a:pt x="243738" y="275590"/>
                  </a:lnTo>
                  <a:lnTo>
                    <a:pt x="244221" y="276860"/>
                  </a:lnTo>
                  <a:lnTo>
                    <a:pt x="244360" y="276860"/>
                  </a:lnTo>
                  <a:lnTo>
                    <a:pt x="243738" y="279400"/>
                  </a:lnTo>
                  <a:lnTo>
                    <a:pt x="240131" y="280670"/>
                  </a:lnTo>
                  <a:lnTo>
                    <a:pt x="239395" y="280670"/>
                  </a:lnTo>
                  <a:lnTo>
                    <a:pt x="233057" y="281940"/>
                  </a:lnTo>
                  <a:lnTo>
                    <a:pt x="225983" y="279400"/>
                  </a:lnTo>
                  <a:lnTo>
                    <a:pt x="219532" y="276860"/>
                  </a:lnTo>
                  <a:lnTo>
                    <a:pt x="216687" y="275590"/>
                  </a:lnTo>
                  <a:lnTo>
                    <a:pt x="212826" y="274320"/>
                  </a:lnTo>
                  <a:lnTo>
                    <a:pt x="210972" y="271780"/>
                  </a:lnTo>
                  <a:lnTo>
                    <a:pt x="209727" y="269240"/>
                  </a:lnTo>
                  <a:lnTo>
                    <a:pt x="209232" y="267970"/>
                  </a:lnTo>
                  <a:lnTo>
                    <a:pt x="209854" y="266700"/>
                  </a:lnTo>
                  <a:lnTo>
                    <a:pt x="210604" y="267970"/>
                  </a:lnTo>
                  <a:lnTo>
                    <a:pt x="211721" y="267970"/>
                  </a:lnTo>
                  <a:lnTo>
                    <a:pt x="213334" y="269240"/>
                  </a:lnTo>
                  <a:lnTo>
                    <a:pt x="213461" y="267970"/>
                  </a:lnTo>
                  <a:lnTo>
                    <a:pt x="213829" y="266700"/>
                  </a:lnTo>
                  <a:lnTo>
                    <a:pt x="215442" y="269240"/>
                  </a:lnTo>
                  <a:lnTo>
                    <a:pt x="218046" y="270510"/>
                  </a:lnTo>
                  <a:lnTo>
                    <a:pt x="221145" y="270510"/>
                  </a:lnTo>
                  <a:lnTo>
                    <a:pt x="219290" y="267970"/>
                  </a:lnTo>
                  <a:lnTo>
                    <a:pt x="218998" y="266700"/>
                  </a:lnTo>
                  <a:lnTo>
                    <a:pt x="218706" y="265430"/>
                  </a:lnTo>
                  <a:lnTo>
                    <a:pt x="218414" y="264160"/>
                  </a:lnTo>
                  <a:lnTo>
                    <a:pt x="219290" y="260350"/>
                  </a:lnTo>
                  <a:lnTo>
                    <a:pt x="221767" y="265430"/>
                  </a:lnTo>
                  <a:lnTo>
                    <a:pt x="231698" y="265430"/>
                  </a:lnTo>
                  <a:lnTo>
                    <a:pt x="233438" y="257810"/>
                  </a:lnTo>
                  <a:lnTo>
                    <a:pt x="229717" y="260350"/>
                  </a:lnTo>
                  <a:lnTo>
                    <a:pt x="227482" y="257810"/>
                  </a:lnTo>
                  <a:lnTo>
                    <a:pt x="226733" y="256540"/>
                  </a:lnTo>
                  <a:lnTo>
                    <a:pt x="225615" y="252730"/>
                  </a:lnTo>
                  <a:lnTo>
                    <a:pt x="228015" y="247650"/>
                  </a:lnTo>
                  <a:lnTo>
                    <a:pt x="229222" y="245110"/>
                  </a:lnTo>
                  <a:lnTo>
                    <a:pt x="225983" y="238760"/>
                  </a:lnTo>
                  <a:lnTo>
                    <a:pt x="223380" y="234950"/>
                  </a:lnTo>
                  <a:lnTo>
                    <a:pt x="220408" y="232410"/>
                  </a:lnTo>
                  <a:lnTo>
                    <a:pt x="213575" y="231140"/>
                  </a:lnTo>
                  <a:lnTo>
                    <a:pt x="214071" y="229870"/>
                  </a:lnTo>
                  <a:lnTo>
                    <a:pt x="214325" y="229870"/>
                  </a:lnTo>
                  <a:lnTo>
                    <a:pt x="214452" y="228600"/>
                  </a:lnTo>
                  <a:lnTo>
                    <a:pt x="208114" y="231140"/>
                  </a:lnTo>
                  <a:lnTo>
                    <a:pt x="202653" y="228600"/>
                  </a:lnTo>
                  <a:lnTo>
                    <a:pt x="200050" y="223520"/>
                  </a:lnTo>
                  <a:lnTo>
                    <a:pt x="201295" y="224790"/>
                  </a:lnTo>
                  <a:lnTo>
                    <a:pt x="205016" y="224790"/>
                  </a:lnTo>
                  <a:lnTo>
                    <a:pt x="204241" y="223520"/>
                  </a:lnTo>
                  <a:lnTo>
                    <a:pt x="201917" y="219710"/>
                  </a:lnTo>
                  <a:lnTo>
                    <a:pt x="200825" y="213360"/>
                  </a:lnTo>
                  <a:lnTo>
                    <a:pt x="201510" y="205740"/>
                  </a:lnTo>
                  <a:lnTo>
                    <a:pt x="203771" y="200660"/>
                  </a:lnTo>
                  <a:lnTo>
                    <a:pt x="204266" y="200660"/>
                  </a:lnTo>
                  <a:lnTo>
                    <a:pt x="204520" y="199390"/>
                  </a:lnTo>
                  <a:lnTo>
                    <a:pt x="205016" y="199390"/>
                  </a:lnTo>
                  <a:lnTo>
                    <a:pt x="206260" y="201930"/>
                  </a:lnTo>
                  <a:lnTo>
                    <a:pt x="209981" y="201930"/>
                  </a:lnTo>
                  <a:lnTo>
                    <a:pt x="211836" y="204470"/>
                  </a:lnTo>
                  <a:lnTo>
                    <a:pt x="212458" y="203200"/>
                  </a:lnTo>
                  <a:lnTo>
                    <a:pt x="213575" y="203200"/>
                  </a:lnTo>
                  <a:lnTo>
                    <a:pt x="213702" y="213360"/>
                  </a:lnTo>
                  <a:lnTo>
                    <a:pt x="214452" y="217170"/>
                  </a:lnTo>
                  <a:lnTo>
                    <a:pt x="215061" y="222250"/>
                  </a:lnTo>
                  <a:lnTo>
                    <a:pt x="219913" y="222250"/>
                  </a:lnTo>
                  <a:lnTo>
                    <a:pt x="222262" y="224790"/>
                  </a:lnTo>
                  <a:lnTo>
                    <a:pt x="225120" y="220980"/>
                  </a:lnTo>
                  <a:lnTo>
                    <a:pt x="230212" y="220980"/>
                  </a:lnTo>
                  <a:lnTo>
                    <a:pt x="228727" y="210820"/>
                  </a:lnTo>
                  <a:lnTo>
                    <a:pt x="227596" y="205740"/>
                  </a:lnTo>
                  <a:lnTo>
                    <a:pt x="227520" y="203200"/>
                  </a:lnTo>
                  <a:lnTo>
                    <a:pt x="227482" y="201930"/>
                  </a:lnTo>
                  <a:lnTo>
                    <a:pt x="229095" y="205740"/>
                  </a:lnTo>
                  <a:lnTo>
                    <a:pt x="232206" y="217170"/>
                  </a:lnTo>
                  <a:lnTo>
                    <a:pt x="233438" y="220980"/>
                  </a:lnTo>
                  <a:lnTo>
                    <a:pt x="235546" y="226060"/>
                  </a:lnTo>
                  <a:lnTo>
                    <a:pt x="240639" y="224790"/>
                  </a:lnTo>
                  <a:lnTo>
                    <a:pt x="243471" y="227330"/>
                  </a:lnTo>
                  <a:lnTo>
                    <a:pt x="244729" y="224790"/>
                  </a:lnTo>
                  <a:lnTo>
                    <a:pt x="245364" y="223520"/>
                  </a:lnTo>
                  <a:lnTo>
                    <a:pt x="250063" y="222250"/>
                  </a:lnTo>
                  <a:lnTo>
                    <a:pt x="248221" y="217170"/>
                  </a:lnTo>
                  <a:lnTo>
                    <a:pt x="247713" y="214630"/>
                  </a:lnTo>
                  <a:lnTo>
                    <a:pt x="239890" y="199390"/>
                  </a:lnTo>
                  <a:lnTo>
                    <a:pt x="238772" y="195580"/>
                  </a:lnTo>
                  <a:lnTo>
                    <a:pt x="241630" y="200660"/>
                  </a:lnTo>
                  <a:lnTo>
                    <a:pt x="245287" y="207010"/>
                  </a:lnTo>
                  <a:lnTo>
                    <a:pt x="248856" y="213360"/>
                  </a:lnTo>
                  <a:lnTo>
                    <a:pt x="251434" y="218440"/>
                  </a:lnTo>
                  <a:lnTo>
                    <a:pt x="253911" y="222250"/>
                  </a:lnTo>
                  <a:lnTo>
                    <a:pt x="258749" y="219710"/>
                  </a:lnTo>
                  <a:lnTo>
                    <a:pt x="262102" y="220980"/>
                  </a:lnTo>
                  <a:lnTo>
                    <a:pt x="262407" y="219710"/>
                  </a:lnTo>
                  <a:lnTo>
                    <a:pt x="262724" y="218440"/>
                  </a:lnTo>
                  <a:lnTo>
                    <a:pt x="267322" y="214630"/>
                  </a:lnTo>
                  <a:lnTo>
                    <a:pt x="263969" y="209550"/>
                  </a:lnTo>
                  <a:lnTo>
                    <a:pt x="260045" y="203200"/>
                  </a:lnTo>
                  <a:lnTo>
                    <a:pt x="255358" y="196850"/>
                  </a:lnTo>
                  <a:lnTo>
                    <a:pt x="254355" y="195580"/>
                  </a:lnTo>
                  <a:lnTo>
                    <a:pt x="251345" y="191770"/>
                  </a:lnTo>
                  <a:lnTo>
                    <a:pt x="249440" y="189230"/>
                  </a:lnTo>
                  <a:lnTo>
                    <a:pt x="258953" y="199390"/>
                  </a:lnTo>
                  <a:lnTo>
                    <a:pt x="264744" y="207010"/>
                  </a:lnTo>
                  <a:lnTo>
                    <a:pt x="267804" y="210820"/>
                  </a:lnTo>
                  <a:lnTo>
                    <a:pt x="271411" y="213360"/>
                  </a:lnTo>
                  <a:lnTo>
                    <a:pt x="276606" y="210820"/>
                  </a:lnTo>
                  <a:lnTo>
                    <a:pt x="279603" y="210820"/>
                  </a:lnTo>
                  <a:lnTo>
                    <a:pt x="279603" y="208280"/>
                  </a:lnTo>
                  <a:lnTo>
                    <a:pt x="282321" y="204470"/>
                  </a:lnTo>
                  <a:lnTo>
                    <a:pt x="278358" y="199390"/>
                  </a:lnTo>
                  <a:lnTo>
                    <a:pt x="274637" y="196850"/>
                  </a:lnTo>
                  <a:lnTo>
                    <a:pt x="266192" y="190500"/>
                  </a:lnTo>
                  <a:lnTo>
                    <a:pt x="265328" y="189230"/>
                  </a:lnTo>
                  <a:lnTo>
                    <a:pt x="264464" y="187960"/>
                  </a:lnTo>
                  <a:lnTo>
                    <a:pt x="270040" y="191770"/>
                  </a:lnTo>
                  <a:lnTo>
                    <a:pt x="276606" y="198120"/>
                  </a:lnTo>
                  <a:lnTo>
                    <a:pt x="287540" y="200660"/>
                  </a:lnTo>
                  <a:lnTo>
                    <a:pt x="290029" y="198120"/>
                  </a:lnTo>
                  <a:lnTo>
                    <a:pt x="292633" y="196850"/>
                  </a:lnTo>
                  <a:lnTo>
                    <a:pt x="290525" y="190500"/>
                  </a:lnTo>
                  <a:lnTo>
                    <a:pt x="293382" y="187960"/>
                  </a:lnTo>
                  <a:close/>
                </a:path>
                <a:path w="311784" h="340360">
                  <a:moveTo>
                    <a:pt x="311746" y="120650"/>
                  </a:moveTo>
                  <a:lnTo>
                    <a:pt x="306412" y="119380"/>
                  </a:lnTo>
                  <a:lnTo>
                    <a:pt x="300951" y="120650"/>
                  </a:lnTo>
                  <a:lnTo>
                    <a:pt x="296240" y="121920"/>
                  </a:lnTo>
                  <a:lnTo>
                    <a:pt x="301078" y="118110"/>
                  </a:lnTo>
                  <a:lnTo>
                    <a:pt x="309156" y="110490"/>
                  </a:lnTo>
                  <a:lnTo>
                    <a:pt x="309003" y="109220"/>
                  </a:lnTo>
                  <a:lnTo>
                    <a:pt x="308584" y="105410"/>
                  </a:lnTo>
                  <a:lnTo>
                    <a:pt x="308152" y="101600"/>
                  </a:lnTo>
                  <a:lnTo>
                    <a:pt x="303314" y="100330"/>
                  </a:lnTo>
                  <a:lnTo>
                    <a:pt x="294741" y="102870"/>
                  </a:lnTo>
                  <a:lnTo>
                    <a:pt x="291020" y="105410"/>
                  </a:lnTo>
                  <a:lnTo>
                    <a:pt x="298323" y="99060"/>
                  </a:lnTo>
                  <a:lnTo>
                    <a:pt x="300139" y="95250"/>
                  </a:lnTo>
                  <a:lnTo>
                    <a:pt x="302564" y="90170"/>
                  </a:lnTo>
                  <a:lnTo>
                    <a:pt x="303453" y="81280"/>
                  </a:lnTo>
                  <a:lnTo>
                    <a:pt x="300710" y="73660"/>
                  </a:lnTo>
                  <a:lnTo>
                    <a:pt x="295986" y="77470"/>
                  </a:lnTo>
                  <a:lnTo>
                    <a:pt x="288899" y="85090"/>
                  </a:lnTo>
                  <a:lnTo>
                    <a:pt x="281978" y="91440"/>
                  </a:lnTo>
                  <a:lnTo>
                    <a:pt x="277749" y="95250"/>
                  </a:lnTo>
                  <a:lnTo>
                    <a:pt x="279984" y="92710"/>
                  </a:lnTo>
                  <a:lnTo>
                    <a:pt x="283349" y="88900"/>
                  </a:lnTo>
                  <a:lnTo>
                    <a:pt x="287515" y="82550"/>
                  </a:lnTo>
                  <a:lnTo>
                    <a:pt x="290525" y="77470"/>
                  </a:lnTo>
                  <a:lnTo>
                    <a:pt x="292633" y="72390"/>
                  </a:lnTo>
                  <a:lnTo>
                    <a:pt x="294170" y="66040"/>
                  </a:lnTo>
                  <a:lnTo>
                    <a:pt x="294081" y="58420"/>
                  </a:lnTo>
                  <a:lnTo>
                    <a:pt x="291782" y="52070"/>
                  </a:lnTo>
                  <a:lnTo>
                    <a:pt x="286677" y="48260"/>
                  </a:lnTo>
                  <a:lnTo>
                    <a:pt x="281800" y="57150"/>
                  </a:lnTo>
                  <a:lnTo>
                    <a:pt x="274574" y="69850"/>
                  </a:lnTo>
                  <a:lnTo>
                    <a:pt x="266611" y="82550"/>
                  </a:lnTo>
                  <a:lnTo>
                    <a:pt x="259499" y="92710"/>
                  </a:lnTo>
                  <a:lnTo>
                    <a:pt x="258635" y="91440"/>
                  </a:lnTo>
                  <a:lnTo>
                    <a:pt x="257886" y="90170"/>
                  </a:lnTo>
                  <a:lnTo>
                    <a:pt x="256768" y="90170"/>
                  </a:lnTo>
                  <a:lnTo>
                    <a:pt x="254787" y="96520"/>
                  </a:lnTo>
                  <a:lnTo>
                    <a:pt x="248970" y="105410"/>
                  </a:lnTo>
                  <a:lnTo>
                    <a:pt x="243738" y="109220"/>
                  </a:lnTo>
                  <a:lnTo>
                    <a:pt x="243497" y="107950"/>
                  </a:lnTo>
                  <a:lnTo>
                    <a:pt x="242887" y="106680"/>
                  </a:lnTo>
                  <a:lnTo>
                    <a:pt x="241998" y="105410"/>
                  </a:lnTo>
                  <a:lnTo>
                    <a:pt x="236410" y="111760"/>
                  </a:lnTo>
                  <a:lnTo>
                    <a:pt x="229209" y="119380"/>
                  </a:lnTo>
                  <a:lnTo>
                    <a:pt x="222161" y="127000"/>
                  </a:lnTo>
                  <a:lnTo>
                    <a:pt x="217055" y="132080"/>
                  </a:lnTo>
                  <a:lnTo>
                    <a:pt x="213461" y="137160"/>
                  </a:lnTo>
                  <a:lnTo>
                    <a:pt x="213461" y="142240"/>
                  </a:lnTo>
                  <a:lnTo>
                    <a:pt x="220649" y="149860"/>
                  </a:lnTo>
                  <a:lnTo>
                    <a:pt x="224510" y="152400"/>
                  </a:lnTo>
                  <a:lnTo>
                    <a:pt x="221157" y="157480"/>
                  </a:lnTo>
                  <a:lnTo>
                    <a:pt x="215988" y="162560"/>
                  </a:lnTo>
                  <a:lnTo>
                    <a:pt x="209778" y="163830"/>
                  </a:lnTo>
                  <a:lnTo>
                    <a:pt x="203936" y="162560"/>
                  </a:lnTo>
                  <a:lnTo>
                    <a:pt x="199821" y="158750"/>
                  </a:lnTo>
                  <a:lnTo>
                    <a:pt x="207645" y="157480"/>
                  </a:lnTo>
                  <a:lnTo>
                    <a:pt x="209981" y="148590"/>
                  </a:lnTo>
                  <a:lnTo>
                    <a:pt x="205016" y="142240"/>
                  </a:lnTo>
                  <a:lnTo>
                    <a:pt x="203034" y="146050"/>
                  </a:lnTo>
                  <a:lnTo>
                    <a:pt x="198450" y="148590"/>
                  </a:lnTo>
                  <a:lnTo>
                    <a:pt x="194106" y="146050"/>
                  </a:lnTo>
                  <a:lnTo>
                    <a:pt x="191122" y="144780"/>
                  </a:lnTo>
                  <a:lnTo>
                    <a:pt x="189014" y="143510"/>
                  </a:lnTo>
                  <a:lnTo>
                    <a:pt x="187642" y="142240"/>
                  </a:lnTo>
                  <a:lnTo>
                    <a:pt x="194106" y="144780"/>
                  </a:lnTo>
                  <a:lnTo>
                    <a:pt x="197739" y="142240"/>
                  </a:lnTo>
                  <a:lnTo>
                    <a:pt x="199555" y="140970"/>
                  </a:lnTo>
                  <a:lnTo>
                    <a:pt x="199263" y="138430"/>
                  </a:lnTo>
                  <a:lnTo>
                    <a:pt x="198818" y="134620"/>
                  </a:lnTo>
                  <a:lnTo>
                    <a:pt x="193725" y="138430"/>
                  </a:lnTo>
                  <a:lnTo>
                    <a:pt x="188633" y="134620"/>
                  </a:lnTo>
                  <a:lnTo>
                    <a:pt x="187528" y="133350"/>
                  </a:lnTo>
                  <a:lnTo>
                    <a:pt x="184302" y="129540"/>
                  </a:lnTo>
                  <a:lnTo>
                    <a:pt x="183718" y="127000"/>
                  </a:lnTo>
                  <a:lnTo>
                    <a:pt x="183426" y="125730"/>
                  </a:lnTo>
                  <a:lnTo>
                    <a:pt x="184670" y="119380"/>
                  </a:lnTo>
                  <a:lnTo>
                    <a:pt x="185661" y="113030"/>
                  </a:lnTo>
                  <a:lnTo>
                    <a:pt x="191490" y="104140"/>
                  </a:lnTo>
                  <a:lnTo>
                    <a:pt x="195338" y="101600"/>
                  </a:lnTo>
                  <a:lnTo>
                    <a:pt x="195961" y="101600"/>
                  </a:lnTo>
                  <a:lnTo>
                    <a:pt x="196837" y="102870"/>
                  </a:lnTo>
                  <a:lnTo>
                    <a:pt x="199821" y="102870"/>
                  </a:lnTo>
                  <a:lnTo>
                    <a:pt x="201549" y="101600"/>
                  </a:lnTo>
                  <a:lnTo>
                    <a:pt x="202907" y="101600"/>
                  </a:lnTo>
                  <a:lnTo>
                    <a:pt x="206756" y="100330"/>
                  </a:lnTo>
                  <a:lnTo>
                    <a:pt x="210604" y="101600"/>
                  </a:lnTo>
                  <a:lnTo>
                    <a:pt x="212979" y="102870"/>
                  </a:lnTo>
                  <a:lnTo>
                    <a:pt x="217309" y="105410"/>
                  </a:lnTo>
                  <a:lnTo>
                    <a:pt x="216941" y="107950"/>
                  </a:lnTo>
                  <a:lnTo>
                    <a:pt x="216801" y="110490"/>
                  </a:lnTo>
                  <a:lnTo>
                    <a:pt x="223520" y="106680"/>
                  </a:lnTo>
                  <a:lnTo>
                    <a:pt x="221500" y="100939"/>
                  </a:lnTo>
                  <a:lnTo>
                    <a:pt x="224624" y="104140"/>
                  </a:lnTo>
                  <a:lnTo>
                    <a:pt x="227977" y="106680"/>
                  </a:lnTo>
                  <a:lnTo>
                    <a:pt x="232702" y="106680"/>
                  </a:lnTo>
                  <a:lnTo>
                    <a:pt x="235432" y="104140"/>
                  </a:lnTo>
                  <a:lnTo>
                    <a:pt x="240779" y="101600"/>
                  </a:lnTo>
                  <a:lnTo>
                    <a:pt x="241046" y="100330"/>
                  </a:lnTo>
                  <a:lnTo>
                    <a:pt x="241884" y="96520"/>
                  </a:lnTo>
                  <a:lnTo>
                    <a:pt x="240398" y="95250"/>
                  </a:lnTo>
                  <a:lnTo>
                    <a:pt x="239903" y="96520"/>
                  </a:lnTo>
                  <a:lnTo>
                    <a:pt x="238163" y="99060"/>
                  </a:lnTo>
                  <a:lnTo>
                    <a:pt x="235178" y="99060"/>
                  </a:lnTo>
                  <a:lnTo>
                    <a:pt x="230581" y="100330"/>
                  </a:lnTo>
                  <a:lnTo>
                    <a:pt x="226237" y="97790"/>
                  </a:lnTo>
                  <a:lnTo>
                    <a:pt x="222770" y="96520"/>
                  </a:lnTo>
                  <a:lnTo>
                    <a:pt x="220764" y="95669"/>
                  </a:lnTo>
                  <a:lnTo>
                    <a:pt x="220764" y="100177"/>
                  </a:lnTo>
                  <a:lnTo>
                    <a:pt x="212471" y="97790"/>
                  </a:lnTo>
                  <a:lnTo>
                    <a:pt x="218427" y="97790"/>
                  </a:lnTo>
                  <a:lnTo>
                    <a:pt x="220764" y="100177"/>
                  </a:lnTo>
                  <a:lnTo>
                    <a:pt x="220764" y="95669"/>
                  </a:lnTo>
                  <a:lnTo>
                    <a:pt x="219786" y="95250"/>
                  </a:lnTo>
                  <a:lnTo>
                    <a:pt x="215074" y="93980"/>
                  </a:lnTo>
                  <a:lnTo>
                    <a:pt x="211836" y="93980"/>
                  </a:lnTo>
                  <a:lnTo>
                    <a:pt x="217805" y="91440"/>
                  </a:lnTo>
                  <a:lnTo>
                    <a:pt x="227114" y="91440"/>
                  </a:lnTo>
                  <a:lnTo>
                    <a:pt x="230466" y="96520"/>
                  </a:lnTo>
                  <a:lnTo>
                    <a:pt x="232448" y="95250"/>
                  </a:lnTo>
                  <a:lnTo>
                    <a:pt x="233692" y="93980"/>
                  </a:lnTo>
                  <a:lnTo>
                    <a:pt x="234022" y="91440"/>
                  </a:lnTo>
                  <a:lnTo>
                    <a:pt x="234188" y="90170"/>
                  </a:lnTo>
                  <a:lnTo>
                    <a:pt x="235927" y="81280"/>
                  </a:lnTo>
                  <a:lnTo>
                    <a:pt x="234188" y="80010"/>
                  </a:lnTo>
                  <a:lnTo>
                    <a:pt x="228981" y="76200"/>
                  </a:lnTo>
                  <a:lnTo>
                    <a:pt x="221551" y="76200"/>
                  </a:lnTo>
                  <a:lnTo>
                    <a:pt x="221653" y="74930"/>
                  </a:lnTo>
                  <a:lnTo>
                    <a:pt x="220167" y="73660"/>
                  </a:lnTo>
                  <a:lnTo>
                    <a:pt x="218186" y="73660"/>
                  </a:lnTo>
                  <a:lnTo>
                    <a:pt x="217932" y="72390"/>
                  </a:lnTo>
                  <a:lnTo>
                    <a:pt x="225501" y="71120"/>
                  </a:lnTo>
                  <a:lnTo>
                    <a:pt x="232575" y="68580"/>
                  </a:lnTo>
                  <a:lnTo>
                    <a:pt x="236423" y="64770"/>
                  </a:lnTo>
                  <a:lnTo>
                    <a:pt x="238696" y="59690"/>
                  </a:lnTo>
                  <a:lnTo>
                    <a:pt x="237439" y="53340"/>
                  </a:lnTo>
                  <a:lnTo>
                    <a:pt x="235635" y="46990"/>
                  </a:lnTo>
                  <a:lnTo>
                    <a:pt x="236296" y="41910"/>
                  </a:lnTo>
                  <a:lnTo>
                    <a:pt x="239903" y="43180"/>
                  </a:lnTo>
                  <a:lnTo>
                    <a:pt x="242633" y="45720"/>
                  </a:lnTo>
                  <a:lnTo>
                    <a:pt x="247713" y="45720"/>
                  </a:lnTo>
                  <a:lnTo>
                    <a:pt x="248221" y="46990"/>
                  </a:lnTo>
                  <a:lnTo>
                    <a:pt x="248704" y="49530"/>
                  </a:lnTo>
                  <a:lnTo>
                    <a:pt x="248831" y="50800"/>
                  </a:lnTo>
                  <a:lnTo>
                    <a:pt x="250444" y="58420"/>
                  </a:lnTo>
                  <a:lnTo>
                    <a:pt x="242506" y="59690"/>
                  </a:lnTo>
                  <a:lnTo>
                    <a:pt x="244602" y="68580"/>
                  </a:lnTo>
                  <a:lnTo>
                    <a:pt x="245478" y="72390"/>
                  </a:lnTo>
                  <a:lnTo>
                    <a:pt x="248335" y="73660"/>
                  </a:lnTo>
                  <a:lnTo>
                    <a:pt x="249326" y="77470"/>
                  </a:lnTo>
                  <a:lnTo>
                    <a:pt x="249694" y="81280"/>
                  </a:lnTo>
                  <a:lnTo>
                    <a:pt x="246976" y="83820"/>
                  </a:lnTo>
                  <a:lnTo>
                    <a:pt x="253301" y="83820"/>
                  </a:lnTo>
                  <a:lnTo>
                    <a:pt x="256768" y="78740"/>
                  </a:lnTo>
                  <a:lnTo>
                    <a:pt x="254787" y="73660"/>
                  </a:lnTo>
                  <a:lnTo>
                    <a:pt x="253936" y="71120"/>
                  </a:lnTo>
                  <a:lnTo>
                    <a:pt x="251688" y="69850"/>
                  </a:lnTo>
                  <a:lnTo>
                    <a:pt x="251688" y="67310"/>
                  </a:lnTo>
                  <a:lnTo>
                    <a:pt x="254901" y="71120"/>
                  </a:lnTo>
                  <a:lnTo>
                    <a:pt x="257898" y="71120"/>
                  </a:lnTo>
                  <a:lnTo>
                    <a:pt x="262978" y="69850"/>
                  </a:lnTo>
                  <a:lnTo>
                    <a:pt x="265341" y="68580"/>
                  </a:lnTo>
                  <a:lnTo>
                    <a:pt x="265582" y="72390"/>
                  </a:lnTo>
                  <a:lnTo>
                    <a:pt x="264096" y="74930"/>
                  </a:lnTo>
                  <a:lnTo>
                    <a:pt x="267576" y="72390"/>
                  </a:lnTo>
                  <a:lnTo>
                    <a:pt x="268439" y="69850"/>
                  </a:lnTo>
                  <a:lnTo>
                    <a:pt x="268439" y="68580"/>
                  </a:lnTo>
                  <a:lnTo>
                    <a:pt x="268439" y="67310"/>
                  </a:lnTo>
                  <a:lnTo>
                    <a:pt x="268439" y="64770"/>
                  </a:lnTo>
                  <a:lnTo>
                    <a:pt x="265709" y="62230"/>
                  </a:lnTo>
                  <a:lnTo>
                    <a:pt x="262978" y="63500"/>
                  </a:lnTo>
                  <a:lnTo>
                    <a:pt x="261493" y="63500"/>
                  </a:lnTo>
                  <a:lnTo>
                    <a:pt x="258394" y="64770"/>
                  </a:lnTo>
                  <a:lnTo>
                    <a:pt x="258267" y="62230"/>
                  </a:lnTo>
                  <a:lnTo>
                    <a:pt x="257644" y="57150"/>
                  </a:lnTo>
                  <a:lnTo>
                    <a:pt x="265709" y="57150"/>
                  </a:lnTo>
                  <a:lnTo>
                    <a:pt x="264096" y="49530"/>
                  </a:lnTo>
                  <a:lnTo>
                    <a:pt x="263105" y="45720"/>
                  </a:lnTo>
                  <a:lnTo>
                    <a:pt x="258635" y="43180"/>
                  </a:lnTo>
                  <a:lnTo>
                    <a:pt x="251434" y="41910"/>
                  </a:lnTo>
                  <a:lnTo>
                    <a:pt x="250698" y="41910"/>
                  </a:lnTo>
                  <a:lnTo>
                    <a:pt x="248970" y="39370"/>
                  </a:lnTo>
                  <a:lnTo>
                    <a:pt x="247954" y="38100"/>
                  </a:lnTo>
                  <a:lnTo>
                    <a:pt x="243992" y="31750"/>
                  </a:lnTo>
                  <a:lnTo>
                    <a:pt x="239903" y="30480"/>
                  </a:lnTo>
                  <a:lnTo>
                    <a:pt x="237540" y="31750"/>
                  </a:lnTo>
                  <a:lnTo>
                    <a:pt x="234683" y="33020"/>
                  </a:lnTo>
                  <a:lnTo>
                    <a:pt x="233197" y="34290"/>
                  </a:lnTo>
                  <a:lnTo>
                    <a:pt x="228968" y="36830"/>
                  </a:lnTo>
                  <a:lnTo>
                    <a:pt x="226987" y="36830"/>
                  </a:lnTo>
                  <a:lnTo>
                    <a:pt x="225742" y="38100"/>
                  </a:lnTo>
                  <a:lnTo>
                    <a:pt x="222643" y="41910"/>
                  </a:lnTo>
                  <a:lnTo>
                    <a:pt x="225628" y="48260"/>
                  </a:lnTo>
                  <a:lnTo>
                    <a:pt x="227241" y="52070"/>
                  </a:lnTo>
                  <a:lnTo>
                    <a:pt x="228231" y="53340"/>
                  </a:lnTo>
                  <a:lnTo>
                    <a:pt x="230835" y="58420"/>
                  </a:lnTo>
                  <a:lnTo>
                    <a:pt x="229717" y="62230"/>
                  </a:lnTo>
                  <a:lnTo>
                    <a:pt x="228473" y="67310"/>
                  </a:lnTo>
                  <a:lnTo>
                    <a:pt x="221157" y="69850"/>
                  </a:lnTo>
                  <a:lnTo>
                    <a:pt x="216801" y="71120"/>
                  </a:lnTo>
                  <a:lnTo>
                    <a:pt x="216065" y="71120"/>
                  </a:lnTo>
                  <a:lnTo>
                    <a:pt x="216065" y="69850"/>
                  </a:lnTo>
                  <a:lnTo>
                    <a:pt x="216065" y="68580"/>
                  </a:lnTo>
                  <a:lnTo>
                    <a:pt x="217309" y="67310"/>
                  </a:lnTo>
                  <a:lnTo>
                    <a:pt x="218427" y="63500"/>
                  </a:lnTo>
                  <a:lnTo>
                    <a:pt x="219290" y="62230"/>
                  </a:lnTo>
                  <a:lnTo>
                    <a:pt x="222275" y="53340"/>
                  </a:lnTo>
                  <a:lnTo>
                    <a:pt x="217932" y="50800"/>
                  </a:lnTo>
                  <a:lnTo>
                    <a:pt x="211353" y="49530"/>
                  </a:lnTo>
                  <a:lnTo>
                    <a:pt x="210604" y="48260"/>
                  </a:lnTo>
                  <a:lnTo>
                    <a:pt x="208495" y="48260"/>
                  </a:lnTo>
                  <a:lnTo>
                    <a:pt x="208368" y="49530"/>
                  </a:lnTo>
                  <a:lnTo>
                    <a:pt x="207505" y="49530"/>
                  </a:lnTo>
                  <a:lnTo>
                    <a:pt x="207645" y="48260"/>
                  </a:lnTo>
                  <a:lnTo>
                    <a:pt x="207264" y="48260"/>
                  </a:lnTo>
                  <a:lnTo>
                    <a:pt x="208013" y="46990"/>
                  </a:lnTo>
                  <a:lnTo>
                    <a:pt x="208368" y="46990"/>
                  </a:lnTo>
                  <a:lnTo>
                    <a:pt x="208368" y="44450"/>
                  </a:lnTo>
                  <a:lnTo>
                    <a:pt x="208013" y="44450"/>
                  </a:lnTo>
                  <a:lnTo>
                    <a:pt x="207645" y="43180"/>
                  </a:lnTo>
                  <a:lnTo>
                    <a:pt x="207873" y="43180"/>
                  </a:lnTo>
                  <a:lnTo>
                    <a:pt x="206756" y="41910"/>
                  </a:lnTo>
                  <a:lnTo>
                    <a:pt x="206641" y="40640"/>
                  </a:lnTo>
                  <a:lnTo>
                    <a:pt x="206883" y="41910"/>
                  </a:lnTo>
                  <a:lnTo>
                    <a:pt x="208368" y="41910"/>
                  </a:lnTo>
                  <a:lnTo>
                    <a:pt x="208495" y="43180"/>
                  </a:lnTo>
                  <a:lnTo>
                    <a:pt x="208978" y="43180"/>
                  </a:lnTo>
                  <a:lnTo>
                    <a:pt x="208978" y="40640"/>
                  </a:lnTo>
                  <a:lnTo>
                    <a:pt x="208978" y="38100"/>
                  </a:lnTo>
                  <a:lnTo>
                    <a:pt x="208978" y="35560"/>
                  </a:lnTo>
                  <a:lnTo>
                    <a:pt x="208495" y="36830"/>
                  </a:lnTo>
                  <a:lnTo>
                    <a:pt x="207746" y="36830"/>
                  </a:lnTo>
                  <a:lnTo>
                    <a:pt x="207010" y="38100"/>
                  </a:lnTo>
                  <a:lnTo>
                    <a:pt x="206641" y="38100"/>
                  </a:lnTo>
                  <a:lnTo>
                    <a:pt x="206883" y="36830"/>
                  </a:lnTo>
                  <a:lnTo>
                    <a:pt x="207645" y="36830"/>
                  </a:lnTo>
                  <a:lnTo>
                    <a:pt x="208013" y="35560"/>
                  </a:lnTo>
                  <a:lnTo>
                    <a:pt x="203161" y="35560"/>
                  </a:lnTo>
                  <a:lnTo>
                    <a:pt x="203161" y="38100"/>
                  </a:lnTo>
                  <a:lnTo>
                    <a:pt x="202539" y="38100"/>
                  </a:lnTo>
                  <a:lnTo>
                    <a:pt x="202412" y="36830"/>
                  </a:lnTo>
                  <a:lnTo>
                    <a:pt x="202780" y="36830"/>
                  </a:lnTo>
                  <a:lnTo>
                    <a:pt x="203161" y="38100"/>
                  </a:lnTo>
                  <a:lnTo>
                    <a:pt x="203161" y="35560"/>
                  </a:lnTo>
                  <a:lnTo>
                    <a:pt x="201930" y="35560"/>
                  </a:lnTo>
                  <a:lnTo>
                    <a:pt x="202298" y="36830"/>
                  </a:lnTo>
                  <a:lnTo>
                    <a:pt x="201041" y="36830"/>
                  </a:lnTo>
                  <a:lnTo>
                    <a:pt x="200672" y="35560"/>
                  </a:lnTo>
                  <a:lnTo>
                    <a:pt x="200672" y="43180"/>
                  </a:lnTo>
                  <a:lnTo>
                    <a:pt x="201790" y="41910"/>
                  </a:lnTo>
                  <a:lnTo>
                    <a:pt x="202298" y="41910"/>
                  </a:lnTo>
                  <a:lnTo>
                    <a:pt x="201168" y="43180"/>
                  </a:lnTo>
                  <a:lnTo>
                    <a:pt x="202298" y="43180"/>
                  </a:lnTo>
                  <a:lnTo>
                    <a:pt x="201663" y="44450"/>
                  </a:lnTo>
                  <a:lnTo>
                    <a:pt x="201549" y="46990"/>
                  </a:lnTo>
                  <a:lnTo>
                    <a:pt x="201930" y="48260"/>
                  </a:lnTo>
                  <a:lnTo>
                    <a:pt x="202412" y="48260"/>
                  </a:lnTo>
                  <a:lnTo>
                    <a:pt x="202539" y="49530"/>
                  </a:lnTo>
                  <a:lnTo>
                    <a:pt x="201549" y="49530"/>
                  </a:lnTo>
                  <a:lnTo>
                    <a:pt x="201422" y="48260"/>
                  </a:lnTo>
                  <a:lnTo>
                    <a:pt x="199313" y="48260"/>
                  </a:lnTo>
                  <a:lnTo>
                    <a:pt x="198564" y="49530"/>
                  </a:lnTo>
                  <a:lnTo>
                    <a:pt x="191998" y="50800"/>
                  </a:lnTo>
                  <a:lnTo>
                    <a:pt x="187515" y="53340"/>
                  </a:lnTo>
                  <a:lnTo>
                    <a:pt x="190500" y="62230"/>
                  </a:lnTo>
                  <a:lnTo>
                    <a:pt x="191490" y="63500"/>
                  </a:lnTo>
                  <a:lnTo>
                    <a:pt x="192481" y="67310"/>
                  </a:lnTo>
                  <a:lnTo>
                    <a:pt x="193852" y="68580"/>
                  </a:lnTo>
                  <a:lnTo>
                    <a:pt x="193852" y="69850"/>
                  </a:lnTo>
                  <a:lnTo>
                    <a:pt x="188137" y="67310"/>
                  </a:lnTo>
                  <a:lnTo>
                    <a:pt x="186410" y="66294"/>
                  </a:lnTo>
                  <a:lnTo>
                    <a:pt x="186410" y="72390"/>
                  </a:lnTo>
                  <a:lnTo>
                    <a:pt x="180581" y="72390"/>
                  </a:lnTo>
                  <a:lnTo>
                    <a:pt x="170395" y="71120"/>
                  </a:lnTo>
                  <a:lnTo>
                    <a:pt x="169151" y="69850"/>
                  </a:lnTo>
                  <a:lnTo>
                    <a:pt x="169532" y="73660"/>
                  </a:lnTo>
                  <a:lnTo>
                    <a:pt x="177342" y="77470"/>
                  </a:lnTo>
                  <a:lnTo>
                    <a:pt x="182435" y="78740"/>
                  </a:lnTo>
                  <a:lnTo>
                    <a:pt x="178219" y="80010"/>
                  </a:lnTo>
                  <a:lnTo>
                    <a:pt x="174371" y="78740"/>
                  </a:lnTo>
                  <a:lnTo>
                    <a:pt x="171018" y="77470"/>
                  </a:lnTo>
                  <a:lnTo>
                    <a:pt x="172770" y="80010"/>
                  </a:lnTo>
                  <a:lnTo>
                    <a:pt x="174866" y="82550"/>
                  </a:lnTo>
                  <a:lnTo>
                    <a:pt x="178219" y="83820"/>
                  </a:lnTo>
                  <a:lnTo>
                    <a:pt x="174625" y="87630"/>
                  </a:lnTo>
                  <a:lnTo>
                    <a:pt x="167297" y="90170"/>
                  </a:lnTo>
                  <a:lnTo>
                    <a:pt x="160096" y="90170"/>
                  </a:lnTo>
                  <a:lnTo>
                    <a:pt x="161836" y="91440"/>
                  </a:lnTo>
                  <a:lnTo>
                    <a:pt x="165188" y="92710"/>
                  </a:lnTo>
                  <a:lnTo>
                    <a:pt x="168046" y="92710"/>
                  </a:lnTo>
                  <a:lnTo>
                    <a:pt x="163474" y="100330"/>
                  </a:lnTo>
                  <a:lnTo>
                    <a:pt x="159727" y="109220"/>
                  </a:lnTo>
                  <a:lnTo>
                    <a:pt x="157022" y="118110"/>
                  </a:lnTo>
                  <a:lnTo>
                    <a:pt x="155511" y="127000"/>
                  </a:lnTo>
                  <a:lnTo>
                    <a:pt x="154076" y="118110"/>
                  </a:lnTo>
                  <a:lnTo>
                    <a:pt x="151396" y="109220"/>
                  </a:lnTo>
                  <a:lnTo>
                    <a:pt x="147662" y="100330"/>
                  </a:lnTo>
                  <a:lnTo>
                    <a:pt x="146138" y="97790"/>
                  </a:lnTo>
                  <a:lnTo>
                    <a:pt x="143090" y="92710"/>
                  </a:lnTo>
                  <a:lnTo>
                    <a:pt x="145948" y="92710"/>
                  </a:lnTo>
                  <a:lnTo>
                    <a:pt x="149174" y="91440"/>
                  </a:lnTo>
                  <a:lnTo>
                    <a:pt x="150914" y="90170"/>
                  </a:lnTo>
                  <a:lnTo>
                    <a:pt x="143598" y="90170"/>
                  </a:lnTo>
                  <a:lnTo>
                    <a:pt x="136639" y="87630"/>
                  </a:lnTo>
                  <a:lnTo>
                    <a:pt x="132918" y="83820"/>
                  </a:lnTo>
                  <a:lnTo>
                    <a:pt x="136271" y="82550"/>
                  </a:lnTo>
                  <a:lnTo>
                    <a:pt x="138379" y="80010"/>
                  </a:lnTo>
                  <a:lnTo>
                    <a:pt x="140119" y="77470"/>
                  </a:lnTo>
                  <a:lnTo>
                    <a:pt x="136893" y="78740"/>
                  </a:lnTo>
                  <a:lnTo>
                    <a:pt x="132918" y="80010"/>
                  </a:lnTo>
                  <a:lnTo>
                    <a:pt x="128701" y="78740"/>
                  </a:lnTo>
                  <a:lnTo>
                    <a:pt x="133794" y="77470"/>
                  </a:lnTo>
                  <a:lnTo>
                    <a:pt x="141605" y="73660"/>
                  </a:lnTo>
                  <a:lnTo>
                    <a:pt x="141973" y="69850"/>
                  </a:lnTo>
                  <a:lnTo>
                    <a:pt x="140601" y="71120"/>
                  </a:lnTo>
                  <a:lnTo>
                    <a:pt x="130441" y="72390"/>
                  </a:lnTo>
                  <a:lnTo>
                    <a:pt x="124612" y="72390"/>
                  </a:lnTo>
                  <a:lnTo>
                    <a:pt x="128320" y="71120"/>
                  </a:lnTo>
                  <a:lnTo>
                    <a:pt x="132016" y="69850"/>
                  </a:lnTo>
                  <a:lnTo>
                    <a:pt x="138963" y="67310"/>
                  </a:lnTo>
                  <a:lnTo>
                    <a:pt x="144907" y="63500"/>
                  </a:lnTo>
                  <a:lnTo>
                    <a:pt x="149301" y="59690"/>
                  </a:lnTo>
                  <a:lnTo>
                    <a:pt x="161836" y="59690"/>
                  </a:lnTo>
                  <a:lnTo>
                    <a:pt x="166141" y="63500"/>
                  </a:lnTo>
                  <a:lnTo>
                    <a:pt x="172021" y="67310"/>
                  </a:lnTo>
                  <a:lnTo>
                    <a:pt x="178955" y="69850"/>
                  </a:lnTo>
                  <a:lnTo>
                    <a:pt x="186410" y="72390"/>
                  </a:lnTo>
                  <a:lnTo>
                    <a:pt x="186410" y="66294"/>
                  </a:lnTo>
                  <a:lnTo>
                    <a:pt x="181737" y="63500"/>
                  </a:lnTo>
                  <a:lnTo>
                    <a:pt x="175958" y="59690"/>
                  </a:lnTo>
                  <a:lnTo>
                    <a:pt x="172135" y="55880"/>
                  </a:lnTo>
                  <a:lnTo>
                    <a:pt x="171513" y="55880"/>
                  </a:lnTo>
                  <a:lnTo>
                    <a:pt x="171513" y="50800"/>
                  </a:lnTo>
                  <a:lnTo>
                    <a:pt x="173736" y="46990"/>
                  </a:lnTo>
                  <a:lnTo>
                    <a:pt x="175844" y="41910"/>
                  </a:lnTo>
                  <a:lnTo>
                    <a:pt x="177469" y="38100"/>
                  </a:lnTo>
                  <a:lnTo>
                    <a:pt x="178777" y="30480"/>
                  </a:lnTo>
                  <a:lnTo>
                    <a:pt x="176834" y="25400"/>
                  </a:lnTo>
                  <a:lnTo>
                    <a:pt x="172250" y="21590"/>
                  </a:lnTo>
                  <a:lnTo>
                    <a:pt x="168960" y="20320"/>
                  </a:lnTo>
                  <a:lnTo>
                    <a:pt x="165684" y="19050"/>
                  </a:lnTo>
                  <a:lnTo>
                    <a:pt x="161836" y="19050"/>
                  </a:lnTo>
                  <a:lnTo>
                    <a:pt x="161455" y="20320"/>
                  </a:lnTo>
                  <a:lnTo>
                    <a:pt x="159346" y="20320"/>
                  </a:lnTo>
                  <a:lnTo>
                    <a:pt x="159410" y="19050"/>
                  </a:lnTo>
                  <a:lnTo>
                    <a:pt x="159461" y="18021"/>
                  </a:lnTo>
                  <a:lnTo>
                    <a:pt x="159105" y="19050"/>
                  </a:lnTo>
                  <a:lnTo>
                    <a:pt x="158356" y="19050"/>
                  </a:lnTo>
                  <a:lnTo>
                    <a:pt x="159385" y="18097"/>
                  </a:lnTo>
                  <a:lnTo>
                    <a:pt x="159473" y="17780"/>
                  </a:lnTo>
                  <a:lnTo>
                    <a:pt x="159461" y="18021"/>
                  </a:lnTo>
                  <a:lnTo>
                    <a:pt x="159727" y="17780"/>
                  </a:lnTo>
                  <a:lnTo>
                    <a:pt x="160718" y="16510"/>
                  </a:lnTo>
                  <a:lnTo>
                    <a:pt x="160718" y="12700"/>
                  </a:lnTo>
                  <a:lnTo>
                    <a:pt x="160096" y="11430"/>
                  </a:lnTo>
                  <a:lnTo>
                    <a:pt x="158978" y="10160"/>
                  </a:lnTo>
                  <a:lnTo>
                    <a:pt x="159727" y="10160"/>
                  </a:lnTo>
                  <a:lnTo>
                    <a:pt x="158115" y="7620"/>
                  </a:lnTo>
                  <a:lnTo>
                    <a:pt x="157721" y="6350"/>
                  </a:lnTo>
                  <a:lnTo>
                    <a:pt x="158978" y="7620"/>
                  </a:lnTo>
                  <a:lnTo>
                    <a:pt x="161721" y="10160"/>
                  </a:lnTo>
                  <a:lnTo>
                    <a:pt x="161721" y="6350"/>
                  </a:lnTo>
                  <a:lnTo>
                    <a:pt x="161721" y="3810"/>
                  </a:lnTo>
                  <a:lnTo>
                    <a:pt x="161721" y="0"/>
                  </a:lnTo>
                  <a:lnTo>
                    <a:pt x="160845" y="1270"/>
                  </a:lnTo>
                  <a:lnTo>
                    <a:pt x="158978" y="2540"/>
                  </a:lnTo>
                  <a:lnTo>
                    <a:pt x="157721" y="3810"/>
                  </a:lnTo>
                  <a:lnTo>
                    <a:pt x="158115" y="2540"/>
                  </a:lnTo>
                  <a:lnTo>
                    <a:pt x="159727" y="0"/>
                  </a:lnTo>
                  <a:lnTo>
                    <a:pt x="152158" y="0"/>
                  </a:lnTo>
                  <a:lnTo>
                    <a:pt x="154012" y="2540"/>
                  </a:lnTo>
                  <a:lnTo>
                    <a:pt x="154139" y="3810"/>
                  </a:lnTo>
                  <a:lnTo>
                    <a:pt x="153022" y="2540"/>
                  </a:lnTo>
                  <a:lnTo>
                    <a:pt x="151282" y="1270"/>
                  </a:lnTo>
                  <a:lnTo>
                    <a:pt x="150291" y="0"/>
                  </a:lnTo>
                  <a:lnTo>
                    <a:pt x="150291" y="10160"/>
                  </a:lnTo>
                  <a:lnTo>
                    <a:pt x="151282" y="8890"/>
                  </a:lnTo>
                  <a:lnTo>
                    <a:pt x="153022" y="7620"/>
                  </a:lnTo>
                  <a:lnTo>
                    <a:pt x="154139" y="6350"/>
                  </a:lnTo>
                  <a:lnTo>
                    <a:pt x="153898" y="7620"/>
                  </a:lnTo>
                  <a:lnTo>
                    <a:pt x="152158" y="10160"/>
                  </a:lnTo>
                  <a:lnTo>
                    <a:pt x="153022" y="10160"/>
                  </a:lnTo>
                  <a:lnTo>
                    <a:pt x="151904" y="11430"/>
                  </a:lnTo>
                  <a:lnTo>
                    <a:pt x="151409" y="12700"/>
                  </a:lnTo>
                  <a:lnTo>
                    <a:pt x="151409" y="16510"/>
                  </a:lnTo>
                  <a:lnTo>
                    <a:pt x="152273" y="17780"/>
                  </a:lnTo>
                  <a:lnTo>
                    <a:pt x="152539" y="18008"/>
                  </a:lnTo>
                  <a:lnTo>
                    <a:pt x="152527" y="17780"/>
                  </a:lnTo>
                  <a:lnTo>
                    <a:pt x="152654" y="18097"/>
                  </a:lnTo>
                  <a:lnTo>
                    <a:pt x="153758" y="19050"/>
                  </a:lnTo>
                  <a:lnTo>
                    <a:pt x="153022" y="19050"/>
                  </a:lnTo>
                  <a:lnTo>
                    <a:pt x="152654" y="18097"/>
                  </a:lnTo>
                  <a:lnTo>
                    <a:pt x="152654" y="20320"/>
                  </a:lnTo>
                  <a:lnTo>
                    <a:pt x="150533" y="20320"/>
                  </a:lnTo>
                  <a:lnTo>
                    <a:pt x="150418" y="19050"/>
                  </a:lnTo>
                  <a:lnTo>
                    <a:pt x="146443" y="19050"/>
                  </a:lnTo>
                  <a:lnTo>
                    <a:pt x="139941" y="21590"/>
                  </a:lnTo>
                  <a:lnTo>
                    <a:pt x="135394" y="25400"/>
                  </a:lnTo>
                  <a:lnTo>
                    <a:pt x="133464" y="30480"/>
                  </a:lnTo>
                  <a:lnTo>
                    <a:pt x="134772" y="38100"/>
                  </a:lnTo>
                  <a:lnTo>
                    <a:pt x="136144" y="41910"/>
                  </a:lnTo>
                  <a:lnTo>
                    <a:pt x="138252" y="46990"/>
                  </a:lnTo>
                  <a:lnTo>
                    <a:pt x="140728" y="50800"/>
                  </a:lnTo>
                  <a:lnTo>
                    <a:pt x="140728" y="55880"/>
                  </a:lnTo>
                  <a:lnTo>
                    <a:pt x="140360" y="55880"/>
                  </a:lnTo>
                  <a:lnTo>
                    <a:pt x="136220" y="59690"/>
                  </a:lnTo>
                  <a:lnTo>
                    <a:pt x="130441" y="63500"/>
                  </a:lnTo>
                  <a:lnTo>
                    <a:pt x="124002" y="67310"/>
                  </a:lnTo>
                  <a:lnTo>
                    <a:pt x="118275" y="69850"/>
                  </a:lnTo>
                  <a:lnTo>
                    <a:pt x="118275" y="68580"/>
                  </a:lnTo>
                  <a:lnTo>
                    <a:pt x="119621" y="67310"/>
                  </a:lnTo>
                  <a:lnTo>
                    <a:pt x="120764" y="63500"/>
                  </a:lnTo>
                  <a:lnTo>
                    <a:pt x="121615" y="62230"/>
                  </a:lnTo>
                  <a:lnTo>
                    <a:pt x="124587" y="53340"/>
                  </a:lnTo>
                  <a:lnTo>
                    <a:pt x="120129" y="50800"/>
                  </a:lnTo>
                  <a:lnTo>
                    <a:pt x="113550" y="49530"/>
                  </a:lnTo>
                  <a:lnTo>
                    <a:pt x="112814" y="48260"/>
                  </a:lnTo>
                  <a:lnTo>
                    <a:pt x="110705" y="48260"/>
                  </a:lnTo>
                  <a:lnTo>
                    <a:pt x="110578" y="49530"/>
                  </a:lnTo>
                  <a:lnTo>
                    <a:pt x="109702" y="49530"/>
                  </a:lnTo>
                  <a:lnTo>
                    <a:pt x="109829" y="48260"/>
                  </a:lnTo>
                  <a:lnTo>
                    <a:pt x="109702" y="48260"/>
                  </a:lnTo>
                  <a:lnTo>
                    <a:pt x="110210" y="46990"/>
                  </a:lnTo>
                  <a:lnTo>
                    <a:pt x="110578" y="46990"/>
                  </a:lnTo>
                  <a:lnTo>
                    <a:pt x="110578" y="44450"/>
                  </a:lnTo>
                  <a:lnTo>
                    <a:pt x="110324" y="44450"/>
                  </a:lnTo>
                  <a:lnTo>
                    <a:pt x="109829" y="43180"/>
                  </a:lnTo>
                  <a:lnTo>
                    <a:pt x="110121" y="43180"/>
                  </a:lnTo>
                  <a:lnTo>
                    <a:pt x="108839" y="40640"/>
                  </a:lnTo>
                  <a:lnTo>
                    <a:pt x="109702" y="41910"/>
                  </a:lnTo>
                  <a:lnTo>
                    <a:pt x="110502" y="41910"/>
                  </a:lnTo>
                  <a:lnTo>
                    <a:pt x="111201" y="43180"/>
                  </a:lnTo>
                  <a:lnTo>
                    <a:pt x="111201" y="40640"/>
                  </a:lnTo>
                  <a:lnTo>
                    <a:pt x="111201" y="38100"/>
                  </a:lnTo>
                  <a:lnTo>
                    <a:pt x="111201" y="35560"/>
                  </a:lnTo>
                  <a:lnTo>
                    <a:pt x="110490" y="36830"/>
                  </a:lnTo>
                  <a:lnTo>
                    <a:pt x="109753" y="36830"/>
                  </a:lnTo>
                  <a:lnTo>
                    <a:pt x="108839" y="38100"/>
                  </a:lnTo>
                  <a:lnTo>
                    <a:pt x="109347" y="36830"/>
                  </a:lnTo>
                  <a:lnTo>
                    <a:pt x="110172" y="35560"/>
                  </a:lnTo>
                  <a:lnTo>
                    <a:pt x="104305" y="35560"/>
                  </a:lnTo>
                  <a:lnTo>
                    <a:pt x="105041" y="36830"/>
                  </a:lnTo>
                  <a:lnTo>
                    <a:pt x="105486" y="38100"/>
                  </a:lnTo>
                  <a:lnTo>
                    <a:pt x="104660" y="36830"/>
                  </a:lnTo>
                  <a:lnTo>
                    <a:pt x="103822" y="36830"/>
                  </a:lnTo>
                  <a:lnTo>
                    <a:pt x="103124" y="35560"/>
                  </a:lnTo>
                  <a:lnTo>
                    <a:pt x="103124" y="43180"/>
                  </a:lnTo>
                  <a:lnTo>
                    <a:pt x="103847" y="41910"/>
                  </a:lnTo>
                  <a:lnTo>
                    <a:pt x="104622" y="41910"/>
                  </a:lnTo>
                  <a:lnTo>
                    <a:pt x="105486" y="40640"/>
                  </a:lnTo>
                  <a:lnTo>
                    <a:pt x="104990" y="41910"/>
                  </a:lnTo>
                  <a:lnTo>
                    <a:pt x="104368" y="43180"/>
                  </a:lnTo>
                  <a:lnTo>
                    <a:pt x="104622" y="43180"/>
                  </a:lnTo>
                  <a:lnTo>
                    <a:pt x="104241" y="44450"/>
                  </a:lnTo>
                  <a:lnTo>
                    <a:pt x="103873" y="44450"/>
                  </a:lnTo>
                  <a:lnTo>
                    <a:pt x="103873" y="46990"/>
                  </a:lnTo>
                  <a:lnTo>
                    <a:pt x="104241" y="48260"/>
                  </a:lnTo>
                  <a:lnTo>
                    <a:pt x="104622" y="48260"/>
                  </a:lnTo>
                  <a:lnTo>
                    <a:pt x="104749" y="49530"/>
                  </a:lnTo>
                  <a:lnTo>
                    <a:pt x="103746" y="49530"/>
                  </a:lnTo>
                  <a:lnTo>
                    <a:pt x="103632" y="48260"/>
                  </a:lnTo>
                  <a:lnTo>
                    <a:pt x="101511" y="48260"/>
                  </a:lnTo>
                  <a:lnTo>
                    <a:pt x="100774" y="49530"/>
                  </a:lnTo>
                  <a:lnTo>
                    <a:pt x="94195" y="50800"/>
                  </a:lnTo>
                  <a:lnTo>
                    <a:pt x="89725" y="53340"/>
                  </a:lnTo>
                  <a:lnTo>
                    <a:pt x="92710" y="62230"/>
                  </a:lnTo>
                  <a:lnTo>
                    <a:pt x="93713" y="63500"/>
                  </a:lnTo>
                  <a:lnTo>
                    <a:pt x="94678" y="67310"/>
                  </a:lnTo>
                  <a:lnTo>
                    <a:pt x="96050" y="68580"/>
                  </a:lnTo>
                  <a:lnTo>
                    <a:pt x="96050" y="71120"/>
                  </a:lnTo>
                  <a:lnTo>
                    <a:pt x="95313" y="71120"/>
                  </a:lnTo>
                  <a:lnTo>
                    <a:pt x="90970" y="69850"/>
                  </a:lnTo>
                  <a:lnTo>
                    <a:pt x="83629" y="67310"/>
                  </a:lnTo>
                  <a:lnTo>
                    <a:pt x="82410" y="62230"/>
                  </a:lnTo>
                  <a:lnTo>
                    <a:pt x="81165" y="58420"/>
                  </a:lnTo>
                  <a:lnTo>
                    <a:pt x="83769" y="53340"/>
                  </a:lnTo>
                  <a:lnTo>
                    <a:pt x="84886" y="52070"/>
                  </a:lnTo>
                  <a:lnTo>
                    <a:pt x="86487" y="48260"/>
                  </a:lnTo>
                  <a:lnTo>
                    <a:pt x="89344" y="41910"/>
                  </a:lnTo>
                  <a:lnTo>
                    <a:pt x="86372" y="38100"/>
                  </a:lnTo>
                  <a:lnTo>
                    <a:pt x="85013" y="36830"/>
                  </a:lnTo>
                  <a:lnTo>
                    <a:pt x="83032" y="36830"/>
                  </a:lnTo>
                  <a:lnTo>
                    <a:pt x="81165" y="35560"/>
                  </a:lnTo>
                  <a:lnTo>
                    <a:pt x="78803" y="34290"/>
                  </a:lnTo>
                  <a:lnTo>
                    <a:pt x="77444" y="33020"/>
                  </a:lnTo>
                  <a:lnTo>
                    <a:pt x="74460" y="31750"/>
                  </a:lnTo>
                  <a:lnTo>
                    <a:pt x="72110" y="30480"/>
                  </a:lnTo>
                  <a:lnTo>
                    <a:pt x="68008" y="31750"/>
                  </a:lnTo>
                  <a:lnTo>
                    <a:pt x="63169" y="39370"/>
                  </a:lnTo>
                  <a:lnTo>
                    <a:pt x="61302" y="41910"/>
                  </a:lnTo>
                  <a:lnTo>
                    <a:pt x="60566" y="41910"/>
                  </a:lnTo>
                  <a:lnTo>
                    <a:pt x="53492" y="43180"/>
                  </a:lnTo>
                  <a:lnTo>
                    <a:pt x="48895" y="45720"/>
                  </a:lnTo>
                  <a:lnTo>
                    <a:pt x="47904" y="49530"/>
                  </a:lnTo>
                  <a:lnTo>
                    <a:pt x="46418" y="57150"/>
                  </a:lnTo>
                  <a:lnTo>
                    <a:pt x="54356" y="57150"/>
                  </a:lnTo>
                  <a:lnTo>
                    <a:pt x="53860" y="62230"/>
                  </a:lnTo>
                  <a:lnTo>
                    <a:pt x="53721" y="64770"/>
                  </a:lnTo>
                  <a:lnTo>
                    <a:pt x="50634" y="63500"/>
                  </a:lnTo>
                  <a:lnTo>
                    <a:pt x="49136" y="63500"/>
                  </a:lnTo>
                  <a:lnTo>
                    <a:pt x="46291" y="62230"/>
                  </a:lnTo>
                  <a:lnTo>
                    <a:pt x="43561" y="64770"/>
                  </a:lnTo>
                  <a:lnTo>
                    <a:pt x="43561" y="69850"/>
                  </a:lnTo>
                  <a:lnTo>
                    <a:pt x="44564" y="72390"/>
                  </a:lnTo>
                  <a:lnTo>
                    <a:pt x="47904" y="74930"/>
                  </a:lnTo>
                  <a:lnTo>
                    <a:pt x="46418" y="72390"/>
                  </a:lnTo>
                  <a:lnTo>
                    <a:pt x="46672" y="68580"/>
                  </a:lnTo>
                  <a:lnTo>
                    <a:pt x="49022" y="69850"/>
                  </a:lnTo>
                  <a:lnTo>
                    <a:pt x="54102" y="71120"/>
                  </a:lnTo>
                  <a:lnTo>
                    <a:pt x="56959" y="71120"/>
                  </a:lnTo>
                  <a:lnTo>
                    <a:pt x="59194" y="68580"/>
                  </a:lnTo>
                  <a:lnTo>
                    <a:pt x="60312" y="67310"/>
                  </a:lnTo>
                  <a:lnTo>
                    <a:pt x="60312" y="69850"/>
                  </a:lnTo>
                  <a:lnTo>
                    <a:pt x="58204" y="71120"/>
                  </a:lnTo>
                  <a:lnTo>
                    <a:pt x="55232" y="78740"/>
                  </a:lnTo>
                  <a:lnTo>
                    <a:pt x="58470" y="83820"/>
                  </a:lnTo>
                  <a:lnTo>
                    <a:pt x="65036" y="83820"/>
                  </a:lnTo>
                  <a:lnTo>
                    <a:pt x="62052" y="81280"/>
                  </a:lnTo>
                  <a:lnTo>
                    <a:pt x="63538" y="73660"/>
                  </a:lnTo>
                  <a:lnTo>
                    <a:pt x="66395" y="72390"/>
                  </a:lnTo>
                  <a:lnTo>
                    <a:pt x="67386" y="68580"/>
                  </a:lnTo>
                  <a:lnTo>
                    <a:pt x="67665" y="67310"/>
                  </a:lnTo>
                  <a:lnTo>
                    <a:pt x="68237" y="64770"/>
                  </a:lnTo>
                  <a:lnTo>
                    <a:pt x="69380" y="59690"/>
                  </a:lnTo>
                  <a:lnTo>
                    <a:pt x="61429" y="58420"/>
                  </a:lnTo>
                  <a:lnTo>
                    <a:pt x="63411" y="49530"/>
                  </a:lnTo>
                  <a:lnTo>
                    <a:pt x="63792" y="46990"/>
                  </a:lnTo>
                  <a:lnTo>
                    <a:pt x="64287" y="45720"/>
                  </a:lnTo>
                  <a:lnTo>
                    <a:pt x="69367" y="45720"/>
                  </a:lnTo>
                  <a:lnTo>
                    <a:pt x="72110" y="43180"/>
                  </a:lnTo>
                  <a:lnTo>
                    <a:pt x="75704" y="41910"/>
                  </a:lnTo>
                  <a:lnTo>
                    <a:pt x="76314" y="46990"/>
                  </a:lnTo>
                  <a:lnTo>
                    <a:pt x="74523" y="53340"/>
                  </a:lnTo>
                  <a:lnTo>
                    <a:pt x="73291" y="59690"/>
                  </a:lnTo>
                  <a:lnTo>
                    <a:pt x="75577" y="64770"/>
                  </a:lnTo>
                  <a:lnTo>
                    <a:pt x="79425" y="68580"/>
                  </a:lnTo>
                  <a:lnTo>
                    <a:pt x="86487" y="71120"/>
                  </a:lnTo>
                  <a:lnTo>
                    <a:pt x="93929" y="72390"/>
                  </a:lnTo>
                  <a:lnTo>
                    <a:pt x="94068" y="72390"/>
                  </a:lnTo>
                  <a:lnTo>
                    <a:pt x="93814" y="73660"/>
                  </a:lnTo>
                  <a:lnTo>
                    <a:pt x="91821" y="73660"/>
                  </a:lnTo>
                  <a:lnTo>
                    <a:pt x="90347" y="74930"/>
                  </a:lnTo>
                  <a:lnTo>
                    <a:pt x="90589" y="76200"/>
                  </a:lnTo>
                  <a:lnTo>
                    <a:pt x="82905" y="76200"/>
                  </a:lnTo>
                  <a:lnTo>
                    <a:pt x="76073" y="81280"/>
                  </a:lnTo>
                  <a:lnTo>
                    <a:pt x="77812" y="90170"/>
                  </a:lnTo>
                  <a:lnTo>
                    <a:pt x="78308" y="93980"/>
                  </a:lnTo>
                  <a:lnTo>
                    <a:pt x="79552" y="95250"/>
                  </a:lnTo>
                  <a:lnTo>
                    <a:pt x="81661" y="96520"/>
                  </a:lnTo>
                  <a:lnTo>
                    <a:pt x="84886" y="91440"/>
                  </a:lnTo>
                  <a:lnTo>
                    <a:pt x="94195" y="91440"/>
                  </a:lnTo>
                  <a:lnTo>
                    <a:pt x="100279" y="93980"/>
                  </a:lnTo>
                  <a:lnTo>
                    <a:pt x="99402" y="93980"/>
                  </a:lnTo>
                  <a:lnTo>
                    <a:pt x="99402" y="97790"/>
                  </a:lnTo>
                  <a:lnTo>
                    <a:pt x="91059" y="100228"/>
                  </a:lnTo>
                  <a:lnTo>
                    <a:pt x="93446" y="97790"/>
                  </a:lnTo>
                  <a:lnTo>
                    <a:pt x="99402" y="97790"/>
                  </a:lnTo>
                  <a:lnTo>
                    <a:pt x="99402" y="93980"/>
                  </a:lnTo>
                  <a:lnTo>
                    <a:pt x="96926" y="93980"/>
                  </a:lnTo>
                  <a:lnTo>
                    <a:pt x="92202" y="95250"/>
                  </a:lnTo>
                  <a:lnTo>
                    <a:pt x="89230" y="96520"/>
                  </a:lnTo>
                  <a:lnTo>
                    <a:pt x="81521" y="100330"/>
                  </a:lnTo>
                  <a:lnTo>
                    <a:pt x="76949" y="99060"/>
                  </a:lnTo>
                  <a:lnTo>
                    <a:pt x="73837" y="99060"/>
                  </a:lnTo>
                  <a:lnTo>
                    <a:pt x="72224" y="96520"/>
                  </a:lnTo>
                  <a:lnTo>
                    <a:pt x="71602" y="95250"/>
                  </a:lnTo>
                  <a:lnTo>
                    <a:pt x="70116" y="96520"/>
                  </a:lnTo>
                  <a:lnTo>
                    <a:pt x="71234" y="102870"/>
                  </a:lnTo>
                  <a:lnTo>
                    <a:pt x="76568" y="104140"/>
                  </a:lnTo>
                  <a:lnTo>
                    <a:pt x="79171" y="106680"/>
                  </a:lnTo>
                  <a:lnTo>
                    <a:pt x="83896" y="106680"/>
                  </a:lnTo>
                  <a:lnTo>
                    <a:pt x="87236" y="104140"/>
                  </a:lnTo>
                  <a:lnTo>
                    <a:pt x="90563" y="100749"/>
                  </a:lnTo>
                  <a:lnTo>
                    <a:pt x="88239" y="106680"/>
                  </a:lnTo>
                  <a:lnTo>
                    <a:pt x="95059" y="110490"/>
                  </a:lnTo>
                  <a:lnTo>
                    <a:pt x="94818" y="107950"/>
                  </a:lnTo>
                  <a:lnTo>
                    <a:pt x="94437" y="105410"/>
                  </a:lnTo>
                  <a:lnTo>
                    <a:pt x="98780" y="102870"/>
                  </a:lnTo>
                  <a:lnTo>
                    <a:pt x="101269" y="101600"/>
                  </a:lnTo>
                  <a:lnTo>
                    <a:pt x="105117" y="100330"/>
                  </a:lnTo>
                  <a:lnTo>
                    <a:pt x="108839" y="101600"/>
                  </a:lnTo>
                  <a:lnTo>
                    <a:pt x="110197" y="101600"/>
                  </a:lnTo>
                  <a:lnTo>
                    <a:pt x="111937" y="102870"/>
                  </a:lnTo>
                  <a:lnTo>
                    <a:pt x="114922" y="102870"/>
                  </a:lnTo>
                  <a:lnTo>
                    <a:pt x="115912" y="101600"/>
                  </a:lnTo>
                  <a:lnTo>
                    <a:pt x="116408" y="101600"/>
                  </a:lnTo>
                  <a:lnTo>
                    <a:pt x="120256" y="104140"/>
                  </a:lnTo>
                  <a:lnTo>
                    <a:pt x="125844" y="113030"/>
                  </a:lnTo>
                  <a:lnTo>
                    <a:pt x="127063" y="119380"/>
                  </a:lnTo>
                  <a:lnTo>
                    <a:pt x="128447" y="125730"/>
                  </a:lnTo>
                  <a:lnTo>
                    <a:pt x="127444" y="129540"/>
                  </a:lnTo>
                  <a:lnTo>
                    <a:pt x="124231" y="133350"/>
                  </a:lnTo>
                  <a:lnTo>
                    <a:pt x="123240" y="134620"/>
                  </a:lnTo>
                  <a:lnTo>
                    <a:pt x="118021" y="138430"/>
                  </a:lnTo>
                  <a:lnTo>
                    <a:pt x="112941" y="134620"/>
                  </a:lnTo>
                  <a:lnTo>
                    <a:pt x="112191" y="140970"/>
                  </a:lnTo>
                  <a:lnTo>
                    <a:pt x="117652" y="144780"/>
                  </a:lnTo>
                  <a:lnTo>
                    <a:pt x="124104" y="142240"/>
                  </a:lnTo>
                  <a:lnTo>
                    <a:pt x="122732" y="143510"/>
                  </a:lnTo>
                  <a:lnTo>
                    <a:pt x="120624" y="144780"/>
                  </a:lnTo>
                  <a:lnTo>
                    <a:pt x="117652" y="146050"/>
                  </a:lnTo>
                  <a:lnTo>
                    <a:pt x="113309" y="148590"/>
                  </a:lnTo>
                  <a:lnTo>
                    <a:pt x="108712" y="146050"/>
                  </a:lnTo>
                  <a:lnTo>
                    <a:pt x="106730" y="142240"/>
                  </a:lnTo>
                  <a:lnTo>
                    <a:pt x="101765" y="148590"/>
                  </a:lnTo>
                  <a:lnTo>
                    <a:pt x="104127" y="157480"/>
                  </a:lnTo>
                  <a:lnTo>
                    <a:pt x="111937" y="158750"/>
                  </a:lnTo>
                  <a:lnTo>
                    <a:pt x="107873" y="162560"/>
                  </a:lnTo>
                  <a:lnTo>
                    <a:pt x="102019" y="163830"/>
                  </a:lnTo>
                  <a:lnTo>
                    <a:pt x="95834" y="162560"/>
                  </a:lnTo>
                  <a:lnTo>
                    <a:pt x="90716" y="157480"/>
                  </a:lnTo>
                  <a:lnTo>
                    <a:pt x="87236" y="152400"/>
                  </a:lnTo>
                  <a:lnTo>
                    <a:pt x="91211" y="149860"/>
                  </a:lnTo>
                  <a:lnTo>
                    <a:pt x="93205" y="147320"/>
                  </a:lnTo>
                  <a:lnTo>
                    <a:pt x="98412" y="142240"/>
                  </a:lnTo>
                  <a:lnTo>
                    <a:pt x="98412" y="137160"/>
                  </a:lnTo>
                  <a:lnTo>
                    <a:pt x="94678" y="132080"/>
                  </a:lnTo>
                  <a:lnTo>
                    <a:pt x="89585" y="127000"/>
                  </a:lnTo>
                  <a:lnTo>
                    <a:pt x="84899" y="121920"/>
                  </a:lnTo>
                  <a:lnTo>
                    <a:pt x="82550" y="119380"/>
                  </a:lnTo>
                  <a:lnTo>
                    <a:pt x="75349" y="111760"/>
                  </a:lnTo>
                  <a:lnTo>
                    <a:pt x="73101" y="109220"/>
                  </a:lnTo>
                  <a:lnTo>
                    <a:pt x="69748" y="105410"/>
                  </a:lnTo>
                  <a:lnTo>
                    <a:pt x="68884" y="106680"/>
                  </a:lnTo>
                  <a:lnTo>
                    <a:pt x="68262" y="107950"/>
                  </a:lnTo>
                  <a:lnTo>
                    <a:pt x="68135" y="109220"/>
                  </a:lnTo>
                  <a:lnTo>
                    <a:pt x="62801" y="105410"/>
                  </a:lnTo>
                  <a:lnTo>
                    <a:pt x="56959" y="96520"/>
                  </a:lnTo>
                  <a:lnTo>
                    <a:pt x="56565" y="95250"/>
                  </a:lnTo>
                  <a:lnTo>
                    <a:pt x="55765" y="92710"/>
                  </a:lnTo>
                  <a:lnTo>
                    <a:pt x="54978" y="90170"/>
                  </a:lnTo>
                  <a:lnTo>
                    <a:pt x="53987" y="90170"/>
                  </a:lnTo>
                  <a:lnTo>
                    <a:pt x="52247" y="92710"/>
                  </a:lnTo>
                  <a:lnTo>
                    <a:pt x="45135" y="82550"/>
                  </a:lnTo>
                  <a:lnTo>
                    <a:pt x="37172" y="69850"/>
                  </a:lnTo>
                  <a:lnTo>
                    <a:pt x="29946" y="57150"/>
                  </a:lnTo>
                  <a:lnTo>
                    <a:pt x="25069" y="48260"/>
                  </a:lnTo>
                  <a:lnTo>
                    <a:pt x="20040" y="52070"/>
                  </a:lnTo>
                  <a:lnTo>
                    <a:pt x="17754" y="58420"/>
                  </a:lnTo>
                  <a:lnTo>
                    <a:pt x="17653" y="66040"/>
                  </a:lnTo>
                  <a:lnTo>
                    <a:pt x="19113" y="72390"/>
                  </a:lnTo>
                  <a:lnTo>
                    <a:pt x="21247" y="77470"/>
                  </a:lnTo>
                  <a:lnTo>
                    <a:pt x="24282" y="82550"/>
                  </a:lnTo>
                  <a:lnTo>
                    <a:pt x="28448" y="88900"/>
                  </a:lnTo>
                  <a:lnTo>
                    <a:pt x="33997" y="95250"/>
                  </a:lnTo>
                  <a:lnTo>
                    <a:pt x="29781" y="91440"/>
                  </a:lnTo>
                  <a:lnTo>
                    <a:pt x="22898" y="85090"/>
                  </a:lnTo>
                  <a:lnTo>
                    <a:pt x="15824" y="77470"/>
                  </a:lnTo>
                  <a:lnTo>
                    <a:pt x="11036" y="73660"/>
                  </a:lnTo>
                  <a:lnTo>
                    <a:pt x="8356" y="81280"/>
                  </a:lnTo>
                  <a:lnTo>
                    <a:pt x="9232" y="90170"/>
                  </a:lnTo>
                  <a:lnTo>
                    <a:pt x="13436" y="99060"/>
                  </a:lnTo>
                  <a:lnTo>
                    <a:pt x="20726" y="105410"/>
                  </a:lnTo>
                  <a:lnTo>
                    <a:pt x="17132" y="102870"/>
                  </a:lnTo>
                  <a:lnTo>
                    <a:pt x="8318" y="100330"/>
                  </a:lnTo>
                  <a:lnTo>
                    <a:pt x="3606" y="101600"/>
                  </a:lnTo>
                  <a:lnTo>
                    <a:pt x="2603" y="110490"/>
                  </a:lnTo>
                  <a:lnTo>
                    <a:pt x="10553" y="118110"/>
                  </a:lnTo>
                  <a:lnTo>
                    <a:pt x="15519" y="121920"/>
                  </a:lnTo>
                  <a:lnTo>
                    <a:pt x="10655" y="120650"/>
                  </a:lnTo>
                  <a:lnTo>
                    <a:pt x="5207" y="119380"/>
                  </a:lnTo>
                  <a:lnTo>
                    <a:pt x="0" y="120650"/>
                  </a:lnTo>
                  <a:lnTo>
                    <a:pt x="368" y="128270"/>
                  </a:lnTo>
                  <a:lnTo>
                    <a:pt x="7327" y="135890"/>
                  </a:lnTo>
                  <a:lnTo>
                    <a:pt x="17119" y="138430"/>
                  </a:lnTo>
                  <a:lnTo>
                    <a:pt x="4572" y="138430"/>
                  </a:lnTo>
                  <a:lnTo>
                    <a:pt x="749" y="140970"/>
                  </a:lnTo>
                  <a:lnTo>
                    <a:pt x="1358" y="148590"/>
                  </a:lnTo>
                  <a:lnTo>
                    <a:pt x="9321" y="153670"/>
                  </a:lnTo>
                  <a:lnTo>
                    <a:pt x="18745" y="156210"/>
                  </a:lnTo>
                  <a:lnTo>
                    <a:pt x="12407" y="156210"/>
                  </a:lnTo>
                  <a:lnTo>
                    <a:pt x="6832" y="158750"/>
                  </a:lnTo>
                  <a:lnTo>
                    <a:pt x="3848" y="162560"/>
                  </a:lnTo>
                  <a:lnTo>
                    <a:pt x="7327" y="167640"/>
                  </a:lnTo>
                  <a:lnTo>
                    <a:pt x="12407" y="171450"/>
                  </a:lnTo>
                  <a:lnTo>
                    <a:pt x="18478" y="171450"/>
                  </a:lnTo>
                  <a:lnTo>
                    <a:pt x="16370" y="172720"/>
                  </a:lnTo>
                  <a:lnTo>
                    <a:pt x="14655" y="173990"/>
                  </a:lnTo>
                  <a:lnTo>
                    <a:pt x="13411" y="173990"/>
                  </a:lnTo>
                  <a:lnTo>
                    <a:pt x="13284" y="175260"/>
                  </a:lnTo>
                  <a:lnTo>
                    <a:pt x="13411" y="175260"/>
                  </a:lnTo>
                  <a:lnTo>
                    <a:pt x="12661" y="176530"/>
                  </a:lnTo>
                  <a:lnTo>
                    <a:pt x="12293" y="176530"/>
                  </a:lnTo>
                  <a:lnTo>
                    <a:pt x="12179" y="177800"/>
                  </a:lnTo>
                  <a:lnTo>
                    <a:pt x="10680" y="179070"/>
                  </a:lnTo>
                  <a:lnTo>
                    <a:pt x="10287" y="180340"/>
                  </a:lnTo>
                  <a:lnTo>
                    <a:pt x="10680" y="180340"/>
                  </a:lnTo>
                  <a:lnTo>
                    <a:pt x="10795" y="181610"/>
                  </a:lnTo>
                  <a:lnTo>
                    <a:pt x="10795" y="182880"/>
                  </a:lnTo>
                  <a:lnTo>
                    <a:pt x="10922" y="182880"/>
                  </a:lnTo>
                  <a:lnTo>
                    <a:pt x="281559" y="182880"/>
                  </a:lnTo>
                  <a:lnTo>
                    <a:pt x="278599" y="181610"/>
                  </a:lnTo>
                  <a:lnTo>
                    <a:pt x="291388" y="186690"/>
                  </a:lnTo>
                  <a:lnTo>
                    <a:pt x="296976" y="184150"/>
                  </a:lnTo>
                  <a:lnTo>
                    <a:pt x="301561" y="180340"/>
                  </a:lnTo>
                  <a:lnTo>
                    <a:pt x="299707" y="176530"/>
                  </a:lnTo>
                  <a:lnTo>
                    <a:pt x="295236" y="172720"/>
                  </a:lnTo>
                  <a:lnTo>
                    <a:pt x="291515" y="171450"/>
                  </a:lnTo>
                  <a:lnTo>
                    <a:pt x="299339" y="171450"/>
                  </a:lnTo>
                  <a:lnTo>
                    <a:pt x="304546" y="167640"/>
                  </a:lnTo>
                  <a:lnTo>
                    <a:pt x="307060" y="163830"/>
                  </a:lnTo>
                  <a:lnTo>
                    <a:pt x="307898" y="162560"/>
                  </a:lnTo>
                  <a:lnTo>
                    <a:pt x="305041" y="158750"/>
                  </a:lnTo>
                  <a:lnTo>
                    <a:pt x="299339" y="156210"/>
                  </a:lnTo>
                  <a:lnTo>
                    <a:pt x="292760" y="156210"/>
                  </a:lnTo>
                  <a:lnTo>
                    <a:pt x="302437" y="153670"/>
                  </a:lnTo>
                  <a:lnTo>
                    <a:pt x="310134" y="148590"/>
                  </a:lnTo>
                  <a:lnTo>
                    <a:pt x="311010" y="140970"/>
                  </a:lnTo>
                  <a:lnTo>
                    <a:pt x="307162" y="138430"/>
                  </a:lnTo>
                  <a:lnTo>
                    <a:pt x="294373" y="138430"/>
                  </a:lnTo>
                  <a:lnTo>
                    <a:pt x="304558" y="135890"/>
                  </a:lnTo>
                  <a:lnTo>
                    <a:pt x="311378" y="128270"/>
                  </a:lnTo>
                  <a:lnTo>
                    <a:pt x="311683" y="121920"/>
                  </a:lnTo>
                  <a:lnTo>
                    <a:pt x="311746" y="12065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73632" y="3898564"/>
              <a:ext cx="74295" cy="99695"/>
            </a:xfrm>
            <a:custGeom>
              <a:avLst/>
              <a:gdLst/>
              <a:ahLst/>
              <a:cxnLst/>
              <a:rect l="l" t="t" r="r" b="b"/>
              <a:pathLst>
                <a:path w="74295" h="99695">
                  <a:moveTo>
                    <a:pt x="73721" y="0"/>
                  </a:moveTo>
                  <a:lnTo>
                    <a:pt x="0" y="0"/>
                  </a:lnTo>
                  <a:lnTo>
                    <a:pt x="131" y="84277"/>
                  </a:lnTo>
                  <a:lnTo>
                    <a:pt x="3977" y="88757"/>
                  </a:lnTo>
                  <a:lnTo>
                    <a:pt x="30775" y="88757"/>
                  </a:lnTo>
                  <a:lnTo>
                    <a:pt x="35240" y="93451"/>
                  </a:lnTo>
                  <a:lnTo>
                    <a:pt x="36993" y="99151"/>
                  </a:lnTo>
                  <a:lnTo>
                    <a:pt x="38599" y="93451"/>
                  </a:lnTo>
                  <a:lnTo>
                    <a:pt x="43065" y="88757"/>
                  </a:lnTo>
                  <a:lnTo>
                    <a:pt x="69747" y="88757"/>
                  </a:lnTo>
                  <a:lnTo>
                    <a:pt x="73721" y="84277"/>
                  </a:lnTo>
                  <a:lnTo>
                    <a:pt x="73721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68391" y="393407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371" y="0"/>
                  </a:moveTo>
                  <a:lnTo>
                    <a:pt x="1002" y="365"/>
                  </a:lnTo>
                  <a:lnTo>
                    <a:pt x="621" y="487"/>
                  </a:lnTo>
                  <a:lnTo>
                    <a:pt x="121" y="487"/>
                  </a:lnTo>
                  <a:lnTo>
                    <a:pt x="0" y="1615"/>
                  </a:lnTo>
                  <a:lnTo>
                    <a:pt x="0" y="2834"/>
                  </a:lnTo>
                  <a:lnTo>
                    <a:pt x="1002" y="2956"/>
                  </a:lnTo>
                  <a:lnTo>
                    <a:pt x="1121" y="2743"/>
                  </a:lnTo>
                  <a:lnTo>
                    <a:pt x="1121" y="2590"/>
                  </a:lnTo>
                  <a:lnTo>
                    <a:pt x="1371" y="2590"/>
                  </a:lnTo>
                  <a:lnTo>
                    <a:pt x="1240" y="1859"/>
                  </a:lnTo>
                  <a:lnTo>
                    <a:pt x="1240" y="1097"/>
                  </a:lnTo>
                  <a:lnTo>
                    <a:pt x="1002" y="487"/>
                  </a:lnTo>
                  <a:lnTo>
                    <a:pt x="1502" y="121"/>
                  </a:lnTo>
                  <a:lnTo>
                    <a:pt x="1371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15797" y="3788994"/>
              <a:ext cx="204470" cy="288925"/>
            </a:xfrm>
            <a:custGeom>
              <a:avLst/>
              <a:gdLst/>
              <a:ahLst/>
              <a:cxnLst/>
              <a:rect l="l" t="t" r="r" b="b"/>
              <a:pathLst>
                <a:path w="204469" h="288925">
                  <a:moveTo>
                    <a:pt x="39585" y="193611"/>
                  </a:moveTo>
                  <a:lnTo>
                    <a:pt x="39090" y="193243"/>
                  </a:lnTo>
                  <a:lnTo>
                    <a:pt x="38582" y="192722"/>
                  </a:lnTo>
                  <a:lnTo>
                    <a:pt x="38100" y="192366"/>
                  </a:lnTo>
                  <a:lnTo>
                    <a:pt x="31648" y="193090"/>
                  </a:lnTo>
                  <a:lnTo>
                    <a:pt x="27901" y="196596"/>
                  </a:lnTo>
                  <a:lnTo>
                    <a:pt x="26187" y="200075"/>
                  </a:lnTo>
                  <a:lnTo>
                    <a:pt x="25146" y="206095"/>
                  </a:lnTo>
                  <a:lnTo>
                    <a:pt x="25895" y="212331"/>
                  </a:lnTo>
                  <a:lnTo>
                    <a:pt x="25539" y="217487"/>
                  </a:lnTo>
                  <a:lnTo>
                    <a:pt x="21221" y="220281"/>
                  </a:lnTo>
                  <a:lnTo>
                    <a:pt x="22707" y="222262"/>
                  </a:lnTo>
                  <a:lnTo>
                    <a:pt x="25565" y="222631"/>
                  </a:lnTo>
                  <a:lnTo>
                    <a:pt x="27901" y="221780"/>
                  </a:lnTo>
                  <a:lnTo>
                    <a:pt x="30149" y="220649"/>
                  </a:lnTo>
                  <a:lnTo>
                    <a:pt x="31521" y="218427"/>
                  </a:lnTo>
                  <a:lnTo>
                    <a:pt x="30657" y="215557"/>
                  </a:lnTo>
                  <a:lnTo>
                    <a:pt x="30035" y="218909"/>
                  </a:lnTo>
                  <a:lnTo>
                    <a:pt x="28168" y="220649"/>
                  </a:lnTo>
                  <a:lnTo>
                    <a:pt x="24460" y="220522"/>
                  </a:lnTo>
                  <a:lnTo>
                    <a:pt x="28041" y="220154"/>
                  </a:lnTo>
                  <a:lnTo>
                    <a:pt x="30035" y="217563"/>
                  </a:lnTo>
                  <a:lnTo>
                    <a:pt x="30149" y="214337"/>
                  </a:lnTo>
                  <a:lnTo>
                    <a:pt x="28663" y="210832"/>
                  </a:lnTo>
                  <a:lnTo>
                    <a:pt x="28282" y="208000"/>
                  </a:lnTo>
                  <a:lnTo>
                    <a:pt x="29159" y="205016"/>
                  </a:lnTo>
                  <a:lnTo>
                    <a:pt x="29908" y="202171"/>
                  </a:lnTo>
                  <a:lnTo>
                    <a:pt x="32016" y="200075"/>
                  </a:lnTo>
                  <a:lnTo>
                    <a:pt x="33502" y="199428"/>
                  </a:lnTo>
                  <a:lnTo>
                    <a:pt x="33997" y="198208"/>
                  </a:lnTo>
                  <a:lnTo>
                    <a:pt x="36233" y="194830"/>
                  </a:lnTo>
                  <a:lnTo>
                    <a:pt x="39585" y="193611"/>
                  </a:lnTo>
                  <a:close/>
                </a:path>
                <a:path w="204469" h="288925">
                  <a:moveTo>
                    <a:pt x="61302" y="237934"/>
                  </a:moveTo>
                  <a:lnTo>
                    <a:pt x="60185" y="236435"/>
                  </a:lnTo>
                  <a:lnTo>
                    <a:pt x="59563" y="235673"/>
                  </a:lnTo>
                  <a:lnTo>
                    <a:pt x="58610" y="234581"/>
                  </a:lnTo>
                  <a:lnTo>
                    <a:pt x="57950" y="233819"/>
                  </a:lnTo>
                  <a:lnTo>
                    <a:pt x="57569" y="232930"/>
                  </a:lnTo>
                  <a:lnTo>
                    <a:pt x="57442" y="232587"/>
                  </a:lnTo>
                  <a:lnTo>
                    <a:pt x="57200" y="231470"/>
                  </a:lnTo>
                  <a:lnTo>
                    <a:pt x="57073" y="231190"/>
                  </a:lnTo>
                  <a:lnTo>
                    <a:pt x="56705" y="230339"/>
                  </a:lnTo>
                  <a:lnTo>
                    <a:pt x="56718" y="228841"/>
                  </a:lnTo>
                  <a:lnTo>
                    <a:pt x="55714" y="228358"/>
                  </a:lnTo>
                  <a:lnTo>
                    <a:pt x="54737" y="227749"/>
                  </a:lnTo>
                  <a:lnTo>
                    <a:pt x="53987" y="226987"/>
                  </a:lnTo>
                  <a:lnTo>
                    <a:pt x="53733" y="229082"/>
                  </a:lnTo>
                  <a:lnTo>
                    <a:pt x="53238" y="230124"/>
                  </a:lnTo>
                  <a:lnTo>
                    <a:pt x="51371" y="231190"/>
                  </a:lnTo>
                  <a:lnTo>
                    <a:pt x="50596" y="228358"/>
                  </a:lnTo>
                  <a:lnTo>
                    <a:pt x="50380" y="227749"/>
                  </a:lnTo>
                  <a:lnTo>
                    <a:pt x="48895" y="225374"/>
                  </a:lnTo>
                  <a:lnTo>
                    <a:pt x="47904" y="229603"/>
                  </a:lnTo>
                  <a:lnTo>
                    <a:pt x="45427" y="231584"/>
                  </a:lnTo>
                  <a:lnTo>
                    <a:pt x="42443" y="231584"/>
                  </a:lnTo>
                  <a:lnTo>
                    <a:pt x="41960" y="232194"/>
                  </a:lnTo>
                  <a:lnTo>
                    <a:pt x="41211" y="232587"/>
                  </a:lnTo>
                  <a:lnTo>
                    <a:pt x="40474" y="232930"/>
                  </a:lnTo>
                  <a:lnTo>
                    <a:pt x="40957" y="233819"/>
                  </a:lnTo>
                  <a:lnTo>
                    <a:pt x="40474" y="234581"/>
                  </a:lnTo>
                  <a:lnTo>
                    <a:pt x="40081" y="233692"/>
                  </a:lnTo>
                  <a:lnTo>
                    <a:pt x="39344" y="232930"/>
                  </a:lnTo>
                  <a:lnTo>
                    <a:pt x="37846" y="234175"/>
                  </a:lnTo>
                  <a:lnTo>
                    <a:pt x="38468" y="235191"/>
                  </a:lnTo>
                  <a:lnTo>
                    <a:pt x="37731" y="235673"/>
                  </a:lnTo>
                  <a:lnTo>
                    <a:pt x="37350" y="234581"/>
                  </a:lnTo>
                  <a:lnTo>
                    <a:pt x="36245" y="234581"/>
                  </a:lnTo>
                  <a:lnTo>
                    <a:pt x="35521" y="235191"/>
                  </a:lnTo>
                  <a:lnTo>
                    <a:pt x="35471" y="235432"/>
                  </a:lnTo>
                  <a:lnTo>
                    <a:pt x="35890" y="235953"/>
                  </a:lnTo>
                  <a:lnTo>
                    <a:pt x="35928" y="236156"/>
                  </a:lnTo>
                  <a:lnTo>
                    <a:pt x="35509" y="236804"/>
                  </a:lnTo>
                  <a:lnTo>
                    <a:pt x="34759" y="235546"/>
                  </a:lnTo>
                  <a:lnTo>
                    <a:pt x="34378" y="235953"/>
                  </a:lnTo>
                  <a:lnTo>
                    <a:pt x="32512" y="236677"/>
                  </a:lnTo>
                  <a:lnTo>
                    <a:pt x="27546" y="238899"/>
                  </a:lnTo>
                  <a:lnTo>
                    <a:pt x="22707" y="240525"/>
                  </a:lnTo>
                  <a:lnTo>
                    <a:pt x="9575" y="231101"/>
                  </a:lnTo>
                  <a:lnTo>
                    <a:pt x="7327" y="229450"/>
                  </a:lnTo>
                  <a:lnTo>
                    <a:pt x="5588" y="231470"/>
                  </a:lnTo>
                  <a:lnTo>
                    <a:pt x="4343" y="233324"/>
                  </a:lnTo>
                  <a:lnTo>
                    <a:pt x="3721" y="234061"/>
                  </a:lnTo>
                  <a:lnTo>
                    <a:pt x="1003" y="236156"/>
                  </a:lnTo>
                  <a:lnTo>
                    <a:pt x="0" y="237172"/>
                  </a:lnTo>
                  <a:lnTo>
                    <a:pt x="88" y="239395"/>
                  </a:lnTo>
                  <a:lnTo>
                    <a:pt x="1397" y="241134"/>
                  </a:lnTo>
                  <a:lnTo>
                    <a:pt x="2984" y="243014"/>
                  </a:lnTo>
                  <a:lnTo>
                    <a:pt x="7327" y="241490"/>
                  </a:lnTo>
                  <a:lnTo>
                    <a:pt x="5461" y="236918"/>
                  </a:lnTo>
                  <a:lnTo>
                    <a:pt x="3492" y="236524"/>
                  </a:lnTo>
                  <a:lnTo>
                    <a:pt x="3492" y="236042"/>
                  </a:lnTo>
                  <a:lnTo>
                    <a:pt x="4241" y="236156"/>
                  </a:lnTo>
                  <a:lnTo>
                    <a:pt x="4724" y="236156"/>
                  </a:lnTo>
                  <a:lnTo>
                    <a:pt x="5092" y="236042"/>
                  </a:lnTo>
                  <a:lnTo>
                    <a:pt x="5270" y="235673"/>
                  </a:lnTo>
                  <a:lnTo>
                    <a:pt x="5219" y="234937"/>
                  </a:lnTo>
                  <a:lnTo>
                    <a:pt x="6350" y="235191"/>
                  </a:lnTo>
                  <a:lnTo>
                    <a:pt x="6718" y="236156"/>
                  </a:lnTo>
                  <a:lnTo>
                    <a:pt x="7467" y="237286"/>
                  </a:lnTo>
                  <a:lnTo>
                    <a:pt x="8229" y="235953"/>
                  </a:lnTo>
                  <a:lnTo>
                    <a:pt x="8102" y="235191"/>
                  </a:lnTo>
                  <a:lnTo>
                    <a:pt x="7899" y="234937"/>
                  </a:lnTo>
                  <a:lnTo>
                    <a:pt x="7569" y="234581"/>
                  </a:lnTo>
                  <a:lnTo>
                    <a:pt x="9182" y="235191"/>
                  </a:lnTo>
                  <a:lnTo>
                    <a:pt x="8826" y="236918"/>
                  </a:lnTo>
                  <a:lnTo>
                    <a:pt x="8534" y="237286"/>
                  </a:lnTo>
                  <a:lnTo>
                    <a:pt x="8445" y="240398"/>
                  </a:lnTo>
                  <a:lnTo>
                    <a:pt x="11544" y="242138"/>
                  </a:lnTo>
                  <a:lnTo>
                    <a:pt x="13906" y="242138"/>
                  </a:lnTo>
                  <a:lnTo>
                    <a:pt x="11785" y="242989"/>
                  </a:lnTo>
                  <a:lnTo>
                    <a:pt x="9055" y="242138"/>
                  </a:lnTo>
                  <a:lnTo>
                    <a:pt x="7950" y="240398"/>
                  </a:lnTo>
                  <a:lnTo>
                    <a:pt x="7823" y="240398"/>
                  </a:lnTo>
                  <a:lnTo>
                    <a:pt x="7442" y="240792"/>
                  </a:lnTo>
                  <a:lnTo>
                    <a:pt x="9182" y="244119"/>
                  </a:lnTo>
                  <a:lnTo>
                    <a:pt x="11684" y="244995"/>
                  </a:lnTo>
                  <a:lnTo>
                    <a:pt x="16268" y="244995"/>
                  </a:lnTo>
                  <a:lnTo>
                    <a:pt x="18491" y="244640"/>
                  </a:lnTo>
                  <a:lnTo>
                    <a:pt x="20231" y="243751"/>
                  </a:lnTo>
                  <a:lnTo>
                    <a:pt x="19875" y="244640"/>
                  </a:lnTo>
                  <a:lnTo>
                    <a:pt x="17754" y="245973"/>
                  </a:lnTo>
                  <a:lnTo>
                    <a:pt x="16268" y="246126"/>
                  </a:lnTo>
                  <a:lnTo>
                    <a:pt x="14274" y="246735"/>
                  </a:lnTo>
                  <a:lnTo>
                    <a:pt x="12661" y="246126"/>
                  </a:lnTo>
                  <a:lnTo>
                    <a:pt x="10553" y="245973"/>
                  </a:lnTo>
                  <a:lnTo>
                    <a:pt x="11684" y="248234"/>
                  </a:lnTo>
                  <a:lnTo>
                    <a:pt x="12534" y="250456"/>
                  </a:lnTo>
                  <a:lnTo>
                    <a:pt x="13284" y="252564"/>
                  </a:lnTo>
                  <a:lnTo>
                    <a:pt x="16637" y="251193"/>
                  </a:lnTo>
                  <a:lnTo>
                    <a:pt x="18757" y="249567"/>
                  </a:lnTo>
                  <a:lnTo>
                    <a:pt x="21844" y="247472"/>
                  </a:lnTo>
                  <a:lnTo>
                    <a:pt x="22682" y="246735"/>
                  </a:lnTo>
                  <a:lnTo>
                    <a:pt x="23825" y="245732"/>
                  </a:lnTo>
                  <a:lnTo>
                    <a:pt x="24701" y="244233"/>
                  </a:lnTo>
                  <a:lnTo>
                    <a:pt x="24663" y="243751"/>
                  </a:lnTo>
                  <a:lnTo>
                    <a:pt x="24612" y="242989"/>
                  </a:lnTo>
                  <a:lnTo>
                    <a:pt x="24574" y="242506"/>
                  </a:lnTo>
                  <a:lnTo>
                    <a:pt x="25234" y="243268"/>
                  </a:lnTo>
                  <a:lnTo>
                    <a:pt x="25323" y="245249"/>
                  </a:lnTo>
                  <a:lnTo>
                    <a:pt x="26936" y="244729"/>
                  </a:lnTo>
                  <a:lnTo>
                    <a:pt x="27597" y="243268"/>
                  </a:lnTo>
                  <a:lnTo>
                    <a:pt x="27546" y="242506"/>
                  </a:lnTo>
                  <a:lnTo>
                    <a:pt x="27317" y="241287"/>
                  </a:lnTo>
                  <a:lnTo>
                    <a:pt x="27673" y="242011"/>
                  </a:lnTo>
                  <a:lnTo>
                    <a:pt x="28003" y="242252"/>
                  </a:lnTo>
                  <a:lnTo>
                    <a:pt x="28067" y="243598"/>
                  </a:lnTo>
                  <a:lnTo>
                    <a:pt x="29425" y="243268"/>
                  </a:lnTo>
                  <a:lnTo>
                    <a:pt x="30035" y="242747"/>
                  </a:lnTo>
                  <a:lnTo>
                    <a:pt x="29972" y="241287"/>
                  </a:lnTo>
                  <a:lnTo>
                    <a:pt x="29921" y="240525"/>
                  </a:lnTo>
                  <a:lnTo>
                    <a:pt x="29908" y="240157"/>
                  </a:lnTo>
                  <a:lnTo>
                    <a:pt x="30657" y="240880"/>
                  </a:lnTo>
                  <a:lnTo>
                    <a:pt x="30772" y="242506"/>
                  </a:lnTo>
                  <a:lnTo>
                    <a:pt x="32385" y="242252"/>
                  </a:lnTo>
                  <a:lnTo>
                    <a:pt x="33045" y="240525"/>
                  </a:lnTo>
                  <a:lnTo>
                    <a:pt x="33108" y="240157"/>
                  </a:lnTo>
                  <a:lnTo>
                    <a:pt x="32766" y="238785"/>
                  </a:lnTo>
                  <a:lnTo>
                    <a:pt x="33261" y="239153"/>
                  </a:lnTo>
                  <a:lnTo>
                    <a:pt x="33883" y="240030"/>
                  </a:lnTo>
                  <a:lnTo>
                    <a:pt x="33629" y="241134"/>
                  </a:lnTo>
                  <a:lnTo>
                    <a:pt x="35610" y="240880"/>
                  </a:lnTo>
                  <a:lnTo>
                    <a:pt x="36042" y="240157"/>
                  </a:lnTo>
                  <a:lnTo>
                    <a:pt x="35890" y="238785"/>
                  </a:lnTo>
                  <a:lnTo>
                    <a:pt x="35737" y="237934"/>
                  </a:lnTo>
                  <a:lnTo>
                    <a:pt x="36487" y="238544"/>
                  </a:lnTo>
                  <a:lnTo>
                    <a:pt x="36715" y="238899"/>
                  </a:lnTo>
                  <a:lnTo>
                    <a:pt x="36779" y="239395"/>
                  </a:lnTo>
                  <a:lnTo>
                    <a:pt x="36487" y="240271"/>
                  </a:lnTo>
                  <a:lnTo>
                    <a:pt x="38100" y="240271"/>
                  </a:lnTo>
                  <a:lnTo>
                    <a:pt x="39014" y="239026"/>
                  </a:lnTo>
                  <a:lnTo>
                    <a:pt x="38950" y="238544"/>
                  </a:lnTo>
                  <a:lnTo>
                    <a:pt x="38722" y="237934"/>
                  </a:lnTo>
                  <a:lnTo>
                    <a:pt x="38468" y="237286"/>
                  </a:lnTo>
                  <a:lnTo>
                    <a:pt x="39954" y="238175"/>
                  </a:lnTo>
                  <a:lnTo>
                    <a:pt x="39217" y="239763"/>
                  </a:lnTo>
                  <a:lnTo>
                    <a:pt x="40830" y="239763"/>
                  </a:lnTo>
                  <a:lnTo>
                    <a:pt x="41630" y="238785"/>
                  </a:lnTo>
                  <a:lnTo>
                    <a:pt x="41529" y="237286"/>
                  </a:lnTo>
                  <a:lnTo>
                    <a:pt x="41414" y="236804"/>
                  </a:lnTo>
                  <a:lnTo>
                    <a:pt x="41325" y="236435"/>
                  </a:lnTo>
                  <a:lnTo>
                    <a:pt x="42189" y="237286"/>
                  </a:lnTo>
                  <a:lnTo>
                    <a:pt x="42189" y="239026"/>
                  </a:lnTo>
                  <a:lnTo>
                    <a:pt x="45542" y="239026"/>
                  </a:lnTo>
                  <a:lnTo>
                    <a:pt x="49758" y="238899"/>
                  </a:lnTo>
                  <a:lnTo>
                    <a:pt x="51739" y="239395"/>
                  </a:lnTo>
                  <a:lnTo>
                    <a:pt x="57823" y="239395"/>
                  </a:lnTo>
                  <a:lnTo>
                    <a:pt x="60058" y="239153"/>
                  </a:lnTo>
                  <a:lnTo>
                    <a:pt x="60299" y="238899"/>
                  </a:lnTo>
                  <a:lnTo>
                    <a:pt x="61302" y="237934"/>
                  </a:lnTo>
                  <a:close/>
                </a:path>
                <a:path w="204469" h="288925">
                  <a:moveTo>
                    <a:pt x="155257" y="267830"/>
                  </a:moveTo>
                  <a:lnTo>
                    <a:pt x="151409" y="261366"/>
                  </a:lnTo>
                  <a:lnTo>
                    <a:pt x="143954" y="261366"/>
                  </a:lnTo>
                  <a:lnTo>
                    <a:pt x="147916" y="261239"/>
                  </a:lnTo>
                  <a:lnTo>
                    <a:pt x="151155" y="259511"/>
                  </a:lnTo>
                  <a:lnTo>
                    <a:pt x="151663" y="256641"/>
                  </a:lnTo>
                  <a:lnTo>
                    <a:pt x="152400" y="251701"/>
                  </a:lnTo>
                  <a:lnTo>
                    <a:pt x="149542" y="249199"/>
                  </a:lnTo>
                  <a:lnTo>
                    <a:pt x="147434" y="248234"/>
                  </a:lnTo>
                  <a:lnTo>
                    <a:pt x="149174" y="251701"/>
                  </a:lnTo>
                  <a:lnTo>
                    <a:pt x="144691" y="257530"/>
                  </a:lnTo>
                  <a:lnTo>
                    <a:pt x="138010" y="253771"/>
                  </a:lnTo>
                  <a:lnTo>
                    <a:pt x="135267" y="252310"/>
                  </a:lnTo>
                  <a:lnTo>
                    <a:pt x="130810" y="247586"/>
                  </a:lnTo>
                  <a:lnTo>
                    <a:pt x="120497" y="242379"/>
                  </a:lnTo>
                  <a:lnTo>
                    <a:pt x="116281" y="241274"/>
                  </a:lnTo>
                  <a:lnTo>
                    <a:pt x="109588" y="236804"/>
                  </a:lnTo>
                  <a:lnTo>
                    <a:pt x="105359" y="234061"/>
                  </a:lnTo>
                  <a:lnTo>
                    <a:pt x="101765" y="229603"/>
                  </a:lnTo>
                  <a:lnTo>
                    <a:pt x="101511" y="223266"/>
                  </a:lnTo>
                  <a:lnTo>
                    <a:pt x="99529" y="227228"/>
                  </a:lnTo>
                  <a:lnTo>
                    <a:pt x="118008" y="247954"/>
                  </a:lnTo>
                  <a:lnTo>
                    <a:pt x="120383" y="249961"/>
                  </a:lnTo>
                  <a:lnTo>
                    <a:pt x="123482" y="251701"/>
                  </a:lnTo>
                  <a:lnTo>
                    <a:pt x="124853" y="254533"/>
                  </a:lnTo>
                  <a:lnTo>
                    <a:pt x="126961" y="258381"/>
                  </a:lnTo>
                  <a:lnTo>
                    <a:pt x="126339" y="264236"/>
                  </a:lnTo>
                  <a:lnTo>
                    <a:pt x="120624" y="264845"/>
                  </a:lnTo>
                  <a:lnTo>
                    <a:pt x="119761" y="264350"/>
                  </a:lnTo>
                  <a:lnTo>
                    <a:pt x="119265" y="264350"/>
                  </a:lnTo>
                  <a:lnTo>
                    <a:pt x="119265" y="265696"/>
                  </a:lnTo>
                  <a:lnTo>
                    <a:pt x="120383" y="267335"/>
                  </a:lnTo>
                  <a:lnTo>
                    <a:pt x="121615" y="268198"/>
                  </a:lnTo>
                  <a:lnTo>
                    <a:pt x="125349" y="270535"/>
                  </a:lnTo>
                  <a:lnTo>
                    <a:pt x="129438" y="267703"/>
                  </a:lnTo>
                  <a:lnTo>
                    <a:pt x="131038" y="265455"/>
                  </a:lnTo>
                  <a:lnTo>
                    <a:pt x="135280" y="269443"/>
                  </a:lnTo>
                  <a:lnTo>
                    <a:pt x="133273" y="275259"/>
                  </a:lnTo>
                  <a:lnTo>
                    <a:pt x="128689" y="276021"/>
                  </a:lnTo>
                  <a:lnTo>
                    <a:pt x="124104" y="276885"/>
                  </a:lnTo>
                  <a:lnTo>
                    <a:pt x="118275" y="276517"/>
                  </a:lnTo>
                  <a:lnTo>
                    <a:pt x="118630" y="281965"/>
                  </a:lnTo>
                  <a:lnTo>
                    <a:pt x="121869" y="279958"/>
                  </a:lnTo>
                  <a:lnTo>
                    <a:pt x="126199" y="284073"/>
                  </a:lnTo>
                  <a:lnTo>
                    <a:pt x="132295" y="288798"/>
                  </a:lnTo>
                  <a:lnTo>
                    <a:pt x="138988" y="285203"/>
                  </a:lnTo>
                  <a:lnTo>
                    <a:pt x="141605" y="279742"/>
                  </a:lnTo>
                  <a:lnTo>
                    <a:pt x="142341" y="278003"/>
                  </a:lnTo>
                  <a:lnTo>
                    <a:pt x="143217" y="273278"/>
                  </a:lnTo>
                  <a:lnTo>
                    <a:pt x="142468" y="271183"/>
                  </a:lnTo>
                  <a:lnTo>
                    <a:pt x="148678" y="273646"/>
                  </a:lnTo>
                  <a:lnTo>
                    <a:pt x="146431" y="279222"/>
                  </a:lnTo>
                  <a:lnTo>
                    <a:pt x="149174" y="281851"/>
                  </a:lnTo>
                  <a:lnTo>
                    <a:pt x="149288" y="277609"/>
                  </a:lnTo>
                  <a:lnTo>
                    <a:pt x="153390" y="276021"/>
                  </a:lnTo>
                  <a:lnTo>
                    <a:pt x="154139" y="273037"/>
                  </a:lnTo>
                  <a:lnTo>
                    <a:pt x="155257" y="267830"/>
                  </a:lnTo>
                  <a:close/>
                </a:path>
                <a:path w="204469" h="288925">
                  <a:moveTo>
                    <a:pt x="176110" y="19634"/>
                  </a:moveTo>
                  <a:lnTo>
                    <a:pt x="175971" y="15265"/>
                  </a:lnTo>
                  <a:lnTo>
                    <a:pt x="174853" y="13042"/>
                  </a:lnTo>
                  <a:lnTo>
                    <a:pt x="174371" y="11430"/>
                  </a:lnTo>
                  <a:lnTo>
                    <a:pt x="172872" y="7924"/>
                  </a:lnTo>
                  <a:lnTo>
                    <a:pt x="172123" y="4114"/>
                  </a:lnTo>
                  <a:lnTo>
                    <a:pt x="174002" y="1003"/>
                  </a:lnTo>
                  <a:lnTo>
                    <a:pt x="173634" y="1003"/>
                  </a:lnTo>
                  <a:lnTo>
                    <a:pt x="172631" y="635"/>
                  </a:lnTo>
                  <a:lnTo>
                    <a:pt x="172123" y="1498"/>
                  </a:lnTo>
                  <a:lnTo>
                    <a:pt x="171145" y="3632"/>
                  </a:lnTo>
                  <a:lnTo>
                    <a:pt x="171513" y="6464"/>
                  </a:lnTo>
                  <a:lnTo>
                    <a:pt x="170268" y="3721"/>
                  </a:lnTo>
                  <a:lnTo>
                    <a:pt x="171005" y="1092"/>
                  </a:lnTo>
                  <a:lnTo>
                    <a:pt x="171754" y="127"/>
                  </a:lnTo>
                  <a:lnTo>
                    <a:pt x="171259" y="127"/>
                  </a:lnTo>
                  <a:lnTo>
                    <a:pt x="170903" y="0"/>
                  </a:lnTo>
                  <a:lnTo>
                    <a:pt x="170637" y="0"/>
                  </a:lnTo>
                  <a:lnTo>
                    <a:pt x="169887" y="1739"/>
                  </a:lnTo>
                  <a:lnTo>
                    <a:pt x="169773" y="3835"/>
                  </a:lnTo>
                  <a:lnTo>
                    <a:pt x="169887" y="5969"/>
                  </a:lnTo>
                  <a:lnTo>
                    <a:pt x="169151" y="3835"/>
                  </a:lnTo>
                  <a:lnTo>
                    <a:pt x="169037" y="2108"/>
                  </a:lnTo>
                  <a:lnTo>
                    <a:pt x="169519" y="241"/>
                  </a:lnTo>
                  <a:lnTo>
                    <a:pt x="165188" y="762"/>
                  </a:lnTo>
                  <a:lnTo>
                    <a:pt x="170014" y="9931"/>
                  </a:lnTo>
                  <a:lnTo>
                    <a:pt x="171894" y="14300"/>
                  </a:lnTo>
                  <a:lnTo>
                    <a:pt x="172745" y="16522"/>
                  </a:lnTo>
                  <a:lnTo>
                    <a:pt x="174485" y="21729"/>
                  </a:lnTo>
                  <a:lnTo>
                    <a:pt x="171005" y="26301"/>
                  </a:lnTo>
                  <a:lnTo>
                    <a:pt x="172631" y="25577"/>
                  </a:lnTo>
                  <a:lnTo>
                    <a:pt x="176110" y="22098"/>
                  </a:lnTo>
                  <a:lnTo>
                    <a:pt x="176110" y="19634"/>
                  </a:lnTo>
                  <a:close/>
                </a:path>
                <a:path w="204469" h="288925">
                  <a:moveTo>
                    <a:pt x="192659" y="28803"/>
                  </a:moveTo>
                  <a:lnTo>
                    <a:pt x="191071" y="27406"/>
                  </a:lnTo>
                  <a:lnTo>
                    <a:pt x="190995" y="29171"/>
                  </a:lnTo>
                  <a:lnTo>
                    <a:pt x="192659" y="28803"/>
                  </a:lnTo>
                  <a:close/>
                </a:path>
                <a:path w="204469" h="288925">
                  <a:moveTo>
                    <a:pt x="201663" y="10668"/>
                  </a:moveTo>
                  <a:lnTo>
                    <a:pt x="196697" y="7924"/>
                  </a:lnTo>
                  <a:lnTo>
                    <a:pt x="197192" y="9575"/>
                  </a:lnTo>
                  <a:lnTo>
                    <a:pt x="197129" y="10668"/>
                  </a:lnTo>
                  <a:lnTo>
                    <a:pt x="197002" y="11798"/>
                  </a:lnTo>
                  <a:lnTo>
                    <a:pt x="196329" y="13042"/>
                  </a:lnTo>
                  <a:lnTo>
                    <a:pt x="196354" y="12890"/>
                  </a:lnTo>
                  <a:lnTo>
                    <a:pt x="196329" y="8572"/>
                  </a:lnTo>
                  <a:lnTo>
                    <a:pt x="195351" y="7556"/>
                  </a:lnTo>
                  <a:lnTo>
                    <a:pt x="194462" y="7200"/>
                  </a:lnTo>
                  <a:lnTo>
                    <a:pt x="194970" y="8813"/>
                  </a:lnTo>
                  <a:lnTo>
                    <a:pt x="195186" y="10058"/>
                  </a:lnTo>
                  <a:lnTo>
                    <a:pt x="195287" y="11163"/>
                  </a:lnTo>
                  <a:lnTo>
                    <a:pt x="194462" y="13042"/>
                  </a:lnTo>
                  <a:lnTo>
                    <a:pt x="194564" y="11671"/>
                  </a:lnTo>
                  <a:lnTo>
                    <a:pt x="194462" y="8686"/>
                  </a:lnTo>
                  <a:lnTo>
                    <a:pt x="193611" y="7073"/>
                  </a:lnTo>
                  <a:lnTo>
                    <a:pt x="192493" y="6946"/>
                  </a:lnTo>
                  <a:lnTo>
                    <a:pt x="193128" y="8318"/>
                  </a:lnTo>
                  <a:lnTo>
                    <a:pt x="193154" y="10668"/>
                  </a:lnTo>
                  <a:lnTo>
                    <a:pt x="192354" y="13169"/>
                  </a:lnTo>
                  <a:lnTo>
                    <a:pt x="192366" y="12890"/>
                  </a:lnTo>
                  <a:lnTo>
                    <a:pt x="192354" y="9575"/>
                  </a:lnTo>
                  <a:lnTo>
                    <a:pt x="191985" y="7924"/>
                  </a:lnTo>
                  <a:lnTo>
                    <a:pt x="191249" y="6591"/>
                  </a:lnTo>
                  <a:lnTo>
                    <a:pt x="190246" y="6337"/>
                  </a:lnTo>
                  <a:lnTo>
                    <a:pt x="191109" y="8318"/>
                  </a:lnTo>
                  <a:lnTo>
                    <a:pt x="191135" y="8572"/>
                  </a:lnTo>
                  <a:lnTo>
                    <a:pt x="191262" y="10668"/>
                  </a:lnTo>
                  <a:lnTo>
                    <a:pt x="190614" y="12890"/>
                  </a:lnTo>
                  <a:lnTo>
                    <a:pt x="190754" y="10058"/>
                  </a:lnTo>
                  <a:lnTo>
                    <a:pt x="189750" y="7315"/>
                  </a:lnTo>
                  <a:lnTo>
                    <a:pt x="189128" y="6337"/>
                  </a:lnTo>
                  <a:lnTo>
                    <a:pt x="189001" y="6337"/>
                  </a:lnTo>
                  <a:lnTo>
                    <a:pt x="187896" y="6184"/>
                  </a:lnTo>
                  <a:lnTo>
                    <a:pt x="190246" y="11798"/>
                  </a:lnTo>
                  <a:lnTo>
                    <a:pt x="189001" y="16243"/>
                  </a:lnTo>
                  <a:lnTo>
                    <a:pt x="187159" y="18503"/>
                  </a:lnTo>
                  <a:lnTo>
                    <a:pt x="183413" y="22860"/>
                  </a:lnTo>
                  <a:lnTo>
                    <a:pt x="183680" y="26708"/>
                  </a:lnTo>
                  <a:lnTo>
                    <a:pt x="186029" y="31280"/>
                  </a:lnTo>
                  <a:lnTo>
                    <a:pt x="187159" y="33375"/>
                  </a:lnTo>
                  <a:lnTo>
                    <a:pt x="191503" y="38595"/>
                  </a:lnTo>
                  <a:lnTo>
                    <a:pt x="188379" y="41948"/>
                  </a:lnTo>
                  <a:lnTo>
                    <a:pt x="195084" y="38747"/>
                  </a:lnTo>
                  <a:lnTo>
                    <a:pt x="192112" y="32524"/>
                  </a:lnTo>
                  <a:lnTo>
                    <a:pt x="190042" y="30022"/>
                  </a:lnTo>
                  <a:lnTo>
                    <a:pt x="188645" y="28041"/>
                  </a:lnTo>
                  <a:lnTo>
                    <a:pt x="188506" y="24968"/>
                  </a:lnTo>
                  <a:lnTo>
                    <a:pt x="190246" y="23355"/>
                  </a:lnTo>
                  <a:lnTo>
                    <a:pt x="190246" y="26708"/>
                  </a:lnTo>
                  <a:lnTo>
                    <a:pt x="191071" y="27406"/>
                  </a:lnTo>
                  <a:lnTo>
                    <a:pt x="191223" y="23355"/>
                  </a:lnTo>
                  <a:lnTo>
                    <a:pt x="191363" y="19481"/>
                  </a:lnTo>
                  <a:lnTo>
                    <a:pt x="194462" y="16891"/>
                  </a:lnTo>
                  <a:lnTo>
                    <a:pt x="197446" y="14516"/>
                  </a:lnTo>
                  <a:lnTo>
                    <a:pt x="198920" y="13169"/>
                  </a:lnTo>
                  <a:lnTo>
                    <a:pt x="199059" y="13042"/>
                  </a:lnTo>
                  <a:lnTo>
                    <a:pt x="201663" y="10668"/>
                  </a:lnTo>
                  <a:close/>
                </a:path>
                <a:path w="204469" h="288925">
                  <a:moveTo>
                    <a:pt x="202107" y="26517"/>
                  </a:moveTo>
                  <a:lnTo>
                    <a:pt x="201536" y="26708"/>
                  </a:lnTo>
                  <a:lnTo>
                    <a:pt x="198805" y="27432"/>
                  </a:lnTo>
                  <a:lnTo>
                    <a:pt x="192659" y="28803"/>
                  </a:lnTo>
                  <a:lnTo>
                    <a:pt x="193230" y="29298"/>
                  </a:lnTo>
                  <a:lnTo>
                    <a:pt x="198437" y="29298"/>
                  </a:lnTo>
                  <a:lnTo>
                    <a:pt x="202107" y="26517"/>
                  </a:lnTo>
                  <a:close/>
                </a:path>
                <a:path w="204469" h="288925">
                  <a:moveTo>
                    <a:pt x="202285" y="243471"/>
                  </a:moveTo>
                  <a:lnTo>
                    <a:pt x="202209" y="242379"/>
                  </a:lnTo>
                  <a:lnTo>
                    <a:pt x="202082" y="242011"/>
                  </a:lnTo>
                  <a:lnTo>
                    <a:pt x="201993" y="241642"/>
                  </a:lnTo>
                  <a:lnTo>
                    <a:pt x="201663" y="239763"/>
                  </a:lnTo>
                  <a:lnTo>
                    <a:pt x="198678" y="239395"/>
                  </a:lnTo>
                  <a:lnTo>
                    <a:pt x="197446" y="240525"/>
                  </a:lnTo>
                  <a:lnTo>
                    <a:pt x="195948" y="241642"/>
                  </a:lnTo>
                  <a:lnTo>
                    <a:pt x="195770" y="242379"/>
                  </a:lnTo>
                  <a:lnTo>
                    <a:pt x="195668" y="243357"/>
                  </a:lnTo>
                  <a:lnTo>
                    <a:pt x="196697" y="245973"/>
                  </a:lnTo>
                  <a:lnTo>
                    <a:pt x="195580" y="245452"/>
                  </a:lnTo>
                  <a:lnTo>
                    <a:pt x="195199" y="245452"/>
                  </a:lnTo>
                  <a:lnTo>
                    <a:pt x="195338" y="245973"/>
                  </a:lnTo>
                  <a:lnTo>
                    <a:pt x="194830" y="246468"/>
                  </a:lnTo>
                  <a:lnTo>
                    <a:pt x="195338" y="247713"/>
                  </a:lnTo>
                  <a:lnTo>
                    <a:pt x="195072" y="247472"/>
                  </a:lnTo>
                  <a:lnTo>
                    <a:pt x="194589" y="247103"/>
                  </a:lnTo>
                  <a:lnTo>
                    <a:pt x="194208" y="246621"/>
                  </a:lnTo>
                  <a:lnTo>
                    <a:pt x="193344" y="247345"/>
                  </a:lnTo>
                  <a:lnTo>
                    <a:pt x="193992" y="248323"/>
                  </a:lnTo>
                  <a:lnTo>
                    <a:pt x="194094" y="249326"/>
                  </a:lnTo>
                  <a:lnTo>
                    <a:pt x="193344" y="248958"/>
                  </a:lnTo>
                  <a:lnTo>
                    <a:pt x="193344" y="247865"/>
                  </a:lnTo>
                  <a:lnTo>
                    <a:pt x="192963" y="247865"/>
                  </a:lnTo>
                  <a:lnTo>
                    <a:pt x="191490" y="248323"/>
                  </a:lnTo>
                  <a:lnTo>
                    <a:pt x="191871" y="249567"/>
                  </a:lnTo>
                  <a:lnTo>
                    <a:pt x="192481" y="250698"/>
                  </a:lnTo>
                  <a:lnTo>
                    <a:pt x="191490" y="250583"/>
                  </a:lnTo>
                  <a:lnTo>
                    <a:pt x="191122" y="249085"/>
                  </a:lnTo>
                  <a:lnTo>
                    <a:pt x="190004" y="249212"/>
                  </a:lnTo>
                  <a:lnTo>
                    <a:pt x="190004" y="249936"/>
                  </a:lnTo>
                  <a:lnTo>
                    <a:pt x="190373" y="250939"/>
                  </a:lnTo>
                  <a:lnTo>
                    <a:pt x="189128" y="250431"/>
                  </a:lnTo>
                  <a:lnTo>
                    <a:pt x="189509" y="249212"/>
                  </a:lnTo>
                  <a:lnTo>
                    <a:pt x="189128" y="249212"/>
                  </a:lnTo>
                  <a:lnTo>
                    <a:pt x="188506" y="249085"/>
                  </a:lnTo>
                  <a:lnTo>
                    <a:pt x="188125" y="249212"/>
                  </a:lnTo>
                  <a:lnTo>
                    <a:pt x="187629" y="249085"/>
                  </a:lnTo>
                  <a:lnTo>
                    <a:pt x="187147" y="249085"/>
                  </a:lnTo>
                  <a:lnTo>
                    <a:pt x="185788" y="247954"/>
                  </a:lnTo>
                  <a:lnTo>
                    <a:pt x="187007" y="247865"/>
                  </a:lnTo>
                  <a:lnTo>
                    <a:pt x="190881" y="247688"/>
                  </a:lnTo>
                  <a:lnTo>
                    <a:pt x="191871" y="247345"/>
                  </a:lnTo>
                  <a:lnTo>
                    <a:pt x="192989" y="245605"/>
                  </a:lnTo>
                  <a:lnTo>
                    <a:pt x="192608" y="245452"/>
                  </a:lnTo>
                  <a:lnTo>
                    <a:pt x="190754" y="244729"/>
                  </a:lnTo>
                  <a:lnTo>
                    <a:pt x="186905" y="245364"/>
                  </a:lnTo>
                  <a:lnTo>
                    <a:pt x="184531" y="245452"/>
                  </a:lnTo>
                  <a:lnTo>
                    <a:pt x="183680" y="245452"/>
                  </a:lnTo>
                  <a:lnTo>
                    <a:pt x="183984" y="244119"/>
                  </a:lnTo>
                  <a:lnTo>
                    <a:pt x="184023" y="243992"/>
                  </a:lnTo>
                  <a:lnTo>
                    <a:pt x="184416" y="243992"/>
                  </a:lnTo>
                  <a:lnTo>
                    <a:pt x="184658" y="243878"/>
                  </a:lnTo>
                  <a:lnTo>
                    <a:pt x="184899" y="243751"/>
                  </a:lnTo>
                  <a:lnTo>
                    <a:pt x="185521" y="243751"/>
                  </a:lnTo>
                  <a:lnTo>
                    <a:pt x="186016" y="243598"/>
                  </a:lnTo>
                  <a:lnTo>
                    <a:pt x="185762" y="243357"/>
                  </a:lnTo>
                  <a:lnTo>
                    <a:pt x="185280" y="242900"/>
                  </a:lnTo>
                  <a:lnTo>
                    <a:pt x="184416" y="242506"/>
                  </a:lnTo>
                  <a:lnTo>
                    <a:pt x="185788" y="242011"/>
                  </a:lnTo>
                  <a:lnTo>
                    <a:pt x="186397" y="243116"/>
                  </a:lnTo>
                  <a:lnTo>
                    <a:pt x="186524" y="243268"/>
                  </a:lnTo>
                  <a:lnTo>
                    <a:pt x="187515" y="242011"/>
                  </a:lnTo>
                  <a:lnTo>
                    <a:pt x="188125" y="241249"/>
                  </a:lnTo>
                  <a:lnTo>
                    <a:pt x="184670" y="240880"/>
                  </a:lnTo>
                  <a:lnTo>
                    <a:pt x="183794" y="240157"/>
                  </a:lnTo>
                  <a:lnTo>
                    <a:pt x="184302" y="239636"/>
                  </a:lnTo>
                  <a:lnTo>
                    <a:pt x="185902" y="240525"/>
                  </a:lnTo>
                  <a:lnTo>
                    <a:pt x="185521" y="239636"/>
                  </a:lnTo>
                  <a:lnTo>
                    <a:pt x="184797" y="239026"/>
                  </a:lnTo>
                  <a:lnTo>
                    <a:pt x="184416" y="238391"/>
                  </a:lnTo>
                  <a:lnTo>
                    <a:pt x="183921" y="237934"/>
                  </a:lnTo>
                  <a:lnTo>
                    <a:pt x="180454" y="243357"/>
                  </a:lnTo>
                  <a:lnTo>
                    <a:pt x="175488" y="242747"/>
                  </a:lnTo>
                  <a:lnTo>
                    <a:pt x="174498" y="242620"/>
                  </a:lnTo>
                  <a:lnTo>
                    <a:pt x="171843" y="242011"/>
                  </a:lnTo>
                  <a:lnTo>
                    <a:pt x="168529" y="241249"/>
                  </a:lnTo>
                  <a:lnTo>
                    <a:pt x="167424" y="241134"/>
                  </a:lnTo>
                  <a:lnTo>
                    <a:pt x="166306" y="240792"/>
                  </a:lnTo>
                  <a:lnTo>
                    <a:pt x="163360" y="239915"/>
                  </a:lnTo>
                  <a:lnTo>
                    <a:pt x="159588" y="238785"/>
                  </a:lnTo>
                  <a:lnTo>
                    <a:pt x="158483" y="238391"/>
                  </a:lnTo>
                  <a:lnTo>
                    <a:pt x="156997" y="237655"/>
                  </a:lnTo>
                  <a:lnTo>
                    <a:pt x="157353" y="238264"/>
                  </a:lnTo>
                  <a:lnTo>
                    <a:pt x="156997" y="238391"/>
                  </a:lnTo>
                  <a:lnTo>
                    <a:pt x="156921" y="238264"/>
                  </a:lnTo>
                  <a:lnTo>
                    <a:pt x="155879" y="236435"/>
                  </a:lnTo>
                  <a:lnTo>
                    <a:pt x="154393" y="237782"/>
                  </a:lnTo>
                  <a:lnTo>
                    <a:pt x="154393" y="238264"/>
                  </a:lnTo>
                  <a:lnTo>
                    <a:pt x="154012" y="237934"/>
                  </a:lnTo>
                  <a:lnTo>
                    <a:pt x="154393" y="237286"/>
                  </a:lnTo>
                  <a:lnTo>
                    <a:pt x="154571" y="236918"/>
                  </a:lnTo>
                  <a:lnTo>
                    <a:pt x="153263" y="235191"/>
                  </a:lnTo>
                  <a:lnTo>
                    <a:pt x="151409" y="236435"/>
                  </a:lnTo>
                  <a:lnTo>
                    <a:pt x="151282" y="236918"/>
                  </a:lnTo>
                  <a:lnTo>
                    <a:pt x="151091" y="236524"/>
                  </a:lnTo>
                  <a:lnTo>
                    <a:pt x="151015" y="236042"/>
                  </a:lnTo>
                  <a:lnTo>
                    <a:pt x="151536" y="235432"/>
                  </a:lnTo>
                  <a:lnTo>
                    <a:pt x="151422" y="235064"/>
                  </a:lnTo>
                  <a:lnTo>
                    <a:pt x="150406" y="234061"/>
                  </a:lnTo>
                  <a:lnTo>
                    <a:pt x="149059" y="235305"/>
                  </a:lnTo>
                  <a:lnTo>
                    <a:pt x="149059" y="236042"/>
                  </a:lnTo>
                  <a:lnTo>
                    <a:pt x="148678" y="235546"/>
                  </a:lnTo>
                  <a:lnTo>
                    <a:pt x="149059" y="234175"/>
                  </a:lnTo>
                  <a:lnTo>
                    <a:pt x="149428" y="234061"/>
                  </a:lnTo>
                  <a:lnTo>
                    <a:pt x="148551" y="233413"/>
                  </a:lnTo>
                  <a:lnTo>
                    <a:pt x="148170" y="232841"/>
                  </a:lnTo>
                  <a:lnTo>
                    <a:pt x="147751" y="232079"/>
                  </a:lnTo>
                  <a:lnTo>
                    <a:pt x="147688" y="231952"/>
                  </a:lnTo>
                  <a:lnTo>
                    <a:pt x="144462" y="232079"/>
                  </a:lnTo>
                  <a:lnTo>
                    <a:pt x="143624" y="231470"/>
                  </a:lnTo>
                  <a:lnTo>
                    <a:pt x="141732" y="230098"/>
                  </a:lnTo>
                  <a:lnTo>
                    <a:pt x="141097" y="225615"/>
                  </a:lnTo>
                  <a:lnTo>
                    <a:pt x="139230" y="228727"/>
                  </a:lnTo>
                  <a:lnTo>
                    <a:pt x="138379" y="231470"/>
                  </a:lnTo>
                  <a:lnTo>
                    <a:pt x="136753" y="230339"/>
                  </a:lnTo>
                  <a:lnTo>
                    <a:pt x="136131" y="229362"/>
                  </a:lnTo>
                  <a:lnTo>
                    <a:pt x="136017" y="227228"/>
                  </a:lnTo>
                  <a:lnTo>
                    <a:pt x="135763" y="227507"/>
                  </a:lnTo>
                  <a:lnTo>
                    <a:pt x="135521" y="227863"/>
                  </a:lnTo>
                  <a:lnTo>
                    <a:pt x="135267" y="227990"/>
                  </a:lnTo>
                  <a:lnTo>
                    <a:pt x="134759" y="235064"/>
                  </a:lnTo>
                  <a:lnTo>
                    <a:pt x="132054" y="237655"/>
                  </a:lnTo>
                  <a:lnTo>
                    <a:pt x="132537" y="238023"/>
                  </a:lnTo>
                  <a:lnTo>
                    <a:pt x="133540" y="239268"/>
                  </a:lnTo>
                  <a:lnTo>
                    <a:pt x="141097" y="239636"/>
                  </a:lnTo>
                  <a:lnTo>
                    <a:pt x="145440" y="239636"/>
                  </a:lnTo>
                  <a:lnTo>
                    <a:pt x="145199" y="237655"/>
                  </a:lnTo>
                  <a:lnTo>
                    <a:pt x="146570" y="236524"/>
                  </a:lnTo>
                  <a:lnTo>
                    <a:pt x="146024" y="237782"/>
                  </a:lnTo>
                  <a:lnTo>
                    <a:pt x="145935" y="239268"/>
                  </a:lnTo>
                  <a:lnTo>
                    <a:pt x="146050" y="240271"/>
                  </a:lnTo>
                  <a:lnTo>
                    <a:pt x="147802" y="240271"/>
                  </a:lnTo>
                  <a:lnTo>
                    <a:pt x="147802" y="238391"/>
                  </a:lnTo>
                  <a:lnTo>
                    <a:pt x="148551" y="237934"/>
                  </a:lnTo>
                  <a:lnTo>
                    <a:pt x="148424" y="240880"/>
                  </a:lnTo>
                  <a:lnTo>
                    <a:pt x="150774" y="240792"/>
                  </a:lnTo>
                  <a:lnTo>
                    <a:pt x="150774" y="239268"/>
                  </a:lnTo>
                  <a:lnTo>
                    <a:pt x="151282" y="238785"/>
                  </a:lnTo>
                  <a:lnTo>
                    <a:pt x="151295" y="239763"/>
                  </a:lnTo>
                  <a:lnTo>
                    <a:pt x="151536" y="241896"/>
                  </a:lnTo>
                  <a:lnTo>
                    <a:pt x="153631" y="241769"/>
                  </a:lnTo>
                  <a:lnTo>
                    <a:pt x="153390" y="241401"/>
                  </a:lnTo>
                  <a:lnTo>
                    <a:pt x="153631" y="240030"/>
                  </a:lnTo>
                  <a:lnTo>
                    <a:pt x="154139" y="239915"/>
                  </a:lnTo>
                  <a:lnTo>
                    <a:pt x="154025" y="240525"/>
                  </a:lnTo>
                  <a:lnTo>
                    <a:pt x="154139" y="242506"/>
                  </a:lnTo>
                  <a:lnTo>
                    <a:pt x="156248" y="242506"/>
                  </a:lnTo>
                  <a:lnTo>
                    <a:pt x="156248" y="241134"/>
                  </a:lnTo>
                  <a:lnTo>
                    <a:pt x="156972" y="240792"/>
                  </a:lnTo>
                  <a:lnTo>
                    <a:pt x="156705" y="241134"/>
                  </a:lnTo>
                  <a:lnTo>
                    <a:pt x="156730" y="242011"/>
                  </a:lnTo>
                  <a:lnTo>
                    <a:pt x="156972" y="243471"/>
                  </a:lnTo>
                  <a:lnTo>
                    <a:pt x="158724" y="242989"/>
                  </a:lnTo>
                  <a:lnTo>
                    <a:pt x="158635" y="242747"/>
                  </a:lnTo>
                  <a:lnTo>
                    <a:pt x="158711" y="241642"/>
                  </a:lnTo>
                  <a:lnTo>
                    <a:pt x="159105" y="241249"/>
                  </a:lnTo>
                  <a:lnTo>
                    <a:pt x="159105" y="243878"/>
                  </a:lnTo>
                  <a:lnTo>
                    <a:pt x="161315" y="243471"/>
                  </a:lnTo>
                  <a:lnTo>
                    <a:pt x="161315" y="242379"/>
                  </a:lnTo>
                  <a:lnTo>
                    <a:pt x="161823" y="242011"/>
                  </a:lnTo>
                  <a:lnTo>
                    <a:pt x="161632" y="242379"/>
                  </a:lnTo>
                  <a:lnTo>
                    <a:pt x="161607" y="242620"/>
                  </a:lnTo>
                  <a:lnTo>
                    <a:pt x="161937" y="244119"/>
                  </a:lnTo>
                  <a:lnTo>
                    <a:pt x="163931" y="243992"/>
                  </a:lnTo>
                  <a:lnTo>
                    <a:pt x="163931" y="243116"/>
                  </a:lnTo>
                  <a:lnTo>
                    <a:pt x="164439" y="242747"/>
                  </a:lnTo>
                  <a:lnTo>
                    <a:pt x="164477" y="243357"/>
                  </a:lnTo>
                  <a:lnTo>
                    <a:pt x="165061" y="244729"/>
                  </a:lnTo>
                  <a:lnTo>
                    <a:pt x="166179" y="243992"/>
                  </a:lnTo>
                  <a:lnTo>
                    <a:pt x="167030" y="244843"/>
                  </a:lnTo>
                  <a:lnTo>
                    <a:pt x="170014" y="244119"/>
                  </a:lnTo>
                  <a:lnTo>
                    <a:pt x="174739" y="246126"/>
                  </a:lnTo>
                  <a:lnTo>
                    <a:pt x="184048" y="251675"/>
                  </a:lnTo>
                  <a:lnTo>
                    <a:pt x="187147" y="251955"/>
                  </a:lnTo>
                  <a:lnTo>
                    <a:pt x="187756" y="254177"/>
                  </a:lnTo>
                  <a:lnTo>
                    <a:pt x="189865" y="253415"/>
                  </a:lnTo>
                  <a:lnTo>
                    <a:pt x="193598" y="251675"/>
                  </a:lnTo>
                  <a:lnTo>
                    <a:pt x="194157" y="250939"/>
                  </a:lnTo>
                  <a:lnTo>
                    <a:pt x="194348" y="250698"/>
                  </a:lnTo>
                  <a:lnTo>
                    <a:pt x="195402" y="249326"/>
                  </a:lnTo>
                  <a:lnTo>
                    <a:pt x="195707" y="248932"/>
                  </a:lnTo>
                  <a:lnTo>
                    <a:pt x="197345" y="247713"/>
                  </a:lnTo>
                  <a:lnTo>
                    <a:pt x="199682" y="245973"/>
                  </a:lnTo>
                  <a:lnTo>
                    <a:pt x="200787" y="245732"/>
                  </a:lnTo>
                  <a:lnTo>
                    <a:pt x="201625" y="244729"/>
                  </a:lnTo>
                  <a:lnTo>
                    <a:pt x="202158" y="243967"/>
                  </a:lnTo>
                  <a:lnTo>
                    <a:pt x="202285" y="243471"/>
                  </a:lnTo>
                  <a:close/>
                </a:path>
                <a:path w="204469" h="288925">
                  <a:moveTo>
                    <a:pt x="203149" y="26187"/>
                  </a:moveTo>
                  <a:lnTo>
                    <a:pt x="203034" y="25819"/>
                  </a:lnTo>
                  <a:lnTo>
                    <a:pt x="202107" y="26517"/>
                  </a:lnTo>
                  <a:lnTo>
                    <a:pt x="203149" y="26187"/>
                  </a:lnTo>
                  <a:close/>
                </a:path>
                <a:path w="204469" h="288925">
                  <a:moveTo>
                    <a:pt x="204279" y="25819"/>
                  </a:moveTo>
                  <a:lnTo>
                    <a:pt x="203149" y="26187"/>
                  </a:lnTo>
                  <a:lnTo>
                    <a:pt x="204279" y="30022"/>
                  </a:lnTo>
                  <a:lnTo>
                    <a:pt x="204279" y="2581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1500" y="3930357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2095" y="12407"/>
                  </a:moveTo>
                  <a:lnTo>
                    <a:pt x="1358" y="11925"/>
                  </a:lnTo>
                  <a:lnTo>
                    <a:pt x="609" y="11925"/>
                  </a:lnTo>
                  <a:lnTo>
                    <a:pt x="0" y="12776"/>
                  </a:lnTo>
                  <a:lnTo>
                    <a:pt x="1727" y="13906"/>
                  </a:lnTo>
                  <a:lnTo>
                    <a:pt x="2095" y="13538"/>
                  </a:lnTo>
                  <a:lnTo>
                    <a:pt x="2095" y="12407"/>
                  </a:lnTo>
                  <a:close/>
                </a:path>
                <a:path w="16509" h="13970">
                  <a:moveTo>
                    <a:pt x="7061" y="2349"/>
                  </a:moveTo>
                  <a:lnTo>
                    <a:pt x="6692" y="2476"/>
                  </a:lnTo>
                  <a:lnTo>
                    <a:pt x="6070" y="2476"/>
                  </a:lnTo>
                  <a:lnTo>
                    <a:pt x="6197" y="2590"/>
                  </a:lnTo>
                  <a:lnTo>
                    <a:pt x="6197" y="2717"/>
                  </a:lnTo>
                  <a:lnTo>
                    <a:pt x="6934" y="2717"/>
                  </a:lnTo>
                  <a:lnTo>
                    <a:pt x="7061" y="2590"/>
                  </a:lnTo>
                  <a:lnTo>
                    <a:pt x="7061" y="2349"/>
                  </a:lnTo>
                  <a:close/>
                </a:path>
                <a:path w="16509" h="13970">
                  <a:moveTo>
                    <a:pt x="16497" y="0"/>
                  </a:moveTo>
                  <a:lnTo>
                    <a:pt x="15621" y="368"/>
                  </a:lnTo>
                  <a:lnTo>
                    <a:pt x="14503" y="609"/>
                  </a:lnTo>
                  <a:lnTo>
                    <a:pt x="13639" y="977"/>
                  </a:lnTo>
                  <a:lnTo>
                    <a:pt x="13639" y="1219"/>
                  </a:lnTo>
                  <a:lnTo>
                    <a:pt x="16497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99160" y="3824262"/>
              <a:ext cx="102235" cy="107314"/>
            </a:xfrm>
            <a:custGeom>
              <a:avLst/>
              <a:gdLst/>
              <a:ahLst/>
              <a:cxnLst/>
              <a:rect l="l" t="t" r="r" b="b"/>
              <a:pathLst>
                <a:path w="102234" h="107314">
                  <a:moveTo>
                    <a:pt x="10172" y="101892"/>
                  </a:moveTo>
                  <a:lnTo>
                    <a:pt x="8940" y="101498"/>
                  </a:lnTo>
                  <a:lnTo>
                    <a:pt x="0" y="107315"/>
                  </a:lnTo>
                  <a:lnTo>
                    <a:pt x="10172" y="101892"/>
                  </a:lnTo>
                  <a:close/>
                </a:path>
                <a:path w="102234" h="107314">
                  <a:moveTo>
                    <a:pt x="16510" y="0"/>
                  </a:moveTo>
                  <a:lnTo>
                    <a:pt x="15392" y="368"/>
                  </a:lnTo>
                  <a:lnTo>
                    <a:pt x="14147" y="2222"/>
                  </a:lnTo>
                  <a:lnTo>
                    <a:pt x="15646" y="3467"/>
                  </a:lnTo>
                  <a:lnTo>
                    <a:pt x="15646" y="1219"/>
                  </a:lnTo>
                  <a:lnTo>
                    <a:pt x="16510" y="0"/>
                  </a:lnTo>
                  <a:close/>
                </a:path>
                <a:path w="102234" h="107314">
                  <a:moveTo>
                    <a:pt x="87071" y="7797"/>
                  </a:moveTo>
                  <a:lnTo>
                    <a:pt x="86004" y="7797"/>
                  </a:lnTo>
                  <a:lnTo>
                    <a:pt x="87071" y="7797"/>
                  </a:lnTo>
                  <a:close/>
                </a:path>
                <a:path w="102234" h="107314">
                  <a:moveTo>
                    <a:pt x="89979" y="62141"/>
                  </a:moveTo>
                  <a:lnTo>
                    <a:pt x="89115" y="65620"/>
                  </a:lnTo>
                  <a:lnTo>
                    <a:pt x="85013" y="70472"/>
                  </a:lnTo>
                  <a:lnTo>
                    <a:pt x="84264" y="72605"/>
                  </a:lnTo>
                  <a:lnTo>
                    <a:pt x="87249" y="72605"/>
                  </a:lnTo>
                  <a:lnTo>
                    <a:pt x="87617" y="70586"/>
                  </a:lnTo>
                  <a:lnTo>
                    <a:pt x="89496" y="66014"/>
                  </a:lnTo>
                  <a:lnTo>
                    <a:pt x="89979" y="62141"/>
                  </a:lnTo>
                  <a:close/>
                </a:path>
                <a:path w="102234" h="107314">
                  <a:moveTo>
                    <a:pt x="102019" y="15240"/>
                  </a:moveTo>
                  <a:lnTo>
                    <a:pt x="95199" y="14871"/>
                  </a:lnTo>
                  <a:lnTo>
                    <a:pt x="88734" y="10909"/>
                  </a:lnTo>
                  <a:lnTo>
                    <a:pt x="87134" y="7924"/>
                  </a:lnTo>
                  <a:lnTo>
                    <a:pt x="84899" y="7924"/>
                  </a:lnTo>
                  <a:lnTo>
                    <a:pt x="84340" y="7924"/>
                  </a:lnTo>
                  <a:lnTo>
                    <a:pt x="86093" y="11264"/>
                  </a:lnTo>
                  <a:lnTo>
                    <a:pt x="85267" y="10020"/>
                  </a:lnTo>
                  <a:lnTo>
                    <a:pt x="83032" y="7924"/>
                  </a:lnTo>
                  <a:lnTo>
                    <a:pt x="81419" y="7924"/>
                  </a:lnTo>
                  <a:lnTo>
                    <a:pt x="78676" y="7556"/>
                  </a:lnTo>
                  <a:lnTo>
                    <a:pt x="76822" y="7162"/>
                  </a:lnTo>
                  <a:lnTo>
                    <a:pt x="79806" y="9779"/>
                  </a:lnTo>
                  <a:lnTo>
                    <a:pt x="85648" y="16852"/>
                  </a:lnTo>
                  <a:lnTo>
                    <a:pt x="91592" y="20447"/>
                  </a:lnTo>
                  <a:lnTo>
                    <a:pt x="88366" y="14630"/>
                  </a:lnTo>
                  <a:lnTo>
                    <a:pt x="86677" y="12141"/>
                  </a:lnTo>
                  <a:lnTo>
                    <a:pt x="94576" y="17132"/>
                  </a:lnTo>
                  <a:lnTo>
                    <a:pt x="102019" y="1524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48842" y="4021429"/>
              <a:ext cx="8255" cy="6350"/>
            </a:xfrm>
            <a:custGeom>
              <a:avLst/>
              <a:gdLst/>
              <a:ahLst/>
              <a:cxnLst/>
              <a:rect l="l" t="t" r="r" b="b"/>
              <a:pathLst>
                <a:path w="8254" h="6350">
                  <a:moveTo>
                    <a:pt x="5702" y="3479"/>
                  </a:moveTo>
                  <a:lnTo>
                    <a:pt x="4584" y="3111"/>
                  </a:lnTo>
                  <a:lnTo>
                    <a:pt x="4457" y="2743"/>
                  </a:lnTo>
                  <a:lnTo>
                    <a:pt x="3975" y="1981"/>
                  </a:lnTo>
                  <a:lnTo>
                    <a:pt x="4711" y="1257"/>
                  </a:lnTo>
                  <a:lnTo>
                    <a:pt x="4826" y="762"/>
                  </a:lnTo>
                  <a:lnTo>
                    <a:pt x="4203" y="1130"/>
                  </a:lnTo>
                  <a:lnTo>
                    <a:pt x="2971" y="1892"/>
                  </a:lnTo>
                  <a:lnTo>
                    <a:pt x="3594" y="3111"/>
                  </a:lnTo>
                  <a:lnTo>
                    <a:pt x="3708" y="3479"/>
                  </a:lnTo>
                  <a:lnTo>
                    <a:pt x="5194" y="3606"/>
                  </a:lnTo>
                  <a:lnTo>
                    <a:pt x="5702" y="3606"/>
                  </a:lnTo>
                  <a:lnTo>
                    <a:pt x="5702" y="3479"/>
                  </a:lnTo>
                  <a:close/>
                </a:path>
                <a:path w="8254" h="6350">
                  <a:moveTo>
                    <a:pt x="7810" y="5829"/>
                  </a:moveTo>
                  <a:lnTo>
                    <a:pt x="6565" y="5219"/>
                  </a:lnTo>
                  <a:lnTo>
                    <a:pt x="2235" y="5219"/>
                  </a:lnTo>
                  <a:lnTo>
                    <a:pt x="1854" y="3721"/>
                  </a:lnTo>
                  <a:lnTo>
                    <a:pt x="1854" y="2870"/>
                  </a:lnTo>
                  <a:lnTo>
                    <a:pt x="2971" y="762"/>
                  </a:lnTo>
                  <a:lnTo>
                    <a:pt x="2603" y="0"/>
                  </a:lnTo>
                  <a:lnTo>
                    <a:pt x="1854" y="2387"/>
                  </a:lnTo>
                  <a:lnTo>
                    <a:pt x="0" y="4368"/>
                  </a:lnTo>
                  <a:lnTo>
                    <a:pt x="495" y="4978"/>
                  </a:lnTo>
                  <a:lnTo>
                    <a:pt x="622" y="5334"/>
                  </a:lnTo>
                  <a:lnTo>
                    <a:pt x="6083" y="6223"/>
                  </a:lnTo>
                  <a:lnTo>
                    <a:pt x="7810" y="5829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03999" y="3821023"/>
              <a:ext cx="128270" cy="243204"/>
            </a:xfrm>
            <a:custGeom>
              <a:avLst/>
              <a:gdLst/>
              <a:ahLst/>
              <a:cxnLst/>
              <a:rect l="l" t="t" r="r" b="b"/>
              <a:pathLst>
                <a:path w="128269" h="243204">
                  <a:moveTo>
                    <a:pt x="13017" y="235889"/>
                  </a:moveTo>
                  <a:lnTo>
                    <a:pt x="12623" y="235343"/>
                  </a:lnTo>
                  <a:lnTo>
                    <a:pt x="12369" y="234911"/>
                  </a:lnTo>
                  <a:lnTo>
                    <a:pt x="11620" y="237045"/>
                  </a:lnTo>
                  <a:lnTo>
                    <a:pt x="8953" y="240588"/>
                  </a:lnTo>
                  <a:lnTo>
                    <a:pt x="6502" y="240677"/>
                  </a:lnTo>
                  <a:lnTo>
                    <a:pt x="4152" y="240588"/>
                  </a:lnTo>
                  <a:lnTo>
                    <a:pt x="1384" y="237045"/>
                  </a:lnTo>
                  <a:lnTo>
                    <a:pt x="647" y="234911"/>
                  </a:lnTo>
                  <a:lnTo>
                    <a:pt x="317" y="235343"/>
                  </a:lnTo>
                  <a:lnTo>
                    <a:pt x="0" y="235889"/>
                  </a:lnTo>
                  <a:lnTo>
                    <a:pt x="647" y="238239"/>
                  </a:lnTo>
                  <a:lnTo>
                    <a:pt x="4584" y="241744"/>
                  </a:lnTo>
                  <a:lnTo>
                    <a:pt x="6502" y="242595"/>
                  </a:lnTo>
                  <a:lnTo>
                    <a:pt x="8521" y="241833"/>
                  </a:lnTo>
                  <a:lnTo>
                    <a:pt x="9766" y="240677"/>
                  </a:lnTo>
                  <a:lnTo>
                    <a:pt x="12369" y="238239"/>
                  </a:lnTo>
                  <a:lnTo>
                    <a:pt x="13017" y="235889"/>
                  </a:lnTo>
                  <a:close/>
                </a:path>
                <a:path w="128269" h="243204">
                  <a:moveTo>
                    <a:pt x="67538" y="622"/>
                  </a:moveTo>
                  <a:lnTo>
                    <a:pt x="66929" y="368"/>
                  </a:lnTo>
                  <a:lnTo>
                    <a:pt x="63703" y="419"/>
                  </a:lnTo>
                  <a:lnTo>
                    <a:pt x="63703" y="4826"/>
                  </a:lnTo>
                  <a:lnTo>
                    <a:pt x="63627" y="7175"/>
                  </a:lnTo>
                  <a:lnTo>
                    <a:pt x="61087" y="10795"/>
                  </a:lnTo>
                  <a:lnTo>
                    <a:pt x="60223" y="11645"/>
                  </a:lnTo>
                  <a:lnTo>
                    <a:pt x="59245" y="10922"/>
                  </a:lnTo>
                  <a:lnTo>
                    <a:pt x="57746" y="9791"/>
                  </a:lnTo>
                  <a:lnTo>
                    <a:pt x="55575" y="9182"/>
                  </a:lnTo>
                  <a:lnTo>
                    <a:pt x="55143" y="9055"/>
                  </a:lnTo>
                  <a:lnTo>
                    <a:pt x="52031" y="8051"/>
                  </a:lnTo>
                  <a:lnTo>
                    <a:pt x="48272" y="6921"/>
                  </a:lnTo>
                  <a:lnTo>
                    <a:pt x="47447" y="6680"/>
                  </a:lnTo>
                  <a:lnTo>
                    <a:pt x="45580" y="6591"/>
                  </a:lnTo>
                  <a:lnTo>
                    <a:pt x="46837" y="6438"/>
                  </a:lnTo>
                  <a:lnTo>
                    <a:pt x="51663" y="5829"/>
                  </a:lnTo>
                  <a:lnTo>
                    <a:pt x="53898" y="5702"/>
                  </a:lnTo>
                  <a:lnTo>
                    <a:pt x="59347" y="3238"/>
                  </a:lnTo>
                  <a:lnTo>
                    <a:pt x="63703" y="4826"/>
                  </a:lnTo>
                  <a:lnTo>
                    <a:pt x="63703" y="419"/>
                  </a:lnTo>
                  <a:lnTo>
                    <a:pt x="27216" y="977"/>
                  </a:lnTo>
                  <a:lnTo>
                    <a:pt x="26098" y="736"/>
                  </a:lnTo>
                  <a:lnTo>
                    <a:pt x="24739" y="495"/>
                  </a:lnTo>
                  <a:lnTo>
                    <a:pt x="23495" y="0"/>
                  </a:lnTo>
                  <a:lnTo>
                    <a:pt x="24358" y="736"/>
                  </a:lnTo>
                  <a:lnTo>
                    <a:pt x="26581" y="2235"/>
                  </a:lnTo>
                  <a:lnTo>
                    <a:pt x="27838" y="2717"/>
                  </a:lnTo>
                  <a:lnTo>
                    <a:pt x="34658" y="6197"/>
                  </a:lnTo>
                  <a:lnTo>
                    <a:pt x="40398" y="6705"/>
                  </a:lnTo>
                  <a:lnTo>
                    <a:pt x="37147" y="7175"/>
                  </a:lnTo>
                  <a:lnTo>
                    <a:pt x="34163" y="7569"/>
                  </a:lnTo>
                  <a:lnTo>
                    <a:pt x="29070" y="8051"/>
                  </a:lnTo>
                  <a:lnTo>
                    <a:pt x="25730" y="7175"/>
                  </a:lnTo>
                  <a:lnTo>
                    <a:pt x="29946" y="10528"/>
                  </a:lnTo>
                  <a:lnTo>
                    <a:pt x="36766" y="11163"/>
                  </a:lnTo>
                  <a:lnTo>
                    <a:pt x="43586" y="9182"/>
                  </a:lnTo>
                  <a:lnTo>
                    <a:pt x="38379" y="12661"/>
                  </a:lnTo>
                  <a:lnTo>
                    <a:pt x="32804" y="18846"/>
                  </a:lnTo>
                  <a:lnTo>
                    <a:pt x="31915" y="25425"/>
                  </a:lnTo>
                  <a:lnTo>
                    <a:pt x="36144" y="18961"/>
                  </a:lnTo>
                  <a:lnTo>
                    <a:pt x="42608" y="14147"/>
                  </a:lnTo>
                  <a:lnTo>
                    <a:pt x="49301" y="10922"/>
                  </a:lnTo>
                  <a:lnTo>
                    <a:pt x="44221" y="15252"/>
                  </a:lnTo>
                  <a:lnTo>
                    <a:pt x="38887" y="22834"/>
                  </a:lnTo>
                  <a:lnTo>
                    <a:pt x="36652" y="26924"/>
                  </a:lnTo>
                  <a:lnTo>
                    <a:pt x="41859" y="23939"/>
                  </a:lnTo>
                  <a:lnTo>
                    <a:pt x="49555" y="18110"/>
                  </a:lnTo>
                  <a:lnTo>
                    <a:pt x="53771" y="13385"/>
                  </a:lnTo>
                  <a:lnTo>
                    <a:pt x="52539" y="16497"/>
                  </a:lnTo>
                  <a:lnTo>
                    <a:pt x="49809" y="20332"/>
                  </a:lnTo>
                  <a:lnTo>
                    <a:pt x="47180" y="22834"/>
                  </a:lnTo>
                  <a:lnTo>
                    <a:pt x="48552" y="22072"/>
                  </a:lnTo>
                  <a:lnTo>
                    <a:pt x="62064" y="11645"/>
                  </a:lnTo>
                  <a:lnTo>
                    <a:pt x="65303" y="6705"/>
                  </a:lnTo>
                  <a:lnTo>
                    <a:pt x="66675" y="3238"/>
                  </a:lnTo>
                  <a:lnTo>
                    <a:pt x="67170" y="1993"/>
                  </a:lnTo>
                  <a:lnTo>
                    <a:pt x="67449" y="977"/>
                  </a:lnTo>
                  <a:lnTo>
                    <a:pt x="67538" y="622"/>
                  </a:lnTo>
                  <a:close/>
                </a:path>
                <a:path w="128269" h="243204">
                  <a:moveTo>
                    <a:pt x="73621" y="173621"/>
                  </a:moveTo>
                  <a:lnTo>
                    <a:pt x="68046" y="168770"/>
                  </a:lnTo>
                  <a:lnTo>
                    <a:pt x="68173" y="170751"/>
                  </a:lnTo>
                  <a:lnTo>
                    <a:pt x="68046" y="172770"/>
                  </a:lnTo>
                  <a:lnTo>
                    <a:pt x="69291" y="176339"/>
                  </a:lnTo>
                  <a:lnTo>
                    <a:pt x="70015" y="182067"/>
                  </a:lnTo>
                  <a:lnTo>
                    <a:pt x="64947" y="186029"/>
                  </a:lnTo>
                  <a:lnTo>
                    <a:pt x="64820" y="185534"/>
                  </a:lnTo>
                  <a:lnTo>
                    <a:pt x="64566" y="184899"/>
                  </a:lnTo>
                  <a:lnTo>
                    <a:pt x="64198" y="184048"/>
                  </a:lnTo>
                  <a:lnTo>
                    <a:pt x="63080" y="185534"/>
                  </a:lnTo>
                  <a:lnTo>
                    <a:pt x="62712" y="188010"/>
                  </a:lnTo>
                  <a:lnTo>
                    <a:pt x="63080" y="189865"/>
                  </a:lnTo>
                  <a:lnTo>
                    <a:pt x="63830" y="192849"/>
                  </a:lnTo>
                  <a:lnTo>
                    <a:pt x="65811" y="194957"/>
                  </a:lnTo>
                  <a:lnTo>
                    <a:pt x="68287" y="196088"/>
                  </a:lnTo>
                  <a:lnTo>
                    <a:pt x="66065" y="191731"/>
                  </a:lnTo>
                  <a:lnTo>
                    <a:pt x="68668" y="186029"/>
                  </a:lnTo>
                  <a:lnTo>
                    <a:pt x="69037" y="185293"/>
                  </a:lnTo>
                  <a:lnTo>
                    <a:pt x="71399" y="179692"/>
                  </a:lnTo>
                  <a:lnTo>
                    <a:pt x="73621" y="173621"/>
                  </a:lnTo>
                  <a:close/>
                </a:path>
                <a:path w="128269" h="243204">
                  <a:moveTo>
                    <a:pt x="124129" y="202666"/>
                  </a:moveTo>
                  <a:lnTo>
                    <a:pt x="123774" y="203276"/>
                  </a:lnTo>
                  <a:lnTo>
                    <a:pt x="123024" y="204038"/>
                  </a:lnTo>
                  <a:lnTo>
                    <a:pt x="122529" y="204406"/>
                  </a:lnTo>
                  <a:lnTo>
                    <a:pt x="123278" y="204254"/>
                  </a:lnTo>
                  <a:lnTo>
                    <a:pt x="124129" y="203403"/>
                  </a:lnTo>
                  <a:lnTo>
                    <a:pt x="124129" y="202666"/>
                  </a:lnTo>
                  <a:close/>
                </a:path>
                <a:path w="128269" h="243204">
                  <a:moveTo>
                    <a:pt x="125882" y="203517"/>
                  </a:moveTo>
                  <a:lnTo>
                    <a:pt x="125755" y="202298"/>
                  </a:lnTo>
                  <a:lnTo>
                    <a:pt x="125260" y="203517"/>
                  </a:lnTo>
                  <a:lnTo>
                    <a:pt x="124142" y="204889"/>
                  </a:lnTo>
                  <a:lnTo>
                    <a:pt x="123024" y="205740"/>
                  </a:lnTo>
                  <a:lnTo>
                    <a:pt x="124269" y="205625"/>
                  </a:lnTo>
                  <a:lnTo>
                    <a:pt x="125882" y="203517"/>
                  </a:lnTo>
                  <a:close/>
                </a:path>
                <a:path w="128269" h="243204">
                  <a:moveTo>
                    <a:pt x="127863" y="204012"/>
                  </a:moveTo>
                  <a:lnTo>
                    <a:pt x="127495" y="202387"/>
                  </a:lnTo>
                  <a:lnTo>
                    <a:pt x="126873" y="204012"/>
                  </a:lnTo>
                  <a:lnTo>
                    <a:pt x="125387" y="205892"/>
                  </a:lnTo>
                  <a:lnTo>
                    <a:pt x="124129" y="206756"/>
                  </a:lnTo>
                  <a:lnTo>
                    <a:pt x="125755" y="206387"/>
                  </a:lnTo>
                  <a:lnTo>
                    <a:pt x="127863" y="204012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00468" y="3808983"/>
              <a:ext cx="7620" cy="19050"/>
            </a:xfrm>
            <a:custGeom>
              <a:avLst/>
              <a:gdLst/>
              <a:ahLst/>
              <a:cxnLst/>
              <a:rect l="l" t="t" r="r" b="b"/>
              <a:pathLst>
                <a:path w="7620" h="19050">
                  <a:moveTo>
                    <a:pt x="6210" y="2717"/>
                  </a:moveTo>
                  <a:lnTo>
                    <a:pt x="5575" y="0"/>
                  </a:lnTo>
                  <a:lnTo>
                    <a:pt x="5080" y="2108"/>
                  </a:lnTo>
                  <a:lnTo>
                    <a:pt x="0" y="4216"/>
                  </a:lnTo>
                  <a:lnTo>
                    <a:pt x="3467" y="10033"/>
                  </a:lnTo>
                  <a:lnTo>
                    <a:pt x="1600" y="4699"/>
                  </a:lnTo>
                  <a:lnTo>
                    <a:pt x="6210" y="2717"/>
                  </a:lnTo>
                  <a:close/>
                </a:path>
                <a:path w="7620" h="19050">
                  <a:moveTo>
                    <a:pt x="7302" y="17500"/>
                  </a:moveTo>
                  <a:lnTo>
                    <a:pt x="5943" y="15646"/>
                  </a:lnTo>
                  <a:lnTo>
                    <a:pt x="4953" y="15278"/>
                  </a:lnTo>
                  <a:lnTo>
                    <a:pt x="5715" y="16497"/>
                  </a:lnTo>
                  <a:lnTo>
                    <a:pt x="5816" y="17221"/>
                  </a:lnTo>
                  <a:lnTo>
                    <a:pt x="5715" y="18745"/>
                  </a:lnTo>
                  <a:lnTo>
                    <a:pt x="7302" y="1750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19391" y="4031894"/>
              <a:ext cx="6985" cy="12700"/>
            </a:xfrm>
            <a:custGeom>
              <a:avLst/>
              <a:gdLst/>
              <a:ahLst/>
              <a:cxnLst/>
              <a:rect l="l" t="t" r="r" b="b"/>
              <a:pathLst>
                <a:path w="6984" h="12700">
                  <a:moveTo>
                    <a:pt x="1993" y="1701"/>
                  </a:moveTo>
                  <a:lnTo>
                    <a:pt x="1371" y="1092"/>
                  </a:lnTo>
                  <a:lnTo>
                    <a:pt x="1371" y="457"/>
                  </a:lnTo>
                  <a:lnTo>
                    <a:pt x="1244" y="0"/>
                  </a:lnTo>
                  <a:lnTo>
                    <a:pt x="0" y="114"/>
                  </a:lnTo>
                  <a:lnTo>
                    <a:pt x="0" y="965"/>
                  </a:lnTo>
                  <a:lnTo>
                    <a:pt x="1117" y="1574"/>
                  </a:lnTo>
                  <a:lnTo>
                    <a:pt x="1993" y="1701"/>
                  </a:lnTo>
                  <a:close/>
                </a:path>
                <a:path w="6984" h="12700">
                  <a:moveTo>
                    <a:pt x="3594" y="6426"/>
                  </a:moveTo>
                  <a:lnTo>
                    <a:pt x="3479" y="6794"/>
                  </a:lnTo>
                  <a:lnTo>
                    <a:pt x="2743" y="7670"/>
                  </a:lnTo>
                  <a:lnTo>
                    <a:pt x="2235" y="7797"/>
                  </a:lnTo>
                  <a:lnTo>
                    <a:pt x="2362" y="7924"/>
                  </a:lnTo>
                  <a:lnTo>
                    <a:pt x="2857" y="8559"/>
                  </a:lnTo>
                  <a:lnTo>
                    <a:pt x="3594" y="7924"/>
                  </a:lnTo>
                  <a:lnTo>
                    <a:pt x="3594" y="6426"/>
                  </a:lnTo>
                  <a:close/>
                </a:path>
                <a:path w="6984" h="12700">
                  <a:moveTo>
                    <a:pt x="6959" y="10668"/>
                  </a:moveTo>
                  <a:lnTo>
                    <a:pt x="6578" y="10299"/>
                  </a:lnTo>
                  <a:lnTo>
                    <a:pt x="6578" y="10668"/>
                  </a:lnTo>
                  <a:lnTo>
                    <a:pt x="6324" y="11277"/>
                  </a:lnTo>
                  <a:lnTo>
                    <a:pt x="5829" y="11518"/>
                  </a:lnTo>
                  <a:lnTo>
                    <a:pt x="6210" y="11760"/>
                  </a:lnTo>
                  <a:lnTo>
                    <a:pt x="6451" y="12128"/>
                  </a:lnTo>
                  <a:lnTo>
                    <a:pt x="6578" y="12242"/>
                  </a:lnTo>
                  <a:lnTo>
                    <a:pt x="6959" y="11887"/>
                  </a:lnTo>
                  <a:lnTo>
                    <a:pt x="6959" y="10668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60222" y="3900106"/>
              <a:ext cx="85725" cy="128270"/>
            </a:xfrm>
            <a:custGeom>
              <a:avLst/>
              <a:gdLst/>
              <a:ahLst/>
              <a:cxnLst/>
              <a:rect l="l" t="t" r="r" b="b"/>
              <a:pathLst>
                <a:path w="85725" h="128270">
                  <a:moveTo>
                    <a:pt x="749" y="125044"/>
                  </a:moveTo>
                  <a:lnTo>
                    <a:pt x="0" y="124561"/>
                  </a:lnTo>
                  <a:lnTo>
                    <a:pt x="127" y="126060"/>
                  </a:lnTo>
                  <a:lnTo>
                    <a:pt x="0" y="126669"/>
                  </a:lnTo>
                  <a:lnTo>
                    <a:pt x="495" y="126060"/>
                  </a:lnTo>
                  <a:lnTo>
                    <a:pt x="749" y="125044"/>
                  </a:lnTo>
                  <a:close/>
                </a:path>
                <a:path w="85725" h="128270">
                  <a:moveTo>
                    <a:pt x="2476" y="125044"/>
                  </a:moveTo>
                  <a:lnTo>
                    <a:pt x="2120" y="124929"/>
                  </a:lnTo>
                  <a:lnTo>
                    <a:pt x="1854" y="126060"/>
                  </a:lnTo>
                  <a:lnTo>
                    <a:pt x="1981" y="126301"/>
                  </a:lnTo>
                  <a:lnTo>
                    <a:pt x="2476" y="126301"/>
                  </a:lnTo>
                  <a:lnTo>
                    <a:pt x="2476" y="125044"/>
                  </a:lnTo>
                  <a:close/>
                </a:path>
                <a:path w="85725" h="128270">
                  <a:moveTo>
                    <a:pt x="12738" y="127419"/>
                  </a:moveTo>
                  <a:lnTo>
                    <a:pt x="8191" y="125323"/>
                  </a:lnTo>
                  <a:lnTo>
                    <a:pt x="4965" y="126542"/>
                  </a:lnTo>
                  <a:lnTo>
                    <a:pt x="9563" y="126542"/>
                  </a:lnTo>
                  <a:lnTo>
                    <a:pt x="12293" y="127787"/>
                  </a:lnTo>
                  <a:lnTo>
                    <a:pt x="12738" y="127419"/>
                  </a:lnTo>
                  <a:close/>
                </a:path>
                <a:path w="85725" h="128270">
                  <a:moveTo>
                    <a:pt x="13055" y="127152"/>
                  </a:moveTo>
                  <a:lnTo>
                    <a:pt x="12738" y="127419"/>
                  </a:lnTo>
                  <a:lnTo>
                    <a:pt x="13017" y="127546"/>
                  </a:lnTo>
                  <a:lnTo>
                    <a:pt x="13055" y="127152"/>
                  </a:lnTo>
                  <a:close/>
                </a:path>
                <a:path w="85725" h="128270">
                  <a:moveTo>
                    <a:pt x="13157" y="123825"/>
                  </a:moveTo>
                  <a:lnTo>
                    <a:pt x="11049" y="121729"/>
                  </a:lnTo>
                  <a:lnTo>
                    <a:pt x="11417" y="123190"/>
                  </a:lnTo>
                  <a:lnTo>
                    <a:pt x="11544" y="124079"/>
                  </a:lnTo>
                  <a:lnTo>
                    <a:pt x="9563" y="124688"/>
                  </a:lnTo>
                  <a:lnTo>
                    <a:pt x="11417" y="125323"/>
                  </a:lnTo>
                  <a:lnTo>
                    <a:pt x="13157" y="123825"/>
                  </a:lnTo>
                  <a:close/>
                </a:path>
                <a:path w="85725" h="128270">
                  <a:moveTo>
                    <a:pt x="14401" y="126174"/>
                  </a:moveTo>
                  <a:lnTo>
                    <a:pt x="14033" y="125171"/>
                  </a:lnTo>
                  <a:lnTo>
                    <a:pt x="13284" y="124802"/>
                  </a:lnTo>
                  <a:lnTo>
                    <a:pt x="13055" y="127152"/>
                  </a:lnTo>
                  <a:lnTo>
                    <a:pt x="13779" y="126542"/>
                  </a:lnTo>
                  <a:lnTo>
                    <a:pt x="14401" y="126174"/>
                  </a:lnTo>
                  <a:close/>
                </a:path>
                <a:path w="85725" h="128270">
                  <a:moveTo>
                    <a:pt x="85521" y="46228"/>
                  </a:moveTo>
                  <a:lnTo>
                    <a:pt x="84924" y="45085"/>
                  </a:lnTo>
                  <a:lnTo>
                    <a:pt x="83286" y="41783"/>
                  </a:lnTo>
                  <a:lnTo>
                    <a:pt x="77076" y="45085"/>
                  </a:lnTo>
                  <a:lnTo>
                    <a:pt x="74485" y="44831"/>
                  </a:lnTo>
                  <a:lnTo>
                    <a:pt x="74841" y="43561"/>
                  </a:lnTo>
                  <a:lnTo>
                    <a:pt x="74879" y="43307"/>
                  </a:lnTo>
                  <a:lnTo>
                    <a:pt x="74968" y="39878"/>
                  </a:lnTo>
                  <a:lnTo>
                    <a:pt x="74968" y="38608"/>
                  </a:lnTo>
                  <a:lnTo>
                    <a:pt x="74536" y="38100"/>
                  </a:lnTo>
                  <a:lnTo>
                    <a:pt x="73355" y="36703"/>
                  </a:lnTo>
                  <a:lnTo>
                    <a:pt x="72250" y="34290"/>
                  </a:lnTo>
                  <a:lnTo>
                    <a:pt x="72364" y="33655"/>
                  </a:lnTo>
                  <a:lnTo>
                    <a:pt x="73113" y="32766"/>
                  </a:lnTo>
                  <a:lnTo>
                    <a:pt x="73850" y="32258"/>
                  </a:lnTo>
                  <a:lnTo>
                    <a:pt x="73850" y="34290"/>
                  </a:lnTo>
                  <a:lnTo>
                    <a:pt x="77660" y="32258"/>
                  </a:lnTo>
                  <a:lnTo>
                    <a:pt x="79565" y="31242"/>
                  </a:lnTo>
                  <a:lnTo>
                    <a:pt x="80683" y="30099"/>
                  </a:lnTo>
                  <a:lnTo>
                    <a:pt x="80683" y="28575"/>
                  </a:lnTo>
                  <a:lnTo>
                    <a:pt x="80149" y="26289"/>
                  </a:lnTo>
                  <a:lnTo>
                    <a:pt x="79895" y="25273"/>
                  </a:lnTo>
                  <a:lnTo>
                    <a:pt x="78574" y="21463"/>
                  </a:lnTo>
                  <a:lnTo>
                    <a:pt x="78511" y="21209"/>
                  </a:lnTo>
                  <a:lnTo>
                    <a:pt x="78397" y="20828"/>
                  </a:lnTo>
                  <a:lnTo>
                    <a:pt x="78066" y="19685"/>
                  </a:lnTo>
                  <a:lnTo>
                    <a:pt x="78574" y="19431"/>
                  </a:lnTo>
                  <a:lnTo>
                    <a:pt x="77203" y="16637"/>
                  </a:lnTo>
                  <a:lnTo>
                    <a:pt x="77965" y="16637"/>
                  </a:lnTo>
                  <a:lnTo>
                    <a:pt x="78816" y="16002"/>
                  </a:lnTo>
                  <a:lnTo>
                    <a:pt x="80060" y="15875"/>
                  </a:lnTo>
                  <a:lnTo>
                    <a:pt x="80060" y="15113"/>
                  </a:lnTo>
                  <a:lnTo>
                    <a:pt x="76212" y="14478"/>
                  </a:lnTo>
                  <a:lnTo>
                    <a:pt x="75336" y="14097"/>
                  </a:lnTo>
                  <a:lnTo>
                    <a:pt x="75336" y="13462"/>
                  </a:lnTo>
                  <a:lnTo>
                    <a:pt x="76212" y="12573"/>
                  </a:lnTo>
                  <a:lnTo>
                    <a:pt x="76352" y="12192"/>
                  </a:lnTo>
                  <a:lnTo>
                    <a:pt x="76454" y="11938"/>
                  </a:lnTo>
                  <a:lnTo>
                    <a:pt x="75857" y="12192"/>
                  </a:lnTo>
                  <a:lnTo>
                    <a:pt x="74218" y="12192"/>
                  </a:lnTo>
                  <a:lnTo>
                    <a:pt x="73482" y="10160"/>
                  </a:lnTo>
                  <a:lnTo>
                    <a:pt x="72605" y="9525"/>
                  </a:lnTo>
                  <a:lnTo>
                    <a:pt x="71120" y="8763"/>
                  </a:lnTo>
                  <a:lnTo>
                    <a:pt x="70142" y="8636"/>
                  </a:lnTo>
                  <a:lnTo>
                    <a:pt x="69265" y="8382"/>
                  </a:lnTo>
                  <a:lnTo>
                    <a:pt x="66649" y="8382"/>
                  </a:lnTo>
                  <a:lnTo>
                    <a:pt x="65532" y="8890"/>
                  </a:lnTo>
                  <a:lnTo>
                    <a:pt x="65659" y="9525"/>
                  </a:lnTo>
                  <a:lnTo>
                    <a:pt x="66776" y="10541"/>
                  </a:lnTo>
                  <a:lnTo>
                    <a:pt x="66649" y="10922"/>
                  </a:lnTo>
                  <a:lnTo>
                    <a:pt x="64909" y="10922"/>
                  </a:lnTo>
                  <a:lnTo>
                    <a:pt x="63677" y="11176"/>
                  </a:lnTo>
                  <a:lnTo>
                    <a:pt x="61950" y="11938"/>
                  </a:lnTo>
                  <a:lnTo>
                    <a:pt x="62179" y="12319"/>
                  </a:lnTo>
                  <a:lnTo>
                    <a:pt x="62699" y="12319"/>
                  </a:lnTo>
                  <a:lnTo>
                    <a:pt x="63055" y="12700"/>
                  </a:lnTo>
                  <a:lnTo>
                    <a:pt x="61683" y="12700"/>
                  </a:lnTo>
                  <a:lnTo>
                    <a:pt x="60452" y="14097"/>
                  </a:lnTo>
                  <a:lnTo>
                    <a:pt x="59334" y="14605"/>
                  </a:lnTo>
                  <a:lnTo>
                    <a:pt x="59702" y="14986"/>
                  </a:lnTo>
                  <a:lnTo>
                    <a:pt x="60071" y="15113"/>
                  </a:lnTo>
                  <a:lnTo>
                    <a:pt x="60566" y="15367"/>
                  </a:lnTo>
                  <a:lnTo>
                    <a:pt x="58585" y="16256"/>
                  </a:lnTo>
                  <a:lnTo>
                    <a:pt x="59207" y="16637"/>
                  </a:lnTo>
                  <a:lnTo>
                    <a:pt x="58712" y="17145"/>
                  </a:lnTo>
                  <a:lnTo>
                    <a:pt x="57099" y="17780"/>
                  </a:lnTo>
                  <a:lnTo>
                    <a:pt x="56616" y="18542"/>
                  </a:lnTo>
                  <a:lnTo>
                    <a:pt x="56235" y="18542"/>
                  </a:lnTo>
                  <a:lnTo>
                    <a:pt x="57721" y="18669"/>
                  </a:lnTo>
                  <a:lnTo>
                    <a:pt x="58331" y="18796"/>
                  </a:lnTo>
                  <a:lnTo>
                    <a:pt x="57962" y="19431"/>
                  </a:lnTo>
                  <a:lnTo>
                    <a:pt x="57099" y="20447"/>
                  </a:lnTo>
                  <a:lnTo>
                    <a:pt x="56896" y="20764"/>
                  </a:lnTo>
                  <a:lnTo>
                    <a:pt x="55867" y="20447"/>
                  </a:lnTo>
                  <a:lnTo>
                    <a:pt x="55232" y="20828"/>
                  </a:lnTo>
                  <a:lnTo>
                    <a:pt x="53759" y="21209"/>
                  </a:lnTo>
                  <a:lnTo>
                    <a:pt x="53467" y="19177"/>
                  </a:lnTo>
                  <a:lnTo>
                    <a:pt x="53378" y="18542"/>
                  </a:lnTo>
                  <a:lnTo>
                    <a:pt x="52755" y="17145"/>
                  </a:lnTo>
                  <a:lnTo>
                    <a:pt x="52514" y="16637"/>
                  </a:lnTo>
                  <a:lnTo>
                    <a:pt x="51384" y="15494"/>
                  </a:lnTo>
                  <a:lnTo>
                    <a:pt x="50520" y="14732"/>
                  </a:lnTo>
                  <a:lnTo>
                    <a:pt x="51384" y="13970"/>
                  </a:lnTo>
                  <a:lnTo>
                    <a:pt x="52133" y="13081"/>
                  </a:lnTo>
                  <a:lnTo>
                    <a:pt x="52349" y="12700"/>
                  </a:lnTo>
                  <a:lnTo>
                    <a:pt x="52628" y="12192"/>
                  </a:lnTo>
                  <a:lnTo>
                    <a:pt x="53873" y="11684"/>
                  </a:lnTo>
                  <a:lnTo>
                    <a:pt x="55486" y="11938"/>
                  </a:lnTo>
                  <a:lnTo>
                    <a:pt x="55562" y="11684"/>
                  </a:lnTo>
                  <a:lnTo>
                    <a:pt x="55880" y="10541"/>
                  </a:lnTo>
                  <a:lnTo>
                    <a:pt x="55981" y="10160"/>
                  </a:lnTo>
                  <a:lnTo>
                    <a:pt x="56718" y="5969"/>
                  </a:lnTo>
                  <a:lnTo>
                    <a:pt x="50761" y="762"/>
                  </a:lnTo>
                  <a:lnTo>
                    <a:pt x="47040" y="4064"/>
                  </a:lnTo>
                  <a:lnTo>
                    <a:pt x="44691" y="4953"/>
                  </a:lnTo>
                  <a:lnTo>
                    <a:pt x="44208" y="5461"/>
                  </a:lnTo>
                  <a:lnTo>
                    <a:pt x="43319" y="6096"/>
                  </a:lnTo>
                  <a:lnTo>
                    <a:pt x="41579" y="7874"/>
                  </a:lnTo>
                  <a:lnTo>
                    <a:pt x="43319" y="9525"/>
                  </a:lnTo>
                  <a:lnTo>
                    <a:pt x="44069" y="10922"/>
                  </a:lnTo>
                  <a:lnTo>
                    <a:pt x="45186" y="10541"/>
                  </a:lnTo>
                  <a:lnTo>
                    <a:pt x="47167" y="10922"/>
                  </a:lnTo>
                  <a:lnTo>
                    <a:pt x="47091" y="11684"/>
                  </a:lnTo>
                  <a:lnTo>
                    <a:pt x="46913" y="11938"/>
                  </a:lnTo>
                  <a:lnTo>
                    <a:pt x="46672" y="12700"/>
                  </a:lnTo>
                  <a:lnTo>
                    <a:pt x="43192" y="10922"/>
                  </a:lnTo>
                  <a:lnTo>
                    <a:pt x="39966" y="10414"/>
                  </a:lnTo>
                  <a:lnTo>
                    <a:pt x="36995" y="9779"/>
                  </a:lnTo>
                  <a:lnTo>
                    <a:pt x="36245" y="7874"/>
                  </a:lnTo>
                  <a:lnTo>
                    <a:pt x="36868" y="7112"/>
                  </a:lnTo>
                  <a:lnTo>
                    <a:pt x="37109" y="6350"/>
                  </a:lnTo>
                  <a:lnTo>
                    <a:pt x="36995" y="6096"/>
                  </a:lnTo>
                  <a:lnTo>
                    <a:pt x="36741" y="5080"/>
                  </a:lnTo>
                  <a:lnTo>
                    <a:pt x="36118" y="4445"/>
                  </a:lnTo>
                  <a:lnTo>
                    <a:pt x="35636" y="3175"/>
                  </a:lnTo>
                  <a:lnTo>
                    <a:pt x="35255" y="3048"/>
                  </a:lnTo>
                  <a:lnTo>
                    <a:pt x="34150" y="3175"/>
                  </a:lnTo>
                  <a:lnTo>
                    <a:pt x="33020" y="381"/>
                  </a:lnTo>
                  <a:lnTo>
                    <a:pt x="32778" y="0"/>
                  </a:lnTo>
                  <a:lnTo>
                    <a:pt x="31534" y="127"/>
                  </a:lnTo>
                  <a:lnTo>
                    <a:pt x="31902" y="889"/>
                  </a:lnTo>
                  <a:lnTo>
                    <a:pt x="32893" y="3810"/>
                  </a:lnTo>
                  <a:lnTo>
                    <a:pt x="32156" y="4445"/>
                  </a:lnTo>
                  <a:lnTo>
                    <a:pt x="31661" y="4445"/>
                  </a:lnTo>
                  <a:lnTo>
                    <a:pt x="31775" y="5461"/>
                  </a:lnTo>
                  <a:lnTo>
                    <a:pt x="31902" y="8382"/>
                  </a:lnTo>
                  <a:lnTo>
                    <a:pt x="31775" y="10922"/>
                  </a:lnTo>
                  <a:lnTo>
                    <a:pt x="30289" y="11430"/>
                  </a:lnTo>
                  <a:lnTo>
                    <a:pt x="27317" y="13589"/>
                  </a:lnTo>
                  <a:lnTo>
                    <a:pt x="25450" y="15875"/>
                  </a:lnTo>
                  <a:lnTo>
                    <a:pt x="23215" y="17907"/>
                  </a:lnTo>
                  <a:lnTo>
                    <a:pt x="21856" y="19304"/>
                  </a:lnTo>
                  <a:lnTo>
                    <a:pt x="23215" y="19177"/>
                  </a:lnTo>
                  <a:lnTo>
                    <a:pt x="23596" y="20828"/>
                  </a:lnTo>
                  <a:lnTo>
                    <a:pt x="24701" y="21336"/>
                  </a:lnTo>
                  <a:lnTo>
                    <a:pt x="23850" y="23749"/>
                  </a:lnTo>
                  <a:lnTo>
                    <a:pt x="25082" y="23749"/>
                  </a:lnTo>
                  <a:lnTo>
                    <a:pt x="26441" y="25019"/>
                  </a:lnTo>
                  <a:lnTo>
                    <a:pt x="26339" y="25400"/>
                  </a:lnTo>
                  <a:lnTo>
                    <a:pt x="25082" y="26924"/>
                  </a:lnTo>
                  <a:lnTo>
                    <a:pt x="24701" y="27940"/>
                  </a:lnTo>
                  <a:lnTo>
                    <a:pt x="26936" y="28575"/>
                  </a:lnTo>
                  <a:lnTo>
                    <a:pt x="29044" y="29464"/>
                  </a:lnTo>
                  <a:lnTo>
                    <a:pt x="29794" y="29972"/>
                  </a:lnTo>
                  <a:lnTo>
                    <a:pt x="30416" y="28829"/>
                  </a:lnTo>
                  <a:lnTo>
                    <a:pt x="31280" y="29210"/>
                  </a:lnTo>
                  <a:lnTo>
                    <a:pt x="32308" y="28829"/>
                  </a:lnTo>
                  <a:lnTo>
                    <a:pt x="32651" y="28702"/>
                  </a:lnTo>
                  <a:lnTo>
                    <a:pt x="33388" y="29718"/>
                  </a:lnTo>
                  <a:lnTo>
                    <a:pt x="33883" y="29210"/>
                  </a:lnTo>
                  <a:lnTo>
                    <a:pt x="34150" y="28702"/>
                  </a:lnTo>
                  <a:lnTo>
                    <a:pt x="35001" y="28829"/>
                  </a:lnTo>
                  <a:lnTo>
                    <a:pt x="35496" y="28956"/>
                  </a:lnTo>
                  <a:lnTo>
                    <a:pt x="35991" y="29464"/>
                  </a:lnTo>
                  <a:lnTo>
                    <a:pt x="36741" y="29083"/>
                  </a:lnTo>
                  <a:lnTo>
                    <a:pt x="36918" y="28702"/>
                  </a:lnTo>
                  <a:lnTo>
                    <a:pt x="37363" y="27813"/>
                  </a:lnTo>
                  <a:lnTo>
                    <a:pt x="37858" y="27051"/>
                  </a:lnTo>
                  <a:lnTo>
                    <a:pt x="39344" y="26289"/>
                  </a:lnTo>
                  <a:lnTo>
                    <a:pt x="42329" y="27559"/>
                  </a:lnTo>
                  <a:lnTo>
                    <a:pt x="43078" y="28829"/>
                  </a:lnTo>
                  <a:lnTo>
                    <a:pt x="43319" y="29591"/>
                  </a:lnTo>
                  <a:lnTo>
                    <a:pt x="41325" y="29718"/>
                  </a:lnTo>
                  <a:lnTo>
                    <a:pt x="39344" y="30353"/>
                  </a:lnTo>
                  <a:lnTo>
                    <a:pt x="39344" y="30988"/>
                  </a:lnTo>
                  <a:lnTo>
                    <a:pt x="41452" y="34290"/>
                  </a:lnTo>
                  <a:lnTo>
                    <a:pt x="38595" y="35052"/>
                  </a:lnTo>
                  <a:lnTo>
                    <a:pt x="35864" y="36449"/>
                  </a:lnTo>
                  <a:lnTo>
                    <a:pt x="34010" y="38100"/>
                  </a:lnTo>
                  <a:lnTo>
                    <a:pt x="29794" y="33147"/>
                  </a:lnTo>
                  <a:lnTo>
                    <a:pt x="25692" y="33274"/>
                  </a:lnTo>
                  <a:lnTo>
                    <a:pt x="22961" y="36703"/>
                  </a:lnTo>
                  <a:lnTo>
                    <a:pt x="20231" y="39878"/>
                  </a:lnTo>
                  <a:lnTo>
                    <a:pt x="21043" y="42672"/>
                  </a:lnTo>
                  <a:lnTo>
                    <a:pt x="21107" y="45593"/>
                  </a:lnTo>
                  <a:lnTo>
                    <a:pt x="20993" y="47752"/>
                  </a:lnTo>
                  <a:lnTo>
                    <a:pt x="20853" y="49149"/>
                  </a:lnTo>
                  <a:lnTo>
                    <a:pt x="20485" y="51181"/>
                  </a:lnTo>
                  <a:lnTo>
                    <a:pt x="19989" y="52705"/>
                  </a:lnTo>
                  <a:lnTo>
                    <a:pt x="20485" y="52705"/>
                  </a:lnTo>
                  <a:lnTo>
                    <a:pt x="20993" y="52197"/>
                  </a:lnTo>
                  <a:lnTo>
                    <a:pt x="20485" y="54229"/>
                  </a:lnTo>
                  <a:lnTo>
                    <a:pt x="20472" y="58039"/>
                  </a:lnTo>
                  <a:lnTo>
                    <a:pt x="20853" y="59309"/>
                  </a:lnTo>
                  <a:lnTo>
                    <a:pt x="21602" y="57912"/>
                  </a:lnTo>
                  <a:lnTo>
                    <a:pt x="22961" y="56388"/>
                  </a:lnTo>
                  <a:lnTo>
                    <a:pt x="23710" y="54864"/>
                  </a:lnTo>
                  <a:lnTo>
                    <a:pt x="23952" y="56896"/>
                  </a:lnTo>
                  <a:lnTo>
                    <a:pt x="25234" y="54864"/>
                  </a:lnTo>
                  <a:lnTo>
                    <a:pt x="26111" y="53467"/>
                  </a:lnTo>
                  <a:lnTo>
                    <a:pt x="26212" y="53213"/>
                  </a:lnTo>
                  <a:lnTo>
                    <a:pt x="26441" y="52197"/>
                  </a:lnTo>
                  <a:lnTo>
                    <a:pt x="26555" y="51689"/>
                  </a:lnTo>
                  <a:lnTo>
                    <a:pt x="26555" y="54737"/>
                  </a:lnTo>
                  <a:lnTo>
                    <a:pt x="27813" y="52705"/>
                  </a:lnTo>
                  <a:lnTo>
                    <a:pt x="28295" y="51689"/>
                  </a:lnTo>
                  <a:lnTo>
                    <a:pt x="29286" y="49657"/>
                  </a:lnTo>
                  <a:lnTo>
                    <a:pt x="29171" y="46228"/>
                  </a:lnTo>
                  <a:lnTo>
                    <a:pt x="29159" y="44069"/>
                  </a:lnTo>
                  <a:lnTo>
                    <a:pt x="28168" y="40767"/>
                  </a:lnTo>
                  <a:lnTo>
                    <a:pt x="30772" y="40005"/>
                  </a:lnTo>
                  <a:lnTo>
                    <a:pt x="31889" y="39878"/>
                  </a:lnTo>
                  <a:lnTo>
                    <a:pt x="32385" y="41275"/>
                  </a:lnTo>
                  <a:lnTo>
                    <a:pt x="32016" y="42672"/>
                  </a:lnTo>
                  <a:lnTo>
                    <a:pt x="32016" y="49149"/>
                  </a:lnTo>
                  <a:lnTo>
                    <a:pt x="33274" y="50546"/>
                  </a:lnTo>
                  <a:lnTo>
                    <a:pt x="33388" y="51181"/>
                  </a:lnTo>
                  <a:lnTo>
                    <a:pt x="32512" y="54229"/>
                  </a:lnTo>
                  <a:lnTo>
                    <a:pt x="30403" y="54356"/>
                  </a:lnTo>
                  <a:lnTo>
                    <a:pt x="30035" y="55245"/>
                  </a:lnTo>
                  <a:lnTo>
                    <a:pt x="29908" y="55626"/>
                  </a:lnTo>
                  <a:lnTo>
                    <a:pt x="29832" y="59309"/>
                  </a:lnTo>
                  <a:lnTo>
                    <a:pt x="29286" y="62611"/>
                  </a:lnTo>
                  <a:lnTo>
                    <a:pt x="28917" y="65786"/>
                  </a:lnTo>
                  <a:lnTo>
                    <a:pt x="27546" y="69469"/>
                  </a:lnTo>
                  <a:lnTo>
                    <a:pt x="26555" y="71374"/>
                  </a:lnTo>
                  <a:lnTo>
                    <a:pt x="28295" y="71882"/>
                  </a:lnTo>
                  <a:lnTo>
                    <a:pt x="27647" y="73406"/>
                  </a:lnTo>
                  <a:lnTo>
                    <a:pt x="27546" y="76073"/>
                  </a:lnTo>
                  <a:lnTo>
                    <a:pt x="25196" y="75184"/>
                  </a:lnTo>
                  <a:lnTo>
                    <a:pt x="23926" y="73660"/>
                  </a:lnTo>
                  <a:lnTo>
                    <a:pt x="23888" y="73406"/>
                  </a:lnTo>
                  <a:lnTo>
                    <a:pt x="24561" y="72136"/>
                  </a:lnTo>
                  <a:lnTo>
                    <a:pt x="24561" y="71374"/>
                  </a:lnTo>
                  <a:lnTo>
                    <a:pt x="24320" y="70485"/>
                  </a:lnTo>
                  <a:lnTo>
                    <a:pt x="24142" y="70104"/>
                  </a:lnTo>
                  <a:lnTo>
                    <a:pt x="24066" y="69850"/>
                  </a:lnTo>
                  <a:lnTo>
                    <a:pt x="23952" y="69215"/>
                  </a:lnTo>
                  <a:lnTo>
                    <a:pt x="21590" y="67818"/>
                  </a:lnTo>
                  <a:lnTo>
                    <a:pt x="20726" y="68072"/>
                  </a:lnTo>
                  <a:lnTo>
                    <a:pt x="19608" y="68326"/>
                  </a:lnTo>
                  <a:lnTo>
                    <a:pt x="21717" y="68834"/>
                  </a:lnTo>
                  <a:lnTo>
                    <a:pt x="22301" y="70358"/>
                  </a:lnTo>
                  <a:lnTo>
                    <a:pt x="22326" y="70612"/>
                  </a:lnTo>
                  <a:lnTo>
                    <a:pt x="22212" y="71501"/>
                  </a:lnTo>
                  <a:lnTo>
                    <a:pt x="22098" y="73152"/>
                  </a:lnTo>
                  <a:lnTo>
                    <a:pt x="21590" y="73914"/>
                  </a:lnTo>
                  <a:lnTo>
                    <a:pt x="21463" y="74549"/>
                  </a:lnTo>
                  <a:lnTo>
                    <a:pt x="23469" y="78613"/>
                  </a:lnTo>
                  <a:lnTo>
                    <a:pt x="27305" y="80391"/>
                  </a:lnTo>
                  <a:lnTo>
                    <a:pt x="31648" y="81026"/>
                  </a:lnTo>
                  <a:lnTo>
                    <a:pt x="36614" y="81661"/>
                  </a:lnTo>
                  <a:lnTo>
                    <a:pt x="39839" y="80010"/>
                  </a:lnTo>
                  <a:lnTo>
                    <a:pt x="40449" y="80518"/>
                  </a:lnTo>
                  <a:lnTo>
                    <a:pt x="42811" y="81661"/>
                  </a:lnTo>
                  <a:lnTo>
                    <a:pt x="43561" y="82169"/>
                  </a:lnTo>
                  <a:lnTo>
                    <a:pt x="43307" y="82169"/>
                  </a:lnTo>
                  <a:lnTo>
                    <a:pt x="41452" y="83312"/>
                  </a:lnTo>
                  <a:lnTo>
                    <a:pt x="41071" y="83820"/>
                  </a:lnTo>
                  <a:lnTo>
                    <a:pt x="48653" y="82169"/>
                  </a:lnTo>
                  <a:lnTo>
                    <a:pt x="49771" y="85852"/>
                  </a:lnTo>
                  <a:lnTo>
                    <a:pt x="51003" y="84582"/>
                  </a:lnTo>
                  <a:lnTo>
                    <a:pt x="53987" y="83947"/>
                  </a:lnTo>
                  <a:lnTo>
                    <a:pt x="55486" y="85852"/>
                  </a:lnTo>
                  <a:lnTo>
                    <a:pt x="58737" y="83947"/>
                  </a:lnTo>
                  <a:lnTo>
                    <a:pt x="58953" y="83820"/>
                  </a:lnTo>
                  <a:lnTo>
                    <a:pt x="61683" y="85471"/>
                  </a:lnTo>
                  <a:lnTo>
                    <a:pt x="62915" y="85725"/>
                  </a:lnTo>
                  <a:lnTo>
                    <a:pt x="62915" y="84963"/>
                  </a:lnTo>
                  <a:lnTo>
                    <a:pt x="63538" y="83820"/>
                  </a:lnTo>
                  <a:lnTo>
                    <a:pt x="65405" y="80391"/>
                  </a:lnTo>
                  <a:lnTo>
                    <a:pt x="66154" y="80010"/>
                  </a:lnTo>
                  <a:lnTo>
                    <a:pt x="66649" y="79756"/>
                  </a:lnTo>
                  <a:lnTo>
                    <a:pt x="67144" y="79756"/>
                  </a:lnTo>
                  <a:lnTo>
                    <a:pt x="67386" y="80264"/>
                  </a:lnTo>
                  <a:lnTo>
                    <a:pt x="67881" y="80391"/>
                  </a:lnTo>
                  <a:lnTo>
                    <a:pt x="68503" y="80645"/>
                  </a:lnTo>
                  <a:lnTo>
                    <a:pt x="69748" y="80391"/>
                  </a:lnTo>
                  <a:lnTo>
                    <a:pt x="69989" y="80518"/>
                  </a:lnTo>
                  <a:lnTo>
                    <a:pt x="70370" y="80772"/>
                  </a:lnTo>
                  <a:lnTo>
                    <a:pt x="70878" y="82042"/>
                  </a:lnTo>
                  <a:lnTo>
                    <a:pt x="71488" y="82169"/>
                  </a:lnTo>
                  <a:lnTo>
                    <a:pt x="72720" y="82550"/>
                  </a:lnTo>
                  <a:lnTo>
                    <a:pt x="73469" y="80645"/>
                  </a:lnTo>
                  <a:lnTo>
                    <a:pt x="73710" y="80391"/>
                  </a:lnTo>
                  <a:lnTo>
                    <a:pt x="73837" y="80264"/>
                  </a:lnTo>
                  <a:lnTo>
                    <a:pt x="76695" y="81407"/>
                  </a:lnTo>
                  <a:lnTo>
                    <a:pt x="77812" y="81280"/>
                  </a:lnTo>
                  <a:lnTo>
                    <a:pt x="78803" y="81026"/>
                  </a:lnTo>
                  <a:lnTo>
                    <a:pt x="79235" y="80264"/>
                  </a:lnTo>
                  <a:lnTo>
                    <a:pt x="79298" y="80137"/>
                  </a:lnTo>
                  <a:lnTo>
                    <a:pt x="80289" y="79883"/>
                  </a:lnTo>
                  <a:lnTo>
                    <a:pt x="80632" y="79756"/>
                  </a:lnTo>
                  <a:lnTo>
                    <a:pt x="81661" y="79375"/>
                  </a:lnTo>
                  <a:lnTo>
                    <a:pt x="83286" y="79629"/>
                  </a:lnTo>
                  <a:lnTo>
                    <a:pt x="84023" y="79375"/>
                  </a:lnTo>
                  <a:lnTo>
                    <a:pt x="84759" y="79121"/>
                  </a:lnTo>
                  <a:lnTo>
                    <a:pt x="84759" y="77851"/>
                  </a:lnTo>
                  <a:lnTo>
                    <a:pt x="85026" y="76962"/>
                  </a:lnTo>
                  <a:lnTo>
                    <a:pt x="85064" y="76835"/>
                  </a:lnTo>
                  <a:lnTo>
                    <a:pt x="85267" y="76073"/>
                  </a:lnTo>
                  <a:lnTo>
                    <a:pt x="85394" y="74930"/>
                  </a:lnTo>
                  <a:lnTo>
                    <a:pt x="84886" y="74930"/>
                  </a:lnTo>
                  <a:lnTo>
                    <a:pt x="84886" y="75438"/>
                  </a:lnTo>
                  <a:lnTo>
                    <a:pt x="83896" y="75692"/>
                  </a:lnTo>
                  <a:lnTo>
                    <a:pt x="83515" y="76073"/>
                  </a:lnTo>
                  <a:lnTo>
                    <a:pt x="83286" y="75311"/>
                  </a:lnTo>
                  <a:lnTo>
                    <a:pt x="82651" y="76835"/>
                  </a:lnTo>
                  <a:lnTo>
                    <a:pt x="82613" y="76581"/>
                  </a:lnTo>
                  <a:lnTo>
                    <a:pt x="82575" y="76327"/>
                  </a:lnTo>
                  <a:lnTo>
                    <a:pt x="82410" y="75184"/>
                  </a:lnTo>
                  <a:lnTo>
                    <a:pt x="82029" y="75946"/>
                  </a:lnTo>
                  <a:lnTo>
                    <a:pt x="81407" y="76200"/>
                  </a:lnTo>
                  <a:lnTo>
                    <a:pt x="80911" y="76327"/>
                  </a:lnTo>
                  <a:lnTo>
                    <a:pt x="80860" y="75692"/>
                  </a:lnTo>
                  <a:lnTo>
                    <a:pt x="80670" y="75184"/>
                  </a:lnTo>
                  <a:lnTo>
                    <a:pt x="80670" y="75819"/>
                  </a:lnTo>
                  <a:lnTo>
                    <a:pt x="79552" y="76454"/>
                  </a:lnTo>
                  <a:lnTo>
                    <a:pt x="79057" y="76581"/>
                  </a:lnTo>
                  <a:lnTo>
                    <a:pt x="78930" y="75692"/>
                  </a:lnTo>
                  <a:lnTo>
                    <a:pt x="78562" y="76327"/>
                  </a:lnTo>
                  <a:lnTo>
                    <a:pt x="77812" y="76708"/>
                  </a:lnTo>
                  <a:lnTo>
                    <a:pt x="77444" y="76835"/>
                  </a:lnTo>
                  <a:lnTo>
                    <a:pt x="76822" y="76962"/>
                  </a:lnTo>
                  <a:lnTo>
                    <a:pt x="75831" y="76962"/>
                  </a:lnTo>
                  <a:lnTo>
                    <a:pt x="75082" y="76835"/>
                  </a:lnTo>
                  <a:lnTo>
                    <a:pt x="74714" y="76835"/>
                  </a:lnTo>
                  <a:lnTo>
                    <a:pt x="74714" y="76581"/>
                  </a:lnTo>
                  <a:lnTo>
                    <a:pt x="75082" y="76454"/>
                  </a:lnTo>
                  <a:lnTo>
                    <a:pt x="75209" y="76327"/>
                  </a:lnTo>
                  <a:lnTo>
                    <a:pt x="76568" y="76454"/>
                  </a:lnTo>
                  <a:lnTo>
                    <a:pt x="78066" y="76454"/>
                  </a:lnTo>
                  <a:lnTo>
                    <a:pt x="78181" y="76327"/>
                  </a:lnTo>
                  <a:lnTo>
                    <a:pt x="78130" y="76073"/>
                  </a:lnTo>
                  <a:lnTo>
                    <a:pt x="77939" y="75184"/>
                  </a:lnTo>
                  <a:lnTo>
                    <a:pt x="77685" y="74549"/>
                  </a:lnTo>
                  <a:lnTo>
                    <a:pt x="78066" y="74549"/>
                  </a:lnTo>
                  <a:lnTo>
                    <a:pt x="78320" y="74295"/>
                  </a:lnTo>
                  <a:lnTo>
                    <a:pt x="78562" y="74168"/>
                  </a:lnTo>
                  <a:lnTo>
                    <a:pt x="79298" y="73660"/>
                  </a:lnTo>
                  <a:lnTo>
                    <a:pt x="79552" y="73406"/>
                  </a:lnTo>
                  <a:lnTo>
                    <a:pt x="80048" y="74168"/>
                  </a:lnTo>
                  <a:lnTo>
                    <a:pt x="80124" y="73406"/>
                  </a:lnTo>
                  <a:lnTo>
                    <a:pt x="80175" y="73025"/>
                  </a:lnTo>
                  <a:lnTo>
                    <a:pt x="80683" y="72517"/>
                  </a:lnTo>
                  <a:lnTo>
                    <a:pt x="81178" y="72517"/>
                  </a:lnTo>
                  <a:lnTo>
                    <a:pt x="81419" y="73025"/>
                  </a:lnTo>
                  <a:lnTo>
                    <a:pt x="81711" y="72517"/>
                  </a:lnTo>
                  <a:lnTo>
                    <a:pt x="81762" y="72263"/>
                  </a:lnTo>
                  <a:lnTo>
                    <a:pt x="81788" y="71628"/>
                  </a:lnTo>
                  <a:lnTo>
                    <a:pt x="82042" y="71628"/>
                  </a:lnTo>
                  <a:lnTo>
                    <a:pt x="82537" y="71882"/>
                  </a:lnTo>
                  <a:lnTo>
                    <a:pt x="82664" y="71628"/>
                  </a:lnTo>
                  <a:lnTo>
                    <a:pt x="82537" y="70866"/>
                  </a:lnTo>
                  <a:lnTo>
                    <a:pt x="82448" y="70485"/>
                  </a:lnTo>
                  <a:lnTo>
                    <a:pt x="82537" y="69850"/>
                  </a:lnTo>
                  <a:lnTo>
                    <a:pt x="83286" y="69850"/>
                  </a:lnTo>
                  <a:lnTo>
                    <a:pt x="83527" y="70358"/>
                  </a:lnTo>
                  <a:lnTo>
                    <a:pt x="84035" y="70612"/>
                  </a:lnTo>
                  <a:lnTo>
                    <a:pt x="84035" y="70739"/>
                  </a:lnTo>
                  <a:lnTo>
                    <a:pt x="84150" y="70612"/>
                  </a:lnTo>
                  <a:lnTo>
                    <a:pt x="84518" y="70612"/>
                  </a:lnTo>
                  <a:lnTo>
                    <a:pt x="84518" y="70104"/>
                  </a:lnTo>
                  <a:lnTo>
                    <a:pt x="84226" y="69850"/>
                  </a:lnTo>
                  <a:lnTo>
                    <a:pt x="83781" y="69469"/>
                  </a:lnTo>
                  <a:lnTo>
                    <a:pt x="82042" y="67437"/>
                  </a:lnTo>
                  <a:lnTo>
                    <a:pt x="79806" y="70866"/>
                  </a:lnTo>
                  <a:lnTo>
                    <a:pt x="77571" y="71755"/>
                  </a:lnTo>
                  <a:lnTo>
                    <a:pt x="77076" y="72136"/>
                  </a:lnTo>
                  <a:lnTo>
                    <a:pt x="72631" y="61849"/>
                  </a:lnTo>
                  <a:lnTo>
                    <a:pt x="73113" y="60071"/>
                  </a:lnTo>
                  <a:lnTo>
                    <a:pt x="71374" y="56642"/>
                  </a:lnTo>
                  <a:lnTo>
                    <a:pt x="70523" y="53594"/>
                  </a:lnTo>
                  <a:lnTo>
                    <a:pt x="70256" y="50927"/>
                  </a:lnTo>
                  <a:lnTo>
                    <a:pt x="73850" y="50165"/>
                  </a:lnTo>
                  <a:lnTo>
                    <a:pt x="80556" y="46990"/>
                  </a:lnTo>
                  <a:lnTo>
                    <a:pt x="80924" y="48768"/>
                  </a:lnTo>
                  <a:lnTo>
                    <a:pt x="81051" y="49657"/>
                  </a:lnTo>
                  <a:lnTo>
                    <a:pt x="80314" y="51943"/>
                  </a:lnTo>
                  <a:lnTo>
                    <a:pt x="80200" y="53213"/>
                  </a:lnTo>
                  <a:lnTo>
                    <a:pt x="79311" y="53213"/>
                  </a:lnTo>
                  <a:lnTo>
                    <a:pt x="78816" y="53594"/>
                  </a:lnTo>
                  <a:lnTo>
                    <a:pt x="78816" y="55118"/>
                  </a:lnTo>
                  <a:lnTo>
                    <a:pt x="78447" y="55372"/>
                  </a:lnTo>
                  <a:lnTo>
                    <a:pt x="76708" y="54610"/>
                  </a:lnTo>
                  <a:lnTo>
                    <a:pt x="76212" y="55626"/>
                  </a:lnTo>
                  <a:lnTo>
                    <a:pt x="75222" y="57912"/>
                  </a:lnTo>
                  <a:lnTo>
                    <a:pt x="74968" y="59563"/>
                  </a:lnTo>
                  <a:lnTo>
                    <a:pt x="76593" y="59690"/>
                  </a:lnTo>
                  <a:lnTo>
                    <a:pt x="77571" y="59817"/>
                  </a:lnTo>
                  <a:lnTo>
                    <a:pt x="82080" y="55372"/>
                  </a:lnTo>
                  <a:lnTo>
                    <a:pt x="82613" y="53213"/>
                  </a:lnTo>
                  <a:lnTo>
                    <a:pt x="83515" y="50165"/>
                  </a:lnTo>
                  <a:lnTo>
                    <a:pt x="84150" y="47752"/>
                  </a:lnTo>
                  <a:lnTo>
                    <a:pt x="84836" y="46990"/>
                  </a:lnTo>
                  <a:lnTo>
                    <a:pt x="85521" y="46228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62317" y="3797896"/>
              <a:ext cx="178435" cy="261620"/>
            </a:xfrm>
            <a:custGeom>
              <a:avLst/>
              <a:gdLst/>
              <a:ahLst/>
              <a:cxnLst/>
              <a:rect l="l" t="t" r="r" b="b"/>
              <a:pathLst>
                <a:path w="178434" h="261620">
                  <a:moveTo>
                    <a:pt x="6934" y="130086"/>
                  </a:moveTo>
                  <a:lnTo>
                    <a:pt x="5702" y="130848"/>
                  </a:lnTo>
                  <a:lnTo>
                    <a:pt x="5321" y="130568"/>
                  </a:lnTo>
                  <a:lnTo>
                    <a:pt x="5080" y="131216"/>
                  </a:lnTo>
                  <a:lnTo>
                    <a:pt x="3581" y="131330"/>
                  </a:lnTo>
                  <a:lnTo>
                    <a:pt x="5448" y="132956"/>
                  </a:lnTo>
                  <a:lnTo>
                    <a:pt x="6819" y="132461"/>
                  </a:lnTo>
                  <a:lnTo>
                    <a:pt x="6934" y="130086"/>
                  </a:lnTo>
                  <a:close/>
                </a:path>
                <a:path w="178434" h="261620">
                  <a:moveTo>
                    <a:pt x="9296" y="129108"/>
                  </a:moveTo>
                  <a:lnTo>
                    <a:pt x="9182" y="125755"/>
                  </a:lnTo>
                  <a:lnTo>
                    <a:pt x="7683" y="126974"/>
                  </a:lnTo>
                  <a:lnTo>
                    <a:pt x="6934" y="126758"/>
                  </a:lnTo>
                  <a:lnTo>
                    <a:pt x="6692" y="127215"/>
                  </a:lnTo>
                  <a:lnTo>
                    <a:pt x="4711" y="127977"/>
                  </a:lnTo>
                  <a:lnTo>
                    <a:pt x="7442" y="129997"/>
                  </a:lnTo>
                  <a:lnTo>
                    <a:pt x="9296" y="129108"/>
                  </a:lnTo>
                  <a:close/>
                </a:path>
                <a:path w="178434" h="261620">
                  <a:moveTo>
                    <a:pt x="9931" y="132067"/>
                  </a:moveTo>
                  <a:lnTo>
                    <a:pt x="9169" y="131826"/>
                  </a:lnTo>
                  <a:lnTo>
                    <a:pt x="8293" y="131457"/>
                  </a:lnTo>
                  <a:lnTo>
                    <a:pt x="7683" y="131064"/>
                  </a:lnTo>
                  <a:lnTo>
                    <a:pt x="7810" y="131584"/>
                  </a:lnTo>
                  <a:lnTo>
                    <a:pt x="8801" y="131940"/>
                  </a:lnTo>
                  <a:lnTo>
                    <a:pt x="8674" y="132067"/>
                  </a:lnTo>
                  <a:lnTo>
                    <a:pt x="8674" y="132461"/>
                  </a:lnTo>
                  <a:lnTo>
                    <a:pt x="8801" y="132461"/>
                  </a:lnTo>
                  <a:lnTo>
                    <a:pt x="9296" y="132549"/>
                  </a:lnTo>
                  <a:lnTo>
                    <a:pt x="9664" y="132829"/>
                  </a:lnTo>
                  <a:lnTo>
                    <a:pt x="9715" y="132461"/>
                  </a:lnTo>
                  <a:lnTo>
                    <a:pt x="9931" y="132067"/>
                  </a:lnTo>
                  <a:close/>
                </a:path>
                <a:path w="178434" h="261620">
                  <a:moveTo>
                    <a:pt x="10045" y="130581"/>
                  </a:moveTo>
                  <a:lnTo>
                    <a:pt x="9664" y="130086"/>
                  </a:lnTo>
                  <a:lnTo>
                    <a:pt x="9055" y="130365"/>
                  </a:lnTo>
                  <a:lnTo>
                    <a:pt x="9296" y="130479"/>
                  </a:lnTo>
                  <a:lnTo>
                    <a:pt x="9664" y="130733"/>
                  </a:lnTo>
                  <a:lnTo>
                    <a:pt x="9918" y="130848"/>
                  </a:lnTo>
                  <a:lnTo>
                    <a:pt x="10045" y="130581"/>
                  </a:lnTo>
                  <a:close/>
                </a:path>
                <a:path w="178434" h="261620">
                  <a:moveTo>
                    <a:pt x="10909" y="147332"/>
                  </a:moveTo>
                  <a:lnTo>
                    <a:pt x="5816" y="144259"/>
                  </a:lnTo>
                  <a:lnTo>
                    <a:pt x="5562" y="144741"/>
                  </a:lnTo>
                  <a:lnTo>
                    <a:pt x="10528" y="147739"/>
                  </a:lnTo>
                  <a:lnTo>
                    <a:pt x="10909" y="147332"/>
                  </a:lnTo>
                  <a:close/>
                </a:path>
                <a:path w="178434" h="261620">
                  <a:moveTo>
                    <a:pt x="11049" y="131229"/>
                  </a:moveTo>
                  <a:lnTo>
                    <a:pt x="10541" y="131457"/>
                  </a:lnTo>
                  <a:lnTo>
                    <a:pt x="11049" y="131229"/>
                  </a:lnTo>
                  <a:close/>
                </a:path>
                <a:path w="178434" h="261620">
                  <a:moveTo>
                    <a:pt x="12522" y="127495"/>
                  </a:moveTo>
                  <a:lnTo>
                    <a:pt x="11772" y="128257"/>
                  </a:lnTo>
                  <a:lnTo>
                    <a:pt x="10909" y="127977"/>
                  </a:lnTo>
                  <a:lnTo>
                    <a:pt x="10909" y="128587"/>
                  </a:lnTo>
                  <a:lnTo>
                    <a:pt x="9550" y="128866"/>
                  </a:lnTo>
                  <a:lnTo>
                    <a:pt x="11277" y="130365"/>
                  </a:lnTo>
                  <a:lnTo>
                    <a:pt x="12522" y="129717"/>
                  </a:lnTo>
                  <a:lnTo>
                    <a:pt x="12522" y="127495"/>
                  </a:lnTo>
                  <a:close/>
                </a:path>
                <a:path w="178434" h="261620">
                  <a:moveTo>
                    <a:pt x="14122" y="133438"/>
                  </a:moveTo>
                  <a:lnTo>
                    <a:pt x="13512" y="133438"/>
                  </a:lnTo>
                  <a:lnTo>
                    <a:pt x="13512" y="133591"/>
                  </a:lnTo>
                  <a:lnTo>
                    <a:pt x="13893" y="133591"/>
                  </a:lnTo>
                  <a:lnTo>
                    <a:pt x="14122" y="133438"/>
                  </a:lnTo>
                  <a:close/>
                </a:path>
                <a:path w="178434" h="261620">
                  <a:moveTo>
                    <a:pt x="15252" y="131064"/>
                  </a:moveTo>
                  <a:lnTo>
                    <a:pt x="14884" y="130568"/>
                  </a:lnTo>
                  <a:lnTo>
                    <a:pt x="14376" y="130479"/>
                  </a:lnTo>
                  <a:lnTo>
                    <a:pt x="13639" y="130479"/>
                  </a:lnTo>
                  <a:lnTo>
                    <a:pt x="13512" y="130365"/>
                  </a:lnTo>
                  <a:lnTo>
                    <a:pt x="12890" y="130365"/>
                  </a:lnTo>
                  <a:lnTo>
                    <a:pt x="11049" y="131229"/>
                  </a:lnTo>
                  <a:lnTo>
                    <a:pt x="11404" y="131584"/>
                  </a:lnTo>
                  <a:lnTo>
                    <a:pt x="10210" y="132461"/>
                  </a:lnTo>
                  <a:lnTo>
                    <a:pt x="10147" y="134327"/>
                  </a:lnTo>
                  <a:lnTo>
                    <a:pt x="9258" y="133197"/>
                  </a:lnTo>
                  <a:lnTo>
                    <a:pt x="9169" y="133070"/>
                  </a:lnTo>
                  <a:lnTo>
                    <a:pt x="7429" y="133197"/>
                  </a:lnTo>
                  <a:lnTo>
                    <a:pt x="7429" y="132829"/>
                  </a:lnTo>
                  <a:lnTo>
                    <a:pt x="7810" y="132461"/>
                  </a:lnTo>
                  <a:lnTo>
                    <a:pt x="5702" y="133591"/>
                  </a:lnTo>
                  <a:lnTo>
                    <a:pt x="5448" y="133807"/>
                  </a:lnTo>
                  <a:lnTo>
                    <a:pt x="5207" y="133921"/>
                  </a:lnTo>
                  <a:lnTo>
                    <a:pt x="5321" y="134327"/>
                  </a:lnTo>
                  <a:lnTo>
                    <a:pt x="4826" y="134683"/>
                  </a:lnTo>
                  <a:lnTo>
                    <a:pt x="4648" y="134937"/>
                  </a:lnTo>
                  <a:lnTo>
                    <a:pt x="4546" y="135331"/>
                  </a:lnTo>
                  <a:lnTo>
                    <a:pt x="4826" y="135813"/>
                  </a:lnTo>
                  <a:lnTo>
                    <a:pt x="5321" y="134937"/>
                  </a:lnTo>
                  <a:lnTo>
                    <a:pt x="6324" y="135547"/>
                  </a:lnTo>
                  <a:lnTo>
                    <a:pt x="6413" y="134937"/>
                  </a:lnTo>
                  <a:lnTo>
                    <a:pt x="6438" y="134810"/>
                  </a:lnTo>
                  <a:lnTo>
                    <a:pt x="7315" y="134442"/>
                  </a:lnTo>
                  <a:lnTo>
                    <a:pt x="8420" y="134442"/>
                  </a:lnTo>
                  <a:lnTo>
                    <a:pt x="9169" y="135331"/>
                  </a:lnTo>
                  <a:lnTo>
                    <a:pt x="9296" y="136791"/>
                  </a:lnTo>
                  <a:lnTo>
                    <a:pt x="12763" y="135331"/>
                  </a:lnTo>
                  <a:lnTo>
                    <a:pt x="12090" y="134442"/>
                  </a:lnTo>
                  <a:lnTo>
                    <a:pt x="11899" y="134200"/>
                  </a:lnTo>
                  <a:lnTo>
                    <a:pt x="11823" y="133591"/>
                  </a:lnTo>
                  <a:lnTo>
                    <a:pt x="11849" y="133070"/>
                  </a:lnTo>
                  <a:lnTo>
                    <a:pt x="12395" y="132194"/>
                  </a:lnTo>
                  <a:lnTo>
                    <a:pt x="13271" y="131826"/>
                  </a:lnTo>
                  <a:lnTo>
                    <a:pt x="14008" y="132194"/>
                  </a:lnTo>
                  <a:lnTo>
                    <a:pt x="14046" y="131826"/>
                  </a:lnTo>
                  <a:lnTo>
                    <a:pt x="14135" y="131064"/>
                  </a:lnTo>
                  <a:lnTo>
                    <a:pt x="15252" y="131064"/>
                  </a:lnTo>
                  <a:close/>
                </a:path>
                <a:path w="178434" h="261620">
                  <a:moveTo>
                    <a:pt x="15862" y="133591"/>
                  </a:moveTo>
                  <a:lnTo>
                    <a:pt x="15621" y="133197"/>
                  </a:lnTo>
                  <a:lnTo>
                    <a:pt x="15252" y="132956"/>
                  </a:lnTo>
                  <a:lnTo>
                    <a:pt x="14884" y="132956"/>
                  </a:lnTo>
                  <a:lnTo>
                    <a:pt x="14503" y="133311"/>
                  </a:lnTo>
                  <a:lnTo>
                    <a:pt x="14122" y="133438"/>
                  </a:lnTo>
                  <a:lnTo>
                    <a:pt x="14262" y="133438"/>
                  </a:lnTo>
                  <a:lnTo>
                    <a:pt x="14262" y="133591"/>
                  </a:lnTo>
                  <a:lnTo>
                    <a:pt x="15862" y="133591"/>
                  </a:lnTo>
                  <a:close/>
                </a:path>
                <a:path w="178434" h="261620">
                  <a:moveTo>
                    <a:pt x="20218" y="148107"/>
                  </a:moveTo>
                  <a:lnTo>
                    <a:pt x="18973" y="146977"/>
                  </a:lnTo>
                  <a:lnTo>
                    <a:pt x="17233" y="146977"/>
                  </a:lnTo>
                  <a:lnTo>
                    <a:pt x="15760" y="146977"/>
                  </a:lnTo>
                  <a:lnTo>
                    <a:pt x="14503" y="148221"/>
                  </a:lnTo>
                  <a:lnTo>
                    <a:pt x="14503" y="151180"/>
                  </a:lnTo>
                  <a:lnTo>
                    <a:pt x="15760" y="152425"/>
                  </a:lnTo>
                  <a:lnTo>
                    <a:pt x="18973" y="152425"/>
                  </a:lnTo>
                  <a:lnTo>
                    <a:pt x="20218" y="151180"/>
                  </a:lnTo>
                  <a:lnTo>
                    <a:pt x="20218" y="148107"/>
                  </a:lnTo>
                  <a:close/>
                </a:path>
                <a:path w="178434" h="261620">
                  <a:moveTo>
                    <a:pt x="20459" y="144259"/>
                  </a:moveTo>
                  <a:lnTo>
                    <a:pt x="20332" y="143738"/>
                  </a:lnTo>
                  <a:lnTo>
                    <a:pt x="18110" y="144957"/>
                  </a:lnTo>
                  <a:lnTo>
                    <a:pt x="17551" y="144106"/>
                  </a:lnTo>
                  <a:lnTo>
                    <a:pt x="16929" y="143129"/>
                  </a:lnTo>
                  <a:lnTo>
                    <a:pt x="16383" y="142278"/>
                  </a:lnTo>
                  <a:lnTo>
                    <a:pt x="15125" y="141516"/>
                  </a:lnTo>
                  <a:lnTo>
                    <a:pt x="14884" y="141795"/>
                  </a:lnTo>
                  <a:lnTo>
                    <a:pt x="14757" y="141795"/>
                  </a:lnTo>
                  <a:lnTo>
                    <a:pt x="14630" y="141884"/>
                  </a:lnTo>
                  <a:lnTo>
                    <a:pt x="14503" y="142125"/>
                  </a:lnTo>
                  <a:lnTo>
                    <a:pt x="14249" y="142278"/>
                  </a:lnTo>
                  <a:lnTo>
                    <a:pt x="14135" y="143129"/>
                  </a:lnTo>
                  <a:lnTo>
                    <a:pt x="13754" y="142773"/>
                  </a:lnTo>
                  <a:lnTo>
                    <a:pt x="14008" y="142773"/>
                  </a:lnTo>
                  <a:lnTo>
                    <a:pt x="13144" y="142646"/>
                  </a:lnTo>
                  <a:lnTo>
                    <a:pt x="12522" y="142646"/>
                  </a:lnTo>
                  <a:lnTo>
                    <a:pt x="12242" y="143738"/>
                  </a:lnTo>
                  <a:lnTo>
                    <a:pt x="12179" y="144259"/>
                  </a:lnTo>
                  <a:lnTo>
                    <a:pt x="13017" y="147243"/>
                  </a:lnTo>
                  <a:lnTo>
                    <a:pt x="10541" y="148107"/>
                  </a:lnTo>
                  <a:lnTo>
                    <a:pt x="10909" y="148717"/>
                  </a:lnTo>
                  <a:lnTo>
                    <a:pt x="12268" y="148463"/>
                  </a:lnTo>
                  <a:lnTo>
                    <a:pt x="13271" y="147612"/>
                  </a:lnTo>
                  <a:lnTo>
                    <a:pt x="14630" y="146215"/>
                  </a:lnTo>
                  <a:lnTo>
                    <a:pt x="14757" y="144106"/>
                  </a:lnTo>
                  <a:lnTo>
                    <a:pt x="16383" y="145516"/>
                  </a:lnTo>
                  <a:lnTo>
                    <a:pt x="18224" y="145516"/>
                  </a:lnTo>
                  <a:lnTo>
                    <a:pt x="19469" y="145237"/>
                  </a:lnTo>
                  <a:lnTo>
                    <a:pt x="19748" y="144957"/>
                  </a:lnTo>
                  <a:lnTo>
                    <a:pt x="20459" y="144259"/>
                  </a:lnTo>
                  <a:close/>
                </a:path>
                <a:path w="178434" h="261620">
                  <a:moveTo>
                    <a:pt x="20713" y="142646"/>
                  </a:moveTo>
                  <a:lnTo>
                    <a:pt x="20586" y="142125"/>
                  </a:lnTo>
                  <a:lnTo>
                    <a:pt x="20345" y="141389"/>
                  </a:lnTo>
                  <a:lnTo>
                    <a:pt x="19596" y="141274"/>
                  </a:lnTo>
                  <a:lnTo>
                    <a:pt x="19088" y="141389"/>
                  </a:lnTo>
                  <a:lnTo>
                    <a:pt x="18605" y="141757"/>
                  </a:lnTo>
                  <a:lnTo>
                    <a:pt x="18338" y="142252"/>
                  </a:lnTo>
                  <a:lnTo>
                    <a:pt x="18605" y="142887"/>
                  </a:lnTo>
                  <a:lnTo>
                    <a:pt x="18846" y="143624"/>
                  </a:lnTo>
                  <a:lnTo>
                    <a:pt x="19596" y="143738"/>
                  </a:lnTo>
                  <a:lnTo>
                    <a:pt x="20091" y="143624"/>
                  </a:lnTo>
                  <a:lnTo>
                    <a:pt x="20586" y="143256"/>
                  </a:lnTo>
                  <a:lnTo>
                    <a:pt x="20713" y="142646"/>
                  </a:lnTo>
                  <a:close/>
                </a:path>
                <a:path w="178434" h="261620">
                  <a:moveTo>
                    <a:pt x="21463" y="133438"/>
                  </a:moveTo>
                  <a:lnTo>
                    <a:pt x="21336" y="132956"/>
                  </a:lnTo>
                  <a:lnTo>
                    <a:pt x="18973" y="134200"/>
                  </a:lnTo>
                  <a:lnTo>
                    <a:pt x="21336" y="132105"/>
                  </a:lnTo>
                  <a:lnTo>
                    <a:pt x="21336" y="131953"/>
                  </a:lnTo>
                  <a:lnTo>
                    <a:pt x="21196" y="131826"/>
                  </a:lnTo>
                  <a:lnTo>
                    <a:pt x="20967" y="131343"/>
                  </a:lnTo>
                  <a:lnTo>
                    <a:pt x="20967" y="130975"/>
                  </a:lnTo>
                  <a:lnTo>
                    <a:pt x="20828" y="130848"/>
                  </a:lnTo>
                  <a:lnTo>
                    <a:pt x="18478" y="133197"/>
                  </a:lnTo>
                  <a:lnTo>
                    <a:pt x="20459" y="129844"/>
                  </a:lnTo>
                  <a:lnTo>
                    <a:pt x="20078" y="129476"/>
                  </a:lnTo>
                  <a:lnTo>
                    <a:pt x="19977" y="129108"/>
                  </a:lnTo>
                  <a:lnTo>
                    <a:pt x="19710" y="128752"/>
                  </a:lnTo>
                  <a:lnTo>
                    <a:pt x="17970" y="131737"/>
                  </a:lnTo>
                  <a:lnTo>
                    <a:pt x="19227" y="128257"/>
                  </a:lnTo>
                  <a:lnTo>
                    <a:pt x="18859" y="127863"/>
                  </a:lnTo>
                  <a:lnTo>
                    <a:pt x="18478" y="127381"/>
                  </a:lnTo>
                  <a:lnTo>
                    <a:pt x="18110" y="127127"/>
                  </a:lnTo>
                  <a:lnTo>
                    <a:pt x="16497" y="131953"/>
                  </a:lnTo>
                  <a:lnTo>
                    <a:pt x="17856" y="133197"/>
                  </a:lnTo>
                  <a:lnTo>
                    <a:pt x="18478" y="135051"/>
                  </a:lnTo>
                  <a:lnTo>
                    <a:pt x="16992" y="136550"/>
                  </a:lnTo>
                  <a:lnTo>
                    <a:pt x="16230" y="136550"/>
                  </a:lnTo>
                  <a:lnTo>
                    <a:pt x="16230" y="138163"/>
                  </a:lnTo>
                  <a:lnTo>
                    <a:pt x="16230" y="139014"/>
                  </a:lnTo>
                  <a:lnTo>
                    <a:pt x="16002" y="140030"/>
                  </a:lnTo>
                  <a:lnTo>
                    <a:pt x="15862" y="140754"/>
                  </a:lnTo>
                  <a:lnTo>
                    <a:pt x="15633" y="140995"/>
                  </a:lnTo>
                  <a:lnTo>
                    <a:pt x="15748" y="139166"/>
                  </a:lnTo>
                  <a:lnTo>
                    <a:pt x="15951" y="137845"/>
                  </a:lnTo>
                  <a:lnTo>
                    <a:pt x="16230" y="138163"/>
                  </a:lnTo>
                  <a:lnTo>
                    <a:pt x="16230" y="136550"/>
                  </a:lnTo>
                  <a:lnTo>
                    <a:pt x="15252" y="136550"/>
                  </a:lnTo>
                  <a:lnTo>
                    <a:pt x="15379" y="136677"/>
                  </a:lnTo>
                  <a:lnTo>
                    <a:pt x="15379" y="137083"/>
                  </a:lnTo>
                  <a:lnTo>
                    <a:pt x="14389" y="136309"/>
                  </a:lnTo>
                  <a:lnTo>
                    <a:pt x="13639" y="135331"/>
                  </a:lnTo>
                  <a:lnTo>
                    <a:pt x="11595" y="136194"/>
                  </a:lnTo>
                  <a:lnTo>
                    <a:pt x="11595" y="142760"/>
                  </a:lnTo>
                  <a:lnTo>
                    <a:pt x="11404" y="142760"/>
                  </a:lnTo>
                  <a:lnTo>
                    <a:pt x="10782" y="142494"/>
                  </a:lnTo>
                  <a:lnTo>
                    <a:pt x="9918" y="141998"/>
                  </a:lnTo>
                  <a:lnTo>
                    <a:pt x="9169" y="141516"/>
                  </a:lnTo>
                  <a:lnTo>
                    <a:pt x="8851" y="140716"/>
                  </a:lnTo>
                  <a:lnTo>
                    <a:pt x="10287" y="141757"/>
                  </a:lnTo>
                  <a:lnTo>
                    <a:pt x="11595" y="142760"/>
                  </a:lnTo>
                  <a:lnTo>
                    <a:pt x="11595" y="136194"/>
                  </a:lnTo>
                  <a:lnTo>
                    <a:pt x="8674" y="137426"/>
                  </a:lnTo>
                  <a:lnTo>
                    <a:pt x="9169" y="138925"/>
                  </a:lnTo>
                  <a:lnTo>
                    <a:pt x="8813" y="140589"/>
                  </a:lnTo>
                  <a:lnTo>
                    <a:pt x="8788" y="139776"/>
                  </a:lnTo>
                  <a:lnTo>
                    <a:pt x="8674" y="139407"/>
                  </a:lnTo>
                  <a:lnTo>
                    <a:pt x="8559" y="140017"/>
                  </a:lnTo>
                  <a:lnTo>
                    <a:pt x="7569" y="140754"/>
                  </a:lnTo>
                  <a:lnTo>
                    <a:pt x="5334" y="141147"/>
                  </a:lnTo>
                  <a:lnTo>
                    <a:pt x="4584" y="138925"/>
                  </a:lnTo>
                  <a:lnTo>
                    <a:pt x="4584" y="137426"/>
                  </a:lnTo>
                  <a:lnTo>
                    <a:pt x="0" y="135420"/>
                  </a:lnTo>
                  <a:lnTo>
                    <a:pt x="0" y="136055"/>
                  </a:lnTo>
                  <a:lnTo>
                    <a:pt x="101" y="136918"/>
                  </a:lnTo>
                  <a:lnTo>
                    <a:pt x="3454" y="138404"/>
                  </a:lnTo>
                  <a:lnTo>
                    <a:pt x="228" y="137680"/>
                  </a:lnTo>
                  <a:lnTo>
                    <a:pt x="228" y="138036"/>
                  </a:lnTo>
                  <a:lnTo>
                    <a:pt x="368" y="138531"/>
                  </a:lnTo>
                  <a:lnTo>
                    <a:pt x="368" y="138925"/>
                  </a:lnTo>
                  <a:lnTo>
                    <a:pt x="4216" y="139661"/>
                  </a:lnTo>
                  <a:lnTo>
                    <a:pt x="609" y="139661"/>
                  </a:lnTo>
                  <a:lnTo>
                    <a:pt x="850" y="140017"/>
                  </a:lnTo>
                  <a:lnTo>
                    <a:pt x="850" y="140385"/>
                  </a:lnTo>
                  <a:lnTo>
                    <a:pt x="990" y="140754"/>
                  </a:lnTo>
                  <a:lnTo>
                    <a:pt x="1219" y="140754"/>
                  </a:lnTo>
                  <a:lnTo>
                    <a:pt x="1219" y="141033"/>
                  </a:lnTo>
                  <a:lnTo>
                    <a:pt x="1358" y="141147"/>
                  </a:lnTo>
                  <a:lnTo>
                    <a:pt x="4445" y="140754"/>
                  </a:lnTo>
                  <a:lnTo>
                    <a:pt x="1854" y="141884"/>
                  </a:lnTo>
                  <a:lnTo>
                    <a:pt x="2336" y="142125"/>
                  </a:lnTo>
                  <a:lnTo>
                    <a:pt x="2717" y="142494"/>
                  </a:lnTo>
                  <a:lnTo>
                    <a:pt x="3086" y="142760"/>
                  </a:lnTo>
                  <a:lnTo>
                    <a:pt x="5334" y="141516"/>
                  </a:lnTo>
                  <a:lnTo>
                    <a:pt x="3594" y="143129"/>
                  </a:lnTo>
                  <a:lnTo>
                    <a:pt x="3962" y="143256"/>
                  </a:lnTo>
                  <a:lnTo>
                    <a:pt x="4216" y="143497"/>
                  </a:lnTo>
                  <a:lnTo>
                    <a:pt x="4584" y="143624"/>
                  </a:lnTo>
                  <a:lnTo>
                    <a:pt x="6324" y="141884"/>
                  </a:lnTo>
                  <a:lnTo>
                    <a:pt x="5194" y="143865"/>
                  </a:lnTo>
                  <a:lnTo>
                    <a:pt x="5562" y="143979"/>
                  </a:lnTo>
                  <a:lnTo>
                    <a:pt x="5943" y="144132"/>
                  </a:lnTo>
                  <a:lnTo>
                    <a:pt x="6324" y="144259"/>
                  </a:lnTo>
                  <a:lnTo>
                    <a:pt x="7810" y="141884"/>
                  </a:lnTo>
                  <a:lnTo>
                    <a:pt x="7061" y="144259"/>
                  </a:lnTo>
                  <a:lnTo>
                    <a:pt x="8178" y="144259"/>
                  </a:lnTo>
                  <a:lnTo>
                    <a:pt x="9169" y="143370"/>
                  </a:lnTo>
                  <a:lnTo>
                    <a:pt x="10299" y="143129"/>
                  </a:lnTo>
                  <a:lnTo>
                    <a:pt x="11531" y="143865"/>
                  </a:lnTo>
                  <a:lnTo>
                    <a:pt x="11785" y="143497"/>
                  </a:lnTo>
                  <a:lnTo>
                    <a:pt x="11899" y="143129"/>
                  </a:lnTo>
                  <a:lnTo>
                    <a:pt x="11899" y="142760"/>
                  </a:lnTo>
                  <a:lnTo>
                    <a:pt x="12522" y="141998"/>
                  </a:lnTo>
                  <a:lnTo>
                    <a:pt x="14008" y="142494"/>
                  </a:lnTo>
                  <a:lnTo>
                    <a:pt x="14503" y="141274"/>
                  </a:lnTo>
                  <a:lnTo>
                    <a:pt x="15621" y="141274"/>
                  </a:lnTo>
                  <a:lnTo>
                    <a:pt x="15748" y="141274"/>
                  </a:lnTo>
                  <a:lnTo>
                    <a:pt x="16116" y="141516"/>
                  </a:lnTo>
                  <a:lnTo>
                    <a:pt x="16611" y="141643"/>
                  </a:lnTo>
                  <a:lnTo>
                    <a:pt x="16738" y="140144"/>
                  </a:lnTo>
                  <a:lnTo>
                    <a:pt x="17602" y="139420"/>
                  </a:lnTo>
                  <a:lnTo>
                    <a:pt x="18973" y="139420"/>
                  </a:lnTo>
                  <a:lnTo>
                    <a:pt x="19354" y="139014"/>
                  </a:lnTo>
                  <a:lnTo>
                    <a:pt x="19596" y="138925"/>
                  </a:lnTo>
                  <a:lnTo>
                    <a:pt x="19710" y="138531"/>
                  </a:lnTo>
                  <a:lnTo>
                    <a:pt x="17360" y="137439"/>
                  </a:lnTo>
                  <a:lnTo>
                    <a:pt x="20332" y="137795"/>
                  </a:lnTo>
                  <a:lnTo>
                    <a:pt x="20332" y="137528"/>
                  </a:lnTo>
                  <a:lnTo>
                    <a:pt x="20586" y="137160"/>
                  </a:lnTo>
                  <a:lnTo>
                    <a:pt x="20713" y="136918"/>
                  </a:lnTo>
                  <a:lnTo>
                    <a:pt x="18605" y="136423"/>
                  </a:lnTo>
                  <a:lnTo>
                    <a:pt x="21082" y="136309"/>
                  </a:lnTo>
                  <a:lnTo>
                    <a:pt x="21082" y="135940"/>
                  </a:lnTo>
                  <a:lnTo>
                    <a:pt x="21196" y="135547"/>
                  </a:lnTo>
                  <a:lnTo>
                    <a:pt x="21196" y="135178"/>
                  </a:lnTo>
                  <a:lnTo>
                    <a:pt x="18846" y="135331"/>
                  </a:lnTo>
                  <a:lnTo>
                    <a:pt x="21336" y="134569"/>
                  </a:lnTo>
                  <a:lnTo>
                    <a:pt x="21336" y="134086"/>
                  </a:lnTo>
                  <a:lnTo>
                    <a:pt x="21463" y="133438"/>
                  </a:lnTo>
                  <a:close/>
                </a:path>
                <a:path w="178434" h="261620">
                  <a:moveTo>
                    <a:pt x="22072" y="154165"/>
                  </a:moveTo>
                  <a:lnTo>
                    <a:pt x="21704" y="153441"/>
                  </a:lnTo>
                  <a:lnTo>
                    <a:pt x="21463" y="153073"/>
                  </a:lnTo>
                  <a:lnTo>
                    <a:pt x="21082" y="152793"/>
                  </a:lnTo>
                  <a:lnTo>
                    <a:pt x="20586" y="152679"/>
                  </a:lnTo>
                  <a:lnTo>
                    <a:pt x="19837" y="153555"/>
                  </a:lnTo>
                  <a:lnTo>
                    <a:pt x="18846" y="154165"/>
                  </a:lnTo>
                  <a:lnTo>
                    <a:pt x="17487" y="154165"/>
                  </a:lnTo>
                  <a:lnTo>
                    <a:pt x="17487" y="154927"/>
                  </a:lnTo>
                  <a:lnTo>
                    <a:pt x="17729" y="155295"/>
                  </a:lnTo>
                  <a:lnTo>
                    <a:pt x="18110" y="156146"/>
                  </a:lnTo>
                  <a:lnTo>
                    <a:pt x="19342" y="156273"/>
                  </a:lnTo>
                  <a:lnTo>
                    <a:pt x="21577" y="155295"/>
                  </a:lnTo>
                  <a:lnTo>
                    <a:pt x="22072" y="154165"/>
                  </a:lnTo>
                  <a:close/>
                </a:path>
                <a:path w="178434" h="261620">
                  <a:moveTo>
                    <a:pt x="43294" y="202082"/>
                  </a:moveTo>
                  <a:lnTo>
                    <a:pt x="42926" y="201231"/>
                  </a:lnTo>
                  <a:lnTo>
                    <a:pt x="21209" y="156540"/>
                  </a:lnTo>
                  <a:lnTo>
                    <a:pt x="19964" y="157035"/>
                  </a:lnTo>
                  <a:lnTo>
                    <a:pt x="38823" y="203060"/>
                  </a:lnTo>
                  <a:lnTo>
                    <a:pt x="39319" y="204177"/>
                  </a:lnTo>
                  <a:lnTo>
                    <a:pt x="40944" y="203936"/>
                  </a:lnTo>
                  <a:lnTo>
                    <a:pt x="42799" y="203174"/>
                  </a:lnTo>
                  <a:lnTo>
                    <a:pt x="43294" y="202082"/>
                  </a:lnTo>
                  <a:close/>
                </a:path>
                <a:path w="178434" h="261620">
                  <a:moveTo>
                    <a:pt x="44043" y="206679"/>
                  </a:moveTo>
                  <a:lnTo>
                    <a:pt x="43548" y="207175"/>
                  </a:lnTo>
                  <a:lnTo>
                    <a:pt x="42697" y="207530"/>
                  </a:lnTo>
                  <a:lnTo>
                    <a:pt x="41935" y="207530"/>
                  </a:lnTo>
                  <a:lnTo>
                    <a:pt x="42430" y="207899"/>
                  </a:lnTo>
                  <a:lnTo>
                    <a:pt x="42926" y="208546"/>
                  </a:lnTo>
                  <a:lnTo>
                    <a:pt x="43662" y="208661"/>
                  </a:lnTo>
                  <a:lnTo>
                    <a:pt x="44043" y="207899"/>
                  </a:lnTo>
                  <a:lnTo>
                    <a:pt x="44043" y="206679"/>
                  </a:lnTo>
                  <a:close/>
                </a:path>
                <a:path w="178434" h="261620">
                  <a:moveTo>
                    <a:pt x="45529" y="203085"/>
                  </a:moveTo>
                  <a:lnTo>
                    <a:pt x="44424" y="201841"/>
                  </a:lnTo>
                  <a:lnTo>
                    <a:pt x="44424" y="202692"/>
                  </a:lnTo>
                  <a:lnTo>
                    <a:pt x="43916" y="203936"/>
                  </a:lnTo>
                  <a:lnTo>
                    <a:pt x="42430" y="204673"/>
                  </a:lnTo>
                  <a:lnTo>
                    <a:pt x="41567" y="205041"/>
                  </a:lnTo>
                  <a:lnTo>
                    <a:pt x="39458" y="205435"/>
                  </a:lnTo>
                  <a:lnTo>
                    <a:pt x="38582" y="204457"/>
                  </a:lnTo>
                  <a:lnTo>
                    <a:pt x="38950" y="206565"/>
                  </a:lnTo>
                  <a:lnTo>
                    <a:pt x="41313" y="206565"/>
                  </a:lnTo>
                  <a:lnTo>
                    <a:pt x="42799" y="205803"/>
                  </a:lnTo>
                  <a:lnTo>
                    <a:pt x="44424" y="205193"/>
                  </a:lnTo>
                  <a:lnTo>
                    <a:pt x="45529" y="203085"/>
                  </a:lnTo>
                  <a:close/>
                </a:path>
                <a:path w="178434" h="261620">
                  <a:moveTo>
                    <a:pt x="49872" y="212750"/>
                  </a:moveTo>
                  <a:lnTo>
                    <a:pt x="48387" y="210769"/>
                  </a:lnTo>
                  <a:lnTo>
                    <a:pt x="47396" y="209270"/>
                  </a:lnTo>
                  <a:lnTo>
                    <a:pt x="45910" y="208508"/>
                  </a:lnTo>
                  <a:lnTo>
                    <a:pt x="45034" y="206654"/>
                  </a:lnTo>
                  <a:lnTo>
                    <a:pt x="45402" y="207784"/>
                  </a:lnTo>
                  <a:lnTo>
                    <a:pt x="44805" y="209880"/>
                  </a:lnTo>
                  <a:lnTo>
                    <a:pt x="44297" y="210400"/>
                  </a:lnTo>
                  <a:lnTo>
                    <a:pt x="43802" y="210400"/>
                  </a:lnTo>
                  <a:lnTo>
                    <a:pt x="42430" y="209880"/>
                  </a:lnTo>
                  <a:lnTo>
                    <a:pt x="41313" y="208508"/>
                  </a:lnTo>
                  <a:lnTo>
                    <a:pt x="42557" y="210769"/>
                  </a:lnTo>
                  <a:lnTo>
                    <a:pt x="41567" y="212509"/>
                  </a:lnTo>
                  <a:lnTo>
                    <a:pt x="42062" y="213995"/>
                  </a:lnTo>
                  <a:lnTo>
                    <a:pt x="42697" y="216585"/>
                  </a:lnTo>
                  <a:lnTo>
                    <a:pt x="45034" y="217716"/>
                  </a:lnTo>
                  <a:lnTo>
                    <a:pt x="47269" y="216585"/>
                  </a:lnTo>
                  <a:lnTo>
                    <a:pt x="49517" y="215734"/>
                  </a:lnTo>
                  <a:lnTo>
                    <a:pt x="49872" y="212750"/>
                  </a:lnTo>
                  <a:close/>
                </a:path>
                <a:path w="178434" h="261620">
                  <a:moveTo>
                    <a:pt x="52222" y="216585"/>
                  </a:moveTo>
                  <a:lnTo>
                    <a:pt x="50736" y="214845"/>
                  </a:lnTo>
                  <a:lnTo>
                    <a:pt x="50736" y="215823"/>
                  </a:lnTo>
                  <a:lnTo>
                    <a:pt x="49987" y="217347"/>
                  </a:lnTo>
                  <a:lnTo>
                    <a:pt x="48018" y="218198"/>
                  </a:lnTo>
                  <a:lnTo>
                    <a:pt x="47028" y="218694"/>
                  </a:lnTo>
                  <a:lnTo>
                    <a:pt x="44170" y="219176"/>
                  </a:lnTo>
                  <a:lnTo>
                    <a:pt x="43294" y="218084"/>
                  </a:lnTo>
                  <a:lnTo>
                    <a:pt x="43548" y="220700"/>
                  </a:lnTo>
                  <a:lnTo>
                    <a:pt x="46774" y="220700"/>
                  </a:lnTo>
                  <a:lnTo>
                    <a:pt x="48514" y="219824"/>
                  </a:lnTo>
                  <a:lnTo>
                    <a:pt x="50736" y="218605"/>
                  </a:lnTo>
                  <a:lnTo>
                    <a:pt x="52222" y="216585"/>
                  </a:lnTo>
                  <a:close/>
                </a:path>
                <a:path w="178434" h="261620">
                  <a:moveTo>
                    <a:pt x="54597" y="225158"/>
                  </a:moveTo>
                  <a:lnTo>
                    <a:pt x="53479" y="223418"/>
                  </a:lnTo>
                  <a:lnTo>
                    <a:pt x="52984" y="221551"/>
                  </a:lnTo>
                  <a:lnTo>
                    <a:pt x="51485" y="220065"/>
                  </a:lnTo>
                  <a:lnTo>
                    <a:pt x="49987" y="221310"/>
                  </a:lnTo>
                  <a:lnTo>
                    <a:pt x="48387" y="222072"/>
                  </a:lnTo>
                  <a:lnTo>
                    <a:pt x="46278" y="222199"/>
                  </a:lnTo>
                  <a:lnTo>
                    <a:pt x="46278" y="224548"/>
                  </a:lnTo>
                  <a:lnTo>
                    <a:pt x="49377" y="234365"/>
                  </a:lnTo>
                  <a:lnTo>
                    <a:pt x="50876" y="235089"/>
                  </a:lnTo>
                  <a:lnTo>
                    <a:pt x="52120" y="235458"/>
                  </a:lnTo>
                  <a:lnTo>
                    <a:pt x="54229" y="233997"/>
                  </a:lnTo>
                  <a:lnTo>
                    <a:pt x="52603" y="232232"/>
                  </a:lnTo>
                  <a:lnTo>
                    <a:pt x="51485" y="229755"/>
                  </a:lnTo>
                  <a:lnTo>
                    <a:pt x="52603" y="227533"/>
                  </a:lnTo>
                  <a:lnTo>
                    <a:pt x="53111" y="226644"/>
                  </a:lnTo>
                  <a:lnTo>
                    <a:pt x="54597" y="225158"/>
                  </a:lnTo>
                  <a:close/>
                </a:path>
                <a:path w="178434" h="261620">
                  <a:moveTo>
                    <a:pt x="59067" y="236334"/>
                  </a:moveTo>
                  <a:lnTo>
                    <a:pt x="58801" y="236588"/>
                  </a:lnTo>
                  <a:lnTo>
                    <a:pt x="57708" y="237070"/>
                  </a:lnTo>
                  <a:lnTo>
                    <a:pt x="57327" y="236943"/>
                  </a:lnTo>
                  <a:lnTo>
                    <a:pt x="57569" y="237223"/>
                  </a:lnTo>
                  <a:lnTo>
                    <a:pt x="57708" y="237921"/>
                  </a:lnTo>
                  <a:lnTo>
                    <a:pt x="57810" y="238074"/>
                  </a:lnTo>
                  <a:lnTo>
                    <a:pt x="58699" y="237705"/>
                  </a:lnTo>
                  <a:lnTo>
                    <a:pt x="58928" y="236702"/>
                  </a:lnTo>
                  <a:lnTo>
                    <a:pt x="59067" y="236334"/>
                  </a:lnTo>
                  <a:close/>
                </a:path>
                <a:path w="178434" h="261620">
                  <a:moveTo>
                    <a:pt x="67259" y="246494"/>
                  </a:moveTo>
                  <a:lnTo>
                    <a:pt x="62293" y="235089"/>
                  </a:lnTo>
                  <a:lnTo>
                    <a:pt x="59563" y="233108"/>
                  </a:lnTo>
                  <a:lnTo>
                    <a:pt x="59563" y="233959"/>
                  </a:lnTo>
                  <a:lnTo>
                    <a:pt x="59931" y="236067"/>
                  </a:lnTo>
                  <a:lnTo>
                    <a:pt x="60667" y="237312"/>
                  </a:lnTo>
                  <a:lnTo>
                    <a:pt x="60312" y="237439"/>
                  </a:lnTo>
                  <a:lnTo>
                    <a:pt x="60185" y="237439"/>
                  </a:lnTo>
                  <a:lnTo>
                    <a:pt x="60045" y="237553"/>
                  </a:lnTo>
                  <a:lnTo>
                    <a:pt x="60045" y="237921"/>
                  </a:lnTo>
                  <a:lnTo>
                    <a:pt x="59563" y="238683"/>
                  </a:lnTo>
                  <a:lnTo>
                    <a:pt x="59182" y="239179"/>
                  </a:lnTo>
                  <a:lnTo>
                    <a:pt x="58077" y="239534"/>
                  </a:lnTo>
                  <a:lnTo>
                    <a:pt x="57708" y="240906"/>
                  </a:lnTo>
                  <a:lnTo>
                    <a:pt x="58432" y="241033"/>
                  </a:lnTo>
                  <a:lnTo>
                    <a:pt x="59448" y="240423"/>
                  </a:lnTo>
                  <a:lnTo>
                    <a:pt x="60185" y="239687"/>
                  </a:lnTo>
                  <a:lnTo>
                    <a:pt x="60553" y="238569"/>
                  </a:lnTo>
                  <a:lnTo>
                    <a:pt x="61658" y="240423"/>
                  </a:lnTo>
                  <a:lnTo>
                    <a:pt x="61785" y="242887"/>
                  </a:lnTo>
                  <a:lnTo>
                    <a:pt x="60185" y="243776"/>
                  </a:lnTo>
                  <a:lnTo>
                    <a:pt x="60185" y="244144"/>
                  </a:lnTo>
                  <a:lnTo>
                    <a:pt x="60045" y="244627"/>
                  </a:lnTo>
                  <a:lnTo>
                    <a:pt x="59677" y="245021"/>
                  </a:lnTo>
                  <a:lnTo>
                    <a:pt x="60553" y="244868"/>
                  </a:lnTo>
                  <a:lnTo>
                    <a:pt x="61544" y="245021"/>
                  </a:lnTo>
                  <a:lnTo>
                    <a:pt x="62039" y="245364"/>
                  </a:lnTo>
                  <a:lnTo>
                    <a:pt x="62788" y="244868"/>
                  </a:lnTo>
                  <a:lnTo>
                    <a:pt x="63411" y="244144"/>
                  </a:lnTo>
                  <a:lnTo>
                    <a:pt x="63525" y="242557"/>
                  </a:lnTo>
                  <a:lnTo>
                    <a:pt x="65011" y="244259"/>
                  </a:lnTo>
                  <a:lnTo>
                    <a:pt x="65011" y="245364"/>
                  </a:lnTo>
                  <a:lnTo>
                    <a:pt x="64516" y="247256"/>
                  </a:lnTo>
                  <a:lnTo>
                    <a:pt x="65646" y="250113"/>
                  </a:lnTo>
                  <a:lnTo>
                    <a:pt x="63525" y="253225"/>
                  </a:lnTo>
                  <a:lnTo>
                    <a:pt x="59817" y="252463"/>
                  </a:lnTo>
                  <a:lnTo>
                    <a:pt x="59931" y="253555"/>
                  </a:lnTo>
                  <a:lnTo>
                    <a:pt x="61925" y="254203"/>
                  </a:lnTo>
                  <a:lnTo>
                    <a:pt x="63893" y="253707"/>
                  </a:lnTo>
                  <a:lnTo>
                    <a:pt x="65646" y="253072"/>
                  </a:lnTo>
                  <a:lnTo>
                    <a:pt x="66751" y="251726"/>
                  </a:lnTo>
                  <a:lnTo>
                    <a:pt x="66890" y="249999"/>
                  </a:lnTo>
                  <a:lnTo>
                    <a:pt x="67259" y="246494"/>
                  </a:lnTo>
                  <a:close/>
                </a:path>
                <a:path w="178434" h="261620">
                  <a:moveTo>
                    <a:pt x="68986" y="256946"/>
                  </a:moveTo>
                  <a:lnTo>
                    <a:pt x="68491" y="255816"/>
                  </a:lnTo>
                  <a:lnTo>
                    <a:pt x="67373" y="257276"/>
                  </a:lnTo>
                  <a:lnTo>
                    <a:pt x="65392" y="258279"/>
                  </a:lnTo>
                  <a:lnTo>
                    <a:pt x="63525" y="258191"/>
                  </a:lnTo>
                  <a:lnTo>
                    <a:pt x="64643" y="259803"/>
                  </a:lnTo>
                  <a:lnTo>
                    <a:pt x="66255" y="259537"/>
                  </a:lnTo>
                  <a:lnTo>
                    <a:pt x="67373" y="259041"/>
                  </a:lnTo>
                  <a:lnTo>
                    <a:pt x="68491" y="258406"/>
                  </a:lnTo>
                  <a:lnTo>
                    <a:pt x="68986" y="256946"/>
                  </a:lnTo>
                  <a:close/>
                </a:path>
                <a:path w="178434" h="261620">
                  <a:moveTo>
                    <a:pt x="69113" y="259905"/>
                  </a:moveTo>
                  <a:lnTo>
                    <a:pt x="68872" y="259295"/>
                  </a:lnTo>
                  <a:lnTo>
                    <a:pt x="68237" y="260019"/>
                  </a:lnTo>
                  <a:lnTo>
                    <a:pt x="67386" y="260388"/>
                  </a:lnTo>
                  <a:lnTo>
                    <a:pt x="66509" y="260388"/>
                  </a:lnTo>
                  <a:lnTo>
                    <a:pt x="67005" y="261277"/>
                  </a:lnTo>
                  <a:lnTo>
                    <a:pt x="67754" y="261277"/>
                  </a:lnTo>
                  <a:lnTo>
                    <a:pt x="68237" y="260908"/>
                  </a:lnTo>
                  <a:lnTo>
                    <a:pt x="68745" y="260667"/>
                  </a:lnTo>
                  <a:lnTo>
                    <a:pt x="69113" y="259905"/>
                  </a:lnTo>
                  <a:close/>
                </a:path>
                <a:path w="178434" h="261620">
                  <a:moveTo>
                    <a:pt x="69735" y="252831"/>
                  </a:moveTo>
                  <a:lnTo>
                    <a:pt x="68008" y="250723"/>
                  </a:lnTo>
                  <a:lnTo>
                    <a:pt x="68008" y="252095"/>
                  </a:lnTo>
                  <a:lnTo>
                    <a:pt x="67360" y="253593"/>
                  </a:lnTo>
                  <a:lnTo>
                    <a:pt x="65011" y="254444"/>
                  </a:lnTo>
                  <a:lnTo>
                    <a:pt x="63779" y="255054"/>
                  </a:lnTo>
                  <a:lnTo>
                    <a:pt x="60807" y="255447"/>
                  </a:lnTo>
                  <a:lnTo>
                    <a:pt x="59677" y="254076"/>
                  </a:lnTo>
                  <a:lnTo>
                    <a:pt x="60045" y="256908"/>
                  </a:lnTo>
                  <a:lnTo>
                    <a:pt x="63525" y="256908"/>
                  </a:lnTo>
                  <a:lnTo>
                    <a:pt x="65646" y="255816"/>
                  </a:lnTo>
                  <a:lnTo>
                    <a:pt x="66332" y="255473"/>
                  </a:lnTo>
                  <a:lnTo>
                    <a:pt x="67386" y="255054"/>
                  </a:lnTo>
                  <a:lnTo>
                    <a:pt x="67868" y="254685"/>
                  </a:lnTo>
                  <a:lnTo>
                    <a:pt x="69735" y="252831"/>
                  </a:lnTo>
                  <a:close/>
                </a:path>
                <a:path w="178434" h="261620">
                  <a:moveTo>
                    <a:pt x="86715" y="4876"/>
                  </a:moveTo>
                  <a:lnTo>
                    <a:pt x="86474" y="4635"/>
                  </a:lnTo>
                  <a:lnTo>
                    <a:pt x="86474" y="4508"/>
                  </a:lnTo>
                  <a:lnTo>
                    <a:pt x="86347" y="4140"/>
                  </a:lnTo>
                  <a:lnTo>
                    <a:pt x="85598" y="4749"/>
                  </a:lnTo>
                  <a:lnTo>
                    <a:pt x="85255" y="5753"/>
                  </a:lnTo>
                  <a:lnTo>
                    <a:pt x="85140" y="6489"/>
                  </a:lnTo>
                  <a:lnTo>
                    <a:pt x="85496" y="7099"/>
                  </a:lnTo>
                  <a:lnTo>
                    <a:pt x="85991" y="6362"/>
                  </a:lnTo>
                  <a:lnTo>
                    <a:pt x="86347" y="5600"/>
                  </a:lnTo>
                  <a:lnTo>
                    <a:pt x="86715" y="4876"/>
                  </a:lnTo>
                  <a:close/>
                </a:path>
                <a:path w="178434" h="261620">
                  <a:moveTo>
                    <a:pt x="88468" y="2895"/>
                  </a:moveTo>
                  <a:lnTo>
                    <a:pt x="88341" y="2743"/>
                  </a:lnTo>
                  <a:lnTo>
                    <a:pt x="87718" y="3111"/>
                  </a:lnTo>
                  <a:lnTo>
                    <a:pt x="86982" y="3505"/>
                  </a:lnTo>
                  <a:lnTo>
                    <a:pt x="86487" y="3987"/>
                  </a:lnTo>
                  <a:lnTo>
                    <a:pt x="86715" y="4635"/>
                  </a:lnTo>
                  <a:lnTo>
                    <a:pt x="87337" y="4114"/>
                  </a:lnTo>
                  <a:lnTo>
                    <a:pt x="87858" y="3505"/>
                  </a:lnTo>
                  <a:lnTo>
                    <a:pt x="88468" y="2895"/>
                  </a:lnTo>
                  <a:close/>
                </a:path>
                <a:path w="178434" h="261620">
                  <a:moveTo>
                    <a:pt x="88988" y="2527"/>
                  </a:moveTo>
                  <a:lnTo>
                    <a:pt x="88620" y="2527"/>
                  </a:lnTo>
                  <a:lnTo>
                    <a:pt x="88849" y="2654"/>
                  </a:lnTo>
                  <a:lnTo>
                    <a:pt x="88988" y="2527"/>
                  </a:lnTo>
                  <a:close/>
                </a:path>
                <a:path w="178434" h="261620">
                  <a:moveTo>
                    <a:pt x="89725" y="5003"/>
                  </a:moveTo>
                  <a:lnTo>
                    <a:pt x="89357" y="4267"/>
                  </a:lnTo>
                  <a:lnTo>
                    <a:pt x="88836" y="3784"/>
                  </a:lnTo>
                  <a:lnTo>
                    <a:pt x="88468" y="3022"/>
                  </a:lnTo>
                  <a:lnTo>
                    <a:pt x="87985" y="3784"/>
                  </a:lnTo>
                  <a:lnTo>
                    <a:pt x="87617" y="4267"/>
                  </a:lnTo>
                  <a:lnTo>
                    <a:pt x="86982" y="5003"/>
                  </a:lnTo>
                  <a:lnTo>
                    <a:pt x="87617" y="5613"/>
                  </a:lnTo>
                  <a:lnTo>
                    <a:pt x="88112" y="6248"/>
                  </a:lnTo>
                  <a:lnTo>
                    <a:pt x="88468" y="6858"/>
                  </a:lnTo>
                  <a:lnTo>
                    <a:pt x="88836" y="6159"/>
                  </a:lnTo>
                  <a:lnTo>
                    <a:pt x="89357" y="5613"/>
                  </a:lnTo>
                  <a:lnTo>
                    <a:pt x="89725" y="5003"/>
                  </a:lnTo>
                  <a:close/>
                </a:path>
                <a:path w="178434" h="261620">
                  <a:moveTo>
                    <a:pt x="91452" y="3263"/>
                  </a:moveTo>
                  <a:lnTo>
                    <a:pt x="91084" y="2654"/>
                  </a:lnTo>
                  <a:lnTo>
                    <a:pt x="90703" y="2133"/>
                  </a:lnTo>
                  <a:lnTo>
                    <a:pt x="90335" y="1790"/>
                  </a:lnTo>
                  <a:lnTo>
                    <a:pt x="89839" y="1790"/>
                  </a:lnTo>
                  <a:lnTo>
                    <a:pt x="89204" y="2527"/>
                  </a:lnTo>
                  <a:lnTo>
                    <a:pt x="88849" y="2895"/>
                  </a:lnTo>
                  <a:lnTo>
                    <a:pt x="89204" y="3619"/>
                  </a:lnTo>
                  <a:lnTo>
                    <a:pt x="89585" y="4140"/>
                  </a:lnTo>
                  <a:lnTo>
                    <a:pt x="89954" y="4876"/>
                  </a:lnTo>
                  <a:lnTo>
                    <a:pt x="90589" y="4381"/>
                  </a:lnTo>
                  <a:lnTo>
                    <a:pt x="90957" y="3746"/>
                  </a:lnTo>
                  <a:lnTo>
                    <a:pt x="91452" y="3263"/>
                  </a:lnTo>
                  <a:close/>
                </a:path>
                <a:path w="178434" h="261620">
                  <a:moveTo>
                    <a:pt x="92938" y="4991"/>
                  </a:moveTo>
                  <a:lnTo>
                    <a:pt x="92570" y="4483"/>
                  </a:lnTo>
                  <a:lnTo>
                    <a:pt x="91948" y="4025"/>
                  </a:lnTo>
                  <a:lnTo>
                    <a:pt x="91681" y="3378"/>
                  </a:lnTo>
                  <a:lnTo>
                    <a:pt x="91071" y="3898"/>
                  </a:lnTo>
                  <a:lnTo>
                    <a:pt x="90703" y="4483"/>
                  </a:lnTo>
                  <a:lnTo>
                    <a:pt x="90195" y="4991"/>
                  </a:lnTo>
                  <a:lnTo>
                    <a:pt x="90563" y="5600"/>
                  </a:lnTo>
                  <a:lnTo>
                    <a:pt x="91084" y="6248"/>
                  </a:lnTo>
                  <a:lnTo>
                    <a:pt x="91452" y="6731"/>
                  </a:lnTo>
                  <a:lnTo>
                    <a:pt x="91948" y="6121"/>
                  </a:lnTo>
                  <a:lnTo>
                    <a:pt x="92570" y="5600"/>
                  </a:lnTo>
                  <a:lnTo>
                    <a:pt x="92938" y="4991"/>
                  </a:lnTo>
                  <a:close/>
                </a:path>
                <a:path w="178434" h="261620">
                  <a:moveTo>
                    <a:pt x="92938" y="1155"/>
                  </a:moveTo>
                  <a:lnTo>
                    <a:pt x="91948" y="1435"/>
                  </a:lnTo>
                  <a:lnTo>
                    <a:pt x="90703" y="1651"/>
                  </a:lnTo>
                  <a:lnTo>
                    <a:pt x="90830" y="2006"/>
                  </a:lnTo>
                  <a:lnTo>
                    <a:pt x="91211" y="2616"/>
                  </a:lnTo>
                  <a:lnTo>
                    <a:pt x="91579" y="3136"/>
                  </a:lnTo>
                  <a:lnTo>
                    <a:pt x="91960" y="2527"/>
                  </a:lnTo>
                  <a:lnTo>
                    <a:pt x="92570" y="2133"/>
                  </a:lnTo>
                  <a:lnTo>
                    <a:pt x="92938" y="1651"/>
                  </a:lnTo>
                  <a:lnTo>
                    <a:pt x="92938" y="1155"/>
                  </a:lnTo>
                  <a:close/>
                </a:path>
                <a:path w="178434" h="261620">
                  <a:moveTo>
                    <a:pt x="93433" y="4508"/>
                  </a:moveTo>
                  <a:lnTo>
                    <a:pt x="93065" y="2006"/>
                  </a:lnTo>
                  <a:lnTo>
                    <a:pt x="92443" y="2374"/>
                  </a:lnTo>
                  <a:lnTo>
                    <a:pt x="92189" y="2895"/>
                  </a:lnTo>
                  <a:lnTo>
                    <a:pt x="91681" y="3263"/>
                  </a:lnTo>
                  <a:lnTo>
                    <a:pt x="92303" y="3746"/>
                  </a:lnTo>
                  <a:lnTo>
                    <a:pt x="92697" y="4381"/>
                  </a:lnTo>
                  <a:lnTo>
                    <a:pt x="93065" y="4876"/>
                  </a:lnTo>
                  <a:lnTo>
                    <a:pt x="93433" y="4508"/>
                  </a:lnTo>
                  <a:close/>
                </a:path>
                <a:path w="178434" h="261620">
                  <a:moveTo>
                    <a:pt x="96278" y="11557"/>
                  </a:moveTo>
                  <a:lnTo>
                    <a:pt x="94919" y="393"/>
                  </a:lnTo>
                  <a:lnTo>
                    <a:pt x="94665" y="330"/>
                  </a:lnTo>
                  <a:lnTo>
                    <a:pt x="94526" y="304"/>
                  </a:lnTo>
                  <a:lnTo>
                    <a:pt x="94234" y="304"/>
                  </a:lnTo>
                  <a:lnTo>
                    <a:pt x="93967" y="330"/>
                  </a:lnTo>
                  <a:lnTo>
                    <a:pt x="93675" y="520"/>
                  </a:lnTo>
                  <a:lnTo>
                    <a:pt x="95796" y="11557"/>
                  </a:lnTo>
                  <a:lnTo>
                    <a:pt x="95796" y="11188"/>
                  </a:lnTo>
                  <a:lnTo>
                    <a:pt x="96278" y="11557"/>
                  </a:lnTo>
                  <a:close/>
                </a:path>
                <a:path w="178434" h="261620">
                  <a:moveTo>
                    <a:pt x="97294" y="3022"/>
                  </a:moveTo>
                  <a:lnTo>
                    <a:pt x="96177" y="3263"/>
                  </a:lnTo>
                  <a:lnTo>
                    <a:pt x="96177" y="3632"/>
                  </a:lnTo>
                  <a:lnTo>
                    <a:pt x="97294" y="3505"/>
                  </a:lnTo>
                  <a:lnTo>
                    <a:pt x="97294" y="3022"/>
                  </a:lnTo>
                  <a:close/>
                </a:path>
                <a:path w="178434" h="261620">
                  <a:moveTo>
                    <a:pt x="97294" y="1651"/>
                  </a:moveTo>
                  <a:lnTo>
                    <a:pt x="95808" y="1765"/>
                  </a:lnTo>
                  <a:lnTo>
                    <a:pt x="95910" y="2527"/>
                  </a:lnTo>
                  <a:lnTo>
                    <a:pt x="97294" y="2413"/>
                  </a:lnTo>
                  <a:lnTo>
                    <a:pt x="97294" y="1651"/>
                  </a:lnTo>
                  <a:close/>
                </a:path>
                <a:path w="178434" h="261620">
                  <a:moveTo>
                    <a:pt x="98767" y="152"/>
                  </a:moveTo>
                  <a:lnTo>
                    <a:pt x="98272" y="152"/>
                  </a:lnTo>
                  <a:lnTo>
                    <a:pt x="98031" y="0"/>
                  </a:lnTo>
                  <a:lnTo>
                    <a:pt x="98259" y="4699"/>
                  </a:lnTo>
                  <a:lnTo>
                    <a:pt x="98526" y="4483"/>
                  </a:lnTo>
                  <a:lnTo>
                    <a:pt x="98767" y="4241"/>
                  </a:lnTo>
                  <a:lnTo>
                    <a:pt x="98374" y="3746"/>
                  </a:lnTo>
                  <a:lnTo>
                    <a:pt x="98272" y="3022"/>
                  </a:lnTo>
                  <a:lnTo>
                    <a:pt x="98412" y="2654"/>
                  </a:lnTo>
                  <a:lnTo>
                    <a:pt x="98475" y="2527"/>
                  </a:lnTo>
                  <a:lnTo>
                    <a:pt x="98640" y="2374"/>
                  </a:lnTo>
                  <a:lnTo>
                    <a:pt x="98399" y="2006"/>
                  </a:lnTo>
                  <a:lnTo>
                    <a:pt x="98272" y="1651"/>
                  </a:lnTo>
                  <a:lnTo>
                    <a:pt x="98298" y="787"/>
                  </a:lnTo>
                  <a:lnTo>
                    <a:pt x="98412" y="520"/>
                  </a:lnTo>
                  <a:lnTo>
                    <a:pt x="98602" y="279"/>
                  </a:lnTo>
                  <a:lnTo>
                    <a:pt x="98767" y="152"/>
                  </a:lnTo>
                  <a:close/>
                </a:path>
                <a:path w="178434" h="261620">
                  <a:moveTo>
                    <a:pt x="100025" y="1041"/>
                  </a:moveTo>
                  <a:lnTo>
                    <a:pt x="99898" y="673"/>
                  </a:lnTo>
                  <a:lnTo>
                    <a:pt x="99288" y="673"/>
                  </a:lnTo>
                  <a:lnTo>
                    <a:pt x="98907" y="673"/>
                  </a:lnTo>
                  <a:lnTo>
                    <a:pt x="98526" y="1155"/>
                  </a:lnTo>
                  <a:lnTo>
                    <a:pt x="98526" y="1803"/>
                  </a:lnTo>
                  <a:lnTo>
                    <a:pt x="98907" y="2133"/>
                  </a:lnTo>
                  <a:lnTo>
                    <a:pt x="99783" y="2133"/>
                  </a:lnTo>
                  <a:lnTo>
                    <a:pt x="100025" y="1803"/>
                  </a:lnTo>
                  <a:lnTo>
                    <a:pt x="100025" y="1041"/>
                  </a:lnTo>
                  <a:close/>
                </a:path>
                <a:path w="178434" h="261620">
                  <a:moveTo>
                    <a:pt x="100037" y="3136"/>
                  </a:moveTo>
                  <a:lnTo>
                    <a:pt x="99885" y="2743"/>
                  </a:lnTo>
                  <a:lnTo>
                    <a:pt x="99263" y="2743"/>
                  </a:lnTo>
                  <a:lnTo>
                    <a:pt x="98983" y="2768"/>
                  </a:lnTo>
                  <a:lnTo>
                    <a:pt x="98767" y="2895"/>
                  </a:lnTo>
                  <a:lnTo>
                    <a:pt x="98767" y="3746"/>
                  </a:lnTo>
                  <a:lnTo>
                    <a:pt x="98907" y="3987"/>
                  </a:lnTo>
                  <a:lnTo>
                    <a:pt x="99783" y="3987"/>
                  </a:lnTo>
                  <a:lnTo>
                    <a:pt x="100037" y="3746"/>
                  </a:lnTo>
                  <a:lnTo>
                    <a:pt x="100037" y="3136"/>
                  </a:lnTo>
                  <a:close/>
                </a:path>
                <a:path w="178434" h="261620">
                  <a:moveTo>
                    <a:pt x="100634" y="152"/>
                  </a:moveTo>
                  <a:lnTo>
                    <a:pt x="100380" y="279"/>
                  </a:lnTo>
                  <a:lnTo>
                    <a:pt x="99885" y="279"/>
                  </a:lnTo>
                  <a:lnTo>
                    <a:pt x="100266" y="546"/>
                  </a:lnTo>
                  <a:lnTo>
                    <a:pt x="100520" y="914"/>
                  </a:lnTo>
                  <a:lnTo>
                    <a:pt x="100393" y="1397"/>
                  </a:lnTo>
                  <a:lnTo>
                    <a:pt x="100317" y="1981"/>
                  </a:lnTo>
                  <a:lnTo>
                    <a:pt x="100164" y="2260"/>
                  </a:lnTo>
                  <a:lnTo>
                    <a:pt x="99885" y="2527"/>
                  </a:lnTo>
                  <a:lnTo>
                    <a:pt x="100063" y="2616"/>
                  </a:lnTo>
                  <a:lnTo>
                    <a:pt x="100253" y="2768"/>
                  </a:lnTo>
                  <a:lnTo>
                    <a:pt x="100330" y="2895"/>
                  </a:lnTo>
                  <a:lnTo>
                    <a:pt x="100393" y="3873"/>
                  </a:lnTo>
                  <a:lnTo>
                    <a:pt x="99885" y="4356"/>
                  </a:lnTo>
                  <a:lnTo>
                    <a:pt x="100266" y="4749"/>
                  </a:lnTo>
                  <a:lnTo>
                    <a:pt x="100266" y="5613"/>
                  </a:lnTo>
                  <a:lnTo>
                    <a:pt x="100025" y="6007"/>
                  </a:lnTo>
                  <a:lnTo>
                    <a:pt x="99885" y="6121"/>
                  </a:lnTo>
                  <a:lnTo>
                    <a:pt x="100101" y="6400"/>
                  </a:lnTo>
                  <a:lnTo>
                    <a:pt x="100228" y="6616"/>
                  </a:lnTo>
                  <a:lnTo>
                    <a:pt x="100266" y="7073"/>
                  </a:lnTo>
                  <a:lnTo>
                    <a:pt x="100050" y="7556"/>
                  </a:lnTo>
                  <a:lnTo>
                    <a:pt x="99885" y="7747"/>
                  </a:lnTo>
                  <a:lnTo>
                    <a:pt x="100139" y="7861"/>
                  </a:lnTo>
                  <a:lnTo>
                    <a:pt x="100266" y="8102"/>
                  </a:lnTo>
                  <a:lnTo>
                    <a:pt x="100634" y="152"/>
                  </a:lnTo>
                  <a:close/>
                </a:path>
                <a:path w="178434" h="261620">
                  <a:moveTo>
                    <a:pt x="102717" y="3111"/>
                  </a:moveTo>
                  <a:lnTo>
                    <a:pt x="101511" y="3022"/>
                  </a:lnTo>
                  <a:lnTo>
                    <a:pt x="101511" y="3505"/>
                  </a:lnTo>
                  <a:lnTo>
                    <a:pt x="102628" y="3632"/>
                  </a:lnTo>
                  <a:lnTo>
                    <a:pt x="102717" y="3111"/>
                  </a:lnTo>
                  <a:close/>
                </a:path>
                <a:path w="178434" h="261620">
                  <a:moveTo>
                    <a:pt x="102870" y="1765"/>
                  </a:moveTo>
                  <a:lnTo>
                    <a:pt x="101612" y="1651"/>
                  </a:lnTo>
                  <a:lnTo>
                    <a:pt x="101612" y="2413"/>
                  </a:lnTo>
                  <a:lnTo>
                    <a:pt x="102730" y="2527"/>
                  </a:lnTo>
                  <a:lnTo>
                    <a:pt x="102870" y="1765"/>
                  </a:lnTo>
                  <a:close/>
                </a:path>
                <a:path w="178434" h="261620">
                  <a:moveTo>
                    <a:pt x="105219" y="520"/>
                  </a:moveTo>
                  <a:lnTo>
                    <a:pt x="104952" y="431"/>
                  </a:lnTo>
                  <a:lnTo>
                    <a:pt x="104597" y="279"/>
                  </a:lnTo>
                  <a:lnTo>
                    <a:pt x="104267" y="304"/>
                  </a:lnTo>
                  <a:lnTo>
                    <a:pt x="104063" y="330"/>
                  </a:lnTo>
                  <a:lnTo>
                    <a:pt x="102501" y="11557"/>
                  </a:lnTo>
                  <a:lnTo>
                    <a:pt x="102616" y="11430"/>
                  </a:lnTo>
                  <a:lnTo>
                    <a:pt x="102870" y="11188"/>
                  </a:lnTo>
                  <a:lnTo>
                    <a:pt x="103111" y="11188"/>
                  </a:lnTo>
                  <a:lnTo>
                    <a:pt x="103124" y="11557"/>
                  </a:lnTo>
                  <a:lnTo>
                    <a:pt x="105219" y="520"/>
                  </a:lnTo>
                  <a:close/>
                </a:path>
                <a:path w="178434" h="261620">
                  <a:moveTo>
                    <a:pt x="106946" y="3263"/>
                  </a:moveTo>
                  <a:lnTo>
                    <a:pt x="106768" y="3048"/>
                  </a:lnTo>
                  <a:lnTo>
                    <a:pt x="106629" y="2832"/>
                  </a:lnTo>
                  <a:lnTo>
                    <a:pt x="106362" y="2527"/>
                  </a:lnTo>
                  <a:lnTo>
                    <a:pt x="106184" y="2349"/>
                  </a:lnTo>
                  <a:lnTo>
                    <a:pt x="106057" y="2197"/>
                  </a:lnTo>
                  <a:lnTo>
                    <a:pt x="105841" y="2006"/>
                  </a:lnTo>
                  <a:lnTo>
                    <a:pt x="105232" y="4508"/>
                  </a:lnTo>
                  <a:lnTo>
                    <a:pt x="105587" y="4876"/>
                  </a:lnTo>
                  <a:lnTo>
                    <a:pt x="106095" y="4381"/>
                  </a:lnTo>
                  <a:lnTo>
                    <a:pt x="106591" y="3873"/>
                  </a:lnTo>
                  <a:lnTo>
                    <a:pt x="106946" y="3263"/>
                  </a:lnTo>
                  <a:close/>
                </a:path>
                <a:path w="178434" h="261620">
                  <a:moveTo>
                    <a:pt x="107962" y="1524"/>
                  </a:moveTo>
                  <a:lnTo>
                    <a:pt x="107213" y="1435"/>
                  </a:lnTo>
                  <a:lnTo>
                    <a:pt x="106718" y="1155"/>
                  </a:lnTo>
                  <a:lnTo>
                    <a:pt x="105968" y="1028"/>
                  </a:lnTo>
                  <a:lnTo>
                    <a:pt x="105740" y="1524"/>
                  </a:lnTo>
                  <a:lnTo>
                    <a:pt x="106222" y="2044"/>
                  </a:lnTo>
                  <a:lnTo>
                    <a:pt x="106718" y="2527"/>
                  </a:lnTo>
                  <a:lnTo>
                    <a:pt x="107099" y="3009"/>
                  </a:lnTo>
                  <a:lnTo>
                    <a:pt x="107467" y="2654"/>
                  </a:lnTo>
                  <a:lnTo>
                    <a:pt x="107848" y="2159"/>
                  </a:lnTo>
                  <a:lnTo>
                    <a:pt x="107962" y="1524"/>
                  </a:lnTo>
                  <a:close/>
                </a:path>
                <a:path w="178434" h="261620">
                  <a:moveTo>
                    <a:pt x="108585" y="4991"/>
                  </a:moveTo>
                  <a:lnTo>
                    <a:pt x="108204" y="4356"/>
                  </a:lnTo>
                  <a:lnTo>
                    <a:pt x="107594" y="3898"/>
                  </a:lnTo>
                  <a:lnTo>
                    <a:pt x="107226" y="3378"/>
                  </a:lnTo>
                  <a:lnTo>
                    <a:pt x="106857" y="3898"/>
                  </a:lnTo>
                  <a:lnTo>
                    <a:pt x="106337" y="4483"/>
                  </a:lnTo>
                  <a:lnTo>
                    <a:pt x="105829" y="4991"/>
                  </a:lnTo>
                  <a:lnTo>
                    <a:pt x="106464" y="5600"/>
                  </a:lnTo>
                  <a:lnTo>
                    <a:pt x="107315" y="6731"/>
                  </a:lnTo>
                  <a:lnTo>
                    <a:pt x="107823" y="6121"/>
                  </a:lnTo>
                  <a:lnTo>
                    <a:pt x="108204" y="5600"/>
                  </a:lnTo>
                  <a:lnTo>
                    <a:pt x="108585" y="4991"/>
                  </a:lnTo>
                  <a:close/>
                </a:path>
                <a:path w="178434" h="261620">
                  <a:moveTo>
                    <a:pt x="109956" y="2895"/>
                  </a:moveTo>
                  <a:lnTo>
                    <a:pt x="109575" y="2527"/>
                  </a:lnTo>
                  <a:lnTo>
                    <a:pt x="109080" y="1790"/>
                  </a:lnTo>
                  <a:lnTo>
                    <a:pt x="108331" y="1790"/>
                  </a:lnTo>
                  <a:lnTo>
                    <a:pt x="108077" y="2133"/>
                  </a:lnTo>
                  <a:lnTo>
                    <a:pt x="107708" y="2768"/>
                  </a:lnTo>
                  <a:lnTo>
                    <a:pt x="107226" y="3263"/>
                  </a:lnTo>
                  <a:lnTo>
                    <a:pt x="107848" y="3746"/>
                  </a:lnTo>
                  <a:lnTo>
                    <a:pt x="108331" y="4356"/>
                  </a:lnTo>
                  <a:lnTo>
                    <a:pt x="108699" y="4876"/>
                  </a:lnTo>
                  <a:lnTo>
                    <a:pt x="109194" y="4140"/>
                  </a:lnTo>
                  <a:lnTo>
                    <a:pt x="109575" y="3378"/>
                  </a:lnTo>
                  <a:lnTo>
                    <a:pt x="109956" y="2895"/>
                  </a:lnTo>
                  <a:close/>
                </a:path>
                <a:path w="178434" h="261620">
                  <a:moveTo>
                    <a:pt x="110185" y="2527"/>
                  </a:moveTo>
                  <a:lnTo>
                    <a:pt x="110058" y="2527"/>
                  </a:lnTo>
                  <a:lnTo>
                    <a:pt x="110185" y="2654"/>
                  </a:lnTo>
                  <a:lnTo>
                    <a:pt x="110185" y="2527"/>
                  </a:lnTo>
                  <a:close/>
                </a:path>
                <a:path w="178434" h="261620">
                  <a:moveTo>
                    <a:pt x="111671" y="5003"/>
                  </a:moveTo>
                  <a:lnTo>
                    <a:pt x="111302" y="4267"/>
                  </a:lnTo>
                  <a:lnTo>
                    <a:pt x="110820" y="3784"/>
                  </a:lnTo>
                  <a:lnTo>
                    <a:pt x="110197" y="3022"/>
                  </a:lnTo>
                  <a:lnTo>
                    <a:pt x="109829" y="3784"/>
                  </a:lnTo>
                  <a:lnTo>
                    <a:pt x="109448" y="4267"/>
                  </a:lnTo>
                  <a:lnTo>
                    <a:pt x="108953" y="5003"/>
                  </a:lnTo>
                  <a:lnTo>
                    <a:pt x="109448" y="5613"/>
                  </a:lnTo>
                  <a:lnTo>
                    <a:pt x="109956" y="6248"/>
                  </a:lnTo>
                  <a:lnTo>
                    <a:pt x="110324" y="6858"/>
                  </a:lnTo>
                  <a:lnTo>
                    <a:pt x="110832" y="6159"/>
                  </a:lnTo>
                  <a:lnTo>
                    <a:pt x="111302" y="5613"/>
                  </a:lnTo>
                  <a:lnTo>
                    <a:pt x="111671" y="5003"/>
                  </a:lnTo>
                  <a:close/>
                </a:path>
                <a:path w="178434" h="261620">
                  <a:moveTo>
                    <a:pt x="112433" y="3987"/>
                  </a:moveTo>
                  <a:lnTo>
                    <a:pt x="111925" y="3378"/>
                  </a:lnTo>
                  <a:lnTo>
                    <a:pt x="111061" y="3009"/>
                  </a:lnTo>
                  <a:lnTo>
                    <a:pt x="110439" y="2895"/>
                  </a:lnTo>
                  <a:lnTo>
                    <a:pt x="110921" y="3505"/>
                  </a:lnTo>
                  <a:lnTo>
                    <a:pt x="111544" y="4114"/>
                  </a:lnTo>
                  <a:lnTo>
                    <a:pt x="111912" y="4749"/>
                  </a:lnTo>
                  <a:lnTo>
                    <a:pt x="112433" y="3987"/>
                  </a:lnTo>
                  <a:close/>
                </a:path>
                <a:path w="178434" h="261620">
                  <a:moveTo>
                    <a:pt x="113677" y="6489"/>
                  </a:moveTo>
                  <a:lnTo>
                    <a:pt x="113411" y="5880"/>
                  </a:lnTo>
                  <a:lnTo>
                    <a:pt x="113055" y="4876"/>
                  </a:lnTo>
                  <a:lnTo>
                    <a:pt x="112560" y="4140"/>
                  </a:lnTo>
                  <a:lnTo>
                    <a:pt x="112433" y="4508"/>
                  </a:lnTo>
                  <a:lnTo>
                    <a:pt x="112052" y="4876"/>
                  </a:lnTo>
                  <a:lnTo>
                    <a:pt x="112433" y="5600"/>
                  </a:lnTo>
                  <a:lnTo>
                    <a:pt x="112801" y="6362"/>
                  </a:lnTo>
                  <a:lnTo>
                    <a:pt x="113309" y="7099"/>
                  </a:lnTo>
                  <a:lnTo>
                    <a:pt x="113677" y="6489"/>
                  </a:lnTo>
                  <a:close/>
                </a:path>
                <a:path w="178434" h="261620">
                  <a:moveTo>
                    <a:pt x="134518" y="121069"/>
                  </a:moveTo>
                  <a:lnTo>
                    <a:pt x="133896" y="121272"/>
                  </a:lnTo>
                  <a:lnTo>
                    <a:pt x="132283" y="121526"/>
                  </a:lnTo>
                  <a:lnTo>
                    <a:pt x="132041" y="121399"/>
                  </a:lnTo>
                  <a:lnTo>
                    <a:pt x="125107" y="126987"/>
                  </a:lnTo>
                  <a:lnTo>
                    <a:pt x="126568" y="125120"/>
                  </a:lnTo>
                  <a:lnTo>
                    <a:pt x="128828" y="123380"/>
                  </a:lnTo>
                  <a:lnTo>
                    <a:pt x="131406" y="121399"/>
                  </a:lnTo>
                  <a:lnTo>
                    <a:pt x="131165" y="121285"/>
                  </a:lnTo>
                  <a:lnTo>
                    <a:pt x="130911" y="121158"/>
                  </a:lnTo>
                  <a:lnTo>
                    <a:pt x="130416" y="121285"/>
                  </a:lnTo>
                  <a:lnTo>
                    <a:pt x="130175" y="120916"/>
                  </a:lnTo>
                  <a:lnTo>
                    <a:pt x="130098" y="119786"/>
                  </a:lnTo>
                  <a:lnTo>
                    <a:pt x="129882" y="117932"/>
                  </a:lnTo>
                  <a:lnTo>
                    <a:pt x="129768" y="116916"/>
                  </a:lnTo>
                  <a:lnTo>
                    <a:pt x="129667" y="114211"/>
                  </a:lnTo>
                  <a:lnTo>
                    <a:pt x="128066" y="114820"/>
                  </a:lnTo>
                  <a:lnTo>
                    <a:pt x="127317" y="115455"/>
                  </a:lnTo>
                  <a:lnTo>
                    <a:pt x="125209" y="116916"/>
                  </a:lnTo>
                  <a:lnTo>
                    <a:pt x="120865" y="121526"/>
                  </a:lnTo>
                  <a:lnTo>
                    <a:pt x="121005" y="121526"/>
                  </a:lnTo>
                  <a:lnTo>
                    <a:pt x="121488" y="121894"/>
                  </a:lnTo>
                  <a:lnTo>
                    <a:pt x="121856" y="122402"/>
                  </a:lnTo>
                  <a:lnTo>
                    <a:pt x="121983" y="122529"/>
                  </a:lnTo>
                  <a:lnTo>
                    <a:pt x="122224" y="122250"/>
                  </a:lnTo>
                  <a:lnTo>
                    <a:pt x="122491" y="122047"/>
                  </a:lnTo>
                  <a:lnTo>
                    <a:pt x="122974" y="121526"/>
                  </a:lnTo>
                  <a:lnTo>
                    <a:pt x="123469" y="121158"/>
                  </a:lnTo>
                  <a:lnTo>
                    <a:pt x="124091" y="120548"/>
                  </a:lnTo>
                  <a:lnTo>
                    <a:pt x="124968" y="119786"/>
                  </a:lnTo>
                  <a:lnTo>
                    <a:pt x="124333" y="120675"/>
                  </a:lnTo>
                  <a:lnTo>
                    <a:pt x="122605" y="122529"/>
                  </a:lnTo>
                  <a:lnTo>
                    <a:pt x="122224" y="123012"/>
                  </a:lnTo>
                  <a:lnTo>
                    <a:pt x="122351" y="123266"/>
                  </a:lnTo>
                  <a:lnTo>
                    <a:pt x="122605" y="123507"/>
                  </a:lnTo>
                  <a:lnTo>
                    <a:pt x="122974" y="123507"/>
                  </a:lnTo>
                  <a:lnTo>
                    <a:pt x="123837" y="122402"/>
                  </a:lnTo>
                  <a:lnTo>
                    <a:pt x="126199" y="119786"/>
                  </a:lnTo>
                  <a:lnTo>
                    <a:pt x="127076" y="118808"/>
                  </a:lnTo>
                  <a:lnTo>
                    <a:pt x="128181" y="117932"/>
                  </a:lnTo>
                  <a:lnTo>
                    <a:pt x="126949" y="119913"/>
                  </a:lnTo>
                  <a:lnTo>
                    <a:pt x="122974" y="123507"/>
                  </a:lnTo>
                  <a:lnTo>
                    <a:pt x="122491" y="126009"/>
                  </a:lnTo>
                  <a:lnTo>
                    <a:pt x="122859" y="126365"/>
                  </a:lnTo>
                  <a:lnTo>
                    <a:pt x="123342" y="126365"/>
                  </a:lnTo>
                  <a:lnTo>
                    <a:pt x="123596" y="126492"/>
                  </a:lnTo>
                  <a:lnTo>
                    <a:pt x="123723" y="126250"/>
                  </a:lnTo>
                  <a:lnTo>
                    <a:pt x="123837" y="125882"/>
                  </a:lnTo>
                  <a:lnTo>
                    <a:pt x="124333" y="125399"/>
                  </a:lnTo>
                  <a:lnTo>
                    <a:pt x="124714" y="124879"/>
                  </a:lnTo>
                  <a:lnTo>
                    <a:pt x="125945" y="123507"/>
                  </a:lnTo>
                  <a:lnTo>
                    <a:pt x="126441" y="123380"/>
                  </a:lnTo>
                  <a:lnTo>
                    <a:pt x="125717" y="124383"/>
                  </a:lnTo>
                  <a:lnTo>
                    <a:pt x="123964" y="126250"/>
                  </a:lnTo>
                  <a:lnTo>
                    <a:pt x="123964" y="126733"/>
                  </a:lnTo>
                  <a:lnTo>
                    <a:pt x="124218" y="126974"/>
                  </a:lnTo>
                  <a:lnTo>
                    <a:pt x="124333" y="127228"/>
                  </a:lnTo>
                  <a:lnTo>
                    <a:pt x="124714" y="127495"/>
                  </a:lnTo>
                  <a:lnTo>
                    <a:pt x="124853" y="127317"/>
                  </a:lnTo>
                  <a:lnTo>
                    <a:pt x="123342" y="130213"/>
                  </a:lnTo>
                  <a:lnTo>
                    <a:pt x="124599" y="130848"/>
                  </a:lnTo>
                  <a:lnTo>
                    <a:pt x="125704" y="130975"/>
                  </a:lnTo>
                  <a:lnTo>
                    <a:pt x="126187" y="131089"/>
                  </a:lnTo>
                  <a:lnTo>
                    <a:pt x="126453" y="130848"/>
                  </a:lnTo>
                  <a:lnTo>
                    <a:pt x="126809" y="130365"/>
                  </a:lnTo>
                  <a:lnTo>
                    <a:pt x="127685" y="128600"/>
                  </a:lnTo>
                  <a:lnTo>
                    <a:pt x="128193" y="128346"/>
                  </a:lnTo>
                  <a:lnTo>
                    <a:pt x="127685" y="129235"/>
                  </a:lnTo>
                  <a:lnTo>
                    <a:pt x="127203" y="129971"/>
                  </a:lnTo>
                  <a:lnTo>
                    <a:pt x="127076" y="130454"/>
                  </a:lnTo>
                  <a:lnTo>
                    <a:pt x="126707" y="131089"/>
                  </a:lnTo>
                  <a:lnTo>
                    <a:pt x="126568" y="131216"/>
                  </a:lnTo>
                  <a:lnTo>
                    <a:pt x="126707" y="131343"/>
                  </a:lnTo>
                  <a:lnTo>
                    <a:pt x="127203" y="131584"/>
                  </a:lnTo>
                  <a:lnTo>
                    <a:pt x="128384" y="129971"/>
                  </a:lnTo>
                  <a:lnTo>
                    <a:pt x="129324" y="128346"/>
                  </a:lnTo>
                  <a:lnTo>
                    <a:pt x="132651" y="122656"/>
                  </a:lnTo>
                  <a:lnTo>
                    <a:pt x="133972" y="121526"/>
                  </a:lnTo>
                  <a:lnTo>
                    <a:pt x="134518" y="121069"/>
                  </a:lnTo>
                  <a:close/>
                </a:path>
                <a:path w="178434" h="261620">
                  <a:moveTo>
                    <a:pt x="134899" y="116306"/>
                  </a:moveTo>
                  <a:lnTo>
                    <a:pt x="133642" y="113080"/>
                  </a:lnTo>
                  <a:lnTo>
                    <a:pt x="132892" y="113233"/>
                  </a:lnTo>
                  <a:lnTo>
                    <a:pt x="133642" y="116586"/>
                  </a:lnTo>
                  <a:lnTo>
                    <a:pt x="134899" y="116306"/>
                  </a:lnTo>
                  <a:close/>
                </a:path>
                <a:path w="178434" h="261620">
                  <a:moveTo>
                    <a:pt x="137248" y="121793"/>
                  </a:moveTo>
                  <a:lnTo>
                    <a:pt x="136753" y="120662"/>
                  </a:lnTo>
                  <a:lnTo>
                    <a:pt x="136385" y="120662"/>
                  </a:lnTo>
                  <a:lnTo>
                    <a:pt x="135877" y="120789"/>
                  </a:lnTo>
                  <a:lnTo>
                    <a:pt x="135382" y="120789"/>
                  </a:lnTo>
                  <a:lnTo>
                    <a:pt x="135140" y="121031"/>
                  </a:lnTo>
                  <a:lnTo>
                    <a:pt x="134772" y="121640"/>
                  </a:lnTo>
                  <a:lnTo>
                    <a:pt x="134391" y="122161"/>
                  </a:lnTo>
                  <a:lnTo>
                    <a:pt x="132156" y="124663"/>
                  </a:lnTo>
                  <a:lnTo>
                    <a:pt x="129552" y="129476"/>
                  </a:lnTo>
                  <a:lnTo>
                    <a:pt x="128816" y="130975"/>
                  </a:lnTo>
                  <a:lnTo>
                    <a:pt x="131051" y="130975"/>
                  </a:lnTo>
                  <a:lnTo>
                    <a:pt x="131546" y="131457"/>
                  </a:lnTo>
                  <a:lnTo>
                    <a:pt x="132168" y="130848"/>
                  </a:lnTo>
                  <a:lnTo>
                    <a:pt x="132664" y="129603"/>
                  </a:lnTo>
                  <a:lnTo>
                    <a:pt x="133273" y="128739"/>
                  </a:lnTo>
                  <a:lnTo>
                    <a:pt x="134518" y="126492"/>
                  </a:lnTo>
                  <a:lnTo>
                    <a:pt x="136131" y="123405"/>
                  </a:lnTo>
                  <a:lnTo>
                    <a:pt x="137248" y="121793"/>
                  </a:lnTo>
                  <a:close/>
                </a:path>
                <a:path w="178434" h="261620">
                  <a:moveTo>
                    <a:pt x="138239" y="124383"/>
                  </a:moveTo>
                  <a:lnTo>
                    <a:pt x="137375" y="122161"/>
                  </a:lnTo>
                  <a:lnTo>
                    <a:pt x="132537" y="130975"/>
                  </a:lnTo>
                  <a:lnTo>
                    <a:pt x="132791" y="130975"/>
                  </a:lnTo>
                  <a:lnTo>
                    <a:pt x="134277" y="131457"/>
                  </a:lnTo>
                  <a:lnTo>
                    <a:pt x="134645" y="131216"/>
                  </a:lnTo>
                  <a:lnTo>
                    <a:pt x="135496" y="129844"/>
                  </a:lnTo>
                  <a:lnTo>
                    <a:pt x="135877" y="129362"/>
                  </a:lnTo>
                  <a:lnTo>
                    <a:pt x="136867" y="127736"/>
                  </a:lnTo>
                  <a:lnTo>
                    <a:pt x="138125" y="125120"/>
                  </a:lnTo>
                  <a:lnTo>
                    <a:pt x="138239" y="124383"/>
                  </a:lnTo>
                  <a:close/>
                </a:path>
                <a:path w="178434" h="261620">
                  <a:moveTo>
                    <a:pt x="139979" y="121399"/>
                  </a:moveTo>
                  <a:lnTo>
                    <a:pt x="139865" y="120916"/>
                  </a:lnTo>
                  <a:lnTo>
                    <a:pt x="138125" y="120916"/>
                  </a:lnTo>
                  <a:lnTo>
                    <a:pt x="139725" y="124993"/>
                  </a:lnTo>
                  <a:lnTo>
                    <a:pt x="139725" y="123380"/>
                  </a:lnTo>
                  <a:lnTo>
                    <a:pt x="139979" y="121399"/>
                  </a:lnTo>
                  <a:close/>
                </a:path>
                <a:path w="178434" h="261620">
                  <a:moveTo>
                    <a:pt x="140601" y="130086"/>
                  </a:moveTo>
                  <a:lnTo>
                    <a:pt x="139852" y="128346"/>
                  </a:lnTo>
                  <a:lnTo>
                    <a:pt x="138353" y="124879"/>
                  </a:lnTo>
                  <a:lnTo>
                    <a:pt x="138112" y="126250"/>
                  </a:lnTo>
                  <a:lnTo>
                    <a:pt x="136588" y="128460"/>
                  </a:lnTo>
                  <a:lnTo>
                    <a:pt x="138353" y="128346"/>
                  </a:lnTo>
                  <a:lnTo>
                    <a:pt x="140601" y="130086"/>
                  </a:lnTo>
                  <a:close/>
                </a:path>
                <a:path w="178434" h="261620">
                  <a:moveTo>
                    <a:pt x="146672" y="121031"/>
                  </a:moveTo>
                  <a:lnTo>
                    <a:pt x="134886" y="113080"/>
                  </a:lnTo>
                  <a:lnTo>
                    <a:pt x="136131" y="115951"/>
                  </a:lnTo>
                  <a:lnTo>
                    <a:pt x="139103" y="115824"/>
                  </a:lnTo>
                  <a:lnTo>
                    <a:pt x="139230" y="115189"/>
                  </a:lnTo>
                  <a:lnTo>
                    <a:pt x="141338" y="115582"/>
                  </a:lnTo>
                  <a:lnTo>
                    <a:pt x="142951" y="115824"/>
                  </a:lnTo>
                  <a:lnTo>
                    <a:pt x="144068" y="116827"/>
                  </a:lnTo>
                  <a:lnTo>
                    <a:pt x="144564" y="117932"/>
                  </a:lnTo>
                  <a:lnTo>
                    <a:pt x="145186" y="119418"/>
                  </a:lnTo>
                  <a:lnTo>
                    <a:pt x="144945" y="121285"/>
                  </a:lnTo>
                  <a:lnTo>
                    <a:pt x="145681" y="121158"/>
                  </a:lnTo>
                  <a:lnTo>
                    <a:pt x="146672" y="121031"/>
                  </a:lnTo>
                  <a:close/>
                </a:path>
                <a:path w="178434" h="261620">
                  <a:moveTo>
                    <a:pt x="151892" y="172910"/>
                  </a:moveTo>
                  <a:lnTo>
                    <a:pt x="151282" y="171297"/>
                  </a:lnTo>
                  <a:lnTo>
                    <a:pt x="150291" y="172173"/>
                  </a:lnTo>
                  <a:lnTo>
                    <a:pt x="147789" y="170802"/>
                  </a:lnTo>
                  <a:lnTo>
                    <a:pt x="147789" y="169837"/>
                  </a:lnTo>
                  <a:lnTo>
                    <a:pt x="146685" y="168579"/>
                  </a:lnTo>
                  <a:lnTo>
                    <a:pt x="144691" y="166573"/>
                  </a:lnTo>
                  <a:lnTo>
                    <a:pt x="142074" y="164592"/>
                  </a:lnTo>
                  <a:lnTo>
                    <a:pt x="140347" y="163487"/>
                  </a:lnTo>
                  <a:lnTo>
                    <a:pt x="140601" y="162483"/>
                  </a:lnTo>
                  <a:lnTo>
                    <a:pt x="140970" y="161239"/>
                  </a:lnTo>
                  <a:lnTo>
                    <a:pt x="140843" y="160020"/>
                  </a:lnTo>
                  <a:lnTo>
                    <a:pt x="140843" y="158889"/>
                  </a:lnTo>
                  <a:lnTo>
                    <a:pt x="140462" y="158153"/>
                  </a:lnTo>
                  <a:lnTo>
                    <a:pt x="140093" y="157276"/>
                  </a:lnTo>
                  <a:lnTo>
                    <a:pt x="138734" y="159372"/>
                  </a:lnTo>
                  <a:lnTo>
                    <a:pt x="134518" y="161112"/>
                  </a:lnTo>
                  <a:lnTo>
                    <a:pt x="132892" y="162242"/>
                  </a:lnTo>
                  <a:lnTo>
                    <a:pt x="129933" y="164465"/>
                  </a:lnTo>
                  <a:lnTo>
                    <a:pt x="128308" y="171691"/>
                  </a:lnTo>
                  <a:lnTo>
                    <a:pt x="129933" y="175260"/>
                  </a:lnTo>
                  <a:lnTo>
                    <a:pt x="130060" y="175895"/>
                  </a:lnTo>
                  <a:lnTo>
                    <a:pt x="130911" y="177025"/>
                  </a:lnTo>
                  <a:lnTo>
                    <a:pt x="131038" y="178765"/>
                  </a:lnTo>
                  <a:lnTo>
                    <a:pt x="131292" y="178612"/>
                  </a:lnTo>
                  <a:lnTo>
                    <a:pt x="131673" y="178612"/>
                  </a:lnTo>
                  <a:lnTo>
                    <a:pt x="131787" y="178485"/>
                  </a:lnTo>
                  <a:lnTo>
                    <a:pt x="132283" y="178371"/>
                  </a:lnTo>
                  <a:lnTo>
                    <a:pt x="133400" y="177761"/>
                  </a:lnTo>
                  <a:lnTo>
                    <a:pt x="133642" y="177266"/>
                  </a:lnTo>
                  <a:lnTo>
                    <a:pt x="133400" y="176263"/>
                  </a:lnTo>
                  <a:lnTo>
                    <a:pt x="133896" y="174764"/>
                  </a:lnTo>
                  <a:lnTo>
                    <a:pt x="134391" y="173913"/>
                  </a:lnTo>
                  <a:lnTo>
                    <a:pt x="135267" y="172173"/>
                  </a:lnTo>
                  <a:lnTo>
                    <a:pt x="137007" y="170040"/>
                  </a:lnTo>
                  <a:lnTo>
                    <a:pt x="143319" y="169684"/>
                  </a:lnTo>
                  <a:lnTo>
                    <a:pt x="144932" y="170929"/>
                  </a:lnTo>
                  <a:lnTo>
                    <a:pt x="146926" y="171780"/>
                  </a:lnTo>
                  <a:lnTo>
                    <a:pt x="148285" y="172300"/>
                  </a:lnTo>
                  <a:lnTo>
                    <a:pt x="150291" y="173278"/>
                  </a:lnTo>
                  <a:lnTo>
                    <a:pt x="151282" y="173913"/>
                  </a:lnTo>
                  <a:lnTo>
                    <a:pt x="151282" y="174040"/>
                  </a:lnTo>
                  <a:lnTo>
                    <a:pt x="151892" y="174040"/>
                  </a:lnTo>
                  <a:lnTo>
                    <a:pt x="151892" y="172910"/>
                  </a:lnTo>
                  <a:close/>
                </a:path>
                <a:path w="178434" h="261620">
                  <a:moveTo>
                    <a:pt x="154609" y="113233"/>
                  </a:moveTo>
                  <a:lnTo>
                    <a:pt x="154393" y="112598"/>
                  </a:lnTo>
                  <a:lnTo>
                    <a:pt x="154101" y="111734"/>
                  </a:lnTo>
                  <a:lnTo>
                    <a:pt x="153136" y="108877"/>
                  </a:lnTo>
                  <a:lnTo>
                    <a:pt x="150660" y="107378"/>
                  </a:lnTo>
                  <a:lnTo>
                    <a:pt x="149542" y="106641"/>
                  </a:lnTo>
                  <a:lnTo>
                    <a:pt x="147904" y="106159"/>
                  </a:lnTo>
                  <a:lnTo>
                    <a:pt x="145796" y="106641"/>
                  </a:lnTo>
                  <a:lnTo>
                    <a:pt x="145059" y="107378"/>
                  </a:lnTo>
                  <a:lnTo>
                    <a:pt x="144437" y="107619"/>
                  </a:lnTo>
                  <a:lnTo>
                    <a:pt x="143205" y="107988"/>
                  </a:lnTo>
                  <a:lnTo>
                    <a:pt x="141579" y="109029"/>
                  </a:lnTo>
                  <a:lnTo>
                    <a:pt x="140474" y="110121"/>
                  </a:lnTo>
                  <a:lnTo>
                    <a:pt x="140233" y="110972"/>
                  </a:lnTo>
                  <a:lnTo>
                    <a:pt x="140233" y="111861"/>
                  </a:lnTo>
                  <a:lnTo>
                    <a:pt x="141719" y="111734"/>
                  </a:lnTo>
                  <a:lnTo>
                    <a:pt x="141452" y="112102"/>
                  </a:lnTo>
                  <a:lnTo>
                    <a:pt x="141351" y="112598"/>
                  </a:lnTo>
                  <a:lnTo>
                    <a:pt x="141960" y="112471"/>
                  </a:lnTo>
                  <a:lnTo>
                    <a:pt x="141719" y="113106"/>
                  </a:lnTo>
                  <a:lnTo>
                    <a:pt x="142341" y="112953"/>
                  </a:lnTo>
                  <a:lnTo>
                    <a:pt x="142671" y="112471"/>
                  </a:lnTo>
                  <a:lnTo>
                    <a:pt x="142836" y="112229"/>
                  </a:lnTo>
                  <a:lnTo>
                    <a:pt x="143954" y="112102"/>
                  </a:lnTo>
                  <a:lnTo>
                    <a:pt x="143560" y="112344"/>
                  </a:lnTo>
                  <a:lnTo>
                    <a:pt x="143078" y="112839"/>
                  </a:lnTo>
                  <a:lnTo>
                    <a:pt x="144310" y="112471"/>
                  </a:lnTo>
                  <a:lnTo>
                    <a:pt x="145059" y="112598"/>
                  </a:lnTo>
                  <a:lnTo>
                    <a:pt x="145059" y="112471"/>
                  </a:lnTo>
                  <a:lnTo>
                    <a:pt x="145122" y="112102"/>
                  </a:lnTo>
                  <a:lnTo>
                    <a:pt x="145199" y="111734"/>
                  </a:lnTo>
                  <a:lnTo>
                    <a:pt x="145237" y="112102"/>
                  </a:lnTo>
                  <a:lnTo>
                    <a:pt x="145173" y="112344"/>
                  </a:lnTo>
                  <a:lnTo>
                    <a:pt x="145072" y="112839"/>
                  </a:lnTo>
                  <a:lnTo>
                    <a:pt x="145199" y="113969"/>
                  </a:lnTo>
                  <a:lnTo>
                    <a:pt x="146062" y="116954"/>
                  </a:lnTo>
                  <a:lnTo>
                    <a:pt x="147802" y="116954"/>
                  </a:lnTo>
                  <a:lnTo>
                    <a:pt x="148297" y="116065"/>
                  </a:lnTo>
                  <a:lnTo>
                    <a:pt x="149402" y="115455"/>
                  </a:lnTo>
                  <a:lnTo>
                    <a:pt x="149694" y="114579"/>
                  </a:lnTo>
                  <a:lnTo>
                    <a:pt x="149821" y="113969"/>
                  </a:lnTo>
                  <a:lnTo>
                    <a:pt x="149910" y="113233"/>
                  </a:lnTo>
                  <a:lnTo>
                    <a:pt x="149644" y="113233"/>
                  </a:lnTo>
                  <a:lnTo>
                    <a:pt x="149402" y="113106"/>
                  </a:lnTo>
                  <a:lnTo>
                    <a:pt x="149275" y="114579"/>
                  </a:lnTo>
                  <a:lnTo>
                    <a:pt x="148793" y="114579"/>
                  </a:lnTo>
                  <a:lnTo>
                    <a:pt x="148539" y="114452"/>
                  </a:lnTo>
                  <a:lnTo>
                    <a:pt x="149021" y="114452"/>
                  </a:lnTo>
                  <a:lnTo>
                    <a:pt x="149402" y="112598"/>
                  </a:lnTo>
                  <a:lnTo>
                    <a:pt x="149529" y="112712"/>
                  </a:lnTo>
                  <a:lnTo>
                    <a:pt x="149771" y="112712"/>
                  </a:lnTo>
                  <a:lnTo>
                    <a:pt x="150152" y="112839"/>
                  </a:lnTo>
                  <a:lnTo>
                    <a:pt x="150533" y="112839"/>
                  </a:lnTo>
                  <a:lnTo>
                    <a:pt x="150533" y="114211"/>
                  </a:lnTo>
                  <a:lnTo>
                    <a:pt x="151269" y="114211"/>
                  </a:lnTo>
                  <a:lnTo>
                    <a:pt x="152019" y="114325"/>
                  </a:lnTo>
                  <a:lnTo>
                    <a:pt x="152501" y="113969"/>
                  </a:lnTo>
                  <a:lnTo>
                    <a:pt x="154609" y="113233"/>
                  </a:lnTo>
                  <a:close/>
                </a:path>
                <a:path w="178434" h="261620">
                  <a:moveTo>
                    <a:pt x="155371" y="153162"/>
                  </a:moveTo>
                  <a:lnTo>
                    <a:pt x="155105" y="151333"/>
                  </a:lnTo>
                  <a:lnTo>
                    <a:pt x="154749" y="149199"/>
                  </a:lnTo>
                  <a:lnTo>
                    <a:pt x="154622" y="148590"/>
                  </a:lnTo>
                  <a:lnTo>
                    <a:pt x="154381" y="148704"/>
                  </a:lnTo>
                  <a:lnTo>
                    <a:pt x="153758" y="148831"/>
                  </a:lnTo>
                  <a:lnTo>
                    <a:pt x="153758" y="149682"/>
                  </a:lnTo>
                  <a:lnTo>
                    <a:pt x="153873" y="151942"/>
                  </a:lnTo>
                  <a:lnTo>
                    <a:pt x="154254" y="153428"/>
                  </a:lnTo>
                  <a:lnTo>
                    <a:pt x="154622" y="153428"/>
                  </a:lnTo>
                  <a:lnTo>
                    <a:pt x="154990" y="153276"/>
                  </a:lnTo>
                  <a:lnTo>
                    <a:pt x="155371" y="153162"/>
                  </a:lnTo>
                  <a:close/>
                </a:path>
                <a:path w="178434" h="261620">
                  <a:moveTo>
                    <a:pt x="155486" y="154406"/>
                  </a:moveTo>
                  <a:lnTo>
                    <a:pt x="155359" y="153682"/>
                  </a:lnTo>
                  <a:lnTo>
                    <a:pt x="154368" y="153924"/>
                  </a:lnTo>
                  <a:lnTo>
                    <a:pt x="154368" y="154660"/>
                  </a:lnTo>
                  <a:lnTo>
                    <a:pt x="154876" y="155422"/>
                  </a:lnTo>
                  <a:lnTo>
                    <a:pt x="155486" y="156032"/>
                  </a:lnTo>
                  <a:lnTo>
                    <a:pt x="155486" y="154406"/>
                  </a:lnTo>
                  <a:close/>
                </a:path>
                <a:path w="178434" h="261620">
                  <a:moveTo>
                    <a:pt x="158470" y="173799"/>
                  </a:moveTo>
                  <a:lnTo>
                    <a:pt x="156362" y="169316"/>
                  </a:lnTo>
                  <a:lnTo>
                    <a:pt x="153822" y="162610"/>
                  </a:lnTo>
                  <a:lnTo>
                    <a:pt x="152806" y="160350"/>
                  </a:lnTo>
                  <a:lnTo>
                    <a:pt x="152260" y="160261"/>
                  </a:lnTo>
                  <a:lnTo>
                    <a:pt x="152019" y="160350"/>
                  </a:lnTo>
                  <a:lnTo>
                    <a:pt x="151282" y="160261"/>
                  </a:lnTo>
                  <a:lnTo>
                    <a:pt x="150520" y="159499"/>
                  </a:lnTo>
                  <a:lnTo>
                    <a:pt x="151650" y="157518"/>
                  </a:lnTo>
                  <a:lnTo>
                    <a:pt x="150761" y="155689"/>
                  </a:lnTo>
                  <a:lnTo>
                    <a:pt x="150660" y="155168"/>
                  </a:lnTo>
                  <a:lnTo>
                    <a:pt x="150152" y="155295"/>
                  </a:lnTo>
                  <a:lnTo>
                    <a:pt x="149402" y="155409"/>
                  </a:lnTo>
                  <a:lnTo>
                    <a:pt x="149161" y="155409"/>
                  </a:lnTo>
                  <a:lnTo>
                    <a:pt x="149047" y="156425"/>
                  </a:lnTo>
                  <a:lnTo>
                    <a:pt x="147802" y="161023"/>
                  </a:lnTo>
                  <a:lnTo>
                    <a:pt x="145313" y="161759"/>
                  </a:lnTo>
                  <a:lnTo>
                    <a:pt x="144703" y="162610"/>
                  </a:lnTo>
                  <a:lnTo>
                    <a:pt x="144703" y="163855"/>
                  </a:lnTo>
                  <a:lnTo>
                    <a:pt x="146418" y="166230"/>
                  </a:lnTo>
                  <a:lnTo>
                    <a:pt x="150660" y="168821"/>
                  </a:lnTo>
                  <a:lnTo>
                    <a:pt x="153758" y="170929"/>
                  </a:lnTo>
                  <a:lnTo>
                    <a:pt x="154876" y="171564"/>
                  </a:lnTo>
                  <a:lnTo>
                    <a:pt x="156362" y="172910"/>
                  </a:lnTo>
                  <a:lnTo>
                    <a:pt x="156984" y="174498"/>
                  </a:lnTo>
                  <a:lnTo>
                    <a:pt x="157734" y="174650"/>
                  </a:lnTo>
                  <a:lnTo>
                    <a:pt x="158470" y="174650"/>
                  </a:lnTo>
                  <a:lnTo>
                    <a:pt x="158470" y="173799"/>
                  </a:lnTo>
                  <a:close/>
                </a:path>
                <a:path w="178434" h="261620">
                  <a:moveTo>
                    <a:pt x="167652" y="169430"/>
                  </a:moveTo>
                  <a:lnTo>
                    <a:pt x="167335" y="169379"/>
                  </a:lnTo>
                  <a:lnTo>
                    <a:pt x="167652" y="169684"/>
                  </a:lnTo>
                  <a:lnTo>
                    <a:pt x="167652" y="169430"/>
                  </a:lnTo>
                  <a:close/>
                </a:path>
                <a:path w="178434" h="261620">
                  <a:moveTo>
                    <a:pt x="170129" y="173304"/>
                  </a:moveTo>
                  <a:lnTo>
                    <a:pt x="169252" y="169799"/>
                  </a:lnTo>
                  <a:lnTo>
                    <a:pt x="168376" y="168465"/>
                  </a:lnTo>
                  <a:lnTo>
                    <a:pt x="166649" y="165836"/>
                  </a:lnTo>
                  <a:lnTo>
                    <a:pt x="165925" y="163982"/>
                  </a:lnTo>
                  <a:lnTo>
                    <a:pt x="165417" y="162979"/>
                  </a:lnTo>
                  <a:lnTo>
                    <a:pt x="165582" y="162242"/>
                  </a:lnTo>
                  <a:lnTo>
                    <a:pt x="165658" y="161874"/>
                  </a:lnTo>
                  <a:lnTo>
                    <a:pt x="165290" y="161023"/>
                  </a:lnTo>
                  <a:lnTo>
                    <a:pt x="165150" y="160629"/>
                  </a:lnTo>
                  <a:lnTo>
                    <a:pt x="164172" y="157911"/>
                  </a:lnTo>
                  <a:lnTo>
                    <a:pt x="161696" y="154292"/>
                  </a:lnTo>
                  <a:lnTo>
                    <a:pt x="158343" y="153428"/>
                  </a:lnTo>
                  <a:lnTo>
                    <a:pt x="158102" y="153276"/>
                  </a:lnTo>
                  <a:lnTo>
                    <a:pt x="157226" y="153428"/>
                  </a:lnTo>
                  <a:lnTo>
                    <a:pt x="156845" y="153555"/>
                  </a:lnTo>
                  <a:lnTo>
                    <a:pt x="157226" y="154927"/>
                  </a:lnTo>
                  <a:lnTo>
                    <a:pt x="157594" y="157645"/>
                  </a:lnTo>
                  <a:lnTo>
                    <a:pt x="159207" y="158889"/>
                  </a:lnTo>
                  <a:lnTo>
                    <a:pt x="161582" y="159740"/>
                  </a:lnTo>
                  <a:lnTo>
                    <a:pt x="160566" y="160502"/>
                  </a:lnTo>
                  <a:lnTo>
                    <a:pt x="159956" y="160629"/>
                  </a:lnTo>
                  <a:lnTo>
                    <a:pt x="157594" y="160261"/>
                  </a:lnTo>
                  <a:lnTo>
                    <a:pt x="157467" y="160870"/>
                  </a:lnTo>
                  <a:lnTo>
                    <a:pt x="155854" y="161023"/>
                  </a:lnTo>
                  <a:lnTo>
                    <a:pt x="155359" y="159893"/>
                  </a:lnTo>
                  <a:lnTo>
                    <a:pt x="154609" y="159893"/>
                  </a:lnTo>
                  <a:lnTo>
                    <a:pt x="153758" y="160020"/>
                  </a:lnTo>
                  <a:lnTo>
                    <a:pt x="154736" y="162369"/>
                  </a:lnTo>
                  <a:lnTo>
                    <a:pt x="154990" y="162242"/>
                  </a:lnTo>
                  <a:lnTo>
                    <a:pt x="157226" y="167424"/>
                  </a:lnTo>
                  <a:lnTo>
                    <a:pt x="158838" y="171907"/>
                  </a:lnTo>
                  <a:lnTo>
                    <a:pt x="158838" y="171056"/>
                  </a:lnTo>
                  <a:lnTo>
                    <a:pt x="158965" y="170929"/>
                  </a:lnTo>
                  <a:lnTo>
                    <a:pt x="159918" y="169379"/>
                  </a:lnTo>
                  <a:lnTo>
                    <a:pt x="160083" y="169075"/>
                  </a:lnTo>
                  <a:lnTo>
                    <a:pt x="161582" y="169075"/>
                  </a:lnTo>
                  <a:lnTo>
                    <a:pt x="162064" y="169430"/>
                  </a:lnTo>
                  <a:lnTo>
                    <a:pt x="162687" y="169557"/>
                  </a:lnTo>
                  <a:lnTo>
                    <a:pt x="163068" y="169557"/>
                  </a:lnTo>
                  <a:lnTo>
                    <a:pt x="163423" y="169430"/>
                  </a:lnTo>
                  <a:lnTo>
                    <a:pt x="163347" y="169799"/>
                  </a:lnTo>
                  <a:lnTo>
                    <a:pt x="163068" y="170294"/>
                  </a:lnTo>
                  <a:lnTo>
                    <a:pt x="163550" y="169926"/>
                  </a:lnTo>
                  <a:lnTo>
                    <a:pt x="163423" y="170446"/>
                  </a:lnTo>
                  <a:lnTo>
                    <a:pt x="162331" y="171170"/>
                  </a:lnTo>
                  <a:lnTo>
                    <a:pt x="165163" y="170561"/>
                  </a:lnTo>
                  <a:lnTo>
                    <a:pt x="165290" y="170561"/>
                  </a:lnTo>
                  <a:lnTo>
                    <a:pt x="165011" y="170929"/>
                  </a:lnTo>
                  <a:lnTo>
                    <a:pt x="165036" y="171297"/>
                  </a:lnTo>
                  <a:lnTo>
                    <a:pt x="164668" y="171297"/>
                  </a:lnTo>
                  <a:lnTo>
                    <a:pt x="164795" y="171907"/>
                  </a:lnTo>
                  <a:lnTo>
                    <a:pt x="166154" y="172300"/>
                  </a:lnTo>
                  <a:lnTo>
                    <a:pt x="165531" y="172300"/>
                  </a:lnTo>
                  <a:lnTo>
                    <a:pt x="164795" y="173304"/>
                  </a:lnTo>
                  <a:lnTo>
                    <a:pt x="163677" y="174015"/>
                  </a:lnTo>
                  <a:lnTo>
                    <a:pt x="163677" y="175412"/>
                  </a:lnTo>
                  <a:lnTo>
                    <a:pt x="164439" y="175412"/>
                  </a:lnTo>
                  <a:lnTo>
                    <a:pt x="165531" y="174650"/>
                  </a:lnTo>
                  <a:lnTo>
                    <a:pt x="166776" y="173431"/>
                  </a:lnTo>
                  <a:lnTo>
                    <a:pt x="166662" y="171170"/>
                  </a:lnTo>
                  <a:lnTo>
                    <a:pt x="164871" y="169075"/>
                  </a:lnTo>
                  <a:lnTo>
                    <a:pt x="164299" y="168706"/>
                  </a:lnTo>
                  <a:lnTo>
                    <a:pt x="165290" y="168706"/>
                  </a:lnTo>
                  <a:lnTo>
                    <a:pt x="165785" y="169075"/>
                  </a:lnTo>
                  <a:lnTo>
                    <a:pt x="167335" y="169379"/>
                  </a:lnTo>
                  <a:lnTo>
                    <a:pt x="166662" y="168706"/>
                  </a:lnTo>
                  <a:lnTo>
                    <a:pt x="166408" y="168465"/>
                  </a:lnTo>
                  <a:lnTo>
                    <a:pt x="167144" y="168465"/>
                  </a:lnTo>
                  <a:lnTo>
                    <a:pt x="167398" y="168706"/>
                  </a:lnTo>
                  <a:lnTo>
                    <a:pt x="168021" y="168948"/>
                  </a:lnTo>
                  <a:lnTo>
                    <a:pt x="168021" y="169430"/>
                  </a:lnTo>
                  <a:lnTo>
                    <a:pt x="168389" y="169430"/>
                  </a:lnTo>
                  <a:lnTo>
                    <a:pt x="169011" y="170192"/>
                  </a:lnTo>
                  <a:lnTo>
                    <a:pt x="169443" y="171056"/>
                  </a:lnTo>
                  <a:lnTo>
                    <a:pt x="169532" y="171297"/>
                  </a:lnTo>
                  <a:lnTo>
                    <a:pt x="169760" y="172300"/>
                  </a:lnTo>
                  <a:lnTo>
                    <a:pt x="169875" y="172542"/>
                  </a:lnTo>
                  <a:lnTo>
                    <a:pt x="169938" y="172910"/>
                  </a:lnTo>
                  <a:lnTo>
                    <a:pt x="170129" y="173304"/>
                  </a:lnTo>
                  <a:close/>
                </a:path>
                <a:path w="178434" h="261620">
                  <a:moveTo>
                    <a:pt x="172377" y="142773"/>
                  </a:moveTo>
                  <a:lnTo>
                    <a:pt x="171259" y="141033"/>
                  </a:lnTo>
                  <a:lnTo>
                    <a:pt x="170624" y="141516"/>
                  </a:lnTo>
                  <a:lnTo>
                    <a:pt x="170268" y="142125"/>
                  </a:lnTo>
                  <a:lnTo>
                    <a:pt x="170751" y="144145"/>
                  </a:lnTo>
                  <a:lnTo>
                    <a:pt x="171259" y="146608"/>
                  </a:lnTo>
                  <a:lnTo>
                    <a:pt x="170751" y="149682"/>
                  </a:lnTo>
                  <a:lnTo>
                    <a:pt x="172250" y="146481"/>
                  </a:lnTo>
                  <a:lnTo>
                    <a:pt x="172377" y="142773"/>
                  </a:lnTo>
                  <a:close/>
                </a:path>
                <a:path w="178434" h="261620">
                  <a:moveTo>
                    <a:pt x="172745" y="133438"/>
                  </a:moveTo>
                  <a:lnTo>
                    <a:pt x="171488" y="131953"/>
                  </a:lnTo>
                  <a:lnTo>
                    <a:pt x="172250" y="131343"/>
                  </a:lnTo>
                  <a:lnTo>
                    <a:pt x="171627" y="130848"/>
                  </a:lnTo>
                  <a:lnTo>
                    <a:pt x="170535" y="129844"/>
                  </a:lnTo>
                  <a:lnTo>
                    <a:pt x="170268" y="129603"/>
                  </a:lnTo>
                  <a:lnTo>
                    <a:pt x="168402" y="129844"/>
                  </a:lnTo>
                  <a:lnTo>
                    <a:pt x="167157" y="127622"/>
                  </a:lnTo>
                  <a:lnTo>
                    <a:pt x="171754" y="134086"/>
                  </a:lnTo>
                  <a:lnTo>
                    <a:pt x="171996" y="133680"/>
                  </a:lnTo>
                  <a:lnTo>
                    <a:pt x="172364" y="133438"/>
                  </a:lnTo>
                  <a:lnTo>
                    <a:pt x="172745" y="133438"/>
                  </a:lnTo>
                  <a:close/>
                </a:path>
                <a:path w="178434" h="261620">
                  <a:moveTo>
                    <a:pt x="177952" y="132715"/>
                  </a:moveTo>
                  <a:lnTo>
                    <a:pt x="175374" y="123139"/>
                  </a:lnTo>
                  <a:lnTo>
                    <a:pt x="175221" y="122770"/>
                  </a:lnTo>
                  <a:lnTo>
                    <a:pt x="174599" y="122656"/>
                  </a:lnTo>
                  <a:lnTo>
                    <a:pt x="173863" y="122770"/>
                  </a:lnTo>
                  <a:lnTo>
                    <a:pt x="173113" y="123139"/>
                  </a:lnTo>
                  <a:lnTo>
                    <a:pt x="173012" y="122529"/>
                  </a:lnTo>
                  <a:lnTo>
                    <a:pt x="172745" y="120916"/>
                  </a:lnTo>
                  <a:lnTo>
                    <a:pt x="171386" y="118440"/>
                  </a:lnTo>
                  <a:lnTo>
                    <a:pt x="171259" y="117919"/>
                  </a:lnTo>
                  <a:lnTo>
                    <a:pt x="171488" y="117589"/>
                  </a:lnTo>
                  <a:lnTo>
                    <a:pt x="171881" y="117195"/>
                  </a:lnTo>
                  <a:lnTo>
                    <a:pt x="172377" y="116700"/>
                  </a:lnTo>
                  <a:lnTo>
                    <a:pt x="172986" y="115824"/>
                  </a:lnTo>
                  <a:lnTo>
                    <a:pt x="171627" y="116192"/>
                  </a:lnTo>
                  <a:lnTo>
                    <a:pt x="169265" y="116700"/>
                  </a:lnTo>
                  <a:lnTo>
                    <a:pt x="170014" y="116192"/>
                  </a:lnTo>
                  <a:lnTo>
                    <a:pt x="171119" y="115697"/>
                  </a:lnTo>
                  <a:lnTo>
                    <a:pt x="171754" y="115582"/>
                  </a:lnTo>
                  <a:lnTo>
                    <a:pt x="171069" y="114363"/>
                  </a:lnTo>
                  <a:lnTo>
                    <a:pt x="169646" y="111861"/>
                  </a:lnTo>
                  <a:lnTo>
                    <a:pt x="168262" y="111493"/>
                  </a:lnTo>
                  <a:lnTo>
                    <a:pt x="163931" y="111975"/>
                  </a:lnTo>
                  <a:lnTo>
                    <a:pt x="163931" y="112255"/>
                  </a:lnTo>
                  <a:lnTo>
                    <a:pt x="165049" y="113474"/>
                  </a:lnTo>
                  <a:lnTo>
                    <a:pt x="165049" y="114363"/>
                  </a:lnTo>
                  <a:lnTo>
                    <a:pt x="162814" y="114084"/>
                  </a:lnTo>
                  <a:lnTo>
                    <a:pt x="160959" y="114846"/>
                  </a:lnTo>
                  <a:lnTo>
                    <a:pt x="163195" y="115697"/>
                  </a:lnTo>
                  <a:lnTo>
                    <a:pt x="161950" y="115697"/>
                  </a:lnTo>
                  <a:lnTo>
                    <a:pt x="159702" y="116090"/>
                  </a:lnTo>
                  <a:lnTo>
                    <a:pt x="157962" y="117195"/>
                  </a:lnTo>
                  <a:lnTo>
                    <a:pt x="158838" y="117589"/>
                  </a:lnTo>
                  <a:lnTo>
                    <a:pt x="159702" y="117195"/>
                  </a:lnTo>
                  <a:lnTo>
                    <a:pt x="160337" y="117309"/>
                  </a:lnTo>
                  <a:lnTo>
                    <a:pt x="159461" y="117589"/>
                  </a:lnTo>
                  <a:lnTo>
                    <a:pt x="158102" y="119049"/>
                  </a:lnTo>
                  <a:lnTo>
                    <a:pt x="157480" y="119049"/>
                  </a:lnTo>
                  <a:lnTo>
                    <a:pt x="157962" y="119176"/>
                  </a:lnTo>
                  <a:lnTo>
                    <a:pt x="158470" y="119545"/>
                  </a:lnTo>
                  <a:lnTo>
                    <a:pt x="157848" y="120180"/>
                  </a:lnTo>
                  <a:lnTo>
                    <a:pt x="156235" y="120548"/>
                  </a:lnTo>
                  <a:lnTo>
                    <a:pt x="155613" y="121285"/>
                  </a:lnTo>
                  <a:lnTo>
                    <a:pt x="156235" y="121285"/>
                  </a:lnTo>
                  <a:lnTo>
                    <a:pt x="157353" y="121437"/>
                  </a:lnTo>
                  <a:lnTo>
                    <a:pt x="156362" y="121793"/>
                  </a:lnTo>
                  <a:lnTo>
                    <a:pt x="156095" y="122770"/>
                  </a:lnTo>
                  <a:lnTo>
                    <a:pt x="155371" y="123774"/>
                  </a:lnTo>
                  <a:lnTo>
                    <a:pt x="156476" y="123659"/>
                  </a:lnTo>
                  <a:lnTo>
                    <a:pt x="156235" y="124028"/>
                  </a:lnTo>
                  <a:lnTo>
                    <a:pt x="154736" y="124663"/>
                  </a:lnTo>
                  <a:lnTo>
                    <a:pt x="154736" y="125641"/>
                  </a:lnTo>
                  <a:lnTo>
                    <a:pt x="153987" y="125145"/>
                  </a:lnTo>
                  <a:lnTo>
                    <a:pt x="154101" y="124752"/>
                  </a:lnTo>
                  <a:lnTo>
                    <a:pt x="154051" y="124510"/>
                  </a:lnTo>
                  <a:lnTo>
                    <a:pt x="153873" y="124142"/>
                  </a:lnTo>
                  <a:lnTo>
                    <a:pt x="153377" y="124269"/>
                  </a:lnTo>
                  <a:lnTo>
                    <a:pt x="151879" y="124510"/>
                  </a:lnTo>
                  <a:lnTo>
                    <a:pt x="151828" y="125145"/>
                  </a:lnTo>
                  <a:lnTo>
                    <a:pt x="151714" y="125755"/>
                  </a:lnTo>
                  <a:lnTo>
                    <a:pt x="151028" y="127622"/>
                  </a:lnTo>
                  <a:lnTo>
                    <a:pt x="152514" y="127736"/>
                  </a:lnTo>
                  <a:lnTo>
                    <a:pt x="153377" y="127736"/>
                  </a:lnTo>
                  <a:lnTo>
                    <a:pt x="152755" y="126619"/>
                  </a:lnTo>
                  <a:lnTo>
                    <a:pt x="152641" y="126250"/>
                  </a:lnTo>
                  <a:lnTo>
                    <a:pt x="153873" y="126619"/>
                  </a:lnTo>
                  <a:lnTo>
                    <a:pt x="153682" y="126250"/>
                  </a:lnTo>
                  <a:lnTo>
                    <a:pt x="153136" y="125145"/>
                  </a:lnTo>
                  <a:lnTo>
                    <a:pt x="156476" y="127622"/>
                  </a:lnTo>
                  <a:lnTo>
                    <a:pt x="162064" y="130479"/>
                  </a:lnTo>
                  <a:lnTo>
                    <a:pt x="167157" y="132715"/>
                  </a:lnTo>
                  <a:lnTo>
                    <a:pt x="166408" y="129844"/>
                  </a:lnTo>
                  <a:lnTo>
                    <a:pt x="166674" y="125641"/>
                  </a:lnTo>
                  <a:lnTo>
                    <a:pt x="166789" y="123901"/>
                  </a:lnTo>
                  <a:lnTo>
                    <a:pt x="166941" y="123659"/>
                  </a:lnTo>
                  <a:lnTo>
                    <a:pt x="167652" y="122529"/>
                  </a:lnTo>
                  <a:lnTo>
                    <a:pt x="167690" y="124663"/>
                  </a:lnTo>
                  <a:lnTo>
                    <a:pt x="167030" y="125755"/>
                  </a:lnTo>
                  <a:lnTo>
                    <a:pt x="168516" y="129717"/>
                  </a:lnTo>
                  <a:lnTo>
                    <a:pt x="170738" y="129362"/>
                  </a:lnTo>
                  <a:lnTo>
                    <a:pt x="172859" y="131457"/>
                  </a:lnTo>
                  <a:lnTo>
                    <a:pt x="172618" y="131737"/>
                  </a:lnTo>
                  <a:lnTo>
                    <a:pt x="172618" y="132219"/>
                  </a:lnTo>
                  <a:lnTo>
                    <a:pt x="173240" y="132956"/>
                  </a:lnTo>
                  <a:lnTo>
                    <a:pt x="173596" y="133591"/>
                  </a:lnTo>
                  <a:lnTo>
                    <a:pt x="174345" y="134327"/>
                  </a:lnTo>
                  <a:lnTo>
                    <a:pt x="175221" y="134569"/>
                  </a:lnTo>
                  <a:lnTo>
                    <a:pt x="177330" y="133197"/>
                  </a:lnTo>
                  <a:lnTo>
                    <a:pt x="177952" y="132715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47446" y="3802037"/>
              <a:ext cx="29209" cy="14604"/>
            </a:xfrm>
            <a:custGeom>
              <a:avLst/>
              <a:gdLst/>
              <a:ahLst/>
              <a:cxnLst/>
              <a:rect l="l" t="t" r="r" b="b"/>
              <a:pathLst>
                <a:path w="29209" h="14604">
                  <a:moveTo>
                    <a:pt x="368" y="3327"/>
                  </a:moveTo>
                  <a:lnTo>
                    <a:pt x="12" y="2959"/>
                  </a:lnTo>
                  <a:lnTo>
                    <a:pt x="12" y="3848"/>
                  </a:lnTo>
                  <a:lnTo>
                    <a:pt x="368" y="3327"/>
                  </a:lnTo>
                  <a:close/>
                </a:path>
                <a:path w="29209" h="14604">
                  <a:moveTo>
                    <a:pt x="1587" y="5067"/>
                  </a:moveTo>
                  <a:lnTo>
                    <a:pt x="1206" y="4572"/>
                  </a:lnTo>
                  <a:lnTo>
                    <a:pt x="838" y="3962"/>
                  </a:lnTo>
                  <a:lnTo>
                    <a:pt x="482" y="3479"/>
                  </a:lnTo>
                  <a:lnTo>
                    <a:pt x="0" y="4330"/>
                  </a:lnTo>
                  <a:lnTo>
                    <a:pt x="0" y="5181"/>
                  </a:lnTo>
                  <a:lnTo>
                    <a:pt x="114" y="6070"/>
                  </a:lnTo>
                  <a:lnTo>
                    <a:pt x="482" y="6794"/>
                  </a:lnTo>
                  <a:lnTo>
                    <a:pt x="838" y="6223"/>
                  </a:lnTo>
                  <a:lnTo>
                    <a:pt x="1219" y="5549"/>
                  </a:lnTo>
                  <a:lnTo>
                    <a:pt x="1587" y="5067"/>
                  </a:lnTo>
                  <a:close/>
                </a:path>
                <a:path w="29209" h="14604">
                  <a:moveTo>
                    <a:pt x="1854" y="8813"/>
                  </a:moveTo>
                  <a:lnTo>
                    <a:pt x="1485" y="8445"/>
                  </a:lnTo>
                  <a:lnTo>
                    <a:pt x="990" y="7810"/>
                  </a:lnTo>
                  <a:lnTo>
                    <a:pt x="622" y="7315"/>
                  </a:lnTo>
                  <a:lnTo>
                    <a:pt x="482" y="7404"/>
                  </a:lnTo>
                  <a:lnTo>
                    <a:pt x="850" y="8166"/>
                  </a:lnTo>
                  <a:lnTo>
                    <a:pt x="1231" y="8902"/>
                  </a:lnTo>
                  <a:lnTo>
                    <a:pt x="1371" y="9664"/>
                  </a:lnTo>
                  <a:lnTo>
                    <a:pt x="1473" y="9296"/>
                  </a:lnTo>
                  <a:lnTo>
                    <a:pt x="1752" y="9182"/>
                  </a:lnTo>
                  <a:lnTo>
                    <a:pt x="1854" y="8813"/>
                  </a:lnTo>
                  <a:close/>
                </a:path>
                <a:path w="29209" h="14604">
                  <a:moveTo>
                    <a:pt x="3111" y="6921"/>
                  </a:moveTo>
                  <a:lnTo>
                    <a:pt x="2730" y="6438"/>
                  </a:lnTo>
                  <a:lnTo>
                    <a:pt x="2095" y="6070"/>
                  </a:lnTo>
                  <a:lnTo>
                    <a:pt x="1727" y="5461"/>
                  </a:lnTo>
                  <a:lnTo>
                    <a:pt x="977" y="6705"/>
                  </a:lnTo>
                  <a:lnTo>
                    <a:pt x="850" y="7200"/>
                  </a:lnTo>
                  <a:lnTo>
                    <a:pt x="1219" y="7556"/>
                  </a:lnTo>
                  <a:lnTo>
                    <a:pt x="1600" y="8166"/>
                  </a:lnTo>
                  <a:lnTo>
                    <a:pt x="2095" y="8534"/>
                  </a:lnTo>
                  <a:lnTo>
                    <a:pt x="2349" y="8051"/>
                  </a:lnTo>
                  <a:lnTo>
                    <a:pt x="2743" y="7404"/>
                  </a:lnTo>
                  <a:lnTo>
                    <a:pt x="3111" y="6921"/>
                  </a:lnTo>
                  <a:close/>
                </a:path>
                <a:path w="29209" h="14604">
                  <a:moveTo>
                    <a:pt x="3213" y="2959"/>
                  </a:moveTo>
                  <a:lnTo>
                    <a:pt x="2717" y="2476"/>
                  </a:lnTo>
                  <a:lnTo>
                    <a:pt x="2349" y="1739"/>
                  </a:lnTo>
                  <a:lnTo>
                    <a:pt x="1727" y="1104"/>
                  </a:lnTo>
                  <a:lnTo>
                    <a:pt x="1358" y="1739"/>
                  </a:lnTo>
                  <a:lnTo>
                    <a:pt x="977" y="2476"/>
                  </a:lnTo>
                  <a:lnTo>
                    <a:pt x="482" y="3352"/>
                  </a:lnTo>
                  <a:lnTo>
                    <a:pt x="977" y="3848"/>
                  </a:lnTo>
                  <a:lnTo>
                    <a:pt x="1358" y="4330"/>
                  </a:lnTo>
                  <a:lnTo>
                    <a:pt x="1727" y="4978"/>
                  </a:lnTo>
                  <a:lnTo>
                    <a:pt x="2095" y="4216"/>
                  </a:lnTo>
                  <a:lnTo>
                    <a:pt x="2717" y="3721"/>
                  </a:lnTo>
                  <a:lnTo>
                    <a:pt x="3213" y="2959"/>
                  </a:lnTo>
                  <a:close/>
                </a:path>
                <a:path w="29209" h="14604">
                  <a:moveTo>
                    <a:pt x="3492" y="10147"/>
                  </a:moveTo>
                  <a:lnTo>
                    <a:pt x="3111" y="9817"/>
                  </a:lnTo>
                  <a:lnTo>
                    <a:pt x="2590" y="9423"/>
                  </a:lnTo>
                  <a:lnTo>
                    <a:pt x="2108" y="8928"/>
                  </a:lnTo>
                  <a:lnTo>
                    <a:pt x="1968" y="9296"/>
                  </a:lnTo>
                  <a:lnTo>
                    <a:pt x="1727" y="9664"/>
                  </a:lnTo>
                  <a:lnTo>
                    <a:pt x="1587" y="10033"/>
                  </a:lnTo>
                  <a:lnTo>
                    <a:pt x="1727" y="10668"/>
                  </a:lnTo>
                  <a:lnTo>
                    <a:pt x="1981" y="11557"/>
                  </a:lnTo>
                  <a:lnTo>
                    <a:pt x="2603" y="12039"/>
                  </a:lnTo>
                  <a:lnTo>
                    <a:pt x="2971" y="11404"/>
                  </a:lnTo>
                  <a:lnTo>
                    <a:pt x="3352" y="10909"/>
                  </a:lnTo>
                  <a:lnTo>
                    <a:pt x="3492" y="10147"/>
                  </a:lnTo>
                  <a:close/>
                </a:path>
                <a:path w="29209" h="14604">
                  <a:moveTo>
                    <a:pt x="4457" y="8686"/>
                  </a:moveTo>
                  <a:lnTo>
                    <a:pt x="4089" y="8331"/>
                  </a:lnTo>
                  <a:lnTo>
                    <a:pt x="3708" y="7683"/>
                  </a:lnTo>
                  <a:lnTo>
                    <a:pt x="3213" y="7200"/>
                  </a:lnTo>
                  <a:lnTo>
                    <a:pt x="2844" y="7683"/>
                  </a:lnTo>
                  <a:lnTo>
                    <a:pt x="2730" y="8331"/>
                  </a:lnTo>
                  <a:lnTo>
                    <a:pt x="2349" y="8813"/>
                  </a:lnTo>
                  <a:lnTo>
                    <a:pt x="2730" y="9182"/>
                  </a:lnTo>
                  <a:lnTo>
                    <a:pt x="3213" y="9550"/>
                  </a:lnTo>
                  <a:lnTo>
                    <a:pt x="3581" y="10160"/>
                  </a:lnTo>
                  <a:lnTo>
                    <a:pt x="3962" y="9817"/>
                  </a:lnTo>
                  <a:lnTo>
                    <a:pt x="4343" y="9182"/>
                  </a:lnTo>
                  <a:lnTo>
                    <a:pt x="4457" y="8686"/>
                  </a:lnTo>
                  <a:close/>
                </a:path>
                <a:path w="29209" h="14604">
                  <a:moveTo>
                    <a:pt x="4597" y="4699"/>
                  </a:moveTo>
                  <a:lnTo>
                    <a:pt x="4089" y="4203"/>
                  </a:lnTo>
                  <a:lnTo>
                    <a:pt x="3708" y="3594"/>
                  </a:lnTo>
                  <a:lnTo>
                    <a:pt x="3340" y="3111"/>
                  </a:lnTo>
                  <a:lnTo>
                    <a:pt x="2857" y="3848"/>
                  </a:lnTo>
                  <a:lnTo>
                    <a:pt x="2349" y="4572"/>
                  </a:lnTo>
                  <a:lnTo>
                    <a:pt x="1854" y="5067"/>
                  </a:lnTo>
                  <a:lnTo>
                    <a:pt x="2349" y="5549"/>
                  </a:lnTo>
                  <a:lnTo>
                    <a:pt x="2870" y="6223"/>
                  </a:lnTo>
                  <a:lnTo>
                    <a:pt x="3111" y="6832"/>
                  </a:lnTo>
                  <a:lnTo>
                    <a:pt x="3492" y="6070"/>
                  </a:lnTo>
                  <a:lnTo>
                    <a:pt x="4089" y="5181"/>
                  </a:lnTo>
                  <a:lnTo>
                    <a:pt x="4597" y="4699"/>
                  </a:lnTo>
                  <a:close/>
                </a:path>
                <a:path w="29209" h="14604">
                  <a:moveTo>
                    <a:pt x="5956" y="10147"/>
                  </a:moveTo>
                  <a:lnTo>
                    <a:pt x="5575" y="9664"/>
                  </a:lnTo>
                  <a:lnTo>
                    <a:pt x="5067" y="9296"/>
                  </a:lnTo>
                  <a:lnTo>
                    <a:pt x="4699" y="8928"/>
                  </a:lnTo>
                  <a:lnTo>
                    <a:pt x="4330" y="9296"/>
                  </a:lnTo>
                  <a:lnTo>
                    <a:pt x="3975" y="9817"/>
                  </a:lnTo>
                  <a:lnTo>
                    <a:pt x="3860" y="10147"/>
                  </a:lnTo>
                  <a:lnTo>
                    <a:pt x="4229" y="10795"/>
                  </a:lnTo>
                  <a:lnTo>
                    <a:pt x="4838" y="11163"/>
                  </a:lnTo>
                  <a:lnTo>
                    <a:pt x="5346" y="11645"/>
                  </a:lnTo>
                  <a:lnTo>
                    <a:pt x="5346" y="11518"/>
                  </a:lnTo>
                  <a:lnTo>
                    <a:pt x="5080" y="11036"/>
                  </a:lnTo>
                  <a:lnTo>
                    <a:pt x="4826" y="10795"/>
                  </a:lnTo>
                  <a:lnTo>
                    <a:pt x="4978" y="10668"/>
                  </a:lnTo>
                  <a:lnTo>
                    <a:pt x="5816" y="10668"/>
                  </a:lnTo>
                  <a:lnTo>
                    <a:pt x="5956" y="10147"/>
                  </a:lnTo>
                  <a:close/>
                </a:path>
                <a:path w="29209" h="14604">
                  <a:moveTo>
                    <a:pt x="6083" y="2844"/>
                  </a:moveTo>
                  <a:lnTo>
                    <a:pt x="5715" y="2235"/>
                  </a:lnTo>
                  <a:lnTo>
                    <a:pt x="5207" y="1739"/>
                  </a:lnTo>
                  <a:lnTo>
                    <a:pt x="4826" y="1104"/>
                  </a:lnTo>
                  <a:lnTo>
                    <a:pt x="4457" y="1866"/>
                  </a:lnTo>
                  <a:lnTo>
                    <a:pt x="3962" y="2476"/>
                  </a:lnTo>
                  <a:lnTo>
                    <a:pt x="3594" y="2959"/>
                  </a:lnTo>
                  <a:lnTo>
                    <a:pt x="3962" y="3454"/>
                  </a:lnTo>
                  <a:lnTo>
                    <a:pt x="4343" y="3962"/>
                  </a:lnTo>
                  <a:lnTo>
                    <a:pt x="4826" y="4457"/>
                  </a:lnTo>
                  <a:lnTo>
                    <a:pt x="5207" y="3962"/>
                  </a:lnTo>
                  <a:lnTo>
                    <a:pt x="5715" y="3327"/>
                  </a:lnTo>
                  <a:lnTo>
                    <a:pt x="6083" y="2844"/>
                  </a:lnTo>
                  <a:close/>
                </a:path>
                <a:path w="29209" h="14604">
                  <a:moveTo>
                    <a:pt x="6184" y="6311"/>
                  </a:moveTo>
                  <a:lnTo>
                    <a:pt x="5816" y="5702"/>
                  </a:lnTo>
                  <a:lnTo>
                    <a:pt x="5346" y="5334"/>
                  </a:lnTo>
                  <a:lnTo>
                    <a:pt x="4978" y="4826"/>
                  </a:lnTo>
                  <a:lnTo>
                    <a:pt x="4343" y="5588"/>
                  </a:lnTo>
                  <a:lnTo>
                    <a:pt x="3975" y="6197"/>
                  </a:lnTo>
                  <a:lnTo>
                    <a:pt x="3492" y="6921"/>
                  </a:lnTo>
                  <a:lnTo>
                    <a:pt x="3860" y="7569"/>
                  </a:lnTo>
                  <a:lnTo>
                    <a:pt x="4330" y="7962"/>
                  </a:lnTo>
                  <a:lnTo>
                    <a:pt x="4699" y="8445"/>
                  </a:lnTo>
                  <a:lnTo>
                    <a:pt x="4826" y="8178"/>
                  </a:lnTo>
                  <a:lnTo>
                    <a:pt x="4826" y="8051"/>
                  </a:lnTo>
                  <a:lnTo>
                    <a:pt x="4699" y="7924"/>
                  </a:lnTo>
                  <a:lnTo>
                    <a:pt x="5346" y="7810"/>
                  </a:lnTo>
                  <a:lnTo>
                    <a:pt x="5461" y="7200"/>
                  </a:lnTo>
                  <a:lnTo>
                    <a:pt x="5956" y="6807"/>
                  </a:lnTo>
                  <a:lnTo>
                    <a:pt x="6184" y="6311"/>
                  </a:lnTo>
                  <a:close/>
                </a:path>
                <a:path w="29209" h="14604">
                  <a:moveTo>
                    <a:pt x="6451" y="10401"/>
                  </a:moveTo>
                  <a:lnTo>
                    <a:pt x="6324" y="10668"/>
                  </a:lnTo>
                  <a:lnTo>
                    <a:pt x="6451" y="10668"/>
                  </a:lnTo>
                  <a:lnTo>
                    <a:pt x="6451" y="10401"/>
                  </a:lnTo>
                  <a:close/>
                </a:path>
                <a:path w="29209" h="14604">
                  <a:moveTo>
                    <a:pt x="7810" y="4572"/>
                  </a:moveTo>
                  <a:lnTo>
                    <a:pt x="7302" y="3962"/>
                  </a:lnTo>
                  <a:lnTo>
                    <a:pt x="6819" y="3594"/>
                  </a:lnTo>
                  <a:lnTo>
                    <a:pt x="6324" y="3111"/>
                  </a:lnTo>
                  <a:lnTo>
                    <a:pt x="5956" y="3594"/>
                  </a:lnTo>
                  <a:lnTo>
                    <a:pt x="5448" y="4203"/>
                  </a:lnTo>
                  <a:lnTo>
                    <a:pt x="5067" y="4699"/>
                  </a:lnTo>
                  <a:lnTo>
                    <a:pt x="5448" y="5181"/>
                  </a:lnTo>
                  <a:lnTo>
                    <a:pt x="5956" y="5702"/>
                  </a:lnTo>
                  <a:lnTo>
                    <a:pt x="6324" y="6311"/>
                  </a:lnTo>
                  <a:lnTo>
                    <a:pt x="6819" y="5702"/>
                  </a:lnTo>
                  <a:lnTo>
                    <a:pt x="7302" y="5092"/>
                  </a:lnTo>
                  <a:lnTo>
                    <a:pt x="7810" y="4572"/>
                  </a:lnTo>
                  <a:close/>
                </a:path>
                <a:path w="29209" h="14604">
                  <a:moveTo>
                    <a:pt x="7823" y="7810"/>
                  </a:moveTo>
                  <a:lnTo>
                    <a:pt x="7315" y="7442"/>
                  </a:lnTo>
                  <a:lnTo>
                    <a:pt x="6832" y="6921"/>
                  </a:lnTo>
                  <a:lnTo>
                    <a:pt x="6464" y="6553"/>
                  </a:lnTo>
                  <a:lnTo>
                    <a:pt x="6083" y="6921"/>
                  </a:lnTo>
                  <a:lnTo>
                    <a:pt x="5829" y="7442"/>
                  </a:lnTo>
                  <a:lnTo>
                    <a:pt x="5346" y="7810"/>
                  </a:lnTo>
                  <a:lnTo>
                    <a:pt x="5969" y="7810"/>
                  </a:lnTo>
                  <a:lnTo>
                    <a:pt x="6438" y="7924"/>
                  </a:lnTo>
                  <a:lnTo>
                    <a:pt x="7442" y="8318"/>
                  </a:lnTo>
                  <a:lnTo>
                    <a:pt x="7823" y="7810"/>
                  </a:lnTo>
                  <a:close/>
                </a:path>
                <a:path w="29209" h="14604">
                  <a:moveTo>
                    <a:pt x="8547" y="736"/>
                  </a:moveTo>
                  <a:lnTo>
                    <a:pt x="8445" y="863"/>
                  </a:lnTo>
                  <a:lnTo>
                    <a:pt x="8547" y="1498"/>
                  </a:lnTo>
                  <a:lnTo>
                    <a:pt x="8547" y="736"/>
                  </a:lnTo>
                  <a:close/>
                </a:path>
                <a:path w="29209" h="14604">
                  <a:moveTo>
                    <a:pt x="8928" y="3352"/>
                  </a:moveTo>
                  <a:lnTo>
                    <a:pt x="8826" y="2070"/>
                  </a:lnTo>
                  <a:lnTo>
                    <a:pt x="8572" y="1866"/>
                  </a:lnTo>
                  <a:lnTo>
                    <a:pt x="8445" y="1460"/>
                  </a:lnTo>
                  <a:lnTo>
                    <a:pt x="8064" y="1346"/>
                  </a:lnTo>
                  <a:lnTo>
                    <a:pt x="7696" y="1955"/>
                  </a:lnTo>
                  <a:lnTo>
                    <a:pt x="7188" y="2476"/>
                  </a:lnTo>
                  <a:lnTo>
                    <a:pt x="6553" y="2832"/>
                  </a:lnTo>
                  <a:lnTo>
                    <a:pt x="7188" y="3327"/>
                  </a:lnTo>
                  <a:lnTo>
                    <a:pt x="7581" y="3962"/>
                  </a:lnTo>
                  <a:lnTo>
                    <a:pt x="8064" y="4483"/>
                  </a:lnTo>
                  <a:lnTo>
                    <a:pt x="8204" y="4089"/>
                  </a:lnTo>
                  <a:lnTo>
                    <a:pt x="8559" y="3721"/>
                  </a:lnTo>
                  <a:lnTo>
                    <a:pt x="8928" y="3352"/>
                  </a:lnTo>
                  <a:close/>
                </a:path>
                <a:path w="29209" h="14604">
                  <a:moveTo>
                    <a:pt x="9169" y="10147"/>
                  </a:moveTo>
                  <a:lnTo>
                    <a:pt x="8191" y="9144"/>
                  </a:lnTo>
                  <a:lnTo>
                    <a:pt x="6692" y="8445"/>
                  </a:lnTo>
                  <a:lnTo>
                    <a:pt x="5067" y="8318"/>
                  </a:lnTo>
                  <a:lnTo>
                    <a:pt x="5689" y="9182"/>
                  </a:lnTo>
                  <a:lnTo>
                    <a:pt x="6197" y="9906"/>
                  </a:lnTo>
                  <a:lnTo>
                    <a:pt x="7188" y="10668"/>
                  </a:lnTo>
                  <a:lnTo>
                    <a:pt x="7569" y="10668"/>
                  </a:lnTo>
                  <a:lnTo>
                    <a:pt x="7937" y="10795"/>
                  </a:lnTo>
                  <a:lnTo>
                    <a:pt x="8318" y="10795"/>
                  </a:lnTo>
                  <a:lnTo>
                    <a:pt x="8318" y="10668"/>
                  </a:lnTo>
                  <a:lnTo>
                    <a:pt x="8191" y="10401"/>
                  </a:lnTo>
                  <a:lnTo>
                    <a:pt x="8191" y="10033"/>
                  </a:lnTo>
                  <a:lnTo>
                    <a:pt x="8674" y="10033"/>
                  </a:lnTo>
                  <a:lnTo>
                    <a:pt x="9169" y="10147"/>
                  </a:lnTo>
                  <a:close/>
                </a:path>
                <a:path w="29209" h="14604">
                  <a:moveTo>
                    <a:pt x="9296" y="6184"/>
                  </a:moveTo>
                  <a:lnTo>
                    <a:pt x="8801" y="5549"/>
                  </a:lnTo>
                  <a:lnTo>
                    <a:pt x="8445" y="5181"/>
                  </a:lnTo>
                  <a:lnTo>
                    <a:pt x="8064" y="4699"/>
                  </a:lnTo>
                  <a:lnTo>
                    <a:pt x="7454" y="5308"/>
                  </a:lnTo>
                  <a:lnTo>
                    <a:pt x="7188" y="5829"/>
                  </a:lnTo>
                  <a:lnTo>
                    <a:pt x="6692" y="6438"/>
                  </a:lnTo>
                  <a:lnTo>
                    <a:pt x="7073" y="6794"/>
                  </a:lnTo>
                  <a:lnTo>
                    <a:pt x="7696" y="7200"/>
                  </a:lnTo>
                  <a:lnTo>
                    <a:pt x="8064" y="7683"/>
                  </a:lnTo>
                  <a:lnTo>
                    <a:pt x="8445" y="7073"/>
                  </a:lnTo>
                  <a:lnTo>
                    <a:pt x="8928" y="6527"/>
                  </a:lnTo>
                  <a:lnTo>
                    <a:pt x="9296" y="6184"/>
                  </a:lnTo>
                  <a:close/>
                </a:path>
                <a:path w="29209" h="14604">
                  <a:moveTo>
                    <a:pt x="9423" y="9182"/>
                  </a:moveTo>
                  <a:lnTo>
                    <a:pt x="8940" y="8813"/>
                  </a:lnTo>
                  <a:lnTo>
                    <a:pt x="8445" y="8445"/>
                  </a:lnTo>
                  <a:lnTo>
                    <a:pt x="7937" y="8051"/>
                  </a:lnTo>
                  <a:lnTo>
                    <a:pt x="7696" y="8686"/>
                  </a:lnTo>
                  <a:lnTo>
                    <a:pt x="8204" y="8928"/>
                  </a:lnTo>
                  <a:lnTo>
                    <a:pt x="8547" y="9055"/>
                  </a:lnTo>
                  <a:lnTo>
                    <a:pt x="8915" y="9423"/>
                  </a:lnTo>
                  <a:lnTo>
                    <a:pt x="9296" y="9537"/>
                  </a:lnTo>
                  <a:lnTo>
                    <a:pt x="9423" y="9182"/>
                  </a:lnTo>
                  <a:close/>
                </a:path>
                <a:path w="29209" h="14604">
                  <a:moveTo>
                    <a:pt x="9423" y="5829"/>
                  </a:moveTo>
                  <a:lnTo>
                    <a:pt x="9055" y="3721"/>
                  </a:lnTo>
                  <a:lnTo>
                    <a:pt x="8686" y="3848"/>
                  </a:lnTo>
                  <a:lnTo>
                    <a:pt x="8305" y="4216"/>
                  </a:lnTo>
                  <a:lnTo>
                    <a:pt x="8178" y="4572"/>
                  </a:lnTo>
                  <a:lnTo>
                    <a:pt x="8547" y="5092"/>
                  </a:lnTo>
                  <a:lnTo>
                    <a:pt x="9055" y="5461"/>
                  </a:lnTo>
                  <a:lnTo>
                    <a:pt x="9423" y="5829"/>
                  </a:lnTo>
                  <a:close/>
                </a:path>
                <a:path w="29209" h="14604">
                  <a:moveTo>
                    <a:pt x="9690" y="9664"/>
                  </a:moveTo>
                  <a:lnTo>
                    <a:pt x="9563" y="9296"/>
                  </a:lnTo>
                  <a:lnTo>
                    <a:pt x="9296" y="9664"/>
                  </a:lnTo>
                  <a:lnTo>
                    <a:pt x="9550" y="9906"/>
                  </a:lnTo>
                  <a:lnTo>
                    <a:pt x="9690" y="9664"/>
                  </a:lnTo>
                  <a:close/>
                </a:path>
                <a:path w="29209" h="14604">
                  <a:moveTo>
                    <a:pt x="9931" y="8445"/>
                  </a:moveTo>
                  <a:lnTo>
                    <a:pt x="9575" y="6438"/>
                  </a:lnTo>
                  <a:lnTo>
                    <a:pt x="9575" y="6311"/>
                  </a:lnTo>
                  <a:lnTo>
                    <a:pt x="9296" y="6311"/>
                  </a:lnTo>
                  <a:lnTo>
                    <a:pt x="8801" y="6807"/>
                  </a:lnTo>
                  <a:lnTo>
                    <a:pt x="8572" y="7289"/>
                  </a:lnTo>
                  <a:lnTo>
                    <a:pt x="8064" y="7810"/>
                  </a:lnTo>
                  <a:lnTo>
                    <a:pt x="8699" y="8178"/>
                  </a:lnTo>
                  <a:lnTo>
                    <a:pt x="9067" y="8534"/>
                  </a:lnTo>
                  <a:lnTo>
                    <a:pt x="9575" y="8940"/>
                  </a:lnTo>
                  <a:lnTo>
                    <a:pt x="9931" y="8445"/>
                  </a:lnTo>
                  <a:close/>
                </a:path>
                <a:path w="29209" h="14604">
                  <a:moveTo>
                    <a:pt x="11150" y="11163"/>
                  </a:moveTo>
                  <a:lnTo>
                    <a:pt x="10909" y="10642"/>
                  </a:lnTo>
                  <a:lnTo>
                    <a:pt x="10782" y="10033"/>
                  </a:lnTo>
                  <a:lnTo>
                    <a:pt x="10782" y="9664"/>
                  </a:lnTo>
                  <a:lnTo>
                    <a:pt x="10655" y="9537"/>
                  </a:lnTo>
                  <a:lnTo>
                    <a:pt x="10172" y="9296"/>
                  </a:lnTo>
                  <a:lnTo>
                    <a:pt x="9931" y="9296"/>
                  </a:lnTo>
                  <a:lnTo>
                    <a:pt x="10058" y="9791"/>
                  </a:lnTo>
                  <a:lnTo>
                    <a:pt x="10287" y="10147"/>
                  </a:lnTo>
                  <a:lnTo>
                    <a:pt x="10414" y="10795"/>
                  </a:lnTo>
                  <a:lnTo>
                    <a:pt x="10782" y="10795"/>
                  </a:lnTo>
                  <a:lnTo>
                    <a:pt x="11023" y="11036"/>
                  </a:lnTo>
                  <a:lnTo>
                    <a:pt x="11150" y="11163"/>
                  </a:lnTo>
                  <a:close/>
                </a:path>
                <a:path w="29209" h="14604">
                  <a:moveTo>
                    <a:pt x="12166" y="127"/>
                  </a:moveTo>
                  <a:lnTo>
                    <a:pt x="11163" y="368"/>
                  </a:lnTo>
                  <a:lnTo>
                    <a:pt x="11163" y="977"/>
                  </a:lnTo>
                  <a:lnTo>
                    <a:pt x="12166" y="850"/>
                  </a:lnTo>
                  <a:lnTo>
                    <a:pt x="12166" y="127"/>
                  </a:lnTo>
                  <a:close/>
                </a:path>
                <a:path w="29209" h="14604">
                  <a:moveTo>
                    <a:pt x="12407" y="2959"/>
                  </a:moveTo>
                  <a:lnTo>
                    <a:pt x="11658" y="3111"/>
                  </a:lnTo>
                  <a:lnTo>
                    <a:pt x="11658" y="3848"/>
                  </a:lnTo>
                  <a:lnTo>
                    <a:pt x="12407" y="3721"/>
                  </a:lnTo>
                  <a:lnTo>
                    <a:pt x="12407" y="2959"/>
                  </a:lnTo>
                  <a:close/>
                </a:path>
                <a:path w="29209" h="14604">
                  <a:moveTo>
                    <a:pt x="12407" y="1460"/>
                  </a:moveTo>
                  <a:lnTo>
                    <a:pt x="11430" y="1714"/>
                  </a:lnTo>
                  <a:lnTo>
                    <a:pt x="11430" y="2438"/>
                  </a:lnTo>
                  <a:lnTo>
                    <a:pt x="12407" y="2349"/>
                  </a:lnTo>
                  <a:lnTo>
                    <a:pt x="12407" y="1460"/>
                  </a:lnTo>
                  <a:close/>
                </a:path>
                <a:path w="29209" h="14604">
                  <a:moveTo>
                    <a:pt x="12534" y="7200"/>
                  </a:moveTo>
                  <a:lnTo>
                    <a:pt x="12166" y="7200"/>
                  </a:lnTo>
                  <a:lnTo>
                    <a:pt x="12166" y="8051"/>
                  </a:lnTo>
                  <a:lnTo>
                    <a:pt x="12420" y="7721"/>
                  </a:lnTo>
                  <a:lnTo>
                    <a:pt x="12420" y="7569"/>
                  </a:lnTo>
                  <a:lnTo>
                    <a:pt x="12534" y="7200"/>
                  </a:lnTo>
                  <a:close/>
                </a:path>
                <a:path w="29209" h="14604">
                  <a:moveTo>
                    <a:pt x="12534" y="5549"/>
                  </a:moveTo>
                  <a:lnTo>
                    <a:pt x="12026" y="5702"/>
                  </a:lnTo>
                  <a:lnTo>
                    <a:pt x="12026" y="6438"/>
                  </a:lnTo>
                  <a:lnTo>
                    <a:pt x="12534" y="6311"/>
                  </a:lnTo>
                  <a:lnTo>
                    <a:pt x="12534" y="5549"/>
                  </a:lnTo>
                  <a:close/>
                </a:path>
                <a:path w="29209" h="14604">
                  <a:moveTo>
                    <a:pt x="12534" y="5067"/>
                  </a:moveTo>
                  <a:lnTo>
                    <a:pt x="12407" y="4203"/>
                  </a:lnTo>
                  <a:lnTo>
                    <a:pt x="11798" y="4330"/>
                  </a:lnTo>
                  <a:lnTo>
                    <a:pt x="11798" y="5181"/>
                  </a:lnTo>
                  <a:lnTo>
                    <a:pt x="12534" y="5067"/>
                  </a:lnTo>
                  <a:close/>
                </a:path>
                <a:path w="29209" h="14604">
                  <a:moveTo>
                    <a:pt x="13284" y="8445"/>
                  </a:moveTo>
                  <a:lnTo>
                    <a:pt x="13017" y="8166"/>
                  </a:lnTo>
                  <a:lnTo>
                    <a:pt x="12903" y="7962"/>
                  </a:lnTo>
                  <a:lnTo>
                    <a:pt x="12776" y="7708"/>
                  </a:lnTo>
                  <a:lnTo>
                    <a:pt x="12636" y="8051"/>
                  </a:lnTo>
                  <a:lnTo>
                    <a:pt x="12661" y="8534"/>
                  </a:lnTo>
                  <a:lnTo>
                    <a:pt x="12788" y="8775"/>
                  </a:lnTo>
                  <a:lnTo>
                    <a:pt x="13017" y="9182"/>
                  </a:lnTo>
                  <a:lnTo>
                    <a:pt x="13144" y="9296"/>
                  </a:lnTo>
                  <a:lnTo>
                    <a:pt x="13271" y="9182"/>
                  </a:lnTo>
                  <a:lnTo>
                    <a:pt x="13284" y="8813"/>
                  </a:lnTo>
                  <a:lnTo>
                    <a:pt x="13284" y="8445"/>
                  </a:lnTo>
                  <a:close/>
                </a:path>
                <a:path w="29209" h="14604">
                  <a:moveTo>
                    <a:pt x="13398" y="13144"/>
                  </a:moveTo>
                  <a:lnTo>
                    <a:pt x="13169" y="12128"/>
                  </a:lnTo>
                  <a:lnTo>
                    <a:pt x="13030" y="11010"/>
                  </a:lnTo>
                  <a:lnTo>
                    <a:pt x="13030" y="10033"/>
                  </a:lnTo>
                  <a:lnTo>
                    <a:pt x="12420" y="9182"/>
                  </a:lnTo>
                  <a:lnTo>
                    <a:pt x="11671" y="8166"/>
                  </a:lnTo>
                  <a:lnTo>
                    <a:pt x="10909" y="7708"/>
                  </a:lnTo>
                  <a:lnTo>
                    <a:pt x="10782" y="8928"/>
                  </a:lnTo>
                  <a:lnTo>
                    <a:pt x="11150" y="10401"/>
                  </a:lnTo>
                  <a:lnTo>
                    <a:pt x="11887" y="11518"/>
                  </a:lnTo>
                  <a:lnTo>
                    <a:pt x="12509" y="12014"/>
                  </a:lnTo>
                  <a:lnTo>
                    <a:pt x="13030" y="12623"/>
                  </a:lnTo>
                  <a:lnTo>
                    <a:pt x="13398" y="13144"/>
                  </a:lnTo>
                  <a:close/>
                </a:path>
                <a:path w="29209" h="14604">
                  <a:moveTo>
                    <a:pt x="13652" y="1866"/>
                  </a:moveTo>
                  <a:lnTo>
                    <a:pt x="13398" y="1714"/>
                  </a:lnTo>
                  <a:lnTo>
                    <a:pt x="13144" y="1219"/>
                  </a:lnTo>
                  <a:lnTo>
                    <a:pt x="13271" y="4089"/>
                  </a:lnTo>
                  <a:lnTo>
                    <a:pt x="13271" y="3810"/>
                  </a:lnTo>
                  <a:lnTo>
                    <a:pt x="13398" y="3606"/>
                  </a:lnTo>
                  <a:lnTo>
                    <a:pt x="13652" y="3479"/>
                  </a:lnTo>
                  <a:lnTo>
                    <a:pt x="13398" y="3352"/>
                  </a:lnTo>
                  <a:lnTo>
                    <a:pt x="13271" y="2959"/>
                  </a:lnTo>
                  <a:lnTo>
                    <a:pt x="13271" y="2476"/>
                  </a:lnTo>
                  <a:lnTo>
                    <a:pt x="13335" y="2324"/>
                  </a:lnTo>
                  <a:lnTo>
                    <a:pt x="13411" y="2197"/>
                  </a:lnTo>
                  <a:lnTo>
                    <a:pt x="13487" y="2044"/>
                  </a:lnTo>
                  <a:lnTo>
                    <a:pt x="13652" y="1866"/>
                  </a:lnTo>
                  <a:close/>
                </a:path>
                <a:path w="29209" h="14604">
                  <a:moveTo>
                    <a:pt x="14033" y="6438"/>
                  </a:moveTo>
                  <a:lnTo>
                    <a:pt x="13779" y="6311"/>
                  </a:lnTo>
                  <a:lnTo>
                    <a:pt x="13398" y="6070"/>
                  </a:lnTo>
                  <a:lnTo>
                    <a:pt x="13525" y="5549"/>
                  </a:lnTo>
                  <a:lnTo>
                    <a:pt x="13538" y="4699"/>
                  </a:lnTo>
                  <a:lnTo>
                    <a:pt x="13296" y="4584"/>
                  </a:lnTo>
                  <a:lnTo>
                    <a:pt x="13398" y="8051"/>
                  </a:lnTo>
                  <a:lnTo>
                    <a:pt x="13538" y="7315"/>
                  </a:lnTo>
                  <a:lnTo>
                    <a:pt x="13779" y="6807"/>
                  </a:lnTo>
                  <a:lnTo>
                    <a:pt x="14033" y="6438"/>
                  </a:lnTo>
                  <a:close/>
                </a:path>
                <a:path w="29209" h="14604">
                  <a:moveTo>
                    <a:pt x="14630" y="5181"/>
                  </a:moveTo>
                  <a:lnTo>
                    <a:pt x="14160" y="5067"/>
                  </a:lnTo>
                  <a:lnTo>
                    <a:pt x="13779" y="5067"/>
                  </a:lnTo>
                  <a:lnTo>
                    <a:pt x="13779" y="5702"/>
                  </a:lnTo>
                  <a:lnTo>
                    <a:pt x="14020" y="5943"/>
                  </a:lnTo>
                  <a:lnTo>
                    <a:pt x="14528" y="5943"/>
                  </a:lnTo>
                  <a:lnTo>
                    <a:pt x="14630" y="5702"/>
                  </a:lnTo>
                  <a:lnTo>
                    <a:pt x="14630" y="5181"/>
                  </a:lnTo>
                  <a:close/>
                </a:path>
                <a:path w="29209" h="14604">
                  <a:moveTo>
                    <a:pt x="14630" y="3848"/>
                  </a:moveTo>
                  <a:lnTo>
                    <a:pt x="14528" y="3721"/>
                  </a:lnTo>
                  <a:lnTo>
                    <a:pt x="14160" y="3721"/>
                  </a:lnTo>
                  <a:lnTo>
                    <a:pt x="13779" y="3721"/>
                  </a:lnTo>
                  <a:lnTo>
                    <a:pt x="13639" y="3848"/>
                  </a:lnTo>
                  <a:lnTo>
                    <a:pt x="13639" y="4368"/>
                  </a:lnTo>
                  <a:lnTo>
                    <a:pt x="14020" y="4699"/>
                  </a:lnTo>
                  <a:lnTo>
                    <a:pt x="14528" y="4699"/>
                  </a:lnTo>
                  <a:lnTo>
                    <a:pt x="14630" y="4368"/>
                  </a:lnTo>
                  <a:lnTo>
                    <a:pt x="14630" y="3848"/>
                  </a:lnTo>
                  <a:close/>
                </a:path>
                <a:path w="29209" h="14604">
                  <a:moveTo>
                    <a:pt x="14897" y="2222"/>
                  </a:moveTo>
                  <a:lnTo>
                    <a:pt x="14528" y="2108"/>
                  </a:lnTo>
                  <a:lnTo>
                    <a:pt x="14160" y="2108"/>
                  </a:lnTo>
                  <a:lnTo>
                    <a:pt x="13779" y="2108"/>
                  </a:lnTo>
                  <a:lnTo>
                    <a:pt x="13639" y="2476"/>
                  </a:lnTo>
                  <a:lnTo>
                    <a:pt x="13639" y="2959"/>
                  </a:lnTo>
                  <a:lnTo>
                    <a:pt x="14020" y="3352"/>
                  </a:lnTo>
                  <a:lnTo>
                    <a:pt x="14528" y="3352"/>
                  </a:lnTo>
                  <a:lnTo>
                    <a:pt x="14897" y="2959"/>
                  </a:lnTo>
                  <a:lnTo>
                    <a:pt x="14897" y="2222"/>
                  </a:lnTo>
                  <a:close/>
                </a:path>
                <a:path w="29209" h="14604">
                  <a:moveTo>
                    <a:pt x="14897" y="495"/>
                  </a:moveTo>
                  <a:lnTo>
                    <a:pt x="14770" y="368"/>
                  </a:lnTo>
                  <a:lnTo>
                    <a:pt x="14071" y="368"/>
                  </a:lnTo>
                  <a:lnTo>
                    <a:pt x="13792" y="393"/>
                  </a:lnTo>
                  <a:lnTo>
                    <a:pt x="13652" y="495"/>
                  </a:lnTo>
                  <a:lnTo>
                    <a:pt x="13652" y="1346"/>
                  </a:lnTo>
                  <a:lnTo>
                    <a:pt x="13779" y="1587"/>
                  </a:lnTo>
                  <a:lnTo>
                    <a:pt x="14541" y="1587"/>
                  </a:lnTo>
                  <a:lnTo>
                    <a:pt x="14897" y="1219"/>
                  </a:lnTo>
                  <a:lnTo>
                    <a:pt x="14897" y="495"/>
                  </a:lnTo>
                  <a:close/>
                </a:path>
                <a:path w="29209" h="14604">
                  <a:moveTo>
                    <a:pt x="15011" y="9296"/>
                  </a:moveTo>
                  <a:lnTo>
                    <a:pt x="14744" y="8051"/>
                  </a:lnTo>
                  <a:lnTo>
                    <a:pt x="14262" y="6921"/>
                  </a:lnTo>
                  <a:lnTo>
                    <a:pt x="13766" y="7924"/>
                  </a:lnTo>
                  <a:lnTo>
                    <a:pt x="13398" y="9182"/>
                  </a:lnTo>
                  <a:lnTo>
                    <a:pt x="13398" y="11645"/>
                  </a:lnTo>
                  <a:lnTo>
                    <a:pt x="13766" y="12890"/>
                  </a:lnTo>
                  <a:lnTo>
                    <a:pt x="14262" y="14020"/>
                  </a:lnTo>
                  <a:lnTo>
                    <a:pt x="14884" y="12890"/>
                  </a:lnTo>
                  <a:lnTo>
                    <a:pt x="15011" y="11645"/>
                  </a:lnTo>
                  <a:lnTo>
                    <a:pt x="15011" y="9296"/>
                  </a:lnTo>
                  <a:close/>
                </a:path>
                <a:path w="29209" h="14604">
                  <a:moveTo>
                    <a:pt x="15278" y="4330"/>
                  </a:moveTo>
                  <a:lnTo>
                    <a:pt x="15138" y="4572"/>
                  </a:lnTo>
                  <a:lnTo>
                    <a:pt x="15011" y="4724"/>
                  </a:lnTo>
                  <a:lnTo>
                    <a:pt x="14757" y="4978"/>
                  </a:lnTo>
                  <a:lnTo>
                    <a:pt x="15138" y="5334"/>
                  </a:lnTo>
                  <a:lnTo>
                    <a:pt x="15138" y="6070"/>
                  </a:lnTo>
                  <a:lnTo>
                    <a:pt x="14897" y="6311"/>
                  </a:lnTo>
                  <a:lnTo>
                    <a:pt x="14389" y="6438"/>
                  </a:lnTo>
                  <a:lnTo>
                    <a:pt x="14655" y="6832"/>
                  </a:lnTo>
                  <a:lnTo>
                    <a:pt x="15011" y="7315"/>
                  </a:lnTo>
                  <a:lnTo>
                    <a:pt x="15138" y="8051"/>
                  </a:lnTo>
                  <a:lnTo>
                    <a:pt x="15278" y="4330"/>
                  </a:lnTo>
                  <a:close/>
                </a:path>
                <a:path w="29209" h="14604">
                  <a:moveTo>
                    <a:pt x="16014" y="7708"/>
                  </a:moveTo>
                  <a:lnTo>
                    <a:pt x="15646" y="7962"/>
                  </a:lnTo>
                  <a:lnTo>
                    <a:pt x="15392" y="8318"/>
                  </a:lnTo>
                  <a:lnTo>
                    <a:pt x="15278" y="8445"/>
                  </a:lnTo>
                  <a:lnTo>
                    <a:pt x="15392" y="8813"/>
                  </a:lnTo>
                  <a:lnTo>
                    <a:pt x="15379" y="9182"/>
                  </a:lnTo>
                  <a:lnTo>
                    <a:pt x="15494" y="9055"/>
                  </a:lnTo>
                  <a:lnTo>
                    <a:pt x="15760" y="8686"/>
                  </a:lnTo>
                  <a:lnTo>
                    <a:pt x="15875" y="8534"/>
                  </a:lnTo>
                  <a:lnTo>
                    <a:pt x="15875" y="7962"/>
                  </a:lnTo>
                  <a:lnTo>
                    <a:pt x="16014" y="7708"/>
                  </a:lnTo>
                  <a:close/>
                </a:path>
                <a:path w="29209" h="14604">
                  <a:moveTo>
                    <a:pt x="16256" y="2959"/>
                  </a:moveTo>
                  <a:lnTo>
                    <a:pt x="16116" y="2959"/>
                  </a:lnTo>
                  <a:lnTo>
                    <a:pt x="16256" y="2997"/>
                  </a:lnTo>
                  <a:close/>
                </a:path>
                <a:path w="29209" h="14604">
                  <a:moveTo>
                    <a:pt x="16637" y="7200"/>
                  </a:moveTo>
                  <a:lnTo>
                    <a:pt x="16116" y="7200"/>
                  </a:lnTo>
                  <a:lnTo>
                    <a:pt x="16116" y="7442"/>
                  </a:lnTo>
                  <a:lnTo>
                    <a:pt x="16383" y="7721"/>
                  </a:lnTo>
                  <a:lnTo>
                    <a:pt x="16383" y="8051"/>
                  </a:lnTo>
                  <a:lnTo>
                    <a:pt x="16637" y="7200"/>
                  </a:lnTo>
                  <a:close/>
                </a:path>
                <a:path w="29209" h="14604">
                  <a:moveTo>
                    <a:pt x="16751" y="5702"/>
                  </a:moveTo>
                  <a:lnTo>
                    <a:pt x="16116" y="5549"/>
                  </a:lnTo>
                  <a:lnTo>
                    <a:pt x="16027" y="6311"/>
                  </a:lnTo>
                  <a:lnTo>
                    <a:pt x="16637" y="6438"/>
                  </a:lnTo>
                  <a:lnTo>
                    <a:pt x="16751" y="5702"/>
                  </a:lnTo>
                  <a:close/>
                </a:path>
                <a:path w="29209" h="14604">
                  <a:moveTo>
                    <a:pt x="16865" y="4330"/>
                  </a:moveTo>
                  <a:lnTo>
                    <a:pt x="16116" y="4203"/>
                  </a:lnTo>
                  <a:lnTo>
                    <a:pt x="16116" y="5067"/>
                  </a:lnTo>
                  <a:lnTo>
                    <a:pt x="16751" y="5181"/>
                  </a:lnTo>
                  <a:lnTo>
                    <a:pt x="16865" y="4330"/>
                  </a:lnTo>
                  <a:close/>
                </a:path>
                <a:path w="29209" h="14604">
                  <a:moveTo>
                    <a:pt x="17132" y="3111"/>
                  </a:moveTo>
                  <a:lnTo>
                    <a:pt x="16256" y="2997"/>
                  </a:lnTo>
                  <a:lnTo>
                    <a:pt x="16256" y="3721"/>
                  </a:lnTo>
                  <a:lnTo>
                    <a:pt x="17005" y="3848"/>
                  </a:lnTo>
                  <a:lnTo>
                    <a:pt x="17132" y="3111"/>
                  </a:lnTo>
                  <a:close/>
                </a:path>
                <a:path w="29209" h="14604">
                  <a:moveTo>
                    <a:pt x="17233" y="1866"/>
                  </a:moveTo>
                  <a:lnTo>
                    <a:pt x="16383" y="1460"/>
                  </a:lnTo>
                  <a:lnTo>
                    <a:pt x="16383" y="2438"/>
                  </a:lnTo>
                  <a:lnTo>
                    <a:pt x="17132" y="2628"/>
                  </a:lnTo>
                  <a:lnTo>
                    <a:pt x="17233" y="1866"/>
                  </a:lnTo>
                  <a:close/>
                </a:path>
                <a:path w="29209" h="14604">
                  <a:moveTo>
                    <a:pt x="17487" y="215"/>
                  </a:moveTo>
                  <a:lnTo>
                    <a:pt x="16484" y="127"/>
                  </a:lnTo>
                  <a:lnTo>
                    <a:pt x="16484" y="850"/>
                  </a:lnTo>
                  <a:lnTo>
                    <a:pt x="17373" y="977"/>
                  </a:lnTo>
                  <a:lnTo>
                    <a:pt x="17487" y="215"/>
                  </a:lnTo>
                  <a:close/>
                </a:path>
                <a:path w="29209" h="14604">
                  <a:moveTo>
                    <a:pt x="17602" y="7708"/>
                  </a:moveTo>
                  <a:lnTo>
                    <a:pt x="16738" y="8318"/>
                  </a:lnTo>
                  <a:lnTo>
                    <a:pt x="15862" y="9182"/>
                  </a:lnTo>
                  <a:lnTo>
                    <a:pt x="15367" y="10033"/>
                  </a:lnTo>
                  <a:lnTo>
                    <a:pt x="15367" y="11010"/>
                  </a:lnTo>
                  <a:lnTo>
                    <a:pt x="15494" y="12128"/>
                  </a:lnTo>
                  <a:lnTo>
                    <a:pt x="14998" y="13144"/>
                  </a:lnTo>
                  <a:lnTo>
                    <a:pt x="15367" y="12623"/>
                  </a:lnTo>
                  <a:lnTo>
                    <a:pt x="15862" y="12014"/>
                  </a:lnTo>
                  <a:lnTo>
                    <a:pt x="16484" y="11518"/>
                  </a:lnTo>
                  <a:lnTo>
                    <a:pt x="17233" y="10401"/>
                  </a:lnTo>
                  <a:lnTo>
                    <a:pt x="17602" y="8928"/>
                  </a:lnTo>
                  <a:lnTo>
                    <a:pt x="17602" y="7708"/>
                  </a:lnTo>
                  <a:close/>
                </a:path>
                <a:path w="29209" h="14604">
                  <a:moveTo>
                    <a:pt x="18478" y="9296"/>
                  </a:moveTo>
                  <a:lnTo>
                    <a:pt x="18224" y="9296"/>
                  </a:lnTo>
                  <a:lnTo>
                    <a:pt x="18110" y="9537"/>
                  </a:lnTo>
                  <a:lnTo>
                    <a:pt x="17729" y="9664"/>
                  </a:lnTo>
                  <a:lnTo>
                    <a:pt x="17614" y="10033"/>
                  </a:lnTo>
                  <a:lnTo>
                    <a:pt x="17360" y="10642"/>
                  </a:lnTo>
                  <a:lnTo>
                    <a:pt x="17233" y="11163"/>
                  </a:lnTo>
                  <a:lnTo>
                    <a:pt x="17475" y="10883"/>
                  </a:lnTo>
                  <a:lnTo>
                    <a:pt x="17881" y="10795"/>
                  </a:lnTo>
                  <a:lnTo>
                    <a:pt x="18135" y="10274"/>
                  </a:lnTo>
                  <a:lnTo>
                    <a:pt x="18351" y="9791"/>
                  </a:lnTo>
                  <a:lnTo>
                    <a:pt x="18478" y="9296"/>
                  </a:lnTo>
                  <a:close/>
                </a:path>
                <a:path w="29209" h="14604">
                  <a:moveTo>
                    <a:pt x="19113" y="9664"/>
                  </a:moveTo>
                  <a:lnTo>
                    <a:pt x="18846" y="9296"/>
                  </a:lnTo>
                  <a:lnTo>
                    <a:pt x="18846" y="9537"/>
                  </a:lnTo>
                  <a:lnTo>
                    <a:pt x="18745" y="9791"/>
                  </a:lnTo>
                  <a:lnTo>
                    <a:pt x="18745" y="10033"/>
                  </a:lnTo>
                  <a:lnTo>
                    <a:pt x="18999" y="9791"/>
                  </a:lnTo>
                  <a:lnTo>
                    <a:pt x="19113" y="9664"/>
                  </a:lnTo>
                  <a:close/>
                </a:path>
                <a:path w="29209" h="14604">
                  <a:moveTo>
                    <a:pt x="20243" y="7924"/>
                  </a:moveTo>
                  <a:lnTo>
                    <a:pt x="19862" y="7289"/>
                  </a:lnTo>
                  <a:lnTo>
                    <a:pt x="19494" y="6807"/>
                  </a:lnTo>
                  <a:lnTo>
                    <a:pt x="18973" y="6438"/>
                  </a:lnTo>
                  <a:lnTo>
                    <a:pt x="18846" y="6438"/>
                  </a:lnTo>
                  <a:lnTo>
                    <a:pt x="18491" y="8534"/>
                  </a:lnTo>
                  <a:lnTo>
                    <a:pt x="18973" y="9055"/>
                  </a:lnTo>
                  <a:lnTo>
                    <a:pt x="19354" y="8686"/>
                  </a:lnTo>
                  <a:lnTo>
                    <a:pt x="19862" y="8293"/>
                  </a:lnTo>
                  <a:lnTo>
                    <a:pt x="20243" y="7924"/>
                  </a:lnTo>
                  <a:close/>
                </a:path>
                <a:path w="29209" h="14604">
                  <a:moveTo>
                    <a:pt x="20243" y="863"/>
                  </a:moveTo>
                  <a:lnTo>
                    <a:pt x="20104" y="736"/>
                  </a:lnTo>
                  <a:lnTo>
                    <a:pt x="19862" y="1498"/>
                  </a:lnTo>
                  <a:lnTo>
                    <a:pt x="20243" y="863"/>
                  </a:lnTo>
                  <a:close/>
                </a:path>
                <a:path w="29209" h="14604">
                  <a:moveTo>
                    <a:pt x="20472" y="4572"/>
                  </a:moveTo>
                  <a:lnTo>
                    <a:pt x="20104" y="4216"/>
                  </a:lnTo>
                  <a:lnTo>
                    <a:pt x="19596" y="3721"/>
                  </a:lnTo>
                  <a:lnTo>
                    <a:pt x="18986" y="5829"/>
                  </a:lnTo>
                  <a:lnTo>
                    <a:pt x="19608" y="5461"/>
                  </a:lnTo>
                  <a:lnTo>
                    <a:pt x="19977" y="5092"/>
                  </a:lnTo>
                  <a:lnTo>
                    <a:pt x="20472" y="4572"/>
                  </a:lnTo>
                  <a:close/>
                </a:path>
                <a:path w="29209" h="14604">
                  <a:moveTo>
                    <a:pt x="20980" y="8534"/>
                  </a:moveTo>
                  <a:lnTo>
                    <a:pt x="20612" y="7924"/>
                  </a:lnTo>
                  <a:lnTo>
                    <a:pt x="20104" y="8445"/>
                  </a:lnTo>
                  <a:lnTo>
                    <a:pt x="19621" y="8661"/>
                  </a:lnTo>
                  <a:lnTo>
                    <a:pt x="19113" y="9055"/>
                  </a:lnTo>
                  <a:lnTo>
                    <a:pt x="19494" y="9423"/>
                  </a:lnTo>
                  <a:lnTo>
                    <a:pt x="19875" y="9055"/>
                  </a:lnTo>
                  <a:lnTo>
                    <a:pt x="20472" y="8788"/>
                  </a:lnTo>
                  <a:lnTo>
                    <a:pt x="20980" y="8534"/>
                  </a:lnTo>
                  <a:close/>
                </a:path>
                <a:path w="29209" h="14604">
                  <a:moveTo>
                    <a:pt x="21958" y="2832"/>
                  </a:moveTo>
                  <a:lnTo>
                    <a:pt x="21590" y="2476"/>
                  </a:lnTo>
                  <a:lnTo>
                    <a:pt x="21094" y="1866"/>
                  </a:lnTo>
                  <a:lnTo>
                    <a:pt x="20472" y="1346"/>
                  </a:lnTo>
                  <a:lnTo>
                    <a:pt x="20231" y="1612"/>
                  </a:lnTo>
                  <a:lnTo>
                    <a:pt x="19850" y="1955"/>
                  </a:lnTo>
                  <a:lnTo>
                    <a:pt x="19735" y="2108"/>
                  </a:lnTo>
                  <a:lnTo>
                    <a:pt x="19494" y="3352"/>
                  </a:lnTo>
                  <a:lnTo>
                    <a:pt x="19862" y="3721"/>
                  </a:lnTo>
                  <a:lnTo>
                    <a:pt x="20231" y="4089"/>
                  </a:lnTo>
                  <a:lnTo>
                    <a:pt x="20612" y="4483"/>
                  </a:lnTo>
                  <a:lnTo>
                    <a:pt x="21107" y="3962"/>
                  </a:lnTo>
                  <a:lnTo>
                    <a:pt x="21590" y="3327"/>
                  </a:lnTo>
                  <a:lnTo>
                    <a:pt x="21958" y="2832"/>
                  </a:lnTo>
                  <a:close/>
                </a:path>
                <a:path w="29209" h="14604">
                  <a:moveTo>
                    <a:pt x="22098" y="6438"/>
                  </a:moveTo>
                  <a:lnTo>
                    <a:pt x="21717" y="5829"/>
                  </a:lnTo>
                  <a:lnTo>
                    <a:pt x="21209" y="5181"/>
                  </a:lnTo>
                  <a:lnTo>
                    <a:pt x="20713" y="4699"/>
                  </a:lnTo>
                  <a:lnTo>
                    <a:pt x="20091" y="5181"/>
                  </a:lnTo>
                  <a:lnTo>
                    <a:pt x="19710" y="5549"/>
                  </a:lnTo>
                  <a:lnTo>
                    <a:pt x="19227" y="6184"/>
                  </a:lnTo>
                  <a:lnTo>
                    <a:pt x="19710" y="6527"/>
                  </a:lnTo>
                  <a:lnTo>
                    <a:pt x="20116" y="7200"/>
                  </a:lnTo>
                  <a:lnTo>
                    <a:pt x="20612" y="7683"/>
                  </a:lnTo>
                  <a:lnTo>
                    <a:pt x="21209" y="7200"/>
                  </a:lnTo>
                  <a:lnTo>
                    <a:pt x="21590" y="6794"/>
                  </a:lnTo>
                  <a:lnTo>
                    <a:pt x="22098" y="6438"/>
                  </a:lnTo>
                  <a:close/>
                </a:path>
                <a:path w="29209" h="14604">
                  <a:moveTo>
                    <a:pt x="22936" y="7924"/>
                  </a:moveTo>
                  <a:lnTo>
                    <a:pt x="22567" y="7556"/>
                  </a:lnTo>
                  <a:lnTo>
                    <a:pt x="22466" y="7048"/>
                  </a:lnTo>
                  <a:lnTo>
                    <a:pt x="22098" y="6680"/>
                  </a:lnTo>
                  <a:lnTo>
                    <a:pt x="21590" y="7048"/>
                  </a:lnTo>
                  <a:lnTo>
                    <a:pt x="21221" y="7556"/>
                  </a:lnTo>
                  <a:lnTo>
                    <a:pt x="20612" y="7924"/>
                  </a:lnTo>
                  <a:lnTo>
                    <a:pt x="21082" y="8445"/>
                  </a:lnTo>
                  <a:lnTo>
                    <a:pt x="21704" y="8204"/>
                  </a:lnTo>
                  <a:lnTo>
                    <a:pt x="22453" y="7810"/>
                  </a:lnTo>
                  <a:lnTo>
                    <a:pt x="22936" y="7924"/>
                  </a:lnTo>
                  <a:close/>
                </a:path>
                <a:path w="29209" h="14604">
                  <a:moveTo>
                    <a:pt x="23202" y="8166"/>
                  </a:moveTo>
                  <a:lnTo>
                    <a:pt x="21729" y="8420"/>
                  </a:lnTo>
                  <a:lnTo>
                    <a:pt x="20104" y="9182"/>
                  </a:lnTo>
                  <a:lnTo>
                    <a:pt x="18986" y="10299"/>
                  </a:lnTo>
                  <a:lnTo>
                    <a:pt x="19977" y="9906"/>
                  </a:lnTo>
                  <a:lnTo>
                    <a:pt x="20472" y="9906"/>
                  </a:lnTo>
                  <a:lnTo>
                    <a:pt x="20345" y="10058"/>
                  </a:lnTo>
                  <a:lnTo>
                    <a:pt x="20345" y="10426"/>
                  </a:lnTo>
                  <a:lnTo>
                    <a:pt x="20091" y="10668"/>
                  </a:lnTo>
                  <a:lnTo>
                    <a:pt x="20472" y="10668"/>
                  </a:lnTo>
                  <a:lnTo>
                    <a:pt x="21082" y="10515"/>
                  </a:lnTo>
                  <a:lnTo>
                    <a:pt x="21450" y="10515"/>
                  </a:lnTo>
                  <a:lnTo>
                    <a:pt x="22072" y="9791"/>
                  </a:lnTo>
                  <a:lnTo>
                    <a:pt x="22834" y="9055"/>
                  </a:lnTo>
                  <a:lnTo>
                    <a:pt x="23202" y="8166"/>
                  </a:lnTo>
                  <a:close/>
                </a:path>
                <a:path w="29209" h="14604">
                  <a:moveTo>
                    <a:pt x="23444" y="4699"/>
                  </a:moveTo>
                  <a:lnTo>
                    <a:pt x="23075" y="4203"/>
                  </a:lnTo>
                  <a:lnTo>
                    <a:pt x="22694" y="3594"/>
                  </a:lnTo>
                  <a:lnTo>
                    <a:pt x="22199" y="3111"/>
                  </a:lnTo>
                  <a:lnTo>
                    <a:pt x="21818" y="3721"/>
                  </a:lnTo>
                  <a:lnTo>
                    <a:pt x="21348" y="4089"/>
                  </a:lnTo>
                  <a:lnTo>
                    <a:pt x="20980" y="4572"/>
                  </a:lnTo>
                  <a:lnTo>
                    <a:pt x="21348" y="5092"/>
                  </a:lnTo>
                  <a:lnTo>
                    <a:pt x="21818" y="5549"/>
                  </a:lnTo>
                  <a:lnTo>
                    <a:pt x="22199" y="6184"/>
                  </a:lnTo>
                  <a:lnTo>
                    <a:pt x="22694" y="5549"/>
                  </a:lnTo>
                  <a:lnTo>
                    <a:pt x="23075" y="5067"/>
                  </a:lnTo>
                  <a:lnTo>
                    <a:pt x="23444" y="4699"/>
                  </a:lnTo>
                  <a:close/>
                </a:path>
                <a:path w="29209" h="14604">
                  <a:moveTo>
                    <a:pt x="24828" y="10147"/>
                  </a:moveTo>
                  <a:lnTo>
                    <a:pt x="24447" y="9817"/>
                  </a:lnTo>
                  <a:lnTo>
                    <a:pt x="24079" y="9296"/>
                  </a:lnTo>
                  <a:lnTo>
                    <a:pt x="23952" y="8928"/>
                  </a:lnTo>
                  <a:lnTo>
                    <a:pt x="23329" y="9296"/>
                  </a:lnTo>
                  <a:lnTo>
                    <a:pt x="22466" y="10147"/>
                  </a:lnTo>
                  <a:lnTo>
                    <a:pt x="22567" y="10668"/>
                  </a:lnTo>
                  <a:lnTo>
                    <a:pt x="23444" y="10668"/>
                  </a:lnTo>
                  <a:lnTo>
                    <a:pt x="23583" y="10795"/>
                  </a:lnTo>
                  <a:lnTo>
                    <a:pt x="23456" y="11036"/>
                  </a:lnTo>
                  <a:lnTo>
                    <a:pt x="23202" y="11277"/>
                  </a:lnTo>
                  <a:lnTo>
                    <a:pt x="23075" y="11518"/>
                  </a:lnTo>
                  <a:lnTo>
                    <a:pt x="23342" y="11645"/>
                  </a:lnTo>
                  <a:lnTo>
                    <a:pt x="23698" y="11163"/>
                  </a:lnTo>
                  <a:lnTo>
                    <a:pt x="24333" y="10795"/>
                  </a:lnTo>
                  <a:lnTo>
                    <a:pt x="24828" y="10147"/>
                  </a:lnTo>
                  <a:close/>
                </a:path>
                <a:path w="29209" h="14604">
                  <a:moveTo>
                    <a:pt x="25069" y="2844"/>
                  </a:moveTo>
                  <a:lnTo>
                    <a:pt x="24447" y="2349"/>
                  </a:lnTo>
                  <a:lnTo>
                    <a:pt x="24066" y="1739"/>
                  </a:lnTo>
                  <a:lnTo>
                    <a:pt x="23583" y="977"/>
                  </a:lnTo>
                  <a:lnTo>
                    <a:pt x="23215" y="1625"/>
                  </a:lnTo>
                  <a:lnTo>
                    <a:pt x="22834" y="2235"/>
                  </a:lnTo>
                  <a:lnTo>
                    <a:pt x="22339" y="2717"/>
                  </a:lnTo>
                  <a:lnTo>
                    <a:pt x="22834" y="3238"/>
                  </a:lnTo>
                  <a:lnTo>
                    <a:pt x="23317" y="3810"/>
                  </a:lnTo>
                  <a:lnTo>
                    <a:pt x="23825" y="4330"/>
                  </a:lnTo>
                  <a:lnTo>
                    <a:pt x="24193" y="3962"/>
                  </a:lnTo>
                  <a:lnTo>
                    <a:pt x="24574" y="3327"/>
                  </a:lnTo>
                  <a:lnTo>
                    <a:pt x="25069" y="2844"/>
                  </a:lnTo>
                  <a:close/>
                </a:path>
                <a:path w="29209" h="14604">
                  <a:moveTo>
                    <a:pt x="25196" y="7048"/>
                  </a:moveTo>
                  <a:lnTo>
                    <a:pt x="24828" y="6311"/>
                  </a:lnTo>
                  <a:lnTo>
                    <a:pt x="24206" y="5702"/>
                  </a:lnTo>
                  <a:lnTo>
                    <a:pt x="23710" y="4965"/>
                  </a:lnTo>
                  <a:lnTo>
                    <a:pt x="23342" y="5461"/>
                  </a:lnTo>
                  <a:lnTo>
                    <a:pt x="22961" y="5829"/>
                  </a:lnTo>
                  <a:lnTo>
                    <a:pt x="22466" y="6438"/>
                  </a:lnTo>
                  <a:lnTo>
                    <a:pt x="22834" y="7073"/>
                  </a:lnTo>
                  <a:lnTo>
                    <a:pt x="23202" y="7442"/>
                  </a:lnTo>
                  <a:lnTo>
                    <a:pt x="23583" y="7924"/>
                  </a:lnTo>
                  <a:lnTo>
                    <a:pt x="23812" y="7924"/>
                  </a:lnTo>
                  <a:lnTo>
                    <a:pt x="23812" y="8166"/>
                  </a:lnTo>
                  <a:lnTo>
                    <a:pt x="23710" y="8293"/>
                  </a:lnTo>
                  <a:lnTo>
                    <a:pt x="23812" y="8445"/>
                  </a:lnTo>
                  <a:lnTo>
                    <a:pt x="24307" y="7810"/>
                  </a:lnTo>
                  <a:lnTo>
                    <a:pt x="24701" y="7404"/>
                  </a:lnTo>
                  <a:lnTo>
                    <a:pt x="25196" y="7048"/>
                  </a:lnTo>
                  <a:close/>
                </a:path>
                <a:path w="29209" h="14604">
                  <a:moveTo>
                    <a:pt x="26162" y="8686"/>
                  </a:moveTo>
                  <a:lnTo>
                    <a:pt x="25946" y="8166"/>
                  </a:lnTo>
                  <a:lnTo>
                    <a:pt x="25692" y="7556"/>
                  </a:lnTo>
                  <a:lnTo>
                    <a:pt x="25196" y="7048"/>
                  </a:lnTo>
                  <a:lnTo>
                    <a:pt x="24828" y="7683"/>
                  </a:lnTo>
                  <a:lnTo>
                    <a:pt x="24320" y="8166"/>
                  </a:lnTo>
                  <a:lnTo>
                    <a:pt x="23952" y="8534"/>
                  </a:lnTo>
                  <a:lnTo>
                    <a:pt x="24320" y="9055"/>
                  </a:lnTo>
                  <a:lnTo>
                    <a:pt x="24447" y="9537"/>
                  </a:lnTo>
                  <a:lnTo>
                    <a:pt x="24828" y="9944"/>
                  </a:lnTo>
                  <a:lnTo>
                    <a:pt x="25374" y="9575"/>
                  </a:lnTo>
                  <a:lnTo>
                    <a:pt x="25717" y="9144"/>
                  </a:lnTo>
                  <a:lnTo>
                    <a:pt x="26047" y="8813"/>
                  </a:lnTo>
                  <a:lnTo>
                    <a:pt x="26162" y="8686"/>
                  </a:lnTo>
                  <a:close/>
                </a:path>
                <a:path w="29209" h="14604">
                  <a:moveTo>
                    <a:pt x="26555" y="5067"/>
                  </a:moveTo>
                  <a:lnTo>
                    <a:pt x="26162" y="4572"/>
                  </a:lnTo>
                  <a:lnTo>
                    <a:pt x="25692" y="3848"/>
                  </a:lnTo>
                  <a:lnTo>
                    <a:pt x="25196" y="3111"/>
                  </a:lnTo>
                  <a:lnTo>
                    <a:pt x="24701" y="3594"/>
                  </a:lnTo>
                  <a:lnTo>
                    <a:pt x="24320" y="4203"/>
                  </a:lnTo>
                  <a:lnTo>
                    <a:pt x="23952" y="4699"/>
                  </a:lnTo>
                  <a:lnTo>
                    <a:pt x="24447" y="5461"/>
                  </a:lnTo>
                  <a:lnTo>
                    <a:pt x="24828" y="6070"/>
                  </a:lnTo>
                  <a:lnTo>
                    <a:pt x="25196" y="6832"/>
                  </a:lnTo>
                  <a:lnTo>
                    <a:pt x="25819" y="6223"/>
                  </a:lnTo>
                  <a:lnTo>
                    <a:pt x="26162" y="5549"/>
                  </a:lnTo>
                  <a:lnTo>
                    <a:pt x="26555" y="5067"/>
                  </a:lnTo>
                  <a:close/>
                </a:path>
                <a:path w="29209" h="14604">
                  <a:moveTo>
                    <a:pt x="27165" y="10033"/>
                  </a:moveTo>
                  <a:lnTo>
                    <a:pt x="26924" y="9664"/>
                  </a:lnTo>
                  <a:lnTo>
                    <a:pt x="26543" y="9296"/>
                  </a:lnTo>
                  <a:lnTo>
                    <a:pt x="26416" y="8928"/>
                  </a:lnTo>
                  <a:lnTo>
                    <a:pt x="26047" y="9423"/>
                  </a:lnTo>
                  <a:lnTo>
                    <a:pt x="25679" y="9817"/>
                  </a:lnTo>
                  <a:lnTo>
                    <a:pt x="25057" y="10147"/>
                  </a:lnTo>
                  <a:lnTo>
                    <a:pt x="25438" y="10909"/>
                  </a:lnTo>
                  <a:lnTo>
                    <a:pt x="25666" y="11557"/>
                  </a:lnTo>
                  <a:lnTo>
                    <a:pt x="26047" y="12039"/>
                  </a:lnTo>
                  <a:lnTo>
                    <a:pt x="26543" y="11557"/>
                  </a:lnTo>
                  <a:lnTo>
                    <a:pt x="26784" y="10668"/>
                  </a:lnTo>
                  <a:lnTo>
                    <a:pt x="27165" y="10033"/>
                  </a:lnTo>
                  <a:close/>
                </a:path>
                <a:path w="29209" h="14604">
                  <a:moveTo>
                    <a:pt x="27901" y="7200"/>
                  </a:moveTo>
                  <a:lnTo>
                    <a:pt x="27533" y="6591"/>
                  </a:lnTo>
                  <a:lnTo>
                    <a:pt x="27152" y="6070"/>
                  </a:lnTo>
                  <a:lnTo>
                    <a:pt x="26784" y="5461"/>
                  </a:lnTo>
                  <a:lnTo>
                    <a:pt x="26416" y="6070"/>
                  </a:lnTo>
                  <a:lnTo>
                    <a:pt x="26047" y="6438"/>
                  </a:lnTo>
                  <a:lnTo>
                    <a:pt x="25425" y="6921"/>
                  </a:lnTo>
                  <a:lnTo>
                    <a:pt x="25806" y="7404"/>
                  </a:lnTo>
                  <a:lnTo>
                    <a:pt x="26174" y="8051"/>
                  </a:lnTo>
                  <a:lnTo>
                    <a:pt x="26543" y="8534"/>
                  </a:lnTo>
                  <a:lnTo>
                    <a:pt x="26924" y="8051"/>
                  </a:lnTo>
                  <a:lnTo>
                    <a:pt x="27292" y="7442"/>
                  </a:lnTo>
                  <a:lnTo>
                    <a:pt x="27901" y="7200"/>
                  </a:lnTo>
                  <a:close/>
                </a:path>
                <a:path w="29209" h="14604">
                  <a:moveTo>
                    <a:pt x="28041" y="7924"/>
                  </a:moveTo>
                  <a:lnTo>
                    <a:pt x="27901" y="7404"/>
                  </a:lnTo>
                  <a:lnTo>
                    <a:pt x="27419" y="7810"/>
                  </a:lnTo>
                  <a:lnTo>
                    <a:pt x="27190" y="8318"/>
                  </a:lnTo>
                  <a:lnTo>
                    <a:pt x="26695" y="8813"/>
                  </a:lnTo>
                  <a:lnTo>
                    <a:pt x="26695" y="9182"/>
                  </a:lnTo>
                  <a:lnTo>
                    <a:pt x="26924" y="9296"/>
                  </a:lnTo>
                  <a:lnTo>
                    <a:pt x="27063" y="9664"/>
                  </a:lnTo>
                  <a:lnTo>
                    <a:pt x="27305" y="9144"/>
                  </a:lnTo>
                  <a:lnTo>
                    <a:pt x="28041" y="7924"/>
                  </a:lnTo>
                  <a:close/>
                </a:path>
                <a:path w="29209" h="14604">
                  <a:moveTo>
                    <a:pt x="28041" y="3352"/>
                  </a:moveTo>
                  <a:lnTo>
                    <a:pt x="27533" y="2476"/>
                  </a:lnTo>
                  <a:lnTo>
                    <a:pt x="27152" y="1739"/>
                  </a:lnTo>
                  <a:lnTo>
                    <a:pt x="26784" y="1104"/>
                  </a:lnTo>
                  <a:lnTo>
                    <a:pt x="26416" y="1739"/>
                  </a:lnTo>
                  <a:lnTo>
                    <a:pt x="25946" y="2476"/>
                  </a:lnTo>
                  <a:lnTo>
                    <a:pt x="25425" y="2959"/>
                  </a:lnTo>
                  <a:lnTo>
                    <a:pt x="25692" y="3352"/>
                  </a:lnTo>
                  <a:lnTo>
                    <a:pt x="26784" y="4483"/>
                  </a:lnTo>
                  <a:lnTo>
                    <a:pt x="26784" y="4978"/>
                  </a:lnTo>
                  <a:lnTo>
                    <a:pt x="27292" y="4483"/>
                  </a:lnTo>
                  <a:lnTo>
                    <a:pt x="27673" y="3848"/>
                  </a:lnTo>
                  <a:lnTo>
                    <a:pt x="28041" y="3352"/>
                  </a:lnTo>
                  <a:close/>
                </a:path>
                <a:path w="29209" h="14604">
                  <a:moveTo>
                    <a:pt x="28536" y="4330"/>
                  </a:moveTo>
                  <a:lnTo>
                    <a:pt x="28168" y="3479"/>
                  </a:lnTo>
                  <a:lnTo>
                    <a:pt x="27813" y="4089"/>
                  </a:lnTo>
                  <a:lnTo>
                    <a:pt x="27419" y="4572"/>
                  </a:lnTo>
                  <a:lnTo>
                    <a:pt x="26924" y="5067"/>
                  </a:lnTo>
                  <a:lnTo>
                    <a:pt x="27305" y="5676"/>
                  </a:lnTo>
                  <a:lnTo>
                    <a:pt x="27673" y="6311"/>
                  </a:lnTo>
                  <a:lnTo>
                    <a:pt x="28041" y="6794"/>
                  </a:lnTo>
                  <a:lnTo>
                    <a:pt x="28422" y="6438"/>
                  </a:lnTo>
                  <a:lnTo>
                    <a:pt x="28422" y="5829"/>
                  </a:lnTo>
                  <a:lnTo>
                    <a:pt x="28536" y="5067"/>
                  </a:lnTo>
                  <a:lnTo>
                    <a:pt x="28536" y="4330"/>
                  </a:lnTo>
                  <a:close/>
                </a:path>
                <a:path w="29209" h="14604">
                  <a:moveTo>
                    <a:pt x="28549" y="2349"/>
                  </a:moveTo>
                  <a:lnTo>
                    <a:pt x="28282" y="1739"/>
                  </a:lnTo>
                  <a:lnTo>
                    <a:pt x="27927" y="736"/>
                  </a:lnTo>
                  <a:lnTo>
                    <a:pt x="27432" y="0"/>
                  </a:lnTo>
                  <a:lnTo>
                    <a:pt x="27305" y="368"/>
                  </a:lnTo>
                  <a:lnTo>
                    <a:pt x="26924" y="736"/>
                  </a:lnTo>
                  <a:lnTo>
                    <a:pt x="27305" y="1460"/>
                  </a:lnTo>
                  <a:lnTo>
                    <a:pt x="27673" y="2222"/>
                  </a:lnTo>
                  <a:lnTo>
                    <a:pt x="28181" y="2959"/>
                  </a:lnTo>
                  <a:lnTo>
                    <a:pt x="28549" y="2349"/>
                  </a:lnTo>
                  <a:close/>
                </a:path>
                <a:path w="29209" h="14604">
                  <a:moveTo>
                    <a:pt x="28676" y="3848"/>
                  </a:moveTo>
                  <a:lnTo>
                    <a:pt x="28663" y="3479"/>
                  </a:lnTo>
                  <a:lnTo>
                    <a:pt x="28663" y="3111"/>
                  </a:lnTo>
                  <a:lnTo>
                    <a:pt x="28549" y="2959"/>
                  </a:lnTo>
                  <a:lnTo>
                    <a:pt x="28422" y="3327"/>
                  </a:lnTo>
                  <a:lnTo>
                    <a:pt x="28676" y="3848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99782" y="3780548"/>
              <a:ext cx="74295" cy="50800"/>
            </a:xfrm>
            <a:custGeom>
              <a:avLst/>
              <a:gdLst/>
              <a:ahLst/>
              <a:cxnLst/>
              <a:rect l="l" t="t" r="r" b="b"/>
              <a:pathLst>
                <a:path w="74295" h="50800">
                  <a:moveTo>
                    <a:pt x="2273" y="34594"/>
                  </a:moveTo>
                  <a:lnTo>
                    <a:pt x="1244" y="34264"/>
                  </a:lnTo>
                  <a:lnTo>
                    <a:pt x="1244" y="38468"/>
                  </a:lnTo>
                  <a:lnTo>
                    <a:pt x="2273" y="34594"/>
                  </a:lnTo>
                  <a:close/>
                </a:path>
                <a:path w="74295" h="50800">
                  <a:moveTo>
                    <a:pt x="3238" y="34912"/>
                  </a:moveTo>
                  <a:lnTo>
                    <a:pt x="2362" y="34264"/>
                  </a:lnTo>
                  <a:lnTo>
                    <a:pt x="2273" y="34594"/>
                  </a:lnTo>
                  <a:lnTo>
                    <a:pt x="3238" y="34912"/>
                  </a:lnTo>
                  <a:close/>
                </a:path>
                <a:path w="74295" h="50800">
                  <a:moveTo>
                    <a:pt x="4610" y="13652"/>
                  </a:moveTo>
                  <a:lnTo>
                    <a:pt x="3848" y="13665"/>
                  </a:lnTo>
                  <a:lnTo>
                    <a:pt x="4343" y="16052"/>
                  </a:lnTo>
                  <a:lnTo>
                    <a:pt x="4610" y="13652"/>
                  </a:lnTo>
                  <a:close/>
                </a:path>
                <a:path w="74295" h="50800">
                  <a:moveTo>
                    <a:pt x="6273" y="34391"/>
                  </a:moveTo>
                  <a:lnTo>
                    <a:pt x="5130" y="33134"/>
                  </a:lnTo>
                  <a:lnTo>
                    <a:pt x="482" y="28079"/>
                  </a:lnTo>
                  <a:lnTo>
                    <a:pt x="0" y="36372"/>
                  </a:lnTo>
                  <a:lnTo>
                    <a:pt x="876" y="33528"/>
                  </a:lnTo>
                  <a:lnTo>
                    <a:pt x="2120" y="33134"/>
                  </a:lnTo>
                  <a:lnTo>
                    <a:pt x="6273" y="34391"/>
                  </a:lnTo>
                  <a:close/>
                </a:path>
                <a:path w="74295" h="50800">
                  <a:moveTo>
                    <a:pt x="12839" y="37249"/>
                  </a:moveTo>
                  <a:lnTo>
                    <a:pt x="8293" y="36245"/>
                  </a:lnTo>
                  <a:lnTo>
                    <a:pt x="8737" y="35077"/>
                  </a:lnTo>
                  <a:lnTo>
                    <a:pt x="7073" y="34632"/>
                  </a:lnTo>
                  <a:lnTo>
                    <a:pt x="6273" y="34391"/>
                  </a:lnTo>
                  <a:lnTo>
                    <a:pt x="7886" y="36156"/>
                  </a:lnTo>
                  <a:lnTo>
                    <a:pt x="6692" y="35877"/>
                  </a:lnTo>
                  <a:lnTo>
                    <a:pt x="3962" y="35153"/>
                  </a:lnTo>
                  <a:lnTo>
                    <a:pt x="3238" y="34912"/>
                  </a:lnTo>
                  <a:lnTo>
                    <a:pt x="7073" y="37744"/>
                  </a:lnTo>
                  <a:lnTo>
                    <a:pt x="12293" y="37744"/>
                  </a:lnTo>
                  <a:lnTo>
                    <a:pt x="12839" y="37249"/>
                  </a:lnTo>
                  <a:close/>
                </a:path>
                <a:path w="74295" h="50800">
                  <a:moveTo>
                    <a:pt x="14516" y="37617"/>
                  </a:moveTo>
                  <a:lnTo>
                    <a:pt x="14452" y="35775"/>
                  </a:lnTo>
                  <a:lnTo>
                    <a:pt x="12839" y="37249"/>
                  </a:lnTo>
                  <a:lnTo>
                    <a:pt x="14516" y="37617"/>
                  </a:lnTo>
                  <a:close/>
                </a:path>
                <a:path w="74295" h="50800">
                  <a:moveTo>
                    <a:pt x="21958" y="31305"/>
                  </a:moveTo>
                  <a:lnTo>
                    <a:pt x="18376" y="26949"/>
                  </a:lnTo>
                  <a:lnTo>
                    <a:pt x="16268" y="24688"/>
                  </a:lnTo>
                  <a:lnTo>
                    <a:pt x="15570" y="21615"/>
                  </a:lnTo>
                  <a:lnTo>
                    <a:pt x="15506" y="21336"/>
                  </a:lnTo>
                  <a:lnTo>
                    <a:pt x="15316" y="20485"/>
                  </a:lnTo>
                  <a:lnTo>
                    <a:pt x="15316" y="20116"/>
                  </a:lnTo>
                  <a:lnTo>
                    <a:pt x="17627" y="14630"/>
                  </a:lnTo>
                  <a:lnTo>
                    <a:pt x="16395" y="14782"/>
                  </a:lnTo>
                  <a:lnTo>
                    <a:pt x="16268" y="14782"/>
                  </a:lnTo>
                  <a:lnTo>
                    <a:pt x="15646" y="15760"/>
                  </a:lnTo>
                  <a:lnTo>
                    <a:pt x="14643" y="18503"/>
                  </a:lnTo>
                  <a:lnTo>
                    <a:pt x="14770" y="21336"/>
                  </a:lnTo>
                  <a:lnTo>
                    <a:pt x="14135" y="19113"/>
                  </a:lnTo>
                  <a:lnTo>
                    <a:pt x="14249" y="17018"/>
                  </a:lnTo>
                  <a:lnTo>
                    <a:pt x="14274" y="16764"/>
                  </a:lnTo>
                  <a:lnTo>
                    <a:pt x="15151" y="14782"/>
                  </a:lnTo>
                  <a:lnTo>
                    <a:pt x="14389" y="15036"/>
                  </a:lnTo>
                  <a:lnTo>
                    <a:pt x="13639" y="16370"/>
                  </a:lnTo>
                  <a:lnTo>
                    <a:pt x="13208" y="18021"/>
                  </a:lnTo>
                  <a:lnTo>
                    <a:pt x="13157" y="20116"/>
                  </a:lnTo>
                  <a:lnTo>
                    <a:pt x="13271" y="21615"/>
                  </a:lnTo>
                  <a:lnTo>
                    <a:pt x="13233" y="21488"/>
                  </a:lnTo>
                  <a:lnTo>
                    <a:pt x="12382" y="19113"/>
                  </a:lnTo>
                  <a:lnTo>
                    <a:pt x="12407" y="16764"/>
                  </a:lnTo>
                  <a:lnTo>
                    <a:pt x="13042" y="15392"/>
                  </a:lnTo>
                  <a:lnTo>
                    <a:pt x="11912" y="15519"/>
                  </a:lnTo>
                  <a:lnTo>
                    <a:pt x="11099" y="17018"/>
                  </a:lnTo>
                  <a:lnTo>
                    <a:pt x="11036" y="21488"/>
                  </a:lnTo>
                  <a:lnTo>
                    <a:pt x="10236" y="19608"/>
                  </a:lnTo>
                  <a:lnTo>
                    <a:pt x="10337" y="18503"/>
                  </a:lnTo>
                  <a:lnTo>
                    <a:pt x="10553" y="17259"/>
                  </a:lnTo>
                  <a:lnTo>
                    <a:pt x="11036" y="15646"/>
                  </a:lnTo>
                  <a:lnTo>
                    <a:pt x="10185" y="16002"/>
                  </a:lnTo>
                  <a:lnTo>
                    <a:pt x="9055" y="16764"/>
                  </a:lnTo>
                  <a:lnTo>
                    <a:pt x="9194" y="20485"/>
                  </a:lnTo>
                  <a:lnTo>
                    <a:pt x="9309" y="21488"/>
                  </a:lnTo>
                  <a:lnTo>
                    <a:pt x="8623" y="20243"/>
                  </a:lnTo>
                  <a:lnTo>
                    <a:pt x="8496" y="19608"/>
                  </a:lnTo>
                  <a:lnTo>
                    <a:pt x="8318" y="18021"/>
                  </a:lnTo>
                  <a:lnTo>
                    <a:pt x="8928" y="16370"/>
                  </a:lnTo>
                  <a:lnTo>
                    <a:pt x="4876" y="18605"/>
                  </a:lnTo>
                  <a:lnTo>
                    <a:pt x="4343" y="16052"/>
                  </a:lnTo>
                  <a:lnTo>
                    <a:pt x="4013" y="19088"/>
                  </a:lnTo>
                  <a:lnTo>
                    <a:pt x="3975" y="19507"/>
                  </a:lnTo>
                  <a:lnTo>
                    <a:pt x="3860" y="21856"/>
                  </a:lnTo>
                  <a:lnTo>
                    <a:pt x="5219" y="23837"/>
                  </a:lnTo>
                  <a:lnTo>
                    <a:pt x="6705" y="24968"/>
                  </a:lnTo>
                  <a:lnTo>
                    <a:pt x="8686" y="26670"/>
                  </a:lnTo>
                  <a:lnTo>
                    <a:pt x="11303" y="28562"/>
                  </a:lnTo>
                  <a:lnTo>
                    <a:pt x="9804" y="32283"/>
                  </a:lnTo>
                  <a:lnTo>
                    <a:pt x="8737" y="35077"/>
                  </a:lnTo>
                  <a:lnTo>
                    <a:pt x="11303" y="35763"/>
                  </a:lnTo>
                  <a:lnTo>
                    <a:pt x="12903" y="30543"/>
                  </a:lnTo>
                  <a:lnTo>
                    <a:pt x="10553" y="26822"/>
                  </a:lnTo>
                  <a:lnTo>
                    <a:pt x="9309" y="25209"/>
                  </a:lnTo>
                  <a:lnTo>
                    <a:pt x="5969" y="23596"/>
                  </a:lnTo>
                  <a:lnTo>
                    <a:pt x="5384" y="20980"/>
                  </a:lnTo>
                  <a:lnTo>
                    <a:pt x="5232" y="20320"/>
                  </a:lnTo>
                  <a:lnTo>
                    <a:pt x="8077" y="22961"/>
                  </a:lnTo>
                  <a:lnTo>
                    <a:pt x="11036" y="25336"/>
                  </a:lnTo>
                  <a:lnTo>
                    <a:pt x="14160" y="27927"/>
                  </a:lnTo>
                  <a:lnTo>
                    <a:pt x="14452" y="35775"/>
                  </a:lnTo>
                  <a:lnTo>
                    <a:pt x="15151" y="35153"/>
                  </a:lnTo>
                  <a:lnTo>
                    <a:pt x="15265" y="31800"/>
                  </a:lnTo>
                  <a:lnTo>
                    <a:pt x="17018" y="33413"/>
                  </a:lnTo>
                  <a:lnTo>
                    <a:pt x="16878" y="36487"/>
                  </a:lnTo>
                  <a:lnTo>
                    <a:pt x="15392" y="38595"/>
                  </a:lnTo>
                  <a:lnTo>
                    <a:pt x="13538" y="40970"/>
                  </a:lnTo>
                  <a:lnTo>
                    <a:pt x="10426" y="47193"/>
                  </a:lnTo>
                  <a:lnTo>
                    <a:pt x="17119" y="50393"/>
                  </a:lnTo>
                  <a:lnTo>
                    <a:pt x="14020" y="47040"/>
                  </a:lnTo>
                  <a:lnTo>
                    <a:pt x="18376" y="41821"/>
                  </a:lnTo>
                  <a:lnTo>
                    <a:pt x="19481" y="39725"/>
                  </a:lnTo>
                  <a:lnTo>
                    <a:pt x="21717" y="35153"/>
                  </a:lnTo>
                  <a:lnTo>
                    <a:pt x="21920" y="31800"/>
                  </a:lnTo>
                  <a:lnTo>
                    <a:pt x="21958" y="31305"/>
                  </a:lnTo>
                  <a:close/>
                </a:path>
                <a:path w="74295" h="50800">
                  <a:moveTo>
                    <a:pt x="32080" y="6159"/>
                  </a:moveTo>
                  <a:lnTo>
                    <a:pt x="29921" y="6591"/>
                  </a:lnTo>
                  <a:lnTo>
                    <a:pt x="25057" y="10058"/>
                  </a:lnTo>
                  <a:lnTo>
                    <a:pt x="21348" y="10947"/>
                  </a:lnTo>
                  <a:lnTo>
                    <a:pt x="15024" y="12293"/>
                  </a:lnTo>
                  <a:lnTo>
                    <a:pt x="4851" y="11430"/>
                  </a:lnTo>
                  <a:lnTo>
                    <a:pt x="4610" y="13652"/>
                  </a:lnTo>
                  <a:lnTo>
                    <a:pt x="14655" y="13538"/>
                  </a:lnTo>
                  <a:lnTo>
                    <a:pt x="21983" y="12293"/>
                  </a:lnTo>
                  <a:lnTo>
                    <a:pt x="26809" y="11430"/>
                  </a:lnTo>
                  <a:lnTo>
                    <a:pt x="32080" y="6159"/>
                  </a:lnTo>
                  <a:close/>
                </a:path>
                <a:path w="74295" h="50800">
                  <a:moveTo>
                    <a:pt x="32550" y="6070"/>
                  </a:moveTo>
                  <a:lnTo>
                    <a:pt x="32270" y="5981"/>
                  </a:lnTo>
                  <a:lnTo>
                    <a:pt x="32080" y="6159"/>
                  </a:lnTo>
                  <a:lnTo>
                    <a:pt x="32550" y="6070"/>
                  </a:lnTo>
                  <a:close/>
                </a:path>
                <a:path w="74295" h="50800">
                  <a:moveTo>
                    <a:pt x="35737" y="4610"/>
                  </a:moveTo>
                  <a:lnTo>
                    <a:pt x="34505" y="4114"/>
                  </a:lnTo>
                  <a:lnTo>
                    <a:pt x="34391" y="3962"/>
                  </a:lnTo>
                  <a:lnTo>
                    <a:pt x="33629" y="3606"/>
                  </a:lnTo>
                  <a:lnTo>
                    <a:pt x="32283" y="3479"/>
                  </a:lnTo>
                  <a:lnTo>
                    <a:pt x="29425" y="3479"/>
                  </a:lnTo>
                  <a:lnTo>
                    <a:pt x="26682" y="4978"/>
                  </a:lnTo>
                  <a:lnTo>
                    <a:pt x="27584" y="3962"/>
                  </a:lnTo>
                  <a:lnTo>
                    <a:pt x="28676" y="2743"/>
                  </a:lnTo>
                  <a:lnTo>
                    <a:pt x="32016" y="2743"/>
                  </a:lnTo>
                  <a:lnTo>
                    <a:pt x="31648" y="2387"/>
                  </a:lnTo>
                  <a:lnTo>
                    <a:pt x="31026" y="2235"/>
                  </a:lnTo>
                  <a:lnTo>
                    <a:pt x="29159" y="1866"/>
                  </a:lnTo>
                  <a:lnTo>
                    <a:pt x="26060" y="3238"/>
                  </a:lnTo>
                  <a:lnTo>
                    <a:pt x="24815" y="3962"/>
                  </a:lnTo>
                  <a:lnTo>
                    <a:pt x="26187" y="2743"/>
                  </a:lnTo>
                  <a:lnTo>
                    <a:pt x="27800" y="1257"/>
                  </a:lnTo>
                  <a:lnTo>
                    <a:pt x="29908" y="1257"/>
                  </a:lnTo>
                  <a:lnTo>
                    <a:pt x="29540" y="889"/>
                  </a:lnTo>
                  <a:lnTo>
                    <a:pt x="28549" y="368"/>
                  </a:lnTo>
                  <a:lnTo>
                    <a:pt x="27927" y="368"/>
                  </a:lnTo>
                  <a:lnTo>
                    <a:pt x="25069" y="0"/>
                  </a:lnTo>
                  <a:lnTo>
                    <a:pt x="22072" y="4114"/>
                  </a:lnTo>
                  <a:lnTo>
                    <a:pt x="20726" y="5854"/>
                  </a:lnTo>
                  <a:lnTo>
                    <a:pt x="19977" y="6705"/>
                  </a:lnTo>
                  <a:lnTo>
                    <a:pt x="18618" y="8940"/>
                  </a:lnTo>
                  <a:lnTo>
                    <a:pt x="16878" y="10185"/>
                  </a:lnTo>
                  <a:lnTo>
                    <a:pt x="22707" y="9575"/>
                  </a:lnTo>
                  <a:lnTo>
                    <a:pt x="25692" y="7835"/>
                  </a:lnTo>
                  <a:lnTo>
                    <a:pt x="30530" y="5334"/>
                  </a:lnTo>
                  <a:lnTo>
                    <a:pt x="31457" y="4978"/>
                  </a:lnTo>
                  <a:lnTo>
                    <a:pt x="32397" y="4610"/>
                  </a:lnTo>
                  <a:lnTo>
                    <a:pt x="35737" y="4610"/>
                  </a:lnTo>
                  <a:close/>
                </a:path>
                <a:path w="74295" h="50800">
                  <a:moveTo>
                    <a:pt x="39649" y="8356"/>
                  </a:moveTo>
                  <a:lnTo>
                    <a:pt x="38354" y="6223"/>
                  </a:lnTo>
                  <a:lnTo>
                    <a:pt x="36868" y="5702"/>
                  </a:lnTo>
                  <a:lnTo>
                    <a:pt x="35128" y="5613"/>
                  </a:lnTo>
                  <a:lnTo>
                    <a:pt x="33629" y="5854"/>
                  </a:lnTo>
                  <a:lnTo>
                    <a:pt x="32550" y="6070"/>
                  </a:lnTo>
                  <a:lnTo>
                    <a:pt x="36868" y="7442"/>
                  </a:lnTo>
                  <a:lnTo>
                    <a:pt x="39649" y="8356"/>
                  </a:lnTo>
                  <a:close/>
                </a:path>
                <a:path w="74295" h="50800">
                  <a:moveTo>
                    <a:pt x="45554" y="38747"/>
                  </a:moveTo>
                  <a:lnTo>
                    <a:pt x="42202" y="37249"/>
                  </a:lnTo>
                  <a:lnTo>
                    <a:pt x="35737" y="35356"/>
                  </a:lnTo>
                  <a:lnTo>
                    <a:pt x="35255" y="30302"/>
                  </a:lnTo>
                  <a:lnTo>
                    <a:pt x="36449" y="23507"/>
                  </a:lnTo>
                  <a:lnTo>
                    <a:pt x="39357" y="16611"/>
                  </a:lnTo>
                  <a:lnTo>
                    <a:pt x="40043" y="14046"/>
                  </a:lnTo>
                  <a:lnTo>
                    <a:pt x="34988" y="20980"/>
                  </a:lnTo>
                  <a:lnTo>
                    <a:pt x="33820" y="26822"/>
                  </a:lnTo>
                  <a:lnTo>
                    <a:pt x="32842" y="32524"/>
                  </a:lnTo>
                  <a:lnTo>
                    <a:pt x="30899" y="30022"/>
                  </a:lnTo>
                  <a:lnTo>
                    <a:pt x="32766" y="24841"/>
                  </a:lnTo>
                  <a:lnTo>
                    <a:pt x="33629" y="22593"/>
                  </a:lnTo>
                  <a:lnTo>
                    <a:pt x="35509" y="18262"/>
                  </a:lnTo>
                  <a:lnTo>
                    <a:pt x="40208" y="9309"/>
                  </a:lnTo>
                  <a:lnTo>
                    <a:pt x="40982" y="10553"/>
                  </a:lnTo>
                  <a:lnTo>
                    <a:pt x="40043" y="14046"/>
                  </a:lnTo>
                  <a:lnTo>
                    <a:pt x="43319" y="9575"/>
                  </a:lnTo>
                  <a:lnTo>
                    <a:pt x="39649" y="8356"/>
                  </a:lnTo>
                  <a:lnTo>
                    <a:pt x="40068" y="9055"/>
                  </a:lnTo>
                  <a:lnTo>
                    <a:pt x="35991" y="8572"/>
                  </a:lnTo>
                  <a:lnTo>
                    <a:pt x="36614" y="10426"/>
                  </a:lnTo>
                  <a:lnTo>
                    <a:pt x="36360" y="12166"/>
                  </a:lnTo>
                  <a:lnTo>
                    <a:pt x="35623" y="14262"/>
                  </a:lnTo>
                  <a:lnTo>
                    <a:pt x="35725" y="12166"/>
                  </a:lnTo>
                  <a:lnTo>
                    <a:pt x="35623" y="10058"/>
                  </a:lnTo>
                  <a:lnTo>
                    <a:pt x="34874" y="8318"/>
                  </a:lnTo>
                  <a:lnTo>
                    <a:pt x="34505" y="8318"/>
                  </a:lnTo>
                  <a:lnTo>
                    <a:pt x="34124" y="8572"/>
                  </a:lnTo>
                  <a:lnTo>
                    <a:pt x="33883" y="8572"/>
                  </a:lnTo>
                  <a:lnTo>
                    <a:pt x="34505" y="9575"/>
                  </a:lnTo>
                  <a:lnTo>
                    <a:pt x="35242" y="12166"/>
                  </a:lnTo>
                  <a:lnTo>
                    <a:pt x="34010" y="14782"/>
                  </a:lnTo>
                  <a:lnTo>
                    <a:pt x="34378" y="11925"/>
                  </a:lnTo>
                  <a:lnTo>
                    <a:pt x="33388" y="9817"/>
                  </a:lnTo>
                  <a:lnTo>
                    <a:pt x="32893" y="8928"/>
                  </a:lnTo>
                  <a:lnTo>
                    <a:pt x="32397" y="9207"/>
                  </a:lnTo>
                  <a:lnTo>
                    <a:pt x="32016" y="9296"/>
                  </a:lnTo>
                  <a:lnTo>
                    <a:pt x="31648" y="9296"/>
                  </a:lnTo>
                  <a:lnTo>
                    <a:pt x="33388" y="12407"/>
                  </a:lnTo>
                  <a:lnTo>
                    <a:pt x="32512" y="16281"/>
                  </a:lnTo>
                  <a:lnTo>
                    <a:pt x="31153" y="19748"/>
                  </a:lnTo>
                  <a:lnTo>
                    <a:pt x="30657" y="21336"/>
                  </a:lnTo>
                  <a:lnTo>
                    <a:pt x="29540" y="23596"/>
                  </a:lnTo>
                  <a:lnTo>
                    <a:pt x="29413" y="27927"/>
                  </a:lnTo>
                  <a:lnTo>
                    <a:pt x="29413" y="30416"/>
                  </a:lnTo>
                  <a:lnTo>
                    <a:pt x="32651" y="33667"/>
                  </a:lnTo>
                  <a:lnTo>
                    <a:pt x="37731" y="37985"/>
                  </a:lnTo>
                  <a:lnTo>
                    <a:pt x="45554" y="38747"/>
                  </a:lnTo>
                  <a:close/>
                </a:path>
                <a:path w="74295" h="50800">
                  <a:moveTo>
                    <a:pt x="51993" y="34874"/>
                  </a:moveTo>
                  <a:lnTo>
                    <a:pt x="51244" y="34531"/>
                  </a:lnTo>
                  <a:lnTo>
                    <a:pt x="50774" y="34112"/>
                  </a:lnTo>
                  <a:lnTo>
                    <a:pt x="50393" y="33743"/>
                  </a:lnTo>
                  <a:lnTo>
                    <a:pt x="50533" y="34505"/>
                  </a:lnTo>
                  <a:lnTo>
                    <a:pt x="50888" y="34988"/>
                  </a:lnTo>
                  <a:lnTo>
                    <a:pt x="51244" y="35750"/>
                  </a:lnTo>
                  <a:lnTo>
                    <a:pt x="51752" y="35636"/>
                  </a:lnTo>
                  <a:lnTo>
                    <a:pt x="51752" y="35394"/>
                  </a:lnTo>
                  <a:lnTo>
                    <a:pt x="51993" y="35267"/>
                  </a:lnTo>
                  <a:lnTo>
                    <a:pt x="51993" y="34874"/>
                  </a:lnTo>
                  <a:close/>
                </a:path>
                <a:path w="74295" h="50800">
                  <a:moveTo>
                    <a:pt x="52501" y="35267"/>
                  </a:moveTo>
                  <a:lnTo>
                    <a:pt x="52362" y="35140"/>
                  </a:lnTo>
                  <a:lnTo>
                    <a:pt x="52120" y="35509"/>
                  </a:lnTo>
                  <a:lnTo>
                    <a:pt x="52374" y="35509"/>
                  </a:lnTo>
                  <a:lnTo>
                    <a:pt x="52501" y="35267"/>
                  </a:lnTo>
                  <a:close/>
                </a:path>
                <a:path w="74295" h="50800">
                  <a:moveTo>
                    <a:pt x="52857" y="33375"/>
                  </a:moveTo>
                  <a:lnTo>
                    <a:pt x="52374" y="33007"/>
                  </a:lnTo>
                  <a:lnTo>
                    <a:pt x="51879" y="32524"/>
                  </a:lnTo>
                  <a:lnTo>
                    <a:pt x="51384" y="32156"/>
                  </a:lnTo>
                  <a:lnTo>
                    <a:pt x="51015" y="32651"/>
                  </a:lnTo>
                  <a:lnTo>
                    <a:pt x="50634" y="33261"/>
                  </a:lnTo>
                  <a:lnTo>
                    <a:pt x="50507" y="33743"/>
                  </a:lnTo>
                  <a:lnTo>
                    <a:pt x="50876" y="34023"/>
                  </a:lnTo>
                  <a:lnTo>
                    <a:pt x="51384" y="34378"/>
                  </a:lnTo>
                  <a:lnTo>
                    <a:pt x="52133" y="34874"/>
                  </a:lnTo>
                  <a:lnTo>
                    <a:pt x="52374" y="34290"/>
                  </a:lnTo>
                  <a:lnTo>
                    <a:pt x="52743" y="33870"/>
                  </a:lnTo>
                  <a:lnTo>
                    <a:pt x="52857" y="33375"/>
                  </a:lnTo>
                  <a:close/>
                </a:path>
                <a:path w="74295" h="50800">
                  <a:moveTo>
                    <a:pt x="54114" y="31889"/>
                  </a:moveTo>
                  <a:lnTo>
                    <a:pt x="53987" y="32156"/>
                  </a:lnTo>
                  <a:lnTo>
                    <a:pt x="54114" y="32156"/>
                  </a:lnTo>
                  <a:lnTo>
                    <a:pt x="54114" y="31889"/>
                  </a:lnTo>
                  <a:close/>
                </a:path>
                <a:path w="74295" h="50800">
                  <a:moveTo>
                    <a:pt x="54356" y="34874"/>
                  </a:moveTo>
                  <a:lnTo>
                    <a:pt x="54229" y="34785"/>
                  </a:lnTo>
                  <a:lnTo>
                    <a:pt x="53975" y="34505"/>
                  </a:lnTo>
                  <a:lnTo>
                    <a:pt x="53860" y="34378"/>
                  </a:lnTo>
                  <a:lnTo>
                    <a:pt x="53987" y="34378"/>
                  </a:lnTo>
                  <a:lnTo>
                    <a:pt x="53111" y="33502"/>
                  </a:lnTo>
                  <a:lnTo>
                    <a:pt x="52730" y="34378"/>
                  </a:lnTo>
                  <a:lnTo>
                    <a:pt x="52362" y="34874"/>
                  </a:lnTo>
                  <a:lnTo>
                    <a:pt x="52857" y="35267"/>
                  </a:lnTo>
                  <a:lnTo>
                    <a:pt x="53365" y="34988"/>
                  </a:lnTo>
                  <a:lnTo>
                    <a:pt x="53860" y="34988"/>
                  </a:lnTo>
                  <a:lnTo>
                    <a:pt x="54356" y="34874"/>
                  </a:lnTo>
                  <a:close/>
                </a:path>
                <a:path w="74295" h="50800">
                  <a:moveTo>
                    <a:pt x="54737" y="34378"/>
                  </a:moveTo>
                  <a:lnTo>
                    <a:pt x="54229" y="34023"/>
                  </a:lnTo>
                  <a:lnTo>
                    <a:pt x="53746" y="33655"/>
                  </a:lnTo>
                  <a:lnTo>
                    <a:pt x="53378" y="33286"/>
                  </a:lnTo>
                  <a:lnTo>
                    <a:pt x="53251" y="33350"/>
                  </a:lnTo>
                  <a:lnTo>
                    <a:pt x="54216" y="34378"/>
                  </a:lnTo>
                  <a:lnTo>
                    <a:pt x="54737" y="34378"/>
                  </a:lnTo>
                  <a:close/>
                </a:path>
                <a:path w="74295" h="50800">
                  <a:moveTo>
                    <a:pt x="55346" y="35636"/>
                  </a:moveTo>
                  <a:lnTo>
                    <a:pt x="55118" y="35509"/>
                  </a:lnTo>
                  <a:lnTo>
                    <a:pt x="54597" y="35445"/>
                  </a:lnTo>
                  <a:lnTo>
                    <a:pt x="53822" y="35420"/>
                  </a:lnTo>
                  <a:lnTo>
                    <a:pt x="52730" y="35636"/>
                  </a:lnTo>
                  <a:lnTo>
                    <a:pt x="55346" y="35636"/>
                  </a:lnTo>
                  <a:close/>
                </a:path>
                <a:path w="74295" h="50800">
                  <a:moveTo>
                    <a:pt x="57594" y="34264"/>
                  </a:moveTo>
                  <a:lnTo>
                    <a:pt x="57086" y="33896"/>
                  </a:lnTo>
                  <a:lnTo>
                    <a:pt x="56705" y="33261"/>
                  </a:lnTo>
                  <a:lnTo>
                    <a:pt x="56337" y="32766"/>
                  </a:lnTo>
                  <a:lnTo>
                    <a:pt x="55511" y="32588"/>
                  </a:lnTo>
                  <a:lnTo>
                    <a:pt x="54660" y="32372"/>
                  </a:lnTo>
                  <a:lnTo>
                    <a:pt x="53936" y="32397"/>
                  </a:lnTo>
                  <a:lnTo>
                    <a:pt x="53682" y="32435"/>
                  </a:lnTo>
                  <a:lnTo>
                    <a:pt x="53454" y="32499"/>
                  </a:lnTo>
                  <a:lnTo>
                    <a:pt x="53251" y="32524"/>
                  </a:lnTo>
                  <a:lnTo>
                    <a:pt x="53746" y="33286"/>
                  </a:lnTo>
                  <a:lnTo>
                    <a:pt x="54737" y="33769"/>
                  </a:lnTo>
                  <a:lnTo>
                    <a:pt x="55613" y="34175"/>
                  </a:lnTo>
                  <a:lnTo>
                    <a:pt x="56108" y="34175"/>
                  </a:lnTo>
                  <a:lnTo>
                    <a:pt x="56718" y="34112"/>
                  </a:lnTo>
                  <a:lnTo>
                    <a:pt x="57594" y="34264"/>
                  </a:lnTo>
                  <a:close/>
                </a:path>
                <a:path w="74295" h="50800">
                  <a:moveTo>
                    <a:pt x="60071" y="35877"/>
                  </a:moveTo>
                  <a:lnTo>
                    <a:pt x="58826" y="35026"/>
                  </a:lnTo>
                  <a:lnTo>
                    <a:pt x="57302" y="34531"/>
                  </a:lnTo>
                  <a:lnTo>
                    <a:pt x="55816" y="34505"/>
                  </a:lnTo>
                  <a:lnTo>
                    <a:pt x="55384" y="34505"/>
                  </a:lnTo>
                  <a:lnTo>
                    <a:pt x="54483" y="34632"/>
                  </a:lnTo>
                  <a:lnTo>
                    <a:pt x="55600" y="35509"/>
                  </a:lnTo>
                  <a:lnTo>
                    <a:pt x="56349" y="35877"/>
                  </a:lnTo>
                  <a:lnTo>
                    <a:pt x="60071" y="35877"/>
                  </a:lnTo>
                  <a:close/>
                </a:path>
                <a:path w="74295" h="50800">
                  <a:moveTo>
                    <a:pt x="61315" y="35636"/>
                  </a:moveTo>
                  <a:lnTo>
                    <a:pt x="60452" y="33896"/>
                  </a:lnTo>
                  <a:lnTo>
                    <a:pt x="58331" y="32283"/>
                  </a:lnTo>
                  <a:lnTo>
                    <a:pt x="56349" y="32004"/>
                  </a:lnTo>
                  <a:lnTo>
                    <a:pt x="57340" y="33896"/>
                  </a:lnTo>
                  <a:lnTo>
                    <a:pt x="59334" y="35267"/>
                  </a:lnTo>
                  <a:lnTo>
                    <a:pt x="61315" y="35636"/>
                  </a:lnTo>
                  <a:close/>
                </a:path>
                <a:path w="74295" h="50800">
                  <a:moveTo>
                    <a:pt x="64414" y="12192"/>
                  </a:moveTo>
                  <a:lnTo>
                    <a:pt x="63296" y="11099"/>
                  </a:lnTo>
                  <a:lnTo>
                    <a:pt x="60820" y="11099"/>
                  </a:lnTo>
                  <a:lnTo>
                    <a:pt x="59702" y="12103"/>
                  </a:lnTo>
                  <a:lnTo>
                    <a:pt x="59702" y="14693"/>
                  </a:lnTo>
                  <a:lnTo>
                    <a:pt x="60820" y="15824"/>
                  </a:lnTo>
                  <a:lnTo>
                    <a:pt x="63296" y="15824"/>
                  </a:lnTo>
                  <a:lnTo>
                    <a:pt x="64414" y="14693"/>
                  </a:lnTo>
                  <a:lnTo>
                    <a:pt x="64414" y="13449"/>
                  </a:lnTo>
                  <a:lnTo>
                    <a:pt x="64414" y="12192"/>
                  </a:lnTo>
                  <a:close/>
                </a:path>
                <a:path w="74295" h="50800">
                  <a:moveTo>
                    <a:pt x="65151" y="5461"/>
                  </a:moveTo>
                  <a:lnTo>
                    <a:pt x="64782" y="5702"/>
                  </a:lnTo>
                  <a:lnTo>
                    <a:pt x="62674" y="7200"/>
                  </a:lnTo>
                  <a:lnTo>
                    <a:pt x="62560" y="5981"/>
                  </a:lnTo>
                  <a:lnTo>
                    <a:pt x="62191" y="5334"/>
                  </a:lnTo>
                  <a:lnTo>
                    <a:pt x="63042" y="4483"/>
                  </a:lnTo>
                  <a:lnTo>
                    <a:pt x="63538" y="4089"/>
                  </a:lnTo>
                  <a:lnTo>
                    <a:pt x="60566" y="4089"/>
                  </a:lnTo>
                  <a:lnTo>
                    <a:pt x="61061" y="4356"/>
                  </a:lnTo>
                  <a:lnTo>
                    <a:pt x="62293" y="6464"/>
                  </a:lnTo>
                  <a:lnTo>
                    <a:pt x="61061" y="6591"/>
                  </a:lnTo>
                  <a:lnTo>
                    <a:pt x="60439" y="6591"/>
                  </a:lnTo>
                  <a:lnTo>
                    <a:pt x="59461" y="5829"/>
                  </a:lnTo>
                  <a:lnTo>
                    <a:pt x="58966" y="5461"/>
                  </a:lnTo>
                  <a:lnTo>
                    <a:pt x="58966" y="8572"/>
                  </a:lnTo>
                  <a:lnTo>
                    <a:pt x="59334" y="8204"/>
                  </a:lnTo>
                  <a:lnTo>
                    <a:pt x="61442" y="6705"/>
                  </a:lnTo>
                  <a:lnTo>
                    <a:pt x="61556" y="7924"/>
                  </a:lnTo>
                  <a:lnTo>
                    <a:pt x="61556" y="8686"/>
                  </a:lnTo>
                  <a:lnTo>
                    <a:pt x="60439" y="10185"/>
                  </a:lnTo>
                  <a:lnTo>
                    <a:pt x="63411" y="10185"/>
                  </a:lnTo>
                  <a:lnTo>
                    <a:pt x="63296" y="9817"/>
                  </a:lnTo>
                  <a:lnTo>
                    <a:pt x="61683" y="7708"/>
                  </a:lnTo>
                  <a:lnTo>
                    <a:pt x="62915" y="7556"/>
                  </a:lnTo>
                  <a:lnTo>
                    <a:pt x="63665" y="7442"/>
                  </a:lnTo>
                  <a:lnTo>
                    <a:pt x="65151" y="8572"/>
                  </a:lnTo>
                  <a:lnTo>
                    <a:pt x="65151" y="5461"/>
                  </a:lnTo>
                  <a:close/>
                </a:path>
                <a:path w="74295" h="50800">
                  <a:moveTo>
                    <a:pt x="69392" y="34632"/>
                  </a:moveTo>
                  <a:lnTo>
                    <a:pt x="68948" y="34531"/>
                  </a:lnTo>
                  <a:lnTo>
                    <a:pt x="68478" y="34505"/>
                  </a:lnTo>
                  <a:lnTo>
                    <a:pt x="67995" y="34531"/>
                  </a:lnTo>
                  <a:lnTo>
                    <a:pt x="66586" y="34569"/>
                  </a:lnTo>
                  <a:lnTo>
                    <a:pt x="65074" y="35052"/>
                  </a:lnTo>
                  <a:lnTo>
                    <a:pt x="66636" y="34023"/>
                  </a:lnTo>
                  <a:lnTo>
                    <a:pt x="67627" y="32004"/>
                  </a:lnTo>
                  <a:lnTo>
                    <a:pt x="65519" y="32283"/>
                  </a:lnTo>
                  <a:lnTo>
                    <a:pt x="63423" y="33896"/>
                  </a:lnTo>
                  <a:lnTo>
                    <a:pt x="62572" y="35636"/>
                  </a:lnTo>
                  <a:lnTo>
                    <a:pt x="64528" y="35407"/>
                  </a:lnTo>
                  <a:lnTo>
                    <a:pt x="63779" y="35877"/>
                  </a:lnTo>
                  <a:lnTo>
                    <a:pt x="67640" y="35877"/>
                  </a:lnTo>
                  <a:lnTo>
                    <a:pt x="68122" y="35509"/>
                  </a:lnTo>
                  <a:lnTo>
                    <a:pt x="68884" y="35242"/>
                  </a:lnTo>
                  <a:lnTo>
                    <a:pt x="69392" y="34632"/>
                  </a:lnTo>
                  <a:close/>
                </a:path>
                <a:path w="74295" h="50800">
                  <a:moveTo>
                    <a:pt x="69862" y="31889"/>
                  </a:moveTo>
                  <a:lnTo>
                    <a:pt x="69761" y="32156"/>
                  </a:lnTo>
                  <a:lnTo>
                    <a:pt x="69862" y="31889"/>
                  </a:lnTo>
                  <a:close/>
                </a:path>
                <a:path w="74295" h="50800">
                  <a:moveTo>
                    <a:pt x="70599" y="33134"/>
                  </a:moveTo>
                  <a:lnTo>
                    <a:pt x="70116" y="33629"/>
                  </a:lnTo>
                  <a:lnTo>
                    <a:pt x="69621" y="33896"/>
                  </a:lnTo>
                  <a:lnTo>
                    <a:pt x="69113" y="34264"/>
                  </a:lnTo>
                  <a:lnTo>
                    <a:pt x="69481" y="34264"/>
                  </a:lnTo>
                  <a:lnTo>
                    <a:pt x="70599" y="33261"/>
                  </a:lnTo>
                  <a:lnTo>
                    <a:pt x="70599" y="33134"/>
                  </a:lnTo>
                  <a:close/>
                </a:path>
                <a:path w="74295" h="50800">
                  <a:moveTo>
                    <a:pt x="70751" y="32524"/>
                  </a:moveTo>
                  <a:lnTo>
                    <a:pt x="70485" y="32499"/>
                  </a:lnTo>
                  <a:lnTo>
                    <a:pt x="70218" y="32435"/>
                  </a:lnTo>
                  <a:lnTo>
                    <a:pt x="69964" y="32397"/>
                  </a:lnTo>
                  <a:lnTo>
                    <a:pt x="69202" y="32372"/>
                  </a:lnTo>
                  <a:lnTo>
                    <a:pt x="68376" y="32588"/>
                  </a:lnTo>
                  <a:lnTo>
                    <a:pt x="67627" y="32766"/>
                  </a:lnTo>
                  <a:lnTo>
                    <a:pt x="67259" y="33413"/>
                  </a:lnTo>
                  <a:lnTo>
                    <a:pt x="66408" y="34264"/>
                  </a:lnTo>
                  <a:lnTo>
                    <a:pt x="67157" y="34112"/>
                  </a:lnTo>
                  <a:lnTo>
                    <a:pt x="67894" y="34175"/>
                  </a:lnTo>
                  <a:lnTo>
                    <a:pt x="68376" y="34175"/>
                  </a:lnTo>
                  <a:lnTo>
                    <a:pt x="69240" y="33769"/>
                  </a:lnTo>
                  <a:lnTo>
                    <a:pt x="70002" y="33286"/>
                  </a:lnTo>
                  <a:lnTo>
                    <a:pt x="70751" y="32524"/>
                  </a:lnTo>
                  <a:close/>
                </a:path>
                <a:path w="74295" h="50800">
                  <a:moveTo>
                    <a:pt x="71374" y="35636"/>
                  </a:moveTo>
                  <a:lnTo>
                    <a:pt x="70231" y="35420"/>
                  </a:lnTo>
                  <a:lnTo>
                    <a:pt x="69634" y="35445"/>
                  </a:lnTo>
                  <a:lnTo>
                    <a:pt x="69430" y="35445"/>
                  </a:lnTo>
                  <a:lnTo>
                    <a:pt x="69011" y="35509"/>
                  </a:lnTo>
                  <a:lnTo>
                    <a:pt x="68757" y="35509"/>
                  </a:lnTo>
                  <a:lnTo>
                    <a:pt x="68757" y="35636"/>
                  </a:lnTo>
                  <a:lnTo>
                    <a:pt x="71374" y="35636"/>
                  </a:lnTo>
                  <a:close/>
                </a:path>
                <a:path w="74295" h="50800">
                  <a:moveTo>
                    <a:pt x="71475" y="34988"/>
                  </a:moveTo>
                  <a:lnTo>
                    <a:pt x="71234" y="34378"/>
                  </a:lnTo>
                  <a:lnTo>
                    <a:pt x="70980" y="34023"/>
                  </a:lnTo>
                  <a:lnTo>
                    <a:pt x="70739" y="33502"/>
                  </a:lnTo>
                  <a:lnTo>
                    <a:pt x="69989" y="34505"/>
                  </a:lnTo>
                  <a:lnTo>
                    <a:pt x="70129" y="34505"/>
                  </a:lnTo>
                  <a:lnTo>
                    <a:pt x="70002" y="34632"/>
                  </a:lnTo>
                  <a:lnTo>
                    <a:pt x="69748" y="34874"/>
                  </a:lnTo>
                  <a:lnTo>
                    <a:pt x="69621" y="34988"/>
                  </a:lnTo>
                  <a:lnTo>
                    <a:pt x="69761" y="34988"/>
                  </a:lnTo>
                  <a:lnTo>
                    <a:pt x="70129" y="35115"/>
                  </a:lnTo>
                  <a:lnTo>
                    <a:pt x="70624" y="35115"/>
                  </a:lnTo>
                  <a:lnTo>
                    <a:pt x="71005" y="35356"/>
                  </a:lnTo>
                  <a:lnTo>
                    <a:pt x="71475" y="34988"/>
                  </a:lnTo>
                  <a:close/>
                </a:path>
                <a:path w="74295" h="50800">
                  <a:moveTo>
                    <a:pt x="71843" y="35509"/>
                  </a:moveTo>
                  <a:lnTo>
                    <a:pt x="71742" y="35267"/>
                  </a:lnTo>
                  <a:lnTo>
                    <a:pt x="71374" y="35356"/>
                  </a:lnTo>
                  <a:lnTo>
                    <a:pt x="71488" y="35483"/>
                  </a:lnTo>
                  <a:lnTo>
                    <a:pt x="71843" y="35509"/>
                  </a:lnTo>
                  <a:close/>
                </a:path>
                <a:path w="74295" h="50800">
                  <a:moveTo>
                    <a:pt x="73469" y="33743"/>
                  </a:moveTo>
                  <a:lnTo>
                    <a:pt x="73101" y="33261"/>
                  </a:lnTo>
                  <a:lnTo>
                    <a:pt x="72745" y="32651"/>
                  </a:lnTo>
                  <a:lnTo>
                    <a:pt x="72491" y="32156"/>
                  </a:lnTo>
                  <a:lnTo>
                    <a:pt x="71996" y="32524"/>
                  </a:lnTo>
                  <a:lnTo>
                    <a:pt x="71361" y="33007"/>
                  </a:lnTo>
                  <a:lnTo>
                    <a:pt x="70878" y="33375"/>
                  </a:lnTo>
                  <a:lnTo>
                    <a:pt x="71247" y="34023"/>
                  </a:lnTo>
                  <a:lnTo>
                    <a:pt x="71488" y="34378"/>
                  </a:lnTo>
                  <a:lnTo>
                    <a:pt x="71615" y="34874"/>
                  </a:lnTo>
                  <a:lnTo>
                    <a:pt x="72364" y="34290"/>
                  </a:lnTo>
                  <a:lnTo>
                    <a:pt x="72847" y="33870"/>
                  </a:lnTo>
                  <a:lnTo>
                    <a:pt x="73469" y="33743"/>
                  </a:lnTo>
                  <a:close/>
                </a:path>
                <a:path w="74295" h="50800">
                  <a:moveTo>
                    <a:pt x="73710" y="33896"/>
                  </a:moveTo>
                  <a:lnTo>
                    <a:pt x="71856" y="35001"/>
                  </a:lnTo>
                  <a:lnTo>
                    <a:pt x="71970" y="35242"/>
                  </a:lnTo>
                  <a:lnTo>
                    <a:pt x="72224" y="35636"/>
                  </a:lnTo>
                  <a:lnTo>
                    <a:pt x="72224" y="35877"/>
                  </a:lnTo>
                  <a:lnTo>
                    <a:pt x="72732" y="35877"/>
                  </a:lnTo>
                  <a:lnTo>
                    <a:pt x="72974" y="35153"/>
                  </a:lnTo>
                  <a:lnTo>
                    <a:pt x="73342" y="34505"/>
                  </a:lnTo>
                  <a:lnTo>
                    <a:pt x="73710" y="33896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14315" y="3808984"/>
              <a:ext cx="6350" cy="10160"/>
            </a:xfrm>
            <a:custGeom>
              <a:avLst/>
              <a:gdLst/>
              <a:ahLst/>
              <a:cxnLst/>
              <a:rect l="l" t="t" r="r" b="b"/>
              <a:pathLst>
                <a:path w="6350" h="10160">
                  <a:moveTo>
                    <a:pt x="6321" y="4206"/>
                  </a:moveTo>
                  <a:lnTo>
                    <a:pt x="3106" y="4206"/>
                  </a:lnTo>
                  <a:lnTo>
                    <a:pt x="4465" y="4846"/>
                  </a:lnTo>
                  <a:lnTo>
                    <a:pt x="2724" y="10027"/>
                  </a:lnTo>
                  <a:lnTo>
                    <a:pt x="6321" y="4206"/>
                  </a:lnTo>
                  <a:close/>
                </a:path>
                <a:path w="6350" h="10160">
                  <a:moveTo>
                    <a:pt x="1541" y="3469"/>
                  </a:moveTo>
                  <a:lnTo>
                    <a:pt x="1737" y="4206"/>
                  </a:lnTo>
                  <a:lnTo>
                    <a:pt x="3106" y="4206"/>
                  </a:lnTo>
                  <a:lnTo>
                    <a:pt x="1541" y="3469"/>
                  </a:lnTo>
                  <a:close/>
                </a:path>
                <a:path w="6350" h="10160">
                  <a:moveTo>
                    <a:pt x="618" y="0"/>
                  </a:moveTo>
                  <a:lnTo>
                    <a:pt x="0" y="2743"/>
                  </a:lnTo>
                  <a:lnTo>
                    <a:pt x="1541" y="346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89140" y="3769639"/>
              <a:ext cx="43180" cy="37465"/>
            </a:xfrm>
            <a:custGeom>
              <a:avLst/>
              <a:gdLst/>
              <a:ahLst/>
              <a:cxnLst/>
              <a:rect l="l" t="t" r="r" b="b"/>
              <a:pathLst>
                <a:path w="43179" h="37464">
                  <a:moveTo>
                    <a:pt x="495" y="9321"/>
                  </a:moveTo>
                  <a:lnTo>
                    <a:pt x="0" y="8813"/>
                  </a:lnTo>
                  <a:lnTo>
                    <a:pt x="0" y="10185"/>
                  </a:lnTo>
                  <a:lnTo>
                    <a:pt x="495" y="9321"/>
                  </a:lnTo>
                  <a:close/>
                </a:path>
                <a:path w="43179" h="37464">
                  <a:moveTo>
                    <a:pt x="2374" y="5575"/>
                  </a:moveTo>
                  <a:lnTo>
                    <a:pt x="2108" y="5181"/>
                  </a:lnTo>
                  <a:lnTo>
                    <a:pt x="2108" y="4965"/>
                  </a:lnTo>
                  <a:lnTo>
                    <a:pt x="1854" y="4483"/>
                  </a:lnTo>
                  <a:lnTo>
                    <a:pt x="749" y="5575"/>
                  </a:lnTo>
                  <a:lnTo>
                    <a:pt x="266" y="6946"/>
                  </a:lnTo>
                  <a:lnTo>
                    <a:pt x="0" y="8051"/>
                  </a:lnTo>
                  <a:lnTo>
                    <a:pt x="495" y="8928"/>
                  </a:lnTo>
                  <a:lnTo>
                    <a:pt x="1244" y="7797"/>
                  </a:lnTo>
                  <a:lnTo>
                    <a:pt x="1854" y="6705"/>
                  </a:lnTo>
                  <a:lnTo>
                    <a:pt x="2374" y="5575"/>
                  </a:lnTo>
                  <a:close/>
                </a:path>
                <a:path w="43179" h="37464">
                  <a:moveTo>
                    <a:pt x="2743" y="15875"/>
                  </a:moveTo>
                  <a:lnTo>
                    <a:pt x="2362" y="15265"/>
                  </a:lnTo>
                  <a:lnTo>
                    <a:pt x="2120" y="14503"/>
                  </a:lnTo>
                  <a:lnTo>
                    <a:pt x="2489" y="13779"/>
                  </a:lnTo>
                  <a:lnTo>
                    <a:pt x="1612" y="14782"/>
                  </a:lnTo>
                  <a:lnTo>
                    <a:pt x="2743" y="15875"/>
                  </a:lnTo>
                  <a:close/>
                </a:path>
                <a:path w="43179" h="37464">
                  <a:moveTo>
                    <a:pt x="4470" y="11036"/>
                  </a:moveTo>
                  <a:lnTo>
                    <a:pt x="3225" y="12039"/>
                  </a:lnTo>
                  <a:lnTo>
                    <a:pt x="4470" y="13144"/>
                  </a:lnTo>
                  <a:lnTo>
                    <a:pt x="4089" y="12534"/>
                  </a:lnTo>
                  <a:lnTo>
                    <a:pt x="3848" y="11671"/>
                  </a:lnTo>
                  <a:lnTo>
                    <a:pt x="4470" y="11036"/>
                  </a:lnTo>
                  <a:close/>
                </a:path>
                <a:path w="43179" h="37464">
                  <a:moveTo>
                    <a:pt x="4953" y="8813"/>
                  </a:moveTo>
                  <a:lnTo>
                    <a:pt x="4229" y="8077"/>
                  </a:lnTo>
                  <a:lnTo>
                    <a:pt x="3594" y="6946"/>
                  </a:lnTo>
                  <a:lnTo>
                    <a:pt x="2743" y="6070"/>
                  </a:lnTo>
                  <a:lnTo>
                    <a:pt x="2222" y="7073"/>
                  </a:lnTo>
                  <a:lnTo>
                    <a:pt x="1612" y="8077"/>
                  </a:lnTo>
                  <a:lnTo>
                    <a:pt x="863" y="9448"/>
                  </a:lnTo>
                  <a:lnTo>
                    <a:pt x="1612" y="10185"/>
                  </a:lnTo>
                  <a:lnTo>
                    <a:pt x="2743" y="11798"/>
                  </a:lnTo>
                  <a:lnTo>
                    <a:pt x="3238" y="10668"/>
                  </a:lnTo>
                  <a:lnTo>
                    <a:pt x="4229" y="9944"/>
                  </a:lnTo>
                  <a:lnTo>
                    <a:pt x="4953" y="8813"/>
                  </a:lnTo>
                  <a:close/>
                </a:path>
                <a:path w="43179" h="37464">
                  <a:moveTo>
                    <a:pt x="5080" y="2590"/>
                  </a:moveTo>
                  <a:lnTo>
                    <a:pt x="4838" y="2349"/>
                  </a:lnTo>
                  <a:lnTo>
                    <a:pt x="3975" y="2959"/>
                  </a:lnTo>
                  <a:lnTo>
                    <a:pt x="2857" y="3441"/>
                  </a:lnTo>
                  <a:lnTo>
                    <a:pt x="2108" y="4203"/>
                  </a:lnTo>
                  <a:lnTo>
                    <a:pt x="2603" y="5181"/>
                  </a:lnTo>
                  <a:lnTo>
                    <a:pt x="3479" y="4483"/>
                  </a:lnTo>
                  <a:lnTo>
                    <a:pt x="4216" y="3441"/>
                  </a:lnTo>
                  <a:lnTo>
                    <a:pt x="5080" y="2590"/>
                  </a:lnTo>
                  <a:close/>
                </a:path>
                <a:path w="43179" h="37464">
                  <a:moveTo>
                    <a:pt x="5219" y="18262"/>
                  </a:moveTo>
                  <a:lnTo>
                    <a:pt x="4711" y="17500"/>
                  </a:lnTo>
                  <a:lnTo>
                    <a:pt x="4470" y="16903"/>
                  </a:lnTo>
                  <a:lnTo>
                    <a:pt x="4089" y="17500"/>
                  </a:lnTo>
                  <a:lnTo>
                    <a:pt x="5219" y="18262"/>
                  </a:lnTo>
                  <a:close/>
                </a:path>
                <a:path w="43179" h="37464">
                  <a:moveTo>
                    <a:pt x="5702" y="2108"/>
                  </a:moveTo>
                  <a:lnTo>
                    <a:pt x="5219" y="2108"/>
                  </a:lnTo>
                  <a:lnTo>
                    <a:pt x="5461" y="2349"/>
                  </a:lnTo>
                  <a:lnTo>
                    <a:pt x="5702" y="2108"/>
                  </a:lnTo>
                  <a:close/>
                </a:path>
                <a:path w="43179" h="37464">
                  <a:moveTo>
                    <a:pt x="5956" y="23190"/>
                  </a:moveTo>
                  <a:lnTo>
                    <a:pt x="5334" y="22580"/>
                  </a:lnTo>
                  <a:lnTo>
                    <a:pt x="5207" y="21945"/>
                  </a:lnTo>
                  <a:lnTo>
                    <a:pt x="5461" y="21094"/>
                  </a:lnTo>
                  <a:lnTo>
                    <a:pt x="4610" y="22466"/>
                  </a:lnTo>
                  <a:lnTo>
                    <a:pt x="5956" y="23190"/>
                  </a:lnTo>
                  <a:close/>
                </a:path>
                <a:path w="43179" h="37464">
                  <a:moveTo>
                    <a:pt x="6819" y="7556"/>
                  </a:moveTo>
                  <a:lnTo>
                    <a:pt x="5702" y="8559"/>
                  </a:lnTo>
                  <a:lnTo>
                    <a:pt x="6819" y="9931"/>
                  </a:lnTo>
                  <a:lnTo>
                    <a:pt x="6324" y="9055"/>
                  </a:lnTo>
                  <a:lnTo>
                    <a:pt x="6197" y="8407"/>
                  </a:lnTo>
                  <a:lnTo>
                    <a:pt x="6819" y="7556"/>
                  </a:lnTo>
                  <a:close/>
                </a:path>
                <a:path w="43179" h="37464">
                  <a:moveTo>
                    <a:pt x="6832" y="15887"/>
                  </a:moveTo>
                  <a:lnTo>
                    <a:pt x="6451" y="14998"/>
                  </a:lnTo>
                  <a:lnTo>
                    <a:pt x="6324" y="14389"/>
                  </a:lnTo>
                  <a:lnTo>
                    <a:pt x="6565" y="13538"/>
                  </a:lnTo>
                  <a:lnTo>
                    <a:pt x="5715" y="14782"/>
                  </a:lnTo>
                  <a:lnTo>
                    <a:pt x="6832" y="15887"/>
                  </a:lnTo>
                  <a:close/>
                </a:path>
                <a:path w="43179" h="37464">
                  <a:moveTo>
                    <a:pt x="7073" y="5816"/>
                  </a:moveTo>
                  <a:lnTo>
                    <a:pt x="6565" y="4699"/>
                  </a:lnTo>
                  <a:lnTo>
                    <a:pt x="5715" y="3962"/>
                  </a:lnTo>
                  <a:lnTo>
                    <a:pt x="5219" y="2832"/>
                  </a:lnTo>
                  <a:lnTo>
                    <a:pt x="4470" y="3962"/>
                  </a:lnTo>
                  <a:lnTo>
                    <a:pt x="3848" y="4699"/>
                  </a:lnTo>
                  <a:lnTo>
                    <a:pt x="2971" y="5816"/>
                  </a:lnTo>
                  <a:lnTo>
                    <a:pt x="3848" y="6705"/>
                  </a:lnTo>
                  <a:lnTo>
                    <a:pt x="4470" y="7683"/>
                  </a:lnTo>
                  <a:lnTo>
                    <a:pt x="5219" y="8559"/>
                  </a:lnTo>
                  <a:lnTo>
                    <a:pt x="5715" y="7556"/>
                  </a:lnTo>
                  <a:lnTo>
                    <a:pt x="6565" y="6705"/>
                  </a:lnTo>
                  <a:lnTo>
                    <a:pt x="7073" y="5816"/>
                  </a:lnTo>
                  <a:close/>
                </a:path>
                <a:path w="43179" h="37464">
                  <a:moveTo>
                    <a:pt x="7937" y="32004"/>
                  </a:moveTo>
                  <a:lnTo>
                    <a:pt x="7810" y="31877"/>
                  </a:lnTo>
                  <a:lnTo>
                    <a:pt x="7569" y="31635"/>
                  </a:lnTo>
                  <a:lnTo>
                    <a:pt x="7442" y="31521"/>
                  </a:lnTo>
                  <a:lnTo>
                    <a:pt x="7442" y="32156"/>
                  </a:lnTo>
                  <a:lnTo>
                    <a:pt x="7569" y="32156"/>
                  </a:lnTo>
                  <a:lnTo>
                    <a:pt x="7708" y="32004"/>
                  </a:lnTo>
                  <a:lnTo>
                    <a:pt x="7937" y="32004"/>
                  </a:lnTo>
                  <a:close/>
                </a:path>
                <a:path w="43179" h="37464">
                  <a:moveTo>
                    <a:pt x="8191" y="21856"/>
                  </a:moveTo>
                  <a:lnTo>
                    <a:pt x="8064" y="21717"/>
                  </a:lnTo>
                  <a:lnTo>
                    <a:pt x="8064" y="21856"/>
                  </a:lnTo>
                  <a:lnTo>
                    <a:pt x="8191" y="21856"/>
                  </a:lnTo>
                  <a:close/>
                </a:path>
                <a:path w="43179" h="37464">
                  <a:moveTo>
                    <a:pt x="8940" y="10185"/>
                  </a:moveTo>
                  <a:lnTo>
                    <a:pt x="8191" y="11430"/>
                  </a:lnTo>
                  <a:lnTo>
                    <a:pt x="8940" y="12522"/>
                  </a:lnTo>
                  <a:lnTo>
                    <a:pt x="8674" y="11671"/>
                  </a:lnTo>
                  <a:lnTo>
                    <a:pt x="8674" y="11036"/>
                  </a:lnTo>
                  <a:lnTo>
                    <a:pt x="8940" y="10185"/>
                  </a:lnTo>
                  <a:close/>
                </a:path>
                <a:path w="43179" h="37464">
                  <a:moveTo>
                    <a:pt x="9309" y="30873"/>
                  </a:moveTo>
                  <a:lnTo>
                    <a:pt x="9055" y="30391"/>
                  </a:lnTo>
                  <a:lnTo>
                    <a:pt x="8445" y="30391"/>
                  </a:lnTo>
                  <a:lnTo>
                    <a:pt x="8064" y="30784"/>
                  </a:lnTo>
                  <a:lnTo>
                    <a:pt x="8064" y="31267"/>
                  </a:lnTo>
                  <a:lnTo>
                    <a:pt x="8445" y="31635"/>
                  </a:lnTo>
                  <a:lnTo>
                    <a:pt x="8940" y="31635"/>
                  </a:lnTo>
                  <a:lnTo>
                    <a:pt x="9309" y="31267"/>
                  </a:lnTo>
                  <a:lnTo>
                    <a:pt x="9309" y="30873"/>
                  </a:lnTo>
                  <a:close/>
                </a:path>
                <a:path w="43179" h="37464">
                  <a:moveTo>
                    <a:pt x="9309" y="19596"/>
                  </a:moveTo>
                  <a:lnTo>
                    <a:pt x="8813" y="18834"/>
                  </a:lnTo>
                  <a:lnTo>
                    <a:pt x="8064" y="18351"/>
                  </a:lnTo>
                  <a:lnTo>
                    <a:pt x="7442" y="17741"/>
                  </a:lnTo>
                  <a:lnTo>
                    <a:pt x="6832" y="18262"/>
                  </a:lnTo>
                  <a:lnTo>
                    <a:pt x="6324" y="19113"/>
                  </a:lnTo>
                  <a:lnTo>
                    <a:pt x="6083" y="19596"/>
                  </a:lnTo>
                  <a:lnTo>
                    <a:pt x="6565" y="20485"/>
                  </a:lnTo>
                  <a:lnTo>
                    <a:pt x="7442" y="21094"/>
                  </a:lnTo>
                  <a:lnTo>
                    <a:pt x="8064" y="21717"/>
                  </a:lnTo>
                  <a:lnTo>
                    <a:pt x="7937" y="21209"/>
                  </a:lnTo>
                  <a:lnTo>
                    <a:pt x="7315" y="20599"/>
                  </a:lnTo>
                  <a:lnTo>
                    <a:pt x="7569" y="20358"/>
                  </a:lnTo>
                  <a:lnTo>
                    <a:pt x="8940" y="20358"/>
                  </a:lnTo>
                  <a:lnTo>
                    <a:pt x="9309" y="19596"/>
                  </a:lnTo>
                  <a:close/>
                </a:path>
                <a:path w="43179" h="37464">
                  <a:moveTo>
                    <a:pt x="9423" y="3073"/>
                  </a:moveTo>
                  <a:lnTo>
                    <a:pt x="8940" y="2349"/>
                  </a:lnTo>
                  <a:lnTo>
                    <a:pt x="8305" y="1498"/>
                  </a:lnTo>
                  <a:lnTo>
                    <a:pt x="7823" y="977"/>
                  </a:lnTo>
                  <a:lnTo>
                    <a:pt x="7073" y="977"/>
                  </a:lnTo>
                  <a:lnTo>
                    <a:pt x="6197" y="2108"/>
                  </a:lnTo>
                  <a:lnTo>
                    <a:pt x="5715" y="2463"/>
                  </a:lnTo>
                  <a:lnTo>
                    <a:pt x="6197" y="3594"/>
                  </a:lnTo>
                  <a:lnTo>
                    <a:pt x="6832" y="4330"/>
                  </a:lnTo>
                  <a:lnTo>
                    <a:pt x="7327" y="5461"/>
                  </a:lnTo>
                  <a:lnTo>
                    <a:pt x="8077" y="4699"/>
                  </a:lnTo>
                  <a:lnTo>
                    <a:pt x="8674" y="3835"/>
                  </a:lnTo>
                  <a:lnTo>
                    <a:pt x="9423" y="3073"/>
                  </a:lnTo>
                  <a:close/>
                </a:path>
                <a:path w="43179" h="37464">
                  <a:moveTo>
                    <a:pt x="9804" y="29895"/>
                  </a:moveTo>
                  <a:lnTo>
                    <a:pt x="9309" y="30022"/>
                  </a:lnTo>
                  <a:lnTo>
                    <a:pt x="9423" y="30264"/>
                  </a:lnTo>
                  <a:lnTo>
                    <a:pt x="9677" y="30264"/>
                  </a:lnTo>
                  <a:lnTo>
                    <a:pt x="9677" y="30022"/>
                  </a:lnTo>
                  <a:lnTo>
                    <a:pt x="9804" y="29895"/>
                  </a:lnTo>
                  <a:close/>
                </a:path>
                <a:path w="43179" h="37464">
                  <a:moveTo>
                    <a:pt x="9931" y="31521"/>
                  </a:moveTo>
                  <a:lnTo>
                    <a:pt x="9804" y="31394"/>
                  </a:lnTo>
                  <a:lnTo>
                    <a:pt x="9804" y="31521"/>
                  </a:lnTo>
                  <a:lnTo>
                    <a:pt x="9931" y="31521"/>
                  </a:lnTo>
                  <a:close/>
                </a:path>
                <a:path w="43179" h="37464">
                  <a:moveTo>
                    <a:pt x="11417" y="30060"/>
                  </a:moveTo>
                  <a:lnTo>
                    <a:pt x="10922" y="29654"/>
                  </a:lnTo>
                  <a:lnTo>
                    <a:pt x="10922" y="29908"/>
                  </a:lnTo>
                  <a:lnTo>
                    <a:pt x="10553" y="29908"/>
                  </a:lnTo>
                  <a:lnTo>
                    <a:pt x="10172" y="30060"/>
                  </a:lnTo>
                  <a:lnTo>
                    <a:pt x="10172" y="30784"/>
                  </a:lnTo>
                  <a:lnTo>
                    <a:pt x="10553" y="31153"/>
                  </a:lnTo>
                  <a:lnTo>
                    <a:pt x="11303" y="31153"/>
                  </a:lnTo>
                  <a:lnTo>
                    <a:pt x="11417" y="30784"/>
                  </a:lnTo>
                  <a:lnTo>
                    <a:pt x="11417" y="30391"/>
                  </a:lnTo>
                  <a:lnTo>
                    <a:pt x="11417" y="30060"/>
                  </a:lnTo>
                  <a:close/>
                </a:path>
                <a:path w="43179" h="37464">
                  <a:moveTo>
                    <a:pt x="11417" y="12649"/>
                  </a:moveTo>
                  <a:lnTo>
                    <a:pt x="10172" y="14020"/>
                  </a:lnTo>
                  <a:lnTo>
                    <a:pt x="11417" y="15125"/>
                  </a:lnTo>
                  <a:lnTo>
                    <a:pt x="10922" y="14262"/>
                  </a:lnTo>
                  <a:lnTo>
                    <a:pt x="10922" y="13652"/>
                  </a:lnTo>
                  <a:lnTo>
                    <a:pt x="11417" y="12649"/>
                  </a:lnTo>
                  <a:close/>
                </a:path>
                <a:path w="43179" h="37464">
                  <a:moveTo>
                    <a:pt x="11671" y="5816"/>
                  </a:moveTo>
                  <a:lnTo>
                    <a:pt x="11163" y="4965"/>
                  </a:lnTo>
                  <a:lnTo>
                    <a:pt x="10299" y="4330"/>
                  </a:lnTo>
                  <a:lnTo>
                    <a:pt x="9690" y="3441"/>
                  </a:lnTo>
                  <a:lnTo>
                    <a:pt x="8940" y="4203"/>
                  </a:lnTo>
                  <a:lnTo>
                    <a:pt x="8305" y="5092"/>
                  </a:lnTo>
                  <a:lnTo>
                    <a:pt x="7581" y="5816"/>
                  </a:lnTo>
                  <a:lnTo>
                    <a:pt x="8077" y="6705"/>
                  </a:lnTo>
                  <a:lnTo>
                    <a:pt x="8940" y="7556"/>
                  </a:lnTo>
                  <a:lnTo>
                    <a:pt x="9423" y="8318"/>
                  </a:lnTo>
                  <a:lnTo>
                    <a:pt x="10185" y="7556"/>
                  </a:lnTo>
                  <a:lnTo>
                    <a:pt x="11163" y="6705"/>
                  </a:lnTo>
                  <a:lnTo>
                    <a:pt x="11671" y="5816"/>
                  </a:lnTo>
                  <a:close/>
                </a:path>
                <a:path w="43179" h="37464">
                  <a:moveTo>
                    <a:pt x="11671" y="0"/>
                  </a:moveTo>
                  <a:lnTo>
                    <a:pt x="10185" y="368"/>
                  </a:lnTo>
                  <a:lnTo>
                    <a:pt x="8305" y="736"/>
                  </a:lnTo>
                  <a:lnTo>
                    <a:pt x="8572" y="1244"/>
                  </a:lnTo>
                  <a:lnTo>
                    <a:pt x="9194" y="2108"/>
                  </a:lnTo>
                  <a:lnTo>
                    <a:pt x="9690" y="2832"/>
                  </a:lnTo>
                  <a:lnTo>
                    <a:pt x="10185" y="2108"/>
                  </a:lnTo>
                  <a:lnTo>
                    <a:pt x="11163" y="1498"/>
                  </a:lnTo>
                  <a:lnTo>
                    <a:pt x="11671" y="736"/>
                  </a:lnTo>
                  <a:lnTo>
                    <a:pt x="11671" y="0"/>
                  </a:lnTo>
                  <a:close/>
                </a:path>
                <a:path w="43179" h="37464">
                  <a:moveTo>
                    <a:pt x="12039" y="29413"/>
                  </a:moveTo>
                  <a:lnTo>
                    <a:pt x="11417" y="29413"/>
                  </a:lnTo>
                  <a:lnTo>
                    <a:pt x="11912" y="29781"/>
                  </a:lnTo>
                  <a:lnTo>
                    <a:pt x="12039" y="29540"/>
                  </a:lnTo>
                  <a:lnTo>
                    <a:pt x="12039" y="29413"/>
                  </a:lnTo>
                  <a:close/>
                </a:path>
                <a:path w="43179" h="37464">
                  <a:moveTo>
                    <a:pt x="12407" y="31026"/>
                  </a:moveTo>
                  <a:lnTo>
                    <a:pt x="12166" y="30873"/>
                  </a:lnTo>
                  <a:lnTo>
                    <a:pt x="12039" y="30784"/>
                  </a:lnTo>
                  <a:lnTo>
                    <a:pt x="12039" y="31153"/>
                  </a:lnTo>
                  <a:lnTo>
                    <a:pt x="12407" y="31153"/>
                  </a:lnTo>
                  <a:lnTo>
                    <a:pt x="12407" y="31026"/>
                  </a:lnTo>
                  <a:close/>
                </a:path>
                <a:path w="43179" h="37464">
                  <a:moveTo>
                    <a:pt x="12534" y="5092"/>
                  </a:moveTo>
                  <a:lnTo>
                    <a:pt x="12039" y="1371"/>
                  </a:lnTo>
                  <a:lnTo>
                    <a:pt x="11290" y="1854"/>
                  </a:lnTo>
                  <a:lnTo>
                    <a:pt x="10668" y="2717"/>
                  </a:lnTo>
                  <a:lnTo>
                    <a:pt x="10045" y="3225"/>
                  </a:lnTo>
                  <a:lnTo>
                    <a:pt x="10922" y="3962"/>
                  </a:lnTo>
                  <a:lnTo>
                    <a:pt x="11544" y="4813"/>
                  </a:lnTo>
                  <a:lnTo>
                    <a:pt x="12039" y="5575"/>
                  </a:lnTo>
                  <a:lnTo>
                    <a:pt x="12534" y="5092"/>
                  </a:lnTo>
                  <a:close/>
                </a:path>
                <a:path w="43179" h="37464">
                  <a:moveTo>
                    <a:pt x="12788" y="26428"/>
                  </a:moveTo>
                  <a:lnTo>
                    <a:pt x="12280" y="26187"/>
                  </a:lnTo>
                  <a:lnTo>
                    <a:pt x="11417" y="25819"/>
                  </a:lnTo>
                  <a:lnTo>
                    <a:pt x="10922" y="25323"/>
                  </a:lnTo>
                  <a:lnTo>
                    <a:pt x="9436" y="25323"/>
                  </a:lnTo>
                  <a:lnTo>
                    <a:pt x="8191" y="25577"/>
                  </a:lnTo>
                  <a:lnTo>
                    <a:pt x="6946" y="26060"/>
                  </a:lnTo>
                  <a:lnTo>
                    <a:pt x="7696" y="26670"/>
                  </a:lnTo>
                  <a:lnTo>
                    <a:pt x="8432" y="27063"/>
                  </a:lnTo>
                  <a:lnTo>
                    <a:pt x="9309" y="27190"/>
                  </a:lnTo>
                  <a:lnTo>
                    <a:pt x="10426" y="26797"/>
                  </a:lnTo>
                  <a:lnTo>
                    <a:pt x="11417" y="26543"/>
                  </a:lnTo>
                  <a:lnTo>
                    <a:pt x="12788" y="26428"/>
                  </a:lnTo>
                  <a:close/>
                </a:path>
                <a:path w="43179" h="37464">
                  <a:moveTo>
                    <a:pt x="12788" y="5575"/>
                  </a:moveTo>
                  <a:lnTo>
                    <a:pt x="12522" y="5943"/>
                  </a:lnTo>
                  <a:lnTo>
                    <a:pt x="12788" y="6832"/>
                  </a:lnTo>
                  <a:lnTo>
                    <a:pt x="12788" y="5575"/>
                  </a:lnTo>
                  <a:close/>
                </a:path>
                <a:path w="43179" h="37464">
                  <a:moveTo>
                    <a:pt x="13284" y="9448"/>
                  </a:moveTo>
                  <a:lnTo>
                    <a:pt x="13030" y="7683"/>
                  </a:lnTo>
                  <a:lnTo>
                    <a:pt x="12649" y="7315"/>
                  </a:lnTo>
                  <a:lnTo>
                    <a:pt x="12420" y="6832"/>
                  </a:lnTo>
                  <a:lnTo>
                    <a:pt x="11912" y="6591"/>
                  </a:lnTo>
                  <a:lnTo>
                    <a:pt x="11417" y="7315"/>
                  </a:lnTo>
                  <a:lnTo>
                    <a:pt x="10553" y="8166"/>
                  </a:lnTo>
                  <a:lnTo>
                    <a:pt x="9690" y="8686"/>
                  </a:lnTo>
                  <a:lnTo>
                    <a:pt x="10553" y="9448"/>
                  </a:lnTo>
                  <a:lnTo>
                    <a:pt x="11176" y="10299"/>
                  </a:lnTo>
                  <a:lnTo>
                    <a:pt x="11912" y="11036"/>
                  </a:lnTo>
                  <a:lnTo>
                    <a:pt x="12166" y="10553"/>
                  </a:lnTo>
                  <a:lnTo>
                    <a:pt x="13284" y="9448"/>
                  </a:lnTo>
                  <a:close/>
                </a:path>
                <a:path w="43179" h="37464">
                  <a:moveTo>
                    <a:pt x="13525" y="15125"/>
                  </a:moveTo>
                  <a:lnTo>
                    <a:pt x="12776" y="16243"/>
                  </a:lnTo>
                  <a:lnTo>
                    <a:pt x="13525" y="17005"/>
                  </a:lnTo>
                  <a:lnTo>
                    <a:pt x="13271" y="16243"/>
                  </a:lnTo>
                  <a:lnTo>
                    <a:pt x="13271" y="15633"/>
                  </a:lnTo>
                  <a:lnTo>
                    <a:pt x="13525" y="15125"/>
                  </a:lnTo>
                  <a:close/>
                </a:path>
                <a:path w="43179" h="37464">
                  <a:moveTo>
                    <a:pt x="13779" y="29781"/>
                  </a:moveTo>
                  <a:lnTo>
                    <a:pt x="13652" y="29413"/>
                  </a:lnTo>
                  <a:lnTo>
                    <a:pt x="13284" y="29298"/>
                  </a:lnTo>
                  <a:lnTo>
                    <a:pt x="12649" y="29298"/>
                  </a:lnTo>
                  <a:lnTo>
                    <a:pt x="12534" y="29654"/>
                  </a:lnTo>
                  <a:lnTo>
                    <a:pt x="12534" y="30391"/>
                  </a:lnTo>
                  <a:lnTo>
                    <a:pt x="12788" y="30784"/>
                  </a:lnTo>
                  <a:lnTo>
                    <a:pt x="13652" y="30784"/>
                  </a:lnTo>
                  <a:lnTo>
                    <a:pt x="13779" y="30391"/>
                  </a:lnTo>
                  <a:lnTo>
                    <a:pt x="13779" y="30022"/>
                  </a:lnTo>
                  <a:lnTo>
                    <a:pt x="13779" y="29781"/>
                  </a:lnTo>
                  <a:close/>
                </a:path>
                <a:path w="43179" h="37464">
                  <a:moveTo>
                    <a:pt x="14147" y="18110"/>
                  </a:moveTo>
                  <a:lnTo>
                    <a:pt x="13398" y="17614"/>
                  </a:lnTo>
                  <a:lnTo>
                    <a:pt x="12788" y="17005"/>
                  </a:lnTo>
                  <a:lnTo>
                    <a:pt x="12039" y="16522"/>
                  </a:lnTo>
                  <a:lnTo>
                    <a:pt x="11544" y="17246"/>
                  </a:lnTo>
                  <a:lnTo>
                    <a:pt x="12293" y="17614"/>
                  </a:lnTo>
                  <a:lnTo>
                    <a:pt x="12903" y="17856"/>
                  </a:lnTo>
                  <a:lnTo>
                    <a:pt x="13398" y="18351"/>
                  </a:lnTo>
                  <a:lnTo>
                    <a:pt x="13893" y="18618"/>
                  </a:lnTo>
                  <a:lnTo>
                    <a:pt x="14147" y="18110"/>
                  </a:lnTo>
                  <a:close/>
                </a:path>
                <a:path w="43179" h="37464">
                  <a:moveTo>
                    <a:pt x="14516" y="28930"/>
                  </a:moveTo>
                  <a:lnTo>
                    <a:pt x="14020" y="28930"/>
                  </a:lnTo>
                  <a:lnTo>
                    <a:pt x="14160" y="29019"/>
                  </a:lnTo>
                  <a:lnTo>
                    <a:pt x="14274" y="29171"/>
                  </a:lnTo>
                  <a:lnTo>
                    <a:pt x="14389" y="29413"/>
                  </a:lnTo>
                  <a:lnTo>
                    <a:pt x="14516" y="28930"/>
                  </a:lnTo>
                  <a:close/>
                </a:path>
                <a:path w="43179" h="37464">
                  <a:moveTo>
                    <a:pt x="14643" y="30911"/>
                  </a:moveTo>
                  <a:lnTo>
                    <a:pt x="14516" y="30784"/>
                  </a:lnTo>
                  <a:lnTo>
                    <a:pt x="14401" y="30543"/>
                  </a:lnTo>
                  <a:lnTo>
                    <a:pt x="14274" y="30543"/>
                  </a:lnTo>
                  <a:lnTo>
                    <a:pt x="14274" y="30784"/>
                  </a:lnTo>
                  <a:lnTo>
                    <a:pt x="14147" y="30911"/>
                  </a:lnTo>
                  <a:lnTo>
                    <a:pt x="14643" y="30911"/>
                  </a:lnTo>
                  <a:close/>
                </a:path>
                <a:path w="43179" h="37464">
                  <a:moveTo>
                    <a:pt x="16383" y="29540"/>
                  </a:moveTo>
                  <a:lnTo>
                    <a:pt x="16141" y="28930"/>
                  </a:lnTo>
                  <a:lnTo>
                    <a:pt x="15265" y="28930"/>
                  </a:lnTo>
                  <a:lnTo>
                    <a:pt x="14897" y="29413"/>
                  </a:lnTo>
                  <a:lnTo>
                    <a:pt x="14897" y="30264"/>
                  </a:lnTo>
                  <a:lnTo>
                    <a:pt x="15392" y="30670"/>
                  </a:lnTo>
                  <a:lnTo>
                    <a:pt x="15887" y="30670"/>
                  </a:lnTo>
                  <a:lnTo>
                    <a:pt x="16383" y="30264"/>
                  </a:lnTo>
                  <a:lnTo>
                    <a:pt x="16383" y="29908"/>
                  </a:lnTo>
                  <a:lnTo>
                    <a:pt x="16383" y="29540"/>
                  </a:lnTo>
                  <a:close/>
                </a:path>
                <a:path w="43179" h="37464">
                  <a:moveTo>
                    <a:pt x="17386" y="28524"/>
                  </a:moveTo>
                  <a:lnTo>
                    <a:pt x="16637" y="28676"/>
                  </a:lnTo>
                  <a:lnTo>
                    <a:pt x="17005" y="29133"/>
                  </a:lnTo>
                  <a:lnTo>
                    <a:pt x="17005" y="29286"/>
                  </a:lnTo>
                  <a:lnTo>
                    <a:pt x="17246" y="28930"/>
                  </a:lnTo>
                  <a:lnTo>
                    <a:pt x="17246" y="28676"/>
                  </a:lnTo>
                  <a:lnTo>
                    <a:pt x="17386" y="28524"/>
                  </a:lnTo>
                  <a:close/>
                </a:path>
                <a:path w="43179" h="37464">
                  <a:moveTo>
                    <a:pt x="17500" y="30784"/>
                  </a:moveTo>
                  <a:lnTo>
                    <a:pt x="17246" y="30518"/>
                  </a:lnTo>
                  <a:lnTo>
                    <a:pt x="17119" y="30416"/>
                  </a:lnTo>
                  <a:lnTo>
                    <a:pt x="17119" y="30022"/>
                  </a:lnTo>
                  <a:lnTo>
                    <a:pt x="16878" y="30416"/>
                  </a:lnTo>
                  <a:lnTo>
                    <a:pt x="16878" y="30670"/>
                  </a:lnTo>
                  <a:lnTo>
                    <a:pt x="16751" y="30784"/>
                  </a:lnTo>
                  <a:lnTo>
                    <a:pt x="17500" y="30784"/>
                  </a:lnTo>
                  <a:close/>
                </a:path>
                <a:path w="43179" h="37464">
                  <a:moveTo>
                    <a:pt x="19240" y="29171"/>
                  </a:moveTo>
                  <a:lnTo>
                    <a:pt x="18973" y="28689"/>
                  </a:lnTo>
                  <a:lnTo>
                    <a:pt x="17983" y="28689"/>
                  </a:lnTo>
                  <a:lnTo>
                    <a:pt x="17487" y="29171"/>
                  </a:lnTo>
                  <a:lnTo>
                    <a:pt x="17487" y="30022"/>
                  </a:lnTo>
                  <a:lnTo>
                    <a:pt x="17983" y="30416"/>
                  </a:lnTo>
                  <a:lnTo>
                    <a:pt x="18872" y="30416"/>
                  </a:lnTo>
                  <a:lnTo>
                    <a:pt x="19240" y="30022"/>
                  </a:lnTo>
                  <a:lnTo>
                    <a:pt x="19240" y="29654"/>
                  </a:lnTo>
                  <a:lnTo>
                    <a:pt x="19240" y="29171"/>
                  </a:lnTo>
                  <a:close/>
                </a:path>
                <a:path w="43179" h="37464">
                  <a:moveTo>
                    <a:pt x="20231" y="30670"/>
                  </a:moveTo>
                  <a:lnTo>
                    <a:pt x="19850" y="30264"/>
                  </a:lnTo>
                  <a:lnTo>
                    <a:pt x="19608" y="30505"/>
                  </a:lnTo>
                  <a:lnTo>
                    <a:pt x="19494" y="30670"/>
                  </a:lnTo>
                  <a:lnTo>
                    <a:pt x="20231" y="30670"/>
                  </a:lnTo>
                  <a:close/>
                </a:path>
                <a:path w="43179" h="37464">
                  <a:moveTo>
                    <a:pt x="20231" y="28524"/>
                  </a:moveTo>
                  <a:lnTo>
                    <a:pt x="19494" y="28524"/>
                  </a:lnTo>
                  <a:lnTo>
                    <a:pt x="19735" y="28803"/>
                  </a:lnTo>
                  <a:lnTo>
                    <a:pt x="19850" y="29019"/>
                  </a:lnTo>
                  <a:lnTo>
                    <a:pt x="20104" y="28689"/>
                  </a:lnTo>
                  <a:lnTo>
                    <a:pt x="20231" y="28524"/>
                  </a:lnTo>
                  <a:close/>
                </a:path>
                <a:path w="43179" h="37464">
                  <a:moveTo>
                    <a:pt x="22199" y="28930"/>
                  </a:moveTo>
                  <a:lnTo>
                    <a:pt x="21831" y="28536"/>
                  </a:lnTo>
                  <a:lnTo>
                    <a:pt x="20980" y="28536"/>
                  </a:lnTo>
                  <a:lnTo>
                    <a:pt x="20358" y="28930"/>
                  </a:lnTo>
                  <a:lnTo>
                    <a:pt x="20358" y="30060"/>
                  </a:lnTo>
                  <a:lnTo>
                    <a:pt x="20980" y="30391"/>
                  </a:lnTo>
                  <a:lnTo>
                    <a:pt x="21348" y="30391"/>
                  </a:lnTo>
                  <a:lnTo>
                    <a:pt x="21831" y="30391"/>
                  </a:lnTo>
                  <a:lnTo>
                    <a:pt x="22199" y="30060"/>
                  </a:lnTo>
                  <a:lnTo>
                    <a:pt x="22199" y="28930"/>
                  </a:lnTo>
                  <a:close/>
                </a:path>
                <a:path w="43179" h="37464">
                  <a:moveTo>
                    <a:pt x="23329" y="30670"/>
                  </a:moveTo>
                  <a:lnTo>
                    <a:pt x="23088" y="30391"/>
                  </a:lnTo>
                  <a:lnTo>
                    <a:pt x="22961" y="30264"/>
                  </a:lnTo>
                  <a:lnTo>
                    <a:pt x="22961" y="29908"/>
                  </a:lnTo>
                  <a:lnTo>
                    <a:pt x="22834" y="30264"/>
                  </a:lnTo>
                  <a:lnTo>
                    <a:pt x="22834" y="30518"/>
                  </a:lnTo>
                  <a:lnTo>
                    <a:pt x="22466" y="30670"/>
                  </a:lnTo>
                  <a:lnTo>
                    <a:pt x="23329" y="30670"/>
                  </a:lnTo>
                  <a:close/>
                </a:path>
                <a:path w="43179" h="37464">
                  <a:moveTo>
                    <a:pt x="23329" y="28524"/>
                  </a:moveTo>
                  <a:lnTo>
                    <a:pt x="22580" y="28524"/>
                  </a:lnTo>
                  <a:lnTo>
                    <a:pt x="22821" y="28803"/>
                  </a:lnTo>
                  <a:lnTo>
                    <a:pt x="22948" y="29019"/>
                  </a:lnTo>
                  <a:lnTo>
                    <a:pt x="23075" y="28803"/>
                  </a:lnTo>
                  <a:lnTo>
                    <a:pt x="23329" y="28524"/>
                  </a:lnTo>
                  <a:close/>
                </a:path>
                <a:path w="43179" h="37464">
                  <a:moveTo>
                    <a:pt x="25069" y="29298"/>
                  </a:moveTo>
                  <a:lnTo>
                    <a:pt x="24815" y="28689"/>
                  </a:lnTo>
                  <a:lnTo>
                    <a:pt x="23825" y="28689"/>
                  </a:lnTo>
                  <a:lnTo>
                    <a:pt x="23456" y="29171"/>
                  </a:lnTo>
                  <a:lnTo>
                    <a:pt x="23456" y="30022"/>
                  </a:lnTo>
                  <a:lnTo>
                    <a:pt x="23825" y="30416"/>
                  </a:lnTo>
                  <a:lnTo>
                    <a:pt x="24701" y="30416"/>
                  </a:lnTo>
                  <a:lnTo>
                    <a:pt x="25069" y="30022"/>
                  </a:lnTo>
                  <a:lnTo>
                    <a:pt x="25069" y="29654"/>
                  </a:lnTo>
                  <a:lnTo>
                    <a:pt x="25069" y="29298"/>
                  </a:lnTo>
                  <a:close/>
                </a:path>
                <a:path w="43179" h="37464">
                  <a:moveTo>
                    <a:pt x="26187" y="30784"/>
                  </a:moveTo>
                  <a:lnTo>
                    <a:pt x="25946" y="30518"/>
                  </a:lnTo>
                  <a:lnTo>
                    <a:pt x="25806" y="30022"/>
                  </a:lnTo>
                  <a:lnTo>
                    <a:pt x="25806" y="30416"/>
                  </a:lnTo>
                  <a:lnTo>
                    <a:pt x="25438" y="30670"/>
                  </a:lnTo>
                  <a:lnTo>
                    <a:pt x="25311" y="30784"/>
                  </a:lnTo>
                  <a:lnTo>
                    <a:pt x="26187" y="30784"/>
                  </a:lnTo>
                  <a:close/>
                </a:path>
                <a:path w="43179" h="37464">
                  <a:moveTo>
                    <a:pt x="26187" y="28689"/>
                  </a:moveTo>
                  <a:lnTo>
                    <a:pt x="25438" y="28524"/>
                  </a:lnTo>
                  <a:lnTo>
                    <a:pt x="25692" y="28803"/>
                  </a:lnTo>
                  <a:lnTo>
                    <a:pt x="25806" y="29171"/>
                  </a:lnTo>
                  <a:lnTo>
                    <a:pt x="26060" y="28689"/>
                  </a:lnTo>
                  <a:lnTo>
                    <a:pt x="26187" y="28689"/>
                  </a:lnTo>
                  <a:close/>
                </a:path>
                <a:path w="43179" h="37464">
                  <a:moveTo>
                    <a:pt x="27800" y="29540"/>
                  </a:moveTo>
                  <a:lnTo>
                    <a:pt x="27559" y="28930"/>
                  </a:lnTo>
                  <a:lnTo>
                    <a:pt x="26441" y="28930"/>
                  </a:lnTo>
                  <a:lnTo>
                    <a:pt x="26314" y="29413"/>
                  </a:lnTo>
                  <a:lnTo>
                    <a:pt x="26314" y="30264"/>
                  </a:lnTo>
                  <a:lnTo>
                    <a:pt x="26555" y="30670"/>
                  </a:lnTo>
                  <a:lnTo>
                    <a:pt x="27432" y="30670"/>
                  </a:lnTo>
                  <a:lnTo>
                    <a:pt x="27800" y="30264"/>
                  </a:lnTo>
                  <a:lnTo>
                    <a:pt x="27800" y="29908"/>
                  </a:lnTo>
                  <a:lnTo>
                    <a:pt x="27800" y="29540"/>
                  </a:lnTo>
                  <a:close/>
                </a:path>
                <a:path w="43179" h="37464">
                  <a:moveTo>
                    <a:pt x="28422" y="29171"/>
                  </a:moveTo>
                  <a:lnTo>
                    <a:pt x="28295" y="29171"/>
                  </a:lnTo>
                  <a:lnTo>
                    <a:pt x="28295" y="29413"/>
                  </a:lnTo>
                  <a:lnTo>
                    <a:pt x="28422" y="29171"/>
                  </a:lnTo>
                  <a:close/>
                </a:path>
                <a:path w="43179" h="37464">
                  <a:moveTo>
                    <a:pt x="28536" y="30911"/>
                  </a:moveTo>
                  <a:lnTo>
                    <a:pt x="28422" y="30784"/>
                  </a:lnTo>
                  <a:lnTo>
                    <a:pt x="28295" y="30543"/>
                  </a:lnTo>
                  <a:lnTo>
                    <a:pt x="28168" y="30543"/>
                  </a:lnTo>
                  <a:lnTo>
                    <a:pt x="28054" y="30911"/>
                  </a:lnTo>
                  <a:lnTo>
                    <a:pt x="28536" y="30911"/>
                  </a:lnTo>
                  <a:close/>
                </a:path>
                <a:path w="43179" h="37464">
                  <a:moveTo>
                    <a:pt x="28663" y="28930"/>
                  </a:moveTo>
                  <a:lnTo>
                    <a:pt x="28168" y="28930"/>
                  </a:lnTo>
                  <a:lnTo>
                    <a:pt x="28295" y="29019"/>
                  </a:lnTo>
                  <a:lnTo>
                    <a:pt x="28422" y="29171"/>
                  </a:lnTo>
                  <a:lnTo>
                    <a:pt x="28663" y="28930"/>
                  </a:lnTo>
                  <a:close/>
                </a:path>
                <a:path w="43179" h="37464">
                  <a:moveTo>
                    <a:pt x="30289" y="29654"/>
                  </a:moveTo>
                  <a:lnTo>
                    <a:pt x="29908" y="29413"/>
                  </a:lnTo>
                  <a:lnTo>
                    <a:pt x="29540" y="29298"/>
                  </a:lnTo>
                  <a:lnTo>
                    <a:pt x="29159" y="29298"/>
                  </a:lnTo>
                  <a:lnTo>
                    <a:pt x="28803" y="29654"/>
                  </a:lnTo>
                  <a:lnTo>
                    <a:pt x="28803" y="30391"/>
                  </a:lnTo>
                  <a:lnTo>
                    <a:pt x="29159" y="30784"/>
                  </a:lnTo>
                  <a:lnTo>
                    <a:pt x="30022" y="30784"/>
                  </a:lnTo>
                  <a:lnTo>
                    <a:pt x="30289" y="30391"/>
                  </a:lnTo>
                  <a:lnTo>
                    <a:pt x="30289" y="30022"/>
                  </a:lnTo>
                  <a:lnTo>
                    <a:pt x="30289" y="29654"/>
                  </a:lnTo>
                  <a:close/>
                </a:path>
                <a:path w="43179" h="37464">
                  <a:moveTo>
                    <a:pt x="30657" y="30873"/>
                  </a:moveTo>
                  <a:lnTo>
                    <a:pt x="30543" y="31026"/>
                  </a:lnTo>
                  <a:lnTo>
                    <a:pt x="30403" y="31026"/>
                  </a:lnTo>
                  <a:lnTo>
                    <a:pt x="30403" y="31153"/>
                  </a:lnTo>
                  <a:lnTo>
                    <a:pt x="30657" y="31153"/>
                  </a:lnTo>
                  <a:lnTo>
                    <a:pt x="30657" y="30873"/>
                  </a:lnTo>
                  <a:close/>
                </a:path>
                <a:path w="43179" h="37464">
                  <a:moveTo>
                    <a:pt x="31140" y="29413"/>
                  </a:moveTo>
                  <a:lnTo>
                    <a:pt x="30772" y="29413"/>
                  </a:lnTo>
                  <a:lnTo>
                    <a:pt x="30772" y="29540"/>
                  </a:lnTo>
                  <a:lnTo>
                    <a:pt x="30911" y="29540"/>
                  </a:lnTo>
                  <a:lnTo>
                    <a:pt x="31026" y="29781"/>
                  </a:lnTo>
                  <a:lnTo>
                    <a:pt x="31140" y="29413"/>
                  </a:lnTo>
                  <a:close/>
                </a:path>
                <a:path w="43179" h="37464">
                  <a:moveTo>
                    <a:pt x="32651" y="30060"/>
                  </a:moveTo>
                  <a:lnTo>
                    <a:pt x="32143" y="29908"/>
                  </a:lnTo>
                  <a:lnTo>
                    <a:pt x="31521" y="29908"/>
                  </a:lnTo>
                  <a:lnTo>
                    <a:pt x="31394" y="30060"/>
                  </a:lnTo>
                  <a:lnTo>
                    <a:pt x="31394" y="30784"/>
                  </a:lnTo>
                  <a:lnTo>
                    <a:pt x="31521" y="31153"/>
                  </a:lnTo>
                  <a:lnTo>
                    <a:pt x="32283" y="31153"/>
                  </a:lnTo>
                  <a:lnTo>
                    <a:pt x="32651" y="30784"/>
                  </a:lnTo>
                  <a:lnTo>
                    <a:pt x="32651" y="30391"/>
                  </a:lnTo>
                  <a:lnTo>
                    <a:pt x="32651" y="30060"/>
                  </a:lnTo>
                  <a:close/>
                </a:path>
                <a:path w="43179" h="37464">
                  <a:moveTo>
                    <a:pt x="32893" y="31394"/>
                  </a:moveTo>
                  <a:lnTo>
                    <a:pt x="32766" y="31394"/>
                  </a:lnTo>
                  <a:lnTo>
                    <a:pt x="32766" y="31521"/>
                  </a:lnTo>
                  <a:lnTo>
                    <a:pt x="32893" y="31521"/>
                  </a:lnTo>
                  <a:lnTo>
                    <a:pt x="32893" y="31394"/>
                  </a:lnTo>
                  <a:close/>
                </a:path>
                <a:path w="43179" h="37464">
                  <a:moveTo>
                    <a:pt x="33388" y="30060"/>
                  </a:moveTo>
                  <a:lnTo>
                    <a:pt x="32880" y="29908"/>
                  </a:lnTo>
                  <a:lnTo>
                    <a:pt x="33020" y="30060"/>
                  </a:lnTo>
                  <a:lnTo>
                    <a:pt x="33147" y="30149"/>
                  </a:lnTo>
                  <a:lnTo>
                    <a:pt x="33388" y="30060"/>
                  </a:lnTo>
                  <a:close/>
                </a:path>
                <a:path w="43179" h="37464">
                  <a:moveTo>
                    <a:pt x="33515" y="34264"/>
                  </a:moveTo>
                  <a:lnTo>
                    <a:pt x="30657" y="33502"/>
                  </a:lnTo>
                  <a:lnTo>
                    <a:pt x="25933" y="33134"/>
                  </a:lnTo>
                  <a:lnTo>
                    <a:pt x="16764" y="33134"/>
                  </a:lnTo>
                  <a:lnTo>
                    <a:pt x="12280" y="33502"/>
                  </a:lnTo>
                  <a:lnTo>
                    <a:pt x="9309" y="34264"/>
                  </a:lnTo>
                  <a:lnTo>
                    <a:pt x="13157" y="35242"/>
                  </a:lnTo>
                  <a:lnTo>
                    <a:pt x="17373" y="35483"/>
                  </a:lnTo>
                  <a:lnTo>
                    <a:pt x="25933" y="35483"/>
                  </a:lnTo>
                  <a:lnTo>
                    <a:pt x="30530" y="35026"/>
                  </a:lnTo>
                  <a:lnTo>
                    <a:pt x="33515" y="34264"/>
                  </a:lnTo>
                  <a:close/>
                </a:path>
                <a:path w="43179" h="37464">
                  <a:moveTo>
                    <a:pt x="34759" y="30784"/>
                  </a:moveTo>
                  <a:lnTo>
                    <a:pt x="34378" y="30391"/>
                  </a:lnTo>
                  <a:lnTo>
                    <a:pt x="33883" y="30391"/>
                  </a:lnTo>
                  <a:lnTo>
                    <a:pt x="33502" y="30784"/>
                  </a:lnTo>
                  <a:lnTo>
                    <a:pt x="33502" y="31267"/>
                  </a:lnTo>
                  <a:lnTo>
                    <a:pt x="33883" y="31635"/>
                  </a:lnTo>
                  <a:lnTo>
                    <a:pt x="34378" y="31635"/>
                  </a:lnTo>
                  <a:lnTo>
                    <a:pt x="34759" y="31267"/>
                  </a:lnTo>
                  <a:lnTo>
                    <a:pt x="34759" y="30784"/>
                  </a:lnTo>
                  <a:close/>
                </a:path>
                <a:path w="43179" h="37464">
                  <a:moveTo>
                    <a:pt x="35242" y="34988"/>
                  </a:moveTo>
                  <a:lnTo>
                    <a:pt x="30772" y="36118"/>
                  </a:lnTo>
                  <a:lnTo>
                    <a:pt x="25806" y="36245"/>
                  </a:lnTo>
                  <a:lnTo>
                    <a:pt x="15900" y="36245"/>
                  </a:lnTo>
                  <a:lnTo>
                    <a:pt x="10299" y="35852"/>
                  </a:lnTo>
                  <a:lnTo>
                    <a:pt x="7442" y="34988"/>
                  </a:lnTo>
                  <a:lnTo>
                    <a:pt x="7442" y="35852"/>
                  </a:lnTo>
                  <a:lnTo>
                    <a:pt x="10185" y="36880"/>
                  </a:lnTo>
                  <a:lnTo>
                    <a:pt x="14770" y="37376"/>
                  </a:lnTo>
                  <a:lnTo>
                    <a:pt x="28054" y="37376"/>
                  </a:lnTo>
                  <a:lnTo>
                    <a:pt x="32512" y="36728"/>
                  </a:lnTo>
                  <a:lnTo>
                    <a:pt x="35242" y="35852"/>
                  </a:lnTo>
                  <a:lnTo>
                    <a:pt x="35242" y="34988"/>
                  </a:lnTo>
                  <a:close/>
                </a:path>
                <a:path w="43179" h="37464">
                  <a:moveTo>
                    <a:pt x="35242" y="32766"/>
                  </a:moveTo>
                  <a:lnTo>
                    <a:pt x="31140" y="31280"/>
                  </a:lnTo>
                  <a:lnTo>
                    <a:pt x="25577" y="31280"/>
                  </a:lnTo>
                  <a:lnTo>
                    <a:pt x="21336" y="31153"/>
                  </a:lnTo>
                  <a:lnTo>
                    <a:pt x="15011" y="31280"/>
                  </a:lnTo>
                  <a:lnTo>
                    <a:pt x="9804" y="31889"/>
                  </a:lnTo>
                  <a:lnTo>
                    <a:pt x="7442" y="32766"/>
                  </a:lnTo>
                  <a:lnTo>
                    <a:pt x="7442" y="33502"/>
                  </a:lnTo>
                  <a:lnTo>
                    <a:pt x="11785" y="32042"/>
                  </a:lnTo>
                  <a:lnTo>
                    <a:pt x="27546" y="32042"/>
                  </a:lnTo>
                  <a:lnTo>
                    <a:pt x="32880" y="32651"/>
                  </a:lnTo>
                  <a:lnTo>
                    <a:pt x="35242" y="33502"/>
                  </a:lnTo>
                  <a:lnTo>
                    <a:pt x="35242" y="32766"/>
                  </a:lnTo>
                  <a:close/>
                </a:path>
                <a:path w="43179" h="37464">
                  <a:moveTo>
                    <a:pt x="35242" y="29171"/>
                  </a:moveTo>
                  <a:lnTo>
                    <a:pt x="31394" y="27063"/>
                  </a:lnTo>
                  <a:lnTo>
                    <a:pt x="25438" y="26911"/>
                  </a:lnTo>
                  <a:lnTo>
                    <a:pt x="15011" y="26911"/>
                  </a:lnTo>
                  <a:lnTo>
                    <a:pt x="9804" y="27800"/>
                  </a:lnTo>
                  <a:lnTo>
                    <a:pt x="7442" y="29171"/>
                  </a:lnTo>
                  <a:lnTo>
                    <a:pt x="7442" y="30022"/>
                  </a:lnTo>
                  <a:lnTo>
                    <a:pt x="11417" y="27800"/>
                  </a:lnTo>
                  <a:lnTo>
                    <a:pt x="27546" y="27800"/>
                  </a:lnTo>
                  <a:lnTo>
                    <a:pt x="32766" y="28689"/>
                  </a:lnTo>
                  <a:lnTo>
                    <a:pt x="35242" y="30022"/>
                  </a:lnTo>
                  <a:lnTo>
                    <a:pt x="35242" y="29171"/>
                  </a:lnTo>
                  <a:close/>
                </a:path>
                <a:path w="43179" h="37464">
                  <a:moveTo>
                    <a:pt x="35369" y="31635"/>
                  </a:moveTo>
                  <a:lnTo>
                    <a:pt x="35242" y="31762"/>
                  </a:lnTo>
                  <a:lnTo>
                    <a:pt x="35001" y="32004"/>
                  </a:lnTo>
                  <a:lnTo>
                    <a:pt x="34747" y="32131"/>
                  </a:lnTo>
                  <a:lnTo>
                    <a:pt x="35001" y="32131"/>
                  </a:lnTo>
                  <a:lnTo>
                    <a:pt x="35242" y="32245"/>
                  </a:lnTo>
                  <a:lnTo>
                    <a:pt x="35369" y="32245"/>
                  </a:lnTo>
                  <a:lnTo>
                    <a:pt x="35369" y="31635"/>
                  </a:lnTo>
                  <a:close/>
                </a:path>
                <a:path w="43179" h="37464">
                  <a:moveTo>
                    <a:pt x="35979" y="26060"/>
                  </a:moveTo>
                  <a:lnTo>
                    <a:pt x="34620" y="25539"/>
                  </a:lnTo>
                  <a:lnTo>
                    <a:pt x="33502" y="25298"/>
                  </a:lnTo>
                  <a:lnTo>
                    <a:pt x="32016" y="25298"/>
                  </a:lnTo>
                  <a:lnTo>
                    <a:pt x="31394" y="25819"/>
                  </a:lnTo>
                  <a:lnTo>
                    <a:pt x="30645" y="26301"/>
                  </a:lnTo>
                  <a:lnTo>
                    <a:pt x="30022" y="26428"/>
                  </a:lnTo>
                  <a:lnTo>
                    <a:pt x="31394" y="26670"/>
                  </a:lnTo>
                  <a:lnTo>
                    <a:pt x="32397" y="26797"/>
                  </a:lnTo>
                  <a:lnTo>
                    <a:pt x="33502" y="27190"/>
                  </a:lnTo>
                  <a:lnTo>
                    <a:pt x="34378" y="26911"/>
                  </a:lnTo>
                  <a:lnTo>
                    <a:pt x="35128" y="26543"/>
                  </a:lnTo>
                  <a:lnTo>
                    <a:pt x="35979" y="26060"/>
                  </a:lnTo>
                  <a:close/>
                </a:path>
                <a:path w="43179" h="37464">
                  <a:moveTo>
                    <a:pt x="36614" y="27190"/>
                  </a:moveTo>
                  <a:lnTo>
                    <a:pt x="36474" y="26428"/>
                  </a:lnTo>
                  <a:lnTo>
                    <a:pt x="35864" y="26797"/>
                  </a:lnTo>
                  <a:lnTo>
                    <a:pt x="35242" y="27063"/>
                  </a:lnTo>
                  <a:lnTo>
                    <a:pt x="34505" y="27279"/>
                  </a:lnTo>
                  <a:lnTo>
                    <a:pt x="35140" y="27559"/>
                  </a:lnTo>
                  <a:lnTo>
                    <a:pt x="35725" y="27914"/>
                  </a:lnTo>
                  <a:lnTo>
                    <a:pt x="36233" y="28041"/>
                  </a:lnTo>
                  <a:lnTo>
                    <a:pt x="36474" y="27673"/>
                  </a:lnTo>
                  <a:lnTo>
                    <a:pt x="36614" y="27559"/>
                  </a:lnTo>
                  <a:lnTo>
                    <a:pt x="36614" y="27190"/>
                  </a:lnTo>
                  <a:close/>
                </a:path>
                <a:path w="43179" h="37464">
                  <a:moveTo>
                    <a:pt x="38722" y="23075"/>
                  </a:moveTo>
                  <a:lnTo>
                    <a:pt x="37846" y="23596"/>
                  </a:lnTo>
                  <a:lnTo>
                    <a:pt x="36855" y="24206"/>
                  </a:lnTo>
                  <a:lnTo>
                    <a:pt x="36118" y="24815"/>
                  </a:lnTo>
                  <a:lnTo>
                    <a:pt x="36728" y="26060"/>
                  </a:lnTo>
                  <a:lnTo>
                    <a:pt x="36982" y="26797"/>
                  </a:lnTo>
                  <a:lnTo>
                    <a:pt x="37477" y="25539"/>
                  </a:lnTo>
                  <a:lnTo>
                    <a:pt x="38227" y="24320"/>
                  </a:lnTo>
                  <a:lnTo>
                    <a:pt x="38722" y="23075"/>
                  </a:lnTo>
                  <a:close/>
                </a:path>
                <a:path w="43179" h="37464">
                  <a:moveTo>
                    <a:pt x="42697" y="8318"/>
                  </a:moveTo>
                  <a:lnTo>
                    <a:pt x="42430" y="7188"/>
                  </a:lnTo>
                  <a:lnTo>
                    <a:pt x="41948" y="5854"/>
                  </a:lnTo>
                  <a:lnTo>
                    <a:pt x="40830" y="4724"/>
                  </a:lnTo>
                  <a:lnTo>
                    <a:pt x="40589" y="5207"/>
                  </a:lnTo>
                  <a:lnTo>
                    <a:pt x="40589" y="5461"/>
                  </a:lnTo>
                  <a:lnTo>
                    <a:pt x="40322" y="5854"/>
                  </a:lnTo>
                  <a:lnTo>
                    <a:pt x="40830" y="6921"/>
                  </a:lnTo>
                  <a:lnTo>
                    <a:pt x="41440" y="8051"/>
                  </a:lnTo>
                  <a:lnTo>
                    <a:pt x="42189" y="9169"/>
                  </a:lnTo>
                  <a:lnTo>
                    <a:pt x="42697" y="8318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89140" y="3759492"/>
              <a:ext cx="41275" cy="36830"/>
            </a:xfrm>
            <a:custGeom>
              <a:avLst/>
              <a:gdLst/>
              <a:ahLst/>
              <a:cxnLst/>
              <a:rect l="l" t="t" r="r" b="b"/>
              <a:pathLst>
                <a:path w="41275" h="36829">
                  <a:moveTo>
                    <a:pt x="495" y="19469"/>
                  </a:moveTo>
                  <a:lnTo>
                    <a:pt x="0" y="18961"/>
                  </a:lnTo>
                  <a:lnTo>
                    <a:pt x="0" y="20332"/>
                  </a:lnTo>
                  <a:lnTo>
                    <a:pt x="495" y="19469"/>
                  </a:lnTo>
                  <a:close/>
                </a:path>
                <a:path w="41275" h="36829">
                  <a:moveTo>
                    <a:pt x="2374" y="22186"/>
                  </a:moveTo>
                  <a:lnTo>
                    <a:pt x="1854" y="21424"/>
                  </a:lnTo>
                  <a:lnTo>
                    <a:pt x="1244" y="20574"/>
                  </a:lnTo>
                  <a:lnTo>
                    <a:pt x="749" y="19837"/>
                  </a:lnTo>
                  <a:lnTo>
                    <a:pt x="0" y="21183"/>
                  </a:lnTo>
                  <a:lnTo>
                    <a:pt x="0" y="22313"/>
                  </a:lnTo>
                  <a:lnTo>
                    <a:pt x="266" y="23647"/>
                  </a:lnTo>
                  <a:lnTo>
                    <a:pt x="749" y="24663"/>
                  </a:lnTo>
                  <a:lnTo>
                    <a:pt x="1358" y="23926"/>
                  </a:lnTo>
                  <a:lnTo>
                    <a:pt x="2374" y="22186"/>
                  </a:lnTo>
                  <a:close/>
                </a:path>
                <a:path w="41275" h="36829">
                  <a:moveTo>
                    <a:pt x="2971" y="27647"/>
                  </a:moveTo>
                  <a:lnTo>
                    <a:pt x="2489" y="27152"/>
                  </a:lnTo>
                  <a:lnTo>
                    <a:pt x="1612" y="26276"/>
                  </a:lnTo>
                  <a:lnTo>
                    <a:pt x="1117" y="25539"/>
                  </a:lnTo>
                  <a:lnTo>
                    <a:pt x="863" y="25781"/>
                  </a:lnTo>
                  <a:lnTo>
                    <a:pt x="1371" y="26758"/>
                  </a:lnTo>
                  <a:lnTo>
                    <a:pt x="1854" y="27889"/>
                  </a:lnTo>
                  <a:lnTo>
                    <a:pt x="2222" y="28981"/>
                  </a:lnTo>
                  <a:lnTo>
                    <a:pt x="2489" y="28409"/>
                  </a:lnTo>
                  <a:lnTo>
                    <a:pt x="2743" y="28130"/>
                  </a:lnTo>
                  <a:lnTo>
                    <a:pt x="2971" y="27647"/>
                  </a:lnTo>
                  <a:close/>
                </a:path>
                <a:path w="41275" h="36829">
                  <a:moveTo>
                    <a:pt x="4724" y="25019"/>
                  </a:moveTo>
                  <a:lnTo>
                    <a:pt x="4229" y="24295"/>
                  </a:lnTo>
                  <a:lnTo>
                    <a:pt x="3238" y="23685"/>
                  </a:lnTo>
                  <a:lnTo>
                    <a:pt x="2730" y="22834"/>
                  </a:lnTo>
                  <a:lnTo>
                    <a:pt x="2120" y="23685"/>
                  </a:lnTo>
                  <a:lnTo>
                    <a:pt x="1612" y="24536"/>
                  </a:lnTo>
                  <a:lnTo>
                    <a:pt x="1371" y="25273"/>
                  </a:lnTo>
                  <a:lnTo>
                    <a:pt x="1993" y="25908"/>
                  </a:lnTo>
                  <a:lnTo>
                    <a:pt x="2603" y="26758"/>
                  </a:lnTo>
                  <a:lnTo>
                    <a:pt x="3238" y="27406"/>
                  </a:lnTo>
                  <a:lnTo>
                    <a:pt x="3606" y="26670"/>
                  </a:lnTo>
                  <a:lnTo>
                    <a:pt x="4229" y="25781"/>
                  </a:lnTo>
                  <a:lnTo>
                    <a:pt x="4724" y="25019"/>
                  </a:lnTo>
                  <a:close/>
                </a:path>
                <a:path w="41275" h="36829">
                  <a:moveTo>
                    <a:pt x="5219" y="29743"/>
                  </a:moveTo>
                  <a:lnTo>
                    <a:pt x="4724" y="29260"/>
                  </a:lnTo>
                  <a:lnTo>
                    <a:pt x="3848" y="28651"/>
                  </a:lnTo>
                  <a:lnTo>
                    <a:pt x="3238" y="27889"/>
                  </a:lnTo>
                  <a:lnTo>
                    <a:pt x="2971" y="28409"/>
                  </a:lnTo>
                  <a:lnTo>
                    <a:pt x="2743" y="29019"/>
                  </a:lnTo>
                  <a:lnTo>
                    <a:pt x="2489" y="29502"/>
                  </a:lnTo>
                  <a:lnTo>
                    <a:pt x="2743" y="30505"/>
                  </a:lnTo>
                  <a:lnTo>
                    <a:pt x="3111" y="31724"/>
                  </a:lnTo>
                  <a:lnTo>
                    <a:pt x="3848" y="32486"/>
                  </a:lnTo>
                  <a:lnTo>
                    <a:pt x="4470" y="31610"/>
                  </a:lnTo>
                  <a:lnTo>
                    <a:pt x="4953" y="30746"/>
                  </a:lnTo>
                  <a:lnTo>
                    <a:pt x="5219" y="29743"/>
                  </a:lnTo>
                  <a:close/>
                </a:path>
                <a:path w="41275" h="36829">
                  <a:moveTo>
                    <a:pt x="6819" y="27406"/>
                  </a:moveTo>
                  <a:lnTo>
                    <a:pt x="6324" y="26885"/>
                  </a:lnTo>
                  <a:lnTo>
                    <a:pt x="5702" y="26035"/>
                  </a:lnTo>
                  <a:lnTo>
                    <a:pt x="4953" y="25273"/>
                  </a:lnTo>
                  <a:lnTo>
                    <a:pt x="4343" y="26035"/>
                  </a:lnTo>
                  <a:lnTo>
                    <a:pt x="4089" y="26885"/>
                  </a:lnTo>
                  <a:lnTo>
                    <a:pt x="3594" y="27647"/>
                  </a:lnTo>
                  <a:lnTo>
                    <a:pt x="4229" y="28257"/>
                  </a:lnTo>
                  <a:lnTo>
                    <a:pt x="4851" y="28892"/>
                  </a:lnTo>
                  <a:lnTo>
                    <a:pt x="5461" y="29502"/>
                  </a:lnTo>
                  <a:lnTo>
                    <a:pt x="6070" y="29019"/>
                  </a:lnTo>
                  <a:lnTo>
                    <a:pt x="6565" y="28130"/>
                  </a:lnTo>
                  <a:lnTo>
                    <a:pt x="6819" y="27406"/>
                  </a:lnTo>
                  <a:close/>
                </a:path>
                <a:path w="41275" h="36829">
                  <a:moveTo>
                    <a:pt x="7073" y="21551"/>
                  </a:moveTo>
                  <a:lnTo>
                    <a:pt x="6337" y="20815"/>
                  </a:lnTo>
                  <a:lnTo>
                    <a:pt x="5715" y="19939"/>
                  </a:lnTo>
                  <a:lnTo>
                    <a:pt x="5219" y="19202"/>
                  </a:lnTo>
                  <a:lnTo>
                    <a:pt x="4470" y="20332"/>
                  </a:lnTo>
                  <a:lnTo>
                    <a:pt x="3606" y="21424"/>
                  </a:lnTo>
                  <a:lnTo>
                    <a:pt x="2971" y="22186"/>
                  </a:lnTo>
                  <a:lnTo>
                    <a:pt x="3606" y="23037"/>
                  </a:lnTo>
                  <a:lnTo>
                    <a:pt x="4330" y="23799"/>
                  </a:lnTo>
                  <a:lnTo>
                    <a:pt x="4965" y="24663"/>
                  </a:lnTo>
                  <a:lnTo>
                    <a:pt x="5461" y="23533"/>
                  </a:lnTo>
                  <a:lnTo>
                    <a:pt x="6337" y="22313"/>
                  </a:lnTo>
                  <a:lnTo>
                    <a:pt x="7073" y="21551"/>
                  </a:lnTo>
                  <a:close/>
                </a:path>
                <a:path w="41275" h="36829">
                  <a:moveTo>
                    <a:pt x="7327" y="35229"/>
                  </a:moveTo>
                  <a:lnTo>
                    <a:pt x="7073" y="34963"/>
                  </a:lnTo>
                  <a:lnTo>
                    <a:pt x="6819" y="35483"/>
                  </a:lnTo>
                  <a:lnTo>
                    <a:pt x="7073" y="35483"/>
                  </a:lnTo>
                  <a:lnTo>
                    <a:pt x="7327" y="35229"/>
                  </a:lnTo>
                  <a:close/>
                </a:path>
                <a:path w="41275" h="36829">
                  <a:moveTo>
                    <a:pt x="7823" y="32372"/>
                  </a:moveTo>
                  <a:lnTo>
                    <a:pt x="7073" y="31724"/>
                  </a:lnTo>
                  <a:lnTo>
                    <a:pt x="6464" y="31115"/>
                  </a:lnTo>
                  <a:lnTo>
                    <a:pt x="5715" y="30505"/>
                  </a:lnTo>
                  <a:lnTo>
                    <a:pt x="5080" y="31242"/>
                  </a:lnTo>
                  <a:lnTo>
                    <a:pt x="4597" y="32092"/>
                  </a:lnTo>
                  <a:lnTo>
                    <a:pt x="4356" y="32854"/>
                  </a:lnTo>
                  <a:lnTo>
                    <a:pt x="4851" y="33134"/>
                  </a:lnTo>
                  <a:lnTo>
                    <a:pt x="5588" y="33743"/>
                  </a:lnTo>
                  <a:lnTo>
                    <a:pt x="6705" y="34467"/>
                  </a:lnTo>
                  <a:lnTo>
                    <a:pt x="7073" y="33743"/>
                  </a:lnTo>
                  <a:lnTo>
                    <a:pt x="7556" y="33134"/>
                  </a:lnTo>
                  <a:lnTo>
                    <a:pt x="7823" y="32372"/>
                  </a:lnTo>
                  <a:close/>
                </a:path>
                <a:path w="41275" h="36829">
                  <a:moveTo>
                    <a:pt x="9182" y="24168"/>
                  </a:moveTo>
                  <a:lnTo>
                    <a:pt x="8686" y="23279"/>
                  </a:lnTo>
                  <a:lnTo>
                    <a:pt x="7823" y="22669"/>
                  </a:lnTo>
                  <a:lnTo>
                    <a:pt x="7327" y="21945"/>
                  </a:lnTo>
                  <a:lnTo>
                    <a:pt x="6578" y="23075"/>
                  </a:lnTo>
                  <a:lnTo>
                    <a:pt x="5956" y="23926"/>
                  </a:lnTo>
                  <a:lnTo>
                    <a:pt x="5232" y="25019"/>
                  </a:lnTo>
                  <a:lnTo>
                    <a:pt x="5715" y="25781"/>
                  </a:lnTo>
                  <a:lnTo>
                    <a:pt x="6578" y="26390"/>
                  </a:lnTo>
                  <a:lnTo>
                    <a:pt x="7073" y="27152"/>
                  </a:lnTo>
                  <a:lnTo>
                    <a:pt x="7327" y="26758"/>
                  </a:lnTo>
                  <a:lnTo>
                    <a:pt x="7327" y="26517"/>
                  </a:lnTo>
                  <a:lnTo>
                    <a:pt x="7073" y="26517"/>
                  </a:lnTo>
                  <a:lnTo>
                    <a:pt x="7073" y="26276"/>
                  </a:lnTo>
                  <a:lnTo>
                    <a:pt x="7823" y="26276"/>
                  </a:lnTo>
                  <a:lnTo>
                    <a:pt x="8064" y="25539"/>
                  </a:lnTo>
                  <a:lnTo>
                    <a:pt x="8686" y="24930"/>
                  </a:lnTo>
                  <a:lnTo>
                    <a:pt x="9182" y="24168"/>
                  </a:lnTo>
                  <a:close/>
                </a:path>
                <a:path w="41275" h="36829">
                  <a:moveTo>
                    <a:pt x="9182" y="18834"/>
                  </a:moveTo>
                  <a:lnTo>
                    <a:pt x="8686" y="18097"/>
                  </a:lnTo>
                  <a:lnTo>
                    <a:pt x="7810" y="17221"/>
                  </a:lnTo>
                  <a:lnTo>
                    <a:pt x="7315" y="16370"/>
                  </a:lnTo>
                  <a:lnTo>
                    <a:pt x="6819" y="17462"/>
                  </a:lnTo>
                  <a:lnTo>
                    <a:pt x="5956" y="18313"/>
                  </a:lnTo>
                  <a:lnTo>
                    <a:pt x="5461" y="19075"/>
                  </a:lnTo>
                  <a:lnTo>
                    <a:pt x="5956" y="19837"/>
                  </a:lnTo>
                  <a:lnTo>
                    <a:pt x="6578" y="20574"/>
                  </a:lnTo>
                  <a:lnTo>
                    <a:pt x="7315" y="21183"/>
                  </a:lnTo>
                  <a:lnTo>
                    <a:pt x="7810" y="20447"/>
                  </a:lnTo>
                  <a:lnTo>
                    <a:pt x="8686" y="19596"/>
                  </a:lnTo>
                  <a:lnTo>
                    <a:pt x="9182" y="18834"/>
                  </a:lnTo>
                  <a:close/>
                </a:path>
                <a:path w="41275" h="36829">
                  <a:moveTo>
                    <a:pt x="9690" y="30137"/>
                  </a:moveTo>
                  <a:lnTo>
                    <a:pt x="9423" y="30505"/>
                  </a:lnTo>
                  <a:lnTo>
                    <a:pt x="9690" y="30505"/>
                  </a:lnTo>
                  <a:lnTo>
                    <a:pt x="9690" y="30137"/>
                  </a:lnTo>
                  <a:close/>
                </a:path>
                <a:path w="41275" h="36829">
                  <a:moveTo>
                    <a:pt x="9931" y="34594"/>
                  </a:moveTo>
                  <a:lnTo>
                    <a:pt x="9182" y="33832"/>
                  </a:lnTo>
                  <a:lnTo>
                    <a:pt x="9423" y="33832"/>
                  </a:lnTo>
                  <a:lnTo>
                    <a:pt x="8191" y="32613"/>
                  </a:lnTo>
                  <a:lnTo>
                    <a:pt x="7823" y="33489"/>
                  </a:lnTo>
                  <a:lnTo>
                    <a:pt x="7581" y="33832"/>
                  </a:lnTo>
                  <a:lnTo>
                    <a:pt x="7073" y="34594"/>
                  </a:lnTo>
                  <a:lnTo>
                    <a:pt x="7823" y="35077"/>
                  </a:lnTo>
                  <a:lnTo>
                    <a:pt x="8445" y="34836"/>
                  </a:lnTo>
                  <a:lnTo>
                    <a:pt x="9309" y="34836"/>
                  </a:lnTo>
                  <a:lnTo>
                    <a:pt x="9931" y="34594"/>
                  </a:lnTo>
                  <a:close/>
                </a:path>
                <a:path w="41275" h="36829">
                  <a:moveTo>
                    <a:pt x="10680" y="33743"/>
                  </a:moveTo>
                  <a:lnTo>
                    <a:pt x="10045" y="33223"/>
                  </a:lnTo>
                  <a:lnTo>
                    <a:pt x="9194" y="32613"/>
                  </a:lnTo>
                  <a:lnTo>
                    <a:pt x="8674" y="32092"/>
                  </a:lnTo>
                  <a:lnTo>
                    <a:pt x="8445" y="32372"/>
                  </a:lnTo>
                  <a:lnTo>
                    <a:pt x="10045" y="33743"/>
                  </a:lnTo>
                  <a:lnTo>
                    <a:pt x="10680" y="33743"/>
                  </a:lnTo>
                  <a:close/>
                </a:path>
                <a:path w="41275" h="36829">
                  <a:moveTo>
                    <a:pt x="11658" y="26276"/>
                  </a:moveTo>
                  <a:lnTo>
                    <a:pt x="11036" y="25666"/>
                  </a:lnTo>
                  <a:lnTo>
                    <a:pt x="10299" y="25019"/>
                  </a:lnTo>
                  <a:lnTo>
                    <a:pt x="9677" y="24409"/>
                  </a:lnTo>
                  <a:lnTo>
                    <a:pt x="9182" y="25019"/>
                  </a:lnTo>
                  <a:lnTo>
                    <a:pt x="8686" y="25781"/>
                  </a:lnTo>
                  <a:lnTo>
                    <a:pt x="8077" y="26276"/>
                  </a:lnTo>
                  <a:lnTo>
                    <a:pt x="8928" y="26276"/>
                  </a:lnTo>
                  <a:lnTo>
                    <a:pt x="9677" y="26517"/>
                  </a:lnTo>
                  <a:lnTo>
                    <a:pt x="11163" y="27038"/>
                  </a:lnTo>
                  <a:lnTo>
                    <a:pt x="11658" y="26276"/>
                  </a:lnTo>
                  <a:close/>
                </a:path>
                <a:path w="41275" h="36829">
                  <a:moveTo>
                    <a:pt x="11658" y="21424"/>
                  </a:moveTo>
                  <a:lnTo>
                    <a:pt x="10922" y="20688"/>
                  </a:lnTo>
                  <a:lnTo>
                    <a:pt x="10172" y="20078"/>
                  </a:lnTo>
                  <a:lnTo>
                    <a:pt x="9436" y="19316"/>
                  </a:lnTo>
                  <a:lnTo>
                    <a:pt x="8928" y="20078"/>
                  </a:lnTo>
                  <a:lnTo>
                    <a:pt x="8064" y="20942"/>
                  </a:lnTo>
                  <a:lnTo>
                    <a:pt x="7569" y="21704"/>
                  </a:lnTo>
                  <a:lnTo>
                    <a:pt x="8318" y="22428"/>
                  </a:lnTo>
                  <a:lnTo>
                    <a:pt x="8940" y="23075"/>
                  </a:lnTo>
                  <a:lnTo>
                    <a:pt x="9436" y="23926"/>
                  </a:lnTo>
                  <a:lnTo>
                    <a:pt x="10922" y="22186"/>
                  </a:lnTo>
                  <a:lnTo>
                    <a:pt x="11658" y="21424"/>
                  </a:lnTo>
                  <a:close/>
                </a:path>
                <a:path w="41275" h="36829">
                  <a:moveTo>
                    <a:pt x="13906" y="23926"/>
                  </a:moveTo>
                  <a:lnTo>
                    <a:pt x="13157" y="23037"/>
                  </a:lnTo>
                  <a:lnTo>
                    <a:pt x="12547" y="22402"/>
                  </a:lnTo>
                  <a:lnTo>
                    <a:pt x="12039" y="21704"/>
                  </a:lnTo>
                  <a:lnTo>
                    <a:pt x="11303" y="22402"/>
                  </a:lnTo>
                  <a:lnTo>
                    <a:pt x="10680" y="23317"/>
                  </a:lnTo>
                  <a:lnTo>
                    <a:pt x="10045" y="24168"/>
                  </a:lnTo>
                  <a:lnTo>
                    <a:pt x="10680" y="24777"/>
                  </a:lnTo>
                  <a:lnTo>
                    <a:pt x="11430" y="25273"/>
                  </a:lnTo>
                  <a:lnTo>
                    <a:pt x="12039" y="25996"/>
                  </a:lnTo>
                  <a:lnTo>
                    <a:pt x="12547" y="25273"/>
                  </a:lnTo>
                  <a:lnTo>
                    <a:pt x="13411" y="24409"/>
                  </a:lnTo>
                  <a:lnTo>
                    <a:pt x="13906" y="23926"/>
                  </a:lnTo>
                  <a:close/>
                </a:path>
                <a:path w="41275" h="36829">
                  <a:moveTo>
                    <a:pt x="14147" y="23279"/>
                  </a:moveTo>
                  <a:lnTo>
                    <a:pt x="13652" y="20078"/>
                  </a:lnTo>
                  <a:lnTo>
                    <a:pt x="13030" y="20332"/>
                  </a:lnTo>
                  <a:lnTo>
                    <a:pt x="12534" y="20942"/>
                  </a:lnTo>
                  <a:lnTo>
                    <a:pt x="12293" y="21424"/>
                  </a:lnTo>
                  <a:lnTo>
                    <a:pt x="12788" y="22186"/>
                  </a:lnTo>
                  <a:lnTo>
                    <a:pt x="13652" y="22796"/>
                  </a:lnTo>
                  <a:lnTo>
                    <a:pt x="14147" y="23279"/>
                  </a:lnTo>
                  <a:close/>
                </a:path>
                <a:path w="41275" h="36829">
                  <a:moveTo>
                    <a:pt x="14274" y="30137"/>
                  </a:moveTo>
                  <a:lnTo>
                    <a:pt x="12420" y="28257"/>
                  </a:lnTo>
                  <a:lnTo>
                    <a:pt x="10185" y="27152"/>
                  </a:lnTo>
                  <a:lnTo>
                    <a:pt x="7810" y="26911"/>
                  </a:lnTo>
                  <a:lnTo>
                    <a:pt x="8686" y="28257"/>
                  </a:lnTo>
                  <a:lnTo>
                    <a:pt x="9423" y="29260"/>
                  </a:lnTo>
                  <a:lnTo>
                    <a:pt x="10934" y="30505"/>
                  </a:lnTo>
                  <a:lnTo>
                    <a:pt x="11417" y="30505"/>
                  </a:lnTo>
                  <a:lnTo>
                    <a:pt x="12039" y="30746"/>
                  </a:lnTo>
                  <a:lnTo>
                    <a:pt x="12547" y="30746"/>
                  </a:lnTo>
                  <a:lnTo>
                    <a:pt x="12547" y="30353"/>
                  </a:lnTo>
                  <a:lnTo>
                    <a:pt x="12280" y="29984"/>
                  </a:lnTo>
                  <a:lnTo>
                    <a:pt x="12280" y="29502"/>
                  </a:lnTo>
                  <a:lnTo>
                    <a:pt x="13042" y="29502"/>
                  </a:lnTo>
                  <a:lnTo>
                    <a:pt x="13639" y="29870"/>
                  </a:lnTo>
                  <a:lnTo>
                    <a:pt x="14274" y="30137"/>
                  </a:lnTo>
                  <a:close/>
                </a:path>
                <a:path w="41275" h="36829">
                  <a:moveTo>
                    <a:pt x="14897" y="33591"/>
                  </a:moveTo>
                  <a:lnTo>
                    <a:pt x="14147" y="33096"/>
                  </a:lnTo>
                  <a:lnTo>
                    <a:pt x="13538" y="32219"/>
                  </a:lnTo>
                  <a:lnTo>
                    <a:pt x="12903" y="31483"/>
                  </a:lnTo>
                  <a:lnTo>
                    <a:pt x="11417" y="31000"/>
                  </a:lnTo>
                  <a:lnTo>
                    <a:pt x="9677" y="30746"/>
                  </a:lnTo>
                  <a:lnTo>
                    <a:pt x="8318" y="31000"/>
                  </a:lnTo>
                  <a:lnTo>
                    <a:pt x="9182" y="32004"/>
                  </a:lnTo>
                  <a:lnTo>
                    <a:pt x="10553" y="32854"/>
                  </a:lnTo>
                  <a:lnTo>
                    <a:pt x="11899" y="33337"/>
                  </a:lnTo>
                  <a:lnTo>
                    <a:pt x="13538" y="33337"/>
                  </a:lnTo>
                  <a:lnTo>
                    <a:pt x="14897" y="33591"/>
                  </a:lnTo>
                  <a:close/>
                </a:path>
                <a:path w="41275" h="36829">
                  <a:moveTo>
                    <a:pt x="14897" y="27152"/>
                  </a:moveTo>
                  <a:lnTo>
                    <a:pt x="14389" y="24168"/>
                  </a:lnTo>
                  <a:lnTo>
                    <a:pt x="14147" y="24168"/>
                  </a:lnTo>
                  <a:lnTo>
                    <a:pt x="13538" y="24777"/>
                  </a:lnTo>
                  <a:lnTo>
                    <a:pt x="12903" y="25628"/>
                  </a:lnTo>
                  <a:lnTo>
                    <a:pt x="12280" y="26276"/>
                  </a:lnTo>
                  <a:lnTo>
                    <a:pt x="13030" y="26758"/>
                  </a:lnTo>
                  <a:lnTo>
                    <a:pt x="13652" y="27406"/>
                  </a:lnTo>
                  <a:lnTo>
                    <a:pt x="14389" y="27889"/>
                  </a:lnTo>
                  <a:lnTo>
                    <a:pt x="14897" y="27152"/>
                  </a:lnTo>
                  <a:close/>
                </a:path>
                <a:path w="41275" h="36829">
                  <a:moveTo>
                    <a:pt x="16751" y="25781"/>
                  </a:moveTo>
                  <a:lnTo>
                    <a:pt x="14643" y="9169"/>
                  </a:lnTo>
                  <a:lnTo>
                    <a:pt x="13893" y="8928"/>
                  </a:lnTo>
                  <a:lnTo>
                    <a:pt x="13030" y="9169"/>
                  </a:lnTo>
                  <a:lnTo>
                    <a:pt x="12788" y="9385"/>
                  </a:lnTo>
                  <a:lnTo>
                    <a:pt x="16002" y="25781"/>
                  </a:lnTo>
                  <a:lnTo>
                    <a:pt x="16002" y="25260"/>
                  </a:lnTo>
                  <a:lnTo>
                    <a:pt x="16268" y="25260"/>
                  </a:lnTo>
                  <a:lnTo>
                    <a:pt x="16751" y="25781"/>
                  </a:lnTo>
                  <a:close/>
                </a:path>
                <a:path w="41275" h="36829">
                  <a:moveTo>
                    <a:pt x="18237" y="14846"/>
                  </a:moveTo>
                  <a:lnTo>
                    <a:pt x="16751" y="15113"/>
                  </a:lnTo>
                  <a:lnTo>
                    <a:pt x="16751" y="16217"/>
                  </a:lnTo>
                  <a:lnTo>
                    <a:pt x="18237" y="16002"/>
                  </a:lnTo>
                  <a:lnTo>
                    <a:pt x="18237" y="14846"/>
                  </a:lnTo>
                  <a:close/>
                </a:path>
                <a:path w="41275" h="36829">
                  <a:moveTo>
                    <a:pt x="18237" y="12979"/>
                  </a:moveTo>
                  <a:lnTo>
                    <a:pt x="16497" y="13258"/>
                  </a:lnTo>
                  <a:lnTo>
                    <a:pt x="16497" y="13982"/>
                  </a:lnTo>
                  <a:lnTo>
                    <a:pt x="18237" y="13741"/>
                  </a:lnTo>
                  <a:lnTo>
                    <a:pt x="18237" y="12979"/>
                  </a:lnTo>
                  <a:close/>
                </a:path>
                <a:path w="41275" h="36829">
                  <a:moveTo>
                    <a:pt x="18237" y="10883"/>
                  </a:moveTo>
                  <a:lnTo>
                    <a:pt x="16002" y="11150"/>
                  </a:lnTo>
                  <a:lnTo>
                    <a:pt x="16268" y="12255"/>
                  </a:lnTo>
                  <a:lnTo>
                    <a:pt x="18237" y="12014"/>
                  </a:lnTo>
                  <a:lnTo>
                    <a:pt x="18237" y="10883"/>
                  </a:lnTo>
                  <a:close/>
                </a:path>
                <a:path w="41275" h="36829">
                  <a:moveTo>
                    <a:pt x="18491" y="36334"/>
                  </a:moveTo>
                  <a:lnTo>
                    <a:pt x="16129" y="34594"/>
                  </a:lnTo>
                  <a:lnTo>
                    <a:pt x="13030" y="33591"/>
                  </a:lnTo>
                  <a:lnTo>
                    <a:pt x="10172" y="34226"/>
                  </a:lnTo>
                  <a:lnTo>
                    <a:pt x="10922" y="35318"/>
                  </a:lnTo>
                  <a:lnTo>
                    <a:pt x="12788" y="36080"/>
                  </a:lnTo>
                  <a:lnTo>
                    <a:pt x="13893" y="36449"/>
                  </a:lnTo>
                  <a:lnTo>
                    <a:pt x="15887" y="36334"/>
                  </a:lnTo>
                  <a:lnTo>
                    <a:pt x="18491" y="36334"/>
                  </a:lnTo>
                  <a:close/>
                </a:path>
                <a:path w="41275" h="36829">
                  <a:moveTo>
                    <a:pt x="18491" y="19075"/>
                  </a:moveTo>
                  <a:lnTo>
                    <a:pt x="17373" y="19316"/>
                  </a:lnTo>
                  <a:lnTo>
                    <a:pt x="17373" y="20447"/>
                  </a:lnTo>
                  <a:lnTo>
                    <a:pt x="18491" y="20205"/>
                  </a:lnTo>
                  <a:lnTo>
                    <a:pt x="18491" y="19075"/>
                  </a:lnTo>
                  <a:close/>
                </a:path>
                <a:path w="41275" h="36829">
                  <a:moveTo>
                    <a:pt x="18491" y="16852"/>
                  </a:moveTo>
                  <a:lnTo>
                    <a:pt x="17018" y="17348"/>
                  </a:lnTo>
                  <a:lnTo>
                    <a:pt x="17018" y="18465"/>
                  </a:lnTo>
                  <a:lnTo>
                    <a:pt x="18491" y="18199"/>
                  </a:lnTo>
                  <a:lnTo>
                    <a:pt x="18491" y="16852"/>
                  </a:lnTo>
                  <a:close/>
                </a:path>
                <a:path w="41275" h="36829">
                  <a:moveTo>
                    <a:pt x="18745" y="25273"/>
                  </a:moveTo>
                  <a:lnTo>
                    <a:pt x="18237" y="25273"/>
                  </a:lnTo>
                  <a:lnTo>
                    <a:pt x="18237" y="26670"/>
                  </a:lnTo>
                  <a:lnTo>
                    <a:pt x="18503" y="26035"/>
                  </a:lnTo>
                  <a:lnTo>
                    <a:pt x="18503" y="25781"/>
                  </a:lnTo>
                  <a:lnTo>
                    <a:pt x="18745" y="25273"/>
                  </a:lnTo>
                  <a:close/>
                </a:path>
                <a:path w="41275" h="36829">
                  <a:moveTo>
                    <a:pt x="18745" y="23075"/>
                  </a:moveTo>
                  <a:lnTo>
                    <a:pt x="17995" y="23317"/>
                  </a:lnTo>
                  <a:lnTo>
                    <a:pt x="17995" y="24536"/>
                  </a:lnTo>
                  <a:lnTo>
                    <a:pt x="18745" y="24295"/>
                  </a:lnTo>
                  <a:lnTo>
                    <a:pt x="18745" y="23075"/>
                  </a:lnTo>
                  <a:close/>
                </a:path>
                <a:path w="41275" h="36829">
                  <a:moveTo>
                    <a:pt x="18745" y="22313"/>
                  </a:moveTo>
                  <a:lnTo>
                    <a:pt x="18491" y="20942"/>
                  </a:lnTo>
                  <a:lnTo>
                    <a:pt x="17627" y="21183"/>
                  </a:lnTo>
                  <a:lnTo>
                    <a:pt x="17627" y="22555"/>
                  </a:lnTo>
                  <a:lnTo>
                    <a:pt x="18745" y="22313"/>
                  </a:lnTo>
                  <a:close/>
                </a:path>
                <a:path w="41275" h="36829">
                  <a:moveTo>
                    <a:pt x="19862" y="27152"/>
                  </a:moveTo>
                  <a:lnTo>
                    <a:pt x="19494" y="26758"/>
                  </a:lnTo>
                  <a:lnTo>
                    <a:pt x="19354" y="26390"/>
                  </a:lnTo>
                  <a:lnTo>
                    <a:pt x="19113" y="26022"/>
                  </a:lnTo>
                  <a:lnTo>
                    <a:pt x="18859" y="26670"/>
                  </a:lnTo>
                  <a:lnTo>
                    <a:pt x="18859" y="27393"/>
                  </a:lnTo>
                  <a:lnTo>
                    <a:pt x="19113" y="27762"/>
                  </a:lnTo>
                  <a:lnTo>
                    <a:pt x="19354" y="28257"/>
                  </a:lnTo>
                  <a:lnTo>
                    <a:pt x="19596" y="28498"/>
                  </a:lnTo>
                  <a:lnTo>
                    <a:pt x="19862" y="28257"/>
                  </a:lnTo>
                  <a:lnTo>
                    <a:pt x="19862" y="27152"/>
                  </a:lnTo>
                  <a:close/>
                </a:path>
                <a:path w="41275" h="36829">
                  <a:moveTo>
                    <a:pt x="20104" y="34226"/>
                  </a:moveTo>
                  <a:lnTo>
                    <a:pt x="19735" y="32613"/>
                  </a:lnTo>
                  <a:lnTo>
                    <a:pt x="19608" y="31115"/>
                  </a:lnTo>
                  <a:lnTo>
                    <a:pt x="19608" y="29629"/>
                  </a:lnTo>
                  <a:lnTo>
                    <a:pt x="18745" y="28257"/>
                  </a:lnTo>
                  <a:lnTo>
                    <a:pt x="17754" y="26885"/>
                  </a:lnTo>
                  <a:lnTo>
                    <a:pt x="16510" y="26149"/>
                  </a:lnTo>
                  <a:lnTo>
                    <a:pt x="16268" y="28003"/>
                  </a:lnTo>
                  <a:lnTo>
                    <a:pt x="16751" y="30137"/>
                  </a:lnTo>
                  <a:lnTo>
                    <a:pt x="17995" y="31851"/>
                  </a:lnTo>
                  <a:lnTo>
                    <a:pt x="18745" y="32613"/>
                  </a:lnTo>
                  <a:lnTo>
                    <a:pt x="19608" y="33464"/>
                  </a:lnTo>
                  <a:lnTo>
                    <a:pt x="20104" y="34226"/>
                  </a:lnTo>
                  <a:close/>
                </a:path>
                <a:path w="41275" h="36829">
                  <a:moveTo>
                    <a:pt x="20231" y="14960"/>
                  </a:moveTo>
                  <a:lnTo>
                    <a:pt x="19735" y="14478"/>
                  </a:lnTo>
                  <a:lnTo>
                    <a:pt x="19532" y="14185"/>
                  </a:lnTo>
                  <a:lnTo>
                    <a:pt x="19608" y="15608"/>
                  </a:lnTo>
                  <a:lnTo>
                    <a:pt x="19735" y="15328"/>
                  </a:lnTo>
                  <a:lnTo>
                    <a:pt x="19977" y="15113"/>
                  </a:lnTo>
                  <a:lnTo>
                    <a:pt x="20231" y="14960"/>
                  </a:lnTo>
                  <a:close/>
                </a:path>
                <a:path w="41275" h="36829">
                  <a:moveTo>
                    <a:pt x="20345" y="35687"/>
                  </a:moveTo>
                  <a:lnTo>
                    <a:pt x="18986" y="33096"/>
                  </a:lnTo>
                  <a:lnTo>
                    <a:pt x="16002" y="30746"/>
                  </a:lnTo>
                  <a:lnTo>
                    <a:pt x="16268" y="30746"/>
                  </a:lnTo>
                  <a:lnTo>
                    <a:pt x="16510" y="31000"/>
                  </a:lnTo>
                  <a:lnTo>
                    <a:pt x="16751" y="31242"/>
                  </a:lnTo>
                  <a:lnTo>
                    <a:pt x="16510" y="30505"/>
                  </a:lnTo>
                  <a:lnTo>
                    <a:pt x="16268" y="29502"/>
                  </a:lnTo>
                  <a:lnTo>
                    <a:pt x="16268" y="28981"/>
                  </a:lnTo>
                  <a:lnTo>
                    <a:pt x="15900" y="28765"/>
                  </a:lnTo>
                  <a:lnTo>
                    <a:pt x="15265" y="28498"/>
                  </a:lnTo>
                  <a:lnTo>
                    <a:pt x="14897" y="28498"/>
                  </a:lnTo>
                  <a:lnTo>
                    <a:pt x="15138" y="29260"/>
                  </a:lnTo>
                  <a:lnTo>
                    <a:pt x="15392" y="29895"/>
                  </a:lnTo>
                  <a:lnTo>
                    <a:pt x="15608" y="30695"/>
                  </a:lnTo>
                  <a:lnTo>
                    <a:pt x="13042" y="30353"/>
                  </a:lnTo>
                  <a:lnTo>
                    <a:pt x="14389" y="33096"/>
                  </a:lnTo>
                  <a:lnTo>
                    <a:pt x="17386" y="35204"/>
                  </a:lnTo>
                  <a:lnTo>
                    <a:pt x="20345" y="35687"/>
                  </a:lnTo>
                  <a:close/>
                </a:path>
                <a:path w="41275" h="36829">
                  <a:moveTo>
                    <a:pt x="20358" y="8902"/>
                  </a:moveTo>
                  <a:lnTo>
                    <a:pt x="19850" y="8902"/>
                  </a:lnTo>
                  <a:lnTo>
                    <a:pt x="19608" y="8775"/>
                  </a:lnTo>
                  <a:lnTo>
                    <a:pt x="19240" y="8648"/>
                  </a:lnTo>
                  <a:lnTo>
                    <a:pt x="19481" y="13131"/>
                  </a:lnTo>
                  <a:lnTo>
                    <a:pt x="19481" y="12738"/>
                  </a:lnTo>
                  <a:lnTo>
                    <a:pt x="19977" y="12255"/>
                  </a:lnTo>
                  <a:lnTo>
                    <a:pt x="19481" y="11125"/>
                  </a:lnTo>
                  <a:lnTo>
                    <a:pt x="19481" y="9906"/>
                  </a:lnTo>
                  <a:lnTo>
                    <a:pt x="19850" y="9258"/>
                  </a:lnTo>
                  <a:lnTo>
                    <a:pt x="20358" y="8902"/>
                  </a:lnTo>
                  <a:close/>
                </a:path>
                <a:path w="41275" h="36829">
                  <a:moveTo>
                    <a:pt x="20472" y="17462"/>
                  </a:moveTo>
                  <a:lnTo>
                    <a:pt x="20104" y="17221"/>
                  </a:lnTo>
                  <a:lnTo>
                    <a:pt x="19862" y="16979"/>
                  </a:lnTo>
                  <a:lnTo>
                    <a:pt x="19723" y="16611"/>
                  </a:lnTo>
                  <a:lnTo>
                    <a:pt x="19862" y="20815"/>
                  </a:lnTo>
                  <a:lnTo>
                    <a:pt x="19862" y="20332"/>
                  </a:lnTo>
                  <a:lnTo>
                    <a:pt x="20104" y="20078"/>
                  </a:lnTo>
                  <a:lnTo>
                    <a:pt x="20472" y="19926"/>
                  </a:lnTo>
                  <a:lnTo>
                    <a:pt x="20231" y="19685"/>
                  </a:lnTo>
                  <a:lnTo>
                    <a:pt x="19989" y="19075"/>
                  </a:lnTo>
                  <a:lnTo>
                    <a:pt x="19989" y="18224"/>
                  </a:lnTo>
                  <a:lnTo>
                    <a:pt x="20231" y="17741"/>
                  </a:lnTo>
                  <a:lnTo>
                    <a:pt x="20472" y="17462"/>
                  </a:lnTo>
                  <a:close/>
                </a:path>
                <a:path w="41275" h="36829">
                  <a:moveTo>
                    <a:pt x="20967" y="24168"/>
                  </a:moveTo>
                  <a:lnTo>
                    <a:pt x="20472" y="24168"/>
                  </a:lnTo>
                  <a:lnTo>
                    <a:pt x="20104" y="23685"/>
                  </a:lnTo>
                  <a:lnTo>
                    <a:pt x="20104" y="22186"/>
                  </a:lnTo>
                  <a:lnTo>
                    <a:pt x="20345" y="21920"/>
                  </a:lnTo>
                  <a:lnTo>
                    <a:pt x="20104" y="21704"/>
                  </a:lnTo>
                  <a:lnTo>
                    <a:pt x="19989" y="21424"/>
                  </a:lnTo>
                  <a:lnTo>
                    <a:pt x="19862" y="21056"/>
                  </a:lnTo>
                  <a:lnTo>
                    <a:pt x="20104" y="26543"/>
                  </a:lnTo>
                  <a:lnTo>
                    <a:pt x="20231" y="25628"/>
                  </a:lnTo>
                  <a:lnTo>
                    <a:pt x="20612" y="24930"/>
                  </a:lnTo>
                  <a:lnTo>
                    <a:pt x="20967" y="24168"/>
                  </a:lnTo>
                  <a:close/>
                </a:path>
                <a:path w="41275" h="36829">
                  <a:moveTo>
                    <a:pt x="21983" y="22428"/>
                  </a:moveTo>
                  <a:lnTo>
                    <a:pt x="21717" y="22186"/>
                  </a:lnTo>
                  <a:lnTo>
                    <a:pt x="21094" y="22186"/>
                  </a:lnTo>
                  <a:lnTo>
                    <a:pt x="20599" y="22186"/>
                  </a:lnTo>
                  <a:lnTo>
                    <a:pt x="20599" y="23164"/>
                  </a:lnTo>
                  <a:lnTo>
                    <a:pt x="20853" y="23533"/>
                  </a:lnTo>
                  <a:lnTo>
                    <a:pt x="21717" y="23533"/>
                  </a:lnTo>
                  <a:lnTo>
                    <a:pt x="21958" y="23164"/>
                  </a:lnTo>
                  <a:lnTo>
                    <a:pt x="21958" y="22923"/>
                  </a:lnTo>
                  <a:lnTo>
                    <a:pt x="21983" y="22428"/>
                  </a:lnTo>
                  <a:close/>
                </a:path>
                <a:path w="41275" h="36829">
                  <a:moveTo>
                    <a:pt x="21983" y="20332"/>
                  </a:moveTo>
                  <a:lnTo>
                    <a:pt x="21717" y="20091"/>
                  </a:lnTo>
                  <a:lnTo>
                    <a:pt x="21094" y="20091"/>
                  </a:lnTo>
                  <a:lnTo>
                    <a:pt x="20599" y="20091"/>
                  </a:lnTo>
                  <a:lnTo>
                    <a:pt x="20345" y="20332"/>
                  </a:lnTo>
                  <a:lnTo>
                    <a:pt x="20345" y="21056"/>
                  </a:lnTo>
                  <a:lnTo>
                    <a:pt x="20853" y="21551"/>
                  </a:lnTo>
                  <a:lnTo>
                    <a:pt x="21602" y="21551"/>
                  </a:lnTo>
                  <a:lnTo>
                    <a:pt x="21844" y="21056"/>
                  </a:lnTo>
                  <a:lnTo>
                    <a:pt x="21844" y="20815"/>
                  </a:lnTo>
                  <a:lnTo>
                    <a:pt x="21983" y="20332"/>
                  </a:lnTo>
                  <a:close/>
                </a:path>
                <a:path w="41275" h="36829">
                  <a:moveTo>
                    <a:pt x="22212" y="17830"/>
                  </a:moveTo>
                  <a:lnTo>
                    <a:pt x="21602" y="17703"/>
                  </a:lnTo>
                  <a:lnTo>
                    <a:pt x="21094" y="17703"/>
                  </a:lnTo>
                  <a:lnTo>
                    <a:pt x="20599" y="17703"/>
                  </a:lnTo>
                  <a:lnTo>
                    <a:pt x="20345" y="18199"/>
                  </a:lnTo>
                  <a:lnTo>
                    <a:pt x="20345" y="18961"/>
                  </a:lnTo>
                  <a:lnTo>
                    <a:pt x="20853" y="19596"/>
                  </a:lnTo>
                  <a:lnTo>
                    <a:pt x="21602" y="19596"/>
                  </a:lnTo>
                  <a:lnTo>
                    <a:pt x="22212" y="19075"/>
                  </a:lnTo>
                  <a:lnTo>
                    <a:pt x="22212" y="17830"/>
                  </a:lnTo>
                  <a:close/>
                </a:path>
                <a:path w="41275" h="36829">
                  <a:moveTo>
                    <a:pt x="22212" y="15481"/>
                  </a:moveTo>
                  <a:lnTo>
                    <a:pt x="21971" y="15240"/>
                  </a:lnTo>
                  <a:lnTo>
                    <a:pt x="20345" y="15240"/>
                  </a:lnTo>
                  <a:lnTo>
                    <a:pt x="20345" y="15963"/>
                  </a:lnTo>
                  <a:lnTo>
                    <a:pt x="20345" y="16611"/>
                  </a:lnTo>
                  <a:lnTo>
                    <a:pt x="20612" y="17221"/>
                  </a:lnTo>
                  <a:lnTo>
                    <a:pt x="21602" y="17221"/>
                  </a:lnTo>
                  <a:lnTo>
                    <a:pt x="22212" y="16725"/>
                  </a:lnTo>
                  <a:lnTo>
                    <a:pt x="22212" y="15481"/>
                  </a:lnTo>
                  <a:close/>
                </a:path>
                <a:path w="41275" h="36829">
                  <a:moveTo>
                    <a:pt x="22212" y="13106"/>
                  </a:moveTo>
                  <a:lnTo>
                    <a:pt x="21983" y="12611"/>
                  </a:lnTo>
                  <a:lnTo>
                    <a:pt x="20345" y="12611"/>
                  </a:lnTo>
                  <a:lnTo>
                    <a:pt x="20345" y="14135"/>
                  </a:lnTo>
                  <a:lnTo>
                    <a:pt x="20599" y="14478"/>
                  </a:lnTo>
                  <a:lnTo>
                    <a:pt x="21094" y="14478"/>
                  </a:lnTo>
                  <a:lnTo>
                    <a:pt x="21844" y="14351"/>
                  </a:lnTo>
                  <a:lnTo>
                    <a:pt x="22212" y="14135"/>
                  </a:lnTo>
                  <a:lnTo>
                    <a:pt x="22212" y="13373"/>
                  </a:lnTo>
                  <a:lnTo>
                    <a:pt x="22212" y="13106"/>
                  </a:lnTo>
                  <a:close/>
                </a:path>
                <a:path w="41275" h="36829">
                  <a:moveTo>
                    <a:pt x="22352" y="10147"/>
                  </a:moveTo>
                  <a:lnTo>
                    <a:pt x="22085" y="9385"/>
                  </a:lnTo>
                  <a:lnTo>
                    <a:pt x="21234" y="9385"/>
                  </a:lnTo>
                  <a:lnTo>
                    <a:pt x="20599" y="9512"/>
                  </a:lnTo>
                  <a:lnTo>
                    <a:pt x="20104" y="10147"/>
                  </a:lnTo>
                  <a:lnTo>
                    <a:pt x="20104" y="10629"/>
                  </a:lnTo>
                  <a:lnTo>
                    <a:pt x="20104" y="11125"/>
                  </a:lnTo>
                  <a:lnTo>
                    <a:pt x="20599" y="11734"/>
                  </a:lnTo>
                  <a:lnTo>
                    <a:pt x="21983" y="11734"/>
                  </a:lnTo>
                  <a:lnTo>
                    <a:pt x="22352" y="11277"/>
                  </a:lnTo>
                  <a:lnTo>
                    <a:pt x="22352" y="10147"/>
                  </a:lnTo>
                  <a:close/>
                </a:path>
                <a:path w="41275" h="36829">
                  <a:moveTo>
                    <a:pt x="22580" y="28409"/>
                  </a:moveTo>
                  <a:lnTo>
                    <a:pt x="22225" y="26517"/>
                  </a:lnTo>
                  <a:lnTo>
                    <a:pt x="21475" y="24930"/>
                  </a:lnTo>
                  <a:lnTo>
                    <a:pt x="20612" y="26517"/>
                  </a:lnTo>
                  <a:lnTo>
                    <a:pt x="20104" y="28409"/>
                  </a:lnTo>
                  <a:lnTo>
                    <a:pt x="20104" y="32004"/>
                  </a:lnTo>
                  <a:lnTo>
                    <a:pt x="20713" y="33832"/>
                  </a:lnTo>
                  <a:lnTo>
                    <a:pt x="21475" y="35471"/>
                  </a:lnTo>
                  <a:lnTo>
                    <a:pt x="22225" y="33832"/>
                  </a:lnTo>
                  <a:lnTo>
                    <a:pt x="22453" y="31877"/>
                  </a:lnTo>
                  <a:lnTo>
                    <a:pt x="22580" y="29984"/>
                  </a:lnTo>
                  <a:lnTo>
                    <a:pt x="22580" y="28409"/>
                  </a:lnTo>
                  <a:close/>
                </a:path>
                <a:path w="41275" h="36829">
                  <a:moveTo>
                    <a:pt x="22720" y="21183"/>
                  </a:moveTo>
                  <a:lnTo>
                    <a:pt x="22580" y="21551"/>
                  </a:lnTo>
                  <a:lnTo>
                    <a:pt x="22352" y="21704"/>
                  </a:lnTo>
                  <a:lnTo>
                    <a:pt x="21971" y="22072"/>
                  </a:lnTo>
                  <a:lnTo>
                    <a:pt x="22212" y="22428"/>
                  </a:lnTo>
                  <a:lnTo>
                    <a:pt x="22453" y="22682"/>
                  </a:lnTo>
                  <a:lnTo>
                    <a:pt x="22453" y="23647"/>
                  </a:lnTo>
                  <a:lnTo>
                    <a:pt x="21971" y="24168"/>
                  </a:lnTo>
                  <a:lnTo>
                    <a:pt x="21361" y="24295"/>
                  </a:lnTo>
                  <a:lnTo>
                    <a:pt x="21844" y="24777"/>
                  </a:lnTo>
                  <a:lnTo>
                    <a:pt x="22212" y="25539"/>
                  </a:lnTo>
                  <a:lnTo>
                    <a:pt x="22453" y="26670"/>
                  </a:lnTo>
                  <a:lnTo>
                    <a:pt x="22720" y="21183"/>
                  </a:lnTo>
                  <a:close/>
                </a:path>
                <a:path w="41275" h="36829">
                  <a:moveTo>
                    <a:pt x="23202" y="8648"/>
                  </a:moveTo>
                  <a:lnTo>
                    <a:pt x="22453" y="8928"/>
                  </a:lnTo>
                  <a:lnTo>
                    <a:pt x="22098" y="8928"/>
                  </a:lnTo>
                  <a:lnTo>
                    <a:pt x="22720" y="9258"/>
                  </a:lnTo>
                  <a:lnTo>
                    <a:pt x="22948" y="9906"/>
                  </a:lnTo>
                  <a:lnTo>
                    <a:pt x="22948" y="10756"/>
                  </a:lnTo>
                  <a:lnTo>
                    <a:pt x="22720" y="11391"/>
                  </a:lnTo>
                  <a:lnTo>
                    <a:pt x="22225" y="11887"/>
                  </a:lnTo>
                  <a:lnTo>
                    <a:pt x="22720" y="12255"/>
                  </a:lnTo>
                  <a:lnTo>
                    <a:pt x="22948" y="12496"/>
                  </a:lnTo>
                  <a:lnTo>
                    <a:pt x="22948" y="13868"/>
                  </a:lnTo>
                  <a:lnTo>
                    <a:pt x="22720" y="14135"/>
                  </a:lnTo>
                  <a:lnTo>
                    <a:pt x="22225" y="14630"/>
                  </a:lnTo>
                  <a:lnTo>
                    <a:pt x="22453" y="14998"/>
                  </a:lnTo>
                  <a:lnTo>
                    <a:pt x="22720" y="15240"/>
                  </a:lnTo>
                  <a:lnTo>
                    <a:pt x="22720" y="16484"/>
                  </a:lnTo>
                  <a:lnTo>
                    <a:pt x="22453" y="16979"/>
                  </a:lnTo>
                  <a:lnTo>
                    <a:pt x="22225" y="17221"/>
                  </a:lnTo>
                  <a:lnTo>
                    <a:pt x="22453" y="17589"/>
                  </a:lnTo>
                  <a:lnTo>
                    <a:pt x="22720" y="18097"/>
                  </a:lnTo>
                  <a:lnTo>
                    <a:pt x="22720" y="18961"/>
                  </a:lnTo>
                  <a:lnTo>
                    <a:pt x="22453" y="19469"/>
                  </a:lnTo>
                  <a:lnTo>
                    <a:pt x="22225" y="19685"/>
                  </a:lnTo>
                  <a:lnTo>
                    <a:pt x="22453" y="20078"/>
                  </a:lnTo>
                  <a:lnTo>
                    <a:pt x="22720" y="20294"/>
                  </a:lnTo>
                  <a:lnTo>
                    <a:pt x="22720" y="20688"/>
                  </a:lnTo>
                  <a:lnTo>
                    <a:pt x="23202" y="8648"/>
                  </a:lnTo>
                  <a:close/>
                </a:path>
                <a:path w="41275" h="36829">
                  <a:moveTo>
                    <a:pt x="23952" y="26022"/>
                  </a:moveTo>
                  <a:lnTo>
                    <a:pt x="23329" y="26390"/>
                  </a:lnTo>
                  <a:lnTo>
                    <a:pt x="23088" y="26885"/>
                  </a:lnTo>
                  <a:lnTo>
                    <a:pt x="22834" y="27152"/>
                  </a:lnTo>
                  <a:lnTo>
                    <a:pt x="23088" y="27736"/>
                  </a:lnTo>
                  <a:lnTo>
                    <a:pt x="23088" y="28498"/>
                  </a:lnTo>
                  <a:lnTo>
                    <a:pt x="23329" y="28130"/>
                  </a:lnTo>
                  <a:lnTo>
                    <a:pt x="23571" y="27647"/>
                  </a:lnTo>
                  <a:lnTo>
                    <a:pt x="23825" y="27393"/>
                  </a:lnTo>
                  <a:lnTo>
                    <a:pt x="23825" y="26543"/>
                  </a:lnTo>
                  <a:lnTo>
                    <a:pt x="23952" y="26022"/>
                  </a:lnTo>
                  <a:close/>
                </a:path>
                <a:path w="41275" h="36829">
                  <a:moveTo>
                    <a:pt x="24206" y="20942"/>
                  </a:moveTo>
                  <a:lnTo>
                    <a:pt x="24079" y="20942"/>
                  </a:lnTo>
                  <a:lnTo>
                    <a:pt x="24206" y="20967"/>
                  </a:lnTo>
                  <a:close/>
                </a:path>
                <a:path w="41275" h="36829">
                  <a:moveTo>
                    <a:pt x="24688" y="25298"/>
                  </a:moveTo>
                  <a:lnTo>
                    <a:pt x="24091" y="25298"/>
                  </a:lnTo>
                  <a:lnTo>
                    <a:pt x="24091" y="25781"/>
                  </a:lnTo>
                  <a:lnTo>
                    <a:pt x="24460" y="26149"/>
                  </a:lnTo>
                  <a:lnTo>
                    <a:pt x="24460" y="26670"/>
                  </a:lnTo>
                  <a:lnTo>
                    <a:pt x="24688" y="25298"/>
                  </a:lnTo>
                  <a:close/>
                </a:path>
                <a:path w="41275" h="36829">
                  <a:moveTo>
                    <a:pt x="24942" y="23317"/>
                  </a:moveTo>
                  <a:lnTo>
                    <a:pt x="24079" y="23075"/>
                  </a:lnTo>
                  <a:lnTo>
                    <a:pt x="23825" y="24295"/>
                  </a:lnTo>
                  <a:lnTo>
                    <a:pt x="24688" y="24536"/>
                  </a:lnTo>
                  <a:lnTo>
                    <a:pt x="24942" y="23317"/>
                  </a:lnTo>
                  <a:close/>
                </a:path>
                <a:path w="41275" h="36829">
                  <a:moveTo>
                    <a:pt x="24942" y="1701"/>
                  </a:moveTo>
                  <a:lnTo>
                    <a:pt x="23329" y="88"/>
                  </a:lnTo>
                  <a:lnTo>
                    <a:pt x="21348" y="0"/>
                  </a:lnTo>
                  <a:lnTo>
                    <a:pt x="19494" y="0"/>
                  </a:lnTo>
                  <a:lnTo>
                    <a:pt x="17868" y="1587"/>
                  </a:lnTo>
                  <a:lnTo>
                    <a:pt x="17868" y="5422"/>
                  </a:lnTo>
                  <a:lnTo>
                    <a:pt x="19494" y="7073"/>
                  </a:lnTo>
                  <a:lnTo>
                    <a:pt x="23202" y="7073"/>
                  </a:lnTo>
                  <a:lnTo>
                    <a:pt x="24942" y="5422"/>
                  </a:lnTo>
                  <a:lnTo>
                    <a:pt x="24942" y="3568"/>
                  </a:lnTo>
                  <a:lnTo>
                    <a:pt x="24942" y="1701"/>
                  </a:lnTo>
                  <a:close/>
                </a:path>
                <a:path w="41275" h="36829">
                  <a:moveTo>
                    <a:pt x="25323" y="21183"/>
                  </a:moveTo>
                  <a:lnTo>
                    <a:pt x="24206" y="20967"/>
                  </a:lnTo>
                  <a:lnTo>
                    <a:pt x="24206" y="22313"/>
                  </a:lnTo>
                  <a:lnTo>
                    <a:pt x="25069" y="22555"/>
                  </a:lnTo>
                  <a:lnTo>
                    <a:pt x="25323" y="21183"/>
                  </a:lnTo>
                  <a:close/>
                </a:path>
                <a:path w="41275" h="36829">
                  <a:moveTo>
                    <a:pt x="25565" y="19316"/>
                  </a:moveTo>
                  <a:lnTo>
                    <a:pt x="24079" y="19075"/>
                  </a:lnTo>
                  <a:lnTo>
                    <a:pt x="24079" y="20205"/>
                  </a:lnTo>
                  <a:lnTo>
                    <a:pt x="25323" y="20447"/>
                  </a:lnTo>
                  <a:lnTo>
                    <a:pt x="25565" y="19316"/>
                  </a:lnTo>
                  <a:close/>
                </a:path>
                <a:path w="41275" h="36829">
                  <a:moveTo>
                    <a:pt x="25806" y="17348"/>
                  </a:moveTo>
                  <a:lnTo>
                    <a:pt x="24460" y="16852"/>
                  </a:lnTo>
                  <a:lnTo>
                    <a:pt x="24460" y="18199"/>
                  </a:lnTo>
                  <a:lnTo>
                    <a:pt x="25565" y="18465"/>
                  </a:lnTo>
                  <a:lnTo>
                    <a:pt x="25806" y="17348"/>
                  </a:lnTo>
                  <a:close/>
                </a:path>
                <a:path w="41275" h="36829">
                  <a:moveTo>
                    <a:pt x="26060" y="15113"/>
                  </a:moveTo>
                  <a:lnTo>
                    <a:pt x="24460" y="14846"/>
                  </a:lnTo>
                  <a:lnTo>
                    <a:pt x="24460" y="16002"/>
                  </a:lnTo>
                  <a:lnTo>
                    <a:pt x="25806" y="16217"/>
                  </a:lnTo>
                  <a:lnTo>
                    <a:pt x="26060" y="15113"/>
                  </a:lnTo>
                  <a:close/>
                </a:path>
                <a:path w="41275" h="36829">
                  <a:moveTo>
                    <a:pt x="26301" y="13258"/>
                  </a:moveTo>
                  <a:lnTo>
                    <a:pt x="24460" y="12979"/>
                  </a:lnTo>
                  <a:lnTo>
                    <a:pt x="24460" y="13741"/>
                  </a:lnTo>
                  <a:lnTo>
                    <a:pt x="26060" y="13982"/>
                  </a:lnTo>
                  <a:lnTo>
                    <a:pt x="26301" y="13258"/>
                  </a:lnTo>
                  <a:close/>
                </a:path>
                <a:path w="41275" h="36829">
                  <a:moveTo>
                    <a:pt x="26314" y="26022"/>
                  </a:moveTo>
                  <a:lnTo>
                    <a:pt x="24942" y="26911"/>
                  </a:lnTo>
                  <a:lnTo>
                    <a:pt x="23710" y="28155"/>
                  </a:lnTo>
                  <a:lnTo>
                    <a:pt x="22961" y="29502"/>
                  </a:lnTo>
                  <a:lnTo>
                    <a:pt x="22961" y="31000"/>
                  </a:lnTo>
                  <a:lnTo>
                    <a:pt x="23215" y="32727"/>
                  </a:lnTo>
                  <a:lnTo>
                    <a:pt x="22466" y="34099"/>
                  </a:lnTo>
                  <a:lnTo>
                    <a:pt x="22961" y="33337"/>
                  </a:lnTo>
                  <a:lnTo>
                    <a:pt x="23825" y="32486"/>
                  </a:lnTo>
                  <a:lnTo>
                    <a:pt x="24688" y="31724"/>
                  </a:lnTo>
                  <a:lnTo>
                    <a:pt x="25819" y="29984"/>
                  </a:lnTo>
                  <a:lnTo>
                    <a:pt x="26314" y="27889"/>
                  </a:lnTo>
                  <a:lnTo>
                    <a:pt x="26314" y="26022"/>
                  </a:lnTo>
                  <a:close/>
                </a:path>
                <a:path w="41275" h="36829">
                  <a:moveTo>
                    <a:pt x="26568" y="11150"/>
                  </a:moveTo>
                  <a:lnTo>
                    <a:pt x="24688" y="10883"/>
                  </a:lnTo>
                  <a:lnTo>
                    <a:pt x="24688" y="12014"/>
                  </a:lnTo>
                  <a:lnTo>
                    <a:pt x="26314" y="12255"/>
                  </a:lnTo>
                  <a:lnTo>
                    <a:pt x="26568" y="11150"/>
                  </a:lnTo>
                  <a:close/>
                </a:path>
                <a:path w="41275" h="36829">
                  <a:moveTo>
                    <a:pt x="29794" y="26276"/>
                  </a:moveTo>
                  <a:lnTo>
                    <a:pt x="29527" y="25704"/>
                  </a:lnTo>
                  <a:lnTo>
                    <a:pt x="29527" y="26276"/>
                  </a:lnTo>
                  <a:lnTo>
                    <a:pt x="29044" y="27038"/>
                  </a:lnTo>
                  <a:lnTo>
                    <a:pt x="29794" y="26276"/>
                  </a:lnTo>
                  <a:close/>
                </a:path>
                <a:path w="41275" h="36829">
                  <a:moveTo>
                    <a:pt x="30022" y="9410"/>
                  </a:moveTo>
                  <a:lnTo>
                    <a:pt x="29540" y="9144"/>
                  </a:lnTo>
                  <a:lnTo>
                    <a:pt x="28803" y="8902"/>
                  </a:lnTo>
                  <a:lnTo>
                    <a:pt x="28168" y="9144"/>
                  </a:lnTo>
                  <a:lnTo>
                    <a:pt x="25806" y="25781"/>
                  </a:lnTo>
                  <a:lnTo>
                    <a:pt x="26301" y="25260"/>
                  </a:lnTo>
                  <a:lnTo>
                    <a:pt x="26797" y="25260"/>
                  </a:lnTo>
                  <a:lnTo>
                    <a:pt x="26797" y="25781"/>
                  </a:lnTo>
                  <a:lnTo>
                    <a:pt x="30022" y="9410"/>
                  </a:lnTo>
                  <a:close/>
                </a:path>
                <a:path w="41275" h="36829">
                  <a:moveTo>
                    <a:pt x="32270" y="24168"/>
                  </a:moveTo>
                  <a:lnTo>
                    <a:pt x="31140" y="22834"/>
                  </a:lnTo>
                  <a:lnTo>
                    <a:pt x="31648" y="23685"/>
                  </a:lnTo>
                  <a:lnTo>
                    <a:pt x="31648" y="24168"/>
                  </a:lnTo>
                  <a:lnTo>
                    <a:pt x="31140" y="25273"/>
                  </a:lnTo>
                  <a:lnTo>
                    <a:pt x="32270" y="24168"/>
                  </a:lnTo>
                  <a:close/>
                </a:path>
                <a:path w="41275" h="36829">
                  <a:moveTo>
                    <a:pt x="32270" y="18707"/>
                  </a:moveTo>
                  <a:lnTo>
                    <a:pt x="31775" y="18211"/>
                  </a:lnTo>
                  <a:lnTo>
                    <a:pt x="31775" y="18961"/>
                  </a:lnTo>
                  <a:lnTo>
                    <a:pt x="31521" y="20078"/>
                  </a:lnTo>
                  <a:lnTo>
                    <a:pt x="32270" y="18707"/>
                  </a:lnTo>
                  <a:close/>
                </a:path>
                <a:path w="41275" h="36829">
                  <a:moveTo>
                    <a:pt x="32397" y="34353"/>
                  </a:moveTo>
                  <a:lnTo>
                    <a:pt x="29908" y="33743"/>
                  </a:lnTo>
                  <a:lnTo>
                    <a:pt x="26568" y="34594"/>
                  </a:lnTo>
                  <a:lnTo>
                    <a:pt x="24079" y="36207"/>
                  </a:lnTo>
                  <a:lnTo>
                    <a:pt x="27432" y="36207"/>
                  </a:lnTo>
                  <a:lnTo>
                    <a:pt x="28917" y="36334"/>
                  </a:lnTo>
                  <a:lnTo>
                    <a:pt x="29908" y="36080"/>
                  </a:lnTo>
                  <a:lnTo>
                    <a:pt x="31902" y="35077"/>
                  </a:lnTo>
                  <a:lnTo>
                    <a:pt x="32397" y="34353"/>
                  </a:lnTo>
                  <a:close/>
                </a:path>
                <a:path w="41275" h="36829">
                  <a:moveTo>
                    <a:pt x="34378" y="31000"/>
                  </a:moveTo>
                  <a:lnTo>
                    <a:pt x="32893" y="30746"/>
                  </a:lnTo>
                  <a:lnTo>
                    <a:pt x="31280" y="31000"/>
                  </a:lnTo>
                  <a:lnTo>
                    <a:pt x="29667" y="31483"/>
                  </a:lnTo>
                  <a:lnTo>
                    <a:pt x="29171" y="32245"/>
                  </a:lnTo>
                  <a:lnTo>
                    <a:pt x="28651" y="32753"/>
                  </a:lnTo>
                  <a:lnTo>
                    <a:pt x="29794" y="30353"/>
                  </a:lnTo>
                  <a:lnTo>
                    <a:pt x="26847" y="30581"/>
                  </a:lnTo>
                  <a:lnTo>
                    <a:pt x="27063" y="29870"/>
                  </a:lnTo>
                  <a:lnTo>
                    <a:pt x="27432" y="29260"/>
                  </a:lnTo>
                  <a:lnTo>
                    <a:pt x="27546" y="28498"/>
                  </a:lnTo>
                  <a:lnTo>
                    <a:pt x="27165" y="28498"/>
                  </a:lnTo>
                  <a:lnTo>
                    <a:pt x="26936" y="28765"/>
                  </a:lnTo>
                  <a:lnTo>
                    <a:pt x="26441" y="28981"/>
                  </a:lnTo>
                  <a:lnTo>
                    <a:pt x="26187" y="29502"/>
                  </a:lnTo>
                  <a:lnTo>
                    <a:pt x="25946" y="30480"/>
                  </a:lnTo>
                  <a:lnTo>
                    <a:pt x="25692" y="31242"/>
                  </a:lnTo>
                  <a:lnTo>
                    <a:pt x="26060" y="31000"/>
                  </a:lnTo>
                  <a:lnTo>
                    <a:pt x="23571" y="33096"/>
                  </a:lnTo>
                  <a:lnTo>
                    <a:pt x="22212" y="35687"/>
                  </a:lnTo>
                  <a:lnTo>
                    <a:pt x="25209" y="35204"/>
                  </a:lnTo>
                  <a:lnTo>
                    <a:pt x="27838" y="33591"/>
                  </a:lnTo>
                  <a:lnTo>
                    <a:pt x="28917" y="33337"/>
                  </a:lnTo>
                  <a:lnTo>
                    <a:pt x="30784" y="33337"/>
                  </a:lnTo>
                  <a:lnTo>
                    <a:pt x="32283" y="32854"/>
                  </a:lnTo>
                  <a:lnTo>
                    <a:pt x="33261" y="32092"/>
                  </a:lnTo>
                  <a:lnTo>
                    <a:pt x="34378" y="31000"/>
                  </a:lnTo>
                  <a:close/>
                </a:path>
                <a:path w="41275" h="36829">
                  <a:moveTo>
                    <a:pt x="34620" y="26885"/>
                  </a:moveTo>
                  <a:lnTo>
                    <a:pt x="32397" y="27152"/>
                  </a:lnTo>
                  <a:lnTo>
                    <a:pt x="30022" y="28257"/>
                  </a:lnTo>
                  <a:lnTo>
                    <a:pt x="28435" y="29997"/>
                  </a:lnTo>
                  <a:lnTo>
                    <a:pt x="29159" y="29629"/>
                  </a:lnTo>
                  <a:lnTo>
                    <a:pt x="29654" y="29502"/>
                  </a:lnTo>
                  <a:lnTo>
                    <a:pt x="30543" y="29502"/>
                  </a:lnTo>
                  <a:lnTo>
                    <a:pt x="30403" y="29895"/>
                  </a:lnTo>
                  <a:lnTo>
                    <a:pt x="30289" y="30505"/>
                  </a:lnTo>
                  <a:lnTo>
                    <a:pt x="30035" y="30759"/>
                  </a:lnTo>
                  <a:lnTo>
                    <a:pt x="30543" y="30759"/>
                  </a:lnTo>
                  <a:lnTo>
                    <a:pt x="31521" y="30505"/>
                  </a:lnTo>
                  <a:lnTo>
                    <a:pt x="32016" y="30505"/>
                  </a:lnTo>
                  <a:lnTo>
                    <a:pt x="33020" y="29260"/>
                  </a:lnTo>
                  <a:lnTo>
                    <a:pt x="34137" y="28257"/>
                  </a:lnTo>
                  <a:lnTo>
                    <a:pt x="34620" y="26885"/>
                  </a:lnTo>
                  <a:close/>
                </a:path>
                <a:path w="41275" h="36829">
                  <a:moveTo>
                    <a:pt x="34620" y="21704"/>
                  </a:moveTo>
                  <a:lnTo>
                    <a:pt x="33502" y="20447"/>
                  </a:lnTo>
                  <a:lnTo>
                    <a:pt x="33997" y="21183"/>
                  </a:lnTo>
                  <a:lnTo>
                    <a:pt x="33997" y="21704"/>
                  </a:lnTo>
                  <a:lnTo>
                    <a:pt x="33502" y="22796"/>
                  </a:lnTo>
                  <a:lnTo>
                    <a:pt x="34620" y="21704"/>
                  </a:lnTo>
                  <a:close/>
                </a:path>
                <a:path w="41275" h="36829">
                  <a:moveTo>
                    <a:pt x="35509" y="34721"/>
                  </a:moveTo>
                  <a:lnTo>
                    <a:pt x="35140" y="33959"/>
                  </a:lnTo>
                  <a:lnTo>
                    <a:pt x="34874" y="33223"/>
                  </a:lnTo>
                  <a:lnTo>
                    <a:pt x="34378" y="32613"/>
                  </a:lnTo>
                  <a:lnTo>
                    <a:pt x="33032" y="33959"/>
                  </a:lnTo>
                  <a:lnTo>
                    <a:pt x="33261" y="33959"/>
                  </a:lnTo>
                  <a:lnTo>
                    <a:pt x="33032" y="34226"/>
                  </a:lnTo>
                  <a:lnTo>
                    <a:pt x="32766" y="34467"/>
                  </a:lnTo>
                  <a:lnTo>
                    <a:pt x="32512" y="34721"/>
                  </a:lnTo>
                  <a:lnTo>
                    <a:pt x="32893" y="34721"/>
                  </a:lnTo>
                  <a:lnTo>
                    <a:pt x="34124" y="34963"/>
                  </a:lnTo>
                  <a:lnTo>
                    <a:pt x="34759" y="35204"/>
                  </a:lnTo>
                  <a:lnTo>
                    <a:pt x="35509" y="34721"/>
                  </a:lnTo>
                  <a:close/>
                </a:path>
                <a:path w="41275" h="36829">
                  <a:moveTo>
                    <a:pt x="36855" y="18707"/>
                  </a:moveTo>
                  <a:lnTo>
                    <a:pt x="35877" y="17703"/>
                  </a:lnTo>
                  <a:lnTo>
                    <a:pt x="36360" y="18465"/>
                  </a:lnTo>
                  <a:lnTo>
                    <a:pt x="36360" y="18961"/>
                  </a:lnTo>
                  <a:lnTo>
                    <a:pt x="36106" y="20078"/>
                  </a:lnTo>
                  <a:lnTo>
                    <a:pt x="36855" y="18707"/>
                  </a:lnTo>
                  <a:close/>
                </a:path>
                <a:path w="41275" h="36829">
                  <a:moveTo>
                    <a:pt x="40957" y="25019"/>
                  </a:moveTo>
                  <a:lnTo>
                    <a:pt x="40665" y="24650"/>
                  </a:lnTo>
                  <a:lnTo>
                    <a:pt x="40462" y="25412"/>
                  </a:lnTo>
                  <a:lnTo>
                    <a:pt x="40208" y="26149"/>
                  </a:lnTo>
                  <a:lnTo>
                    <a:pt x="40957" y="2501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51789" y="3769639"/>
              <a:ext cx="96520" cy="50800"/>
            </a:xfrm>
            <a:custGeom>
              <a:avLst/>
              <a:gdLst/>
              <a:ahLst/>
              <a:cxnLst/>
              <a:rect l="l" t="t" r="r" b="b"/>
              <a:pathLst>
                <a:path w="96520" h="50800">
                  <a:moveTo>
                    <a:pt x="368" y="49657"/>
                  </a:moveTo>
                  <a:lnTo>
                    <a:pt x="114" y="49504"/>
                  </a:lnTo>
                  <a:lnTo>
                    <a:pt x="0" y="49288"/>
                  </a:lnTo>
                  <a:lnTo>
                    <a:pt x="0" y="49657"/>
                  </a:lnTo>
                  <a:lnTo>
                    <a:pt x="368" y="49657"/>
                  </a:lnTo>
                  <a:close/>
                </a:path>
                <a:path w="96520" h="50800">
                  <a:moveTo>
                    <a:pt x="1231" y="49009"/>
                  </a:moveTo>
                  <a:lnTo>
                    <a:pt x="863" y="48653"/>
                  </a:lnTo>
                  <a:lnTo>
                    <a:pt x="482" y="48653"/>
                  </a:lnTo>
                  <a:lnTo>
                    <a:pt x="368" y="48895"/>
                  </a:lnTo>
                  <a:lnTo>
                    <a:pt x="368" y="49136"/>
                  </a:lnTo>
                  <a:lnTo>
                    <a:pt x="609" y="49504"/>
                  </a:lnTo>
                  <a:lnTo>
                    <a:pt x="1104" y="49504"/>
                  </a:lnTo>
                  <a:lnTo>
                    <a:pt x="1231" y="49288"/>
                  </a:lnTo>
                  <a:lnTo>
                    <a:pt x="1231" y="49136"/>
                  </a:lnTo>
                  <a:lnTo>
                    <a:pt x="1231" y="49009"/>
                  </a:lnTo>
                  <a:close/>
                </a:path>
                <a:path w="96520" h="50800">
                  <a:moveTo>
                    <a:pt x="1612" y="48399"/>
                  </a:moveTo>
                  <a:lnTo>
                    <a:pt x="1231" y="48399"/>
                  </a:lnTo>
                  <a:lnTo>
                    <a:pt x="1358" y="48768"/>
                  </a:lnTo>
                  <a:lnTo>
                    <a:pt x="1612" y="48399"/>
                  </a:lnTo>
                  <a:close/>
                </a:path>
                <a:path w="96520" h="50800">
                  <a:moveTo>
                    <a:pt x="2971" y="48768"/>
                  </a:moveTo>
                  <a:lnTo>
                    <a:pt x="2717" y="48653"/>
                  </a:lnTo>
                  <a:lnTo>
                    <a:pt x="1854" y="48653"/>
                  </a:lnTo>
                  <a:lnTo>
                    <a:pt x="1854" y="49009"/>
                  </a:lnTo>
                  <a:lnTo>
                    <a:pt x="1981" y="49136"/>
                  </a:lnTo>
                  <a:lnTo>
                    <a:pt x="2222" y="49377"/>
                  </a:lnTo>
                  <a:lnTo>
                    <a:pt x="2362" y="49504"/>
                  </a:lnTo>
                  <a:lnTo>
                    <a:pt x="2844" y="49504"/>
                  </a:lnTo>
                  <a:lnTo>
                    <a:pt x="2971" y="49288"/>
                  </a:lnTo>
                  <a:lnTo>
                    <a:pt x="2971" y="49136"/>
                  </a:lnTo>
                  <a:lnTo>
                    <a:pt x="2971" y="48768"/>
                  </a:lnTo>
                  <a:close/>
                </a:path>
                <a:path w="96520" h="50800">
                  <a:moveTo>
                    <a:pt x="3340" y="49771"/>
                  </a:moveTo>
                  <a:lnTo>
                    <a:pt x="3225" y="49377"/>
                  </a:lnTo>
                  <a:lnTo>
                    <a:pt x="3098" y="49771"/>
                  </a:lnTo>
                  <a:lnTo>
                    <a:pt x="3340" y="49771"/>
                  </a:lnTo>
                  <a:close/>
                </a:path>
                <a:path w="96520" h="50800">
                  <a:moveTo>
                    <a:pt x="3340" y="48526"/>
                  </a:moveTo>
                  <a:lnTo>
                    <a:pt x="2971" y="48526"/>
                  </a:lnTo>
                  <a:lnTo>
                    <a:pt x="3098" y="48653"/>
                  </a:lnTo>
                  <a:lnTo>
                    <a:pt x="3340" y="48526"/>
                  </a:lnTo>
                  <a:close/>
                </a:path>
                <a:path w="96520" h="50800">
                  <a:moveTo>
                    <a:pt x="4584" y="48768"/>
                  </a:moveTo>
                  <a:lnTo>
                    <a:pt x="4216" y="48526"/>
                  </a:lnTo>
                  <a:lnTo>
                    <a:pt x="3835" y="48526"/>
                  </a:lnTo>
                  <a:lnTo>
                    <a:pt x="3721" y="48653"/>
                  </a:lnTo>
                  <a:lnTo>
                    <a:pt x="3721" y="49136"/>
                  </a:lnTo>
                  <a:lnTo>
                    <a:pt x="4089" y="49504"/>
                  </a:lnTo>
                  <a:lnTo>
                    <a:pt x="4470" y="49504"/>
                  </a:lnTo>
                  <a:lnTo>
                    <a:pt x="4584" y="49377"/>
                  </a:lnTo>
                  <a:lnTo>
                    <a:pt x="4584" y="49009"/>
                  </a:lnTo>
                  <a:lnTo>
                    <a:pt x="4584" y="48768"/>
                  </a:lnTo>
                  <a:close/>
                </a:path>
                <a:path w="96520" h="50800">
                  <a:moveTo>
                    <a:pt x="5092" y="48526"/>
                  </a:moveTo>
                  <a:lnTo>
                    <a:pt x="4711" y="48526"/>
                  </a:lnTo>
                  <a:lnTo>
                    <a:pt x="4838" y="48653"/>
                  </a:lnTo>
                  <a:lnTo>
                    <a:pt x="5092" y="48526"/>
                  </a:lnTo>
                  <a:close/>
                </a:path>
                <a:path w="96520" h="50800">
                  <a:moveTo>
                    <a:pt x="5207" y="49771"/>
                  </a:moveTo>
                  <a:lnTo>
                    <a:pt x="4838" y="49377"/>
                  </a:lnTo>
                  <a:lnTo>
                    <a:pt x="4711" y="49771"/>
                  </a:lnTo>
                  <a:lnTo>
                    <a:pt x="5207" y="49771"/>
                  </a:lnTo>
                  <a:close/>
                </a:path>
                <a:path w="96520" h="50800">
                  <a:moveTo>
                    <a:pt x="6324" y="48768"/>
                  </a:moveTo>
                  <a:lnTo>
                    <a:pt x="6070" y="48653"/>
                  </a:lnTo>
                  <a:lnTo>
                    <a:pt x="5829" y="48526"/>
                  </a:lnTo>
                  <a:lnTo>
                    <a:pt x="5461" y="48526"/>
                  </a:lnTo>
                  <a:lnTo>
                    <a:pt x="5334" y="48653"/>
                  </a:lnTo>
                  <a:lnTo>
                    <a:pt x="5334" y="49377"/>
                  </a:lnTo>
                  <a:lnTo>
                    <a:pt x="5461" y="49504"/>
                  </a:lnTo>
                  <a:lnTo>
                    <a:pt x="6197" y="49504"/>
                  </a:lnTo>
                  <a:lnTo>
                    <a:pt x="6324" y="49288"/>
                  </a:lnTo>
                  <a:lnTo>
                    <a:pt x="6324" y="49136"/>
                  </a:lnTo>
                  <a:lnTo>
                    <a:pt x="6324" y="48768"/>
                  </a:lnTo>
                  <a:close/>
                </a:path>
                <a:path w="96520" h="50800">
                  <a:moveTo>
                    <a:pt x="6819" y="49377"/>
                  </a:moveTo>
                  <a:lnTo>
                    <a:pt x="6692" y="49530"/>
                  </a:lnTo>
                  <a:lnTo>
                    <a:pt x="6692" y="49771"/>
                  </a:lnTo>
                  <a:lnTo>
                    <a:pt x="6819" y="49771"/>
                  </a:lnTo>
                  <a:lnTo>
                    <a:pt x="6819" y="49377"/>
                  </a:lnTo>
                  <a:close/>
                </a:path>
                <a:path w="96520" h="50800">
                  <a:moveTo>
                    <a:pt x="6946" y="48526"/>
                  </a:moveTo>
                  <a:lnTo>
                    <a:pt x="6451" y="48526"/>
                  </a:lnTo>
                  <a:lnTo>
                    <a:pt x="6692" y="48653"/>
                  </a:lnTo>
                  <a:lnTo>
                    <a:pt x="6692" y="48895"/>
                  </a:lnTo>
                  <a:lnTo>
                    <a:pt x="6946" y="48653"/>
                  </a:lnTo>
                  <a:lnTo>
                    <a:pt x="6946" y="48526"/>
                  </a:lnTo>
                  <a:close/>
                </a:path>
                <a:path w="96520" h="50800">
                  <a:moveTo>
                    <a:pt x="8559" y="48526"/>
                  </a:moveTo>
                  <a:lnTo>
                    <a:pt x="7442" y="48526"/>
                  </a:lnTo>
                  <a:lnTo>
                    <a:pt x="7327" y="48653"/>
                  </a:lnTo>
                  <a:lnTo>
                    <a:pt x="7327" y="49377"/>
                  </a:lnTo>
                  <a:lnTo>
                    <a:pt x="7442" y="49657"/>
                  </a:lnTo>
                  <a:lnTo>
                    <a:pt x="7810" y="49771"/>
                  </a:lnTo>
                  <a:lnTo>
                    <a:pt x="8559" y="49771"/>
                  </a:lnTo>
                  <a:lnTo>
                    <a:pt x="8559" y="48526"/>
                  </a:lnTo>
                  <a:close/>
                </a:path>
                <a:path w="96520" h="50800">
                  <a:moveTo>
                    <a:pt x="8928" y="48526"/>
                  </a:moveTo>
                  <a:lnTo>
                    <a:pt x="8674" y="48526"/>
                  </a:lnTo>
                  <a:lnTo>
                    <a:pt x="8813" y="48768"/>
                  </a:lnTo>
                  <a:lnTo>
                    <a:pt x="8928" y="48895"/>
                  </a:lnTo>
                  <a:lnTo>
                    <a:pt x="8928" y="48526"/>
                  </a:lnTo>
                  <a:close/>
                </a:path>
                <a:path w="96520" h="50800">
                  <a:moveTo>
                    <a:pt x="9055" y="49860"/>
                  </a:moveTo>
                  <a:lnTo>
                    <a:pt x="8928" y="49771"/>
                  </a:lnTo>
                  <a:lnTo>
                    <a:pt x="8928" y="49377"/>
                  </a:lnTo>
                  <a:lnTo>
                    <a:pt x="8674" y="49530"/>
                  </a:lnTo>
                  <a:lnTo>
                    <a:pt x="8674" y="49771"/>
                  </a:lnTo>
                  <a:lnTo>
                    <a:pt x="9055" y="49860"/>
                  </a:lnTo>
                  <a:close/>
                </a:path>
                <a:path w="96520" h="50800">
                  <a:moveTo>
                    <a:pt x="10553" y="49288"/>
                  </a:moveTo>
                  <a:lnTo>
                    <a:pt x="10414" y="49009"/>
                  </a:lnTo>
                  <a:lnTo>
                    <a:pt x="10414" y="48653"/>
                  </a:lnTo>
                  <a:lnTo>
                    <a:pt x="10287" y="48526"/>
                  </a:lnTo>
                  <a:lnTo>
                    <a:pt x="9563" y="48526"/>
                  </a:lnTo>
                  <a:lnTo>
                    <a:pt x="9182" y="48895"/>
                  </a:lnTo>
                  <a:lnTo>
                    <a:pt x="9182" y="49377"/>
                  </a:lnTo>
                  <a:lnTo>
                    <a:pt x="9563" y="49771"/>
                  </a:lnTo>
                  <a:lnTo>
                    <a:pt x="9918" y="49771"/>
                  </a:lnTo>
                  <a:lnTo>
                    <a:pt x="10414" y="49771"/>
                  </a:lnTo>
                  <a:lnTo>
                    <a:pt x="10553" y="49288"/>
                  </a:lnTo>
                  <a:close/>
                </a:path>
                <a:path w="96520" h="50800">
                  <a:moveTo>
                    <a:pt x="14516" y="48653"/>
                  </a:moveTo>
                  <a:lnTo>
                    <a:pt x="14389" y="48526"/>
                  </a:lnTo>
                  <a:lnTo>
                    <a:pt x="14020" y="48399"/>
                  </a:lnTo>
                  <a:lnTo>
                    <a:pt x="13893" y="48653"/>
                  </a:lnTo>
                  <a:lnTo>
                    <a:pt x="13525" y="48768"/>
                  </a:lnTo>
                  <a:lnTo>
                    <a:pt x="13525" y="49377"/>
                  </a:lnTo>
                  <a:lnTo>
                    <a:pt x="13893" y="49504"/>
                  </a:lnTo>
                  <a:lnTo>
                    <a:pt x="14389" y="49504"/>
                  </a:lnTo>
                  <a:lnTo>
                    <a:pt x="14516" y="49377"/>
                  </a:lnTo>
                  <a:lnTo>
                    <a:pt x="14516" y="49009"/>
                  </a:lnTo>
                  <a:lnTo>
                    <a:pt x="14516" y="48653"/>
                  </a:lnTo>
                  <a:close/>
                </a:path>
                <a:path w="96520" h="50800">
                  <a:moveTo>
                    <a:pt x="16383" y="48653"/>
                  </a:moveTo>
                  <a:lnTo>
                    <a:pt x="16116" y="48526"/>
                  </a:lnTo>
                  <a:lnTo>
                    <a:pt x="15519" y="48526"/>
                  </a:lnTo>
                  <a:lnTo>
                    <a:pt x="15379" y="48895"/>
                  </a:lnTo>
                  <a:lnTo>
                    <a:pt x="15379" y="49377"/>
                  </a:lnTo>
                  <a:lnTo>
                    <a:pt x="15519" y="49504"/>
                  </a:lnTo>
                  <a:lnTo>
                    <a:pt x="15887" y="49504"/>
                  </a:lnTo>
                  <a:lnTo>
                    <a:pt x="16256" y="49377"/>
                  </a:lnTo>
                  <a:lnTo>
                    <a:pt x="16383" y="49136"/>
                  </a:lnTo>
                  <a:lnTo>
                    <a:pt x="16383" y="49009"/>
                  </a:lnTo>
                  <a:lnTo>
                    <a:pt x="16383" y="48653"/>
                  </a:lnTo>
                  <a:close/>
                </a:path>
                <a:path w="96520" h="50800">
                  <a:moveTo>
                    <a:pt x="17995" y="48653"/>
                  </a:moveTo>
                  <a:lnTo>
                    <a:pt x="17868" y="48526"/>
                  </a:lnTo>
                  <a:lnTo>
                    <a:pt x="17487" y="48653"/>
                  </a:lnTo>
                  <a:lnTo>
                    <a:pt x="17246" y="48653"/>
                  </a:lnTo>
                  <a:lnTo>
                    <a:pt x="17132" y="49377"/>
                  </a:lnTo>
                  <a:lnTo>
                    <a:pt x="17373" y="49504"/>
                  </a:lnTo>
                  <a:lnTo>
                    <a:pt x="17868" y="49377"/>
                  </a:lnTo>
                  <a:lnTo>
                    <a:pt x="17995" y="49136"/>
                  </a:lnTo>
                  <a:lnTo>
                    <a:pt x="17995" y="49009"/>
                  </a:lnTo>
                  <a:lnTo>
                    <a:pt x="17995" y="48653"/>
                  </a:lnTo>
                  <a:close/>
                </a:path>
                <a:path w="96520" h="50800">
                  <a:moveTo>
                    <a:pt x="19481" y="48768"/>
                  </a:moveTo>
                  <a:lnTo>
                    <a:pt x="19227" y="48653"/>
                  </a:lnTo>
                  <a:lnTo>
                    <a:pt x="18859" y="48768"/>
                  </a:lnTo>
                  <a:lnTo>
                    <a:pt x="18732" y="49009"/>
                  </a:lnTo>
                  <a:lnTo>
                    <a:pt x="18732" y="49377"/>
                  </a:lnTo>
                  <a:lnTo>
                    <a:pt x="18986" y="49504"/>
                  </a:lnTo>
                  <a:lnTo>
                    <a:pt x="19354" y="49504"/>
                  </a:lnTo>
                  <a:lnTo>
                    <a:pt x="19481" y="49136"/>
                  </a:lnTo>
                  <a:lnTo>
                    <a:pt x="19481" y="49009"/>
                  </a:lnTo>
                  <a:lnTo>
                    <a:pt x="19481" y="48768"/>
                  </a:lnTo>
                  <a:close/>
                </a:path>
                <a:path w="96520" h="50800">
                  <a:moveTo>
                    <a:pt x="19850" y="49377"/>
                  </a:moveTo>
                  <a:lnTo>
                    <a:pt x="19723" y="49657"/>
                  </a:lnTo>
                  <a:lnTo>
                    <a:pt x="19850" y="49771"/>
                  </a:lnTo>
                  <a:lnTo>
                    <a:pt x="19850" y="49377"/>
                  </a:lnTo>
                  <a:close/>
                </a:path>
                <a:path w="96520" h="50800">
                  <a:moveTo>
                    <a:pt x="19862" y="50139"/>
                  </a:moveTo>
                  <a:lnTo>
                    <a:pt x="16738" y="49771"/>
                  </a:lnTo>
                  <a:lnTo>
                    <a:pt x="13271" y="50266"/>
                  </a:lnTo>
                  <a:lnTo>
                    <a:pt x="5448" y="50266"/>
                  </a:lnTo>
                  <a:lnTo>
                    <a:pt x="1612" y="50012"/>
                  </a:lnTo>
                  <a:lnTo>
                    <a:pt x="0" y="50139"/>
                  </a:lnTo>
                  <a:lnTo>
                    <a:pt x="0" y="50622"/>
                  </a:lnTo>
                  <a:lnTo>
                    <a:pt x="3225" y="50266"/>
                  </a:lnTo>
                  <a:lnTo>
                    <a:pt x="6578" y="50749"/>
                  </a:lnTo>
                  <a:lnTo>
                    <a:pt x="14389" y="50749"/>
                  </a:lnTo>
                  <a:lnTo>
                    <a:pt x="18237" y="50507"/>
                  </a:lnTo>
                  <a:lnTo>
                    <a:pt x="19862" y="50622"/>
                  </a:lnTo>
                  <a:lnTo>
                    <a:pt x="19862" y="50139"/>
                  </a:lnTo>
                  <a:close/>
                </a:path>
                <a:path w="96520" h="50800">
                  <a:moveTo>
                    <a:pt x="19862" y="47548"/>
                  </a:moveTo>
                  <a:lnTo>
                    <a:pt x="17373" y="46786"/>
                  </a:lnTo>
                  <a:lnTo>
                    <a:pt x="12661" y="47548"/>
                  </a:lnTo>
                  <a:lnTo>
                    <a:pt x="5448" y="47548"/>
                  </a:lnTo>
                  <a:lnTo>
                    <a:pt x="1612" y="47155"/>
                  </a:lnTo>
                  <a:lnTo>
                    <a:pt x="0" y="47548"/>
                  </a:lnTo>
                  <a:lnTo>
                    <a:pt x="0" y="48247"/>
                  </a:lnTo>
                  <a:lnTo>
                    <a:pt x="2971" y="47548"/>
                  </a:lnTo>
                  <a:lnTo>
                    <a:pt x="6705" y="47891"/>
                  </a:lnTo>
                  <a:lnTo>
                    <a:pt x="9804" y="47891"/>
                  </a:lnTo>
                  <a:lnTo>
                    <a:pt x="18237" y="47891"/>
                  </a:lnTo>
                  <a:lnTo>
                    <a:pt x="19862" y="48247"/>
                  </a:lnTo>
                  <a:lnTo>
                    <a:pt x="19862" y="47548"/>
                  </a:lnTo>
                  <a:close/>
                </a:path>
                <a:path w="96520" h="50800">
                  <a:moveTo>
                    <a:pt x="44170" y="24815"/>
                  </a:moveTo>
                  <a:lnTo>
                    <a:pt x="43053" y="23952"/>
                  </a:lnTo>
                  <a:lnTo>
                    <a:pt x="42189" y="23444"/>
                  </a:lnTo>
                  <a:lnTo>
                    <a:pt x="41440" y="23075"/>
                  </a:lnTo>
                  <a:lnTo>
                    <a:pt x="41935" y="24447"/>
                  </a:lnTo>
                  <a:lnTo>
                    <a:pt x="42684" y="25692"/>
                  </a:lnTo>
                  <a:lnTo>
                    <a:pt x="43180" y="26797"/>
                  </a:lnTo>
                  <a:lnTo>
                    <a:pt x="43319" y="26060"/>
                  </a:lnTo>
                  <a:lnTo>
                    <a:pt x="43675" y="25450"/>
                  </a:lnTo>
                  <a:lnTo>
                    <a:pt x="44170" y="24815"/>
                  </a:lnTo>
                  <a:close/>
                </a:path>
                <a:path w="96520" h="50800">
                  <a:moveTo>
                    <a:pt x="45542" y="27279"/>
                  </a:moveTo>
                  <a:lnTo>
                    <a:pt x="45046" y="27190"/>
                  </a:lnTo>
                  <a:lnTo>
                    <a:pt x="44170" y="26797"/>
                  </a:lnTo>
                  <a:lnTo>
                    <a:pt x="43675" y="26428"/>
                  </a:lnTo>
                  <a:lnTo>
                    <a:pt x="43307" y="27190"/>
                  </a:lnTo>
                  <a:lnTo>
                    <a:pt x="43434" y="27432"/>
                  </a:lnTo>
                  <a:lnTo>
                    <a:pt x="43675" y="27673"/>
                  </a:lnTo>
                  <a:lnTo>
                    <a:pt x="43802" y="28041"/>
                  </a:lnTo>
                  <a:lnTo>
                    <a:pt x="44424" y="27800"/>
                  </a:lnTo>
                  <a:lnTo>
                    <a:pt x="44919" y="27559"/>
                  </a:lnTo>
                  <a:lnTo>
                    <a:pt x="45542" y="27279"/>
                  </a:lnTo>
                  <a:close/>
                </a:path>
                <a:path w="96520" h="50800">
                  <a:moveTo>
                    <a:pt x="46164" y="37579"/>
                  </a:moveTo>
                  <a:lnTo>
                    <a:pt x="45796" y="37465"/>
                  </a:lnTo>
                  <a:lnTo>
                    <a:pt x="43434" y="37211"/>
                  </a:lnTo>
                  <a:lnTo>
                    <a:pt x="43548" y="36855"/>
                  </a:lnTo>
                  <a:lnTo>
                    <a:pt x="38773" y="41071"/>
                  </a:lnTo>
                  <a:lnTo>
                    <a:pt x="32588" y="45072"/>
                  </a:lnTo>
                  <a:lnTo>
                    <a:pt x="26339" y="48374"/>
                  </a:lnTo>
                  <a:lnTo>
                    <a:pt x="21348" y="50507"/>
                  </a:lnTo>
                  <a:lnTo>
                    <a:pt x="28105" y="48399"/>
                  </a:lnTo>
                  <a:lnTo>
                    <a:pt x="34912" y="45212"/>
                  </a:lnTo>
                  <a:lnTo>
                    <a:pt x="41148" y="41440"/>
                  </a:lnTo>
                  <a:lnTo>
                    <a:pt x="46164" y="37579"/>
                  </a:lnTo>
                  <a:close/>
                </a:path>
                <a:path w="96520" h="50800">
                  <a:moveTo>
                    <a:pt x="51130" y="38227"/>
                  </a:moveTo>
                  <a:lnTo>
                    <a:pt x="48653" y="37947"/>
                  </a:lnTo>
                  <a:lnTo>
                    <a:pt x="47409" y="37858"/>
                  </a:lnTo>
                  <a:lnTo>
                    <a:pt x="43230" y="41275"/>
                  </a:lnTo>
                  <a:lnTo>
                    <a:pt x="37922" y="44678"/>
                  </a:lnTo>
                  <a:lnTo>
                    <a:pt x="31711" y="47840"/>
                  </a:lnTo>
                  <a:lnTo>
                    <a:pt x="24815" y="50507"/>
                  </a:lnTo>
                  <a:lnTo>
                    <a:pt x="32270" y="48539"/>
                  </a:lnTo>
                  <a:lnTo>
                    <a:pt x="39458" y="45618"/>
                  </a:lnTo>
                  <a:lnTo>
                    <a:pt x="45897" y="42075"/>
                  </a:lnTo>
                  <a:lnTo>
                    <a:pt x="51130" y="38227"/>
                  </a:lnTo>
                  <a:close/>
                </a:path>
                <a:path w="96520" h="50800">
                  <a:moveTo>
                    <a:pt x="52006" y="18834"/>
                  </a:moveTo>
                  <a:lnTo>
                    <a:pt x="51739" y="18351"/>
                  </a:lnTo>
                  <a:lnTo>
                    <a:pt x="51498" y="18986"/>
                  </a:lnTo>
                  <a:lnTo>
                    <a:pt x="51739" y="19240"/>
                  </a:lnTo>
                  <a:lnTo>
                    <a:pt x="52006" y="19240"/>
                  </a:lnTo>
                  <a:lnTo>
                    <a:pt x="52006" y="18834"/>
                  </a:lnTo>
                  <a:close/>
                </a:path>
                <a:path w="96520" h="50800">
                  <a:moveTo>
                    <a:pt x="65773" y="18834"/>
                  </a:moveTo>
                  <a:lnTo>
                    <a:pt x="65532" y="18262"/>
                  </a:lnTo>
                  <a:lnTo>
                    <a:pt x="65532" y="18745"/>
                  </a:lnTo>
                  <a:lnTo>
                    <a:pt x="65278" y="18986"/>
                  </a:lnTo>
                  <a:lnTo>
                    <a:pt x="65278" y="19354"/>
                  </a:lnTo>
                  <a:lnTo>
                    <a:pt x="65532" y="19113"/>
                  </a:lnTo>
                  <a:lnTo>
                    <a:pt x="65773" y="19113"/>
                  </a:lnTo>
                  <a:lnTo>
                    <a:pt x="65773" y="18834"/>
                  </a:lnTo>
                  <a:close/>
                </a:path>
                <a:path w="96520" h="50800">
                  <a:moveTo>
                    <a:pt x="67640" y="16129"/>
                  </a:moveTo>
                  <a:lnTo>
                    <a:pt x="67144" y="15392"/>
                  </a:lnTo>
                  <a:lnTo>
                    <a:pt x="66509" y="14516"/>
                  </a:lnTo>
                  <a:lnTo>
                    <a:pt x="65773" y="14020"/>
                  </a:lnTo>
                  <a:lnTo>
                    <a:pt x="65519" y="14020"/>
                  </a:lnTo>
                  <a:lnTo>
                    <a:pt x="65036" y="17005"/>
                  </a:lnTo>
                  <a:lnTo>
                    <a:pt x="65773" y="17741"/>
                  </a:lnTo>
                  <a:lnTo>
                    <a:pt x="66395" y="17106"/>
                  </a:lnTo>
                  <a:lnTo>
                    <a:pt x="67005" y="16738"/>
                  </a:lnTo>
                  <a:lnTo>
                    <a:pt x="67640" y="16129"/>
                  </a:lnTo>
                  <a:close/>
                </a:path>
                <a:path w="96520" h="50800">
                  <a:moveTo>
                    <a:pt x="67640" y="5854"/>
                  </a:moveTo>
                  <a:lnTo>
                    <a:pt x="67373" y="5575"/>
                  </a:lnTo>
                  <a:lnTo>
                    <a:pt x="67144" y="6705"/>
                  </a:lnTo>
                  <a:lnTo>
                    <a:pt x="67640" y="5854"/>
                  </a:lnTo>
                  <a:close/>
                </a:path>
                <a:path w="96520" h="50800">
                  <a:moveTo>
                    <a:pt x="67995" y="11277"/>
                  </a:moveTo>
                  <a:lnTo>
                    <a:pt x="67386" y="10668"/>
                  </a:lnTo>
                  <a:lnTo>
                    <a:pt x="66878" y="10185"/>
                  </a:lnTo>
                  <a:lnTo>
                    <a:pt x="66636" y="9944"/>
                  </a:lnTo>
                  <a:lnTo>
                    <a:pt x="65887" y="13144"/>
                  </a:lnTo>
                  <a:lnTo>
                    <a:pt x="66636" y="12649"/>
                  </a:lnTo>
                  <a:lnTo>
                    <a:pt x="67386" y="11925"/>
                  </a:lnTo>
                  <a:lnTo>
                    <a:pt x="67995" y="11277"/>
                  </a:lnTo>
                  <a:close/>
                </a:path>
                <a:path w="96520" h="50800">
                  <a:moveTo>
                    <a:pt x="68630" y="17246"/>
                  </a:moveTo>
                  <a:lnTo>
                    <a:pt x="67995" y="16522"/>
                  </a:lnTo>
                  <a:lnTo>
                    <a:pt x="67373" y="17132"/>
                  </a:lnTo>
                  <a:lnTo>
                    <a:pt x="66636" y="17589"/>
                  </a:lnTo>
                  <a:lnTo>
                    <a:pt x="65887" y="18110"/>
                  </a:lnTo>
                  <a:lnTo>
                    <a:pt x="66395" y="18618"/>
                  </a:lnTo>
                  <a:lnTo>
                    <a:pt x="67005" y="17983"/>
                  </a:lnTo>
                  <a:lnTo>
                    <a:pt x="68630" y="17246"/>
                  </a:lnTo>
                  <a:close/>
                </a:path>
                <a:path w="96520" h="50800">
                  <a:moveTo>
                    <a:pt x="69862" y="3238"/>
                  </a:moveTo>
                  <a:lnTo>
                    <a:pt x="69380" y="2717"/>
                  </a:lnTo>
                  <a:lnTo>
                    <a:pt x="68745" y="1866"/>
                  </a:lnTo>
                  <a:lnTo>
                    <a:pt x="68122" y="1371"/>
                  </a:lnTo>
                  <a:lnTo>
                    <a:pt x="67373" y="5092"/>
                  </a:lnTo>
                  <a:lnTo>
                    <a:pt x="67894" y="5575"/>
                  </a:lnTo>
                  <a:lnTo>
                    <a:pt x="68503" y="4851"/>
                  </a:lnTo>
                  <a:lnTo>
                    <a:pt x="69253" y="4114"/>
                  </a:lnTo>
                  <a:lnTo>
                    <a:pt x="69862" y="3238"/>
                  </a:lnTo>
                  <a:close/>
                </a:path>
                <a:path w="96520" h="50800">
                  <a:moveTo>
                    <a:pt x="70116" y="14020"/>
                  </a:moveTo>
                  <a:lnTo>
                    <a:pt x="69621" y="13131"/>
                  </a:lnTo>
                  <a:lnTo>
                    <a:pt x="68745" y="12280"/>
                  </a:lnTo>
                  <a:lnTo>
                    <a:pt x="68122" y="11557"/>
                  </a:lnTo>
                  <a:lnTo>
                    <a:pt x="67373" y="12280"/>
                  </a:lnTo>
                  <a:lnTo>
                    <a:pt x="66763" y="12928"/>
                  </a:lnTo>
                  <a:lnTo>
                    <a:pt x="66014" y="13779"/>
                  </a:lnTo>
                  <a:lnTo>
                    <a:pt x="66890" y="14262"/>
                  </a:lnTo>
                  <a:lnTo>
                    <a:pt x="67373" y="15113"/>
                  </a:lnTo>
                  <a:lnTo>
                    <a:pt x="67881" y="15875"/>
                  </a:lnTo>
                  <a:lnTo>
                    <a:pt x="68745" y="15113"/>
                  </a:lnTo>
                  <a:lnTo>
                    <a:pt x="69367" y="14503"/>
                  </a:lnTo>
                  <a:lnTo>
                    <a:pt x="70116" y="14020"/>
                  </a:lnTo>
                  <a:close/>
                </a:path>
                <a:path w="96520" h="50800">
                  <a:moveTo>
                    <a:pt x="70231" y="8559"/>
                  </a:moveTo>
                  <a:lnTo>
                    <a:pt x="69748" y="8051"/>
                  </a:lnTo>
                  <a:lnTo>
                    <a:pt x="68872" y="7188"/>
                  </a:lnTo>
                  <a:lnTo>
                    <a:pt x="68008" y="6464"/>
                  </a:lnTo>
                  <a:lnTo>
                    <a:pt x="66890" y="7556"/>
                  </a:lnTo>
                  <a:lnTo>
                    <a:pt x="66649" y="9321"/>
                  </a:lnTo>
                  <a:lnTo>
                    <a:pt x="67144" y="9779"/>
                  </a:lnTo>
                  <a:lnTo>
                    <a:pt x="67741" y="10426"/>
                  </a:lnTo>
                  <a:lnTo>
                    <a:pt x="68249" y="10909"/>
                  </a:lnTo>
                  <a:lnTo>
                    <a:pt x="68872" y="10147"/>
                  </a:lnTo>
                  <a:lnTo>
                    <a:pt x="69748" y="9321"/>
                  </a:lnTo>
                  <a:lnTo>
                    <a:pt x="70231" y="8559"/>
                  </a:lnTo>
                  <a:close/>
                </a:path>
                <a:path w="96520" h="50800">
                  <a:moveTo>
                    <a:pt x="70485" y="19989"/>
                  </a:moveTo>
                  <a:lnTo>
                    <a:pt x="70231" y="20358"/>
                  </a:lnTo>
                  <a:lnTo>
                    <a:pt x="70485" y="20358"/>
                  </a:lnTo>
                  <a:lnTo>
                    <a:pt x="70485" y="19989"/>
                  </a:lnTo>
                  <a:close/>
                </a:path>
                <a:path w="96520" h="50800">
                  <a:moveTo>
                    <a:pt x="71488" y="21856"/>
                  </a:moveTo>
                  <a:lnTo>
                    <a:pt x="70853" y="22466"/>
                  </a:lnTo>
                  <a:lnTo>
                    <a:pt x="70116" y="22948"/>
                  </a:lnTo>
                  <a:lnTo>
                    <a:pt x="69367" y="23444"/>
                  </a:lnTo>
                  <a:lnTo>
                    <a:pt x="69862" y="23444"/>
                  </a:lnTo>
                  <a:lnTo>
                    <a:pt x="71488" y="22072"/>
                  </a:lnTo>
                  <a:lnTo>
                    <a:pt x="71488" y="21856"/>
                  </a:lnTo>
                  <a:close/>
                </a:path>
                <a:path w="96520" h="50800">
                  <a:moveTo>
                    <a:pt x="71602" y="736"/>
                  </a:moveTo>
                  <a:lnTo>
                    <a:pt x="70497" y="482"/>
                  </a:lnTo>
                  <a:lnTo>
                    <a:pt x="69748" y="241"/>
                  </a:lnTo>
                  <a:lnTo>
                    <a:pt x="68630" y="0"/>
                  </a:lnTo>
                  <a:lnTo>
                    <a:pt x="68262" y="736"/>
                  </a:lnTo>
                  <a:lnTo>
                    <a:pt x="68999" y="1371"/>
                  </a:lnTo>
                  <a:lnTo>
                    <a:pt x="69748" y="1981"/>
                  </a:lnTo>
                  <a:lnTo>
                    <a:pt x="70231" y="2832"/>
                  </a:lnTo>
                  <a:lnTo>
                    <a:pt x="70599" y="2222"/>
                  </a:lnTo>
                  <a:lnTo>
                    <a:pt x="71107" y="1498"/>
                  </a:lnTo>
                  <a:lnTo>
                    <a:pt x="71602" y="736"/>
                  </a:lnTo>
                  <a:close/>
                </a:path>
                <a:path w="96520" h="50800">
                  <a:moveTo>
                    <a:pt x="71843" y="16243"/>
                  </a:moveTo>
                  <a:lnTo>
                    <a:pt x="71234" y="15760"/>
                  </a:lnTo>
                  <a:lnTo>
                    <a:pt x="70980" y="14871"/>
                  </a:lnTo>
                  <a:lnTo>
                    <a:pt x="70485" y="14389"/>
                  </a:lnTo>
                  <a:lnTo>
                    <a:pt x="69735" y="14871"/>
                  </a:lnTo>
                  <a:lnTo>
                    <a:pt x="69126" y="15760"/>
                  </a:lnTo>
                  <a:lnTo>
                    <a:pt x="68249" y="16243"/>
                  </a:lnTo>
                  <a:lnTo>
                    <a:pt x="68872" y="17005"/>
                  </a:lnTo>
                  <a:lnTo>
                    <a:pt x="69735" y="16611"/>
                  </a:lnTo>
                  <a:lnTo>
                    <a:pt x="70853" y="16129"/>
                  </a:lnTo>
                  <a:lnTo>
                    <a:pt x="71843" y="16243"/>
                  </a:lnTo>
                  <a:close/>
                </a:path>
                <a:path w="96520" h="50800">
                  <a:moveTo>
                    <a:pt x="72339" y="11557"/>
                  </a:moveTo>
                  <a:lnTo>
                    <a:pt x="71856" y="10795"/>
                  </a:lnTo>
                  <a:lnTo>
                    <a:pt x="71221" y="9944"/>
                  </a:lnTo>
                  <a:lnTo>
                    <a:pt x="70497" y="9182"/>
                  </a:lnTo>
                  <a:lnTo>
                    <a:pt x="70002" y="9944"/>
                  </a:lnTo>
                  <a:lnTo>
                    <a:pt x="69113" y="10515"/>
                  </a:lnTo>
                  <a:lnTo>
                    <a:pt x="68630" y="11277"/>
                  </a:lnTo>
                  <a:lnTo>
                    <a:pt x="69113" y="12166"/>
                  </a:lnTo>
                  <a:lnTo>
                    <a:pt x="69862" y="12928"/>
                  </a:lnTo>
                  <a:lnTo>
                    <a:pt x="70497" y="13779"/>
                  </a:lnTo>
                  <a:lnTo>
                    <a:pt x="71221" y="12928"/>
                  </a:lnTo>
                  <a:lnTo>
                    <a:pt x="71856" y="12039"/>
                  </a:lnTo>
                  <a:lnTo>
                    <a:pt x="72339" y="11557"/>
                  </a:lnTo>
                  <a:close/>
                </a:path>
                <a:path w="96520" h="50800">
                  <a:moveTo>
                    <a:pt x="72339" y="5816"/>
                  </a:moveTo>
                  <a:lnTo>
                    <a:pt x="71729" y="4965"/>
                  </a:lnTo>
                  <a:lnTo>
                    <a:pt x="70231" y="3441"/>
                  </a:lnTo>
                  <a:lnTo>
                    <a:pt x="69748" y="4203"/>
                  </a:lnTo>
                  <a:lnTo>
                    <a:pt x="68872" y="5092"/>
                  </a:lnTo>
                  <a:lnTo>
                    <a:pt x="68262" y="5816"/>
                  </a:lnTo>
                  <a:lnTo>
                    <a:pt x="69126" y="6705"/>
                  </a:lnTo>
                  <a:lnTo>
                    <a:pt x="69989" y="7556"/>
                  </a:lnTo>
                  <a:lnTo>
                    <a:pt x="70497" y="8318"/>
                  </a:lnTo>
                  <a:lnTo>
                    <a:pt x="71234" y="7556"/>
                  </a:lnTo>
                  <a:lnTo>
                    <a:pt x="71856" y="6705"/>
                  </a:lnTo>
                  <a:lnTo>
                    <a:pt x="72339" y="5816"/>
                  </a:lnTo>
                  <a:close/>
                </a:path>
                <a:path w="96520" h="50800">
                  <a:moveTo>
                    <a:pt x="73342" y="25323"/>
                  </a:moveTo>
                  <a:lnTo>
                    <a:pt x="73101" y="24815"/>
                  </a:lnTo>
                  <a:lnTo>
                    <a:pt x="72593" y="25057"/>
                  </a:lnTo>
                  <a:lnTo>
                    <a:pt x="72720" y="25323"/>
                  </a:lnTo>
                  <a:lnTo>
                    <a:pt x="73342" y="25323"/>
                  </a:lnTo>
                  <a:close/>
                </a:path>
                <a:path w="96520" h="50800">
                  <a:moveTo>
                    <a:pt x="74206" y="19748"/>
                  </a:moveTo>
                  <a:lnTo>
                    <a:pt x="73596" y="19227"/>
                  </a:lnTo>
                  <a:lnTo>
                    <a:pt x="73075" y="18351"/>
                  </a:lnTo>
                  <a:lnTo>
                    <a:pt x="72859" y="17856"/>
                  </a:lnTo>
                  <a:lnTo>
                    <a:pt x="72110" y="18351"/>
                  </a:lnTo>
                  <a:lnTo>
                    <a:pt x="71488" y="18986"/>
                  </a:lnTo>
                  <a:lnTo>
                    <a:pt x="70739" y="19748"/>
                  </a:lnTo>
                  <a:lnTo>
                    <a:pt x="70967" y="20358"/>
                  </a:lnTo>
                  <a:lnTo>
                    <a:pt x="72351" y="20358"/>
                  </a:lnTo>
                  <a:lnTo>
                    <a:pt x="72491" y="20447"/>
                  </a:lnTo>
                  <a:lnTo>
                    <a:pt x="72224" y="20853"/>
                  </a:lnTo>
                  <a:lnTo>
                    <a:pt x="71729" y="21577"/>
                  </a:lnTo>
                  <a:lnTo>
                    <a:pt x="72110" y="21945"/>
                  </a:lnTo>
                  <a:lnTo>
                    <a:pt x="72593" y="21209"/>
                  </a:lnTo>
                  <a:lnTo>
                    <a:pt x="73469" y="20599"/>
                  </a:lnTo>
                  <a:lnTo>
                    <a:pt x="74206" y="19748"/>
                  </a:lnTo>
                  <a:close/>
                </a:path>
                <a:path w="96520" h="50800">
                  <a:moveTo>
                    <a:pt x="74460" y="2590"/>
                  </a:moveTo>
                  <a:lnTo>
                    <a:pt x="73825" y="1981"/>
                  </a:lnTo>
                  <a:lnTo>
                    <a:pt x="72974" y="977"/>
                  </a:lnTo>
                  <a:lnTo>
                    <a:pt x="72097" y="1130"/>
                  </a:lnTo>
                  <a:lnTo>
                    <a:pt x="71856" y="1612"/>
                  </a:lnTo>
                  <a:lnTo>
                    <a:pt x="71234" y="2463"/>
                  </a:lnTo>
                  <a:lnTo>
                    <a:pt x="70497" y="3225"/>
                  </a:lnTo>
                  <a:lnTo>
                    <a:pt x="71234" y="3962"/>
                  </a:lnTo>
                  <a:lnTo>
                    <a:pt x="72097" y="4851"/>
                  </a:lnTo>
                  <a:lnTo>
                    <a:pt x="72605" y="5575"/>
                  </a:lnTo>
                  <a:lnTo>
                    <a:pt x="73342" y="4445"/>
                  </a:lnTo>
                  <a:lnTo>
                    <a:pt x="73964" y="3352"/>
                  </a:lnTo>
                  <a:lnTo>
                    <a:pt x="74460" y="2590"/>
                  </a:lnTo>
                  <a:close/>
                </a:path>
                <a:path w="96520" h="50800">
                  <a:moveTo>
                    <a:pt x="74701" y="8813"/>
                  </a:moveTo>
                  <a:lnTo>
                    <a:pt x="73964" y="8051"/>
                  </a:lnTo>
                  <a:lnTo>
                    <a:pt x="73342" y="7315"/>
                  </a:lnTo>
                  <a:lnTo>
                    <a:pt x="72593" y="6070"/>
                  </a:lnTo>
                  <a:lnTo>
                    <a:pt x="72097" y="6946"/>
                  </a:lnTo>
                  <a:lnTo>
                    <a:pt x="71488" y="7797"/>
                  </a:lnTo>
                  <a:lnTo>
                    <a:pt x="70739" y="8559"/>
                  </a:lnTo>
                  <a:lnTo>
                    <a:pt x="71488" y="9423"/>
                  </a:lnTo>
                  <a:lnTo>
                    <a:pt x="72097" y="10299"/>
                  </a:lnTo>
                  <a:lnTo>
                    <a:pt x="72847" y="10909"/>
                  </a:lnTo>
                  <a:lnTo>
                    <a:pt x="73342" y="10426"/>
                  </a:lnTo>
                  <a:lnTo>
                    <a:pt x="73964" y="9537"/>
                  </a:lnTo>
                  <a:lnTo>
                    <a:pt x="74701" y="8813"/>
                  </a:lnTo>
                  <a:close/>
                </a:path>
                <a:path w="96520" h="50800">
                  <a:moveTo>
                    <a:pt x="74714" y="15024"/>
                  </a:moveTo>
                  <a:lnTo>
                    <a:pt x="74206" y="13893"/>
                  </a:lnTo>
                  <a:lnTo>
                    <a:pt x="73342" y="13017"/>
                  </a:lnTo>
                  <a:lnTo>
                    <a:pt x="72605" y="11912"/>
                  </a:lnTo>
                  <a:lnTo>
                    <a:pt x="72097" y="12649"/>
                  </a:lnTo>
                  <a:lnTo>
                    <a:pt x="71488" y="13284"/>
                  </a:lnTo>
                  <a:lnTo>
                    <a:pt x="70739" y="14147"/>
                  </a:lnTo>
                  <a:lnTo>
                    <a:pt x="71234" y="14871"/>
                  </a:lnTo>
                  <a:lnTo>
                    <a:pt x="71856" y="15519"/>
                  </a:lnTo>
                  <a:lnTo>
                    <a:pt x="72339" y="16243"/>
                  </a:lnTo>
                  <a:lnTo>
                    <a:pt x="72847" y="16243"/>
                  </a:lnTo>
                  <a:lnTo>
                    <a:pt x="72847" y="16522"/>
                  </a:lnTo>
                  <a:lnTo>
                    <a:pt x="72605" y="16738"/>
                  </a:lnTo>
                  <a:lnTo>
                    <a:pt x="72847" y="17005"/>
                  </a:lnTo>
                  <a:lnTo>
                    <a:pt x="73596" y="16129"/>
                  </a:lnTo>
                  <a:lnTo>
                    <a:pt x="74206" y="15633"/>
                  </a:lnTo>
                  <a:lnTo>
                    <a:pt x="74714" y="15024"/>
                  </a:lnTo>
                  <a:close/>
                </a:path>
                <a:path w="96520" h="50800">
                  <a:moveTo>
                    <a:pt x="74714" y="2108"/>
                  </a:moveTo>
                  <a:lnTo>
                    <a:pt x="74460" y="2108"/>
                  </a:lnTo>
                  <a:lnTo>
                    <a:pt x="74714" y="2349"/>
                  </a:lnTo>
                  <a:lnTo>
                    <a:pt x="74714" y="2108"/>
                  </a:lnTo>
                  <a:close/>
                </a:path>
                <a:path w="96520" h="50800">
                  <a:moveTo>
                    <a:pt x="75946" y="22707"/>
                  </a:moveTo>
                  <a:lnTo>
                    <a:pt x="75323" y="21945"/>
                  </a:lnTo>
                  <a:lnTo>
                    <a:pt x="74701" y="21221"/>
                  </a:lnTo>
                  <a:lnTo>
                    <a:pt x="74460" y="20358"/>
                  </a:lnTo>
                  <a:lnTo>
                    <a:pt x="73710" y="20853"/>
                  </a:lnTo>
                  <a:lnTo>
                    <a:pt x="72859" y="21704"/>
                  </a:lnTo>
                  <a:lnTo>
                    <a:pt x="72110" y="22225"/>
                  </a:lnTo>
                  <a:lnTo>
                    <a:pt x="72720" y="22987"/>
                  </a:lnTo>
                  <a:lnTo>
                    <a:pt x="72961" y="23596"/>
                  </a:lnTo>
                  <a:lnTo>
                    <a:pt x="73215" y="24320"/>
                  </a:lnTo>
                  <a:lnTo>
                    <a:pt x="74206" y="23469"/>
                  </a:lnTo>
                  <a:lnTo>
                    <a:pt x="75082" y="22987"/>
                  </a:lnTo>
                  <a:lnTo>
                    <a:pt x="75946" y="22707"/>
                  </a:lnTo>
                  <a:close/>
                </a:path>
                <a:path w="96520" h="50800">
                  <a:moveTo>
                    <a:pt x="76454" y="17500"/>
                  </a:moveTo>
                  <a:lnTo>
                    <a:pt x="76187" y="16738"/>
                  </a:lnTo>
                  <a:lnTo>
                    <a:pt x="75565" y="15875"/>
                  </a:lnTo>
                  <a:lnTo>
                    <a:pt x="74955" y="15113"/>
                  </a:lnTo>
                  <a:lnTo>
                    <a:pt x="74447" y="15875"/>
                  </a:lnTo>
                  <a:lnTo>
                    <a:pt x="73596" y="16738"/>
                  </a:lnTo>
                  <a:lnTo>
                    <a:pt x="73088" y="17246"/>
                  </a:lnTo>
                  <a:lnTo>
                    <a:pt x="73596" y="17856"/>
                  </a:lnTo>
                  <a:lnTo>
                    <a:pt x="73837" y="18745"/>
                  </a:lnTo>
                  <a:lnTo>
                    <a:pt x="74447" y="19354"/>
                  </a:lnTo>
                  <a:lnTo>
                    <a:pt x="75196" y="18834"/>
                  </a:lnTo>
                  <a:lnTo>
                    <a:pt x="75946" y="17983"/>
                  </a:lnTo>
                  <a:lnTo>
                    <a:pt x="76454" y="17500"/>
                  </a:lnTo>
                  <a:close/>
                </a:path>
                <a:path w="96520" h="50800">
                  <a:moveTo>
                    <a:pt x="76936" y="12166"/>
                  </a:moveTo>
                  <a:lnTo>
                    <a:pt x="76454" y="11277"/>
                  </a:lnTo>
                  <a:lnTo>
                    <a:pt x="75565" y="10299"/>
                  </a:lnTo>
                  <a:lnTo>
                    <a:pt x="74955" y="9169"/>
                  </a:lnTo>
                  <a:lnTo>
                    <a:pt x="74206" y="9931"/>
                  </a:lnTo>
                  <a:lnTo>
                    <a:pt x="73596" y="10795"/>
                  </a:lnTo>
                  <a:lnTo>
                    <a:pt x="73088" y="11557"/>
                  </a:lnTo>
                  <a:lnTo>
                    <a:pt x="73710" y="12522"/>
                  </a:lnTo>
                  <a:lnTo>
                    <a:pt x="74447" y="13500"/>
                  </a:lnTo>
                  <a:lnTo>
                    <a:pt x="74955" y="14630"/>
                  </a:lnTo>
                  <a:lnTo>
                    <a:pt x="75831" y="13893"/>
                  </a:lnTo>
                  <a:lnTo>
                    <a:pt x="76936" y="12166"/>
                  </a:lnTo>
                  <a:close/>
                </a:path>
                <a:path w="96520" h="50800">
                  <a:moveTo>
                    <a:pt x="76936" y="5816"/>
                  </a:moveTo>
                  <a:lnTo>
                    <a:pt x="76441" y="4699"/>
                  </a:lnTo>
                  <a:lnTo>
                    <a:pt x="75577" y="3962"/>
                  </a:lnTo>
                  <a:lnTo>
                    <a:pt x="74714" y="2832"/>
                  </a:lnTo>
                  <a:lnTo>
                    <a:pt x="74206" y="3962"/>
                  </a:lnTo>
                  <a:lnTo>
                    <a:pt x="73596" y="4699"/>
                  </a:lnTo>
                  <a:lnTo>
                    <a:pt x="72847" y="5816"/>
                  </a:lnTo>
                  <a:lnTo>
                    <a:pt x="73596" y="6705"/>
                  </a:lnTo>
                  <a:lnTo>
                    <a:pt x="74206" y="7683"/>
                  </a:lnTo>
                  <a:lnTo>
                    <a:pt x="74955" y="8559"/>
                  </a:lnTo>
                  <a:lnTo>
                    <a:pt x="75577" y="7556"/>
                  </a:lnTo>
                  <a:lnTo>
                    <a:pt x="76441" y="6705"/>
                  </a:lnTo>
                  <a:lnTo>
                    <a:pt x="76936" y="5816"/>
                  </a:lnTo>
                  <a:close/>
                </a:path>
                <a:path w="96520" h="50800">
                  <a:moveTo>
                    <a:pt x="77812" y="19481"/>
                  </a:moveTo>
                  <a:lnTo>
                    <a:pt x="77444" y="18986"/>
                  </a:lnTo>
                  <a:lnTo>
                    <a:pt x="76923" y="18351"/>
                  </a:lnTo>
                  <a:lnTo>
                    <a:pt x="76682" y="17868"/>
                  </a:lnTo>
                  <a:lnTo>
                    <a:pt x="76200" y="18630"/>
                  </a:lnTo>
                  <a:lnTo>
                    <a:pt x="75565" y="19240"/>
                  </a:lnTo>
                  <a:lnTo>
                    <a:pt x="74714" y="19723"/>
                  </a:lnTo>
                  <a:lnTo>
                    <a:pt x="75336" y="20853"/>
                  </a:lnTo>
                  <a:lnTo>
                    <a:pt x="75704" y="21704"/>
                  </a:lnTo>
                  <a:lnTo>
                    <a:pt x="76200" y="22466"/>
                  </a:lnTo>
                  <a:lnTo>
                    <a:pt x="76923" y="21704"/>
                  </a:lnTo>
                  <a:lnTo>
                    <a:pt x="77190" y="20358"/>
                  </a:lnTo>
                  <a:lnTo>
                    <a:pt x="77812" y="19481"/>
                  </a:lnTo>
                  <a:close/>
                </a:path>
                <a:path w="96520" h="50800">
                  <a:moveTo>
                    <a:pt x="78054" y="4203"/>
                  </a:moveTo>
                  <a:lnTo>
                    <a:pt x="77203" y="3441"/>
                  </a:lnTo>
                  <a:lnTo>
                    <a:pt x="75946" y="2832"/>
                  </a:lnTo>
                  <a:lnTo>
                    <a:pt x="75082" y="2463"/>
                  </a:lnTo>
                  <a:lnTo>
                    <a:pt x="75082" y="2743"/>
                  </a:lnTo>
                  <a:lnTo>
                    <a:pt x="75831" y="3594"/>
                  </a:lnTo>
                  <a:lnTo>
                    <a:pt x="76695" y="4330"/>
                  </a:lnTo>
                  <a:lnTo>
                    <a:pt x="77304" y="5334"/>
                  </a:lnTo>
                  <a:lnTo>
                    <a:pt x="78054" y="4203"/>
                  </a:lnTo>
                  <a:close/>
                </a:path>
                <a:path w="96520" h="50800">
                  <a:moveTo>
                    <a:pt x="78790" y="15151"/>
                  </a:moveTo>
                  <a:lnTo>
                    <a:pt x="78295" y="14389"/>
                  </a:lnTo>
                  <a:lnTo>
                    <a:pt x="77673" y="13500"/>
                  </a:lnTo>
                  <a:lnTo>
                    <a:pt x="77190" y="12649"/>
                  </a:lnTo>
                  <a:lnTo>
                    <a:pt x="76682" y="13538"/>
                  </a:lnTo>
                  <a:lnTo>
                    <a:pt x="76060" y="14147"/>
                  </a:lnTo>
                  <a:lnTo>
                    <a:pt x="75196" y="14871"/>
                  </a:lnTo>
                  <a:lnTo>
                    <a:pt x="75463" y="15151"/>
                  </a:lnTo>
                  <a:lnTo>
                    <a:pt x="76822" y="17246"/>
                  </a:lnTo>
                  <a:lnTo>
                    <a:pt x="77444" y="16522"/>
                  </a:lnTo>
                  <a:lnTo>
                    <a:pt x="78054" y="15633"/>
                  </a:lnTo>
                  <a:lnTo>
                    <a:pt x="78790" y="15151"/>
                  </a:lnTo>
                  <a:close/>
                </a:path>
                <a:path w="96520" h="50800">
                  <a:moveTo>
                    <a:pt x="79044" y="9537"/>
                  </a:moveTo>
                  <a:lnTo>
                    <a:pt x="78295" y="8166"/>
                  </a:lnTo>
                  <a:lnTo>
                    <a:pt x="77190" y="6223"/>
                  </a:lnTo>
                  <a:lnTo>
                    <a:pt x="76682" y="7073"/>
                  </a:lnTo>
                  <a:lnTo>
                    <a:pt x="75831" y="8166"/>
                  </a:lnTo>
                  <a:lnTo>
                    <a:pt x="75196" y="8928"/>
                  </a:lnTo>
                  <a:lnTo>
                    <a:pt x="75565" y="9448"/>
                  </a:lnTo>
                  <a:lnTo>
                    <a:pt x="77190" y="11188"/>
                  </a:lnTo>
                  <a:lnTo>
                    <a:pt x="77190" y="11912"/>
                  </a:lnTo>
                  <a:lnTo>
                    <a:pt x="77939" y="11188"/>
                  </a:lnTo>
                  <a:lnTo>
                    <a:pt x="78562" y="10299"/>
                  </a:lnTo>
                  <a:lnTo>
                    <a:pt x="79044" y="9537"/>
                  </a:lnTo>
                  <a:close/>
                </a:path>
                <a:path w="96520" h="50800">
                  <a:moveTo>
                    <a:pt x="79057" y="16395"/>
                  </a:moveTo>
                  <a:lnTo>
                    <a:pt x="79044" y="15392"/>
                  </a:lnTo>
                  <a:lnTo>
                    <a:pt x="78435" y="16002"/>
                  </a:lnTo>
                  <a:lnTo>
                    <a:pt x="77812" y="16891"/>
                  </a:lnTo>
                  <a:lnTo>
                    <a:pt x="77190" y="17500"/>
                  </a:lnTo>
                  <a:lnTo>
                    <a:pt x="77190" y="18110"/>
                  </a:lnTo>
                  <a:lnTo>
                    <a:pt x="77431" y="18351"/>
                  </a:lnTo>
                  <a:lnTo>
                    <a:pt x="77685" y="18834"/>
                  </a:lnTo>
                  <a:lnTo>
                    <a:pt x="78054" y="18262"/>
                  </a:lnTo>
                  <a:lnTo>
                    <a:pt x="79057" y="16395"/>
                  </a:lnTo>
                  <a:close/>
                </a:path>
                <a:path w="96520" h="50800">
                  <a:moveTo>
                    <a:pt x="79794" y="11188"/>
                  </a:moveTo>
                  <a:lnTo>
                    <a:pt x="79311" y="9791"/>
                  </a:lnTo>
                  <a:lnTo>
                    <a:pt x="78689" y="10668"/>
                  </a:lnTo>
                  <a:lnTo>
                    <a:pt x="78193" y="11404"/>
                  </a:lnTo>
                  <a:lnTo>
                    <a:pt x="77431" y="12166"/>
                  </a:lnTo>
                  <a:lnTo>
                    <a:pt x="77939" y="12890"/>
                  </a:lnTo>
                  <a:lnTo>
                    <a:pt x="78562" y="13906"/>
                  </a:lnTo>
                  <a:lnTo>
                    <a:pt x="79044" y="14630"/>
                  </a:lnTo>
                  <a:lnTo>
                    <a:pt x="79540" y="14262"/>
                  </a:lnTo>
                  <a:lnTo>
                    <a:pt x="79540" y="13296"/>
                  </a:lnTo>
                  <a:lnTo>
                    <a:pt x="79794" y="12255"/>
                  </a:lnTo>
                  <a:lnTo>
                    <a:pt x="79794" y="11188"/>
                  </a:lnTo>
                  <a:close/>
                </a:path>
                <a:path w="96520" h="50800">
                  <a:moveTo>
                    <a:pt x="80048" y="9182"/>
                  </a:moveTo>
                  <a:lnTo>
                    <a:pt x="79781" y="8928"/>
                  </a:lnTo>
                  <a:lnTo>
                    <a:pt x="79540" y="9448"/>
                  </a:lnTo>
                  <a:lnTo>
                    <a:pt x="80048" y="10299"/>
                  </a:lnTo>
                  <a:lnTo>
                    <a:pt x="80048" y="9182"/>
                  </a:lnTo>
                  <a:close/>
                </a:path>
                <a:path w="96520" h="50800">
                  <a:moveTo>
                    <a:pt x="92583" y="50507"/>
                  </a:moveTo>
                  <a:lnTo>
                    <a:pt x="85686" y="47840"/>
                  </a:lnTo>
                  <a:lnTo>
                    <a:pt x="79476" y="44678"/>
                  </a:lnTo>
                  <a:lnTo>
                    <a:pt x="74168" y="41275"/>
                  </a:lnTo>
                  <a:lnTo>
                    <a:pt x="70002" y="37858"/>
                  </a:lnTo>
                  <a:lnTo>
                    <a:pt x="66268" y="38227"/>
                  </a:lnTo>
                  <a:lnTo>
                    <a:pt x="71501" y="42075"/>
                  </a:lnTo>
                  <a:lnTo>
                    <a:pt x="77939" y="45618"/>
                  </a:lnTo>
                  <a:lnTo>
                    <a:pt x="85115" y="48539"/>
                  </a:lnTo>
                  <a:lnTo>
                    <a:pt x="92583" y="50507"/>
                  </a:lnTo>
                  <a:close/>
                </a:path>
                <a:path w="96520" h="50800">
                  <a:moveTo>
                    <a:pt x="96177" y="50507"/>
                  </a:moveTo>
                  <a:lnTo>
                    <a:pt x="91135" y="48348"/>
                  </a:lnTo>
                  <a:lnTo>
                    <a:pt x="84759" y="44996"/>
                  </a:lnTo>
                  <a:lnTo>
                    <a:pt x="78486" y="40919"/>
                  </a:lnTo>
                  <a:lnTo>
                    <a:pt x="73710" y="36601"/>
                  </a:lnTo>
                  <a:lnTo>
                    <a:pt x="73825" y="37338"/>
                  </a:lnTo>
                  <a:lnTo>
                    <a:pt x="71970" y="37465"/>
                  </a:lnTo>
                  <a:lnTo>
                    <a:pt x="71234" y="37579"/>
                  </a:lnTo>
                  <a:lnTo>
                    <a:pt x="76250" y="41440"/>
                  </a:lnTo>
                  <a:lnTo>
                    <a:pt x="82499" y="45212"/>
                  </a:lnTo>
                  <a:lnTo>
                    <a:pt x="89344" y="48399"/>
                  </a:lnTo>
                  <a:lnTo>
                    <a:pt x="96177" y="50507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62457" y="3784511"/>
              <a:ext cx="111760" cy="35560"/>
            </a:xfrm>
            <a:custGeom>
              <a:avLst/>
              <a:gdLst/>
              <a:ahLst/>
              <a:cxnLst/>
              <a:rect l="l" t="t" r="r" b="b"/>
              <a:pathLst>
                <a:path w="111759" h="35560">
                  <a:moveTo>
                    <a:pt x="495" y="34899"/>
                  </a:moveTo>
                  <a:lnTo>
                    <a:pt x="368" y="34658"/>
                  </a:lnTo>
                  <a:lnTo>
                    <a:pt x="368" y="34505"/>
                  </a:lnTo>
                  <a:lnTo>
                    <a:pt x="127" y="34658"/>
                  </a:lnTo>
                  <a:lnTo>
                    <a:pt x="127" y="34899"/>
                  </a:lnTo>
                  <a:lnTo>
                    <a:pt x="0" y="34988"/>
                  </a:lnTo>
                  <a:lnTo>
                    <a:pt x="495" y="34988"/>
                  </a:lnTo>
                  <a:close/>
                </a:path>
                <a:path w="111759" h="35560">
                  <a:moveTo>
                    <a:pt x="495" y="33655"/>
                  </a:moveTo>
                  <a:lnTo>
                    <a:pt x="254" y="33655"/>
                  </a:lnTo>
                  <a:lnTo>
                    <a:pt x="368" y="33782"/>
                  </a:lnTo>
                  <a:lnTo>
                    <a:pt x="495" y="33655"/>
                  </a:lnTo>
                  <a:close/>
                </a:path>
                <a:path w="111759" h="35560">
                  <a:moveTo>
                    <a:pt x="2108" y="33782"/>
                  </a:moveTo>
                  <a:lnTo>
                    <a:pt x="1739" y="33655"/>
                  </a:lnTo>
                  <a:lnTo>
                    <a:pt x="1117" y="33655"/>
                  </a:lnTo>
                  <a:lnTo>
                    <a:pt x="749" y="34023"/>
                  </a:lnTo>
                  <a:lnTo>
                    <a:pt x="749" y="34505"/>
                  </a:lnTo>
                  <a:lnTo>
                    <a:pt x="1117" y="34899"/>
                  </a:lnTo>
                  <a:lnTo>
                    <a:pt x="1358" y="34899"/>
                  </a:lnTo>
                  <a:lnTo>
                    <a:pt x="1739" y="34632"/>
                  </a:lnTo>
                  <a:lnTo>
                    <a:pt x="2108" y="34505"/>
                  </a:lnTo>
                  <a:lnTo>
                    <a:pt x="2108" y="34137"/>
                  </a:lnTo>
                  <a:lnTo>
                    <a:pt x="2108" y="33782"/>
                  </a:lnTo>
                  <a:close/>
                </a:path>
                <a:path w="111759" h="35560">
                  <a:moveTo>
                    <a:pt x="2603" y="34899"/>
                  </a:moveTo>
                  <a:lnTo>
                    <a:pt x="2476" y="34632"/>
                  </a:lnTo>
                  <a:lnTo>
                    <a:pt x="2476" y="34785"/>
                  </a:lnTo>
                  <a:lnTo>
                    <a:pt x="2235" y="34899"/>
                  </a:lnTo>
                  <a:lnTo>
                    <a:pt x="2603" y="34899"/>
                  </a:lnTo>
                  <a:close/>
                </a:path>
                <a:path w="111759" h="35560">
                  <a:moveTo>
                    <a:pt x="2603" y="33655"/>
                  </a:moveTo>
                  <a:lnTo>
                    <a:pt x="2362" y="33655"/>
                  </a:lnTo>
                  <a:lnTo>
                    <a:pt x="2603" y="33655"/>
                  </a:lnTo>
                  <a:close/>
                </a:path>
                <a:path w="111759" h="35560">
                  <a:moveTo>
                    <a:pt x="3848" y="33782"/>
                  </a:moveTo>
                  <a:lnTo>
                    <a:pt x="3721" y="33655"/>
                  </a:lnTo>
                  <a:lnTo>
                    <a:pt x="3352" y="33528"/>
                  </a:lnTo>
                  <a:lnTo>
                    <a:pt x="3225" y="33782"/>
                  </a:lnTo>
                  <a:lnTo>
                    <a:pt x="2857" y="33896"/>
                  </a:lnTo>
                  <a:lnTo>
                    <a:pt x="2857" y="34505"/>
                  </a:lnTo>
                  <a:lnTo>
                    <a:pt x="3225" y="34632"/>
                  </a:lnTo>
                  <a:lnTo>
                    <a:pt x="3721" y="34632"/>
                  </a:lnTo>
                  <a:lnTo>
                    <a:pt x="3848" y="34505"/>
                  </a:lnTo>
                  <a:lnTo>
                    <a:pt x="3848" y="34137"/>
                  </a:lnTo>
                  <a:lnTo>
                    <a:pt x="3848" y="33782"/>
                  </a:lnTo>
                  <a:close/>
                </a:path>
                <a:path w="111759" h="35560">
                  <a:moveTo>
                    <a:pt x="4470" y="34899"/>
                  </a:moveTo>
                  <a:lnTo>
                    <a:pt x="4216" y="34505"/>
                  </a:lnTo>
                  <a:lnTo>
                    <a:pt x="4102" y="34899"/>
                  </a:lnTo>
                  <a:lnTo>
                    <a:pt x="4470" y="34899"/>
                  </a:lnTo>
                  <a:close/>
                </a:path>
                <a:path w="111759" h="35560">
                  <a:moveTo>
                    <a:pt x="4584" y="33655"/>
                  </a:moveTo>
                  <a:lnTo>
                    <a:pt x="4102" y="33655"/>
                  </a:lnTo>
                  <a:lnTo>
                    <a:pt x="4229" y="33782"/>
                  </a:lnTo>
                  <a:lnTo>
                    <a:pt x="4584" y="33655"/>
                  </a:lnTo>
                  <a:close/>
                </a:path>
                <a:path w="111759" h="35560">
                  <a:moveTo>
                    <a:pt x="6083" y="34899"/>
                  </a:moveTo>
                  <a:lnTo>
                    <a:pt x="5829" y="34505"/>
                  </a:lnTo>
                  <a:lnTo>
                    <a:pt x="5829" y="34785"/>
                  </a:lnTo>
                  <a:lnTo>
                    <a:pt x="5588" y="34785"/>
                  </a:lnTo>
                  <a:lnTo>
                    <a:pt x="6083" y="34899"/>
                  </a:lnTo>
                  <a:close/>
                </a:path>
                <a:path w="111759" h="35560">
                  <a:moveTo>
                    <a:pt x="6451" y="33655"/>
                  </a:moveTo>
                  <a:lnTo>
                    <a:pt x="5956" y="33655"/>
                  </a:lnTo>
                  <a:lnTo>
                    <a:pt x="6083" y="33782"/>
                  </a:lnTo>
                  <a:lnTo>
                    <a:pt x="6451" y="33655"/>
                  </a:lnTo>
                  <a:close/>
                </a:path>
                <a:path w="111759" h="35560">
                  <a:moveTo>
                    <a:pt x="7696" y="34632"/>
                  </a:moveTo>
                  <a:lnTo>
                    <a:pt x="7442" y="34505"/>
                  </a:lnTo>
                  <a:lnTo>
                    <a:pt x="7327" y="34632"/>
                  </a:lnTo>
                  <a:lnTo>
                    <a:pt x="7696" y="34632"/>
                  </a:lnTo>
                  <a:close/>
                </a:path>
                <a:path w="111759" h="35560">
                  <a:moveTo>
                    <a:pt x="8064" y="33655"/>
                  </a:moveTo>
                  <a:lnTo>
                    <a:pt x="7696" y="33655"/>
                  </a:lnTo>
                  <a:lnTo>
                    <a:pt x="7696" y="33782"/>
                  </a:lnTo>
                  <a:lnTo>
                    <a:pt x="8064" y="33655"/>
                  </a:lnTo>
                  <a:close/>
                </a:path>
                <a:path w="111759" h="35560">
                  <a:moveTo>
                    <a:pt x="82905" y="20726"/>
                  </a:moveTo>
                  <a:lnTo>
                    <a:pt x="82537" y="20358"/>
                  </a:lnTo>
                  <a:lnTo>
                    <a:pt x="82537" y="21247"/>
                  </a:lnTo>
                  <a:lnTo>
                    <a:pt x="82905" y="20726"/>
                  </a:lnTo>
                  <a:close/>
                </a:path>
                <a:path w="111759" h="35560">
                  <a:moveTo>
                    <a:pt x="84150" y="22504"/>
                  </a:moveTo>
                  <a:lnTo>
                    <a:pt x="83781" y="22009"/>
                  </a:lnTo>
                  <a:lnTo>
                    <a:pt x="83400" y="21374"/>
                  </a:lnTo>
                  <a:lnTo>
                    <a:pt x="83045" y="20878"/>
                  </a:lnTo>
                  <a:lnTo>
                    <a:pt x="82537" y="21742"/>
                  </a:lnTo>
                  <a:lnTo>
                    <a:pt x="82537" y="22618"/>
                  </a:lnTo>
                  <a:lnTo>
                    <a:pt x="82664" y="23469"/>
                  </a:lnTo>
                  <a:lnTo>
                    <a:pt x="83045" y="24206"/>
                  </a:lnTo>
                  <a:lnTo>
                    <a:pt x="83400" y="23596"/>
                  </a:lnTo>
                  <a:lnTo>
                    <a:pt x="83781" y="22987"/>
                  </a:lnTo>
                  <a:lnTo>
                    <a:pt x="84150" y="22504"/>
                  </a:lnTo>
                  <a:close/>
                </a:path>
                <a:path w="111759" h="35560">
                  <a:moveTo>
                    <a:pt x="84150" y="18135"/>
                  </a:moveTo>
                  <a:lnTo>
                    <a:pt x="83908" y="17894"/>
                  </a:lnTo>
                  <a:lnTo>
                    <a:pt x="83908" y="17741"/>
                  </a:lnTo>
                  <a:lnTo>
                    <a:pt x="83781" y="17373"/>
                  </a:lnTo>
                  <a:lnTo>
                    <a:pt x="83032" y="18021"/>
                  </a:lnTo>
                  <a:lnTo>
                    <a:pt x="82651" y="18999"/>
                  </a:lnTo>
                  <a:lnTo>
                    <a:pt x="82537" y="19761"/>
                  </a:lnTo>
                  <a:lnTo>
                    <a:pt x="82905" y="20370"/>
                  </a:lnTo>
                  <a:lnTo>
                    <a:pt x="83400" y="19634"/>
                  </a:lnTo>
                  <a:lnTo>
                    <a:pt x="84150" y="18135"/>
                  </a:lnTo>
                  <a:close/>
                </a:path>
                <a:path w="111759" h="35560">
                  <a:moveTo>
                    <a:pt x="85750" y="20370"/>
                  </a:moveTo>
                  <a:lnTo>
                    <a:pt x="85255" y="19875"/>
                  </a:lnTo>
                  <a:lnTo>
                    <a:pt x="84874" y="19151"/>
                  </a:lnTo>
                  <a:lnTo>
                    <a:pt x="84264" y="18503"/>
                  </a:lnTo>
                  <a:lnTo>
                    <a:pt x="83896" y="19151"/>
                  </a:lnTo>
                  <a:lnTo>
                    <a:pt x="83540" y="19875"/>
                  </a:lnTo>
                  <a:lnTo>
                    <a:pt x="83045" y="20726"/>
                  </a:lnTo>
                  <a:lnTo>
                    <a:pt x="83540" y="21247"/>
                  </a:lnTo>
                  <a:lnTo>
                    <a:pt x="83896" y="21742"/>
                  </a:lnTo>
                  <a:lnTo>
                    <a:pt x="84264" y="22352"/>
                  </a:lnTo>
                  <a:lnTo>
                    <a:pt x="84632" y="21615"/>
                  </a:lnTo>
                  <a:lnTo>
                    <a:pt x="85255" y="21132"/>
                  </a:lnTo>
                  <a:lnTo>
                    <a:pt x="85750" y="20370"/>
                  </a:lnTo>
                  <a:close/>
                </a:path>
                <a:path w="111759" h="35560">
                  <a:moveTo>
                    <a:pt x="85864" y="16129"/>
                  </a:moveTo>
                  <a:lnTo>
                    <a:pt x="85128" y="16395"/>
                  </a:lnTo>
                  <a:lnTo>
                    <a:pt x="84391" y="16764"/>
                  </a:lnTo>
                  <a:lnTo>
                    <a:pt x="83896" y="17259"/>
                  </a:lnTo>
                  <a:lnTo>
                    <a:pt x="84162" y="17894"/>
                  </a:lnTo>
                  <a:lnTo>
                    <a:pt x="84772" y="17373"/>
                  </a:lnTo>
                  <a:lnTo>
                    <a:pt x="85255" y="16764"/>
                  </a:lnTo>
                  <a:lnTo>
                    <a:pt x="85864" y="16129"/>
                  </a:lnTo>
                  <a:close/>
                </a:path>
                <a:path w="111759" h="35560">
                  <a:moveTo>
                    <a:pt x="86385" y="15760"/>
                  </a:moveTo>
                  <a:lnTo>
                    <a:pt x="86017" y="15760"/>
                  </a:lnTo>
                  <a:lnTo>
                    <a:pt x="86258" y="15913"/>
                  </a:lnTo>
                  <a:lnTo>
                    <a:pt x="86385" y="15760"/>
                  </a:lnTo>
                  <a:close/>
                </a:path>
                <a:path w="111759" h="35560">
                  <a:moveTo>
                    <a:pt x="87236" y="22136"/>
                  </a:moveTo>
                  <a:lnTo>
                    <a:pt x="86741" y="21615"/>
                  </a:lnTo>
                  <a:lnTo>
                    <a:pt x="86385" y="21005"/>
                  </a:lnTo>
                  <a:lnTo>
                    <a:pt x="86017" y="20485"/>
                  </a:lnTo>
                  <a:lnTo>
                    <a:pt x="85521" y="21247"/>
                  </a:lnTo>
                  <a:lnTo>
                    <a:pt x="85026" y="22009"/>
                  </a:lnTo>
                  <a:lnTo>
                    <a:pt x="84531" y="22504"/>
                  </a:lnTo>
                  <a:lnTo>
                    <a:pt x="84886" y="22987"/>
                  </a:lnTo>
                  <a:lnTo>
                    <a:pt x="85382" y="23596"/>
                  </a:lnTo>
                  <a:lnTo>
                    <a:pt x="85750" y="24206"/>
                  </a:lnTo>
                  <a:lnTo>
                    <a:pt x="86118" y="23469"/>
                  </a:lnTo>
                  <a:lnTo>
                    <a:pt x="86741" y="22618"/>
                  </a:lnTo>
                  <a:lnTo>
                    <a:pt x="87236" y="22136"/>
                  </a:lnTo>
                  <a:close/>
                </a:path>
                <a:path w="111759" h="35560">
                  <a:moveTo>
                    <a:pt x="87236" y="18262"/>
                  </a:moveTo>
                  <a:lnTo>
                    <a:pt x="86868" y="17526"/>
                  </a:lnTo>
                  <a:lnTo>
                    <a:pt x="86385" y="17005"/>
                  </a:lnTo>
                  <a:lnTo>
                    <a:pt x="86017" y="16281"/>
                  </a:lnTo>
                  <a:lnTo>
                    <a:pt x="85521" y="17005"/>
                  </a:lnTo>
                  <a:lnTo>
                    <a:pt x="85153" y="17526"/>
                  </a:lnTo>
                  <a:lnTo>
                    <a:pt x="84531" y="18262"/>
                  </a:lnTo>
                  <a:lnTo>
                    <a:pt x="85026" y="18897"/>
                  </a:lnTo>
                  <a:lnTo>
                    <a:pt x="85521" y="19481"/>
                  </a:lnTo>
                  <a:lnTo>
                    <a:pt x="86017" y="20116"/>
                  </a:lnTo>
                  <a:lnTo>
                    <a:pt x="86385" y="19392"/>
                  </a:lnTo>
                  <a:lnTo>
                    <a:pt x="86868" y="18897"/>
                  </a:lnTo>
                  <a:lnTo>
                    <a:pt x="87236" y="18262"/>
                  </a:lnTo>
                  <a:close/>
                </a:path>
                <a:path w="111759" h="35560">
                  <a:moveTo>
                    <a:pt x="88607" y="20243"/>
                  </a:moveTo>
                  <a:lnTo>
                    <a:pt x="88252" y="19634"/>
                  </a:lnTo>
                  <a:lnTo>
                    <a:pt x="87731" y="19151"/>
                  </a:lnTo>
                  <a:lnTo>
                    <a:pt x="87363" y="18503"/>
                  </a:lnTo>
                  <a:lnTo>
                    <a:pt x="86995" y="19265"/>
                  </a:lnTo>
                  <a:lnTo>
                    <a:pt x="86487" y="19875"/>
                  </a:lnTo>
                  <a:lnTo>
                    <a:pt x="86118" y="20370"/>
                  </a:lnTo>
                  <a:lnTo>
                    <a:pt x="86487" y="20853"/>
                  </a:lnTo>
                  <a:lnTo>
                    <a:pt x="86868" y="21336"/>
                  </a:lnTo>
                  <a:lnTo>
                    <a:pt x="87363" y="21856"/>
                  </a:lnTo>
                  <a:lnTo>
                    <a:pt x="87731" y="21336"/>
                  </a:lnTo>
                  <a:lnTo>
                    <a:pt x="88252" y="20764"/>
                  </a:lnTo>
                  <a:lnTo>
                    <a:pt x="88607" y="20243"/>
                  </a:lnTo>
                  <a:close/>
                </a:path>
                <a:path w="111759" h="35560">
                  <a:moveTo>
                    <a:pt x="88861" y="16522"/>
                  </a:moveTo>
                  <a:lnTo>
                    <a:pt x="88480" y="15913"/>
                  </a:lnTo>
                  <a:lnTo>
                    <a:pt x="88099" y="15392"/>
                  </a:lnTo>
                  <a:lnTo>
                    <a:pt x="87731" y="15036"/>
                  </a:lnTo>
                  <a:lnTo>
                    <a:pt x="87236" y="15036"/>
                  </a:lnTo>
                  <a:lnTo>
                    <a:pt x="86614" y="15760"/>
                  </a:lnTo>
                  <a:lnTo>
                    <a:pt x="86258" y="16154"/>
                  </a:lnTo>
                  <a:lnTo>
                    <a:pt x="86614" y="16891"/>
                  </a:lnTo>
                  <a:lnTo>
                    <a:pt x="86982" y="17373"/>
                  </a:lnTo>
                  <a:lnTo>
                    <a:pt x="87363" y="18135"/>
                  </a:lnTo>
                  <a:lnTo>
                    <a:pt x="87985" y="17653"/>
                  </a:lnTo>
                  <a:lnTo>
                    <a:pt x="88366" y="17018"/>
                  </a:lnTo>
                  <a:lnTo>
                    <a:pt x="88861" y="16522"/>
                  </a:lnTo>
                  <a:close/>
                </a:path>
                <a:path w="111759" h="35560">
                  <a:moveTo>
                    <a:pt x="90347" y="22009"/>
                  </a:moveTo>
                  <a:lnTo>
                    <a:pt x="89839" y="21336"/>
                  </a:lnTo>
                  <a:lnTo>
                    <a:pt x="89344" y="21005"/>
                  </a:lnTo>
                  <a:lnTo>
                    <a:pt x="88861" y="20485"/>
                  </a:lnTo>
                  <a:lnTo>
                    <a:pt x="88493" y="21005"/>
                  </a:lnTo>
                  <a:lnTo>
                    <a:pt x="87972" y="21615"/>
                  </a:lnTo>
                  <a:lnTo>
                    <a:pt x="87604" y="22136"/>
                  </a:lnTo>
                  <a:lnTo>
                    <a:pt x="88112" y="22618"/>
                  </a:lnTo>
                  <a:lnTo>
                    <a:pt x="88493" y="23075"/>
                  </a:lnTo>
                  <a:lnTo>
                    <a:pt x="88861" y="23723"/>
                  </a:lnTo>
                  <a:lnTo>
                    <a:pt x="89344" y="23075"/>
                  </a:lnTo>
                  <a:lnTo>
                    <a:pt x="89839" y="22466"/>
                  </a:lnTo>
                  <a:lnTo>
                    <a:pt x="90347" y="22009"/>
                  </a:lnTo>
                  <a:close/>
                </a:path>
                <a:path w="111759" h="35560">
                  <a:moveTo>
                    <a:pt x="90347" y="18262"/>
                  </a:moveTo>
                  <a:lnTo>
                    <a:pt x="89979" y="17653"/>
                  </a:lnTo>
                  <a:lnTo>
                    <a:pt x="89484" y="17284"/>
                  </a:lnTo>
                  <a:lnTo>
                    <a:pt x="89115" y="16649"/>
                  </a:lnTo>
                  <a:lnTo>
                    <a:pt x="88493" y="17132"/>
                  </a:lnTo>
                  <a:lnTo>
                    <a:pt x="88112" y="17767"/>
                  </a:lnTo>
                  <a:lnTo>
                    <a:pt x="87604" y="18262"/>
                  </a:lnTo>
                  <a:lnTo>
                    <a:pt x="87972" y="18897"/>
                  </a:lnTo>
                  <a:lnTo>
                    <a:pt x="88493" y="19481"/>
                  </a:lnTo>
                  <a:lnTo>
                    <a:pt x="88861" y="20002"/>
                  </a:lnTo>
                  <a:lnTo>
                    <a:pt x="89357" y="19392"/>
                  </a:lnTo>
                  <a:lnTo>
                    <a:pt x="89979" y="18897"/>
                  </a:lnTo>
                  <a:lnTo>
                    <a:pt x="90347" y="18262"/>
                  </a:lnTo>
                  <a:close/>
                </a:path>
                <a:path w="111759" h="35560">
                  <a:moveTo>
                    <a:pt x="90347" y="14274"/>
                  </a:moveTo>
                  <a:lnTo>
                    <a:pt x="89357" y="14630"/>
                  </a:lnTo>
                  <a:lnTo>
                    <a:pt x="88138" y="14897"/>
                  </a:lnTo>
                  <a:lnTo>
                    <a:pt x="88226" y="15151"/>
                  </a:lnTo>
                  <a:lnTo>
                    <a:pt x="88607" y="15798"/>
                  </a:lnTo>
                  <a:lnTo>
                    <a:pt x="88976" y="16281"/>
                  </a:lnTo>
                  <a:lnTo>
                    <a:pt x="89357" y="15646"/>
                  </a:lnTo>
                  <a:lnTo>
                    <a:pt x="89979" y="15278"/>
                  </a:lnTo>
                  <a:lnTo>
                    <a:pt x="90246" y="14909"/>
                  </a:lnTo>
                  <a:lnTo>
                    <a:pt x="90347" y="14274"/>
                  </a:lnTo>
                  <a:close/>
                </a:path>
                <a:path w="111759" h="35560">
                  <a:moveTo>
                    <a:pt x="90970" y="17741"/>
                  </a:moveTo>
                  <a:lnTo>
                    <a:pt x="90601" y="15303"/>
                  </a:lnTo>
                  <a:lnTo>
                    <a:pt x="89992" y="15671"/>
                  </a:lnTo>
                  <a:lnTo>
                    <a:pt x="89712" y="16129"/>
                  </a:lnTo>
                  <a:lnTo>
                    <a:pt x="89230" y="16522"/>
                  </a:lnTo>
                  <a:lnTo>
                    <a:pt x="89839" y="17018"/>
                  </a:lnTo>
                  <a:lnTo>
                    <a:pt x="90233" y="17653"/>
                  </a:lnTo>
                  <a:lnTo>
                    <a:pt x="90601" y="18135"/>
                  </a:lnTo>
                  <a:lnTo>
                    <a:pt x="90970" y="17741"/>
                  </a:lnTo>
                  <a:close/>
                </a:path>
                <a:path w="111759" h="35560">
                  <a:moveTo>
                    <a:pt x="91084" y="18135"/>
                  </a:moveTo>
                  <a:lnTo>
                    <a:pt x="90982" y="18262"/>
                  </a:lnTo>
                  <a:lnTo>
                    <a:pt x="91084" y="18897"/>
                  </a:lnTo>
                  <a:lnTo>
                    <a:pt x="91084" y="18135"/>
                  </a:lnTo>
                  <a:close/>
                </a:path>
                <a:path w="111759" h="35560">
                  <a:moveTo>
                    <a:pt x="91465" y="20726"/>
                  </a:moveTo>
                  <a:lnTo>
                    <a:pt x="91351" y="19545"/>
                  </a:lnTo>
                  <a:lnTo>
                    <a:pt x="91109" y="19265"/>
                  </a:lnTo>
                  <a:lnTo>
                    <a:pt x="90970" y="18872"/>
                  </a:lnTo>
                  <a:lnTo>
                    <a:pt x="90601" y="18745"/>
                  </a:lnTo>
                  <a:lnTo>
                    <a:pt x="90233" y="19354"/>
                  </a:lnTo>
                  <a:lnTo>
                    <a:pt x="89738" y="19875"/>
                  </a:lnTo>
                  <a:lnTo>
                    <a:pt x="89115" y="20243"/>
                  </a:lnTo>
                  <a:lnTo>
                    <a:pt x="89738" y="20726"/>
                  </a:lnTo>
                  <a:lnTo>
                    <a:pt x="90106" y="21336"/>
                  </a:lnTo>
                  <a:lnTo>
                    <a:pt x="90601" y="21856"/>
                  </a:lnTo>
                  <a:lnTo>
                    <a:pt x="90741" y="21463"/>
                  </a:lnTo>
                  <a:lnTo>
                    <a:pt x="91097" y="21132"/>
                  </a:lnTo>
                  <a:lnTo>
                    <a:pt x="91465" y="20726"/>
                  </a:lnTo>
                  <a:close/>
                </a:path>
                <a:path w="111759" h="35560">
                  <a:moveTo>
                    <a:pt x="91973" y="23228"/>
                  </a:moveTo>
                  <a:lnTo>
                    <a:pt x="91579" y="21120"/>
                  </a:lnTo>
                  <a:lnTo>
                    <a:pt x="91224" y="21247"/>
                  </a:lnTo>
                  <a:lnTo>
                    <a:pt x="90843" y="21615"/>
                  </a:lnTo>
                  <a:lnTo>
                    <a:pt x="90716" y="22009"/>
                  </a:lnTo>
                  <a:lnTo>
                    <a:pt x="91097" y="22491"/>
                  </a:lnTo>
                  <a:lnTo>
                    <a:pt x="91579" y="22860"/>
                  </a:lnTo>
                  <a:lnTo>
                    <a:pt x="91973" y="23228"/>
                  </a:lnTo>
                  <a:close/>
                </a:path>
                <a:path w="111759" h="35560">
                  <a:moveTo>
                    <a:pt x="93827" y="24841"/>
                  </a:moveTo>
                  <a:lnTo>
                    <a:pt x="92468" y="13665"/>
                  </a:lnTo>
                  <a:lnTo>
                    <a:pt x="92329" y="13627"/>
                  </a:lnTo>
                  <a:lnTo>
                    <a:pt x="92189" y="13563"/>
                  </a:lnTo>
                  <a:lnTo>
                    <a:pt x="91681" y="13538"/>
                  </a:lnTo>
                  <a:lnTo>
                    <a:pt x="91313" y="13690"/>
                  </a:lnTo>
                  <a:lnTo>
                    <a:pt x="93319" y="24841"/>
                  </a:lnTo>
                  <a:lnTo>
                    <a:pt x="93319" y="24447"/>
                  </a:lnTo>
                  <a:lnTo>
                    <a:pt x="93446" y="24447"/>
                  </a:lnTo>
                  <a:lnTo>
                    <a:pt x="93827" y="24841"/>
                  </a:lnTo>
                  <a:close/>
                </a:path>
                <a:path w="111759" h="35560">
                  <a:moveTo>
                    <a:pt x="94691" y="17526"/>
                  </a:moveTo>
                  <a:lnTo>
                    <a:pt x="93713" y="17614"/>
                  </a:lnTo>
                  <a:lnTo>
                    <a:pt x="93713" y="18376"/>
                  </a:lnTo>
                  <a:lnTo>
                    <a:pt x="94691" y="18262"/>
                  </a:lnTo>
                  <a:lnTo>
                    <a:pt x="94691" y="17526"/>
                  </a:lnTo>
                  <a:close/>
                </a:path>
                <a:path w="111759" h="35560">
                  <a:moveTo>
                    <a:pt x="94691" y="16281"/>
                  </a:moveTo>
                  <a:lnTo>
                    <a:pt x="93586" y="16395"/>
                  </a:lnTo>
                  <a:lnTo>
                    <a:pt x="93586" y="16891"/>
                  </a:lnTo>
                  <a:lnTo>
                    <a:pt x="94691" y="16764"/>
                  </a:lnTo>
                  <a:lnTo>
                    <a:pt x="94691" y="16281"/>
                  </a:lnTo>
                  <a:close/>
                </a:path>
                <a:path w="111759" h="35560">
                  <a:moveTo>
                    <a:pt x="94691" y="14909"/>
                  </a:moveTo>
                  <a:lnTo>
                    <a:pt x="93218" y="15024"/>
                  </a:lnTo>
                  <a:lnTo>
                    <a:pt x="93306" y="15760"/>
                  </a:lnTo>
                  <a:lnTo>
                    <a:pt x="94691" y="15671"/>
                  </a:lnTo>
                  <a:lnTo>
                    <a:pt x="94691" y="14909"/>
                  </a:lnTo>
                  <a:close/>
                </a:path>
                <a:path w="111759" h="35560">
                  <a:moveTo>
                    <a:pt x="94945" y="20358"/>
                  </a:moveTo>
                  <a:lnTo>
                    <a:pt x="94183" y="20485"/>
                  </a:lnTo>
                  <a:lnTo>
                    <a:pt x="94183" y="21247"/>
                  </a:lnTo>
                  <a:lnTo>
                    <a:pt x="94945" y="21120"/>
                  </a:lnTo>
                  <a:lnTo>
                    <a:pt x="94945" y="20358"/>
                  </a:lnTo>
                  <a:close/>
                </a:path>
                <a:path w="111759" h="35560">
                  <a:moveTo>
                    <a:pt x="94945" y="18872"/>
                  </a:moveTo>
                  <a:lnTo>
                    <a:pt x="93954" y="19113"/>
                  </a:lnTo>
                  <a:lnTo>
                    <a:pt x="93954" y="19875"/>
                  </a:lnTo>
                  <a:lnTo>
                    <a:pt x="94945" y="19748"/>
                  </a:lnTo>
                  <a:lnTo>
                    <a:pt x="94945" y="18872"/>
                  </a:lnTo>
                  <a:close/>
                </a:path>
                <a:path w="111759" h="35560">
                  <a:moveTo>
                    <a:pt x="95059" y="22491"/>
                  </a:moveTo>
                  <a:lnTo>
                    <a:pt x="94945" y="21615"/>
                  </a:lnTo>
                  <a:lnTo>
                    <a:pt x="94322" y="21729"/>
                  </a:lnTo>
                  <a:lnTo>
                    <a:pt x="94322" y="22593"/>
                  </a:lnTo>
                  <a:lnTo>
                    <a:pt x="95059" y="22491"/>
                  </a:lnTo>
                  <a:close/>
                </a:path>
                <a:path w="111759" h="35560">
                  <a:moveTo>
                    <a:pt x="96177" y="13385"/>
                  </a:moveTo>
                  <a:lnTo>
                    <a:pt x="95923" y="13385"/>
                  </a:lnTo>
                  <a:lnTo>
                    <a:pt x="95694" y="13449"/>
                  </a:lnTo>
                  <a:lnTo>
                    <a:pt x="95440" y="13296"/>
                  </a:lnTo>
                  <a:lnTo>
                    <a:pt x="95681" y="18021"/>
                  </a:lnTo>
                  <a:lnTo>
                    <a:pt x="95681" y="17868"/>
                  </a:lnTo>
                  <a:lnTo>
                    <a:pt x="95923" y="17780"/>
                  </a:lnTo>
                  <a:lnTo>
                    <a:pt x="96177" y="17526"/>
                  </a:lnTo>
                  <a:lnTo>
                    <a:pt x="95808" y="17170"/>
                  </a:lnTo>
                  <a:lnTo>
                    <a:pt x="95681" y="16916"/>
                  </a:lnTo>
                  <a:lnTo>
                    <a:pt x="95681" y="16040"/>
                  </a:lnTo>
                  <a:lnTo>
                    <a:pt x="96050" y="15671"/>
                  </a:lnTo>
                  <a:lnTo>
                    <a:pt x="95808" y="15303"/>
                  </a:lnTo>
                  <a:lnTo>
                    <a:pt x="95681" y="14909"/>
                  </a:lnTo>
                  <a:lnTo>
                    <a:pt x="95681" y="14058"/>
                  </a:lnTo>
                  <a:lnTo>
                    <a:pt x="95808" y="13665"/>
                  </a:lnTo>
                  <a:lnTo>
                    <a:pt x="96177" y="13385"/>
                  </a:lnTo>
                  <a:close/>
                </a:path>
                <a:path w="111759" h="35560">
                  <a:moveTo>
                    <a:pt x="96189" y="19240"/>
                  </a:moveTo>
                  <a:lnTo>
                    <a:pt x="95923" y="19113"/>
                  </a:lnTo>
                  <a:lnTo>
                    <a:pt x="95808" y="18897"/>
                  </a:lnTo>
                  <a:lnTo>
                    <a:pt x="95681" y="18630"/>
                  </a:lnTo>
                  <a:lnTo>
                    <a:pt x="95808" y="21488"/>
                  </a:lnTo>
                  <a:lnTo>
                    <a:pt x="95808" y="21247"/>
                  </a:lnTo>
                  <a:lnTo>
                    <a:pt x="96062" y="20980"/>
                  </a:lnTo>
                  <a:lnTo>
                    <a:pt x="96189" y="20878"/>
                  </a:lnTo>
                  <a:lnTo>
                    <a:pt x="95923" y="20726"/>
                  </a:lnTo>
                  <a:lnTo>
                    <a:pt x="95808" y="20370"/>
                  </a:lnTo>
                  <a:lnTo>
                    <a:pt x="95808" y="19761"/>
                  </a:lnTo>
                  <a:lnTo>
                    <a:pt x="96062" y="19392"/>
                  </a:lnTo>
                  <a:lnTo>
                    <a:pt x="96189" y="19240"/>
                  </a:lnTo>
                  <a:close/>
                </a:path>
                <a:path w="111759" h="35560">
                  <a:moveTo>
                    <a:pt x="97282" y="21247"/>
                  </a:moveTo>
                  <a:lnTo>
                    <a:pt x="97066" y="21005"/>
                  </a:lnTo>
                  <a:lnTo>
                    <a:pt x="96685" y="21005"/>
                  </a:lnTo>
                  <a:lnTo>
                    <a:pt x="96316" y="21005"/>
                  </a:lnTo>
                  <a:lnTo>
                    <a:pt x="96177" y="21094"/>
                  </a:lnTo>
                  <a:lnTo>
                    <a:pt x="96177" y="21577"/>
                  </a:lnTo>
                  <a:lnTo>
                    <a:pt x="96558" y="21983"/>
                  </a:lnTo>
                  <a:lnTo>
                    <a:pt x="97066" y="21983"/>
                  </a:lnTo>
                  <a:lnTo>
                    <a:pt x="97167" y="21577"/>
                  </a:lnTo>
                  <a:lnTo>
                    <a:pt x="97282" y="21247"/>
                  </a:lnTo>
                  <a:close/>
                </a:path>
                <a:path w="111759" h="35560">
                  <a:moveTo>
                    <a:pt x="97434" y="19608"/>
                  </a:moveTo>
                  <a:lnTo>
                    <a:pt x="97066" y="19507"/>
                  </a:lnTo>
                  <a:lnTo>
                    <a:pt x="96685" y="19507"/>
                  </a:lnTo>
                  <a:lnTo>
                    <a:pt x="96316" y="19507"/>
                  </a:lnTo>
                  <a:lnTo>
                    <a:pt x="96177" y="19875"/>
                  </a:lnTo>
                  <a:lnTo>
                    <a:pt x="96177" y="20370"/>
                  </a:lnTo>
                  <a:lnTo>
                    <a:pt x="96558" y="20726"/>
                  </a:lnTo>
                  <a:lnTo>
                    <a:pt x="97066" y="20726"/>
                  </a:lnTo>
                  <a:lnTo>
                    <a:pt x="97434" y="20370"/>
                  </a:lnTo>
                  <a:lnTo>
                    <a:pt x="97434" y="19608"/>
                  </a:lnTo>
                  <a:close/>
                </a:path>
                <a:path w="111759" h="35560">
                  <a:moveTo>
                    <a:pt x="97434" y="17894"/>
                  </a:moveTo>
                  <a:lnTo>
                    <a:pt x="97294" y="17741"/>
                  </a:lnTo>
                  <a:lnTo>
                    <a:pt x="96672" y="17741"/>
                  </a:lnTo>
                  <a:lnTo>
                    <a:pt x="96393" y="17780"/>
                  </a:lnTo>
                  <a:lnTo>
                    <a:pt x="96177" y="17894"/>
                  </a:lnTo>
                  <a:lnTo>
                    <a:pt x="96177" y="18783"/>
                  </a:lnTo>
                  <a:lnTo>
                    <a:pt x="96316" y="18999"/>
                  </a:lnTo>
                  <a:lnTo>
                    <a:pt x="97066" y="18999"/>
                  </a:lnTo>
                  <a:lnTo>
                    <a:pt x="97434" y="18630"/>
                  </a:lnTo>
                  <a:lnTo>
                    <a:pt x="97434" y="17894"/>
                  </a:lnTo>
                  <a:close/>
                </a:path>
                <a:path w="111759" h="35560">
                  <a:moveTo>
                    <a:pt x="97434" y="16395"/>
                  </a:moveTo>
                  <a:lnTo>
                    <a:pt x="97294" y="16040"/>
                  </a:lnTo>
                  <a:lnTo>
                    <a:pt x="96824" y="16040"/>
                  </a:lnTo>
                  <a:lnTo>
                    <a:pt x="96672" y="16040"/>
                  </a:lnTo>
                  <a:lnTo>
                    <a:pt x="96393" y="16065"/>
                  </a:lnTo>
                  <a:lnTo>
                    <a:pt x="96177" y="16129"/>
                  </a:lnTo>
                  <a:lnTo>
                    <a:pt x="96177" y="17005"/>
                  </a:lnTo>
                  <a:lnTo>
                    <a:pt x="96316" y="17259"/>
                  </a:lnTo>
                  <a:lnTo>
                    <a:pt x="97180" y="17259"/>
                  </a:lnTo>
                  <a:lnTo>
                    <a:pt x="97434" y="17005"/>
                  </a:lnTo>
                  <a:lnTo>
                    <a:pt x="97434" y="16395"/>
                  </a:lnTo>
                  <a:close/>
                </a:path>
                <a:path w="111759" h="35560">
                  <a:moveTo>
                    <a:pt x="97548" y="14274"/>
                  </a:moveTo>
                  <a:lnTo>
                    <a:pt x="97421" y="13906"/>
                  </a:lnTo>
                  <a:lnTo>
                    <a:pt x="96799" y="13906"/>
                  </a:lnTo>
                  <a:lnTo>
                    <a:pt x="96304" y="13906"/>
                  </a:lnTo>
                  <a:lnTo>
                    <a:pt x="96050" y="14427"/>
                  </a:lnTo>
                  <a:lnTo>
                    <a:pt x="96050" y="15036"/>
                  </a:lnTo>
                  <a:lnTo>
                    <a:pt x="96431" y="15392"/>
                  </a:lnTo>
                  <a:lnTo>
                    <a:pt x="97282" y="15392"/>
                  </a:lnTo>
                  <a:lnTo>
                    <a:pt x="97548" y="15036"/>
                  </a:lnTo>
                  <a:lnTo>
                    <a:pt x="97548" y="14274"/>
                  </a:lnTo>
                  <a:close/>
                </a:path>
                <a:path w="111759" h="35560">
                  <a:moveTo>
                    <a:pt x="98171" y="13385"/>
                  </a:moveTo>
                  <a:lnTo>
                    <a:pt x="97929" y="13538"/>
                  </a:lnTo>
                  <a:lnTo>
                    <a:pt x="97434" y="13538"/>
                  </a:lnTo>
                  <a:lnTo>
                    <a:pt x="97675" y="13779"/>
                  </a:lnTo>
                  <a:lnTo>
                    <a:pt x="97904" y="14147"/>
                  </a:lnTo>
                  <a:lnTo>
                    <a:pt x="97904" y="15024"/>
                  </a:lnTo>
                  <a:lnTo>
                    <a:pt x="97815" y="15392"/>
                  </a:lnTo>
                  <a:lnTo>
                    <a:pt x="97434" y="15760"/>
                  </a:lnTo>
                  <a:lnTo>
                    <a:pt x="97815" y="16002"/>
                  </a:lnTo>
                  <a:lnTo>
                    <a:pt x="97904" y="16129"/>
                  </a:lnTo>
                  <a:lnTo>
                    <a:pt x="97904" y="17132"/>
                  </a:lnTo>
                  <a:lnTo>
                    <a:pt x="97815" y="17259"/>
                  </a:lnTo>
                  <a:lnTo>
                    <a:pt x="97434" y="17614"/>
                  </a:lnTo>
                  <a:lnTo>
                    <a:pt x="97675" y="17868"/>
                  </a:lnTo>
                  <a:lnTo>
                    <a:pt x="97815" y="18021"/>
                  </a:lnTo>
                  <a:lnTo>
                    <a:pt x="97815" y="18872"/>
                  </a:lnTo>
                  <a:lnTo>
                    <a:pt x="97548" y="19265"/>
                  </a:lnTo>
                  <a:lnTo>
                    <a:pt x="97434" y="19392"/>
                  </a:lnTo>
                  <a:lnTo>
                    <a:pt x="97675" y="19634"/>
                  </a:lnTo>
                  <a:lnTo>
                    <a:pt x="97815" y="20002"/>
                  </a:lnTo>
                  <a:lnTo>
                    <a:pt x="97815" y="20485"/>
                  </a:lnTo>
                  <a:lnTo>
                    <a:pt x="97548" y="20878"/>
                  </a:lnTo>
                  <a:lnTo>
                    <a:pt x="97434" y="21005"/>
                  </a:lnTo>
                  <a:lnTo>
                    <a:pt x="97675" y="21120"/>
                  </a:lnTo>
                  <a:lnTo>
                    <a:pt x="97815" y="21374"/>
                  </a:lnTo>
                  <a:lnTo>
                    <a:pt x="98171" y="13385"/>
                  </a:lnTo>
                  <a:close/>
                </a:path>
                <a:path w="111759" h="35560">
                  <a:moveTo>
                    <a:pt x="98780" y="20358"/>
                  </a:moveTo>
                  <a:lnTo>
                    <a:pt x="98653" y="20358"/>
                  </a:lnTo>
                  <a:lnTo>
                    <a:pt x="98780" y="20396"/>
                  </a:lnTo>
                  <a:close/>
                </a:path>
                <a:path w="111759" h="35560">
                  <a:moveTo>
                    <a:pt x="99415" y="21729"/>
                  </a:moveTo>
                  <a:lnTo>
                    <a:pt x="98653" y="21615"/>
                  </a:lnTo>
                  <a:lnTo>
                    <a:pt x="98653" y="22491"/>
                  </a:lnTo>
                  <a:lnTo>
                    <a:pt x="99288" y="22593"/>
                  </a:lnTo>
                  <a:lnTo>
                    <a:pt x="99415" y="21729"/>
                  </a:lnTo>
                  <a:close/>
                </a:path>
                <a:path w="111759" h="35560">
                  <a:moveTo>
                    <a:pt x="99555" y="8140"/>
                  </a:moveTo>
                  <a:lnTo>
                    <a:pt x="98437" y="7010"/>
                  </a:lnTo>
                  <a:lnTo>
                    <a:pt x="97193" y="7010"/>
                  </a:lnTo>
                  <a:lnTo>
                    <a:pt x="95948" y="7010"/>
                  </a:lnTo>
                  <a:lnTo>
                    <a:pt x="94830" y="8013"/>
                  </a:lnTo>
                  <a:lnTo>
                    <a:pt x="94830" y="10604"/>
                  </a:lnTo>
                  <a:lnTo>
                    <a:pt x="95948" y="11734"/>
                  </a:lnTo>
                  <a:lnTo>
                    <a:pt x="98437" y="11734"/>
                  </a:lnTo>
                  <a:lnTo>
                    <a:pt x="99555" y="10604"/>
                  </a:lnTo>
                  <a:lnTo>
                    <a:pt x="99555" y="8140"/>
                  </a:lnTo>
                  <a:close/>
                </a:path>
                <a:path w="111759" h="35560">
                  <a:moveTo>
                    <a:pt x="99656" y="20485"/>
                  </a:moveTo>
                  <a:lnTo>
                    <a:pt x="98780" y="20396"/>
                  </a:lnTo>
                  <a:lnTo>
                    <a:pt x="98780" y="21120"/>
                  </a:lnTo>
                  <a:lnTo>
                    <a:pt x="99542" y="21247"/>
                  </a:lnTo>
                  <a:lnTo>
                    <a:pt x="99656" y="20485"/>
                  </a:lnTo>
                  <a:close/>
                </a:path>
                <a:path w="111759" h="35560">
                  <a:moveTo>
                    <a:pt x="99783" y="19240"/>
                  </a:moveTo>
                  <a:lnTo>
                    <a:pt x="98920" y="18872"/>
                  </a:lnTo>
                  <a:lnTo>
                    <a:pt x="98920" y="19875"/>
                  </a:lnTo>
                  <a:lnTo>
                    <a:pt x="99669" y="20002"/>
                  </a:lnTo>
                  <a:lnTo>
                    <a:pt x="99783" y="19240"/>
                  </a:lnTo>
                  <a:close/>
                </a:path>
                <a:path w="111759" h="35560">
                  <a:moveTo>
                    <a:pt x="100025" y="17614"/>
                  </a:moveTo>
                  <a:lnTo>
                    <a:pt x="99047" y="17526"/>
                  </a:lnTo>
                  <a:lnTo>
                    <a:pt x="99047" y="18262"/>
                  </a:lnTo>
                  <a:lnTo>
                    <a:pt x="99898" y="18376"/>
                  </a:lnTo>
                  <a:lnTo>
                    <a:pt x="100025" y="17614"/>
                  </a:lnTo>
                  <a:close/>
                </a:path>
                <a:path w="111759" h="35560">
                  <a:moveTo>
                    <a:pt x="100037" y="1371"/>
                  </a:moveTo>
                  <a:lnTo>
                    <a:pt x="99656" y="1651"/>
                  </a:lnTo>
                  <a:lnTo>
                    <a:pt x="97548" y="3111"/>
                  </a:lnTo>
                  <a:lnTo>
                    <a:pt x="97434" y="1892"/>
                  </a:lnTo>
                  <a:lnTo>
                    <a:pt x="97180" y="1257"/>
                  </a:lnTo>
                  <a:lnTo>
                    <a:pt x="97917" y="368"/>
                  </a:lnTo>
                  <a:lnTo>
                    <a:pt x="98399" y="0"/>
                  </a:lnTo>
                  <a:lnTo>
                    <a:pt x="95440" y="0"/>
                  </a:lnTo>
                  <a:lnTo>
                    <a:pt x="95923" y="241"/>
                  </a:lnTo>
                  <a:lnTo>
                    <a:pt x="97193" y="2374"/>
                  </a:lnTo>
                  <a:lnTo>
                    <a:pt x="95935" y="2501"/>
                  </a:lnTo>
                  <a:lnTo>
                    <a:pt x="95326" y="2501"/>
                  </a:lnTo>
                  <a:lnTo>
                    <a:pt x="94322" y="1739"/>
                  </a:lnTo>
                  <a:lnTo>
                    <a:pt x="93814" y="1371"/>
                  </a:lnTo>
                  <a:lnTo>
                    <a:pt x="93814" y="4483"/>
                  </a:lnTo>
                  <a:lnTo>
                    <a:pt x="94195" y="4114"/>
                  </a:lnTo>
                  <a:lnTo>
                    <a:pt x="96304" y="2590"/>
                  </a:lnTo>
                  <a:lnTo>
                    <a:pt x="96418" y="3848"/>
                  </a:lnTo>
                  <a:lnTo>
                    <a:pt x="96418" y="4610"/>
                  </a:lnTo>
                  <a:lnTo>
                    <a:pt x="95313" y="6096"/>
                  </a:lnTo>
                  <a:lnTo>
                    <a:pt x="98285" y="6096"/>
                  </a:lnTo>
                  <a:lnTo>
                    <a:pt x="98158" y="5727"/>
                  </a:lnTo>
                  <a:lnTo>
                    <a:pt x="96558" y="3594"/>
                  </a:lnTo>
                  <a:lnTo>
                    <a:pt x="97802" y="3479"/>
                  </a:lnTo>
                  <a:lnTo>
                    <a:pt x="98552" y="3352"/>
                  </a:lnTo>
                  <a:lnTo>
                    <a:pt x="99529" y="4114"/>
                  </a:lnTo>
                  <a:lnTo>
                    <a:pt x="100037" y="4483"/>
                  </a:lnTo>
                  <a:lnTo>
                    <a:pt x="100037" y="1371"/>
                  </a:lnTo>
                  <a:close/>
                </a:path>
                <a:path w="111759" h="35560">
                  <a:moveTo>
                    <a:pt x="100152" y="16395"/>
                  </a:moveTo>
                  <a:lnTo>
                    <a:pt x="98920" y="16281"/>
                  </a:lnTo>
                  <a:lnTo>
                    <a:pt x="98920" y="16764"/>
                  </a:lnTo>
                  <a:lnTo>
                    <a:pt x="100037" y="16891"/>
                  </a:lnTo>
                  <a:lnTo>
                    <a:pt x="100152" y="16395"/>
                  </a:lnTo>
                  <a:close/>
                </a:path>
                <a:path w="111759" h="35560">
                  <a:moveTo>
                    <a:pt x="100406" y="15024"/>
                  </a:moveTo>
                  <a:lnTo>
                    <a:pt x="99161" y="14909"/>
                  </a:lnTo>
                  <a:lnTo>
                    <a:pt x="99161" y="15671"/>
                  </a:lnTo>
                  <a:lnTo>
                    <a:pt x="100279" y="15760"/>
                  </a:lnTo>
                  <a:lnTo>
                    <a:pt x="100406" y="15024"/>
                  </a:lnTo>
                  <a:close/>
                </a:path>
                <a:path w="111759" h="35560">
                  <a:moveTo>
                    <a:pt x="102628" y="13779"/>
                  </a:moveTo>
                  <a:lnTo>
                    <a:pt x="102362" y="13690"/>
                  </a:lnTo>
                  <a:lnTo>
                    <a:pt x="102019" y="13538"/>
                  </a:lnTo>
                  <a:lnTo>
                    <a:pt x="101701" y="13563"/>
                  </a:lnTo>
                  <a:lnTo>
                    <a:pt x="101384" y="13665"/>
                  </a:lnTo>
                  <a:lnTo>
                    <a:pt x="99796" y="24841"/>
                  </a:lnTo>
                  <a:lnTo>
                    <a:pt x="100037" y="24574"/>
                  </a:lnTo>
                  <a:lnTo>
                    <a:pt x="100164" y="24447"/>
                  </a:lnTo>
                  <a:lnTo>
                    <a:pt x="100520" y="24447"/>
                  </a:lnTo>
                  <a:lnTo>
                    <a:pt x="100533" y="24841"/>
                  </a:lnTo>
                  <a:lnTo>
                    <a:pt x="102628" y="13779"/>
                  </a:lnTo>
                  <a:close/>
                </a:path>
                <a:path w="111759" h="35560">
                  <a:moveTo>
                    <a:pt x="102870" y="18262"/>
                  </a:moveTo>
                  <a:lnTo>
                    <a:pt x="102768" y="18135"/>
                  </a:lnTo>
                  <a:lnTo>
                    <a:pt x="102501" y="18897"/>
                  </a:lnTo>
                  <a:lnTo>
                    <a:pt x="102870" y="18262"/>
                  </a:lnTo>
                  <a:close/>
                </a:path>
                <a:path w="111759" h="35560">
                  <a:moveTo>
                    <a:pt x="102997" y="21856"/>
                  </a:moveTo>
                  <a:lnTo>
                    <a:pt x="102628" y="21463"/>
                  </a:lnTo>
                  <a:lnTo>
                    <a:pt x="102247" y="21120"/>
                  </a:lnTo>
                  <a:lnTo>
                    <a:pt x="101523" y="23075"/>
                  </a:lnTo>
                  <a:lnTo>
                    <a:pt x="102146" y="22707"/>
                  </a:lnTo>
                  <a:lnTo>
                    <a:pt x="102514" y="22339"/>
                  </a:lnTo>
                  <a:lnTo>
                    <a:pt x="102997" y="21856"/>
                  </a:lnTo>
                  <a:close/>
                </a:path>
                <a:path w="111759" h="35560">
                  <a:moveTo>
                    <a:pt x="104381" y="16522"/>
                  </a:moveTo>
                  <a:lnTo>
                    <a:pt x="104013" y="16129"/>
                  </a:lnTo>
                  <a:lnTo>
                    <a:pt x="103733" y="15671"/>
                  </a:lnTo>
                  <a:lnTo>
                    <a:pt x="103238" y="15303"/>
                  </a:lnTo>
                  <a:lnTo>
                    <a:pt x="102628" y="17741"/>
                  </a:lnTo>
                  <a:lnTo>
                    <a:pt x="102997" y="18135"/>
                  </a:lnTo>
                  <a:lnTo>
                    <a:pt x="104013" y="17132"/>
                  </a:lnTo>
                  <a:lnTo>
                    <a:pt x="104381" y="16522"/>
                  </a:lnTo>
                  <a:close/>
                </a:path>
                <a:path w="111759" h="35560">
                  <a:moveTo>
                    <a:pt x="104622" y="20243"/>
                  </a:moveTo>
                  <a:lnTo>
                    <a:pt x="104254" y="19875"/>
                  </a:lnTo>
                  <a:lnTo>
                    <a:pt x="103759" y="19240"/>
                  </a:lnTo>
                  <a:lnTo>
                    <a:pt x="103149" y="18745"/>
                  </a:lnTo>
                  <a:lnTo>
                    <a:pt x="102895" y="18999"/>
                  </a:lnTo>
                  <a:lnTo>
                    <a:pt x="102514" y="19392"/>
                  </a:lnTo>
                  <a:lnTo>
                    <a:pt x="102400" y="19545"/>
                  </a:lnTo>
                  <a:lnTo>
                    <a:pt x="102133" y="20726"/>
                  </a:lnTo>
                  <a:lnTo>
                    <a:pt x="102501" y="21132"/>
                  </a:lnTo>
                  <a:lnTo>
                    <a:pt x="102870" y="21463"/>
                  </a:lnTo>
                  <a:lnTo>
                    <a:pt x="103238" y="21856"/>
                  </a:lnTo>
                  <a:lnTo>
                    <a:pt x="103746" y="21336"/>
                  </a:lnTo>
                  <a:lnTo>
                    <a:pt x="104254" y="20726"/>
                  </a:lnTo>
                  <a:lnTo>
                    <a:pt x="104622" y="20243"/>
                  </a:lnTo>
                  <a:close/>
                </a:path>
                <a:path w="111759" h="35560">
                  <a:moveTo>
                    <a:pt x="105498" y="14782"/>
                  </a:moveTo>
                  <a:lnTo>
                    <a:pt x="104749" y="14668"/>
                  </a:lnTo>
                  <a:lnTo>
                    <a:pt x="104254" y="14427"/>
                  </a:lnTo>
                  <a:lnTo>
                    <a:pt x="103517" y="14274"/>
                  </a:lnTo>
                  <a:lnTo>
                    <a:pt x="103238" y="14782"/>
                  </a:lnTo>
                  <a:lnTo>
                    <a:pt x="103733" y="15278"/>
                  </a:lnTo>
                  <a:lnTo>
                    <a:pt x="104254" y="15798"/>
                  </a:lnTo>
                  <a:lnTo>
                    <a:pt x="104635" y="16281"/>
                  </a:lnTo>
                  <a:lnTo>
                    <a:pt x="104876" y="15913"/>
                  </a:lnTo>
                  <a:lnTo>
                    <a:pt x="105257" y="15392"/>
                  </a:lnTo>
                  <a:lnTo>
                    <a:pt x="105498" y="14782"/>
                  </a:lnTo>
                  <a:close/>
                </a:path>
                <a:path w="111759" h="35560">
                  <a:moveTo>
                    <a:pt x="105981" y="22136"/>
                  </a:moveTo>
                  <a:lnTo>
                    <a:pt x="105613" y="21615"/>
                  </a:lnTo>
                  <a:lnTo>
                    <a:pt x="105257" y="21005"/>
                  </a:lnTo>
                  <a:lnTo>
                    <a:pt x="104749" y="20485"/>
                  </a:lnTo>
                  <a:lnTo>
                    <a:pt x="104381" y="21132"/>
                  </a:lnTo>
                  <a:lnTo>
                    <a:pt x="103886" y="21488"/>
                  </a:lnTo>
                  <a:lnTo>
                    <a:pt x="103517" y="22009"/>
                  </a:lnTo>
                  <a:lnTo>
                    <a:pt x="103886" y="22466"/>
                  </a:lnTo>
                  <a:lnTo>
                    <a:pt x="104381" y="22987"/>
                  </a:lnTo>
                  <a:lnTo>
                    <a:pt x="104749" y="23596"/>
                  </a:lnTo>
                  <a:lnTo>
                    <a:pt x="105257" y="22987"/>
                  </a:lnTo>
                  <a:lnTo>
                    <a:pt x="105613" y="22504"/>
                  </a:lnTo>
                  <a:lnTo>
                    <a:pt x="105981" y="22136"/>
                  </a:lnTo>
                  <a:close/>
                </a:path>
                <a:path w="111759" h="35560">
                  <a:moveTo>
                    <a:pt x="105981" y="18262"/>
                  </a:moveTo>
                  <a:lnTo>
                    <a:pt x="105600" y="17653"/>
                  </a:lnTo>
                  <a:lnTo>
                    <a:pt x="105117" y="17132"/>
                  </a:lnTo>
                  <a:lnTo>
                    <a:pt x="104622" y="16649"/>
                  </a:lnTo>
                  <a:lnTo>
                    <a:pt x="104254" y="17132"/>
                  </a:lnTo>
                  <a:lnTo>
                    <a:pt x="103746" y="17767"/>
                  </a:lnTo>
                  <a:lnTo>
                    <a:pt x="103238" y="18262"/>
                  </a:lnTo>
                  <a:lnTo>
                    <a:pt x="103860" y="18897"/>
                  </a:lnTo>
                  <a:lnTo>
                    <a:pt x="104381" y="19481"/>
                  </a:lnTo>
                  <a:lnTo>
                    <a:pt x="104749" y="20002"/>
                  </a:lnTo>
                  <a:lnTo>
                    <a:pt x="105257" y="19392"/>
                  </a:lnTo>
                  <a:lnTo>
                    <a:pt x="105600" y="18897"/>
                  </a:lnTo>
                  <a:lnTo>
                    <a:pt x="105981" y="18262"/>
                  </a:lnTo>
                  <a:close/>
                </a:path>
                <a:path w="111759" h="35560">
                  <a:moveTo>
                    <a:pt x="107454" y="16154"/>
                  </a:moveTo>
                  <a:lnTo>
                    <a:pt x="106972" y="15760"/>
                  </a:lnTo>
                  <a:lnTo>
                    <a:pt x="106502" y="15036"/>
                  </a:lnTo>
                  <a:lnTo>
                    <a:pt x="105867" y="15036"/>
                  </a:lnTo>
                  <a:lnTo>
                    <a:pt x="105625" y="15392"/>
                  </a:lnTo>
                  <a:lnTo>
                    <a:pt x="105257" y="16002"/>
                  </a:lnTo>
                  <a:lnTo>
                    <a:pt x="104749" y="16522"/>
                  </a:lnTo>
                  <a:lnTo>
                    <a:pt x="105384" y="17018"/>
                  </a:lnTo>
                  <a:lnTo>
                    <a:pt x="106235" y="18135"/>
                  </a:lnTo>
                  <a:lnTo>
                    <a:pt x="106743" y="17373"/>
                  </a:lnTo>
                  <a:lnTo>
                    <a:pt x="107099" y="16649"/>
                  </a:lnTo>
                  <a:lnTo>
                    <a:pt x="107454" y="16154"/>
                  </a:lnTo>
                  <a:close/>
                </a:path>
                <a:path w="111759" h="35560">
                  <a:moveTo>
                    <a:pt x="107594" y="15760"/>
                  </a:moveTo>
                  <a:lnTo>
                    <a:pt x="107467" y="15760"/>
                  </a:lnTo>
                  <a:lnTo>
                    <a:pt x="107594" y="15913"/>
                  </a:lnTo>
                  <a:lnTo>
                    <a:pt x="107594" y="15760"/>
                  </a:lnTo>
                  <a:close/>
                </a:path>
                <a:path w="111759" h="35560">
                  <a:moveTo>
                    <a:pt x="107734" y="20243"/>
                  </a:moveTo>
                  <a:lnTo>
                    <a:pt x="107111" y="19748"/>
                  </a:lnTo>
                  <a:lnTo>
                    <a:pt x="106743" y="19113"/>
                  </a:lnTo>
                  <a:lnTo>
                    <a:pt x="106235" y="18376"/>
                  </a:lnTo>
                  <a:lnTo>
                    <a:pt x="105486" y="19634"/>
                  </a:lnTo>
                  <a:lnTo>
                    <a:pt x="105003" y="20116"/>
                  </a:lnTo>
                  <a:lnTo>
                    <a:pt x="105486" y="20612"/>
                  </a:lnTo>
                  <a:lnTo>
                    <a:pt x="105854" y="21247"/>
                  </a:lnTo>
                  <a:lnTo>
                    <a:pt x="106476" y="21729"/>
                  </a:lnTo>
                  <a:lnTo>
                    <a:pt x="106857" y="21374"/>
                  </a:lnTo>
                  <a:lnTo>
                    <a:pt x="107226" y="20726"/>
                  </a:lnTo>
                  <a:lnTo>
                    <a:pt x="107734" y="20243"/>
                  </a:lnTo>
                  <a:close/>
                </a:path>
                <a:path w="111759" h="35560">
                  <a:moveTo>
                    <a:pt x="109080" y="18262"/>
                  </a:moveTo>
                  <a:lnTo>
                    <a:pt x="108712" y="17526"/>
                  </a:lnTo>
                  <a:lnTo>
                    <a:pt x="108216" y="17005"/>
                  </a:lnTo>
                  <a:lnTo>
                    <a:pt x="107594" y="16281"/>
                  </a:lnTo>
                  <a:lnTo>
                    <a:pt x="107226" y="17005"/>
                  </a:lnTo>
                  <a:lnTo>
                    <a:pt x="106845" y="17526"/>
                  </a:lnTo>
                  <a:lnTo>
                    <a:pt x="106349" y="18262"/>
                  </a:lnTo>
                  <a:lnTo>
                    <a:pt x="106845" y="18897"/>
                  </a:lnTo>
                  <a:lnTo>
                    <a:pt x="107353" y="19481"/>
                  </a:lnTo>
                  <a:lnTo>
                    <a:pt x="107721" y="20116"/>
                  </a:lnTo>
                  <a:lnTo>
                    <a:pt x="108229" y="19392"/>
                  </a:lnTo>
                  <a:lnTo>
                    <a:pt x="108712" y="18897"/>
                  </a:lnTo>
                  <a:lnTo>
                    <a:pt x="109080" y="18262"/>
                  </a:lnTo>
                  <a:close/>
                </a:path>
                <a:path w="111759" h="35560">
                  <a:moveTo>
                    <a:pt x="109220" y="22504"/>
                  </a:moveTo>
                  <a:lnTo>
                    <a:pt x="108864" y="22009"/>
                  </a:lnTo>
                  <a:lnTo>
                    <a:pt x="108331" y="21247"/>
                  </a:lnTo>
                  <a:lnTo>
                    <a:pt x="107835" y="20485"/>
                  </a:lnTo>
                  <a:lnTo>
                    <a:pt x="107340" y="21005"/>
                  </a:lnTo>
                  <a:lnTo>
                    <a:pt x="106972" y="21615"/>
                  </a:lnTo>
                  <a:lnTo>
                    <a:pt x="106616" y="22136"/>
                  </a:lnTo>
                  <a:lnTo>
                    <a:pt x="106972" y="22745"/>
                  </a:lnTo>
                  <a:lnTo>
                    <a:pt x="107467" y="23469"/>
                  </a:lnTo>
                  <a:lnTo>
                    <a:pt x="107835" y="24206"/>
                  </a:lnTo>
                  <a:lnTo>
                    <a:pt x="108458" y="23596"/>
                  </a:lnTo>
                  <a:lnTo>
                    <a:pt x="108839" y="22987"/>
                  </a:lnTo>
                  <a:lnTo>
                    <a:pt x="109220" y="22504"/>
                  </a:lnTo>
                  <a:close/>
                </a:path>
                <a:path w="111759" h="35560">
                  <a:moveTo>
                    <a:pt x="109829" y="17259"/>
                  </a:moveTo>
                  <a:lnTo>
                    <a:pt x="109334" y="16649"/>
                  </a:lnTo>
                  <a:lnTo>
                    <a:pt x="108458" y="16281"/>
                  </a:lnTo>
                  <a:lnTo>
                    <a:pt x="107835" y="16129"/>
                  </a:lnTo>
                  <a:lnTo>
                    <a:pt x="107835" y="16281"/>
                  </a:lnTo>
                  <a:lnTo>
                    <a:pt x="108953" y="17373"/>
                  </a:lnTo>
                  <a:lnTo>
                    <a:pt x="109321" y="18021"/>
                  </a:lnTo>
                  <a:lnTo>
                    <a:pt x="109829" y="17259"/>
                  </a:lnTo>
                  <a:close/>
                </a:path>
                <a:path w="111759" h="35560">
                  <a:moveTo>
                    <a:pt x="110566" y="20726"/>
                  </a:moveTo>
                  <a:lnTo>
                    <a:pt x="110070" y="19875"/>
                  </a:lnTo>
                  <a:lnTo>
                    <a:pt x="109702" y="19151"/>
                  </a:lnTo>
                  <a:lnTo>
                    <a:pt x="109321" y="18503"/>
                  </a:lnTo>
                  <a:lnTo>
                    <a:pt x="108953" y="19151"/>
                  </a:lnTo>
                  <a:lnTo>
                    <a:pt x="108470" y="19875"/>
                  </a:lnTo>
                  <a:lnTo>
                    <a:pt x="107962" y="20370"/>
                  </a:lnTo>
                  <a:lnTo>
                    <a:pt x="108216" y="20726"/>
                  </a:lnTo>
                  <a:lnTo>
                    <a:pt x="109321" y="21856"/>
                  </a:lnTo>
                  <a:lnTo>
                    <a:pt x="109321" y="22352"/>
                  </a:lnTo>
                  <a:lnTo>
                    <a:pt x="109816" y="21856"/>
                  </a:lnTo>
                  <a:lnTo>
                    <a:pt x="110197" y="21247"/>
                  </a:lnTo>
                  <a:lnTo>
                    <a:pt x="110566" y="20726"/>
                  </a:lnTo>
                  <a:close/>
                </a:path>
                <a:path w="111759" h="35560">
                  <a:moveTo>
                    <a:pt x="111074" y="21742"/>
                  </a:moveTo>
                  <a:lnTo>
                    <a:pt x="110705" y="20878"/>
                  </a:lnTo>
                  <a:lnTo>
                    <a:pt x="110337" y="21488"/>
                  </a:lnTo>
                  <a:lnTo>
                    <a:pt x="109956" y="22009"/>
                  </a:lnTo>
                  <a:lnTo>
                    <a:pt x="109448" y="22504"/>
                  </a:lnTo>
                  <a:lnTo>
                    <a:pt x="110197" y="23723"/>
                  </a:lnTo>
                  <a:lnTo>
                    <a:pt x="110578" y="24206"/>
                  </a:lnTo>
                  <a:lnTo>
                    <a:pt x="110947" y="23837"/>
                  </a:lnTo>
                  <a:lnTo>
                    <a:pt x="110947" y="23228"/>
                  </a:lnTo>
                  <a:lnTo>
                    <a:pt x="111074" y="22504"/>
                  </a:lnTo>
                  <a:lnTo>
                    <a:pt x="111074" y="21742"/>
                  </a:lnTo>
                  <a:close/>
                </a:path>
                <a:path w="111759" h="35560">
                  <a:moveTo>
                    <a:pt x="111201" y="19875"/>
                  </a:moveTo>
                  <a:lnTo>
                    <a:pt x="111086" y="19138"/>
                  </a:lnTo>
                  <a:lnTo>
                    <a:pt x="110705" y="18135"/>
                  </a:lnTo>
                  <a:lnTo>
                    <a:pt x="109956" y="17526"/>
                  </a:lnTo>
                  <a:lnTo>
                    <a:pt x="109829" y="17894"/>
                  </a:lnTo>
                  <a:lnTo>
                    <a:pt x="109829" y="18021"/>
                  </a:lnTo>
                  <a:lnTo>
                    <a:pt x="109601" y="18262"/>
                  </a:lnTo>
                  <a:lnTo>
                    <a:pt x="109956" y="18986"/>
                  </a:lnTo>
                  <a:lnTo>
                    <a:pt x="110350" y="19748"/>
                  </a:lnTo>
                  <a:lnTo>
                    <a:pt x="110832" y="20485"/>
                  </a:lnTo>
                  <a:lnTo>
                    <a:pt x="111201" y="19875"/>
                  </a:lnTo>
                  <a:close/>
                </a:path>
                <a:path w="111759" h="35560">
                  <a:moveTo>
                    <a:pt x="111213" y="21247"/>
                  </a:moveTo>
                  <a:lnTo>
                    <a:pt x="111201" y="20878"/>
                  </a:lnTo>
                  <a:lnTo>
                    <a:pt x="111201" y="20485"/>
                  </a:lnTo>
                  <a:lnTo>
                    <a:pt x="111074" y="20358"/>
                  </a:lnTo>
                  <a:lnTo>
                    <a:pt x="110947" y="20726"/>
                  </a:lnTo>
                  <a:lnTo>
                    <a:pt x="111213" y="21247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45502" y="3806126"/>
              <a:ext cx="27940" cy="13335"/>
            </a:xfrm>
            <a:custGeom>
              <a:avLst/>
              <a:gdLst/>
              <a:ahLst/>
              <a:cxnLst/>
              <a:rect l="l" t="t" r="r" b="b"/>
              <a:pathLst>
                <a:path w="27940" h="13335">
                  <a:moveTo>
                    <a:pt x="1346" y="4597"/>
                  </a:moveTo>
                  <a:lnTo>
                    <a:pt x="977" y="4241"/>
                  </a:lnTo>
                  <a:lnTo>
                    <a:pt x="101" y="3111"/>
                  </a:lnTo>
                  <a:lnTo>
                    <a:pt x="368" y="3962"/>
                  </a:lnTo>
                  <a:lnTo>
                    <a:pt x="723" y="4724"/>
                  </a:lnTo>
                  <a:lnTo>
                    <a:pt x="850" y="5461"/>
                  </a:lnTo>
                  <a:lnTo>
                    <a:pt x="965" y="5092"/>
                  </a:lnTo>
                  <a:lnTo>
                    <a:pt x="1231" y="4965"/>
                  </a:lnTo>
                  <a:lnTo>
                    <a:pt x="1346" y="4597"/>
                  </a:lnTo>
                  <a:close/>
                </a:path>
                <a:path w="27940" h="13335">
                  <a:moveTo>
                    <a:pt x="2590" y="2743"/>
                  </a:moveTo>
                  <a:lnTo>
                    <a:pt x="2222" y="2222"/>
                  </a:lnTo>
                  <a:lnTo>
                    <a:pt x="1587" y="1854"/>
                  </a:lnTo>
                  <a:lnTo>
                    <a:pt x="1219" y="1244"/>
                  </a:lnTo>
                  <a:lnTo>
                    <a:pt x="850" y="1854"/>
                  </a:lnTo>
                  <a:lnTo>
                    <a:pt x="495" y="2501"/>
                  </a:lnTo>
                  <a:lnTo>
                    <a:pt x="355" y="2959"/>
                  </a:lnTo>
                  <a:lnTo>
                    <a:pt x="863" y="3352"/>
                  </a:lnTo>
                  <a:lnTo>
                    <a:pt x="1079" y="3873"/>
                  </a:lnTo>
                  <a:lnTo>
                    <a:pt x="1587" y="4356"/>
                  </a:lnTo>
                  <a:lnTo>
                    <a:pt x="1828" y="3873"/>
                  </a:lnTo>
                  <a:lnTo>
                    <a:pt x="2222" y="3225"/>
                  </a:lnTo>
                  <a:lnTo>
                    <a:pt x="2590" y="2743"/>
                  </a:lnTo>
                  <a:close/>
                </a:path>
                <a:path w="27940" h="13335">
                  <a:moveTo>
                    <a:pt x="2971" y="5943"/>
                  </a:moveTo>
                  <a:lnTo>
                    <a:pt x="2590" y="5575"/>
                  </a:lnTo>
                  <a:lnTo>
                    <a:pt x="2082" y="5207"/>
                  </a:lnTo>
                  <a:lnTo>
                    <a:pt x="1587" y="4724"/>
                  </a:lnTo>
                  <a:lnTo>
                    <a:pt x="1460" y="5092"/>
                  </a:lnTo>
                  <a:lnTo>
                    <a:pt x="1231" y="5448"/>
                  </a:lnTo>
                  <a:lnTo>
                    <a:pt x="1104" y="5854"/>
                  </a:lnTo>
                  <a:lnTo>
                    <a:pt x="1231" y="6464"/>
                  </a:lnTo>
                  <a:lnTo>
                    <a:pt x="1473" y="7277"/>
                  </a:lnTo>
                  <a:lnTo>
                    <a:pt x="2095" y="7797"/>
                  </a:lnTo>
                  <a:lnTo>
                    <a:pt x="2463" y="7188"/>
                  </a:lnTo>
                  <a:lnTo>
                    <a:pt x="2844" y="6705"/>
                  </a:lnTo>
                  <a:lnTo>
                    <a:pt x="2971" y="5943"/>
                  </a:lnTo>
                  <a:close/>
                </a:path>
                <a:path w="27940" h="13335">
                  <a:moveTo>
                    <a:pt x="3937" y="4445"/>
                  </a:moveTo>
                  <a:lnTo>
                    <a:pt x="3568" y="4076"/>
                  </a:lnTo>
                  <a:lnTo>
                    <a:pt x="3187" y="3467"/>
                  </a:lnTo>
                  <a:lnTo>
                    <a:pt x="2705" y="2959"/>
                  </a:lnTo>
                  <a:lnTo>
                    <a:pt x="2336" y="3467"/>
                  </a:lnTo>
                  <a:lnTo>
                    <a:pt x="2209" y="4076"/>
                  </a:lnTo>
                  <a:lnTo>
                    <a:pt x="1841" y="4597"/>
                  </a:lnTo>
                  <a:lnTo>
                    <a:pt x="2349" y="4965"/>
                  </a:lnTo>
                  <a:lnTo>
                    <a:pt x="2705" y="5295"/>
                  </a:lnTo>
                  <a:lnTo>
                    <a:pt x="3073" y="5943"/>
                  </a:lnTo>
                  <a:lnTo>
                    <a:pt x="3454" y="5575"/>
                  </a:lnTo>
                  <a:lnTo>
                    <a:pt x="3835" y="4965"/>
                  </a:lnTo>
                  <a:lnTo>
                    <a:pt x="3937" y="4445"/>
                  </a:lnTo>
                  <a:close/>
                </a:path>
                <a:path w="27940" h="13335">
                  <a:moveTo>
                    <a:pt x="3949" y="9169"/>
                  </a:moveTo>
                  <a:lnTo>
                    <a:pt x="3200" y="8801"/>
                  </a:lnTo>
                  <a:lnTo>
                    <a:pt x="2705" y="8445"/>
                  </a:lnTo>
                  <a:lnTo>
                    <a:pt x="2336" y="8077"/>
                  </a:lnTo>
                  <a:lnTo>
                    <a:pt x="2451" y="8801"/>
                  </a:lnTo>
                  <a:lnTo>
                    <a:pt x="2832" y="9296"/>
                  </a:lnTo>
                  <a:lnTo>
                    <a:pt x="3200" y="10058"/>
                  </a:lnTo>
                  <a:lnTo>
                    <a:pt x="3721" y="9931"/>
                  </a:lnTo>
                  <a:lnTo>
                    <a:pt x="3721" y="9664"/>
                  </a:lnTo>
                  <a:lnTo>
                    <a:pt x="3949" y="9169"/>
                  </a:lnTo>
                  <a:close/>
                </a:path>
                <a:path w="27940" h="13335">
                  <a:moveTo>
                    <a:pt x="4330" y="9537"/>
                  </a:moveTo>
                  <a:lnTo>
                    <a:pt x="4191" y="9410"/>
                  </a:lnTo>
                  <a:lnTo>
                    <a:pt x="3949" y="9690"/>
                  </a:lnTo>
                  <a:lnTo>
                    <a:pt x="4203" y="9690"/>
                  </a:lnTo>
                  <a:lnTo>
                    <a:pt x="4330" y="9537"/>
                  </a:lnTo>
                  <a:close/>
                </a:path>
                <a:path w="27940" h="13335">
                  <a:moveTo>
                    <a:pt x="4686" y="7683"/>
                  </a:moveTo>
                  <a:lnTo>
                    <a:pt x="4191" y="7315"/>
                  </a:lnTo>
                  <a:lnTo>
                    <a:pt x="3708" y="6794"/>
                  </a:lnTo>
                  <a:lnTo>
                    <a:pt x="3213" y="6426"/>
                  </a:lnTo>
                  <a:lnTo>
                    <a:pt x="2832" y="6946"/>
                  </a:lnTo>
                  <a:lnTo>
                    <a:pt x="2451" y="7556"/>
                  </a:lnTo>
                  <a:lnTo>
                    <a:pt x="2336" y="8039"/>
                  </a:lnTo>
                  <a:lnTo>
                    <a:pt x="2705" y="8318"/>
                  </a:lnTo>
                  <a:lnTo>
                    <a:pt x="3213" y="8686"/>
                  </a:lnTo>
                  <a:lnTo>
                    <a:pt x="3949" y="9169"/>
                  </a:lnTo>
                  <a:lnTo>
                    <a:pt x="4191" y="8559"/>
                  </a:lnTo>
                  <a:lnTo>
                    <a:pt x="4559" y="8191"/>
                  </a:lnTo>
                  <a:lnTo>
                    <a:pt x="4686" y="7683"/>
                  </a:lnTo>
                  <a:close/>
                </a:path>
                <a:path w="27940" h="13335">
                  <a:moveTo>
                    <a:pt x="5334" y="12039"/>
                  </a:moveTo>
                  <a:lnTo>
                    <a:pt x="4927" y="12039"/>
                  </a:lnTo>
                  <a:lnTo>
                    <a:pt x="5334" y="12128"/>
                  </a:lnTo>
                  <a:close/>
                </a:path>
                <a:path w="27940" h="13335">
                  <a:moveTo>
                    <a:pt x="5562" y="5943"/>
                  </a:moveTo>
                  <a:lnTo>
                    <a:pt x="5207" y="5448"/>
                  </a:lnTo>
                  <a:lnTo>
                    <a:pt x="4686" y="5092"/>
                  </a:lnTo>
                  <a:lnTo>
                    <a:pt x="4318" y="4724"/>
                  </a:lnTo>
                  <a:lnTo>
                    <a:pt x="3949" y="5092"/>
                  </a:lnTo>
                  <a:lnTo>
                    <a:pt x="3568" y="5575"/>
                  </a:lnTo>
                  <a:lnTo>
                    <a:pt x="3441" y="5943"/>
                  </a:lnTo>
                  <a:lnTo>
                    <a:pt x="3810" y="6578"/>
                  </a:lnTo>
                  <a:lnTo>
                    <a:pt x="4445" y="6921"/>
                  </a:lnTo>
                  <a:lnTo>
                    <a:pt x="4927" y="7429"/>
                  </a:lnTo>
                  <a:lnTo>
                    <a:pt x="4800" y="7073"/>
                  </a:lnTo>
                  <a:lnTo>
                    <a:pt x="4699" y="6819"/>
                  </a:lnTo>
                  <a:lnTo>
                    <a:pt x="4457" y="6578"/>
                  </a:lnTo>
                  <a:lnTo>
                    <a:pt x="5448" y="6464"/>
                  </a:lnTo>
                  <a:lnTo>
                    <a:pt x="5562" y="5943"/>
                  </a:lnTo>
                  <a:close/>
                </a:path>
                <a:path w="27940" h="13335">
                  <a:moveTo>
                    <a:pt x="5702" y="2095"/>
                  </a:moveTo>
                  <a:lnTo>
                    <a:pt x="5334" y="1460"/>
                  </a:lnTo>
                  <a:lnTo>
                    <a:pt x="4826" y="1092"/>
                  </a:lnTo>
                  <a:lnTo>
                    <a:pt x="4457" y="609"/>
                  </a:lnTo>
                  <a:lnTo>
                    <a:pt x="3835" y="1371"/>
                  </a:lnTo>
                  <a:lnTo>
                    <a:pt x="3467" y="1981"/>
                  </a:lnTo>
                  <a:lnTo>
                    <a:pt x="2971" y="2705"/>
                  </a:lnTo>
                  <a:lnTo>
                    <a:pt x="3340" y="3352"/>
                  </a:lnTo>
                  <a:lnTo>
                    <a:pt x="3822" y="3721"/>
                  </a:lnTo>
                  <a:lnTo>
                    <a:pt x="4191" y="4203"/>
                  </a:lnTo>
                  <a:lnTo>
                    <a:pt x="4457" y="3962"/>
                  </a:lnTo>
                  <a:lnTo>
                    <a:pt x="4330" y="3721"/>
                  </a:lnTo>
                  <a:lnTo>
                    <a:pt x="4330" y="3594"/>
                  </a:lnTo>
                  <a:lnTo>
                    <a:pt x="4826" y="3594"/>
                  </a:lnTo>
                  <a:lnTo>
                    <a:pt x="4953" y="2984"/>
                  </a:lnTo>
                  <a:lnTo>
                    <a:pt x="5334" y="2590"/>
                  </a:lnTo>
                  <a:lnTo>
                    <a:pt x="5702" y="2095"/>
                  </a:lnTo>
                  <a:close/>
                </a:path>
                <a:path w="27940" h="13335">
                  <a:moveTo>
                    <a:pt x="5943" y="6210"/>
                  </a:moveTo>
                  <a:lnTo>
                    <a:pt x="5816" y="6464"/>
                  </a:lnTo>
                  <a:lnTo>
                    <a:pt x="5943" y="6464"/>
                  </a:lnTo>
                  <a:lnTo>
                    <a:pt x="5943" y="6210"/>
                  </a:lnTo>
                  <a:close/>
                </a:path>
                <a:path w="27940" h="13335">
                  <a:moveTo>
                    <a:pt x="6184" y="9207"/>
                  </a:moveTo>
                  <a:lnTo>
                    <a:pt x="6057" y="9055"/>
                  </a:lnTo>
                  <a:lnTo>
                    <a:pt x="5702" y="8686"/>
                  </a:lnTo>
                  <a:lnTo>
                    <a:pt x="4927" y="7797"/>
                  </a:lnTo>
                  <a:lnTo>
                    <a:pt x="4673" y="8445"/>
                  </a:lnTo>
                  <a:lnTo>
                    <a:pt x="4559" y="8686"/>
                  </a:lnTo>
                  <a:lnTo>
                    <a:pt x="4178" y="9207"/>
                  </a:lnTo>
                  <a:lnTo>
                    <a:pt x="4686" y="9563"/>
                  </a:lnTo>
                  <a:lnTo>
                    <a:pt x="5181" y="9296"/>
                  </a:lnTo>
                  <a:lnTo>
                    <a:pt x="5676" y="9296"/>
                  </a:lnTo>
                  <a:lnTo>
                    <a:pt x="6184" y="9207"/>
                  </a:lnTo>
                  <a:close/>
                </a:path>
                <a:path w="27940" h="13335">
                  <a:moveTo>
                    <a:pt x="6565" y="8686"/>
                  </a:moveTo>
                  <a:lnTo>
                    <a:pt x="6045" y="8318"/>
                  </a:lnTo>
                  <a:lnTo>
                    <a:pt x="5562" y="7924"/>
                  </a:lnTo>
                  <a:lnTo>
                    <a:pt x="5207" y="7556"/>
                  </a:lnTo>
                  <a:lnTo>
                    <a:pt x="5067" y="7683"/>
                  </a:lnTo>
                  <a:lnTo>
                    <a:pt x="6070" y="8686"/>
                  </a:lnTo>
                  <a:lnTo>
                    <a:pt x="6565" y="8686"/>
                  </a:lnTo>
                  <a:close/>
                </a:path>
                <a:path w="27940" h="13335">
                  <a:moveTo>
                    <a:pt x="7048" y="12039"/>
                  </a:moveTo>
                  <a:lnTo>
                    <a:pt x="6692" y="12039"/>
                  </a:lnTo>
                  <a:lnTo>
                    <a:pt x="7048" y="12128"/>
                  </a:lnTo>
                  <a:close/>
                </a:path>
                <a:path w="27940" h="13335">
                  <a:moveTo>
                    <a:pt x="7162" y="9931"/>
                  </a:moveTo>
                  <a:lnTo>
                    <a:pt x="6946" y="9779"/>
                  </a:lnTo>
                  <a:lnTo>
                    <a:pt x="6629" y="9753"/>
                  </a:lnTo>
                  <a:lnTo>
                    <a:pt x="5651" y="9715"/>
                  </a:lnTo>
                  <a:lnTo>
                    <a:pt x="4559" y="9931"/>
                  </a:lnTo>
                  <a:lnTo>
                    <a:pt x="7162" y="9931"/>
                  </a:lnTo>
                  <a:close/>
                </a:path>
                <a:path w="27940" h="13335">
                  <a:moveTo>
                    <a:pt x="7302" y="3619"/>
                  </a:moveTo>
                  <a:lnTo>
                    <a:pt x="6781" y="3225"/>
                  </a:lnTo>
                  <a:lnTo>
                    <a:pt x="6311" y="2743"/>
                  </a:lnTo>
                  <a:lnTo>
                    <a:pt x="5943" y="2374"/>
                  </a:lnTo>
                  <a:lnTo>
                    <a:pt x="5575" y="2743"/>
                  </a:lnTo>
                  <a:lnTo>
                    <a:pt x="5321" y="3225"/>
                  </a:lnTo>
                  <a:lnTo>
                    <a:pt x="4826" y="3619"/>
                  </a:lnTo>
                  <a:lnTo>
                    <a:pt x="5448" y="3619"/>
                  </a:lnTo>
                  <a:lnTo>
                    <a:pt x="5930" y="3721"/>
                  </a:lnTo>
                  <a:lnTo>
                    <a:pt x="6921" y="4076"/>
                  </a:lnTo>
                  <a:lnTo>
                    <a:pt x="7302" y="3619"/>
                  </a:lnTo>
                  <a:close/>
                </a:path>
                <a:path w="27940" h="13335">
                  <a:moveTo>
                    <a:pt x="8420" y="12407"/>
                  </a:moveTo>
                  <a:lnTo>
                    <a:pt x="8305" y="12039"/>
                  </a:lnTo>
                  <a:lnTo>
                    <a:pt x="7924" y="12039"/>
                  </a:lnTo>
                  <a:lnTo>
                    <a:pt x="7556" y="12039"/>
                  </a:lnTo>
                  <a:lnTo>
                    <a:pt x="7416" y="12128"/>
                  </a:lnTo>
                  <a:lnTo>
                    <a:pt x="7416" y="12649"/>
                  </a:lnTo>
                  <a:lnTo>
                    <a:pt x="7556" y="12915"/>
                  </a:lnTo>
                  <a:lnTo>
                    <a:pt x="7924" y="13042"/>
                  </a:lnTo>
                  <a:lnTo>
                    <a:pt x="8305" y="13042"/>
                  </a:lnTo>
                  <a:lnTo>
                    <a:pt x="8420" y="12890"/>
                  </a:lnTo>
                  <a:lnTo>
                    <a:pt x="8420" y="12407"/>
                  </a:lnTo>
                  <a:close/>
                </a:path>
                <a:path w="27940" h="13335">
                  <a:moveTo>
                    <a:pt x="8674" y="5969"/>
                  </a:moveTo>
                  <a:lnTo>
                    <a:pt x="7683" y="4965"/>
                  </a:lnTo>
                  <a:lnTo>
                    <a:pt x="6184" y="4203"/>
                  </a:lnTo>
                  <a:lnTo>
                    <a:pt x="4559" y="4076"/>
                  </a:lnTo>
                  <a:lnTo>
                    <a:pt x="5689" y="5702"/>
                  </a:lnTo>
                  <a:lnTo>
                    <a:pt x="6680" y="6426"/>
                  </a:lnTo>
                  <a:lnTo>
                    <a:pt x="7048" y="6426"/>
                  </a:lnTo>
                  <a:lnTo>
                    <a:pt x="7429" y="6578"/>
                  </a:lnTo>
                  <a:lnTo>
                    <a:pt x="7797" y="6578"/>
                  </a:lnTo>
                  <a:lnTo>
                    <a:pt x="7683" y="6210"/>
                  </a:lnTo>
                  <a:lnTo>
                    <a:pt x="7683" y="5816"/>
                  </a:lnTo>
                  <a:lnTo>
                    <a:pt x="8166" y="5816"/>
                  </a:lnTo>
                  <a:lnTo>
                    <a:pt x="8674" y="5969"/>
                  </a:lnTo>
                  <a:close/>
                </a:path>
                <a:path w="27940" h="13335">
                  <a:moveTo>
                    <a:pt x="8788" y="12039"/>
                  </a:moveTo>
                  <a:lnTo>
                    <a:pt x="8407" y="12039"/>
                  </a:lnTo>
                  <a:lnTo>
                    <a:pt x="8686" y="12128"/>
                  </a:lnTo>
                  <a:close/>
                </a:path>
                <a:path w="27940" h="13335">
                  <a:moveTo>
                    <a:pt x="8788" y="1981"/>
                  </a:moveTo>
                  <a:lnTo>
                    <a:pt x="8293" y="1371"/>
                  </a:lnTo>
                  <a:lnTo>
                    <a:pt x="7924" y="1003"/>
                  </a:lnTo>
                  <a:lnTo>
                    <a:pt x="7556" y="482"/>
                  </a:lnTo>
                  <a:lnTo>
                    <a:pt x="6946" y="1130"/>
                  </a:lnTo>
                  <a:lnTo>
                    <a:pt x="6667" y="1612"/>
                  </a:lnTo>
                  <a:lnTo>
                    <a:pt x="6184" y="2222"/>
                  </a:lnTo>
                  <a:lnTo>
                    <a:pt x="7188" y="2984"/>
                  </a:lnTo>
                  <a:lnTo>
                    <a:pt x="7556" y="3467"/>
                  </a:lnTo>
                  <a:lnTo>
                    <a:pt x="7924" y="2857"/>
                  </a:lnTo>
                  <a:lnTo>
                    <a:pt x="8420" y="2349"/>
                  </a:lnTo>
                  <a:lnTo>
                    <a:pt x="8788" y="1981"/>
                  </a:lnTo>
                  <a:close/>
                </a:path>
                <a:path w="27940" h="13335">
                  <a:moveTo>
                    <a:pt x="9055" y="4965"/>
                  </a:moveTo>
                  <a:lnTo>
                    <a:pt x="8547" y="4572"/>
                  </a:lnTo>
                  <a:lnTo>
                    <a:pt x="8064" y="4203"/>
                  </a:lnTo>
                  <a:lnTo>
                    <a:pt x="7556" y="3835"/>
                  </a:lnTo>
                  <a:lnTo>
                    <a:pt x="7302" y="4445"/>
                  </a:lnTo>
                  <a:lnTo>
                    <a:pt x="7785" y="4699"/>
                  </a:lnTo>
                  <a:lnTo>
                    <a:pt x="8166" y="4813"/>
                  </a:lnTo>
                  <a:lnTo>
                    <a:pt x="8534" y="5207"/>
                  </a:lnTo>
                  <a:lnTo>
                    <a:pt x="8915" y="5334"/>
                  </a:lnTo>
                  <a:lnTo>
                    <a:pt x="9055" y="4965"/>
                  </a:lnTo>
                  <a:close/>
                </a:path>
                <a:path w="27940" h="13335">
                  <a:moveTo>
                    <a:pt x="9296" y="5727"/>
                  </a:moveTo>
                  <a:lnTo>
                    <a:pt x="9283" y="5461"/>
                  </a:lnTo>
                  <a:lnTo>
                    <a:pt x="9156" y="5092"/>
                  </a:lnTo>
                  <a:lnTo>
                    <a:pt x="8915" y="5461"/>
                  </a:lnTo>
                  <a:lnTo>
                    <a:pt x="9169" y="5727"/>
                  </a:lnTo>
                  <a:lnTo>
                    <a:pt x="9296" y="5727"/>
                  </a:lnTo>
                  <a:close/>
                </a:path>
                <a:path w="27940" h="13335">
                  <a:moveTo>
                    <a:pt x="9423" y="8559"/>
                  </a:moveTo>
                  <a:lnTo>
                    <a:pt x="8915" y="8191"/>
                  </a:lnTo>
                  <a:lnTo>
                    <a:pt x="8166" y="7188"/>
                  </a:lnTo>
                  <a:lnTo>
                    <a:pt x="7429" y="6921"/>
                  </a:lnTo>
                  <a:lnTo>
                    <a:pt x="6553" y="6769"/>
                  </a:lnTo>
                  <a:lnTo>
                    <a:pt x="5778" y="6769"/>
                  </a:lnTo>
                  <a:lnTo>
                    <a:pt x="5524" y="6769"/>
                  </a:lnTo>
                  <a:lnTo>
                    <a:pt x="5283" y="6794"/>
                  </a:lnTo>
                  <a:lnTo>
                    <a:pt x="5067" y="6794"/>
                  </a:lnTo>
                  <a:lnTo>
                    <a:pt x="5562" y="7556"/>
                  </a:lnTo>
                  <a:lnTo>
                    <a:pt x="6565" y="8077"/>
                  </a:lnTo>
                  <a:lnTo>
                    <a:pt x="7429" y="8445"/>
                  </a:lnTo>
                  <a:lnTo>
                    <a:pt x="8547" y="8445"/>
                  </a:lnTo>
                  <a:lnTo>
                    <a:pt x="9423" y="8559"/>
                  </a:lnTo>
                  <a:close/>
                </a:path>
                <a:path w="27940" h="13335">
                  <a:moveTo>
                    <a:pt x="9525" y="4203"/>
                  </a:moveTo>
                  <a:lnTo>
                    <a:pt x="9156" y="2222"/>
                  </a:lnTo>
                  <a:lnTo>
                    <a:pt x="9156" y="2095"/>
                  </a:lnTo>
                  <a:lnTo>
                    <a:pt x="8915" y="2095"/>
                  </a:lnTo>
                  <a:lnTo>
                    <a:pt x="8420" y="2590"/>
                  </a:lnTo>
                  <a:lnTo>
                    <a:pt x="8166" y="3111"/>
                  </a:lnTo>
                  <a:lnTo>
                    <a:pt x="7670" y="3594"/>
                  </a:lnTo>
                  <a:lnTo>
                    <a:pt x="7975" y="3810"/>
                  </a:lnTo>
                  <a:lnTo>
                    <a:pt x="8229" y="3962"/>
                  </a:lnTo>
                  <a:lnTo>
                    <a:pt x="8458" y="4140"/>
                  </a:lnTo>
                  <a:lnTo>
                    <a:pt x="8750" y="4381"/>
                  </a:lnTo>
                  <a:lnTo>
                    <a:pt x="8928" y="4533"/>
                  </a:lnTo>
                  <a:lnTo>
                    <a:pt x="9156" y="4724"/>
                  </a:lnTo>
                  <a:lnTo>
                    <a:pt x="9525" y="4203"/>
                  </a:lnTo>
                  <a:close/>
                </a:path>
                <a:path w="27940" h="13335">
                  <a:moveTo>
                    <a:pt x="10172" y="12280"/>
                  </a:moveTo>
                  <a:lnTo>
                    <a:pt x="9791" y="12153"/>
                  </a:lnTo>
                  <a:lnTo>
                    <a:pt x="9652" y="11912"/>
                  </a:lnTo>
                  <a:lnTo>
                    <a:pt x="9156" y="12153"/>
                  </a:lnTo>
                  <a:lnTo>
                    <a:pt x="9156" y="12890"/>
                  </a:lnTo>
                  <a:lnTo>
                    <a:pt x="9271" y="13042"/>
                  </a:lnTo>
                  <a:lnTo>
                    <a:pt x="9791" y="13042"/>
                  </a:lnTo>
                  <a:lnTo>
                    <a:pt x="10172" y="12890"/>
                  </a:lnTo>
                  <a:lnTo>
                    <a:pt x="10172" y="12280"/>
                  </a:lnTo>
                  <a:close/>
                </a:path>
                <a:path w="27940" h="13335">
                  <a:moveTo>
                    <a:pt x="10655" y="12039"/>
                  </a:moveTo>
                  <a:lnTo>
                    <a:pt x="10401" y="12039"/>
                  </a:lnTo>
                  <a:lnTo>
                    <a:pt x="10655" y="12407"/>
                  </a:lnTo>
                  <a:lnTo>
                    <a:pt x="10655" y="12039"/>
                  </a:lnTo>
                  <a:close/>
                </a:path>
                <a:path w="27940" h="13335">
                  <a:moveTo>
                    <a:pt x="11887" y="10172"/>
                  </a:moveTo>
                  <a:lnTo>
                    <a:pt x="10680" y="9321"/>
                  </a:lnTo>
                  <a:lnTo>
                    <a:pt x="9207" y="8839"/>
                  </a:lnTo>
                  <a:lnTo>
                    <a:pt x="7747" y="8801"/>
                  </a:lnTo>
                  <a:lnTo>
                    <a:pt x="7264" y="8801"/>
                  </a:lnTo>
                  <a:lnTo>
                    <a:pt x="6781" y="8839"/>
                  </a:lnTo>
                  <a:lnTo>
                    <a:pt x="6311" y="8928"/>
                  </a:lnTo>
                  <a:lnTo>
                    <a:pt x="7429" y="9779"/>
                  </a:lnTo>
                  <a:lnTo>
                    <a:pt x="8166" y="10172"/>
                  </a:lnTo>
                  <a:lnTo>
                    <a:pt x="11887" y="10172"/>
                  </a:lnTo>
                  <a:close/>
                </a:path>
                <a:path w="27940" h="13335">
                  <a:moveTo>
                    <a:pt x="12014" y="2959"/>
                  </a:moveTo>
                  <a:lnTo>
                    <a:pt x="11645" y="2959"/>
                  </a:lnTo>
                  <a:lnTo>
                    <a:pt x="11645" y="3835"/>
                  </a:lnTo>
                  <a:lnTo>
                    <a:pt x="11899" y="3467"/>
                  </a:lnTo>
                  <a:lnTo>
                    <a:pt x="11899" y="3314"/>
                  </a:lnTo>
                  <a:lnTo>
                    <a:pt x="12014" y="2959"/>
                  </a:lnTo>
                  <a:close/>
                </a:path>
                <a:path w="27940" h="13335">
                  <a:moveTo>
                    <a:pt x="12026" y="1371"/>
                  </a:moveTo>
                  <a:lnTo>
                    <a:pt x="11518" y="1460"/>
                  </a:lnTo>
                  <a:lnTo>
                    <a:pt x="11518" y="2222"/>
                  </a:lnTo>
                  <a:lnTo>
                    <a:pt x="12026" y="2095"/>
                  </a:lnTo>
                  <a:lnTo>
                    <a:pt x="12026" y="1371"/>
                  </a:lnTo>
                  <a:close/>
                </a:path>
                <a:path w="27940" h="13335">
                  <a:moveTo>
                    <a:pt x="12268" y="12407"/>
                  </a:moveTo>
                  <a:lnTo>
                    <a:pt x="11912" y="12039"/>
                  </a:lnTo>
                  <a:lnTo>
                    <a:pt x="11785" y="12039"/>
                  </a:lnTo>
                  <a:lnTo>
                    <a:pt x="11531" y="12039"/>
                  </a:lnTo>
                  <a:lnTo>
                    <a:pt x="11036" y="12128"/>
                  </a:lnTo>
                  <a:lnTo>
                    <a:pt x="11036" y="12890"/>
                  </a:lnTo>
                  <a:lnTo>
                    <a:pt x="11417" y="13042"/>
                  </a:lnTo>
                  <a:lnTo>
                    <a:pt x="11785" y="13258"/>
                  </a:lnTo>
                  <a:lnTo>
                    <a:pt x="11912" y="13258"/>
                  </a:lnTo>
                  <a:lnTo>
                    <a:pt x="12268" y="12890"/>
                  </a:lnTo>
                  <a:lnTo>
                    <a:pt x="12268" y="12407"/>
                  </a:lnTo>
                  <a:close/>
                </a:path>
                <a:path w="27940" h="13335">
                  <a:moveTo>
                    <a:pt x="12763" y="4229"/>
                  </a:moveTo>
                  <a:lnTo>
                    <a:pt x="12509" y="3962"/>
                  </a:lnTo>
                  <a:lnTo>
                    <a:pt x="12496" y="3721"/>
                  </a:lnTo>
                  <a:lnTo>
                    <a:pt x="12268" y="3467"/>
                  </a:lnTo>
                  <a:lnTo>
                    <a:pt x="12128" y="3835"/>
                  </a:lnTo>
                  <a:lnTo>
                    <a:pt x="12153" y="3962"/>
                  </a:lnTo>
                  <a:lnTo>
                    <a:pt x="12153" y="4356"/>
                  </a:lnTo>
                  <a:lnTo>
                    <a:pt x="12280" y="4597"/>
                  </a:lnTo>
                  <a:lnTo>
                    <a:pt x="12496" y="4965"/>
                  </a:lnTo>
                  <a:lnTo>
                    <a:pt x="12636" y="5092"/>
                  </a:lnTo>
                  <a:lnTo>
                    <a:pt x="12750" y="4965"/>
                  </a:lnTo>
                  <a:lnTo>
                    <a:pt x="12763" y="4597"/>
                  </a:lnTo>
                  <a:lnTo>
                    <a:pt x="12763" y="4229"/>
                  </a:lnTo>
                  <a:close/>
                </a:path>
                <a:path w="27940" h="13335">
                  <a:moveTo>
                    <a:pt x="12877" y="12039"/>
                  </a:moveTo>
                  <a:lnTo>
                    <a:pt x="12382" y="12039"/>
                  </a:lnTo>
                  <a:lnTo>
                    <a:pt x="12636" y="12128"/>
                  </a:lnTo>
                  <a:lnTo>
                    <a:pt x="12877" y="12039"/>
                  </a:lnTo>
                  <a:close/>
                </a:path>
                <a:path w="27940" h="13335">
                  <a:moveTo>
                    <a:pt x="13004" y="8953"/>
                  </a:moveTo>
                  <a:lnTo>
                    <a:pt x="12636" y="7950"/>
                  </a:lnTo>
                  <a:lnTo>
                    <a:pt x="12636" y="5816"/>
                  </a:lnTo>
                  <a:lnTo>
                    <a:pt x="11290" y="3962"/>
                  </a:lnTo>
                  <a:lnTo>
                    <a:pt x="10541" y="3467"/>
                  </a:lnTo>
                  <a:lnTo>
                    <a:pt x="10401" y="4724"/>
                  </a:lnTo>
                  <a:lnTo>
                    <a:pt x="10782" y="6210"/>
                  </a:lnTo>
                  <a:lnTo>
                    <a:pt x="11518" y="7315"/>
                  </a:lnTo>
                  <a:lnTo>
                    <a:pt x="12128" y="7835"/>
                  </a:lnTo>
                  <a:lnTo>
                    <a:pt x="12636" y="8445"/>
                  </a:lnTo>
                  <a:lnTo>
                    <a:pt x="13004" y="8953"/>
                  </a:lnTo>
                  <a:close/>
                </a:path>
                <a:path w="27940" h="13335">
                  <a:moveTo>
                    <a:pt x="13131" y="9931"/>
                  </a:moveTo>
                  <a:lnTo>
                    <a:pt x="12268" y="8191"/>
                  </a:lnTo>
                  <a:lnTo>
                    <a:pt x="10274" y="6578"/>
                  </a:lnTo>
                  <a:lnTo>
                    <a:pt x="10401" y="6578"/>
                  </a:lnTo>
                  <a:lnTo>
                    <a:pt x="10655" y="6819"/>
                  </a:lnTo>
                  <a:lnTo>
                    <a:pt x="10782" y="6946"/>
                  </a:lnTo>
                  <a:lnTo>
                    <a:pt x="10528" y="6464"/>
                  </a:lnTo>
                  <a:lnTo>
                    <a:pt x="10401" y="5854"/>
                  </a:lnTo>
                  <a:lnTo>
                    <a:pt x="10401" y="5448"/>
                  </a:lnTo>
                  <a:lnTo>
                    <a:pt x="10160" y="5334"/>
                  </a:lnTo>
                  <a:lnTo>
                    <a:pt x="9779" y="5092"/>
                  </a:lnTo>
                  <a:lnTo>
                    <a:pt x="9525" y="5092"/>
                  </a:lnTo>
                  <a:lnTo>
                    <a:pt x="9639" y="5600"/>
                  </a:lnTo>
                  <a:lnTo>
                    <a:pt x="9906" y="5943"/>
                  </a:lnTo>
                  <a:lnTo>
                    <a:pt x="10007" y="6553"/>
                  </a:lnTo>
                  <a:lnTo>
                    <a:pt x="8166" y="6311"/>
                  </a:lnTo>
                  <a:lnTo>
                    <a:pt x="9169" y="8191"/>
                  </a:lnTo>
                  <a:lnTo>
                    <a:pt x="11163" y="9563"/>
                  </a:lnTo>
                  <a:lnTo>
                    <a:pt x="13131" y="9931"/>
                  </a:lnTo>
                  <a:close/>
                </a:path>
                <a:path w="27940" h="13335">
                  <a:moveTo>
                    <a:pt x="13639" y="2222"/>
                  </a:moveTo>
                  <a:lnTo>
                    <a:pt x="13258" y="2108"/>
                  </a:lnTo>
                  <a:lnTo>
                    <a:pt x="13017" y="1854"/>
                  </a:lnTo>
                  <a:lnTo>
                    <a:pt x="13131" y="736"/>
                  </a:lnTo>
                  <a:lnTo>
                    <a:pt x="13258" y="609"/>
                  </a:lnTo>
                  <a:lnTo>
                    <a:pt x="13131" y="482"/>
                  </a:lnTo>
                  <a:lnTo>
                    <a:pt x="12903" y="393"/>
                  </a:lnTo>
                  <a:lnTo>
                    <a:pt x="13004" y="3873"/>
                  </a:lnTo>
                  <a:lnTo>
                    <a:pt x="13131" y="3225"/>
                  </a:lnTo>
                  <a:lnTo>
                    <a:pt x="13639" y="2222"/>
                  </a:lnTo>
                  <a:close/>
                </a:path>
                <a:path w="27940" h="13335">
                  <a:moveTo>
                    <a:pt x="14236" y="977"/>
                  </a:moveTo>
                  <a:lnTo>
                    <a:pt x="14020" y="876"/>
                  </a:lnTo>
                  <a:lnTo>
                    <a:pt x="13639" y="876"/>
                  </a:lnTo>
                  <a:lnTo>
                    <a:pt x="13271" y="876"/>
                  </a:lnTo>
                  <a:lnTo>
                    <a:pt x="13271" y="1460"/>
                  </a:lnTo>
                  <a:lnTo>
                    <a:pt x="13512" y="1739"/>
                  </a:lnTo>
                  <a:lnTo>
                    <a:pt x="14020" y="1739"/>
                  </a:lnTo>
                  <a:lnTo>
                    <a:pt x="14122" y="1460"/>
                  </a:lnTo>
                  <a:lnTo>
                    <a:pt x="14236" y="977"/>
                  </a:lnTo>
                  <a:close/>
                </a:path>
                <a:path w="27940" h="13335">
                  <a:moveTo>
                    <a:pt x="14503" y="12407"/>
                  </a:moveTo>
                  <a:lnTo>
                    <a:pt x="14109" y="12039"/>
                  </a:lnTo>
                  <a:lnTo>
                    <a:pt x="13754" y="12039"/>
                  </a:lnTo>
                  <a:lnTo>
                    <a:pt x="13385" y="12039"/>
                  </a:lnTo>
                  <a:lnTo>
                    <a:pt x="13258" y="12128"/>
                  </a:lnTo>
                  <a:lnTo>
                    <a:pt x="13258" y="12763"/>
                  </a:lnTo>
                  <a:lnTo>
                    <a:pt x="13385" y="13258"/>
                  </a:lnTo>
                  <a:lnTo>
                    <a:pt x="14109" y="13258"/>
                  </a:lnTo>
                  <a:lnTo>
                    <a:pt x="14503" y="12890"/>
                  </a:lnTo>
                  <a:lnTo>
                    <a:pt x="14503" y="12407"/>
                  </a:lnTo>
                  <a:close/>
                </a:path>
                <a:path w="27940" h="13335">
                  <a:moveTo>
                    <a:pt x="14630" y="5092"/>
                  </a:moveTo>
                  <a:lnTo>
                    <a:pt x="14389" y="3835"/>
                  </a:lnTo>
                  <a:lnTo>
                    <a:pt x="13881" y="2743"/>
                  </a:lnTo>
                  <a:lnTo>
                    <a:pt x="13385" y="3721"/>
                  </a:lnTo>
                  <a:lnTo>
                    <a:pt x="13004" y="4965"/>
                  </a:lnTo>
                  <a:lnTo>
                    <a:pt x="13004" y="7467"/>
                  </a:lnTo>
                  <a:lnTo>
                    <a:pt x="13385" y="8686"/>
                  </a:lnTo>
                  <a:lnTo>
                    <a:pt x="13881" y="9779"/>
                  </a:lnTo>
                  <a:lnTo>
                    <a:pt x="14389" y="8686"/>
                  </a:lnTo>
                  <a:lnTo>
                    <a:pt x="14605" y="7467"/>
                  </a:lnTo>
                  <a:lnTo>
                    <a:pt x="14605" y="6070"/>
                  </a:lnTo>
                  <a:lnTo>
                    <a:pt x="14630" y="5092"/>
                  </a:lnTo>
                  <a:close/>
                </a:path>
                <a:path w="27940" h="13335">
                  <a:moveTo>
                    <a:pt x="14757" y="114"/>
                  </a:moveTo>
                  <a:lnTo>
                    <a:pt x="14630" y="393"/>
                  </a:lnTo>
                  <a:lnTo>
                    <a:pt x="14503" y="482"/>
                  </a:lnTo>
                  <a:lnTo>
                    <a:pt x="14249" y="723"/>
                  </a:lnTo>
                  <a:lnTo>
                    <a:pt x="14503" y="1003"/>
                  </a:lnTo>
                  <a:lnTo>
                    <a:pt x="14630" y="1092"/>
                  </a:lnTo>
                  <a:lnTo>
                    <a:pt x="14630" y="1854"/>
                  </a:lnTo>
                  <a:lnTo>
                    <a:pt x="14389" y="2095"/>
                  </a:lnTo>
                  <a:lnTo>
                    <a:pt x="13881" y="2222"/>
                  </a:lnTo>
                  <a:lnTo>
                    <a:pt x="14135" y="2590"/>
                  </a:lnTo>
                  <a:lnTo>
                    <a:pt x="14503" y="3111"/>
                  </a:lnTo>
                  <a:lnTo>
                    <a:pt x="14630" y="3873"/>
                  </a:lnTo>
                  <a:lnTo>
                    <a:pt x="14757" y="114"/>
                  </a:lnTo>
                  <a:close/>
                </a:path>
                <a:path w="27940" h="13335">
                  <a:moveTo>
                    <a:pt x="14973" y="12039"/>
                  </a:moveTo>
                  <a:lnTo>
                    <a:pt x="14859" y="12280"/>
                  </a:lnTo>
                  <a:lnTo>
                    <a:pt x="14973" y="12039"/>
                  </a:lnTo>
                  <a:close/>
                </a:path>
                <a:path w="27940" h="13335">
                  <a:moveTo>
                    <a:pt x="15608" y="3467"/>
                  </a:moveTo>
                  <a:lnTo>
                    <a:pt x="15240" y="3721"/>
                  </a:lnTo>
                  <a:lnTo>
                    <a:pt x="14973" y="4076"/>
                  </a:lnTo>
                  <a:lnTo>
                    <a:pt x="14859" y="4229"/>
                  </a:lnTo>
                  <a:lnTo>
                    <a:pt x="14973" y="4597"/>
                  </a:lnTo>
                  <a:lnTo>
                    <a:pt x="14998" y="4965"/>
                  </a:lnTo>
                  <a:lnTo>
                    <a:pt x="14998" y="5092"/>
                  </a:lnTo>
                  <a:lnTo>
                    <a:pt x="15125" y="4838"/>
                  </a:lnTo>
                  <a:lnTo>
                    <a:pt x="15379" y="4483"/>
                  </a:lnTo>
                  <a:lnTo>
                    <a:pt x="15506" y="4356"/>
                  </a:lnTo>
                  <a:lnTo>
                    <a:pt x="15506" y="4076"/>
                  </a:lnTo>
                  <a:lnTo>
                    <a:pt x="15481" y="3721"/>
                  </a:lnTo>
                  <a:lnTo>
                    <a:pt x="15608" y="3467"/>
                  </a:lnTo>
                  <a:close/>
                </a:path>
                <a:path w="27940" h="13335">
                  <a:moveTo>
                    <a:pt x="16116" y="2959"/>
                  </a:moveTo>
                  <a:lnTo>
                    <a:pt x="15608" y="2959"/>
                  </a:lnTo>
                  <a:lnTo>
                    <a:pt x="15608" y="3200"/>
                  </a:lnTo>
                  <a:lnTo>
                    <a:pt x="15875" y="3467"/>
                  </a:lnTo>
                  <a:lnTo>
                    <a:pt x="15875" y="3835"/>
                  </a:lnTo>
                  <a:lnTo>
                    <a:pt x="16116" y="2959"/>
                  </a:lnTo>
                  <a:close/>
                </a:path>
                <a:path w="27940" h="13335">
                  <a:moveTo>
                    <a:pt x="16243" y="1460"/>
                  </a:moveTo>
                  <a:lnTo>
                    <a:pt x="15608" y="1371"/>
                  </a:lnTo>
                  <a:lnTo>
                    <a:pt x="15506" y="2095"/>
                  </a:lnTo>
                  <a:lnTo>
                    <a:pt x="16116" y="2222"/>
                  </a:lnTo>
                  <a:lnTo>
                    <a:pt x="16243" y="1460"/>
                  </a:lnTo>
                  <a:close/>
                </a:path>
                <a:path w="27940" h="13335">
                  <a:moveTo>
                    <a:pt x="16370" y="114"/>
                  </a:moveTo>
                  <a:lnTo>
                    <a:pt x="15608" y="0"/>
                  </a:lnTo>
                  <a:lnTo>
                    <a:pt x="15608" y="876"/>
                  </a:lnTo>
                  <a:lnTo>
                    <a:pt x="16243" y="977"/>
                  </a:lnTo>
                  <a:lnTo>
                    <a:pt x="16370" y="114"/>
                  </a:lnTo>
                  <a:close/>
                </a:path>
                <a:path w="27940" h="13335">
                  <a:moveTo>
                    <a:pt x="17106" y="3467"/>
                  </a:moveTo>
                  <a:lnTo>
                    <a:pt x="16256" y="4076"/>
                  </a:lnTo>
                  <a:lnTo>
                    <a:pt x="15354" y="4965"/>
                  </a:lnTo>
                  <a:lnTo>
                    <a:pt x="14859" y="5816"/>
                  </a:lnTo>
                  <a:lnTo>
                    <a:pt x="14859" y="6819"/>
                  </a:lnTo>
                  <a:lnTo>
                    <a:pt x="14973" y="7950"/>
                  </a:lnTo>
                  <a:lnTo>
                    <a:pt x="14490" y="8953"/>
                  </a:lnTo>
                  <a:lnTo>
                    <a:pt x="14871" y="8445"/>
                  </a:lnTo>
                  <a:lnTo>
                    <a:pt x="15392" y="7835"/>
                  </a:lnTo>
                  <a:lnTo>
                    <a:pt x="16002" y="7315"/>
                  </a:lnTo>
                  <a:lnTo>
                    <a:pt x="16751" y="6210"/>
                  </a:lnTo>
                  <a:lnTo>
                    <a:pt x="17106" y="4724"/>
                  </a:lnTo>
                  <a:lnTo>
                    <a:pt x="17106" y="3467"/>
                  </a:lnTo>
                  <a:close/>
                </a:path>
                <a:path w="27940" h="13335">
                  <a:moveTo>
                    <a:pt x="18605" y="5448"/>
                  </a:moveTo>
                  <a:lnTo>
                    <a:pt x="18338" y="5092"/>
                  </a:lnTo>
                  <a:lnTo>
                    <a:pt x="18338" y="5334"/>
                  </a:lnTo>
                  <a:lnTo>
                    <a:pt x="18237" y="5600"/>
                  </a:lnTo>
                  <a:lnTo>
                    <a:pt x="18237" y="5854"/>
                  </a:lnTo>
                  <a:lnTo>
                    <a:pt x="18478" y="5600"/>
                  </a:lnTo>
                  <a:lnTo>
                    <a:pt x="18605" y="5600"/>
                  </a:lnTo>
                  <a:lnTo>
                    <a:pt x="18605" y="5448"/>
                  </a:lnTo>
                  <a:close/>
                </a:path>
                <a:path w="27940" h="13335">
                  <a:moveTo>
                    <a:pt x="19735" y="3721"/>
                  </a:moveTo>
                  <a:lnTo>
                    <a:pt x="19354" y="3111"/>
                  </a:lnTo>
                  <a:lnTo>
                    <a:pt x="18973" y="2590"/>
                  </a:lnTo>
                  <a:lnTo>
                    <a:pt x="18478" y="2222"/>
                  </a:lnTo>
                  <a:lnTo>
                    <a:pt x="18338" y="2222"/>
                  </a:lnTo>
                  <a:lnTo>
                    <a:pt x="17983" y="4356"/>
                  </a:lnTo>
                  <a:lnTo>
                    <a:pt x="18478" y="4851"/>
                  </a:lnTo>
                  <a:lnTo>
                    <a:pt x="18846" y="4445"/>
                  </a:lnTo>
                  <a:lnTo>
                    <a:pt x="19354" y="4089"/>
                  </a:lnTo>
                  <a:lnTo>
                    <a:pt x="19735" y="3721"/>
                  </a:lnTo>
                  <a:close/>
                </a:path>
                <a:path w="27940" h="13335">
                  <a:moveTo>
                    <a:pt x="20459" y="4356"/>
                  </a:moveTo>
                  <a:lnTo>
                    <a:pt x="20104" y="3721"/>
                  </a:lnTo>
                  <a:lnTo>
                    <a:pt x="19596" y="4203"/>
                  </a:lnTo>
                  <a:lnTo>
                    <a:pt x="19100" y="4445"/>
                  </a:lnTo>
                  <a:lnTo>
                    <a:pt x="18592" y="4838"/>
                  </a:lnTo>
                  <a:lnTo>
                    <a:pt x="18973" y="5207"/>
                  </a:lnTo>
                  <a:lnTo>
                    <a:pt x="19354" y="4838"/>
                  </a:lnTo>
                  <a:lnTo>
                    <a:pt x="19964" y="4597"/>
                  </a:lnTo>
                  <a:lnTo>
                    <a:pt x="20459" y="4356"/>
                  </a:lnTo>
                  <a:close/>
                </a:path>
                <a:path w="27940" h="13335">
                  <a:moveTo>
                    <a:pt x="21590" y="2222"/>
                  </a:moveTo>
                  <a:lnTo>
                    <a:pt x="21221" y="1612"/>
                  </a:lnTo>
                  <a:lnTo>
                    <a:pt x="20688" y="1003"/>
                  </a:lnTo>
                  <a:lnTo>
                    <a:pt x="20193" y="482"/>
                  </a:lnTo>
                  <a:lnTo>
                    <a:pt x="19570" y="1003"/>
                  </a:lnTo>
                  <a:lnTo>
                    <a:pt x="19202" y="1371"/>
                  </a:lnTo>
                  <a:lnTo>
                    <a:pt x="18719" y="1981"/>
                  </a:lnTo>
                  <a:lnTo>
                    <a:pt x="19342" y="2349"/>
                  </a:lnTo>
                  <a:lnTo>
                    <a:pt x="19723" y="2984"/>
                  </a:lnTo>
                  <a:lnTo>
                    <a:pt x="20104" y="3467"/>
                  </a:lnTo>
                  <a:lnTo>
                    <a:pt x="20701" y="2984"/>
                  </a:lnTo>
                  <a:lnTo>
                    <a:pt x="21082" y="2590"/>
                  </a:lnTo>
                  <a:lnTo>
                    <a:pt x="21590" y="2222"/>
                  </a:lnTo>
                  <a:close/>
                </a:path>
                <a:path w="27940" h="13335">
                  <a:moveTo>
                    <a:pt x="21704" y="6210"/>
                  </a:moveTo>
                  <a:lnTo>
                    <a:pt x="21590" y="6464"/>
                  </a:lnTo>
                  <a:lnTo>
                    <a:pt x="21704" y="6210"/>
                  </a:lnTo>
                  <a:close/>
                </a:path>
                <a:path w="27940" h="13335">
                  <a:moveTo>
                    <a:pt x="22453" y="11912"/>
                  </a:moveTo>
                  <a:lnTo>
                    <a:pt x="22085" y="11912"/>
                  </a:lnTo>
                  <a:lnTo>
                    <a:pt x="22326" y="12280"/>
                  </a:lnTo>
                  <a:lnTo>
                    <a:pt x="22453" y="11912"/>
                  </a:lnTo>
                  <a:close/>
                </a:path>
                <a:path w="27940" h="13335">
                  <a:moveTo>
                    <a:pt x="22453" y="7429"/>
                  </a:moveTo>
                  <a:lnTo>
                    <a:pt x="21958" y="7924"/>
                  </a:lnTo>
                  <a:lnTo>
                    <a:pt x="21437" y="8191"/>
                  </a:lnTo>
                  <a:lnTo>
                    <a:pt x="20942" y="8597"/>
                  </a:lnTo>
                  <a:lnTo>
                    <a:pt x="21336" y="8597"/>
                  </a:lnTo>
                  <a:lnTo>
                    <a:pt x="22453" y="7556"/>
                  </a:lnTo>
                  <a:lnTo>
                    <a:pt x="22453" y="7429"/>
                  </a:lnTo>
                  <a:close/>
                </a:path>
                <a:path w="27940" h="13335">
                  <a:moveTo>
                    <a:pt x="22453" y="3721"/>
                  </a:moveTo>
                  <a:lnTo>
                    <a:pt x="22085" y="3352"/>
                  </a:lnTo>
                  <a:lnTo>
                    <a:pt x="21945" y="2832"/>
                  </a:lnTo>
                  <a:lnTo>
                    <a:pt x="21577" y="2463"/>
                  </a:lnTo>
                  <a:lnTo>
                    <a:pt x="21069" y="2832"/>
                  </a:lnTo>
                  <a:lnTo>
                    <a:pt x="20713" y="3352"/>
                  </a:lnTo>
                  <a:lnTo>
                    <a:pt x="20104" y="3721"/>
                  </a:lnTo>
                  <a:lnTo>
                    <a:pt x="20574" y="4229"/>
                  </a:lnTo>
                  <a:lnTo>
                    <a:pt x="21196" y="3962"/>
                  </a:lnTo>
                  <a:lnTo>
                    <a:pt x="21958" y="3594"/>
                  </a:lnTo>
                  <a:lnTo>
                    <a:pt x="22453" y="3721"/>
                  </a:lnTo>
                  <a:close/>
                </a:path>
                <a:path w="27940" h="13335">
                  <a:moveTo>
                    <a:pt x="22567" y="6794"/>
                  </a:moveTo>
                  <a:lnTo>
                    <a:pt x="22059" y="6705"/>
                  </a:lnTo>
                  <a:lnTo>
                    <a:pt x="21551" y="6667"/>
                  </a:lnTo>
                  <a:lnTo>
                    <a:pt x="21018" y="6705"/>
                  </a:lnTo>
                  <a:lnTo>
                    <a:pt x="20497" y="6769"/>
                  </a:lnTo>
                  <a:lnTo>
                    <a:pt x="19951" y="6858"/>
                  </a:lnTo>
                  <a:lnTo>
                    <a:pt x="19456" y="7073"/>
                  </a:lnTo>
                  <a:lnTo>
                    <a:pt x="19075" y="7683"/>
                  </a:lnTo>
                  <a:lnTo>
                    <a:pt x="18656" y="8128"/>
                  </a:lnTo>
                  <a:lnTo>
                    <a:pt x="19456" y="6311"/>
                  </a:lnTo>
                  <a:lnTo>
                    <a:pt x="17475" y="6565"/>
                  </a:lnTo>
                  <a:lnTo>
                    <a:pt x="17614" y="6096"/>
                  </a:lnTo>
                  <a:lnTo>
                    <a:pt x="17830" y="5600"/>
                  </a:lnTo>
                  <a:lnTo>
                    <a:pt x="17970" y="5092"/>
                  </a:lnTo>
                  <a:lnTo>
                    <a:pt x="17729" y="5092"/>
                  </a:lnTo>
                  <a:lnTo>
                    <a:pt x="17602" y="5334"/>
                  </a:lnTo>
                  <a:lnTo>
                    <a:pt x="17221" y="5448"/>
                  </a:lnTo>
                  <a:lnTo>
                    <a:pt x="17094" y="5854"/>
                  </a:lnTo>
                  <a:lnTo>
                    <a:pt x="16878" y="6464"/>
                  </a:lnTo>
                  <a:lnTo>
                    <a:pt x="16751" y="6946"/>
                  </a:lnTo>
                  <a:lnTo>
                    <a:pt x="16992" y="6705"/>
                  </a:lnTo>
                  <a:lnTo>
                    <a:pt x="17322" y="6604"/>
                  </a:lnTo>
                  <a:lnTo>
                    <a:pt x="15252" y="8191"/>
                  </a:lnTo>
                  <a:lnTo>
                    <a:pt x="14389" y="9931"/>
                  </a:lnTo>
                  <a:lnTo>
                    <a:pt x="16332" y="9702"/>
                  </a:lnTo>
                  <a:lnTo>
                    <a:pt x="15608" y="10172"/>
                  </a:lnTo>
                  <a:lnTo>
                    <a:pt x="19469" y="10172"/>
                  </a:lnTo>
                  <a:lnTo>
                    <a:pt x="20066" y="9779"/>
                  </a:lnTo>
                  <a:lnTo>
                    <a:pt x="20840" y="9448"/>
                  </a:lnTo>
                  <a:lnTo>
                    <a:pt x="21221" y="8928"/>
                  </a:lnTo>
                  <a:lnTo>
                    <a:pt x="20777" y="8839"/>
                  </a:lnTo>
                  <a:lnTo>
                    <a:pt x="20320" y="8801"/>
                  </a:lnTo>
                  <a:lnTo>
                    <a:pt x="19850" y="8801"/>
                  </a:lnTo>
                  <a:lnTo>
                    <a:pt x="18440" y="8839"/>
                  </a:lnTo>
                  <a:lnTo>
                    <a:pt x="17018" y="9296"/>
                  </a:lnTo>
                  <a:lnTo>
                    <a:pt x="18326" y="8470"/>
                  </a:lnTo>
                  <a:lnTo>
                    <a:pt x="18973" y="8445"/>
                  </a:lnTo>
                  <a:lnTo>
                    <a:pt x="20193" y="8445"/>
                  </a:lnTo>
                  <a:lnTo>
                    <a:pt x="21069" y="8039"/>
                  </a:lnTo>
                  <a:lnTo>
                    <a:pt x="21818" y="7556"/>
                  </a:lnTo>
                  <a:lnTo>
                    <a:pt x="22567" y="6794"/>
                  </a:lnTo>
                  <a:close/>
                </a:path>
                <a:path w="27940" h="13335">
                  <a:moveTo>
                    <a:pt x="22821" y="3962"/>
                  </a:moveTo>
                  <a:lnTo>
                    <a:pt x="21221" y="4229"/>
                  </a:lnTo>
                  <a:lnTo>
                    <a:pt x="19596" y="4965"/>
                  </a:lnTo>
                  <a:lnTo>
                    <a:pt x="18592" y="6057"/>
                  </a:lnTo>
                  <a:lnTo>
                    <a:pt x="19215" y="5816"/>
                  </a:lnTo>
                  <a:lnTo>
                    <a:pt x="19583" y="5727"/>
                  </a:lnTo>
                  <a:lnTo>
                    <a:pt x="20104" y="5727"/>
                  </a:lnTo>
                  <a:lnTo>
                    <a:pt x="19964" y="5816"/>
                  </a:lnTo>
                  <a:lnTo>
                    <a:pt x="19964" y="6210"/>
                  </a:lnTo>
                  <a:lnTo>
                    <a:pt x="19723" y="6426"/>
                  </a:lnTo>
                  <a:lnTo>
                    <a:pt x="20104" y="6426"/>
                  </a:lnTo>
                  <a:lnTo>
                    <a:pt x="20688" y="6311"/>
                  </a:lnTo>
                  <a:lnTo>
                    <a:pt x="21069" y="6311"/>
                  </a:lnTo>
                  <a:lnTo>
                    <a:pt x="21704" y="5575"/>
                  </a:lnTo>
                  <a:lnTo>
                    <a:pt x="22453" y="4838"/>
                  </a:lnTo>
                  <a:lnTo>
                    <a:pt x="22821" y="3962"/>
                  </a:lnTo>
                  <a:close/>
                </a:path>
                <a:path w="27940" h="13335">
                  <a:moveTo>
                    <a:pt x="23190" y="9931"/>
                  </a:moveTo>
                  <a:lnTo>
                    <a:pt x="22644" y="9842"/>
                  </a:lnTo>
                  <a:lnTo>
                    <a:pt x="22085" y="9715"/>
                  </a:lnTo>
                  <a:lnTo>
                    <a:pt x="21463" y="9753"/>
                  </a:lnTo>
                  <a:lnTo>
                    <a:pt x="21056" y="9753"/>
                  </a:lnTo>
                  <a:lnTo>
                    <a:pt x="20840" y="9779"/>
                  </a:lnTo>
                  <a:lnTo>
                    <a:pt x="20701" y="9779"/>
                  </a:lnTo>
                  <a:lnTo>
                    <a:pt x="20586" y="9931"/>
                  </a:lnTo>
                  <a:lnTo>
                    <a:pt x="23190" y="9931"/>
                  </a:lnTo>
                  <a:close/>
                </a:path>
                <a:path w="27940" h="13335">
                  <a:moveTo>
                    <a:pt x="23304" y="9296"/>
                  </a:moveTo>
                  <a:lnTo>
                    <a:pt x="23050" y="8686"/>
                  </a:lnTo>
                  <a:lnTo>
                    <a:pt x="22809" y="8293"/>
                  </a:lnTo>
                  <a:lnTo>
                    <a:pt x="22567" y="7797"/>
                  </a:lnTo>
                  <a:lnTo>
                    <a:pt x="21818" y="8801"/>
                  </a:lnTo>
                  <a:lnTo>
                    <a:pt x="21958" y="8801"/>
                  </a:lnTo>
                  <a:lnTo>
                    <a:pt x="21831" y="8928"/>
                  </a:lnTo>
                  <a:lnTo>
                    <a:pt x="21577" y="9207"/>
                  </a:lnTo>
                  <a:lnTo>
                    <a:pt x="21450" y="9296"/>
                  </a:lnTo>
                  <a:lnTo>
                    <a:pt x="21577" y="9296"/>
                  </a:lnTo>
                  <a:lnTo>
                    <a:pt x="21958" y="9448"/>
                  </a:lnTo>
                  <a:lnTo>
                    <a:pt x="22453" y="9448"/>
                  </a:lnTo>
                  <a:lnTo>
                    <a:pt x="22821" y="9690"/>
                  </a:lnTo>
                  <a:lnTo>
                    <a:pt x="23304" y="9296"/>
                  </a:lnTo>
                  <a:close/>
                </a:path>
                <a:path w="27940" h="13335">
                  <a:moveTo>
                    <a:pt x="23672" y="9779"/>
                  </a:moveTo>
                  <a:lnTo>
                    <a:pt x="23571" y="9563"/>
                  </a:lnTo>
                  <a:lnTo>
                    <a:pt x="23202" y="9690"/>
                  </a:lnTo>
                  <a:lnTo>
                    <a:pt x="23317" y="9817"/>
                  </a:lnTo>
                  <a:lnTo>
                    <a:pt x="23672" y="9779"/>
                  </a:lnTo>
                  <a:close/>
                </a:path>
                <a:path w="27940" h="13335">
                  <a:moveTo>
                    <a:pt x="23812" y="10909"/>
                  </a:moveTo>
                  <a:lnTo>
                    <a:pt x="22212" y="10541"/>
                  </a:lnTo>
                  <a:lnTo>
                    <a:pt x="18338" y="10909"/>
                  </a:lnTo>
                  <a:lnTo>
                    <a:pt x="11506" y="10909"/>
                  </a:lnTo>
                  <a:lnTo>
                    <a:pt x="8724" y="10541"/>
                  </a:lnTo>
                  <a:lnTo>
                    <a:pt x="6261" y="10629"/>
                  </a:lnTo>
                  <a:lnTo>
                    <a:pt x="5448" y="10668"/>
                  </a:lnTo>
                  <a:lnTo>
                    <a:pt x="4673" y="10756"/>
                  </a:lnTo>
                  <a:lnTo>
                    <a:pt x="3949" y="10909"/>
                  </a:lnTo>
                  <a:lnTo>
                    <a:pt x="3949" y="11645"/>
                  </a:lnTo>
                  <a:lnTo>
                    <a:pt x="5562" y="11391"/>
                  </a:lnTo>
                  <a:lnTo>
                    <a:pt x="17094" y="11430"/>
                  </a:lnTo>
                  <a:lnTo>
                    <a:pt x="23812" y="11645"/>
                  </a:lnTo>
                  <a:lnTo>
                    <a:pt x="23812" y="10909"/>
                  </a:lnTo>
                  <a:close/>
                </a:path>
                <a:path w="27940" h="13335">
                  <a:moveTo>
                    <a:pt x="24307" y="5943"/>
                  </a:moveTo>
                  <a:lnTo>
                    <a:pt x="23939" y="5575"/>
                  </a:lnTo>
                  <a:lnTo>
                    <a:pt x="23558" y="5092"/>
                  </a:lnTo>
                  <a:lnTo>
                    <a:pt x="23431" y="4724"/>
                  </a:lnTo>
                  <a:lnTo>
                    <a:pt x="22809" y="5092"/>
                  </a:lnTo>
                  <a:lnTo>
                    <a:pt x="21958" y="5943"/>
                  </a:lnTo>
                  <a:lnTo>
                    <a:pt x="22072" y="6464"/>
                  </a:lnTo>
                  <a:lnTo>
                    <a:pt x="22936" y="6464"/>
                  </a:lnTo>
                  <a:lnTo>
                    <a:pt x="23075" y="6578"/>
                  </a:lnTo>
                  <a:lnTo>
                    <a:pt x="22948" y="6819"/>
                  </a:lnTo>
                  <a:lnTo>
                    <a:pt x="22682" y="7073"/>
                  </a:lnTo>
                  <a:lnTo>
                    <a:pt x="22567" y="7315"/>
                  </a:lnTo>
                  <a:lnTo>
                    <a:pt x="22821" y="7429"/>
                  </a:lnTo>
                  <a:lnTo>
                    <a:pt x="23190" y="6921"/>
                  </a:lnTo>
                  <a:lnTo>
                    <a:pt x="23812" y="6578"/>
                  </a:lnTo>
                  <a:lnTo>
                    <a:pt x="24307" y="5943"/>
                  </a:lnTo>
                  <a:close/>
                </a:path>
                <a:path w="27940" h="13335">
                  <a:moveTo>
                    <a:pt x="24688" y="2832"/>
                  </a:moveTo>
                  <a:lnTo>
                    <a:pt x="24307" y="2108"/>
                  </a:lnTo>
                  <a:lnTo>
                    <a:pt x="23698" y="1498"/>
                  </a:lnTo>
                  <a:lnTo>
                    <a:pt x="23190" y="736"/>
                  </a:lnTo>
                  <a:lnTo>
                    <a:pt x="22821" y="1244"/>
                  </a:lnTo>
                  <a:lnTo>
                    <a:pt x="22440" y="1612"/>
                  </a:lnTo>
                  <a:lnTo>
                    <a:pt x="21958" y="2222"/>
                  </a:lnTo>
                  <a:lnTo>
                    <a:pt x="22326" y="2870"/>
                  </a:lnTo>
                  <a:lnTo>
                    <a:pt x="22682" y="3200"/>
                  </a:lnTo>
                  <a:lnTo>
                    <a:pt x="23075" y="3721"/>
                  </a:lnTo>
                  <a:lnTo>
                    <a:pt x="23304" y="3721"/>
                  </a:lnTo>
                  <a:lnTo>
                    <a:pt x="23304" y="3962"/>
                  </a:lnTo>
                  <a:lnTo>
                    <a:pt x="23190" y="4089"/>
                  </a:lnTo>
                  <a:lnTo>
                    <a:pt x="23304" y="4241"/>
                  </a:lnTo>
                  <a:lnTo>
                    <a:pt x="23812" y="3594"/>
                  </a:lnTo>
                  <a:lnTo>
                    <a:pt x="24180" y="3200"/>
                  </a:lnTo>
                  <a:lnTo>
                    <a:pt x="24688" y="2832"/>
                  </a:lnTo>
                  <a:close/>
                </a:path>
                <a:path w="27940" h="13335">
                  <a:moveTo>
                    <a:pt x="25425" y="8039"/>
                  </a:moveTo>
                  <a:lnTo>
                    <a:pt x="24930" y="7556"/>
                  </a:lnTo>
                  <a:lnTo>
                    <a:pt x="24549" y="6946"/>
                  </a:lnTo>
                  <a:lnTo>
                    <a:pt x="24422" y="6426"/>
                  </a:lnTo>
                  <a:lnTo>
                    <a:pt x="23926" y="6794"/>
                  </a:lnTo>
                  <a:lnTo>
                    <a:pt x="23329" y="7315"/>
                  </a:lnTo>
                  <a:lnTo>
                    <a:pt x="22821" y="7683"/>
                  </a:lnTo>
                  <a:lnTo>
                    <a:pt x="23190" y="8318"/>
                  </a:lnTo>
                  <a:lnTo>
                    <a:pt x="23444" y="8686"/>
                  </a:lnTo>
                  <a:lnTo>
                    <a:pt x="23571" y="9169"/>
                  </a:lnTo>
                  <a:lnTo>
                    <a:pt x="24307" y="8559"/>
                  </a:lnTo>
                  <a:lnTo>
                    <a:pt x="24815" y="8191"/>
                  </a:lnTo>
                  <a:lnTo>
                    <a:pt x="25425" y="8039"/>
                  </a:lnTo>
                  <a:close/>
                </a:path>
                <a:path w="27940" h="13335">
                  <a:moveTo>
                    <a:pt x="25539" y="8166"/>
                  </a:moveTo>
                  <a:lnTo>
                    <a:pt x="24904" y="8534"/>
                  </a:lnTo>
                  <a:lnTo>
                    <a:pt x="24307" y="8928"/>
                  </a:lnTo>
                  <a:lnTo>
                    <a:pt x="23685" y="9296"/>
                  </a:lnTo>
                  <a:lnTo>
                    <a:pt x="23787" y="9563"/>
                  </a:lnTo>
                  <a:lnTo>
                    <a:pt x="24053" y="9906"/>
                  </a:lnTo>
                  <a:lnTo>
                    <a:pt x="24053" y="10172"/>
                  </a:lnTo>
                  <a:lnTo>
                    <a:pt x="24561" y="10172"/>
                  </a:lnTo>
                  <a:lnTo>
                    <a:pt x="24790" y="9410"/>
                  </a:lnTo>
                  <a:lnTo>
                    <a:pt x="25158" y="8801"/>
                  </a:lnTo>
                  <a:lnTo>
                    <a:pt x="25539" y="8166"/>
                  </a:lnTo>
                  <a:close/>
                </a:path>
                <a:path w="27940" h="13335">
                  <a:moveTo>
                    <a:pt x="25793" y="4445"/>
                  </a:moveTo>
                  <a:lnTo>
                    <a:pt x="25552" y="3962"/>
                  </a:lnTo>
                  <a:lnTo>
                    <a:pt x="25285" y="3314"/>
                  </a:lnTo>
                  <a:lnTo>
                    <a:pt x="24790" y="2832"/>
                  </a:lnTo>
                  <a:lnTo>
                    <a:pt x="24422" y="3467"/>
                  </a:lnTo>
                  <a:lnTo>
                    <a:pt x="23926" y="3962"/>
                  </a:lnTo>
                  <a:lnTo>
                    <a:pt x="23571" y="4356"/>
                  </a:lnTo>
                  <a:lnTo>
                    <a:pt x="23812" y="4838"/>
                  </a:lnTo>
                  <a:lnTo>
                    <a:pt x="24041" y="5334"/>
                  </a:lnTo>
                  <a:lnTo>
                    <a:pt x="24422" y="5727"/>
                  </a:lnTo>
                  <a:lnTo>
                    <a:pt x="25044" y="5334"/>
                  </a:lnTo>
                  <a:lnTo>
                    <a:pt x="25425" y="4838"/>
                  </a:lnTo>
                  <a:lnTo>
                    <a:pt x="25793" y="4445"/>
                  </a:lnTo>
                  <a:close/>
                </a:path>
                <a:path w="27940" h="13335">
                  <a:moveTo>
                    <a:pt x="26682" y="5854"/>
                  </a:moveTo>
                  <a:lnTo>
                    <a:pt x="26428" y="5448"/>
                  </a:lnTo>
                  <a:lnTo>
                    <a:pt x="26035" y="5092"/>
                  </a:lnTo>
                  <a:lnTo>
                    <a:pt x="25908" y="4724"/>
                  </a:lnTo>
                  <a:lnTo>
                    <a:pt x="25539" y="5207"/>
                  </a:lnTo>
                  <a:lnTo>
                    <a:pt x="25171" y="5575"/>
                  </a:lnTo>
                  <a:lnTo>
                    <a:pt x="24549" y="5943"/>
                  </a:lnTo>
                  <a:lnTo>
                    <a:pt x="24930" y="6705"/>
                  </a:lnTo>
                  <a:lnTo>
                    <a:pt x="25158" y="7277"/>
                  </a:lnTo>
                  <a:lnTo>
                    <a:pt x="25539" y="7797"/>
                  </a:lnTo>
                  <a:lnTo>
                    <a:pt x="26035" y="7315"/>
                  </a:lnTo>
                  <a:lnTo>
                    <a:pt x="26301" y="6464"/>
                  </a:lnTo>
                  <a:lnTo>
                    <a:pt x="26682" y="5854"/>
                  </a:lnTo>
                  <a:close/>
                </a:path>
                <a:path w="27940" h="13335">
                  <a:moveTo>
                    <a:pt x="27419" y="2959"/>
                  </a:moveTo>
                  <a:lnTo>
                    <a:pt x="27051" y="2349"/>
                  </a:lnTo>
                  <a:lnTo>
                    <a:pt x="26657" y="1854"/>
                  </a:lnTo>
                  <a:lnTo>
                    <a:pt x="26276" y="1244"/>
                  </a:lnTo>
                  <a:lnTo>
                    <a:pt x="25908" y="1854"/>
                  </a:lnTo>
                  <a:lnTo>
                    <a:pt x="25552" y="2222"/>
                  </a:lnTo>
                  <a:lnTo>
                    <a:pt x="24917" y="2743"/>
                  </a:lnTo>
                  <a:lnTo>
                    <a:pt x="25298" y="3225"/>
                  </a:lnTo>
                  <a:lnTo>
                    <a:pt x="25679" y="3835"/>
                  </a:lnTo>
                  <a:lnTo>
                    <a:pt x="26174" y="4445"/>
                  </a:lnTo>
                  <a:lnTo>
                    <a:pt x="26543" y="3835"/>
                  </a:lnTo>
                  <a:lnTo>
                    <a:pt x="26924" y="3352"/>
                  </a:lnTo>
                  <a:lnTo>
                    <a:pt x="27419" y="2959"/>
                  </a:lnTo>
                  <a:close/>
                </a:path>
                <a:path w="27940" h="13335">
                  <a:moveTo>
                    <a:pt x="27533" y="3111"/>
                  </a:moveTo>
                  <a:lnTo>
                    <a:pt x="27025" y="3594"/>
                  </a:lnTo>
                  <a:lnTo>
                    <a:pt x="26784" y="4089"/>
                  </a:lnTo>
                  <a:lnTo>
                    <a:pt x="26276" y="4597"/>
                  </a:lnTo>
                  <a:lnTo>
                    <a:pt x="26276" y="4965"/>
                  </a:lnTo>
                  <a:lnTo>
                    <a:pt x="26555" y="5092"/>
                  </a:lnTo>
                  <a:lnTo>
                    <a:pt x="26670" y="5461"/>
                  </a:lnTo>
                  <a:lnTo>
                    <a:pt x="26797" y="4965"/>
                  </a:lnTo>
                  <a:lnTo>
                    <a:pt x="27533" y="3721"/>
                  </a:lnTo>
                  <a:lnTo>
                    <a:pt x="27533" y="3111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03643" y="3780548"/>
              <a:ext cx="234315" cy="269875"/>
            </a:xfrm>
            <a:custGeom>
              <a:avLst/>
              <a:gdLst/>
              <a:ahLst/>
              <a:cxnLst/>
              <a:rect l="l" t="t" r="r" b="b"/>
              <a:pathLst>
                <a:path w="234315" h="269875">
                  <a:moveTo>
                    <a:pt x="12636" y="265087"/>
                  </a:moveTo>
                  <a:lnTo>
                    <a:pt x="12395" y="264363"/>
                  </a:lnTo>
                  <a:lnTo>
                    <a:pt x="12522" y="264236"/>
                  </a:lnTo>
                  <a:lnTo>
                    <a:pt x="12026" y="263740"/>
                  </a:lnTo>
                  <a:lnTo>
                    <a:pt x="11036" y="263105"/>
                  </a:lnTo>
                  <a:lnTo>
                    <a:pt x="10160" y="262978"/>
                  </a:lnTo>
                  <a:lnTo>
                    <a:pt x="9918" y="264236"/>
                  </a:lnTo>
                  <a:lnTo>
                    <a:pt x="11899" y="265087"/>
                  </a:lnTo>
                  <a:lnTo>
                    <a:pt x="12636" y="265087"/>
                  </a:lnTo>
                  <a:close/>
                </a:path>
                <a:path w="234315" h="269875">
                  <a:moveTo>
                    <a:pt x="16243" y="257403"/>
                  </a:moveTo>
                  <a:lnTo>
                    <a:pt x="15367" y="255028"/>
                  </a:lnTo>
                  <a:lnTo>
                    <a:pt x="15341" y="254660"/>
                  </a:lnTo>
                  <a:lnTo>
                    <a:pt x="15265" y="253809"/>
                  </a:lnTo>
                  <a:lnTo>
                    <a:pt x="11899" y="252806"/>
                  </a:lnTo>
                  <a:lnTo>
                    <a:pt x="11785" y="254571"/>
                  </a:lnTo>
                  <a:lnTo>
                    <a:pt x="10299" y="254571"/>
                  </a:lnTo>
                  <a:lnTo>
                    <a:pt x="10020" y="254304"/>
                  </a:lnTo>
                  <a:lnTo>
                    <a:pt x="9296" y="253415"/>
                  </a:lnTo>
                  <a:lnTo>
                    <a:pt x="8547" y="253415"/>
                  </a:lnTo>
                  <a:lnTo>
                    <a:pt x="8547" y="253568"/>
                  </a:lnTo>
                  <a:lnTo>
                    <a:pt x="8280" y="253809"/>
                  </a:lnTo>
                  <a:lnTo>
                    <a:pt x="8191" y="254304"/>
                  </a:lnTo>
                  <a:lnTo>
                    <a:pt x="7797" y="254304"/>
                  </a:lnTo>
                  <a:lnTo>
                    <a:pt x="7747" y="253568"/>
                  </a:lnTo>
                  <a:lnTo>
                    <a:pt x="7442" y="252717"/>
                  </a:lnTo>
                  <a:lnTo>
                    <a:pt x="6692" y="252717"/>
                  </a:lnTo>
                  <a:lnTo>
                    <a:pt x="6324" y="252806"/>
                  </a:lnTo>
                  <a:lnTo>
                    <a:pt x="5956" y="253199"/>
                  </a:lnTo>
                  <a:lnTo>
                    <a:pt x="5956" y="253568"/>
                  </a:lnTo>
                  <a:lnTo>
                    <a:pt x="5448" y="253568"/>
                  </a:lnTo>
                  <a:lnTo>
                    <a:pt x="5397" y="253199"/>
                  </a:lnTo>
                  <a:lnTo>
                    <a:pt x="5257" y="252933"/>
                  </a:lnTo>
                  <a:lnTo>
                    <a:pt x="5194" y="252806"/>
                  </a:lnTo>
                  <a:lnTo>
                    <a:pt x="5575" y="252806"/>
                  </a:lnTo>
                  <a:lnTo>
                    <a:pt x="5956" y="252717"/>
                  </a:lnTo>
                  <a:lnTo>
                    <a:pt x="5689" y="252564"/>
                  </a:lnTo>
                  <a:lnTo>
                    <a:pt x="4826" y="250952"/>
                  </a:lnTo>
                  <a:lnTo>
                    <a:pt x="4826" y="251460"/>
                  </a:lnTo>
                  <a:lnTo>
                    <a:pt x="4457" y="251802"/>
                  </a:lnTo>
                  <a:lnTo>
                    <a:pt x="3848" y="252437"/>
                  </a:lnTo>
                  <a:lnTo>
                    <a:pt x="3848" y="252933"/>
                  </a:lnTo>
                  <a:lnTo>
                    <a:pt x="3479" y="252806"/>
                  </a:lnTo>
                  <a:lnTo>
                    <a:pt x="3962" y="250952"/>
                  </a:lnTo>
                  <a:lnTo>
                    <a:pt x="7188" y="249694"/>
                  </a:lnTo>
                  <a:lnTo>
                    <a:pt x="4826" y="247599"/>
                  </a:lnTo>
                  <a:lnTo>
                    <a:pt x="3467" y="249212"/>
                  </a:lnTo>
                  <a:lnTo>
                    <a:pt x="0" y="252933"/>
                  </a:lnTo>
                  <a:lnTo>
                    <a:pt x="3581" y="254419"/>
                  </a:lnTo>
                  <a:lnTo>
                    <a:pt x="4940" y="255028"/>
                  </a:lnTo>
                  <a:lnTo>
                    <a:pt x="6324" y="254660"/>
                  </a:lnTo>
                  <a:lnTo>
                    <a:pt x="7442" y="255422"/>
                  </a:lnTo>
                  <a:lnTo>
                    <a:pt x="9550" y="256527"/>
                  </a:lnTo>
                  <a:lnTo>
                    <a:pt x="11150" y="258775"/>
                  </a:lnTo>
                  <a:lnTo>
                    <a:pt x="13639" y="258267"/>
                  </a:lnTo>
                  <a:lnTo>
                    <a:pt x="15265" y="257898"/>
                  </a:lnTo>
                  <a:lnTo>
                    <a:pt x="16243" y="257403"/>
                  </a:lnTo>
                  <a:close/>
                </a:path>
                <a:path w="234315" h="269875">
                  <a:moveTo>
                    <a:pt x="16243" y="239395"/>
                  </a:moveTo>
                  <a:lnTo>
                    <a:pt x="15494" y="239052"/>
                  </a:lnTo>
                  <a:lnTo>
                    <a:pt x="14757" y="239052"/>
                  </a:lnTo>
                  <a:lnTo>
                    <a:pt x="13893" y="239763"/>
                  </a:lnTo>
                  <a:lnTo>
                    <a:pt x="14389" y="240525"/>
                  </a:lnTo>
                  <a:lnTo>
                    <a:pt x="14757" y="241642"/>
                  </a:lnTo>
                  <a:lnTo>
                    <a:pt x="15875" y="240271"/>
                  </a:lnTo>
                  <a:lnTo>
                    <a:pt x="16243" y="239395"/>
                  </a:lnTo>
                  <a:close/>
                </a:path>
                <a:path w="234315" h="269875">
                  <a:moveTo>
                    <a:pt x="17475" y="260489"/>
                  </a:moveTo>
                  <a:lnTo>
                    <a:pt x="16992" y="259753"/>
                  </a:lnTo>
                  <a:lnTo>
                    <a:pt x="15875" y="259143"/>
                  </a:lnTo>
                  <a:lnTo>
                    <a:pt x="13512" y="260604"/>
                  </a:lnTo>
                  <a:lnTo>
                    <a:pt x="12522" y="260248"/>
                  </a:lnTo>
                  <a:lnTo>
                    <a:pt x="11531" y="259880"/>
                  </a:lnTo>
                  <a:lnTo>
                    <a:pt x="11290" y="259880"/>
                  </a:lnTo>
                  <a:lnTo>
                    <a:pt x="10528" y="259753"/>
                  </a:lnTo>
                  <a:lnTo>
                    <a:pt x="10414" y="260248"/>
                  </a:lnTo>
                  <a:lnTo>
                    <a:pt x="9931" y="259994"/>
                  </a:lnTo>
                  <a:lnTo>
                    <a:pt x="9842" y="259029"/>
                  </a:lnTo>
                  <a:lnTo>
                    <a:pt x="9410" y="258508"/>
                  </a:lnTo>
                  <a:lnTo>
                    <a:pt x="8674" y="259029"/>
                  </a:lnTo>
                  <a:lnTo>
                    <a:pt x="8674" y="259994"/>
                  </a:lnTo>
                  <a:lnTo>
                    <a:pt x="8191" y="259384"/>
                  </a:lnTo>
                  <a:lnTo>
                    <a:pt x="8191" y="259029"/>
                  </a:lnTo>
                  <a:lnTo>
                    <a:pt x="8191" y="258381"/>
                  </a:lnTo>
                  <a:lnTo>
                    <a:pt x="8547" y="257898"/>
                  </a:lnTo>
                  <a:lnTo>
                    <a:pt x="8051" y="257378"/>
                  </a:lnTo>
                  <a:lnTo>
                    <a:pt x="7302" y="257771"/>
                  </a:lnTo>
                  <a:lnTo>
                    <a:pt x="6934" y="259029"/>
                  </a:lnTo>
                  <a:lnTo>
                    <a:pt x="6667" y="258381"/>
                  </a:lnTo>
                  <a:lnTo>
                    <a:pt x="6794" y="257378"/>
                  </a:lnTo>
                  <a:lnTo>
                    <a:pt x="6934" y="256882"/>
                  </a:lnTo>
                  <a:lnTo>
                    <a:pt x="6565" y="256527"/>
                  </a:lnTo>
                  <a:lnTo>
                    <a:pt x="5334" y="256527"/>
                  </a:lnTo>
                  <a:lnTo>
                    <a:pt x="4991" y="257378"/>
                  </a:lnTo>
                  <a:lnTo>
                    <a:pt x="4914" y="258381"/>
                  </a:lnTo>
                  <a:lnTo>
                    <a:pt x="5067" y="259384"/>
                  </a:lnTo>
                  <a:lnTo>
                    <a:pt x="7556" y="261493"/>
                  </a:lnTo>
                  <a:lnTo>
                    <a:pt x="10401" y="260883"/>
                  </a:lnTo>
                  <a:lnTo>
                    <a:pt x="13157" y="262623"/>
                  </a:lnTo>
                  <a:lnTo>
                    <a:pt x="14757" y="263715"/>
                  </a:lnTo>
                  <a:lnTo>
                    <a:pt x="16738" y="263474"/>
                  </a:lnTo>
                  <a:lnTo>
                    <a:pt x="17106" y="261734"/>
                  </a:lnTo>
                  <a:lnTo>
                    <a:pt x="17360" y="260883"/>
                  </a:lnTo>
                  <a:lnTo>
                    <a:pt x="17437" y="260604"/>
                  </a:lnTo>
                  <a:close/>
                </a:path>
                <a:path w="234315" h="269875">
                  <a:moveTo>
                    <a:pt x="23317" y="265087"/>
                  </a:moveTo>
                  <a:lnTo>
                    <a:pt x="20218" y="263105"/>
                  </a:lnTo>
                  <a:lnTo>
                    <a:pt x="17856" y="263740"/>
                  </a:lnTo>
                  <a:lnTo>
                    <a:pt x="17475" y="264350"/>
                  </a:lnTo>
                  <a:lnTo>
                    <a:pt x="17373" y="264718"/>
                  </a:lnTo>
                  <a:lnTo>
                    <a:pt x="16611" y="264845"/>
                  </a:lnTo>
                  <a:lnTo>
                    <a:pt x="16484" y="266458"/>
                  </a:lnTo>
                  <a:lnTo>
                    <a:pt x="15748" y="266090"/>
                  </a:lnTo>
                  <a:lnTo>
                    <a:pt x="15748" y="265722"/>
                  </a:lnTo>
                  <a:lnTo>
                    <a:pt x="15748" y="265239"/>
                  </a:lnTo>
                  <a:lnTo>
                    <a:pt x="14998" y="264845"/>
                  </a:lnTo>
                  <a:lnTo>
                    <a:pt x="14643" y="265239"/>
                  </a:lnTo>
                  <a:lnTo>
                    <a:pt x="14516" y="265722"/>
                  </a:lnTo>
                  <a:lnTo>
                    <a:pt x="14249" y="264960"/>
                  </a:lnTo>
                  <a:lnTo>
                    <a:pt x="14376" y="264845"/>
                  </a:lnTo>
                  <a:lnTo>
                    <a:pt x="13271" y="264477"/>
                  </a:lnTo>
                  <a:lnTo>
                    <a:pt x="13017" y="264718"/>
                  </a:lnTo>
                  <a:lnTo>
                    <a:pt x="13144" y="265328"/>
                  </a:lnTo>
                  <a:lnTo>
                    <a:pt x="14998" y="266217"/>
                  </a:lnTo>
                  <a:lnTo>
                    <a:pt x="16129" y="267347"/>
                  </a:lnTo>
                  <a:lnTo>
                    <a:pt x="19481" y="269290"/>
                  </a:lnTo>
                  <a:lnTo>
                    <a:pt x="20967" y="267462"/>
                  </a:lnTo>
                  <a:lnTo>
                    <a:pt x="21958" y="266458"/>
                  </a:lnTo>
                  <a:lnTo>
                    <a:pt x="23317" y="265087"/>
                  </a:lnTo>
                  <a:close/>
                </a:path>
                <a:path w="234315" h="269875">
                  <a:moveTo>
                    <a:pt x="145948" y="38862"/>
                  </a:moveTo>
                  <a:lnTo>
                    <a:pt x="145808" y="38747"/>
                  </a:lnTo>
                  <a:lnTo>
                    <a:pt x="145808" y="38468"/>
                  </a:lnTo>
                  <a:lnTo>
                    <a:pt x="145580" y="38341"/>
                  </a:lnTo>
                  <a:lnTo>
                    <a:pt x="145580" y="38862"/>
                  </a:lnTo>
                  <a:lnTo>
                    <a:pt x="145948" y="38862"/>
                  </a:lnTo>
                  <a:close/>
                </a:path>
                <a:path w="234315" h="269875">
                  <a:moveTo>
                    <a:pt x="146913" y="38100"/>
                  </a:moveTo>
                  <a:lnTo>
                    <a:pt x="146799" y="37858"/>
                  </a:lnTo>
                  <a:lnTo>
                    <a:pt x="146545" y="37744"/>
                  </a:lnTo>
                  <a:lnTo>
                    <a:pt x="146304" y="37744"/>
                  </a:lnTo>
                  <a:lnTo>
                    <a:pt x="146177" y="37858"/>
                  </a:lnTo>
                  <a:lnTo>
                    <a:pt x="146177" y="38227"/>
                  </a:lnTo>
                  <a:lnTo>
                    <a:pt x="146304" y="38620"/>
                  </a:lnTo>
                  <a:lnTo>
                    <a:pt x="146799" y="38620"/>
                  </a:lnTo>
                  <a:lnTo>
                    <a:pt x="146913" y="38468"/>
                  </a:lnTo>
                  <a:lnTo>
                    <a:pt x="146913" y="38100"/>
                  </a:lnTo>
                  <a:close/>
                </a:path>
                <a:path w="234315" h="269875">
                  <a:moveTo>
                    <a:pt x="147574" y="38595"/>
                  </a:moveTo>
                  <a:lnTo>
                    <a:pt x="147434" y="38468"/>
                  </a:lnTo>
                  <a:lnTo>
                    <a:pt x="147193" y="38595"/>
                  </a:lnTo>
                  <a:lnTo>
                    <a:pt x="147574" y="38595"/>
                  </a:lnTo>
                  <a:close/>
                </a:path>
                <a:path w="234315" h="269875">
                  <a:moveTo>
                    <a:pt x="148551" y="37896"/>
                  </a:moveTo>
                  <a:lnTo>
                    <a:pt x="148412" y="37744"/>
                  </a:lnTo>
                  <a:lnTo>
                    <a:pt x="148056" y="37744"/>
                  </a:lnTo>
                  <a:lnTo>
                    <a:pt x="147916" y="37680"/>
                  </a:lnTo>
                  <a:lnTo>
                    <a:pt x="147675" y="37680"/>
                  </a:lnTo>
                  <a:lnTo>
                    <a:pt x="147561" y="37833"/>
                  </a:lnTo>
                  <a:lnTo>
                    <a:pt x="147561" y="38227"/>
                  </a:lnTo>
                  <a:lnTo>
                    <a:pt x="147675" y="38468"/>
                  </a:lnTo>
                  <a:lnTo>
                    <a:pt x="148056" y="38620"/>
                  </a:lnTo>
                  <a:lnTo>
                    <a:pt x="148285" y="38620"/>
                  </a:lnTo>
                  <a:lnTo>
                    <a:pt x="148551" y="38468"/>
                  </a:lnTo>
                  <a:lnTo>
                    <a:pt x="148551" y="37896"/>
                  </a:lnTo>
                  <a:close/>
                </a:path>
                <a:path w="234315" h="269875">
                  <a:moveTo>
                    <a:pt x="149288" y="38709"/>
                  </a:moveTo>
                  <a:lnTo>
                    <a:pt x="149161" y="38595"/>
                  </a:lnTo>
                  <a:lnTo>
                    <a:pt x="149161" y="38468"/>
                  </a:lnTo>
                  <a:lnTo>
                    <a:pt x="148907" y="38836"/>
                  </a:lnTo>
                  <a:lnTo>
                    <a:pt x="149288" y="38836"/>
                  </a:lnTo>
                  <a:lnTo>
                    <a:pt x="149288" y="38709"/>
                  </a:lnTo>
                  <a:close/>
                </a:path>
                <a:path w="234315" h="269875">
                  <a:moveTo>
                    <a:pt x="150914" y="38836"/>
                  </a:moveTo>
                  <a:lnTo>
                    <a:pt x="150774" y="38468"/>
                  </a:lnTo>
                  <a:lnTo>
                    <a:pt x="150545" y="38836"/>
                  </a:lnTo>
                  <a:lnTo>
                    <a:pt x="150914" y="38836"/>
                  </a:lnTo>
                  <a:close/>
                </a:path>
                <a:path w="234315" h="269875">
                  <a:moveTo>
                    <a:pt x="152641" y="38836"/>
                  </a:moveTo>
                  <a:lnTo>
                    <a:pt x="152400" y="38747"/>
                  </a:lnTo>
                  <a:lnTo>
                    <a:pt x="152400" y="38595"/>
                  </a:lnTo>
                  <a:lnTo>
                    <a:pt x="152260" y="38836"/>
                  </a:lnTo>
                  <a:lnTo>
                    <a:pt x="152641" y="38836"/>
                  </a:lnTo>
                  <a:close/>
                </a:path>
                <a:path w="234315" h="269875">
                  <a:moveTo>
                    <a:pt x="154863" y="38989"/>
                  </a:moveTo>
                  <a:lnTo>
                    <a:pt x="154495" y="38595"/>
                  </a:lnTo>
                  <a:lnTo>
                    <a:pt x="154393" y="38989"/>
                  </a:lnTo>
                  <a:lnTo>
                    <a:pt x="154863" y="38989"/>
                  </a:lnTo>
                  <a:close/>
                </a:path>
                <a:path w="234315" h="269875">
                  <a:moveTo>
                    <a:pt x="156832" y="37617"/>
                  </a:moveTo>
                  <a:lnTo>
                    <a:pt x="156718" y="37858"/>
                  </a:lnTo>
                  <a:lnTo>
                    <a:pt x="156832" y="37617"/>
                  </a:lnTo>
                  <a:close/>
                </a:path>
                <a:path w="234315" h="269875">
                  <a:moveTo>
                    <a:pt x="157086" y="38989"/>
                  </a:moveTo>
                  <a:lnTo>
                    <a:pt x="156984" y="38862"/>
                  </a:lnTo>
                  <a:lnTo>
                    <a:pt x="156984" y="38595"/>
                  </a:lnTo>
                  <a:lnTo>
                    <a:pt x="156718" y="38468"/>
                  </a:lnTo>
                  <a:lnTo>
                    <a:pt x="156718" y="38747"/>
                  </a:lnTo>
                  <a:lnTo>
                    <a:pt x="156629" y="38989"/>
                  </a:lnTo>
                  <a:lnTo>
                    <a:pt x="157086" y="38989"/>
                  </a:lnTo>
                  <a:close/>
                </a:path>
                <a:path w="234315" h="269875">
                  <a:moveTo>
                    <a:pt x="158356" y="37706"/>
                  </a:moveTo>
                  <a:lnTo>
                    <a:pt x="158229" y="37617"/>
                  </a:lnTo>
                  <a:lnTo>
                    <a:pt x="157861" y="37617"/>
                  </a:lnTo>
                  <a:lnTo>
                    <a:pt x="157619" y="37617"/>
                  </a:lnTo>
                  <a:lnTo>
                    <a:pt x="157226" y="37858"/>
                  </a:lnTo>
                  <a:lnTo>
                    <a:pt x="157226" y="38468"/>
                  </a:lnTo>
                  <a:lnTo>
                    <a:pt x="157492" y="38836"/>
                  </a:lnTo>
                  <a:lnTo>
                    <a:pt x="157861" y="38836"/>
                  </a:lnTo>
                  <a:lnTo>
                    <a:pt x="158229" y="38747"/>
                  </a:lnTo>
                  <a:lnTo>
                    <a:pt x="158356" y="38468"/>
                  </a:lnTo>
                  <a:lnTo>
                    <a:pt x="158356" y="37706"/>
                  </a:lnTo>
                  <a:close/>
                </a:path>
                <a:path w="234315" h="269875">
                  <a:moveTo>
                    <a:pt x="158965" y="38836"/>
                  </a:moveTo>
                  <a:lnTo>
                    <a:pt x="158838" y="38595"/>
                  </a:lnTo>
                  <a:lnTo>
                    <a:pt x="158711" y="38468"/>
                  </a:lnTo>
                  <a:lnTo>
                    <a:pt x="158610" y="38836"/>
                  </a:lnTo>
                  <a:lnTo>
                    <a:pt x="158965" y="38836"/>
                  </a:lnTo>
                  <a:close/>
                </a:path>
                <a:path w="234315" h="269875">
                  <a:moveTo>
                    <a:pt x="158965" y="37706"/>
                  </a:moveTo>
                  <a:lnTo>
                    <a:pt x="158737" y="37617"/>
                  </a:lnTo>
                  <a:lnTo>
                    <a:pt x="158965" y="37985"/>
                  </a:lnTo>
                  <a:lnTo>
                    <a:pt x="158965" y="37706"/>
                  </a:lnTo>
                  <a:close/>
                </a:path>
                <a:path w="234315" h="269875">
                  <a:moveTo>
                    <a:pt x="160337" y="37706"/>
                  </a:moveTo>
                  <a:lnTo>
                    <a:pt x="160197" y="37617"/>
                  </a:lnTo>
                  <a:lnTo>
                    <a:pt x="159829" y="37617"/>
                  </a:lnTo>
                  <a:lnTo>
                    <a:pt x="159461" y="37706"/>
                  </a:lnTo>
                  <a:lnTo>
                    <a:pt x="159334" y="37858"/>
                  </a:lnTo>
                  <a:lnTo>
                    <a:pt x="159334" y="38379"/>
                  </a:lnTo>
                  <a:lnTo>
                    <a:pt x="159461" y="38620"/>
                  </a:lnTo>
                  <a:lnTo>
                    <a:pt x="160197" y="38620"/>
                  </a:lnTo>
                  <a:lnTo>
                    <a:pt x="160337" y="38468"/>
                  </a:lnTo>
                  <a:lnTo>
                    <a:pt x="160337" y="37706"/>
                  </a:lnTo>
                  <a:close/>
                </a:path>
                <a:path w="234315" h="269875">
                  <a:moveTo>
                    <a:pt x="160832" y="38836"/>
                  </a:moveTo>
                  <a:lnTo>
                    <a:pt x="160705" y="38468"/>
                  </a:lnTo>
                  <a:lnTo>
                    <a:pt x="160337" y="38836"/>
                  </a:lnTo>
                  <a:lnTo>
                    <a:pt x="160832" y="38836"/>
                  </a:lnTo>
                  <a:close/>
                </a:path>
                <a:path w="234315" h="269875">
                  <a:moveTo>
                    <a:pt x="160832" y="37617"/>
                  </a:moveTo>
                  <a:lnTo>
                    <a:pt x="160451" y="37617"/>
                  </a:lnTo>
                  <a:lnTo>
                    <a:pt x="160705" y="37706"/>
                  </a:lnTo>
                  <a:lnTo>
                    <a:pt x="160832" y="37617"/>
                  </a:lnTo>
                  <a:close/>
                </a:path>
                <a:path w="234315" h="269875">
                  <a:moveTo>
                    <a:pt x="161950" y="37706"/>
                  </a:moveTo>
                  <a:lnTo>
                    <a:pt x="161823" y="37617"/>
                  </a:lnTo>
                  <a:lnTo>
                    <a:pt x="161582" y="37617"/>
                  </a:lnTo>
                  <a:lnTo>
                    <a:pt x="161442" y="37617"/>
                  </a:lnTo>
                  <a:lnTo>
                    <a:pt x="161074" y="37858"/>
                  </a:lnTo>
                  <a:lnTo>
                    <a:pt x="161074" y="38468"/>
                  </a:lnTo>
                  <a:lnTo>
                    <a:pt x="161213" y="38620"/>
                  </a:lnTo>
                  <a:lnTo>
                    <a:pt x="161582" y="38620"/>
                  </a:lnTo>
                  <a:lnTo>
                    <a:pt x="161709" y="38493"/>
                  </a:lnTo>
                  <a:lnTo>
                    <a:pt x="161950" y="38227"/>
                  </a:lnTo>
                  <a:lnTo>
                    <a:pt x="161950" y="37706"/>
                  </a:lnTo>
                  <a:close/>
                </a:path>
                <a:path w="234315" h="269875">
                  <a:moveTo>
                    <a:pt x="162547" y="38836"/>
                  </a:moveTo>
                  <a:lnTo>
                    <a:pt x="162433" y="38468"/>
                  </a:lnTo>
                  <a:lnTo>
                    <a:pt x="162331" y="38836"/>
                  </a:lnTo>
                  <a:lnTo>
                    <a:pt x="162547" y="38836"/>
                  </a:lnTo>
                  <a:close/>
                </a:path>
                <a:path w="234315" h="269875">
                  <a:moveTo>
                    <a:pt x="162699" y="37617"/>
                  </a:moveTo>
                  <a:lnTo>
                    <a:pt x="162331" y="37617"/>
                  </a:lnTo>
                  <a:lnTo>
                    <a:pt x="162560" y="37706"/>
                  </a:lnTo>
                  <a:lnTo>
                    <a:pt x="162699" y="37617"/>
                  </a:lnTo>
                  <a:close/>
                </a:path>
                <a:path w="234315" h="269875">
                  <a:moveTo>
                    <a:pt x="163677" y="37744"/>
                  </a:moveTo>
                  <a:lnTo>
                    <a:pt x="163309" y="37744"/>
                  </a:lnTo>
                  <a:lnTo>
                    <a:pt x="162928" y="37744"/>
                  </a:lnTo>
                  <a:lnTo>
                    <a:pt x="162801" y="37985"/>
                  </a:lnTo>
                  <a:lnTo>
                    <a:pt x="162801" y="38379"/>
                  </a:lnTo>
                  <a:lnTo>
                    <a:pt x="162928" y="38620"/>
                  </a:lnTo>
                  <a:lnTo>
                    <a:pt x="163309" y="38620"/>
                  </a:lnTo>
                  <a:lnTo>
                    <a:pt x="163436" y="38468"/>
                  </a:lnTo>
                  <a:lnTo>
                    <a:pt x="163677" y="38227"/>
                  </a:lnTo>
                  <a:lnTo>
                    <a:pt x="163677" y="37744"/>
                  </a:lnTo>
                  <a:close/>
                </a:path>
                <a:path w="234315" h="269875">
                  <a:moveTo>
                    <a:pt x="165290" y="37985"/>
                  </a:moveTo>
                  <a:lnTo>
                    <a:pt x="165176" y="37744"/>
                  </a:lnTo>
                  <a:lnTo>
                    <a:pt x="164922" y="37744"/>
                  </a:lnTo>
                  <a:lnTo>
                    <a:pt x="164680" y="37858"/>
                  </a:lnTo>
                  <a:lnTo>
                    <a:pt x="164426" y="37985"/>
                  </a:lnTo>
                  <a:lnTo>
                    <a:pt x="164426" y="38379"/>
                  </a:lnTo>
                  <a:lnTo>
                    <a:pt x="164553" y="38620"/>
                  </a:lnTo>
                  <a:lnTo>
                    <a:pt x="165049" y="38620"/>
                  </a:lnTo>
                  <a:lnTo>
                    <a:pt x="165290" y="38227"/>
                  </a:lnTo>
                  <a:lnTo>
                    <a:pt x="165290" y="37985"/>
                  </a:lnTo>
                  <a:close/>
                </a:path>
                <a:path w="234315" h="269875">
                  <a:moveTo>
                    <a:pt x="165671" y="39230"/>
                  </a:moveTo>
                  <a:lnTo>
                    <a:pt x="164058" y="39077"/>
                  </a:lnTo>
                  <a:lnTo>
                    <a:pt x="160197" y="39357"/>
                  </a:lnTo>
                  <a:lnTo>
                    <a:pt x="152336" y="39357"/>
                  </a:lnTo>
                  <a:lnTo>
                    <a:pt x="149377" y="39141"/>
                  </a:lnTo>
                  <a:lnTo>
                    <a:pt x="146202" y="39141"/>
                  </a:lnTo>
                  <a:lnTo>
                    <a:pt x="145821" y="39230"/>
                  </a:lnTo>
                  <a:lnTo>
                    <a:pt x="145821" y="39725"/>
                  </a:lnTo>
                  <a:lnTo>
                    <a:pt x="147421" y="39598"/>
                  </a:lnTo>
                  <a:lnTo>
                    <a:pt x="151269" y="39878"/>
                  </a:lnTo>
                  <a:lnTo>
                    <a:pt x="156464" y="39878"/>
                  </a:lnTo>
                  <a:lnTo>
                    <a:pt x="165671" y="39725"/>
                  </a:lnTo>
                  <a:lnTo>
                    <a:pt x="165671" y="39598"/>
                  </a:lnTo>
                  <a:lnTo>
                    <a:pt x="165671" y="39357"/>
                  </a:lnTo>
                  <a:lnTo>
                    <a:pt x="165671" y="39230"/>
                  </a:lnTo>
                  <a:close/>
                </a:path>
                <a:path w="234315" h="269875">
                  <a:moveTo>
                    <a:pt x="165671" y="38379"/>
                  </a:moveTo>
                  <a:lnTo>
                    <a:pt x="165544" y="38595"/>
                  </a:lnTo>
                  <a:lnTo>
                    <a:pt x="165303" y="38747"/>
                  </a:lnTo>
                  <a:lnTo>
                    <a:pt x="165671" y="38747"/>
                  </a:lnTo>
                  <a:lnTo>
                    <a:pt x="165671" y="38379"/>
                  </a:lnTo>
                  <a:close/>
                </a:path>
                <a:path w="234315" h="269875">
                  <a:moveTo>
                    <a:pt x="177990" y="8432"/>
                  </a:moveTo>
                  <a:lnTo>
                    <a:pt x="174485" y="9575"/>
                  </a:lnTo>
                  <a:lnTo>
                    <a:pt x="177622" y="13881"/>
                  </a:lnTo>
                  <a:lnTo>
                    <a:pt x="176733" y="10553"/>
                  </a:lnTo>
                  <a:lnTo>
                    <a:pt x="177990" y="8432"/>
                  </a:lnTo>
                  <a:close/>
                </a:path>
                <a:path w="234315" h="269875">
                  <a:moveTo>
                    <a:pt x="185153" y="33782"/>
                  </a:moveTo>
                  <a:lnTo>
                    <a:pt x="183908" y="26466"/>
                  </a:lnTo>
                  <a:lnTo>
                    <a:pt x="182791" y="20980"/>
                  </a:lnTo>
                  <a:lnTo>
                    <a:pt x="177622" y="13881"/>
                  </a:lnTo>
                  <a:lnTo>
                    <a:pt x="178358" y="16611"/>
                  </a:lnTo>
                  <a:lnTo>
                    <a:pt x="181241" y="23507"/>
                  </a:lnTo>
                  <a:lnTo>
                    <a:pt x="182410" y="30302"/>
                  </a:lnTo>
                  <a:lnTo>
                    <a:pt x="181927" y="35356"/>
                  </a:lnTo>
                  <a:lnTo>
                    <a:pt x="175475" y="37249"/>
                  </a:lnTo>
                  <a:lnTo>
                    <a:pt x="172250" y="38747"/>
                  </a:lnTo>
                  <a:lnTo>
                    <a:pt x="180073" y="37985"/>
                  </a:lnTo>
                  <a:lnTo>
                    <a:pt x="185153" y="33782"/>
                  </a:lnTo>
                  <a:close/>
                </a:path>
                <a:path w="234315" h="269875">
                  <a:moveTo>
                    <a:pt x="185267" y="6096"/>
                  </a:moveTo>
                  <a:lnTo>
                    <a:pt x="184035" y="5854"/>
                  </a:lnTo>
                  <a:lnTo>
                    <a:pt x="182549" y="5613"/>
                  </a:lnTo>
                  <a:lnTo>
                    <a:pt x="180809" y="5702"/>
                  </a:lnTo>
                  <a:lnTo>
                    <a:pt x="179311" y="6223"/>
                  </a:lnTo>
                  <a:lnTo>
                    <a:pt x="177990" y="8432"/>
                  </a:lnTo>
                  <a:lnTo>
                    <a:pt x="185267" y="6096"/>
                  </a:lnTo>
                  <a:close/>
                </a:path>
                <a:path w="234315" h="269875">
                  <a:moveTo>
                    <a:pt x="185877" y="6223"/>
                  </a:moveTo>
                  <a:lnTo>
                    <a:pt x="185635" y="5981"/>
                  </a:lnTo>
                  <a:lnTo>
                    <a:pt x="185267" y="6096"/>
                  </a:lnTo>
                  <a:lnTo>
                    <a:pt x="185877" y="6223"/>
                  </a:lnTo>
                  <a:close/>
                </a:path>
                <a:path w="234315" h="269875">
                  <a:moveTo>
                    <a:pt x="195948" y="235191"/>
                  </a:moveTo>
                  <a:lnTo>
                    <a:pt x="195199" y="234302"/>
                  </a:lnTo>
                  <a:lnTo>
                    <a:pt x="194094" y="234302"/>
                  </a:lnTo>
                  <a:lnTo>
                    <a:pt x="192836" y="234302"/>
                  </a:lnTo>
                  <a:lnTo>
                    <a:pt x="192341" y="235064"/>
                  </a:lnTo>
                  <a:lnTo>
                    <a:pt x="192100" y="236042"/>
                  </a:lnTo>
                  <a:lnTo>
                    <a:pt x="192227" y="236562"/>
                  </a:lnTo>
                  <a:lnTo>
                    <a:pt x="192341" y="238175"/>
                  </a:lnTo>
                  <a:lnTo>
                    <a:pt x="195199" y="238175"/>
                  </a:lnTo>
                  <a:lnTo>
                    <a:pt x="195948" y="237540"/>
                  </a:lnTo>
                  <a:lnTo>
                    <a:pt x="195948" y="235191"/>
                  </a:lnTo>
                  <a:close/>
                </a:path>
                <a:path w="234315" h="269875">
                  <a:moveTo>
                    <a:pt x="197319" y="233578"/>
                  </a:moveTo>
                  <a:lnTo>
                    <a:pt x="196570" y="233819"/>
                  </a:lnTo>
                  <a:lnTo>
                    <a:pt x="194945" y="233819"/>
                  </a:lnTo>
                  <a:lnTo>
                    <a:pt x="195453" y="234213"/>
                  </a:lnTo>
                  <a:lnTo>
                    <a:pt x="195834" y="234581"/>
                  </a:lnTo>
                  <a:lnTo>
                    <a:pt x="196202" y="235064"/>
                  </a:lnTo>
                  <a:lnTo>
                    <a:pt x="196456" y="234429"/>
                  </a:lnTo>
                  <a:lnTo>
                    <a:pt x="196824" y="233934"/>
                  </a:lnTo>
                  <a:lnTo>
                    <a:pt x="197319" y="233578"/>
                  </a:lnTo>
                  <a:close/>
                </a:path>
                <a:path w="234315" h="269875">
                  <a:moveTo>
                    <a:pt x="200660" y="234696"/>
                  </a:moveTo>
                  <a:lnTo>
                    <a:pt x="199923" y="233819"/>
                  </a:lnTo>
                  <a:lnTo>
                    <a:pt x="197688" y="233819"/>
                  </a:lnTo>
                  <a:lnTo>
                    <a:pt x="196824" y="234696"/>
                  </a:lnTo>
                  <a:lnTo>
                    <a:pt x="196824" y="237045"/>
                  </a:lnTo>
                  <a:lnTo>
                    <a:pt x="197688" y="237896"/>
                  </a:lnTo>
                  <a:lnTo>
                    <a:pt x="199923" y="237896"/>
                  </a:lnTo>
                  <a:lnTo>
                    <a:pt x="200660" y="236918"/>
                  </a:lnTo>
                  <a:lnTo>
                    <a:pt x="200660" y="235800"/>
                  </a:lnTo>
                  <a:lnTo>
                    <a:pt x="200660" y="234696"/>
                  </a:lnTo>
                  <a:close/>
                </a:path>
                <a:path w="234315" h="269875">
                  <a:moveTo>
                    <a:pt x="200660" y="10185"/>
                  </a:moveTo>
                  <a:lnTo>
                    <a:pt x="198932" y="8940"/>
                  </a:lnTo>
                  <a:lnTo>
                    <a:pt x="197573" y="6705"/>
                  </a:lnTo>
                  <a:lnTo>
                    <a:pt x="196824" y="5854"/>
                  </a:lnTo>
                  <a:lnTo>
                    <a:pt x="196189" y="4978"/>
                  </a:lnTo>
                  <a:lnTo>
                    <a:pt x="195465" y="3962"/>
                  </a:lnTo>
                  <a:lnTo>
                    <a:pt x="192468" y="0"/>
                  </a:lnTo>
                  <a:lnTo>
                    <a:pt x="189611" y="368"/>
                  </a:lnTo>
                  <a:lnTo>
                    <a:pt x="189128" y="368"/>
                  </a:lnTo>
                  <a:lnTo>
                    <a:pt x="188125" y="889"/>
                  </a:lnTo>
                  <a:lnTo>
                    <a:pt x="187642" y="1257"/>
                  </a:lnTo>
                  <a:lnTo>
                    <a:pt x="189750" y="1257"/>
                  </a:lnTo>
                  <a:lnTo>
                    <a:pt x="191350" y="2743"/>
                  </a:lnTo>
                  <a:lnTo>
                    <a:pt x="192722" y="3962"/>
                  </a:lnTo>
                  <a:lnTo>
                    <a:pt x="191490" y="3238"/>
                  </a:lnTo>
                  <a:lnTo>
                    <a:pt x="188379" y="1866"/>
                  </a:lnTo>
                  <a:lnTo>
                    <a:pt x="186524" y="2235"/>
                  </a:lnTo>
                  <a:lnTo>
                    <a:pt x="186016" y="2387"/>
                  </a:lnTo>
                  <a:lnTo>
                    <a:pt x="185648" y="2743"/>
                  </a:lnTo>
                  <a:lnTo>
                    <a:pt x="188874" y="2743"/>
                  </a:lnTo>
                  <a:lnTo>
                    <a:pt x="190855" y="4978"/>
                  </a:lnTo>
                  <a:lnTo>
                    <a:pt x="188125" y="3479"/>
                  </a:lnTo>
                  <a:lnTo>
                    <a:pt x="185394" y="3479"/>
                  </a:lnTo>
                  <a:lnTo>
                    <a:pt x="183908" y="3606"/>
                  </a:lnTo>
                  <a:lnTo>
                    <a:pt x="183159" y="3962"/>
                  </a:lnTo>
                  <a:lnTo>
                    <a:pt x="183032" y="4114"/>
                  </a:lnTo>
                  <a:lnTo>
                    <a:pt x="181800" y="4610"/>
                  </a:lnTo>
                  <a:lnTo>
                    <a:pt x="185267" y="4610"/>
                  </a:lnTo>
                  <a:lnTo>
                    <a:pt x="187007" y="5334"/>
                  </a:lnTo>
                  <a:lnTo>
                    <a:pt x="191858" y="7835"/>
                  </a:lnTo>
                  <a:lnTo>
                    <a:pt x="194957" y="9575"/>
                  </a:lnTo>
                  <a:lnTo>
                    <a:pt x="200660" y="10185"/>
                  </a:lnTo>
                  <a:close/>
                </a:path>
                <a:path w="234315" h="269875">
                  <a:moveTo>
                    <a:pt x="202031" y="233451"/>
                  </a:moveTo>
                  <a:lnTo>
                    <a:pt x="199796" y="233451"/>
                  </a:lnTo>
                  <a:lnTo>
                    <a:pt x="200418" y="233819"/>
                  </a:lnTo>
                  <a:lnTo>
                    <a:pt x="200787" y="234213"/>
                  </a:lnTo>
                  <a:lnTo>
                    <a:pt x="200914" y="234696"/>
                  </a:lnTo>
                  <a:lnTo>
                    <a:pt x="201282" y="234213"/>
                  </a:lnTo>
                  <a:lnTo>
                    <a:pt x="201663" y="233565"/>
                  </a:lnTo>
                  <a:lnTo>
                    <a:pt x="202031" y="233451"/>
                  </a:lnTo>
                  <a:close/>
                </a:path>
                <a:path w="234315" h="269875">
                  <a:moveTo>
                    <a:pt x="205384" y="234429"/>
                  </a:moveTo>
                  <a:lnTo>
                    <a:pt x="204647" y="233565"/>
                  </a:lnTo>
                  <a:lnTo>
                    <a:pt x="202399" y="233565"/>
                  </a:lnTo>
                  <a:lnTo>
                    <a:pt x="201536" y="234429"/>
                  </a:lnTo>
                  <a:lnTo>
                    <a:pt x="201536" y="236677"/>
                  </a:lnTo>
                  <a:lnTo>
                    <a:pt x="202399" y="237439"/>
                  </a:lnTo>
                  <a:lnTo>
                    <a:pt x="204635" y="237439"/>
                  </a:lnTo>
                  <a:lnTo>
                    <a:pt x="205384" y="236677"/>
                  </a:lnTo>
                  <a:lnTo>
                    <a:pt x="205384" y="235546"/>
                  </a:lnTo>
                  <a:lnTo>
                    <a:pt x="205384" y="234429"/>
                  </a:lnTo>
                  <a:close/>
                </a:path>
                <a:path w="234315" h="269875">
                  <a:moveTo>
                    <a:pt x="206616" y="233210"/>
                  </a:moveTo>
                  <a:lnTo>
                    <a:pt x="204647" y="233210"/>
                  </a:lnTo>
                  <a:lnTo>
                    <a:pt x="205257" y="233565"/>
                  </a:lnTo>
                  <a:lnTo>
                    <a:pt x="205625" y="233934"/>
                  </a:lnTo>
                  <a:lnTo>
                    <a:pt x="205765" y="234302"/>
                  </a:lnTo>
                  <a:lnTo>
                    <a:pt x="205867" y="233934"/>
                  </a:lnTo>
                  <a:lnTo>
                    <a:pt x="206248" y="233565"/>
                  </a:lnTo>
                  <a:lnTo>
                    <a:pt x="206616" y="233210"/>
                  </a:lnTo>
                  <a:close/>
                </a:path>
                <a:path w="234315" h="269875">
                  <a:moveTo>
                    <a:pt x="210096" y="234213"/>
                  </a:moveTo>
                  <a:lnTo>
                    <a:pt x="209219" y="233451"/>
                  </a:lnTo>
                  <a:lnTo>
                    <a:pt x="207111" y="233451"/>
                  </a:lnTo>
                  <a:lnTo>
                    <a:pt x="206248" y="234061"/>
                  </a:lnTo>
                  <a:lnTo>
                    <a:pt x="206248" y="236435"/>
                  </a:lnTo>
                  <a:lnTo>
                    <a:pt x="207124" y="237286"/>
                  </a:lnTo>
                  <a:lnTo>
                    <a:pt x="209232" y="237286"/>
                  </a:lnTo>
                  <a:lnTo>
                    <a:pt x="210096" y="236321"/>
                  </a:lnTo>
                  <a:lnTo>
                    <a:pt x="210096" y="235191"/>
                  </a:lnTo>
                  <a:lnTo>
                    <a:pt x="210096" y="234213"/>
                  </a:lnTo>
                  <a:close/>
                </a:path>
                <a:path w="234315" h="269875">
                  <a:moveTo>
                    <a:pt x="210464" y="215188"/>
                  </a:moveTo>
                  <a:lnTo>
                    <a:pt x="210223" y="215074"/>
                  </a:lnTo>
                  <a:lnTo>
                    <a:pt x="209473" y="215074"/>
                  </a:lnTo>
                  <a:lnTo>
                    <a:pt x="209346" y="215442"/>
                  </a:lnTo>
                  <a:lnTo>
                    <a:pt x="209219" y="221170"/>
                  </a:lnTo>
                  <a:lnTo>
                    <a:pt x="209219" y="231190"/>
                  </a:lnTo>
                  <a:lnTo>
                    <a:pt x="199047" y="231711"/>
                  </a:lnTo>
                  <a:lnTo>
                    <a:pt x="193840" y="232206"/>
                  </a:lnTo>
                  <a:lnTo>
                    <a:pt x="193459" y="232206"/>
                  </a:lnTo>
                  <a:lnTo>
                    <a:pt x="193090" y="232562"/>
                  </a:lnTo>
                  <a:lnTo>
                    <a:pt x="193090" y="232968"/>
                  </a:lnTo>
                  <a:lnTo>
                    <a:pt x="193357" y="233578"/>
                  </a:lnTo>
                  <a:lnTo>
                    <a:pt x="193713" y="233324"/>
                  </a:lnTo>
                  <a:lnTo>
                    <a:pt x="194081" y="233210"/>
                  </a:lnTo>
                  <a:lnTo>
                    <a:pt x="194716" y="233210"/>
                  </a:lnTo>
                  <a:lnTo>
                    <a:pt x="199923" y="232816"/>
                  </a:lnTo>
                  <a:lnTo>
                    <a:pt x="205143" y="232562"/>
                  </a:lnTo>
                  <a:lnTo>
                    <a:pt x="210350" y="232473"/>
                  </a:lnTo>
                  <a:lnTo>
                    <a:pt x="210350" y="216204"/>
                  </a:lnTo>
                  <a:lnTo>
                    <a:pt x="210464" y="215836"/>
                  </a:lnTo>
                  <a:lnTo>
                    <a:pt x="210464" y="215188"/>
                  </a:lnTo>
                  <a:close/>
                </a:path>
                <a:path w="234315" h="269875">
                  <a:moveTo>
                    <a:pt x="210845" y="233070"/>
                  </a:moveTo>
                  <a:lnTo>
                    <a:pt x="209600" y="232968"/>
                  </a:lnTo>
                  <a:lnTo>
                    <a:pt x="209842" y="233324"/>
                  </a:lnTo>
                  <a:lnTo>
                    <a:pt x="210210" y="233692"/>
                  </a:lnTo>
                  <a:lnTo>
                    <a:pt x="210350" y="234061"/>
                  </a:lnTo>
                  <a:lnTo>
                    <a:pt x="210591" y="233324"/>
                  </a:lnTo>
                  <a:lnTo>
                    <a:pt x="210845" y="233070"/>
                  </a:lnTo>
                  <a:close/>
                </a:path>
                <a:path w="234315" h="269875">
                  <a:moveTo>
                    <a:pt x="211099" y="233083"/>
                  </a:moveTo>
                  <a:lnTo>
                    <a:pt x="211010" y="232905"/>
                  </a:lnTo>
                  <a:lnTo>
                    <a:pt x="210845" y="233070"/>
                  </a:lnTo>
                  <a:lnTo>
                    <a:pt x="211099" y="233083"/>
                  </a:lnTo>
                  <a:close/>
                </a:path>
                <a:path w="234315" h="269875">
                  <a:moveTo>
                    <a:pt x="211518" y="34391"/>
                  </a:moveTo>
                  <a:lnTo>
                    <a:pt x="210718" y="34632"/>
                  </a:lnTo>
                  <a:lnTo>
                    <a:pt x="209054" y="35077"/>
                  </a:lnTo>
                  <a:lnTo>
                    <a:pt x="209600" y="36487"/>
                  </a:lnTo>
                  <a:lnTo>
                    <a:pt x="211518" y="34391"/>
                  </a:lnTo>
                  <a:close/>
                </a:path>
                <a:path w="234315" h="269875">
                  <a:moveTo>
                    <a:pt x="211836" y="232473"/>
                  </a:moveTo>
                  <a:lnTo>
                    <a:pt x="211467" y="232359"/>
                  </a:lnTo>
                  <a:lnTo>
                    <a:pt x="211099" y="231952"/>
                  </a:lnTo>
                  <a:lnTo>
                    <a:pt x="210959" y="231584"/>
                  </a:lnTo>
                  <a:lnTo>
                    <a:pt x="211010" y="232905"/>
                  </a:lnTo>
                  <a:lnTo>
                    <a:pt x="211836" y="232473"/>
                  </a:lnTo>
                  <a:close/>
                </a:path>
                <a:path w="234315" h="269875">
                  <a:moveTo>
                    <a:pt x="212077" y="227990"/>
                  </a:moveTo>
                  <a:lnTo>
                    <a:pt x="211709" y="227876"/>
                  </a:lnTo>
                  <a:lnTo>
                    <a:pt x="211328" y="227482"/>
                  </a:lnTo>
                  <a:lnTo>
                    <a:pt x="210959" y="227139"/>
                  </a:lnTo>
                  <a:lnTo>
                    <a:pt x="210959" y="228879"/>
                  </a:lnTo>
                  <a:lnTo>
                    <a:pt x="211328" y="228485"/>
                  </a:lnTo>
                  <a:lnTo>
                    <a:pt x="211709" y="228117"/>
                  </a:lnTo>
                  <a:lnTo>
                    <a:pt x="212077" y="227990"/>
                  </a:lnTo>
                  <a:close/>
                </a:path>
                <a:path w="234315" h="269875">
                  <a:moveTo>
                    <a:pt x="212077" y="223266"/>
                  </a:moveTo>
                  <a:lnTo>
                    <a:pt x="211709" y="223151"/>
                  </a:lnTo>
                  <a:lnTo>
                    <a:pt x="211328" y="222783"/>
                  </a:lnTo>
                  <a:lnTo>
                    <a:pt x="210959" y="222415"/>
                  </a:lnTo>
                  <a:lnTo>
                    <a:pt x="210959" y="224396"/>
                  </a:lnTo>
                  <a:lnTo>
                    <a:pt x="211328" y="223786"/>
                  </a:lnTo>
                  <a:lnTo>
                    <a:pt x="211709" y="223634"/>
                  </a:lnTo>
                  <a:lnTo>
                    <a:pt x="212077" y="223266"/>
                  </a:lnTo>
                  <a:close/>
                </a:path>
                <a:path w="234315" h="269875">
                  <a:moveTo>
                    <a:pt x="212077" y="218668"/>
                  </a:moveTo>
                  <a:lnTo>
                    <a:pt x="211709" y="218579"/>
                  </a:lnTo>
                  <a:lnTo>
                    <a:pt x="211340" y="218173"/>
                  </a:lnTo>
                  <a:lnTo>
                    <a:pt x="211213" y="217817"/>
                  </a:lnTo>
                  <a:lnTo>
                    <a:pt x="210959" y="219544"/>
                  </a:lnTo>
                  <a:lnTo>
                    <a:pt x="211340" y="219189"/>
                  </a:lnTo>
                  <a:lnTo>
                    <a:pt x="211709" y="218782"/>
                  </a:lnTo>
                  <a:lnTo>
                    <a:pt x="212077" y="218668"/>
                  </a:lnTo>
                  <a:close/>
                </a:path>
                <a:path w="234315" h="269875">
                  <a:moveTo>
                    <a:pt x="213093" y="13652"/>
                  </a:moveTo>
                  <a:lnTo>
                    <a:pt x="212928" y="12293"/>
                  </a:lnTo>
                  <a:lnTo>
                    <a:pt x="212826" y="11430"/>
                  </a:lnTo>
                  <a:lnTo>
                    <a:pt x="202641" y="12293"/>
                  </a:lnTo>
                  <a:lnTo>
                    <a:pt x="196316" y="10947"/>
                  </a:lnTo>
                  <a:lnTo>
                    <a:pt x="192595" y="10058"/>
                  </a:lnTo>
                  <a:lnTo>
                    <a:pt x="187744" y="6591"/>
                  </a:lnTo>
                  <a:lnTo>
                    <a:pt x="185877" y="6223"/>
                  </a:lnTo>
                  <a:lnTo>
                    <a:pt x="191122" y="11430"/>
                  </a:lnTo>
                  <a:lnTo>
                    <a:pt x="197192" y="12534"/>
                  </a:lnTo>
                  <a:lnTo>
                    <a:pt x="203136" y="13538"/>
                  </a:lnTo>
                  <a:lnTo>
                    <a:pt x="213093" y="13652"/>
                  </a:lnTo>
                  <a:close/>
                </a:path>
                <a:path w="234315" h="269875">
                  <a:moveTo>
                    <a:pt x="213944" y="13665"/>
                  </a:moveTo>
                  <a:lnTo>
                    <a:pt x="213093" y="13652"/>
                  </a:lnTo>
                  <a:lnTo>
                    <a:pt x="213410" y="16167"/>
                  </a:lnTo>
                  <a:lnTo>
                    <a:pt x="213944" y="13665"/>
                  </a:lnTo>
                  <a:close/>
                </a:path>
                <a:path w="234315" h="269875">
                  <a:moveTo>
                    <a:pt x="214071" y="21856"/>
                  </a:moveTo>
                  <a:lnTo>
                    <a:pt x="213817" y="19507"/>
                  </a:lnTo>
                  <a:lnTo>
                    <a:pt x="213410" y="16167"/>
                  </a:lnTo>
                  <a:lnTo>
                    <a:pt x="211836" y="23596"/>
                  </a:lnTo>
                  <a:lnTo>
                    <a:pt x="208483" y="25209"/>
                  </a:lnTo>
                  <a:lnTo>
                    <a:pt x="207251" y="26822"/>
                  </a:lnTo>
                  <a:lnTo>
                    <a:pt x="204876" y="30543"/>
                  </a:lnTo>
                  <a:lnTo>
                    <a:pt x="206502" y="35763"/>
                  </a:lnTo>
                  <a:lnTo>
                    <a:pt x="209054" y="35077"/>
                  </a:lnTo>
                  <a:lnTo>
                    <a:pt x="206502" y="28562"/>
                  </a:lnTo>
                  <a:lnTo>
                    <a:pt x="209105" y="26670"/>
                  </a:lnTo>
                  <a:lnTo>
                    <a:pt x="211099" y="24968"/>
                  </a:lnTo>
                  <a:lnTo>
                    <a:pt x="212585" y="23837"/>
                  </a:lnTo>
                  <a:lnTo>
                    <a:pt x="214071" y="21856"/>
                  </a:lnTo>
                  <a:close/>
                </a:path>
                <a:path w="234315" h="269875">
                  <a:moveTo>
                    <a:pt x="214820" y="233819"/>
                  </a:moveTo>
                  <a:lnTo>
                    <a:pt x="213944" y="233083"/>
                  </a:lnTo>
                  <a:lnTo>
                    <a:pt x="211836" y="233083"/>
                  </a:lnTo>
                  <a:lnTo>
                    <a:pt x="210959" y="233692"/>
                  </a:lnTo>
                  <a:lnTo>
                    <a:pt x="210959" y="235953"/>
                  </a:lnTo>
                  <a:lnTo>
                    <a:pt x="211836" y="236931"/>
                  </a:lnTo>
                  <a:lnTo>
                    <a:pt x="213956" y="236931"/>
                  </a:lnTo>
                  <a:lnTo>
                    <a:pt x="214820" y="235953"/>
                  </a:lnTo>
                  <a:lnTo>
                    <a:pt x="214820" y="234823"/>
                  </a:lnTo>
                  <a:lnTo>
                    <a:pt x="214820" y="233819"/>
                  </a:lnTo>
                  <a:close/>
                </a:path>
                <a:path w="234315" h="269875">
                  <a:moveTo>
                    <a:pt x="215188" y="229247"/>
                  </a:moveTo>
                  <a:lnTo>
                    <a:pt x="214325" y="228358"/>
                  </a:lnTo>
                  <a:lnTo>
                    <a:pt x="212077" y="228358"/>
                  </a:lnTo>
                  <a:lnTo>
                    <a:pt x="211328" y="229247"/>
                  </a:lnTo>
                  <a:lnTo>
                    <a:pt x="211328" y="231470"/>
                  </a:lnTo>
                  <a:lnTo>
                    <a:pt x="212077" y="232206"/>
                  </a:lnTo>
                  <a:lnTo>
                    <a:pt x="214325" y="232206"/>
                  </a:lnTo>
                  <a:lnTo>
                    <a:pt x="215188" y="231470"/>
                  </a:lnTo>
                  <a:lnTo>
                    <a:pt x="215188" y="230339"/>
                  </a:lnTo>
                  <a:lnTo>
                    <a:pt x="215188" y="229247"/>
                  </a:lnTo>
                  <a:close/>
                </a:path>
                <a:path w="234315" h="269875">
                  <a:moveTo>
                    <a:pt x="215188" y="224523"/>
                  </a:moveTo>
                  <a:lnTo>
                    <a:pt x="214325" y="223761"/>
                  </a:lnTo>
                  <a:lnTo>
                    <a:pt x="212077" y="223761"/>
                  </a:lnTo>
                  <a:lnTo>
                    <a:pt x="211328" y="224396"/>
                  </a:lnTo>
                  <a:lnTo>
                    <a:pt x="211328" y="226618"/>
                  </a:lnTo>
                  <a:lnTo>
                    <a:pt x="212077" y="227622"/>
                  </a:lnTo>
                  <a:lnTo>
                    <a:pt x="214325" y="227622"/>
                  </a:lnTo>
                  <a:lnTo>
                    <a:pt x="215188" y="226618"/>
                  </a:lnTo>
                  <a:lnTo>
                    <a:pt x="215188" y="225488"/>
                  </a:lnTo>
                  <a:lnTo>
                    <a:pt x="215188" y="224523"/>
                  </a:lnTo>
                  <a:close/>
                </a:path>
                <a:path w="234315" h="269875">
                  <a:moveTo>
                    <a:pt x="215188" y="219913"/>
                  </a:moveTo>
                  <a:lnTo>
                    <a:pt x="214325" y="219062"/>
                  </a:lnTo>
                  <a:lnTo>
                    <a:pt x="212077" y="219062"/>
                  </a:lnTo>
                  <a:lnTo>
                    <a:pt x="211328" y="219913"/>
                  </a:lnTo>
                  <a:lnTo>
                    <a:pt x="211328" y="222135"/>
                  </a:lnTo>
                  <a:lnTo>
                    <a:pt x="212077" y="222897"/>
                  </a:lnTo>
                  <a:lnTo>
                    <a:pt x="214325" y="222897"/>
                  </a:lnTo>
                  <a:lnTo>
                    <a:pt x="215188" y="222135"/>
                  </a:lnTo>
                  <a:lnTo>
                    <a:pt x="215188" y="221043"/>
                  </a:lnTo>
                  <a:lnTo>
                    <a:pt x="215188" y="219913"/>
                  </a:lnTo>
                  <a:close/>
                </a:path>
                <a:path w="234315" h="269875">
                  <a:moveTo>
                    <a:pt x="215188" y="215188"/>
                  </a:moveTo>
                  <a:lnTo>
                    <a:pt x="214325" y="214337"/>
                  </a:lnTo>
                  <a:lnTo>
                    <a:pt x="212077" y="214337"/>
                  </a:lnTo>
                  <a:lnTo>
                    <a:pt x="211328" y="215188"/>
                  </a:lnTo>
                  <a:lnTo>
                    <a:pt x="211328" y="217449"/>
                  </a:lnTo>
                  <a:lnTo>
                    <a:pt x="212077" y="218427"/>
                  </a:lnTo>
                  <a:lnTo>
                    <a:pt x="214325" y="218427"/>
                  </a:lnTo>
                  <a:lnTo>
                    <a:pt x="215188" y="217449"/>
                  </a:lnTo>
                  <a:lnTo>
                    <a:pt x="215188" y="216319"/>
                  </a:lnTo>
                  <a:lnTo>
                    <a:pt x="215188" y="215188"/>
                  </a:lnTo>
                  <a:close/>
                </a:path>
                <a:path w="234315" h="269875">
                  <a:moveTo>
                    <a:pt x="215557" y="226618"/>
                  </a:moveTo>
                  <a:lnTo>
                    <a:pt x="215430" y="227228"/>
                  </a:lnTo>
                  <a:lnTo>
                    <a:pt x="214807" y="227838"/>
                  </a:lnTo>
                  <a:lnTo>
                    <a:pt x="214312" y="227990"/>
                  </a:lnTo>
                  <a:lnTo>
                    <a:pt x="214807" y="228117"/>
                  </a:lnTo>
                  <a:lnTo>
                    <a:pt x="215430" y="228727"/>
                  </a:lnTo>
                  <a:lnTo>
                    <a:pt x="215557" y="229247"/>
                  </a:lnTo>
                  <a:lnTo>
                    <a:pt x="215557" y="226618"/>
                  </a:lnTo>
                  <a:close/>
                </a:path>
                <a:path w="234315" h="269875">
                  <a:moveTo>
                    <a:pt x="215557" y="222173"/>
                  </a:moveTo>
                  <a:lnTo>
                    <a:pt x="215176" y="222783"/>
                  </a:lnTo>
                  <a:lnTo>
                    <a:pt x="214807" y="223151"/>
                  </a:lnTo>
                  <a:lnTo>
                    <a:pt x="214312" y="223266"/>
                  </a:lnTo>
                  <a:lnTo>
                    <a:pt x="214807" y="223634"/>
                  </a:lnTo>
                  <a:lnTo>
                    <a:pt x="215430" y="224028"/>
                  </a:lnTo>
                  <a:lnTo>
                    <a:pt x="215557" y="224523"/>
                  </a:lnTo>
                  <a:lnTo>
                    <a:pt x="215557" y="222173"/>
                  </a:lnTo>
                  <a:close/>
                </a:path>
                <a:path w="234315" h="269875">
                  <a:moveTo>
                    <a:pt x="215557" y="217563"/>
                  </a:moveTo>
                  <a:lnTo>
                    <a:pt x="215176" y="218173"/>
                  </a:lnTo>
                  <a:lnTo>
                    <a:pt x="214807" y="218541"/>
                  </a:lnTo>
                  <a:lnTo>
                    <a:pt x="214312" y="218668"/>
                  </a:lnTo>
                  <a:lnTo>
                    <a:pt x="214807" y="218935"/>
                  </a:lnTo>
                  <a:lnTo>
                    <a:pt x="215188" y="219278"/>
                  </a:lnTo>
                  <a:lnTo>
                    <a:pt x="215557" y="219798"/>
                  </a:lnTo>
                  <a:lnTo>
                    <a:pt x="215557" y="217563"/>
                  </a:lnTo>
                  <a:close/>
                </a:path>
                <a:path w="234315" h="269875">
                  <a:moveTo>
                    <a:pt x="217792" y="36372"/>
                  </a:moveTo>
                  <a:lnTo>
                    <a:pt x="217601" y="33134"/>
                  </a:lnTo>
                  <a:lnTo>
                    <a:pt x="217284" y="28079"/>
                  </a:lnTo>
                  <a:lnTo>
                    <a:pt x="211518" y="34391"/>
                  </a:lnTo>
                  <a:lnTo>
                    <a:pt x="215684" y="33134"/>
                  </a:lnTo>
                  <a:lnTo>
                    <a:pt x="216928" y="33528"/>
                  </a:lnTo>
                  <a:lnTo>
                    <a:pt x="217792" y="36372"/>
                  </a:lnTo>
                  <a:close/>
                </a:path>
                <a:path w="234315" h="269875">
                  <a:moveTo>
                    <a:pt x="218287" y="205892"/>
                  </a:moveTo>
                  <a:lnTo>
                    <a:pt x="217665" y="206260"/>
                  </a:lnTo>
                  <a:lnTo>
                    <a:pt x="214312" y="209003"/>
                  </a:lnTo>
                  <a:lnTo>
                    <a:pt x="213944" y="206781"/>
                  </a:lnTo>
                  <a:lnTo>
                    <a:pt x="213944" y="206133"/>
                  </a:lnTo>
                  <a:lnTo>
                    <a:pt x="214198" y="205524"/>
                  </a:lnTo>
                  <a:lnTo>
                    <a:pt x="214439" y="204889"/>
                  </a:lnTo>
                  <a:lnTo>
                    <a:pt x="214820" y="204406"/>
                  </a:lnTo>
                  <a:lnTo>
                    <a:pt x="215188" y="203758"/>
                  </a:lnTo>
                  <a:lnTo>
                    <a:pt x="215684" y="203034"/>
                  </a:lnTo>
                  <a:lnTo>
                    <a:pt x="210477" y="203034"/>
                  </a:lnTo>
                  <a:lnTo>
                    <a:pt x="211086" y="203644"/>
                  </a:lnTo>
                  <a:lnTo>
                    <a:pt x="213575" y="206997"/>
                  </a:lnTo>
                  <a:lnTo>
                    <a:pt x="211340" y="207391"/>
                  </a:lnTo>
                  <a:lnTo>
                    <a:pt x="210223" y="207505"/>
                  </a:lnTo>
                  <a:lnTo>
                    <a:pt x="208610" y="206260"/>
                  </a:lnTo>
                  <a:lnTo>
                    <a:pt x="207860" y="205778"/>
                  </a:lnTo>
                  <a:lnTo>
                    <a:pt x="207860" y="210858"/>
                  </a:lnTo>
                  <a:lnTo>
                    <a:pt x="208483" y="210464"/>
                  </a:lnTo>
                  <a:lnTo>
                    <a:pt x="211836" y="207759"/>
                  </a:lnTo>
                  <a:lnTo>
                    <a:pt x="212204" y="209981"/>
                  </a:lnTo>
                  <a:lnTo>
                    <a:pt x="212458" y="211112"/>
                  </a:lnTo>
                  <a:lnTo>
                    <a:pt x="211213" y="212966"/>
                  </a:lnTo>
                  <a:lnTo>
                    <a:pt x="210464" y="213702"/>
                  </a:lnTo>
                  <a:lnTo>
                    <a:pt x="215684" y="213702"/>
                  </a:lnTo>
                  <a:lnTo>
                    <a:pt x="215061" y="213093"/>
                  </a:lnTo>
                  <a:lnTo>
                    <a:pt x="212572" y="209740"/>
                  </a:lnTo>
                  <a:lnTo>
                    <a:pt x="214807" y="209372"/>
                  </a:lnTo>
                  <a:lnTo>
                    <a:pt x="215925" y="209245"/>
                  </a:lnTo>
                  <a:lnTo>
                    <a:pt x="217538" y="210464"/>
                  </a:lnTo>
                  <a:lnTo>
                    <a:pt x="218287" y="210985"/>
                  </a:lnTo>
                  <a:lnTo>
                    <a:pt x="218287" y="205892"/>
                  </a:lnTo>
                  <a:close/>
                </a:path>
                <a:path w="234315" h="269875">
                  <a:moveTo>
                    <a:pt x="219659" y="234061"/>
                  </a:moveTo>
                  <a:lnTo>
                    <a:pt x="218541" y="233210"/>
                  </a:lnTo>
                  <a:lnTo>
                    <a:pt x="216662" y="233210"/>
                  </a:lnTo>
                  <a:lnTo>
                    <a:pt x="215811" y="234061"/>
                  </a:lnTo>
                  <a:lnTo>
                    <a:pt x="215811" y="236321"/>
                  </a:lnTo>
                  <a:lnTo>
                    <a:pt x="216674" y="237045"/>
                  </a:lnTo>
                  <a:lnTo>
                    <a:pt x="218782" y="237045"/>
                  </a:lnTo>
                  <a:lnTo>
                    <a:pt x="219659" y="236321"/>
                  </a:lnTo>
                  <a:lnTo>
                    <a:pt x="219659" y="235191"/>
                  </a:lnTo>
                  <a:lnTo>
                    <a:pt x="219659" y="234061"/>
                  </a:lnTo>
                  <a:close/>
                </a:path>
                <a:path w="234315" h="269875">
                  <a:moveTo>
                    <a:pt x="224370" y="234302"/>
                  </a:moveTo>
                  <a:lnTo>
                    <a:pt x="223253" y="233565"/>
                  </a:lnTo>
                  <a:lnTo>
                    <a:pt x="222262" y="233692"/>
                  </a:lnTo>
                  <a:lnTo>
                    <a:pt x="221399" y="233692"/>
                  </a:lnTo>
                  <a:lnTo>
                    <a:pt x="220522" y="234581"/>
                  </a:lnTo>
                  <a:lnTo>
                    <a:pt x="220522" y="236677"/>
                  </a:lnTo>
                  <a:lnTo>
                    <a:pt x="221399" y="237528"/>
                  </a:lnTo>
                  <a:lnTo>
                    <a:pt x="223507" y="237528"/>
                  </a:lnTo>
                  <a:lnTo>
                    <a:pt x="224370" y="236524"/>
                  </a:lnTo>
                  <a:lnTo>
                    <a:pt x="224370" y="235432"/>
                  </a:lnTo>
                  <a:lnTo>
                    <a:pt x="224370" y="234302"/>
                  </a:lnTo>
                  <a:close/>
                </a:path>
                <a:path w="234315" h="269875">
                  <a:moveTo>
                    <a:pt x="229082" y="234696"/>
                  </a:moveTo>
                  <a:lnTo>
                    <a:pt x="228219" y="233934"/>
                  </a:lnTo>
                  <a:lnTo>
                    <a:pt x="227114" y="233934"/>
                  </a:lnTo>
                  <a:lnTo>
                    <a:pt x="225983" y="233934"/>
                  </a:lnTo>
                  <a:lnTo>
                    <a:pt x="225221" y="234581"/>
                  </a:lnTo>
                  <a:lnTo>
                    <a:pt x="225221" y="236918"/>
                  </a:lnTo>
                  <a:lnTo>
                    <a:pt x="225856" y="237807"/>
                  </a:lnTo>
                  <a:lnTo>
                    <a:pt x="228219" y="237807"/>
                  </a:lnTo>
                  <a:lnTo>
                    <a:pt x="229082" y="236804"/>
                  </a:lnTo>
                  <a:lnTo>
                    <a:pt x="229082" y="234696"/>
                  </a:lnTo>
                  <a:close/>
                </a:path>
                <a:path w="234315" h="269875">
                  <a:moveTo>
                    <a:pt x="230708" y="241642"/>
                  </a:moveTo>
                  <a:lnTo>
                    <a:pt x="221754" y="240880"/>
                  </a:lnTo>
                  <a:lnTo>
                    <a:pt x="212915" y="240614"/>
                  </a:lnTo>
                  <a:lnTo>
                    <a:pt x="204139" y="240880"/>
                  </a:lnTo>
                  <a:lnTo>
                    <a:pt x="195326" y="241642"/>
                  </a:lnTo>
                  <a:lnTo>
                    <a:pt x="196951" y="246341"/>
                  </a:lnTo>
                  <a:lnTo>
                    <a:pt x="201409" y="250698"/>
                  </a:lnTo>
                  <a:lnTo>
                    <a:pt x="205765" y="252564"/>
                  </a:lnTo>
                  <a:lnTo>
                    <a:pt x="206502" y="252564"/>
                  </a:lnTo>
                  <a:lnTo>
                    <a:pt x="206121" y="250088"/>
                  </a:lnTo>
                  <a:lnTo>
                    <a:pt x="207251" y="247954"/>
                  </a:lnTo>
                  <a:lnTo>
                    <a:pt x="209600" y="247103"/>
                  </a:lnTo>
                  <a:lnTo>
                    <a:pt x="209600" y="244881"/>
                  </a:lnTo>
                  <a:lnTo>
                    <a:pt x="208622" y="244119"/>
                  </a:lnTo>
                  <a:lnTo>
                    <a:pt x="210959" y="243878"/>
                  </a:lnTo>
                  <a:lnTo>
                    <a:pt x="212077" y="245491"/>
                  </a:lnTo>
                  <a:lnTo>
                    <a:pt x="212585" y="247230"/>
                  </a:lnTo>
                  <a:lnTo>
                    <a:pt x="215696" y="247738"/>
                  </a:lnTo>
                  <a:lnTo>
                    <a:pt x="216065" y="251066"/>
                  </a:lnTo>
                  <a:lnTo>
                    <a:pt x="215315" y="253174"/>
                  </a:lnTo>
                  <a:lnTo>
                    <a:pt x="216166" y="253415"/>
                  </a:lnTo>
                  <a:lnTo>
                    <a:pt x="217678" y="253174"/>
                  </a:lnTo>
                  <a:lnTo>
                    <a:pt x="217678" y="253047"/>
                  </a:lnTo>
                  <a:lnTo>
                    <a:pt x="216801" y="250583"/>
                  </a:lnTo>
                  <a:lnTo>
                    <a:pt x="218300" y="249567"/>
                  </a:lnTo>
                  <a:lnTo>
                    <a:pt x="219151" y="248843"/>
                  </a:lnTo>
                  <a:lnTo>
                    <a:pt x="219519" y="247345"/>
                  </a:lnTo>
                  <a:lnTo>
                    <a:pt x="219405" y="246214"/>
                  </a:lnTo>
                  <a:lnTo>
                    <a:pt x="218655" y="245122"/>
                  </a:lnTo>
                  <a:lnTo>
                    <a:pt x="221132" y="245249"/>
                  </a:lnTo>
                  <a:lnTo>
                    <a:pt x="222008" y="248196"/>
                  </a:lnTo>
                  <a:lnTo>
                    <a:pt x="222999" y="248475"/>
                  </a:lnTo>
                  <a:lnTo>
                    <a:pt x="223621" y="248716"/>
                  </a:lnTo>
                  <a:lnTo>
                    <a:pt x="224485" y="249936"/>
                  </a:lnTo>
                  <a:lnTo>
                    <a:pt x="227228" y="247840"/>
                  </a:lnTo>
                  <a:lnTo>
                    <a:pt x="229450" y="244970"/>
                  </a:lnTo>
                  <a:lnTo>
                    <a:pt x="230708" y="241642"/>
                  </a:lnTo>
                  <a:close/>
                </a:path>
                <a:path w="234315" h="269875">
                  <a:moveTo>
                    <a:pt x="231444" y="230708"/>
                  </a:moveTo>
                  <a:lnTo>
                    <a:pt x="229971" y="224002"/>
                  </a:lnTo>
                  <a:lnTo>
                    <a:pt x="224866" y="218821"/>
                  </a:lnTo>
                  <a:lnTo>
                    <a:pt x="218655" y="216928"/>
                  </a:lnTo>
                  <a:lnTo>
                    <a:pt x="218782" y="221411"/>
                  </a:lnTo>
                  <a:lnTo>
                    <a:pt x="218782" y="230212"/>
                  </a:lnTo>
                  <a:lnTo>
                    <a:pt x="223126" y="230212"/>
                  </a:lnTo>
                  <a:lnTo>
                    <a:pt x="227114" y="230365"/>
                  </a:lnTo>
                  <a:lnTo>
                    <a:pt x="231444" y="230708"/>
                  </a:lnTo>
                  <a:close/>
                </a:path>
                <a:path w="234315" h="269875">
                  <a:moveTo>
                    <a:pt x="232676" y="232562"/>
                  </a:moveTo>
                  <a:lnTo>
                    <a:pt x="232308" y="232194"/>
                  </a:lnTo>
                  <a:lnTo>
                    <a:pt x="231813" y="232194"/>
                  </a:lnTo>
                  <a:lnTo>
                    <a:pt x="226733" y="231711"/>
                  </a:lnTo>
                  <a:lnTo>
                    <a:pt x="222250" y="231470"/>
                  </a:lnTo>
                  <a:lnTo>
                    <a:pt x="217297" y="231470"/>
                  </a:lnTo>
                  <a:lnTo>
                    <a:pt x="217297" y="221411"/>
                  </a:lnTo>
                  <a:lnTo>
                    <a:pt x="217182" y="215582"/>
                  </a:lnTo>
                  <a:lnTo>
                    <a:pt x="216916" y="215188"/>
                  </a:lnTo>
                  <a:lnTo>
                    <a:pt x="216433" y="215074"/>
                  </a:lnTo>
                  <a:lnTo>
                    <a:pt x="216293" y="215074"/>
                  </a:lnTo>
                  <a:lnTo>
                    <a:pt x="216065" y="215188"/>
                  </a:lnTo>
                  <a:lnTo>
                    <a:pt x="216166" y="215341"/>
                  </a:lnTo>
                  <a:lnTo>
                    <a:pt x="216166" y="215709"/>
                  </a:lnTo>
                  <a:lnTo>
                    <a:pt x="216293" y="216077"/>
                  </a:lnTo>
                  <a:lnTo>
                    <a:pt x="216293" y="222021"/>
                  </a:lnTo>
                  <a:lnTo>
                    <a:pt x="216433" y="227228"/>
                  </a:lnTo>
                  <a:lnTo>
                    <a:pt x="216433" y="232321"/>
                  </a:lnTo>
                  <a:lnTo>
                    <a:pt x="221399" y="232562"/>
                  </a:lnTo>
                  <a:lnTo>
                    <a:pt x="226098" y="232714"/>
                  </a:lnTo>
                  <a:lnTo>
                    <a:pt x="231190" y="233083"/>
                  </a:lnTo>
                  <a:lnTo>
                    <a:pt x="231559" y="233083"/>
                  </a:lnTo>
                  <a:lnTo>
                    <a:pt x="231940" y="233324"/>
                  </a:lnTo>
                  <a:lnTo>
                    <a:pt x="232308" y="233451"/>
                  </a:lnTo>
                  <a:lnTo>
                    <a:pt x="232562" y="233324"/>
                  </a:lnTo>
                  <a:lnTo>
                    <a:pt x="232676" y="233083"/>
                  </a:lnTo>
                  <a:lnTo>
                    <a:pt x="232676" y="232562"/>
                  </a:lnTo>
                  <a:close/>
                </a:path>
                <a:path w="234315" h="269875">
                  <a:moveTo>
                    <a:pt x="234048" y="235800"/>
                  </a:moveTo>
                  <a:lnTo>
                    <a:pt x="233553" y="234302"/>
                  </a:lnTo>
                  <a:lnTo>
                    <a:pt x="230822" y="234302"/>
                  </a:lnTo>
                  <a:lnTo>
                    <a:pt x="230085" y="235305"/>
                  </a:lnTo>
                  <a:lnTo>
                    <a:pt x="230085" y="237413"/>
                  </a:lnTo>
                  <a:lnTo>
                    <a:pt x="230822" y="238175"/>
                  </a:lnTo>
                  <a:lnTo>
                    <a:pt x="232816" y="238175"/>
                  </a:lnTo>
                  <a:lnTo>
                    <a:pt x="233311" y="237807"/>
                  </a:lnTo>
                  <a:lnTo>
                    <a:pt x="233680" y="237045"/>
                  </a:lnTo>
                  <a:lnTo>
                    <a:pt x="234048" y="23580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65314" y="3949712"/>
              <a:ext cx="171450" cy="133985"/>
            </a:xfrm>
            <a:custGeom>
              <a:avLst/>
              <a:gdLst/>
              <a:ahLst/>
              <a:cxnLst/>
              <a:rect l="l" t="t" r="r" b="b"/>
              <a:pathLst>
                <a:path w="171450" h="133985">
                  <a:moveTo>
                    <a:pt x="6692" y="0"/>
                  </a:moveTo>
                  <a:lnTo>
                    <a:pt x="5448" y="850"/>
                  </a:lnTo>
                  <a:lnTo>
                    <a:pt x="5334" y="1612"/>
                  </a:lnTo>
                  <a:lnTo>
                    <a:pt x="4965" y="2349"/>
                  </a:lnTo>
                  <a:lnTo>
                    <a:pt x="4965" y="3238"/>
                  </a:lnTo>
                  <a:lnTo>
                    <a:pt x="5715" y="9207"/>
                  </a:lnTo>
                  <a:lnTo>
                    <a:pt x="4584" y="12534"/>
                  </a:lnTo>
                  <a:lnTo>
                    <a:pt x="4584" y="8813"/>
                  </a:lnTo>
                  <a:lnTo>
                    <a:pt x="3835" y="3962"/>
                  </a:lnTo>
                  <a:lnTo>
                    <a:pt x="3479" y="2476"/>
                  </a:lnTo>
                  <a:lnTo>
                    <a:pt x="2857" y="1866"/>
                  </a:lnTo>
                  <a:lnTo>
                    <a:pt x="749" y="495"/>
                  </a:lnTo>
                  <a:lnTo>
                    <a:pt x="0" y="368"/>
                  </a:lnTo>
                  <a:lnTo>
                    <a:pt x="3835" y="7442"/>
                  </a:lnTo>
                  <a:lnTo>
                    <a:pt x="3213" y="15024"/>
                  </a:lnTo>
                  <a:lnTo>
                    <a:pt x="863" y="20967"/>
                  </a:lnTo>
                  <a:lnTo>
                    <a:pt x="3708" y="19964"/>
                  </a:lnTo>
                  <a:lnTo>
                    <a:pt x="5829" y="17259"/>
                  </a:lnTo>
                  <a:lnTo>
                    <a:pt x="6692" y="15024"/>
                  </a:lnTo>
                  <a:lnTo>
                    <a:pt x="6692" y="0"/>
                  </a:lnTo>
                  <a:close/>
                </a:path>
                <a:path w="171450" h="133985">
                  <a:moveTo>
                    <a:pt x="37236" y="73215"/>
                  </a:moveTo>
                  <a:lnTo>
                    <a:pt x="34251" y="61175"/>
                  </a:lnTo>
                  <a:lnTo>
                    <a:pt x="32016" y="57975"/>
                  </a:lnTo>
                  <a:lnTo>
                    <a:pt x="33248" y="64655"/>
                  </a:lnTo>
                  <a:lnTo>
                    <a:pt x="31648" y="66789"/>
                  </a:lnTo>
                  <a:lnTo>
                    <a:pt x="28905" y="69011"/>
                  </a:lnTo>
                  <a:lnTo>
                    <a:pt x="27432" y="69862"/>
                  </a:lnTo>
                  <a:lnTo>
                    <a:pt x="22961" y="71475"/>
                  </a:lnTo>
                  <a:lnTo>
                    <a:pt x="21831" y="74828"/>
                  </a:lnTo>
                  <a:lnTo>
                    <a:pt x="24447" y="72847"/>
                  </a:lnTo>
                  <a:lnTo>
                    <a:pt x="25565" y="73215"/>
                  </a:lnTo>
                  <a:lnTo>
                    <a:pt x="29413" y="73215"/>
                  </a:lnTo>
                  <a:lnTo>
                    <a:pt x="37236" y="73215"/>
                  </a:lnTo>
                  <a:close/>
                </a:path>
                <a:path w="171450" h="133985">
                  <a:moveTo>
                    <a:pt x="54241" y="117640"/>
                  </a:moveTo>
                  <a:lnTo>
                    <a:pt x="47663" y="82994"/>
                  </a:lnTo>
                  <a:lnTo>
                    <a:pt x="46786" y="74587"/>
                  </a:lnTo>
                  <a:lnTo>
                    <a:pt x="46139" y="80619"/>
                  </a:lnTo>
                  <a:lnTo>
                    <a:pt x="46037" y="82994"/>
                  </a:lnTo>
                  <a:lnTo>
                    <a:pt x="45948" y="114795"/>
                  </a:lnTo>
                  <a:lnTo>
                    <a:pt x="45821" y="120523"/>
                  </a:lnTo>
                  <a:lnTo>
                    <a:pt x="45694" y="124244"/>
                  </a:lnTo>
                  <a:lnTo>
                    <a:pt x="45415" y="129209"/>
                  </a:lnTo>
                  <a:lnTo>
                    <a:pt x="44983" y="122745"/>
                  </a:lnTo>
                  <a:lnTo>
                    <a:pt x="44856" y="117640"/>
                  </a:lnTo>
                  <a:lnTo>
                    <a:pt x="44729" y="110705"/>
                  </a:lnTo>
                  <a:lnTo>
                    <a:pt x="44856" y="87566"/>
                  </a:lnTo>
                  <a:lnTo>
                    <a:pt x="44602" y="80619"/>
                  </a:lnTo>
                  <a:lnTo>
                    <a:pt x="43929" y="74587"/>
                  </a:lnTo>
                  <a:lnTo>
                    <a:pt x="43065" y="83032"/>
                  </a:lnTo>
                  <a:lnTo>
                    <a:pt x="41198" y="88976"/>
                  </a:lnTo>
                  <a:lnTo>
                    <a:pt x="39217" y="97536"/>
                  </a:lnTo>
                  <a:lnTo>
                    <a:pt x="38023" y="104025"/>
                  </a:lnTo>
                  <a:lnTo>
                    <a:pt x="37045" y="110934"/>
                  </a:lnTo>
                  <a:lnTo>
                    <a:pt x="36525" y="117640"/>
                  </a:lnTo>
                  <a:lnTo>
                    <a:pt x="36728" y="123596"/>
                  </a:lnTo>
                  <a:lnTo>
                    <a:pt x="37833" y="123596"/>
                  </a:lnTo>
                  <a:lnTo>
                    <a:pt x="37350" y="119875"/>
                  </a:lnTo>
                  <a:lnTo>
                    <a:pt x="38214" y="113169"/>
                  </a:lnTo>
                  <a:lnTo>
                    <a:pt x="39090" y="110705"/>
                  </a:lnTo>
                  <a:lnTo>
                    <a:pt x="38747" y="114630"/>
                  </a:lnTo>
                  <a:lnTo>
                    <a:pt x="38582" y="120523"/>
                  </a:lnTo>
                  <a:lnTo>
                    <a:pt x="38963" y="123596"/>
                  </a:lnTo>
                  <a:lnTo>
                    <a:pt x="40081" y="123228"/>
                  </a:lnTo>
                  <a:lnTo>
                    <a:pt x="40690" y="123507"/>
                  </a:lnTo>
                  <a:lnTo>
                    <a:pt x="41198" y="123228"/>
                  </a:lnTo>
                  <a:lnTo>
                    <a:pt x="42075" y="122745"/>
                  </a:lnTo>
                  <a:lnTo>
                    <a:pt x="41694" y="124244"/>
                  </a:lnTo>
                  <a:lnTo>
                    <a:pt x="40830" y="126339"/>
                  </a:lnTo>
                  <a:lnTo>
                    <a:pt x="39712" y="127711"/>
                  </a:lnTo>
                  <a:lnTo>
                    <a:pt x="39839" y="129324"/>
                  </a:lnTo>
                  <a:lnTo>
                    <a:pt x="42189" y="133134"/>
                  </a:lnTo>
                  <a:lnTo>
                    <a:pt x="45173" y="133896"/>
                  </a:lnTo>
                  <a:lnTo>
                    <a:pt x="48031" y="133134"/>
                  </a:lnTo>
                  <a:lnTo>
                    <a:pt x="50622" y="129324"/>
                  </a:lnTo>
                  <a:lnTo>
                    <a:pt x="50990" y="127711"/>
                  </a:lnTo>
                  <a:lnTo>
                    <a:pt x="49885" y="126339"/>
                  </a:lnTo>
                  <a:lnTo>
                    <a:pt x="48882" y="124244"/>
                  </a:lnTo>
                  <a:lnTo>
                    <a:pt x="48653" y="122745"/>
                  </a:lnTo>
                  <a:lnTo>
                    <a:pt x="50139" y="123507"/>
                  </a:lnTo>
                  <a:lnTo>
                    <a:pt x="50761" y="123228"/>
                  </a:lnTo>
                  <a:lnTo>
                    <a:pt x="51739" y="123596"/>
                  </a:lnTo>
                  <a:lnTo>
                    <a:pt x="51790" y="123228"/>
                  </a:lnTo>
                  <a:lnTo>
                    <a:pt x="51841" y="122745"/>
                  </a:lnTo>
                  <a:lnTo>
                    <a:pt x="52108" y="120523"/>
                  </a:lnTo>
                  <a:lnTo>
                    <a:pt x="51879" y="114795"/>
                  </a:lnTo>
                  <a:lnTo>
                    <a:pt x="51625" y="110705"/>
                  </a:lnTo>
                  <a:lnTo>
                    <a:pt x="52501" y="113169"/>
                  </a:lnTo>
                  <a:lnTo>
                    <a:pt x="53352" y="119875"/>
                  </a:lnTo>
                  <a:lnTo>
                    <a:pt x="53289" y="120523"/>
                  </a:lnTo>
                  <a:lnTo>
                    <a:pt x="52870" y="123596"/>
                  </a:lnTo>
                  <a:lnTo>
                    <a:pt x="53733" y="123596"/>
                  </a:lnTo>
                  <a:lnTo>
                    <a:pt x="53987" y="123507"/>
                  </a:lnTo>
                  <a:lnTo>
                    <a:pt x="54241" y="117640"/>
                  </a:lnTo>
                  <a:close/>
                </a:path>
                <a:path w="171450" h="133985">
                  <a:moveTo>
                    <a:pt x="68630" y="74828"/>
                  </a:moveTo>
                  <a:lnTo>
                    <a:pt x="67513" y="71475"/>
                  </a:lnTo>
                  <a:lnTo>
                    <a:pt x="62928" y="69862"/>
                  </a:lnTo>
                  <a:lnTo>
                    <a:pt x="61429" y="69011"/>
                  </a:lnTo>
                  <a:lnTo>
                    <a:pt x="58813" y="66789"/>
                  </a:lnTo>
                  <a:lnTo>
                    <a:pt x="57073" y="64655"/>
                  </a:lnTo>
                  <a:lnTo>
                    <a:pt x="58331" y="57975"/>
                  </a:lnTo>
                  <a:lnTo>
                    <a:pt x="53238" y="65138"/>
                  </a:lnTo>
                  <a:lnTo>
                    <a:pt x="56222" y="73215"/>
                  </a:lnTo>
                  <a:lnTo>
                    <a:pt x="64782" y="73215"/>
                  </a:lnTo>
                  <a:lnTo>
                    <a:pt x="65900" y="72847"/>
                  </a:lnTo>
                  <a:lnTo>
                    <a:pt x="68630" y="74828"/>
                  </a:lnTo>
                  <a:close/>
                </a:path>
                <a:path w="171450" h="133985">
                  <a:moveTo>
                    <a:pt x="71729" y="39204"/>
                  </a:moveTo>
                  <a:lnTo>
                    <a:pt x="71107" y="39446"/>
                  </a:lnTo>
                  <a:lnTo>
                    <a:pt x="69494" y="39446"/>
                  </a:lnTo>
                  <a:lnTo>
                    <a:pt x="69126" y="40208"/>
                  </a:lnTo>
                  <a:lnTo>
                    <a:pt x="66141" y="44691"/>
                  </a:lnTo>
                  <a:lnTo>
                    <a:pt x="65278" y="45415"/>
                  </a:lnTo>
                  <a:lnTo>
                    <a:pt x="65887" y="43434"/>
                  </a:lnTo>
                  <a:lnTo>
                    <a:pt x="66636" y="41338"/>
                  </a:lnTo>
                  <a:lnTo>
                    <a:pt x="67386" y="39446"/>
                  </a:lnTo>
                  <a:lnTo>
                    <a:pt x="65392" y="39446"/>
                  </a:lnTo>
                  <a:lnTo>
                    <a:pt x="64897" y="40208"/>
                  </a:lnTo>
                  <a:lnTo>
                    <a:pt x="60820" y="52857"/>
                  </a:lnTo>
                  <a:lnTo>
                    <a:pt x="60820" y="53124"/>
                  </a:lnTo>
                  <a:lnTo>
                    <a:pt x="62420" y="51638"/>
                  </a:lnTo>
                  <a:lnTo>
                    <a:pt x="70485" y="42824"/>
                  </a:lnTo>
                  <a:lnTo>
                    <a:pt x="71729" y="39204"/>
                  </a:lnTo>
                  <a:close/>
                </a:path>
                <a:path w="171450" h="133985">
                  <a:moveTo>
                    <a:pt x="74206" y="112445"/>
                  </a:moveTo>
                  <a:lnTo>
                    <a:pt x="73456" y="109829"/>
                  </a:lnTo>
                  <a:lnTo>
                    <a:pt x="68745" y="109334"/>
                  </a:lnTo>
                  <a:lnTo>
                    <a:pt x="67259" y="104368"/>
                  </a:lnTo>
                  <a:lnTo>
                    <a:pt x="67513" y="101650"/>
                  </a:lnTo>
                  <a:lnTo>
                    <a:pt x="68249" y="102019"/>
                  </a:lnTo>
                  <a:lnTo>
                    <a:pt x="69240" y="102019"/>
                  </a:lnTo>
                  <a:lnTo>
                    <a:pt x="69862" y="102146"/>
                  </a:lnTo>
                  <a:lnTo>
                    <a:pt x="68376" y="96685"/>
                  </a:lnTo>
                  <a:lnTo>
                    <a:pt x="63157" y="90474"/>
                  </a:lnTo>
                  <a:lnTo>
                    <a:pt x="55841" y="81051"/>
                  </a:lnTo>
                  <a:lnTo>
                    <a:pt x="51003" y="75196"/>
                  </a:lnTo>
                  <a:lnTo>
                    <a:pt x="49390" y="68529"/>
                  </a:lnTo>
                  <a:lnTo>
                    <a:pt x="48158" y="75590"/>
                  </a:lnTo>
                  <a:lnTo>
                    <a:pt x="52616" y="85750"/>
                  </a:lnTo>
                  <a:lnTo>
                    <a:pt x="54965" y="92329"/>
                  </a:lnTo>
                  <a:lnTo>
                    <a:pt x="57340" y="98298"/>
                  </a:lnTo>
                  <a:lnTo>
                    <a:pt x="60566" y="103759"/>
                  </a:lnTo>
                  <a:lnTo>
                    <a:pt x="61302" y="111442"/>
                  </a:lnTo>
                  <a:lnTo>
                    <a:pt x="61798" y="120002"/>
                  </a:lnTo>
                  <a:lnTo>
                    <a:pt x="58826" y="125984"/>
                  </a:lnTo>
                  <a:lnTo>
                    <a:pt x="51130" y="125095"/>
                  </a:lnTo>
                  <a:lnTo>
                    <a:pt x="52374" y="128079"/>
                  </a:lnTo>
                  <a:lnTo>
                    <a:pt x="54851" y="129692"/>
                  </a:lnTo>
                  <a:lnTo>
                    <a:pt x="64414" y="132410"/>
                  </a:lnTo>
                  <a:lnTo>
                    <a:pt x="69494" y="129057"/>
                  </a:lnTo>
                  <a:lnTo>
                    <a:pt x="72605" y="124726"/>
                  </a:lnTo>
                  <a:lnTo>
                    <a:pt x="72720" y="124117"/>
                  </a:lnTo>
                  <a:lnTo>
                    <a:pt x="73101" y="123240"/>
                  </a:lnTo>
                  <a:lnTo>
                    <a:pt x="71348" y="121500"/>
                  </a:lnTo>
                  <a:lnTo>
                    <a:pt x="69126" y="122504"/>
                  </a:lnTo>
                  <a:lnTo>
                    <a:pt x="68376" y="123596"/>
                  </a:lnTo>
                  <a:lnTo>
                    <a:pt x="66014" y="118173"/>
                  </a:lnTo>
                  <a:lnTo>
                    <a:pt x="68872" y="114795"/>
                  </a:lnTo>
                  <a:lnTo>
                    <a:pt x="74206" y="114185"/>
                  </a:lnTo>
                  <a:lnTo>
                    <a:pt x="74206" y="112445"/>
                  </a:lnTo>
                  <a:close/>
                </a:path>
                <a:path w="171450" h="133985">
                  <a:moveTo>
                    <a:pt x="77685" y="40576"/>
                  </a:moveTo>
                  <a:lnTo>
                    <a:pt x="73596" y="39103"/>
                  </a:lnTo>
                  <a:lnTo>
                    <a:pt x="72720" y="39357"/>
                  </a:lnTo>
                  <a:lnTo>
                    <a:pt x="72478" y="39712"/>
                  </a:lnTo>
                  <a:lnTo>
                    <a:pt x="77685" y="40576"/>
                  </a:lnTo>
                  <a:close/>
                </a:path>
                <a:path w="171450" h="133985">
                  <a:moveTo>
                    <a:pt x="85128" y="35966"/>
                  </a:moveTo>
                  <a:lnTo>
                    <a:pt x="81648" y="33743"/>
                  </a:lnTo>
                  <a:lnTo>
                    <a:pt x="81165" y="34505"/>
                  </a:lnTo>
                  <a:lnTo>
                    <a:pt x="85128" y="35966"/>
                  </a:lnTo>
                  <a:close/>
                </a:path>
                <a:path w="171450" h="133985">
                  <a:moveTo>
                    <a:pt x="88011" y="58331"/>
                  </a:moveTo>
                  <a:lnTo>
                    <a:pt x="86944" y="52184"/>
                  </a:lnTo>
                  <a:lnTo>
                    <a:pt x="83400" y="47256"/>
                  </a:lnTo>
                  <a:lnTo>
                    <a:pt x="78193" y="44932"/>
                  </a:lnTo>
                  <a:lnTo>
                    <a:pt x="75336" y="44538"/>
                  </a:lnTo>
                  <a:lnTo>
                    <a:pt x="71488" y="45046"/>
                  </a:lnTo>
                  <a:lnTo>
                    <a:pt x="69240" y="46913"/>
                  </a:lnTo>
                  <a:lnTo>
                    <a:pt x="77444" y="45656"/>
                  </a:lnTo>
                  <a:lnTo>
                    <a:pt x="82397" y="49504"/>
                  </a:lnTo>
                  <a:lnTo>
                    <a:pt x="83273" y="55359"/>
                  </a:lnTo>
                  <a:lnTo>
                    <a:pt x="83756" y="59931"/>
                  </a:lnTo>
                  <a:lnTo>
                    <a:pt x="81165" y="64770"/>
                  </a:lnTo>
                  <a:lnTo>
                    <a:pt x="75463" y="63919"/>
                  </a:lnTo>
                  <a:lnTo>
                    <a:pt x="75831" y="64770"/>
                  </a:lnTo>
                  <a:lnTo>
                    <a:pt x="77812" y="65659"/>
                  </a:lnTo>
                  <a:lnTo>
                    <a:pt x="80543" y="65532"/>
                  </a:lnTo>
                  <a:lnTo>
                    <a:pt x="77685" y="66382"/>
                  </a:lnTo>
                  <a:lnTo>
                    <a:pt x="75336" y="65417"/>
                  </a:lnTo>
                  <a:lnTo>
                    <a:pt x="73456" y="63919"/>
                  </a:lnTo>
                  <a:lnTo>
                    <a:pt x="75196" y="67754"/>
                  </a:lnTo>
                  <a:lnTo>
                    <a:pt x="82397" y="68884"/>
                  </a:lnTo>
                  <a:lnTo>
                    <a:pt x="85763" y="64287"/>
                  </a:lnTo>
                  <a:lnTo>
                    <a:pt x="88011" y="58331"/>
                  </a:lnTo>
                  <a:close/>
                </a:path>
                <a:path w="171450" h="133985">
                  <a:moveTo>
                    <a:pt x="89852" y="49263"/>
                  </a:moveTo>
                  <a:lnTo>
                    <a:pt x="87858" y="44564"/>
                  </a:lnTo>
                  <a:lnTo>
                    <a:pt x="80149" y="37338"/>
                  </a:lnTo>
                  <a:lnTo>
                    <a:pt x="78790" y="36969"/>
                  </a:lnTo>
                  <a:lnTo>
                    <a:pt x="77558" y="37858"/>
                  </a:lnTo>
                  <a:lnTo>
                    <a:pt x="76073" y="38468"/>
                  </a:lnTo>
                  <a:lnTo>
                    <a:pt x="74587" y="38836"/>
                  </a:lnTo>
                  <a:lnTo>
                    <a:pt x="79679" y="40576"/>
                  </a:lnTo>
                  <a:lnTo>
                    <a:pt x="81407" y="42303"/>
                  </a:lnTo>
                  <a:lnTo>
                    <a:pt x="80175" y="41948"/>
                  </a:lnTo>
                  <a:lnTo>
                    <a:pt x="74714" y="40690"/>
                  </a:lnTo>
                  <a:lnTo>
                    <a:pt x="71983" y="40576"/>
                  </a:lnTo>
                  <a:lnTo>
                    <a:pt x="71234" y="42062"/>
                  </a:lnTo>
                  <a:lnTo>
                    <a:pt x="69253" y="45300"/>
                  </a:lnTo>
                  <a:lnTo>
                    <a:pt x="68999" y="45783"/>
                  </a:lnTo>
                  <a:lnTo>
                    <a:pt x="74955" y="42303"/>
                  </a:lnTo>
                  <a:lnTo>
                    <a:pt x="83400" y="43434"/>
                  </a:lnTo>
                  <a:lnTo>
                    <a:pt x="89852" y="49263"/>
                  </a:lnTo>
                  <a:close/>
                </a:path>
                <a:path w="171450" h="133985">
                  <a:moveTo>
                    <a:pt x="90474" y="368"/>
                  </a:moveTo>
                  <a:lnTo>
                    <a:pt x="86004" y="8813"/>
                  </a:lnTo>
                  <a:lnTo>
                    <a:pt x="86004" y="12534"/>
                  </a:lnTo>
                  <a:lnTo>
                    <a:pt x="84886" y="9207"/>
                  </a:lnTo>
                  <a:lnTo>
                    <a:pt x="85509" y="3238"/>
                  </a:lnTo>
                  <a:lnTo>
                    <a:pt x="85636" y="2349"/>
                  </a:lnTo>
                  <a:lnTo>
                    <a:pt x="85255" y="1612"/>
                  </a:lnTo>
                  <a:lnTo>
                    <a:pt x="85140" y="850"/>
                  </a:lnTo>
                  <a:lnTo>
                    <a:pt x="83896" y="0"/>
                  </a:lnTo>
                  <a:lnTo>
                    <a:pt x="83896" y="15024"/>
                  </a:lnTo>
                  <a:lnTo>
                    <a:pt x="83769" y="15024"/>
                  </a:lnTo>
                  <a:lnTo>
                    <a:pt x="84632" y="17259"/>
                  </a:lnTo>
                  <a:lnTo>
                    <a:pt x="86868" y="19964"/>
                  </a:lnTo>
                  <a:lnTo>
                    <a:pt x="89598" y="20967"/>
                  </a:lnTo>
                  <a:lnTo>
                    <a:pt x="87249" y="15024"/>
                  </a:lnTo>
                  <a:lnTo>
                    <a:pt x="86753" y="7442"/>
                  </a:lnTo>
                  <a:lnTo>
                    <a:pt x="90474" y="368"/>
                  </a:lnTo>
                  <a:close/>
                </a:path>
                <a:path w="171450" h="133985">
                  <a:moveTo>
                    <a:pt x="97917" y="61048"/>
                  </a:moveTo>
                  <a:lnTo>
                    <a:pt x="97294" y="56083"/>
                  </a:lnTo>
                  <a:lnTo>
                    <a:pt x="96799" y="53251"/>
                  </a:lnTo>
                  <a:lnTo>
                    <a:pt x="96050" y="52641"/>
                  </a:lnTo>
                  <a:lnTo>
                    <a:pt x="94208" y="51358"/>
                  </a:lnTo>
                  <a:lnTo>
                    <a:pt x="95313" y="53987"/>
                  </a:lnTo>
                  <a:lnTo>
                    <a:pt x="95681" y="57340"/>
                  </a:lnTo>
                  <a:lnTo>
                    <a:pt x="95059" y="60198"/>
                  </a:lnTo>
                  <a:lnTo>
                    <a:pt x="94310" y="56476"/>
                  </a:lnTo>
                  <a:lnTo>
                    <a:pt x="94576" y="53987"/>
                  </a:lnTo>
                  <a:lnTo>
                    <a:pt x="92583" y="50876"/>
                  </a:lnTo>
                  <a:lnTo>
                    <a:pt x="91084" y="50266"/>
                  </a:lnTo>
                  <a:lnTo>
                    <a:pt x="90208" y="50266"/>
                  </a:lnTo>
                  <a:lnTo>
                    <a:pt x="91592" y="52362"/>
                  </a:lnTo>
                  <a:lnTo>
                    <a:pt x="92024" y="53441"/>
                  </a:lnTo>
                  <a:lnTo>
                    <a:pt x="88861" y="48768"/>
                  </a:lnTo>
                  <a:lnTo>
                    <a:pt x="84505" y="46913"/>
                  </a:lnTo>
                  <a:lnTo>
                    <a:pt x="87871" y="50139"/>
                  </a:lnTo>
                  <a:lnTo>
                    <a:pt x="89357" y="54749"/>
                  </a:lnTo>
                  <a:lnTo>
                    <a:pt x="88861" y="59321"/>
                  </a:lnTo>
                  <a:lnTo>
                    <a:pt x="88353" y="62788"/>
                  </a:lnTo>
                  <a:lnTo>
                    <a:pt x="86258" y="63639"/>
                  </a:lnTo>
                  <a:lnTo>
                    <a:pt x="87985" y="68275"/>
                  </a:lnTo>
                  <a:lnTo>
                    <a:pt x="88112" y="65900"/>
                  </a:lnTo>
                  <a:lnTo>
                    <a:pt x="91338" y="64008"/>
                  </a:lnTo>
                  <a:lnTo>
                    <a:pt x="91846" y="60566"/>
                  </a:lnTo>
                  <a:lnTo>
                    <a:pt x="92481" y="54978"/>
                  </a:lnTo>
                  <a:lnTo>
                    <a:pt x="92583" y="56578"/>
                  </a:lnTo>
                  <a:lnTo>
                    <a:pt x="93065" y="62547"/>
                  </a:lnTo>
                  <a:lnTo>
                    <a:pt x="91338" y="67640"/>
                  </a:lnTo>
                  <a:lnTo>
                    <a:pt x="96799" y="69494"/>
                  </a:lnTo>
                  <a:lnTo>
                    <a:pt x="96799" y="66141"/>
                  </a:lnTo>
                  <a:lnTo>
                    <a:pt x="97917" y="61048"/>
                  </a:lnTo>
                  <a:close/>
                </a:path>
                <a:path w="171450" h="133985">
                  <a:moveTo>
                    <a:pt x="101053" y="42341"/>
                  </a:moveTo>
                  <a:lnTo>
                    <a:pt x="100774" y="42062"/>
                  </a:lnTo>
                  <a:lnTo>
                    <a:pt x="100507" y="42189"/>
                  </a:lnTo>
                  <a:lnTo>
                    <a:pt x="101053" y="42341"/>
                  </a:lnTo>
                  <a:close/>
                </a:path>
                <a:path w="171450" h="133985">
                  <a:moveTo>
                    <a:pt x="101396" y="44043"/>
                  </a:moveTo>
                  <a:lnTo>
                    <a:pt x="99529" y="41821"/>
                  </a:lnTo>
                  <a:lnTo>
                    <a:pt x="96799" y="40970"/>
                  </a:lnTo>
                  <a:lnTo>
                    <a:pt x="101396" y="44043"/>
                  </a:lnTo>
                  <a:close/>
                </a:path>
                <a:path w="171450" h="133985">
                  <a:moveTo>
                    <a:pt x="102628" y="54597"/>
                  </a:moveTo>
                  <a:lnTo>
                    <a:pt x="102565" y="53733"/>
                  </a:lnTo>
                  <a:lnTo>
                    <a:pt x="100876" y="50749"/>
                  </a:lnTo>
                  <a:lnTo>
                    <a:pt x="100393" y="50025"/>
                  </a:lnTo>
                  <a:lnTo>
                    <a:pt x="100647" y="52247"/>
                  </a:lnTo>
                  <a:lnTo>
                    <a:pt x="100672" y="54470"/>
                  </a:lnTo>
                  <a:lnTo>
                    <a:pt x="100152" y="56210"/>
                  </a:lnTo>
                  <a:lnTo>
                    <a:pt x="99656" y="55359"/>
                  </a:lnTo>
                  <a:lnTo>
                    <a:pt x="98539" y="54470"/>
                  </a:lnTo>
                  <a:lnTo>
                    <a:pt x="97650" y="53733"/>
                  </a:lnTo>
                  <a:lnTo>
                    <a:pt x="98399" y="56083"/>
                  </a:lnTo>
                  <a:lnTo>
                    <a:pt x="98399" y="62674"/>
                  </a:lnTo>
                  <a:lnTo>
                    <a:pt x="98780" y="63398"/>
                  </a:lnTo>
                  <a:lnTo>
                    <a:pt x="99898" y="64770"/>
                  </a:lnTo>
                  <a:lnTo>
                    <a:pt x="101015" y="65532"/>
                  </a:lnTo>
                  <a:lnTo>
                    <a:pt x="101384" y="64414"/>
                  </a:lnTo>
                  <a:lnTo>
                    <a:pt x="101511" y="63398"/>
                  </a:lnTo>
                  <a:lnTo>
                    <a:pt x="100152" y="60083"/>
                  </a:lnTo>
                  <a:lnTo>
                    <a:pt x="100774" y="56972"/>
                  </a:lnTo>
                  <a:lnTo>
                    <a:pt x="101371" y="56210"/>
                  </a:lnTo>
                  <a:lnTo>
                    <a:pt x="102628" y="54597"/>
                  </a:lnTo>
                  <a:close/>
                </a:path>
                <a:path w="171450" h="133985">
                  <a:moveTo>
                    <a:pt x="105981" y="38595"/>
                  </a:moveTo>
                  <a:lnTo>
                    <a:pt x="103733" y="35115"/>
                  </a:lnTo>
                  <a:lnTo>
                    <a:pt x="99402" y="33261"/>
                  </a:lnTo>
                  <a:lnTo>
                    <a:pt x="97548" y="34112"/>
                  </a:lnTo>
                  <a:lnTo>
                    <a:pt x="95694" y="34366"/>
                  </a:lnTo>
                  <a:lnTo>
                    <a:pt x="99275" y="33020"/>
                  </a:lnTo>
                  <a:lnTo>
                    <a:pt x="100901" y="29540"/>
                  </a:lnTo>
                  <a:lnTo>
                    <a:pt x="98666" y="31648"/>
                  </a:lnTo>
                  <a:lnTo>
                    <a:pt x="92824" y="34112"/>
                  </a:lnTo>
                  <a:lnTo>
                    <a:pt x="87617" y="30632"/>
                  </a:lnTo>
                  <a:lnTo>
                    <a:pt x="91833" y="32372"/>
                  </a:lnTo>
                  <a:lnTo>
                    <a:pt x="96177" y="31762"/>
                  </a:lnTo>
                  <a:lnTo>
                    <a:pt x="98666" y="29667"/>
                  </a:lnTo>
                  <a:lnTo>
                    <a:pt x="94932" y="30149"/>
                  </a:lnTo>
                  <a:lnTo>
                    <a:pt x="88976" y="28536"/>
                  </a:lnTo>
                  <a:lnTo>
                    <a:pt x="87350" y="21704"/>
                  </a:lnTo>
                  <a:lnTo>
                    <a:pt x="86245" y="20853"/>
                  </a:lnTo>
                  <a:lnTo>
                    <a:pt x="84264" y="18999"/>
                  </a:lnTo>
                  <a:lnTo>
                    <a:pt x="83642" y="17741"/>
                  </a:lnTo>
                  <a:lnTo>
                    <a:pt x="83642" y="21336"/>
                  </a:lnTo>
                  <a:lnTo>
                    <a:pt x="83769" y="21336"/>
                  </a:lnTo>
                  <a:lnTo>
                    <a:pt x="84518" y="23812"/>
                  </a:lnTo>
                  <a:lnTo>
                    <a:pt x="86868" y="26555"/>
                  </a:lnTo>
                  <a:lnTo>
                    <a:pt x="88112" y="27686"/>
                  </a:lnTo>
                  <a:lnTo>
                    <a:pt x="86245" y="26949"/>
                  </a:lnTo>
                  <a:lnTo>
                    <a:pt x="84264" y="24574"/>
                  </a:lnTo>
                  <a:lnTo>
                    <a:pt x="83769" y="23444"/>
                  </a:lnTo>
                  <a:lnTo>
                    <a:pt x="83769" y="27165"/>
                  </a:lnTo>
                  <a:lnTo>
                    <a:pt x="83642" y="28536"/>
                  </a:lnTo>
                  <a:lnTo>
                    <a:pt x="83007" y="30391"/>
                  </a:lnTo>
                  <a:lnTo>
                    <a:pt x="85509" y="32004"/>
                  </a:lnTo>
                  <a:lnTo>
                    <a:pt x="86995" y="32499"/>
                  </a:lnTo>
                  <a:lnTo>
                    <a:pt x="91617" y="34505"/>
                  </a:lnTo>
                  <a:lnTo>
                    <a:pt x="90830" y="34505"/>
                  </a:lnTo>
                  <a:lnTo>
                    <a:pt x="89357" y="34112"/>
                  </a:lnTo>
                  <a:lnTo>
                    <a:pt x="88353" y="33743"/>
                  </a:lnTo>
                  <a:lnTo>
                    <a:pt x="89103" y="34112"/>
                  </a:lnTo>
                  <a:lnTo>
                    <a:pt x="90093" y="34874"/>
                  </a:lnTo>
                  <a:lnTo>
                    <a:pt x="91097" y="35509"/>
                  </a:lnTo>
                  <a:lnTo>
                    <a:pt x="92214" y="35636"/>
                  </a:lnTo>
                  <a:lnTo>
                    <a:pt x="93446" y="35877"/>
                  </a:lnTo>
                  <a:lnTo>
                    <a:pt x="95694" y="36004"/>
                  </a:lnTo>
                  <a:lnTo>
                    <a:pt x="95313" y="35877"/>
                  </a:lnTo>
                  <a:lnTo>
                    <a:pt x="93814" y="35064"/>
                  </a:lnTo>
                  <a:lnTo>
                    <a:pt x="94488" y="34810"/>
                  </a:lnTo>
                  <a:lnTo>
                    <a:pt x="96558" y="35483"/>
                  </a:lnTo>
                  <a:lnTo>
                    <a:pt x="98539" y="35877"/>
                  </a:lnTo>
                  <a:lnTo>
                    <a:pt x="101015" y="37985"/>
                  </a:lnTo>
                  <a:lnTo>
                    <a:pt x="97294" y="36728"/>
                  </a:lnTo>
                  <a:lnTo>
                    <a:pt x="94437" y="36728"/>
                  </a:lnTo>
                  <a:lnTo>
                    <a:pt x="92849" y="36537"/>
                  </a:lnTo>
                  <a:lnTo>
                    <a:pt x="92849" y="36893"/>
                  </a:lnTo>
                  <a:lnTo>
                    <a:pt x="92849" y="36537"/>
                  </a:lnTo>
                  <a:lnTo>
                    <a:pt x="92036" y="36423"/>
                  </a:lnTo>
                  <a:lnTo>
                    <a:pt x="86118" y="33020"/>
                  </a:lnTo>
                  <a:lnTo>
                    <a:pt x="82892" y="31280"/>
                  </a:lnTo>
                  <a:lnTo>
                    <a:pt x="82651" y="32004"/>
                  </a:lnTo>
                  <a:lnTo>
                    <a:pt x="82270" y="32651"/>
                  </a:lnTo>
                  <a:lnTo>
                    <a:pt x="82029" y="33261"/>
                  </a:lnTo>
                  <a:lnTo>
                    <a:pt x="83769" y="34505"/>
                  </a:lnTo>
                  <a:lnTo>
                    <a:pt x="86499" y="36372"/>
                  </a:lnTo>
                  <a:lnTo>
                    <a:pt x="88607" y="37985"/>
                  </a:lnTo>
                  <a:lnTo>
                    <a:pt x="86004" y="37223"/>
                  </a:lnTo>
                  <a:lnTo>
                    <a:pt x="83388" y="35610"/>
                  </a:lnTo>
                  <a:lnTo>
                    <a:pt x="80911" y="35115"/>
                  </a:lnTo>
                  <a:lnTo>
                    <a:pt x="80784" y="35509"/>
                  </a:lnTo>
                  <a:lnTo>
                    <a:pt x="80048" y="36245"/>
                  </a:lnTo>
                  <a:lnTo>
                    <a:pt x="79425" y="36614"/>
                  </a:lnTo>
                  <a:lnTo>
                    <a:pt x="84023" y="40043"/>
                  </a:lnTo>
                  <a:lnTo>
                    <a:pt x="87871" y="42672"/>
                  </a:lnTo>
                  <a:lnTo>
                    <a:pt x="90728" y="44170"/>
                  </a:lnTo>
                  <a:lnTo>
                    <a:pt x="92087" y="45059"/>
                  </a:lnTo>
                  <a:lnTo>
                    <a:pt x="91960" y="44932"/>
                  </a:lnTo>
                  <a:lnTo>
                    <a:pt x="88722" y="42062"/>
                  </a:lnTo>
                  <a:lnTo>
                    <a:pt x="88366" y="41630"/>
                  </a:lnTo>
                  <a:lnTo>
                    <a:pt x="93319" y="41706"/>
                  </a:lnTo>
                  <a:lnTo>
                    <a:pt x="96545" y="41821"/>
                  </a:lnTo>
                  <a:lnTo>
                    <a:pt x="93802" y="37769"/>
                  </a:lnTo>
                  <a:lnTo>
                    <a:pt x="94576" y="38468"/>
                  </a:lnTo>
                  <a:lnTo>
                    <a:pt x="95313" y="39357"/>
                  </a:lnTo>
                  <a:lnTo>
                    <a:pt x="99034" y="41084"/>
                  </a:lnTo>
                  <a:lnTo>
                    <a:pt x="102755" y="42062"/>
                  </a:lnTo>
                  <a:lnTo>
                    <a:pt x="105981" y="42951"/>
                  </a:lnTo>
                  <a:lnTo>
                    <a:pt x="105981" y="38595"/>
                  </a:lnTo>
                  <a:close/>
                </a:path>
                <a:path w="171450" h="133985">
                  <a:moveTo>
                    <a:pt x="107721" y="52006"/>
                  </a:moveTo>
                  <a:lnTo>
                    <a:pt x="107353" y="47637"/>
                  </a:lnTo>
                  <a:lnTo>
                    <a:pt x="105740" y="43561"/>
                  </a:lnTo>
                  <a:lnTo>
                    <a:pt x="104355" y="43319"/>
                  </a:lnTo>
                  <a:lnTo>
                    <a:pt x="101053" y="42341"/>
                  </a:lnTo>
                  <a:lnTo>
                    <a:pt x="101523" y="42824"/>
                  </a:lnTo>
                  <a:lnTo>
                    <a:pt x="102882" y="45046"/>
                  </a:lnTo>
                  <a:lnTo>
                    <a:pt x="103505" y="47523"/>
                  </a:lnTo>
                  <a:lnTo>
                    <a:pt x="102387" y="45542"/>
                  </a:lnTo>
                  <a:lnTo>
                    <a:pt x="99288" y="43192"/>
                  </a:lnTo>
                  <a:lnTo>
                    <a:pt x="98234" y="42557"/>
                  </a:lnTo>
                  <a:lnTo>
                    <a:pt x="97180" y="42557"/>
                  </a:lnTo>
                  <a:lnTo>
                    <a:pt x="95846" y="42557"/>
                  </a:lnTo>
                  <a:lnTo>
                    <a:pt x="89598" y="41821"/>
                  </a:lnTo>
                  <a:lnTo>
                    <a:pt x="91351" y="44081"/>
                  </a:lnTo>
                  <a:lnTo>
                    <a:pt x="93941" y="45415"/>
                  </a:lnTo>
                  <a:lnTo>
                    <a:pt x="95554" y="47790"/>
                  </a:lnTo>
                  <a:lnTo>
                    <a:pt x="93078" y="46672"/>
                  </a:lnTo>
                  <a:lnTo>
                    <a:pt x="89979" y="44196"/>
                  </a:lnTo>
                  <a:lnTo>
                    <a:pt x="87122" y="43192"/>
                  </a:lnTo>
                  <a:lnTo>
                    <a:pt x="87617" y="43929"/>
                  </a:lnTo>
                  <a:lnTo>
                    <a:pt x="90843" y="48895"/>
                  </a:lnTo>
                  <a:lnTo>
                    <a:pt x="91351" y="49136"/>
                  </a:lnTo>
                  <a:lnTo>
                    <a:pt x="94691" y="50380"/>
                  </a:lnTo>
                  <a:lnTo>
                    <a:pt x="97536" y="51879"/>
                  </a:lnTo>
                  <a:lnTo>
                    <a:pt x="99644" y="54102"/>
                  </a:lnTo>
                  <a:lnTo>
                    <a:pt x="99644" y="46088"/>
                  </a:lnTo>
                  <a:lnTo>
                    <a:pt x="100647" y="46913"/>
                  </a:lnTo>
                  <a:lnTo>
                    <a:pt x="102755" y="51638"/>
                  </a:lnTo>
                  <a:lnTo>
                    <a:pt x="104000" y="55841"/>
                  </a:lnTo>
                  <a:lnTo>
                    <a:pt x="107721" y="52006"/>
                  </a:lnTo>
                  <a:close/>
                </a:path>
                <a:path w="171450" h="133985">
                  <a:moveTo>
                    <a:pt x="118630" y="59563"/>
                  </a:moveTo>
                  <a:lnTo>
                    <a:pt x="114325" y="56769"/>
                  </a:lnTo>
                  <a:lnTo>
                    <a:pt x="113969" y="51612"/>
                  </a:lnTo>
                  <a:lnTo>
                    <a:pt x="114706" y="45377"/>
                  </a:lnTo>
                  <a:lnTo>
                    <a:pt x="113665" y="39357"/>
                  </a:lnTo>
                  <a:lnTo>
                    <a:pt x="111937" y="35877"/>
                  </a:lnTo>
                  <a:lnTo>
                    <a:pt x="108204" y="32372"/>
                  </a:lnTo>
                  <a:lnTo>
                    <a:pt x="101765" y="31648"/>
                  </a:lnTo>
                  <a:lnTo>
                    <a:pt x="101396" y="32131"/>
                  </a:lnTo>
                  <a:lnTo>
                    <a:pt x="100888" y="32524"/>
                  </a:lnTo>
                  <a:lnTo>
                    <a:pt x="100279" y="32893"/>
                  </a:lnTo>
                  <a:lnTo>
                    <a:pt x="103619" y="34112"/>
                  </a:lnTo>
                  <a:lnTo>
                    <a:pt x="105994" y="37490"/>
                  </a:lnTo>
                  <a:lnTo>
                    <a:pt x="106362" y="38709"/>
                  </a:lnTo>
                  <a:lnTo>
                    <a:pt x="107835" y="39357"/>
                  </a:lnTo>
                  <a:lnTo>
                    <a:pt x="110070" y="41452"/>
                  </a:lnTo>
                  <a:lnTo>
                    <a:pt x="110693" y="44297"/>
                  </a:lnTo>
                  <a:lnTo>
                    <a:pt x="111556" y="47282"/>
                  </a:lnTo>
                  <a:lnTo>
                    <a:pt x="111061" y="50114"/>
                  </a:lnTo>
                  <a:lnTo>
                    <a:pt x="109829" y="53619"/>
                  </a:lnTo>
                  <a:lnTo>
                    <a:pt x="109956" y="56845"/>
                  </a:lnTo>
                  <a:lnTo>
                    <a:pt x="111823" y="59436"/>
                  </a:lnTo>
                  <a:lnTo>
                    <a:pt x="115404" y="59804"/>
                  </a:lnTo>
                  <a:lnTo>
                    <a:pt x="111696" y="59931"/>
                  </a:lnTo>
                  <a:lnTo>
                    <a:pt x="109956" y="58191"/>
                  </a:lnTo>
                  <a:lnTo>
                    <a:pt x="109220" y="54838"/>
                  </a:lnTo>
                  <a:lnTo>
                    <a:pt x="108331" y="57708"/>
                  </a:lnTo>
                  <a:lnTo>
                    <a:pt x="109829" y="59931"/>
                  </a:lnTo>
                  <a:lnTo>
                    <a:pt x="111937" y="61061"/>
                  </a:lnTo>
                  <a:lnTo>
                    <a:pt x="114300" y="61912"/>
                  </a:lnTo>
                  <a:lnTo>
                    <a:pt x="117157" y="61544"/>
                  </a:lnTo>
                  <a:lnTo>
                    <a:pt x="118630" y="59563"/>
                  </a:lnTo>
                  <a:close/>
                </a:path>
                <a:path w="171450" h="133985">
                  <a:moveTo>
                    <a:pt x="135648" y="64414"/>
                  </a:moveTo>
                  <a:lnTo>
                    <a:pt x="134899" y="64655"/>
                  </a:lnTo>
                  <a:lnTo>
                    <a:pt x="133273" y="64655"/>
                  </a:lnTo>
                  <a:lnTo>
                    <a:pt x="133781" y="65049"/>
                  </a:lnTo>
                  <a:lnTo>
                    <a:pt x="134162" y="65417"/>
                  </a:lnTo>
                  <a:lnTo>
                    <a:pt x="134531" y="65900"/>
                  </a:lnTo>
                  <a:lnTo>
                    <a:pt x="134785" y="65265"/>
                  </a:lnTo>
                  <a:lnTo>
                    <a:pt x="135153" y="64770"/>
                  </a:lnTo>
                  <a:lnTo>
                    <a:pt x="135648" y="64414"/>
                  </a:lnTo>
                  <a:close/>
                </a:path>
                <a:path w="171450" h="133985">
                  <a:moveTo>
                    <a:pt x="136017" y="68973"/>
                  </a:moveTo>
                  <a:lnTo>
                    <a:pt x="135521" y="68732"/>
                  </a:lnTo>
                  <a:lnTo>
                    <a:pt x="135153" y="68249"/>
                  </a:lnTo>
                  <a:lnTo>
                    <a:pt x="134785" y="67881"/>
                  </a:lnTo>
                  <a:lnTo>
                    <a:pt x="134531" y="68364"/>
                  </a:lnTo>
                  <a:lnTo>
                    <a:pt x="134404" y="68732"/>
                  </a:lnTo>
                  <a:lnTo>
                    <a:pt x="134023" y="69126"/>
                  </a:lnTo>
                  <a:lnTo>
                    <a:pt x="134658" y="68973"/>
                  </a:lnTo>
                  <a:lnTo>
                    <a:pt x="136017" y="68973"/>
                  </a:lnTo>
                  <a:close/>
                </a:path>
                <a:path w="171450" h="133985">
                  <a:moveTo>
                    <a:pt x="140360" y="68732"/>
                  </a:moveTo>
                  <a:lnTo>
                    <a:pt x="139979" y="68516"/>
                  </a:lnTo>
                  <a:lnTo>
                    <a:pt x="139611" y="68008"/>
                  </a:lnTo>
                  <a:lnTo>
                    <a:pt x="139484" y="67640"/>
                  </a:lnTo>
                  <a:lnTo>
                    <a:pt x="139369" y="68122"/>
                  </a:lnTo>
                  <a:lnTo>
                    <a:pt x="138988" y="68516"/>
                  </a:lnTo>
                  <a:lnTo>
                    <a:pt x="138620" y="68884"/>
                  </a:lnTo>
                  <a:lnTo>
                    <a:pt x="139242" y="68643"/>
                  </a:lnTo>
                  <a:lnTo>
                    <a:pt x="139877" y="68643"/>
                  </a:lnTo>
                  <a:lnTo>
                    <a:pt x="140360" y="68732"/>
                  </a:lnTo>
                  <a:close/>
                </a:path>
                <a:path w="171450" h="133985">
                  <a:moveTo>
                    <a:pt x="145313" y="68491"/>
                  </a:moveTo>
                  <a:lnTo>
                    <a:pt x="144691" y="68122"/>
                  </a:lnTo>
                  <a:lnTo>
                    <a:pt x="144322" y="67767"/>
                  </a:lnTo>
                  <a:lnTo>
                    <a:pt x="144208" y="67360"/>
                  </a:lnTo>
                  <a:lnTo>
                    <a:pt x="144094" y="67767"/>
                  </a:lnTo>
                  <a:lnTo>
                    <a:pt x="143713" y="68122"/>
                  </a:lnTo>
                  <a:lnTo>
                    <a:pt x="143344" y="68491"/>
                  </a:lnTo>
                  <a:lnTo>
                    <a:pt x="145313" y="68491"/>
                  </a:lnTo>
                  <a:close/>
                </a:path>
                <a:path w="171450" h="133985">
                  <a:moveTo>
                    <a:pt x="146443" y="47396"/>
                  </a:moveTo>
                  <a:lnTo>
                    <a:pt x="139725" y="49263"/>
                  </a:lnTo>
                  <a:lnTo>
                    <a:pt x="134391" y="54749"/>
                  </a:lnTo>
                  <a:lnTo>
                    <a:pt x="133045" y="61417"/>
                  </a:lnTo>
                  <a:lnTo>
                    <a:pt x="137388" y="61048"/>
                  </a:lnTo>
                  <a:lnTo>
                    <a:pt x="141732" y="60782"/>
                  </a:lnTo>
                  <a:lnTo>
                    <a:pt x="146316" y="60693"/>
                  </a:lnTo>
                  <a:lnTo>
                    <a:pt x="146316" y="52120"/>
                  </a:lnTo>
                  <a:lnTo>
                    <a:pt x="146443" y="47396"/>
                  </a:lnTo>
                  <a:close/>
                </a:path>
                <a:path w="171450" h="133985">
                  <a:moveTo>
                    <a:pt x="149542" y="77546"/>
                  </a:moveTo>
                  <a:lnTo>
                    <a:pt x="149415" y="77203"/>
                  </a:lnTo>
                  <a:lnTo>
                    <a:pt x="149047" y="76441"/>
                  </a:lnTo>
                  <a:lnTo>
                    <a:pt x="148678" y="76200"/>
                  </a:lnTo>
                  <a:lnTo>
                    <a:pt x="148678" y="77698"/>
                  </a:lnTo>
                  <a:lnTo>
                    <a:pt x="149047" y="77546"/>
                  </a:lnTo>
                  <a:lnTo>
                    <a:pt x="149542" y="77546"/>
                  </a:lnTo>
                  <a:close/>
                </a:path>
                <a:path w="171450" h="133985">
                  <a:moveTo>
                    <a:pt x="150660" y="68249"/>
                  </a:moveTo>
                  <a:lnTo>
                    <a:pt x="149910" y="68008"/>
                  </a:lnTo>
                  <a:lnTo>
                    <a:pt x="149428" y="67513"/>
                  </a:lnTo>
                  <a:lnTo>
                    <a:pt x="149047" y="66878"/>
                  </a:lnTo>
                  <a:lnTo>
                    <a:pt x="148793" y="67513"/>
                  </a:lnTo>
                  <a:lnTo>
                    <a:pt x="148424" y="68122"/>
                  </a:lnTo>
                  <a:lnTo>
                    <a:pt x="147929" y="68249"/>
                  </a:lnTo>
                  <a:lnTo>
                    <a:pt x="150660" y="68249"/>
                  </a:lnTo>
                  <a:close/>
                </a:path>
                <a:path w="171450" h="133985">
                  <a:moveTo>
                    <a:pt x="154393" y="63919"/>
                  </a:moveTo>
                  <a:lnTo>
                    <a:pt x="153644" y="63919"/>
                  </a:lnTo>
                  <a:lnTo>
                    <a:pt x="153885" y="62788"/>
                  </a:lnTo>
                  <a:lnTo>
                    <a:pt x="153758" y="62179"/>
                  </a:lnTo>
                  <a:lnTo>
                    <a:pt x="153644" y="62788"/>
                  </a:lnTo>
                  <a:lnTo>
                    <a:pt x="153136" y="63309"/>
                  </a:lnTo>
                  <a:lnTo>
                    <a:pt x="152527" y="63550"/>
                  </a:lnTo>
                  <a:lnTo>
                    <a:pt x="152895" y="63919"/>
                  </a:lnTo>
                  <a:lnTo>
                    <a:pt x="153517" y="64287"/>
                  </a:lnTo>
                  <a:lnTo>
                    <a:pt x="153644" y="64770"/>
                  </a:lnTo>
                  <a:lnTo>
                    <a:pt x="153885" y="64414"/>
                  </a:lnTo>
                  <a:lnTo>
                    <a:pt x="154025" y="64287"/>
                  </a:lnTo>
                  <a:lnTo>
                    <a:pt x="154393" y="63919"/>
                  </a:lnTo>
                  <a:close/>
                </a:path>
                <a:path w="171450" h="133985">
                  <a:moveTo>
                    <a:pt x="154762" y="68249"/>
                  </a:moveTo>
                  <a:lnTo>
                    <a:pt x="154266" y="68008"/>
                  </a:lnTo>
                  <a:lnTo>
                    <a:pt x="153644" y="67513"/>
                  </a:lnTo>
                  <a:lnTo>
                    <a:pt x="153517" y="66878"/>
                  </a:lnTo>
                  <a:lnTo>
                    <a:pt x="153149" y="67513"/>
                  </a:lnTo>
                  <a:lnTo>
                    <a:pt x="152654" y="68122"/>
                  </a:lnTo>
                  <a:lnTo>
                    <a:pt x="151904" y="68249"/>
                  </a:lnTo>
                  <a:lnTo>
                    <a:pt x="154762" y="68249"/>
                  </a:lnTo>
                  <a:close/>
                </a:path>
                <a:path w="171450" h="133985">
                  <a:moveTo>
                    <a:pt x="155740" y="86144"/>
                  </a:moveTo>
                  <a:lnTo>
                    <a:pt x="154990" y="85407"/>
                  </a:lnTo>
                  <a:lnTo>
                    <a:pt x="154254" y="85496"/>
                  </a:lnTo>
                  <a:lnTo>
                    <a:pt x="154381" y="86144"/>
                  </a:lnTo>
                  <a:lnTo>
                    <a:pt x="154381" y="86868"/>
                  </a:lnTo>
                  <a:lnTo>
                    <a:pt x="154254" y="87363"/>
                  </a:lnTo>
                  <a:lnTo>
                    <a:pt x="154012" y="86995"/>
                  </a:lnTo>
                  <a:lnTo>
                    <a:pt x="153644" y="85902"/>
                  </a:lnTo>
                  <a:lnTo>
                    <a:pt x="153149" y="86258"/>
                  </a:lnTo>
                  <a:lnTo>
                    <a:pt x="152400" y="86626"/>
                  </a:lnTo>
                  <a:lnTo>
                    <a:pt x="152654" y="87236"/>
                  </a:lnTo>
                  <a:lnTo>
                    <a:pt x="152273" y="87757"/>
                  </a:lnTo>
                  <a:lnTo>
                    <a:pt x="149428" y="87515"/>
                  </a:lnTo>
                  <a:lnTo>
                    <a:pt x="148920" y="87515"/>
                  </a:lnTo>
                  <a:lnTo>
                    <a:pt x="146316" y="89865"/>
                  </a:lnTo>
                  <a:lnTo>
                    <a:pt x="149288" y="89611"/>
                  </a:lnTo>
                  <a:lnTo>
                    <a:pt x="152031" y="90589"/>
                  </a:lnTo>
                  <a:lnTo>
                    <a:pt x="153771" y="88493"/>
                  </a:lnTo>
                  <a:lnTo>
                    <a:pt x="155257" y="87147"/>
                  </a:lnTo>
                  <a:lnTo>
                    <a:pt x="155740" y="86995"/>
                  </a:lnTo>
                  <a:lnTo>
                    <a:pt x="155740" y="86144"/>
                  </a:lnTo>
                  <a:close/>
                </a:path>
                <a:path w="171450" h="133985">
                  <a:moveTo>
                    <a:pt x="159219" y="79044"/>
                  </a:moveTo>
                  <a:lnTo>
                    <a:pt x="159092" y="78676"/>
                  </a:lnTo>
                  <a:lnTo>
                    <a:pt x="158851" y="77939"/>
                  </a:lnTo>
                  <a:lnTo>
                    <a:pt x="158470" y="77698"/>
                  </a:lnTo>
                  <a:lnTo>
                    <a:pt x="158470" y="79044"/>
                  </a:lnTo>
                  <a:lnTo>
                    <a:pt x="158356" y="79197"/>
                  </a:lnTo>
                  <a:lnTo>
                    <a:pt x="158737" y="79044"/>
                  </a:lnTo>
                  <a:lnTo>
                    <a:pt x="159219" y="79044"/>
                  </a:lnTo>
                  <a:close/>
                </a:path>
                <a:path w="171450" h="133985">
                  <a:moveTo>
                    <a:pt x="159219" y="68491"/>
                  </a:moveTo>
                  <a:lnTo>
                    <a:pt x="158483" y="67767"/>
                  </a:lnTo>
                  <a:lnTo>
                    <a:pt x="158356" y="67246"/>
                  </a:lnTo>
                  <a:lnTo>
                    <a:pt x="158102" y="67767"/>
                  </a:lnTo>
                  <a:lnTo>
                    <a:pt x="157619" y="68122"/>
                  </a:lnTo>
                  <a:lnTo>
                    <a:pt x="157251" y="68491"/>
                  </a:lnTo>
                  <a:lnTo>
                    <a:pt x="159219" y="68491"/>
                  </a:lnTo>
                  <a:close/>
                </a:path>
                <a:path w="171450" h="133985">
                  <a:moveTo>
                    <a:pt x="159346" y="64046"/>
                  </a:moveTo>
                  <a:lnTo>
                    <a:pt x="157619" y="64046"/>
                  </a:lnTo>
                  <a:lnTo>
                    <a:pt x="157988" y="64287"/>
                  </a:lnTo>
                  <a:lnTo>
                    <a:pt x="158356" y="64770"/>
                  </a:lnTo>
                  <a:lnTo>
                    <a:pt x="158483" y="65138"/>
                  </a:lnTo>
                  <a:lnTo>
                    <a:pt x="158597" y="64770"/>
                  </a:lnTo>
                  <a:lnTo>
                    <a:pt x="158978" y="64401"/>
                  </a:lnTo>
                  <a:lnTo>
                    <a:pt x="159346" y="64046"/>
                  </a:lnTo>
                  <a:close/>
                </a:path>
                <a:path w="171450" h="133985">
                  <a:moveTo>
                    <a:pt x="162445" y="84010"/>
                  </a:moveTo>
                  <a:lnTo>
                    <a:pt x="161950" y="80657"/>
                  </a:lnTo>
                  <a:lnTo>
                    <a:pt x="159473" y="80683"/>
                  </a:lnTo>
                  <a:lnTo>
                    <a:pt x="156616" y="80772"/>
                  </a:lnTo>
                  <a:lnTo>
                    <a:pt x="156984" y="83883"/>
                  </a:lnTo>
                  <a:lnTo>
                    <a:pt x="158229" y="85013"/>
                  </a:lnTo>
                  <a:lnTo>
                    <a:pt x="156616" y="85013"/>
                  </a:lnTo>
                  <a:lnTo>
                    <a:pt x="155867" y="85407"/>
                  </a:lnTo>
                  <a:lnTo>
                    <a:pt x="155867" y="86868"/>
                  </a:lnTo>
                  <a:lnTo>
                    <a:pt x="157238" y="86258"/>
                  </a:lnTo>
                  <a:lnTo>
                    <a:pt x="159346" y="85890"/>
                  </a:lnTo>
                  <a:lnTo>
                    <a:pt x="160477" y="85128"/>
                  </a:lnTo>
                  <a:lnTo>
                    <a:pt x="162445" y="84010"/>
                  </a:lnTo>
                  <a:close/>
                </a:path>
                <a:path w="171450" h="133985">
                  <a:moveTo>
                    <a:pt x="163931" y="68770"/>
                  </a:moveTo>
                  <a:lnTo>
                    <a:pt x="163563" y="68364"/>
                  </a:lnTo>
                  <a:lnTo>
                    <a:pt x="163195" y="68008"/>
                  </a:lnTo>
                  <a:lnTo>
                    <a:pt x="163068" y="67513"/>
                  </a:lnTo>
                  <a:lnTo>
                    <a:pt x="162814" y="68122"/>
                  </a:lnTo>
                  <a:lnTo>
                    <a:pt x="162445" y="68491"/>
                  </a:lnTo>
                  <a:lnTo>
                    <a:pt x="161950" y="68643"/>
                  </a:lnTo>
                  <a:lnTo>
                    <a:pt x="163195" y="68643"/>
                  </a:lnTo>
                  <a:lnTo>
                    <a:pt x="163931" y="68770"/>
                  </a:lnTo>
                  <a:close/>
                </a:path>
                <a:path w="171450" h="133985">
                  <a:moveTo>
                    <a:pt x="164312" y="64287"/>
                  </a:moveTo>
                  <a:lnTo>
                    <a:pt x="162331" y="64287"/>
                  </a:lnTo>
                  <a:lnTo>
                    <a:pt x="162699" y="64655"/>
                  </a:lnTo>
                  <a:lnTo>
                    <a:pt x="163068" y="65049"/>
                  </a:lnTo>
                  <a:lnTo>
                    <a:pt x="163195" y="65532"/>
                  </a:lnTo>
                  <a:lnTo>
                    <a:pt x="163449" y="65049"/>
                  </a:lnTo>
                  <a:lnTo>
                    <a:pt x="163944" y="64655"/>
                  </a:lnTo>
                  <a:lnTo>
                    <a:pt x="164312" y="64287"/>
                  </a:lnTo>
                  <a:close/>
                </a:path>
                <a:path w="171450" h="133985">
                  <a:moveTo>
                    <a:pt x="168656" y="69126"/>
                  </a:moveTo>
                  <a:lnTo>
                    <a:pt x="168148" y="68732"/>
                  </a:lnTo>
                  <a:lnTo>
                    <a:pt x="167919" y="68364"/>
                  </a:lnTo>
                  <a:lnTo>
                    <a:pt x="167779" y="67881"/>
                  </a:lnTo>
                  <a:lnTo>
                    <a:pt x="167424" y="68516"/>
                  </a:lnTo>
                  <a:lnTo>
                    <a:pt x="167043" y="68884"/>
                  </a:lnTo>
                  <a:lnTo>
                    <a:pt x="166674" y="69011"/>
                  </a:lnTo>
                  <a:lnTo>
                    <a:pt x="167297" y="69011"/>
                  </a:lnTo>
                  <a:lnTo>
                    <a:pt x="168033" y="69126"/>
                  </a:lnTo>
                  <a:lnTo>
                    <a:pt x="168656" y="69126"/>
                  </a:lnTo>
                  <a:close/>
                </a:path>
                <a:path w="171450" h="133985">
                  <a:moveTo>
                    <a:pt x="169151" y="64655"/>
                  </a:moveTo>
                  <a:lnTo>
                    <a:pt x="167665" y="64655"/>
                  </a:lnTo>
                  <a:lnTo>
                    <a:pt x="166776" y="64401"/>
                  </a:lnTo>
                  <a:lnTo>
                    <a:pt x="167411" y="64770"/>
                  </a:lnTo>
                  <a:lnTo>
                    <a:pt x="167792" y="65417"/>
                  </a:lnTo>
                  <a:lnTo>
                    <a:pt x="167919" y="65900"/>
                  </a:lnTo>
                  <a:lnTo>
                    <a:pt x="168033" y="65417"/>
                  </a:lnTo>
                  <a:lnTo>
                    <a:pt x="168656" y="65049"/>
                  </a:lnTo>
                  <a:lnTo>
                    <a:pt x="169151" y="64655"/>
                  </a:lnTo>
                  <a:close/>
                </a:path>
                <a:path w="171450" h="133985">
                  <a:moveTo>
                    <a:pt x="171005" y="70231"/>
                  </a:moveTo>
                  <a:lnTo>
                    <a:pt x="170637" y="69862"/>
                  </a:lnTo>
                  <a:lnTo>
                    <a:pt x="170395" y="70104"/>
                  </a:lnTo>
                  <a:lnTo>
                    <a:pt x="169887" y="70104"/>
                  </a:lnTo>
                  <a:lnTo>
                    <a:pt x="169405" y="69989"/>
                  </a:lnTo>
                  <a:lnTo>
                    <a:pt x="160248" y="69278"/>
                  </a:lnTo>
                  <a:lnTo>
                    <a:pt x="151155" y="69049"/>
                  </a:lnTo>
                  <a:lnTo>
                    <a:pt x="142062" y="69278"/>
                  </a:lnTo>
                  <a:lnTo>
                    <a:pt x="132905" y="69989"/>
                  </a:lnTo>
                  <a:lnTo>
                    <a:pt x="131927" y="69989"/>
                  </a:lnTo>
                  <a:lnTo>
                    <a:pt x="131546" y="69862"/>
                  </a:lnTo>
                  <a:lnTo>
                    <a:pt x="131419" y="70104"/>
                  </a:lnTo>
                  <a:lnTo>
                    <a:pt x="131419" y="70993"/>
                  </a:lnTo>
                  <a:lnTo>
                    <a:pt x="131787" y="71107"/>
                  </a:lnTo>
                  <a:lnTo>
                    <a:pt x="141744" y="70408"/>
                  </a:lnTo>
                  <a:lnTo>
                    <a:pt x="151218" y="70180"/>
                  </a:lnTo>
                  <a:lnTo>
                    <a:pt x="160680" y="70408"/>
                  </a:lnTo>
                  <a:lnTo>
                    <a:pt x="170637" y="71107"/>
                  </a:lnTo>
                  <a:lnTo>
                    <a:pt x="171005" y="70993"/>
                  </a:lnTo>
                  <a:lnTo>
                    <a:pt x="171005" y="70231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20166" y="4029113"/>
              <a:ext cx="48260" cy="46990"/>
            </a:xfrm>
            <a:custGeom>
              <a:avLst/>
              <a:gdLst/>
              <a:ahLst/>
              <a:cxnLst/>
              <a:rect l="l" t="t" r="r" b="b"/>
              <a:pathLst>
                <a:path w="48259" h="46989">
                  <a:moveTo>
                    <a:pt x="14528" y="36880"/>
                  </a:moveTo>
                  <a:lnTo>
                    <a:pt x="12153" y="27063"/>
                  </a:lnTo>
                  <a:lnTo>
                    <a:pt x="10033" y="20802"/>
                  </a:lnTo>
                  <a:lnTo>
                    <a:pt x="6972" y="15074"/>
                  </a:lnTo>
                  <a:lnTo>
                    <a:pt x="0" y="4483"/>
                  </a:lnTo>
                  <a:lnTo>
                    <a:pt x="3009" y="10172"/>
                  </a:lnTo>
                  <a:lnTo>
                    <a:pt x="6235" y="15697"/>
                  </a:lnTo>
                  <a:lnTo>
                    <a:pt x="9144" y="21348"/>
                  </a:lnTo>
                  <a:lnTo>
                    <a:pt x="11163" y="27432"/>
                  </a:lnTo>
                  <a:lnTo>
                    <a:pt x="12788" y="35509"/>
                  </a:lnTo>
                  <a:lnTo>
                    <a:pt x="10312" y="43586"/>
                  </a:lnTo>
                  <a:lnTo>
                    <a:pt x="5956" y="46570"/>
                  </a:lnTo>
                  <a:lnTo>
                    <a:pt x="10553" y="44437"/>
                  </a:lnTo>
                  <a:lnTo>
                    <a:pt x="14528" y="36880"/>
                  </a:lnTo>
                  <a:close/>
                </a:path>
                <a:path w="48259" h="46989">
                  <a:moveTo>
                    <a:pt x="25933" y="23964"/>
                  </a:moveTo>
                  <a:lnTo>
                    <a:pt x="24206" y="26708"/>
                  </a:lnTo>
                  <a:lnTo>
                    <a:pt x="19354" y="27076"/>
                  </a:lnTo>
                  <a:lnTo>
                    <a:pt x="16637" y="26212"/>
                  </a:lnTo>
                  <a:lnTo>
                    <a:pt x="18986" y="28930"/>
                  </a:lnTo>
                  <a:lnTo>
                    <a:pt x="24320" y="27686"/>
                  </a:lnTo>
                  <a:lnTo>
                    <a:pt x="25933" y="23964"/>
                  </a:lnTo>
                  <a:close/>
                </a:path>
                <a:path w="48259" h="46989">
                  <a:moveTo>
                    <a:pt x="29895" y="39992"/>
                  </a:moveTo>
                  <a:lnTo>
                    <a:pt x="26809" y="40233"/>
                  </a:lnTo>
                  <a:lnTo>
                    <a:pt x="24320" y="39839"/>
                  </a:lnTo>
                  <a:lnTo>
                    <a:pt x="28041" y="40970"/>
                  </a:lnTo>
                  <a:lnTo>
                    <a:pt x="29438" y="40233"/>
                  </a:lnTo>
                  <a:lnTo>
                    <a:pt x="29895" y="39992"/>
                  </a:lnTo>
                  <a:close/>
                </a:path>
                <a:path w="48259" h="46989">
                  <a:moveTo>
                    <a:pt x="32143" y="37084"/>
                  </a:moveTo>
                  <a:lnTo>
                    <a:pt x="30899" y="39471"/>
                  </a:lnTo>
                  <a:lnTo>
                    <a:pt x="29895" y="39992"/>
                  </a:lnTo>
                  <a:lnTo>
                    <a:pt x="31889" y="39839"/>
                  </a:lnTo>
                  <a:lnTo>
                    <a:pt x="32143" y="37084"/>
                  </a:lnTo>
                  <a:close/>
                </a:path>
                <a:path w="48259" h="46989">
                  <a:moveTo>
                    <a:pt x="34251" y="29514"/>
                  </a:moveTo>
                  <a:lnTo>
                    <a:pt x="13271" y="3873"/>
                  </a:lnTo>
                  <a:lnTo>
                    <a:pt x="6819" y="0"/>
                  </a:lnTo>
                  <a:lnTo>
                    <a:pt x="10668" y="3238"/>
                  </a:lnTo>
                  <a:lnTo>
                    <a:pt x="15265" y="5727"/>
                  </a:lnTo>
                  <a:lnTo>
                    <a:pt x="19608" y="8318"/>
                  </a:lnTo>
                  <a:lnTo>
                    <a:pt x="23990" y="11569"/>
                  </a:lnTo>
                  <a:lnTo>
                    <a:pt x="28562" y="16205"/>
                  </a:lnTo>
                  <a:lnTo>
                    <a:pt x="31953" y="22453"/>
                  </a:lnTo>
                  <a:lnTo>
                    <a:pt x="32766" y="30543"/>
                  </a:lnTo>
                  <a:lnTo>
                    <a:pt x="32143" y="37084"/>
                  </a:lnTo>
                  <a:lnTo>
                    <a:pt x="32499" y="36398"/>
                  </a:lnTo>
                  <a:lnTo>
                    <a:pt x="34251" y="29514"/>
                  </a:lnTo>
                  <a:close/>
                </a:path>
                <a:path w="48259" h="46989">
                  <a:moveTo>
                    <a:pt x="39471" y="17373"/>
                  </a:moveTo>
                  <a:lnTo>
                    <a:pt x="38722" y="17373"/>
                  </a:lnTo>
                  <a:lnTo>
                    <a:pt x="37477" y="17284"/>
                  </a:lnTo>
                  <a:lnTo>
                    <a:pt x="36868" y="17284"/>
                  </a:lnTo>
                  <a:lnTo>
                    <a:pt x="34137" y="17157"/>
                  </a:lnTo>
                  <a:lnTo>
                    <a:pt x="37477" y="18135"/>
                  </a:lnTo>
                  <a:lnTo>
                    <a:pt x="37846" y="18135"/>
                  </a:lnTo>
                  <a:lnTo>
                    <a:pt x="39344" y="18262"/>
                  </a:lnTo>
                  <a:lnTo>
                    <a:pt x="39471" y="17373"/>
                  </a:lnTo>
                  <a:close/>
                </a:path>
                <a:path w="48259" h="46989">
                  <a:moveTo>
                    <a:pt x="42214" y="32410"/>
                  </a:moveTo>
                  <a:lnTo>
                    <a:pt x="41325" y="30060"/>
                  </a:lnTo>
                  <a:lnTo>
                    <a:pt x="39103" y="28448"/>
                  </a:lnTo>
                  <a:lnTo>
                    <a:pt x="36118" y="29324"/>
                  </a:lnTo>
                  <a:lnTo>
                    <a:pt x="36741" y="34658"/>
                  </a:lnTo>
                  <a:lnTo>
                    <a:pt x="35737" y="41973"/>
                  </a:lnTo>
                  <a:lnTo>
                    <a:pt x="30035" y="44450"/>
                  </a:lnTo>
                  <a:lnTo>
                    <a:pt x="36614" y="42583"/>
                  </a:lnTo>
                  <a:lnTo>
                    <a:pt x="38214" y="35153"/>
                  </a:lnTo>
                  <a:lnTo>
                    <a:pt x="37249" y="30060"/>
                  </a:lnTo>
                  <a:lnTo>
                    <a:pt x="38354" y="29692"/>
                  </a:lnTo>
                  <a:lnTo>
                    <a:pt x="40462" y="30822"/>
                  </a:lnTo>
                  <a:lnTo>
                    <a:pt x="42214" y="32410"/>
                  </a:lnTo>
                  <a:close/>
                </a:path>
                <a:path w="48259" h="46989">
                  <a:moveTo>
                    <a:pt x="47536" y="28562"/>
                  </a:moveTo>
                  <a:lnTo>
                    <a:pt x="43929" y="24472"/>
                  </a:lnTo>
                  <a:lnTo>
                    <a:pt x="37985" y="23622"/>
                  </a:lnTo>
                  <a:lnTo>
                    <a:pt x="43561" y="25336"/>
                  </a:lnTo>
                  <a:lnTo>
                    <a:pt x="45427" y="29451"/>
                  </a:lnTo>
                  <a:lnTo>
                    <a:pt x="45427" y="34785"/>
                  </a:lnTo>
                  <a:lnTo>
                    <a:pt x="47536" y="28562"/>
                  </a:lnTo>
                  <a:close/>
                </a:path>
                <a:path w="48259" h="46989">
                  <a:moveTo>
                    <a:pt x="47904" y="16281"/>
                  </a:moveTo>
                  <a:lnTo>
                    <a:pt x="45669" y="12077"/>
                  </a:lnTo>
                  <a:lnTo>
                    <a:pt x="45669" y="15544"/>
                  </a:lnTo>
                  <a:lnTo>
                    <a:pt x="44069" y="18262"/>
                  </a:lnTo>
                  <a:lnTo>
                    <a:pt x="40703" y="19634"/>
                  </a:lnTo>
                  <a:lnTo>
                    <a:pt x="44424" y="20002"/>
                  </a:lnTo>
                  <a:lnTo>
                    <a:pt x="47904" y="16281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43470" y="3967454"/>
              <a:ext cx="90805" cy="114935"/>
            </a:xfrm>
            <a:custGeom>
              <a:avLst/>
              <a:gdLst/>
              <a:ahLst/>
              <a:cxnLst/>
              <a:rect l="l" t="t" r="r" b="b"/>
              <a:pathLst>
                <a:path w="90804" h="114935">
                  <a:moveTo>
                    <a:pt x="10909" y="41579"/>
                  </a:moveTo>
                  <a:lnTo>
                    <a:pt x="10541" y="39103"/>
                  </a:lnTo>
                  <a:lnTo>
                    <a:pt x="9436" y="37617"/>
                  </a:lnTo>
                  <a:lnTo>
                    <a:pt x="8801" y="39103"/>
                  </a:lnTo>
                  <a:lnTo>
                    <a:pt x="8686" y="39598"/>
                  </a:lnTo>
                  <a:lnTo>
                    <a:pt x="3606" y="35636"/>
                  </a:lnTo>
                  <a:lnTo>
                    <a:pt x="4343" y="29908"/>
                  </a:lnTo>
                  <a:lnTo>
                    <a:pt x="5575" y="26301"/>
                  </a:lnTo>
                  <a:lnTo>
                    <a:pt x="5715" y="26301"/>
                  </a:lnTo>
                  <a:lnTo>
                    <a:pt x="5715" y="22339"/>
                  </a:lnTo>
                  <a:lnTo>
                    <a:pt x="0" y="27190"/>
                  </a:lnTo>
                  <a:lnTo>
                    <a:pt x="2489" y="33261"/>
                  </a:lnTo>
                  <a:lnTo>
                    <a:pt x="4597" y="38836"/>
                  </a:lnTo>
                  <a:lnTo>
                    <a:pt x="7569" y="45300"/>
                  </a:lnTo>
                  <a:lnTo>
                    <a:pt x="5334" y="49618"/>
                  </a:lnTo>
                  <a:lnTo>
                    <a:pt x="7823" y="48526"/>
                  </a:lnTo>
                  <a:lnTo>
                    <a:pt x="9791" y="46418"/>
                  </a:lnTo>
                  <a:lnTo>
                    <a:pt x="10541" y="43434"/>
                  </a:lnTo>
                  <a:lnTo>
                    <a:pt x="10909" y="41579"/>
                  </a:lnTo>
                  <a:close/>
                </a:path>
                <a:path w="90804" h="114935">
                  <a:moveTo>
                    <a:pt x="11798" y="24447"/>
                  </a:moveTo>
                  <a:lnTo>
                    <a:pt x="11544" y="24320"/>
                  </a:lnTo>
                  <a:lnTo>
                    <a:pt x="11277" y="24599"/>
                  </a:lnTo>
                  <a:lnTo>
                    <a:pt x="11798" y="24447"/>
                  </a:lnTo>
                  <a:close/>
                </a:path>
                <a:path w="90804" h="114935">
                  <a:moveTo>
                    <a:pt x="14643" y="35991"/>
                  </a:moveTo>
                  <a:lnTo>
                    <a:pt x="13766" y="36728"/>
                  </a:lnTo>
                  <a:lnTo>
                    <a:pt x="12649" y="37617"/>
                  </a:lnTo>
                  <a:lnTo>
                    <a:pt x="12166" y="38468"/>
                  </a:lnTo>
                  <a:lnTo>
                    <a:pt x="11772" y="36855"/>
                  </a:lnTo>
                  <a:lnTo>
                    <a:pt x="11658" y="34378"/>
                  </a:lnTo>
                  <a:lnTo>
                    <a:pt x="11925" y="32283"/>
                  </a:lnTo>
                  <a:lnTo>
                    <a:pt x="11544" y="33007"/>
                  </a:lnTo>
                  <a:lnTo>
                    <a:pt x="9766" y="35991"/>
                  </a:lnTo>
                  <a:lnTo>
                    <a:pt x="9690" y="36855"/>
                  </a:lnTo>
                  <a:lnTo>
                    <a:pt x="11544" y="39230"/>
                  </a:lnTo>
                  <a:lnTo>
                    <a:pt x="12166" y="42341"/>
                  </a:lnTo>
                  <a:lnTo>
                    <a:pt x="10807" y="45656"/>
                  </a:lnTo>
                  <a:lnTo>
                    <a:pt x="11049" y="46672"/>
                  </a:lnTo>
                  <a:lnTo>
                    <a:pt x="11417" y="47790"/>
                  </a:lnTo>
                  <a:lnTo>
                    <a:pt x="12293" y="47028"/>
                  </a:lnTo>
                  <a:lnTo>
                    <a:pt x="13525" y="45656"/>
                  </a:lnTo>
                  <a:lnTo>
                    <a:pt x="13906" y="44932"/>
                  </a:lnTo>
                  <a:lnTo>
                    <a:pt x="13906" y="38468"/>
                  </a:lnTo>
                  <a:lnTo>
                    <a:pt x="13906" y="38341"/>
                  </a:lnTo>
                  <a:lnTo>
                    <a:pt x="14643" y="35991"/>
                  </a:lnTo>
                  <a:close/>
                </a:path>
                <a:path w="90804" h="114935">
                  <a:moveTo>
                    <a:pt x="15392" y="23228"/>
                  </a:moveTo>
                  <a:lnTo>
                    <a:pt x="12649" y="24079"/>
                  </a:lnTo>
                  <a:lnTo>
                    <a:pt x="10795" y="26301"/>
                  </a:lnTo>
                  <a:lnTo>
                    <a:pt x="15392" y="23228"/>
                  </a:lnTo>
                  <a:close/>
                </a:path>
                <a:path w="90804" h="114935">
                  <a:moveTo>
                    <a:pt x="20485" y="27076"/>
                  </a:moveTo>
                  <a:lnTo>
                    <a:pt x="20116" y="27317"/>
                  </a:lnTo>
                  <a:lnTo>
                    <a:pt x="20358" y="27190"/>
                  </a:lnTo>
                  <a:lnTo>
                    <a:pt x="20485" y="27076"/>
                  </a:lnTo>
                  <a:close/>
                </a:path>
                <a:path w="90804" h="114935">
                  <a:moveTo>
                    <a:pt x="21958" y="32524"/>
                  </a:moveTo>
                  <a:lnTo>
                    <a:pt x="21094" y="32524"/>
                  </a:lnTo>
                  <a:lnTo>
                    <a:pt x="19608" y="33134"/>
                  </a:lnTo>
                  <a:lnTo>
                    <a:pt x="17614" y="36245"/>
                  </a:lnTo>
                  <a:lnTo>
                    <a:pt x="17830" y="38341"/>
                  </a:lnTo>
                  <a:lnTo>
                    <a:pt x="17856" y="38836"/>
                  </a:lnTo>
                  <a:lnTo>
                    <a:pt x="17132" y="42456"/>
                  </a:lnTo>
                  <a:lnTo>
                    <a:pt x="16510" y="39598"/>
                  </a:lnTo>
                  <a:lnTo>
                    <a:pt x="16878" y="36245"/>
                  </a:lnTo>
                  <a:lnTo>
                    <a:pt x="17983" y="33616"/>
                  </a:lnTo>
                  <a:lnTo>
                    <a:pt x="16141" y="34899"/>
                  </a:lnTo>
                  <a:lnTo>
                    <a:pt x="15392" y="35509"/>
                  </a:lnTo>
                  <a:lnTo>
                    <a:pt x="14884" y="38341"/>
                  </a:lnTo>
                  <a:lnTo>
                    <a:pt x="14401" y="43319"/>
                  </a:lnTo>
                  <a:lnTo>
                    <a:pt x="15265" y="48399"/>
                  </a:lnTo>
                  <a:lnTo>
                    <a:pt x="15392" y="48768"/>
                  </a:lnTo>
                  <a:lnTo>
                    <a:pt x="15392" y="51752"/>
                  </a:lnTo>
                  <a:lnTo>
                    <a:pt x="20980" y="49898"/>
                  </a:lnTo>
                  <a:lnTo>
                    <a:pt x="19100" y="44805"/>
                  </a:lnTo>
                  <a:lnTo>
                    <a:pt x="19304" y="42456"/>
                  </a:lnTo>
                  <a:lnTo>
                    <a:pt x="19634" y="38341"/>
                  </a:lnTo>
                  <a:lnTo>
                    <a:pt x="19735" y="36728"/>
                  </a:lnTo>
                  <a:lnTo>
                    <a:pt x="19850" y="36487"/>
                  </a:lnTo>
                  <a:lnTo>
                    <a:pt x="20726" y="34632"/>
                  </a:lnTo>
                  <a:lnTo>
                    <a:pt x="21958" y="32524"/>
                  </a:lnTo>
                  <a:close/>
                </a:path>
                <a:path w="90804" h="114935">
                  <a:moveTo>
                    <a:pt x="25311" y="25450"/>
                  </a:moveTo>
                  <a:lnTo>
                    <a:pt x="22339" y="26454"/>
                  </a:lnTo>
                  <a:lnTo>
                    <a:pt x="19227" y="28930"/>
                  </a:lnTo>
                  <a:lnTo>
                    <a:pt x="16751" y="30048"/>
                  </a:lnTo>
                  <a:lnTo>
                    <a:pt x="18364" y="27673"/>
                  </a:lnTo>
                  <a:lnTo>
                    <a:pt x="20980" y="26339"/>
                  </a:lnTo>
                  <a:lnTo>
                    <a:pt x="22707" y="24079"/>
                  </a:lnTo>
                  <a:lnTo>
                    <a:pt x="16776" y="24803"/>
                  </a:lnTo>
                  <a:lnTo>
                    <a:pt x="16383" y="24688"/>
                  </a:lnTo>
                  <a:lnTo>
                    <a:pt x="15138" y="24815"/>
                  </a:lnTo>
                  <a:lnTo>
                    <a:pt x="14274" y="24688"/>
                  </a:lnTo>
                  <a:lnTo>
                    <a:pt x="13030" y="25450"/>
                  </a:lnTo>
                  <a:lnTo>
                    <a:pt x="9931" y="27800"/>
                  </a:lnTo>
                  <a:lnTo>
                    <a:pt x="8801" y="29781"/>
                  </a:lnTo>
                  <a:lnTo>
                    <a:pt x="9309" y="27305"/>
                  </a:lnTo>
                  <a:lnTo>
                    <a:pt x="10795" y="25082"/>
                  </a:lnTo>
                  <a:lnTo>
                    <a:pt x="11277" y="24599"/>
                  </a:lnTo>
                  <a:lnTo>
                    <a:pt x="7950" y="25577"/>
                  </a:lnTo>
                  <a:lnTo>
                    <a:pt x="6705" y="25819"/>
                  </a:lnTo>
                  <a:lnTo>
                    <a:pt x="4965" y="29895"/>
                  </a:lnTo>
                  <a:lnTo>
                    <a:pt x="4597" y="34264"/>
                  </a:lnTo>
                  <a:lnTo>
                    <a:pt x="8318" y="38100"/>
                  </a:lnTo>
                  <a:lnTo>
                    <a:pt x="9550" y="33896"/>
                  </a:lnTo>
                  <a:lnTo>
                    <a:pt x="11506" y="29781"/>
                  </a:lnTo>
                  <a:lnTo>
                    <a:pt x="11798" y="29171"/>
                  </a:lnTo>
                  <a:lnTo>
                    <a:pt x="12649" y="28448"/>
                  </a:lnTo>
                  <a:lnTo>
                    <a:pt x="12649" y="36360"/>
                  </a:lnTo>
                  <a:lnTo>
                    <a:pt x="14884" y="34137"/>
                  </a:lnTo>
                  <a:lnTo>
                    <a:pt x="17614" y="32639"/>
                  </a:lnTo>
                  <a:lnTo>
                    <a:pt x="21094" y="31394"/>
                  </a:lnTo>
                  <a:lnTo>
                    <a:pt x="21463" y="31153"/>
                  </a:lnTo>
                  <a:lnTo>
                    <a:pt x="24688" y="26187"/>
                  </a:lnTo>
                  <a:lnTo>
                    <a:pt x="25311" y="25450"/>
                  </a:lnTo>
                  <a:close/>
                </a:path>
                <a:path w="90804" h="114935">
                  <a:moveTo>
                    <a:pt x="27800" y="29171"/>
                  </a:moveTo>
                  <a:lnTo>
                    <a:pt x="23456" y="31026"/>
                  </a:lnTo>
                  <a:lnTo>
                    <a:pt x="19850" y="36487"/>
                  </a:lnTo>
                  <a:lnTo>
                    <a:pt x="20599" y="42824"/>
                  </a:lnTo>
                  <a:lnTo>
                    <a:pt x="21094" y="46266"/>
                  </a:lnTo>
                  <a:lnTo>
                    <a:pt x="24206" y="48158"/>
                  </a:lnTo>
                  <a:lnTo>
                    <a:pt x="24320" y="50533"/>
                  </a:lnTo>
                  <a:lnTo>
                    <a:pt x="26060" y="45897"/>
                  </a:lnTo>
                  <a:lnTo>
                    <a:pt x="23952" y="45046"/>
                  </a:lnTo>
                  <a:lnTo>
                    <a:pt x="23456" y="41579"/>
                  </a:lnTo>
                  <a:lnTo>
                    <a:pt x="22834" y="37007"/>
                  </a:lnTo>
                  <a:lnTo>
                    <a:pt x="24320" y="32397"/>
                  </a:lnTo>
                  <a:lnTo>
                    <a:pt x="27800" y="29171"/>
                  </a:lnTo>
                  <a:close/>
                </a:path>
                <a:path w="90804" h="114935">
                  <a:moveTo>
                    <a:pt x="31026" y="16764"/>
                  </a:moveTo>
                  <a:lnTo>
                    <a:pt x="30530" y="16002"/>
                  </a:lnTo>
                  <a:lnTo>
                    <a:pt x="27051" y="18224"/>
                  </a:lnTo>
                  <a:lnTo>
                    <a:pt x="31026" y="16764"/>
                  </a:lnTo>
                  <a:close/>
                </a:path>
                <a:path w="90804" h="114935">
                  <a:moveTo>
                    <a:pt x="32994" y="18872"/>
                  </a:moveTo>
                  <a:lnTo>
                    <a:pt x="32385" y="18503"/>
                  </a:lnTo>
                  <a:lnTo>
                    <a:pt x="31648" y="17767"/>
                  </a:lnTo>
                  <a:lnTo>
                    <a:pt x="31521" y="17373"/>
                  </a:lnTo>
                  <a:lnTo>
                    <a:pt x="29044" y="17868"/>
                  </a:lnTo>
                  <a:lnTo>
                    <a:pt x="26187" y="19481"/>
                  </a:lnTo>
                  <a:lnTo>
                    <a:pt x="23825" y="20243"/>
                  </a:lnTo>
                  <a:lnTo>
                    <a:pt x="25692" y="18630"/>
                  </a:lnTo>
                  <a:lnTo>
                    <a:pt x="28549" y="16764"/>
                  </a:lnTo>
                  <a:lnTo>
                    <a:pt x="30403" y="15519"/>
                  </a:lnTo>
                  <a:lnTo>
                    <a:pt x="30035" y="14909"/>
                  </a:lnTo>
                  <a:lnTo>
                    <a:pt x="29654" y="14147"/>
                  </a:lnTo>
                  <a:lnTo>
                    <a:pt x="29413" y="13538"/>
                  </a:lnTo>
                  <a:lnTo>
                    <a:pt x="20193" y="18681"/>
                  </a:lnTo>
                  <a:lnTo>
                    <a:pt x="19710" y="18745"/>
                  </a:lnTo>
                  <a:lnTo>
                    <a:pt x="19710" y="18948"/>
                  </a:lnTo>
                  <a:lnTo>
                    <a:pt x="18986" y="19354"/>
                  </a:lnTo>
                  <a:lnTo>
                    <a:pt x="19240" y="19113"/>
                  </a:lnTo>
                  <a:lnTo>
                    <a:pt x="19710" y="18948"/>
                  </a:lnTo>
                  <a:lnTo>
                    <a:pt x="19710" y="18745"/>
                  </a:lnTo>
                  <a:lnTo>
                    <a:pt x="17754" y="18986"/>
                  </a:lnTo>
                  <a:lnTo>
                    <a:pt x="14516" y="18986"/>
                  </a:lnTo>
                  <a:lnTo>
                    <a:pt x="11176" y="20243"/>
                  </a:lnTo>
                  <a:lnTo>
                    <a:pt x="13652" y="18135"/>
                  </a:lnTo>
                  <a:lnTo>
                    <a:pt x="15760" y="17741"/>
                  </a:lnTo>
                  <a:lnTo>
                    <a:pt x="17716" y="17081"/>
                  </a:lnTo>
                  <a:lnTo>
                    <a:pt x="18427" y="17348"/>
                  </a:lnTo>
                  <a:lnTo>
                    <a:pt x="16992" y="18135"/>
                  </a:lnTo>
                  <a:lnTo>
                    <a:pt x="16624" y="18262"/>
                  </a:lnTo>
                  <a:lnTo>
                    <a:pt x="18859" y="18135"/>
                  </a:lnTo>
                  <a:lnTo>
                    <a:pt x="20104" y="17894"/>
                  </a:lnTo>
                  <a:lnTo>
                    <a:pt x="21221" y="17767"/>
                  </a:lnTo>
                  <a:lnTo>
                    <a:pt x="22212" y="17132"/>
                  </a:lnTo>
                  <a:lnTo>
                    <a:pt x="23202" y="16370"/>
                  </a:lnTo>
                  <a:lnTo>
                    <a:pt x="23952" y="16002"/>
                  </a:lnTo>
                  <a:lnTo>
                    <a:pt x="22834" y="16370"/>
                  </a:lnTo>
                  <a:lnTo>
                    <a:pt x="21475" y="16764"/>
                  </a:lnTo>
                  <a:lnTo>
                    <a:pt x="20599" y="16764"/>
                  </a:lnTo>
                  <a:lnTo>
                    <a:pt x="25323" y="14757"/>
                  </a:lnTo>
                  <a:lnTo>
                    <a:pt x="26809" y="14262"/>
                  </a:lnTo>
                  <a:lnTo>
                    <a:pt x="29286" y="12649"/>
                  </a:lnTo>
                  <a:lnTo>
                    <a:pt x="28663" y="10795"/>
                  </a:lnTo>
                  <a:lnTo>
                    <a:pt x="28536" y="9423"/>
                  </a:lnTo>
                  <a:lnTo>
                    <a:pt x="28536" y="5702"/>
                  </a:lnTo>
                  <a:lnTo>
                    <a:pt x="28041" y="6832"/>
                  </a:lnTo>
                  <a:lnTo>
                    <a:pt x="26073" y="9207"/>
                  </a:lnTo>
                  <a:lnTo>
                    <a:pt x="24206" y="9944"/>
                  </a:lnTo>
                  <a:lnTo>
                    <a:pt x="25552" y="8813"/>
                  </a:lnTo>
                  <a:lnTo>
                    <a:pt x="27800" y="6070"/>
                  </a:lnTo>
                  <a:lnTo>
                    <a:pt x="28536" y="3594"/>
                  </a:lnTo>
                  <a:lnTo>
                    <a:pt x="28536" y="0"/>
                  </a:lnTo>
                  <a:lnTo>
                    <a:pt x="27914" y="1257"/>
                  </a:lnTo>
                  <a:lnTo>
                    <a:pt x="26073" y="3111"/>
                  </a:lnTo>
                  <a:lnTo>
                    <a:pt x="24955" y="3962"/>
                  </a:lnTo>
                  <a:lnTo>
                    <a:pt x="23329" y="10795"/>
                  </a:lnTo>
                  <a:lnTo>
                    <a:pt x="17373" y="12407"/>
                  </a:lnTo>
                  <a:lnTo>
                    <a:pt x="13652" y="11925"/>
                  </a:lnTo>
                  <a:lnTo>
                    <a:pt x="16256" y="14020"/>
                  </a:lnTo>
                  <a:lnTo>
                    <a:pt x="20599" y="14630"/>
                  </a:lnTo>
                  <a:lnTo>
                    <a:pt x="24701" y="12890"/>
                  </a:lnTo>
                  <a:lnTo>
                    <a:pt x="19367" y="16370"/>
                  </a:lnTo>
                  <a:lnTo>
                    <a:pt x="13538" y="13906"/>
                  </a:lnTo>
                  <a:lnTo>
                    <a:pt x="11417" y="11798"/>
                  </a:lnTo>
                  <a:lnTo>
                    <a:pt x="12915" y="15278"/>
                  </a:lnTo>
                  <a:lnTo>
                    <a:pt x="16510" y="16624"/>
                  </a:lnTo>
                  <a:lnTo>
                    <a:pt x="14643" y="16370"/>
                  </a:lnTo>
                  <a:lnTo>
                    <a:pt x="12788" y="15519"/>
                  </a:lnTo>
                  <a:lnTo>
                    <a:pt x="8318" y="17373"/>
                  </a:lnTo>
                  <a:lnTo>
                    <a:pt x="6210" y="20853"/>
                  </a:lnTo>
                  <a:lnTo>
                    <a:pt x="6210" y="25209"/>
                  </a:lnTo>
                  <a:lnTo>
                    <a:pt x="9309" y="24320"/>
                  </a:lnTo>
                  <a:lnTo>
                    <a:pt x="13030" y="23342"/>
                  </a:lnTo>
                  <a:lnTo>
                    <a:pt x="16764" y="21615"/>
                  </a:lnTo>
                  <a:lnTo>
                    <a:pt x="17500" y="20726"/>
                  </a:lnTo>
                  <a:lnTo>
                    <a:pt x="18605" y="19697"/>
                  </a:lnTo>
                  <a:lnTo>
                    <a:pt x="15887" y="24079"/>
                  </a:lnTo>
                  <a:lnTo>
                    <a:pt x="19113" y="23964"/>
                  </a:lnTo>
                  <a:lnTo>
                    <a:pt x="23799" y="23888"/>
                  </a:lnTo>
                  <a:lnTo>
                    <a:pt x="23456" y="24320"/>
                  </a:lnTo>
                  <a:lnTo>
                    <a:pt x="20485" y="27076"/>
                  </a:lnTo>
                  <a:lnTo>
                    <a:pt x="21463" y="26428"/>
                  </a:lnTo>
                  <a:lnTo>
                    <a:pt x="24320" y="24930"/>
                  </a:lnTo>
                  <a:lnTo>
                    <a:pt x="26174" y="24206"/>
                  </a:lnTo>
                  <a:lnTo>
                    <a:pt x="26809" y="23837"/>
                  </a:lnTo>
                  <a:lnTo>
                    <a:pt x="27800" y="22948"/>
                  </a:lnTo>
                  <a:lnTo>
                    <a:pt x="28321" y="22352"/>
                  </a:lnTo>
                  <a:lnTo>
                    <a:pt x="32029" y="19596"/>
                  </a:lnTo>
                  <a:lnTo>
                    <a:pt x="32994" y="18872"/>
                  </a:lnTo>
                  <a:close/>
                </a:path>
                <a:path w="90804" h="114935">
                  <a:moveTo>
                    <a:pt x="39839" y="21971"/>
                  </a:moveTo>
                  <a:lnTo>
                    <a:pt x="39700" y="21615"/>
                  </a:lnTo>
                  <a:lnTo>
                    <a:pt x="38709" y="21361"/>
                  </a:lnTo>
                  <a:lnTo>
                    <a:pt x="34734" y="22834"/>
                  </a:lnTo>
                  <a:lnTo>
                    <a:pt x="39839" y="21971"/>
                  </a:lnTo>
                  <a:close/>
                </a:path>
                <a:path w="90804" h="114935">
                  <a:moveTo>
                    <a:pt x="43065" y="29171"/>
                  </a:moveTo>
                  <a:lnTo>
                    <a:pt x="40703" y="27432"/>
                  </a:lnTo>
                  <a:lnTo>
                    <a:pt x="37109" y="26797"/>
                  </a:lnTo>
                  <a:lnTo>
                    <a:pt x="34264" y="27190"/>
                  </a:lnTo>
                  <a:lnTo>
                    <a:pt x="28994" y="29514"/>
                  </a:lnTo>
                  <a:lnTo>
                    <a:pt x="25425" y="34442"/>
                  </a:lnTo>
                  <a:lnTo>
                    <a:pt x="24358" y="40589"/>
                  </a:lnTo>
                  <a:lnTo>
                    <a:pt x="26568" y="46545"/>
                  </a:lnTo>
                  <a:lnTo>
                    <a:pt x="30035" y="51142"/>
                  </a:lnTo>
                  <a:lnTo>
                    <a:pt x="37109" y="50012"/>
                  </a:lnTo>
                  <a:lnTo>
                    <a:pt x="38976" y="46177"/>
                  </a:lnTo>
                  <a:lnTo>
                    <a:pt x="36982" y="47675"/>
                  </a:lnTo>
                  <a:lnTo>
                    <a:pt x="34734" y="48641"/>
                  </a:lnTo>
                  <a:lnTo>
                    <a:pt x="31775" y="47790"/>
                  </a:lnTo>
                  <a:lnTo>
                    <a:pt x="34505" y="47917"/>
                  </a:lnTo>
                  <a:lnTo>
                    <a:pt x="36487" y="47028"/>
                  </a:lnTo>
                  <a:lnTo>
                    <a:pt x="36842" y="46177"/>
                  </a:lnTo>
                  <a:lnTo>
                    <a:pt x="31153" y="47028"/>
                  </a:lnTo>
                  <a:lnTo>
                    <a:pt x="28549" y="42189"/>
                  </a:lnTo>
                  <a:lnTo>
                    <a:pt x="29044" y="37617"/>
                  </a:lnTo>
                  <a:lnTo>
                    <a:pt x="30035" y="31762"/>
                  </a:lnTo>
                  <a:lnTo>
                    <a:pt x="34874" y="27914"/>
                  </a:lnTo>
                  <a:lnTo>
                    <a:pt x="43065" y="29171"/>
                  </a:lnTo>
                  <a:close/>
                </a:path>
                <a:path w="90804" h="114935">
                  <a:moveTo>
                    <a:pt x="43180" y="28041"/>
                  </a:moveTo>
                  <a:lnTo>
                    <a:pt x="42938" y="27559"/>
                  </a:lnTo>
                  <a:lnTo>
                    <a:pt x="40957" y="24320"/>
                  </a:lnTo>
                  <a:lnTo>
                    <a:pt x="40220" y="22834"/>
                  </a:lnTo>
                  <a:lnTo>
                    <a:pt x="37477" y="22948"/>
                  </a:lnTo>
                  <a:lnTo>
                    <a:pt x="32029" y="24206"/>
                  </a:lnTo>
                  <a:lnTo>
                    <a:pt x="30772" y="24561"/>
                  </a:lnTo>
                  <a:lnTo>
                    <a:pt x="32512" y="22834"/>
                  </a:lnTo>
                  <a:lnTo>
                    <a:pt x="35852" y="21704"/>
                  </a:lnTo>
                  <a:lnTo>
                    <a:pt x="37477" y="21094"/>
                  </a:lnTo>
                  <a:lnTo>
                    <a:pt x="35991" y="20726"/>
                  </a:lnTo>
                  <a:lnTo>
                    <a:pt x="34620" y="20116"/>
                  </a:lnTo>
                  <a:lnTo>
                    <a:pt x="33375" y="19227"/>
                  </a:lnTo>
                  <a:lnTo>
                    <a:pt x="32029" y="19596"/>
                  </a:lnTo>
                  <a:lnTo>
                    <a:pt x="24320" y="26822"/>
                  </a:lnTo>
                  <a:lnTo>
                    <a:pt x="22339" y="31521"/>
                  </a:lnTo>
                  <a:lnTo>
                    <a:pt x="28803" y="25692"/>
                  </a:lnTo>
                  <a:lnTo>
                    <a:pt x="37223" y="24561"/>
                  </a:lnTo>
                  <a:lnTo>
                    <a:pt x="43180" y="28041"/>
                  </a:lnTo>
                  <a:close/>
                </a:path>
                <a:path w="90804" h="114935">
                  <a:moveTo>
                    <a:pt x="45415" y="24447"/>
                  </a:moveTo>
                  <a:lnTo>
                    <a:pt x="44310" y="21704"/>
                  </a:lnTo>
                  <a:lnTo>
                    <a:pt x="43561" y="21704"/>
                  </a:lnTo>
                  <a:lnTo>
                    <a:pt x="45415" y="24447"/>
                  </a:lnTo>
                  <a:close/>
                </a:path>
                <a:path w="90804" h="114935">
                  <a:moveTo>
                    <a:pt x="51384" y="35115"/>
                  </a:moveTo>
                  <a:lnTo>
                    <a:pt x="47282" y="22466"/>
                  </a:lnTo>
                  <a:lnTo>
                    <a:pt x="46786" y="21704"/>
                  </a:lnTo>
                  <a:lnTo>
                    <a:pt x="44805" y="21704"/>
                  </a:lnTo>
                  <a:lnTo>
                    <a:pt x="45300" y="22948"/>
                  </a:lnTo>
                  <a:lnTo>
                    <a:pt x="46050" y="24688"/>
                  </a:lnTo>
                  <a:lnTo>
                    <a:pt x="46901" y="27673"/>
                  </a:lnTo>
                  <a:lnTo>
                    <a:pt x="46050" y="26949"/>
                  </a:lnTo>
                  <a:lnTo>
                    <a:pt x="42557" y="21704"/>
                  </a:lnTo>
                  <a:lnTo>
                    <a:pt x="41084" y="21704"/>
                  </a:lnTo>
                  <a:lnTo>
                    <a:pt x="40449" y="21463"/>
                  </a:lnTo>
                  <a:lnTo>
                    <a:pt x="41694" y="25082"/>
                  </a:lnTo>
                  <a:lnTo>
                    <a:pt x="49758" y="33896"/>
                  </a:lnTo>
                  <a:lnTo>
                    <a:pt x="51384" y="35382"/>
                  </a:lnTo>
                  <a:lnTo>
                    <a:pt x="51384" y="35115"/>
                  </a:lnTo>
                  <a:close/>
                </a:path>
                <a:path w="90804" h="114935">
                  <a:moveTo>
                    <a:pt x="52501" y="24447"/>
                  </a:moveTo>
                  <a:lnTo>
                    <a:pt x="52006" y="21704"/>
                  </a:lnTo>
                  <a:lnTo>
                    <a:pt x="51257" y="21704"/>
                  </a:lnTo>
                  <a:lnTo>
                    <a:pt x="52501" y="24447"/>
                  </a:lnTo>
                  <a:close/>
                </a:path>
                <a:path w="90804" h="114935">
                  <a:moveTo>
                    <a:pt x="56095" y="33375"/>
                  </a:moveTo>
                  <a:lnTo>
                    <a:pt x="55537" y="29171"/>
                  </a:lnTo>
                  <a:lnTo>
                    <a:pt x="55257" y="27317"/>
                  </a:lnTo>
                  <a:lnTo>
                    <a:pt x="55105" y="26301"/>
                  </a:lnTo>
                  <a:lnTo>
                    <a:pt x="55600" y="21704"/>
                  </a:lnTo>
                  <a:lnTo>
                    <a:pt x="54724" y="21615"/>
                  </a:lnTo>
                  <a:lnTo>
                    <a:pt x="52743" y="21704"/>
                  </a:lnTo>
                  <a:lnTo>
                    <a:pt x="53365" y="24574"/>
                  </a:lnTo>
                  <a:lnTo>
                    <a:pt x="53492" y="27317"/>
                  </a:lnTo>
                  <a:lnTo>
                    <a:pt x="51625" y="24574"/>
                  </a:lnTo>
                  <a:lnTo>
                    <a:pt x="50634" y="22834"/>
                  </a:lnTo>
                  <a:lnTo>
                    <a:pt x="50507" y="21704"/>
                  </a:lnTo>
                  <a:lnTo>
                    <a:pt x="48399" y="21704"/>
                  </a:lnTo>
                  <a:lnTo>
                    <a:pt x="49263" y="24079"/>
                  </a:lnTo>
                  <a:lnTo>
                    <a:pt x="50507" y="27038"/>
                  </a:lnTo>
                  <a:lnTo>
                    <a:pt x="52120" y="29171"/>
                  </a:lnTo>
                  <a:lnTo>
                    <a:pt x="52374" y="29654"/>
                  </a:lnTo>
                  <a:lnTo>
                    <a:pt x="54597" y="32524"/>
                  </a:lnTo>
                  <a:lnTo>
                    <a:pt x="56095" y="33375"/>
                  </a:lnTo>
                  <a:close/>
                </a:path>
                <a:path w="90804" h="114935">
                  <a:moveTo>
                    <a:pt x="60439" y="45567"/>
                  </a:moveTo>
                  <a:lnTo>
                    <a:pt x="56591" y="34899"/>
                  </a:lnTo>
                  <a:lnTo>
                    <a:pt x="53860" y="32639"/>
                  </a:lnTo>
                  <a:lnTo>
                    <a:pt x="51257" y="30048"/>
                  </a:lnTo>
                  <a:lnTo>
                    <a:pt x="49758" y="26949"/>
                  </a:lnTo>
                  <a:lnTo>
                    <a:pt x="50266" y="29044"/>
                  </a:lnTo>
                  <a:lnTo>
                    <a:pt x="52247" y="35750"/>
                  </a:lnTo>
                  <a:lnTo>
                    <a:pt x="52870" y="37490"/>
                  </a:lnTo>
                  <a:lnTo>
                    <a:pt x="55841" y="40601"/>
                  </a:lnTo>
                  <a:lnTo>
                    <a:pt x="57950" y="43434"/>
                  </a:lnTo>
                  <a:lnTo>
                    <a:pt x="57950" y="50380"/>
                  </a:lnTo>
                  <a:lnTo>
                    <a:pt x="60439" y="45567"/>
                  </a:lnTo>
                  <a:close/>
                </a:path>
                <a:path w="90804" h="114935">
                  <a:moveTo>
                    <a:pt x="64160" y="57975"/>
                  </a:moveTo>
                  <a:lnTo>
                    <a:pt x="62674" y="50787"/>
                  </a:lnTo>
                  <a:lnTo>
                    <a:pt x="61048" y="57454"/>
                  </a:lnTo>
                  <a:lnTo>
                    <a:pt x="56108" y="63309"/>
                  </a:lnTo>
                  <a:lnTo>
                    <a:pt x="52857" y="67665"/>
                  </a:lnTo>
                  <a:lnTo>
                    <a:pt x="48907" y="72732"/>
                  </a:lnTo>
                  <a:lnTo>
                    <a:pt x="43573" y="78943"/>
                  </a:lnTo>
                  <a:lnTo>
                    <a:pt x="42075" y="84404"/>
                  </a:lnTo>
                  <a:lnTo>
                    <a:pt x="42697" y="84277"/>
                  </a:lnTo>
                  <a:lnTo>
                    <a:pt x="43675" y="84277"/>
                  </a:lnTo>
                  <a:lnTo>
                    <a:pt x="44424" y="83908"/>
                  </a:lnTo>
                  <a:lnTo>
                    <a:pt x="44678" y="86626"/>
                  </a:lnTo>
                  <a:lnTo>
                    <a:pt x="43065" y="91592"/>
                  </a:lnTo>
                  <a:lnTo>
                    <a:pt x="38481" y="92087"/>
                  </a:lnTo>
                  <a:lnTo>
                    <a:pt x="37858" y="93332"/>
                  </a:lnTo>
                  <a:lnTo>
                    <a:pt x="37731" y="94703"/>
                  </a:lnTo>
                  <a:lnTo>
                    <a:pt x="37731" y="96443"/>
                  </a:lnTo>
                  <a:lnTo>
                    <a:pt x="43065" y="97053"/>
                  </a:lnTo>
                  <a:lnTo>
                    <a:pt x="46050" y="100431"/>
                  </a:lnTo>
                  <a:lnTo>
                    <a:pt x="43675" y="105854"/>
                  </a:lnTo>
                  <a:lnTo>
                    <a:pt x="42938" y="104762"/>
                  </a:lnTo>
                  <a:lnTo>
                    <a:pt x="40589" y="103759"/>
                  </a:lnTo>
                  <a:lnTo>
                    <a:pt x="38963" y="105498"/>
                  </a:lnTo>
                  <a:lnTo>
                    <a:pt x="39598" y="106984"/>
                  </a:lnTo>
                  <a:lnTo>
                    <a:pt x="40081" y="107873"/>
                  </a:lnTo>
                  <a:lnTo>
                    <a:pt x="42697" y="111315"/>
                  </a:lnTo>
                  <a:lnTo>
                    <a:pt x="47790" y="114668"/>
                  </a:lnTo>
                  <a:lnTo>
                    <a:pt x="53975" y="112839"/>
                  </a:lnTo>
                  <a:lnTo>
                    <a:pt x="57467" y="111950"/>
                  </a:lnTo>
                  <a:lnTo>
                    <a:pt x="59817" y="110337"/>
                  </a:lnTo>
                  <a:lnTo>
                    <a:pt x="61048" y="107353"/>
                  </a:lnTo>
                  <a:lnTo>
                    <a:pt x="53479" y="108242"/>
                  </a:lnTo>
                  <a:lnTo>
                    <a:pt x="50393" y="102260"/>
                  </a:lnTo>
                  <a:lnTo>
                    <a:pt x="50888" y="93700"/>
                  </a:lnTo>
                  <a:lnTo>
                    <a:pt x="51625" y="86017"/>
                  </a:lnTo>
                  <a:lnTo>
                    <a:pt x="54978" y="80556"/>
                  </a:lnTo>
                  <a:lnTo>
                    <a:pt x="57340" y="74587"/>
                  </a:lnTo>
                  <a:lnTo>
                    <a:pt x="59690" y="67881"/>
                  </a:lnTo>
                  <a:lnTo>
                    <a:pt x="64160" y="57975"/>
                  </a:lnTo>
                  <a:close/>
                </a:path>
                <a:path w="90804" h="114935">
                  <a:moveTo>
                    <a:pt x="77190" y="21971"/>
                  </a:moveTo>
                  <a:lnTo>
                    <a:pt x="70358" y="23710"/>
                  </a:lnTo>
                  <a:lnTo>
                    <a:pt x="67868" y="29565"/>
                  </a:lnTo>
                  <a:lnTo>
                    <a:pt x="67017" y="38468"/>
                  </a:lnTo>
                  <a:lnTo>
                    <a:pt x="66268" y="29565"/>
                  </a:lnTo>
                  <a:lnTo>
                    <a:pt x="63792" y="23710"/>
                  </a:lnTo>
                  <a:lnTo>
                    <a:pt x="56972" y="21971"/>
                  </a:lnTo>
                  <a:lnTo>
                    <a:pt x="57467" y="26187"/>
                  </a:lnTo>
                  <a:lnTo>
                    <a:pt x="58826" y="30149"/>
                  </a:lnTo>
                  <a:lnTo>
                    <a:pt x="62534" y="37363"/>
                  </a:lnTo>
                  <a:lnTo>
                    <a:pt x="64782" y="40601"/>
                  </a:lnTo>
                  <a:lnTo>
                    <a:pt x="67017" y="43192"/>
                  </a:lnTo>
                  <a:lnTo>
                    <a:pt x="71615" y="37973"/>
                  </a:lnTo>
                  <a:lnTo>
                    <a:pt x="76327" y="30416"/>
                  </a:lnTo>
                  <a:lnTo>
                    <a:pt x="77190" y="21971"/>
                  </a:lnTo>
                  <a:close/>
                </a:path>
                <a:path w="90804" h="114935">
                  <a:moveTo>
                    <a:pt x="77939" y="24320"/>
                  </a:moveTo>
                  <a:lnTo>
                    <a:pt x="77076" y="29654"/>
                  </a:lnTo>
                  <a:lnTo>
                    <a:pt x="74841" y="33896"/>
                  </a:lnTo>
                  <a:lnTo>
                    <a:pt x="72466" y="37858"/>
                  </a:lnTo>
                  <a:lnTo>
                    <a:pt x="71094" y="40322"/>
                  </a:lnTo>
                  <a:lnTo>
                    <a:pt x="68135" y="42583"/>
                  </a:lnTo>
                  <a:lnTo>
                    <a:pt x="67767" y="45897"/>
                  </a:lnTo>
                  <a:lnTo>
                    <a:pt x="67500" y="47028"/>
                  </a:lnTo>
                  <a:lnTo>
                    <a:pt x="67767" y="48641"/>
                  </a:lnTo>
                  <a:lnTo>
                    <a:pt x="67017" y="50139"/>
                  </a:lnTo>
                  <a:lnTo>
                    <a:pt x="66395" y="48641"/>
                  </a:lnTo>
                  <a:lnTo>
                    <a:pt x="66649" y="47028"/>
                  </a:lnTo>
                  <a:lnTo>
                    <a:pt x="66395" y="45897"/>
                  </a:lnTo>
                  <a:lnTo>
                    <a:pt x="66027" y="42583"/>
                  </a:lnTo>
                  <a:lnTo>
                    <a:pt x="63042" y="40208"/>
                  </a:lnTo>
                  <a:lnTo>
                    <a:pt x="59321" y="33769"/>
                  </a:lnTo>
                  <a:lnTo>
                    <a:pt x="57086" y="29565"/>
                  </a:lnTo>
                  <a:lnTo>
                    <a:pt x="56222" y="24320"/>
                  </a:lnTo>
                  <a:lnTo>
                    <a:pt x="57365" y="33807"/>
                  </a:lnTo>
                  <a:lnTo>
                    <a:pt x="60083" y="41859"/>
                  </a:lnTo>
                  <a:lnTo>
                    <a:pt x="63576" y="48831"/>
                  </a:lnTo>
                  <a:lnTo>
                    <a:pt x="67017" y="55105"/>
                  </a:lnTo>
                  <a:lnTo>
                    <a:pt x="70523" y="48831"/>
                  </a:lnTo>
                  <a:lnTo>
                    <a:pt x="74015" y="41859"/>
                  </a:lnTo>
                  <a:lnTo>
                    <a:pt x="76733" y="33807"/>
                  </a:lnTo>
                  <a:lnTo>
                    <a:pt x="77939" y="24320"/>
                  </a:lnTo>
                  <a:close/>
                </a:path>
                <a:path w="90804" h="114935">
                  <a:moveTo>
                    <a:pt x="82778" y="21704"/>
                  </a:moveTo>
                  <a:lnTo>
                    <a:pt x="82029" y="21704"/>
                  </a:lnTo>
                  <a:lnTo>
                    <a:pt x="81534" y="24447"/>
                  </a:lnTo>
                  <a:lnTo>
                    <a:pt x="82778" y="21704"/>
                  </a:lnTo>
                  <a:close/>
                </a:path>
                <a:path w="90804" h="114935">
                  <a:moveTo>
                    <a:pt x="84391" y="26949"/>
                  </a:moveTo>
                  <a:lnTo>
                    <a:pt x="82778" y="30048"/>
                  </a:lnTo>
                  <a:lnTo>
                    <a:pt x="80289" y="32639"/>
                  </a:lnTo>
                  <a:lnTo>
                    <a:pt x="77571" y="34899"/>
                  </a:lnTo>
                  <a:lnTo>
                    <a:pt x="74955" y="42062"/>
                  </a:lnTo>
                  <a:lnTo>
                    <a:pt x="73723" y="45567"/>
                  </a:lnTo>
                  <a:lnTo>
                    <a:pt x="76314" y="50380"/>
                  </a:lnTo>
                  <a:lnTo>
                    <a:pt x="76314" y="43434"/>
                  </a:lnTo>
                  <a:lnTo>
                    <a:pt x="78320" y="40601"/>
                  </a:lnTo>
                  <a:lnTo>
                    <a:pt x="81407" y="37490"/>
                  </a:lnTo>
                  <a:lnTo>
                    <a:pt x="83883" y="29044"/>
                  </a:lnTo>
                  <a:lnTo>
                    <a:pt x="84391" y="26949"/>
                  </a:lnTo>
                  <a:close/>
                </a:path>
                <a:path w="90804" h="114935">
                  <a:moveTo>
                    <a:pt x="85763" y="21704"/>
                  </a:moveTo>
                  <a:lnTo>
                    <a:pt x="83515" y="21704"/>
                  </a:lnTo>
                  <a:lnTo>
                    <a:pt x="83146" y="22834"/>
                  </a:lnTo>
                  <a:lnTo>
                    <a:pt x="82397" y="24574"/>
                  </a:lnTo>
                  <a:lnTo>
                    <a:pt x="80657" y="27317"/>
                  </a:lnTo>
                  <a:lnTo>
                    <a:pt x="80797" y="24574"/>
                  </a:lnTo>
                  <a:lnTo>
                    <a:pt x="81407" y="21704"/>
                  </a:lnTo>
                  <a:lnTo>
                    <a:pt x="79298" y="21615"/>
                  </a:lnTo>
                  <a:lnTo>
                    <a:pt x="78435" y="21704"/>
                  </a:lnTo>
                  <a:lnTo>
                    <a:pt x="78752" y="24574"/>
                  </a:lnTo>
                  <a:lnTo>
                    <a:pt x="78828" y="27038"/>
                  </a:lnTo>
                  <a:lnTo>
                    <a:pt x="78422" y="29654"/>
                  </a:lnTo>
                  <a:lnTo>
                    <a:pt x="77939" y="33375"/>
                  </a:lnTo>
                  <a:lnTo>
                    <a:pt x="79438" y="32524"/>
                  </a:lnTo>
                  <a:lnTo>
                    <a:pt x="81648" y="29654"/>
                  </a:lnTo>
                  <a:lnTo>
                    <a:pt x="81915" y="29171"/>
                  </a:lnTo>
                  <a:lnTo>
                    <a:pt x="83312" y="27317"/>
                  </a:lnTo>
                  <a:lnTo>
                    <a:pt x="83515" y="27038"/>
                  </a:lnTo>
                  <a:lnTo>
                    <a:pt x="85763" y="21704"/>
                  </a:lnTo>
                  <a:close/>
                </a:path>
                <a:path w="90804" h="114935">
                  <a:moveTo>
                    <a:pt x="90716" y="21704"/>
                  </a:moveTo>
                  <a:lnTo>
                    <a:pt x="89966" y="21704"/>
                  </a:lnTo>
                  <a:lnTo>
                    <a:pt x="88861" y="24447"/>
                  </a:lnTo>
                  <a:lnTo>
                    <a:pt x="90716" y="21704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86287" y="4033590"/>
              <a:ext cx="15240" cy="42545"/>
            </a:xfrm>
            <a:custGeom>
              <a:avLst/>
              <a:gdLst/>
              <a:ahLst/>
              <a:cxnLst/>
              <a:rect l="l" t="t" r="r" b="b"/>
              <a:pathLst>
                <a:path w="15240" h="42545">
                  <a:moveTo>
                    <a:pt x="14645" y="0"/>
                  </a:moveTo>
                  <a:lnTo>
                    <a:pt x="0" y="32400"/>
                  </a:lnTo>
                  <a:lnTo>
                    <a:pt x="3977" y="39959"/>
                  </a:lnTo>
                  <a:lnTo>
                    <a:pt x="8561" y="42092"/>
                  </a:lnTo>
                  <a:lnTo>
                    <a:pt x="4215" y="39105"/>
                  </a:lnTo>
                  <a:lnTo>
                    <a:pt x="1618" y="31028"/>
                  </a:lnTo>
                  <a:lnTo>
                    <a:pt x="3358" y="22951"/>
                  </a:lnTo>
                  <a:lnTo>
                    <a:pt x="5449" y="16866"/>
                  </a:lnTo>
                  <a:lnTo>
                    <a:pt x="8394" y="11212"/>
                  </a:lnTo>
                  <a:lnTo>
                    <a:pt x="11642" y="5690"/>
                  </a:lnTo>
                  <a:lnTo>
                    <a:pt x="14645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50056" y="4012255"/>
              <a:ext cx="55880" cy="66040"/>
            </a:xfrm>
            <a:custGeom>
              <a:avLst/>
              <a:gdLst/>
              <a:ahLst/>
              <a:cxnLst/>
              <a:rect l="l" t="t" r="r" b="b"/>
              <a:pathLst>
                <a:path w="55879" h="66039">
                  <a:moveTo>
                    <a:pt x="53745" y="0"/>
                  </a:moveTo>
                  <a:lnTo>
                    <a:pt x="53483" y="6339"/>
                  </a:lnTo>
                  <a:lnTo>
                    <a:pt x="49889" y="10789"/>
                  </a:lnTo>
                  <a:lnTo>
                    <a:pt x="45662" y="13533"/>
                  </a:lnTo>
                  <a:lnTo>
                    <a:pt x="38971" y="18013"/>
                  </a:lnTo>
                  <a:lnTo>
                    <a:pt x="34744" y="19110"/>
                  </a:lnTo>
                  <a:lnTo>
                    <a:pt x="24444" y="24323"/>
                  </a:lnTo>
                  <a:lnTo>
                    <a:pt x="20098" y="29047"/>
                  </a:lnTo>
                  <a:lnTo>
                    <a:pt x="17123" y="30510"/>
                  </a:lnTo>
                  <a:lnTo>
                    <a:pt x="10549" y="34259"/>
                  </a:lnTo>
                  <a:lnTo>
                    <a:pt x="6074" y="28437"/>
                  </a:lnTo>
                  <a:lnTo>
                    <a:pt x="7824" y="24963"/>
                  </a:lnTo>
                  <a:lnTo>
                    <a:pt x="5714" y="25938"/>
                  </a:lnTo>
                  <a:lnTo>
                    <a:pt x="2859" y="28437"/>
                  </a:lnTo>
                  <a:lnTo>
                    <a:pt x="3596" y="33375"/>
                  </a:lnTo>
                  <a:lnTo>
                    <a:pt x="4096" y="36240"/>
                  </a:lnTo>
                  <a:lnTo>
                    <a:pt x="7324" y="37978"/>
                  </a:lnTo>
                  <a:lnTo>
                    <a:pt x="11298" y="38099"/>
                  </a:lnTo>
                  <a:lnTo>
                    <a:pt x="3846" y="38099"/>
                  </a:lnTo>
                  <a:lnTo>
                    <a:pt x="0" y="44561"/>
                  </a:lnTo>
                  <a:lnTo>
                    <a:pt x="1109" y="49773"/>
                  </a:lnTo>
                  <a:lnTo>
                    <a:pt x="1859" y="52760"/>
                  </a:lnTo>
                  <a:lnTo>
                    <a:pt x="5955" y="54345"/>
                  </a:lnTo>
                  <a:lnTo>
                    <a:pt x="6074" y="58582"/>
                  </a:lnTo>
                  <a:lnTo>
                    <a:pt x="8811" y="55961"/>
                  </a:lnTo>
                  <a:lnTo>
                    <a:pt x="6574" y="50383"/>
                  </a:lnTo>
                  <a:lnTo>
                    <a:pt x="12789" y="47914"/>
                  </a:lnTo>
                  <a:lnTo>
                    <a:pt x="22957" y="65531"/>
                  </a:lnTo>
                  <a:lnTo>
                    <a:pt x="29041" y="60807"/>
                  </a:lnTo>
                  <a:lnTo>
                    <a:pt x="33387" y="56692"/>
                  </a:lnTo>
                  <a:lnTo>
                    <a:pt x="36612" y="58704"/>
                  </a:lnTo>
                  <a:lnTo>
                    <a:pt x="36981" y="53248"/>
                  </a:lnTo>
                  <a:lnTo>
                    <a:pt x="31147" y="53614"/>
                  </a:lnTo>
                  <a:lnTo>
                    <a:pt x="26551" y="52760"/>
                  </a:lnTo>
                  <a:lnTo>
                    <a:pt x="21966" y="51998"/>
                  </a:lnTo>
                  <a:lnTo>
                    <a:pt x="19979" y="46177"/>
                  </a:lnTo>
                  <a:lnTo>
                    <a:pt x="24195" y="42184"/>
                  </a:lnTo>
                  <a:lnTo>
                    <a:pt x="25813" y="44439"/>
                  </a:lnTo>
                  <a:lnTo>
                    <a:pt x="29910" y="47274"/>
                  </a:lnTo>
                  <a:lnTo>
                    <a:pt x="33625" y="44927"/>
                  </a:lnTo>
                  <a:lnTo>
                    <a:pt x="34875" y="44074"/>
                  </a:lnTo>
                  <a:lnTo>
                    <a:pt x="35981" y="42428"/>
                  </a:lnTo>
                  <a:lnTo>
                    <a:pt x="35981" y="41087"/>
                  </a:lnTo>
                  <a:lnTo>
                    <a:pt x="35493" y="41087"/>
                  </a:lnTo>
                  <a:lnTo>
                    <a:pt x="34613" y="41574"/>
                  </a:lnTo>
                  <a:lnTo>
                    <a:pt x="28910" y="40965"/>
                  </a:lnTo>
                  <a:lnTo>
                    <a:pt x="28422" y="35112"/>
                  </a:lnTo>
                  <a:lnTo>
                    <a:pt x="30397" y="31272"/>
                  </a:lnTo>
                  <a:lnTo>
                    <a:pt x="31766" y="28437"/>
                  </a:lnTo>
                  <a:lnTo>
                    <a:pt x="34994" y="26700"/>
                  </a:lnTo>
                  <a:lnTo>
                    <a:pt x="37350" y="24688"/>
                  </a:lnTo>
                  <a:lnTo>
                    <a:pt x="47899" y="16123"/>
                  </a:lnTo>
                  <a:lnTo>
                    <a:pt x="51876" y="10667"/>
                  </a:lnTo>
                  <a:lnTo>
                    <a:pt x="54114" y="7437"/>
                  </a:lnTo>
                  <a:lnTo>
                    <a:pt x="55723" y="3962"/>
                  </a:lnTo>
                  <a:lnTo>
                    <a:pt x="53745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53021" y="402911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7200" y="19634"/>
                  </a:moveTo>
                  <a:lnTo>
                    <a:pt x="3848" y="18262"/>
                  </a:lnTo>
                  <a:lnTo>
                    <a:pt x="2235" y="15544"/>
                  </a:lnTo>
                  <a:lnTo>
                    <a:pt x="2235" y="12077"/>
                  </a:lnTo>
                  <a:lnTo>
                    <a:pt x="0" y="16281"/>
                  </a:lnTo>
                  <a:lnTo>
                    <a:pt x="3479" y="20002"/>
                  </a:lnTo>
                  <a:lnTo>
                    <a:pt x="7200" y="19634"/>
                  </a:lnTo>
                  <a:close/>
                </a:path>
                <a:path w="41275" h="44450">
                  <a:moveTo>
                    <a:pt x="9804" y="23622"/>
                  </a:moveTo>
                  <a:lnTo>
                    <a:pt x="3848" y="24472"/>
                  </a:lnTo>
                  <a:lnTo>
                    <a:pt x="254" y="28562"/>
                  </a:lnTo>
                  <a:lnTo>
                    <a:pt x="2362" y="34785"/>
                  </a:lnTo>
                  <a:lnTo>
                    <a:pt x="2362" y="29451"/>
                  </a:lnTo>
                  <a:lnTo>
                    <a:pt x="4216" y="25336"/>
                  </a:lnTo>
                  <a:lnTo>
                    <a:pt x="9804" y="23622"/>
                  </a:lnTo>
                  <a:close/>
                </a:path>
                <a:path w="41275" h="44450">
                  <a:moveTo>
                    <a:pt x="13779" y="17157"/>
                  </a:moveTo>
                  <a:lnTo>
                    <a:pt x="11049" y="17284"/>
                  </a:lnTo>
                  <a:lnTo>
                    <a:pt x="10426" y="17284"/>
                  </a:lnTo>
                  <a:lnTo>
                    <a:pt x="9194" y="17373"/>
                  </a:lnTo>
                  <a:lnTo>
                    <a:pt x="8445" y="17373"/>
                  </a:lnTo>
                  <a:lnTo>
                    <a:pt x="8572" y="18262"/>
                  </a:lnTo>
                  <a:lnTo>
                    <a:pt x="10058" y="18135"/>
                  </a:lnTo>
                  <a:lnTo>
                    <a:pt x="10299" y="18135"/>
                  </a:lnTo>
                  <a:lnTo>
                    <a:pt x="13779" y="17157"/>
                  </a:lnTo>
                  <a:close/>
                </a:path>
                <a:path w="41275" h="44450">
                  <a:moveTo>
                    <a:pt x="17868" y="39992"/>
                  </a:moveTo>
                  <a:lnTo>
                    <a:pt x="16891" y="39471"/>
                  </a:lnTo>
                  <a:lnTo>
                    <a:pt x="15735" y="37287"/>
                  </a:lnTo>
                  <a:lnTo>
                    <a:pt x="16002" y="39839"/>
                  </a:lnTo>
                  <a:lnTo>
                    <a:pt x="17868" y="39992"/>
                  </a:lnTo>
                  <a:close/>
                </a:path>
                <a:path w="41275" h="44450">
                  <a:moveTo>
                    <a:pt x="17881" y="44450"/>
                  </a:moveTo>
                  <a:lnTo>
                    <a:pt x="12293" y="41973"/>
                  </a:lnTo>
                  <a:lnTo>
                    <a:pt x="11049" y="34505"/>
                  </a:lnTo>
                  <a:lnTo>
                    <a:pt x="11798" y="29324"/>
                  </a:lnTo>
                  <a:lnTo>
                    <a:pt x="8940" y="28448"/>
                  </a:lnTo>
                  <a:lnTo>
                    <a:pt x="6692" y="30060"/>
                  </a:lnTo>
                  <a:lnTo>
                    <a:pt x="5600" y="32410"/>
                  </a:lnTo>
                  <a:lnTo>
                    <a:pt x="7442" y="30822"/>
                  </a:lnTo>
                  <a:lnTo>
                    <a:pt x="9690" y="29692"/>
                  </a:lnTo>
                  <a:lnTo>
                    <a:pt x="10807" y="30060"/>
                  </a:lnTo>
                  <a:lnTo>
                    <a:pt x="9690" y="35153"/>
                  </a:lnTo>
                  <a:lnTo>
                    <a:pt x="11290" y="42583"/>
                  </a:lnTo>
                  <a:lnTo>
                    <a:pt x="17881" y="44450"/>
                  </a:lnTo>
                  <a:close/>
                </a:path>
                <a:path w="41275" h="44450">
                  <a:moveTo>
                    <a:pt x="23456" y="39839"/>
                  </a:moveTo>
                  <a:lnTo>
                    <a:pt x="20967" y="40233"/>
                  </a:lnTo>
                  <a:lnTo>
                    <a:pt x="17868" y="39992"/>
                  </a:lnTo>
                  <a:lnTo>
                    <a:pt x="19748" y="40970"/>
                  </a:lnTo>
                  <a:lnTo>
                    <a:pt x="22161" y="40233"/>
                  </a:lnTo>
                  <a:lnTo>
                    <a:pt x="23456" y="39839"/>
                  </a:lnTo>
                  <a:close/>
                </a:path>
                <a:path w="41275" h="44450">
                  <a:moveTo>
                    <a:pt x="31153" y="26212"/>
                  </a:moveTo>
                  <a:lnTo>
                    <a:pt x="28422" y="27076"/>
                  </a:lnTo>
                  <a:lnTo>
                    <a:pt x="23710" y="26708"/>
                  </a:lnTo>
                  <a:lnTo>
                    <a:pt x="21844" y="23964"/>
                  </a:lnTo>
                  <a:lnTo>
                    <a:pt x="23444" y="27686"/>
                  </a:lnTo>
                  <a:lnTo>
                    <a:pt x="28549" y="28930"/>
                  </a:lnTo>
                  <a:lnTo>
                    <a:pt x="31153" y="26212"/>
                  </a:lnTo>
                  <a:close/>
                </a:path>
                <a:path w="41275" h="44450">
                  <a:moveTo>
                    <a:pt x="40957" y="0"/>
                  </a:moveTo>
                  <a:lnTo>
                    <a:pt x="34632" y="3873"/>
                  </a:lnTo>
                  <a:lnTo>
                    <a:pt x="29298" y="6096"/>
                  </a:lnTo>
                  <a:lnTo>
                    <a:pt x="24333" y="9448"/>
                  </a:lnTo>
                  <a:lnTo>
                    <a:pt x="18275" y="15151"/>
                  </a:lnTo>
                  <a:lnTo>
                    <a:pt x="14592" y="22136"/>
                  </a:lnTo>
                  <a:lnTo>
                    <a:pt x="13512" y="29514"/>
                  </a:lnTo>
                  <a:lnTo>
                    <a:pt x="15265" y="36398"/>
                  </a:lnTo>
                  <a:lnTo>
                    <a:pt x="15735" y="37287"/>
                  </a:lnTo>
                  <a:lnTo>
                    <a:pt x="15024" y="30543"/>
                  </a:lnTo>
                  <a:lnTo>
                    <a:pt x="15836" y="22453"/>
                  </a:lnTo>
                  <a:lnTo>
                    <a:pt x="37122" y="3238"/>
                  </a:lnTo>
                  <a:lnTo>
                    <a:pt x="40957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00036" y="3826243"/>
              <a:ext cx="167005" cy="130175"/>
            </a:xfrm>
            <a:custGeom>
              <a:avLst/>
              <a:gdLst/>
              <a:ahLst/>
              <a:cxnLst/>
              <a:rect l="l" t="t" r="r" b="b"/>
              <a:pathLst>
                <a:path w="167004" h="130175">
                  <a:moveTo>
                    <a:pt x="20218" y="71958"/>
                  </a:moveTo>
                  <a:lnTo>
                    <a:pt x="18491" y="71716"/>
                  </a:lnTo>
                  <a:lnTo>
                    <a:pt x="17627" y="71589"/>
                  </a:lnTo>
                  <a:lnTo>
                    <a:pt x="15024" y="71716"/>
                  </a:lnTo>
                  <a:lnTo>
                    <a:pt x="12534" y="71589"/>
                  </a:lnTo>
                  <a:lnTo>
                    <a:pt x="14020" y="71958"/>
                  </a:lnTo>
                  <a:lnTo>
                    <a:pt x="16764" y="72720"/>
                  </a:lnTo>
                  <a:lnTo>
                    <a:pt x="19100" y="72821"/>
                  </a:lnTo>
                  <a:lnTo>
                    <a:pt x="19735" y="72478"/>
                  </a:lnTo>
                  <a:lnTo>
                    <a:pt x="20218" y="71958"/>
                  </a:lnTo>
                  <a:close/>
                </a:path>
                <a:path w="167004" h="130175">
                  <a:moveTo>
                    <a:pt x="21209" y="62788"/>
                  </a:moveTo>
                  <a:lnTo>
                    <a:pt x="20840" y="61658"/>
                  </a:lnTo>
                  <a:lnTo>
                    <a:pt x="18364" y="60921"/>
                  </a:lnTo>
                  <a:lnTo>
                    <a:pt x="13284" y="59677"/>
                  </a:lnTo>
                  <a:lnTo>
                    <a:pt x="16014" y="61175"/>
                  </a:lnTo>
                  <a:lnTo>
                    <a:pt x="19227" y="62026"/>
                  </a:lnTo>
                  <a:lnTo>
                    <a:pt x="21209" y="62788"/>
                  </a:lnTo>
                  <a:close/>
                </a:path>
                <a:path w="167004" h="130175">
                  <a:moveTo>
                    <a:pt x="22085" y="39077"/>
                  </a:moveTo>
                  <a:lnTo>
                    <a:pt x="20599" y="38100"/>
                  </a:lnTo>
                  <a:lnTo>
                    <a:pt x="19723" y="36601"/>
                  </a:lnTo>
                  <a:lnTo>
                    <a:pt x="18364" y="35598"/>
                  </a:lnTo>
                  <a:lnTo>
                    <a:pt x="19100" y="36690"/>
                  </a:lnTo>
                  <a:lnTo>
                    <a:pt x="20967" y="39344"/>
                  </a:lnTo>
                  <a:lnTo>
                    <a:pt x="22085" y="40563"/>
                  </a:lnTo>
                  <a:lnTo>
                    <a:pt x="22085" y="39077"/>
                  </a:lnTo>
                  <a:close/>
                </a:path>
                <a:path w="167004" h="130175">
                  <a:moveTo>
                    <a:pt x="23825" y="89725"/>
                  </a:moveTo>
                  <a:lnTo>
                    <a:pt x="19100" y="91706"/>
                  </a:lnTo>
                  <a:lnTo>
                    <a:pt x="23698" y="90462"/>
                  </a:lnTo>
                  <a:lnTo>
                    <a:pt x="23825" y="89725"/>
                  </a:lnTo>
                  <a:close/>
                </a:path>
                <a:path w="167004" h="130175">
                  <a:moveTo>
                    <a:pt x="24066" y="47523"/>
                  </a:moveTo>
                  <a:lnTo>
                    <a:pt x="22593" y="43561"/>
                  </a:lnTo>
                  <a:lnTo>
                    <a:pt x="22466" y="41821"/>
                  </a:lnTo>
                  <a:lnTo>
                    <a:pt x="20358" y="39954"/>
                  </a:lnTo>
                  <a:lnTo>
                    <a:pt x="16141" y="34874"/>
                  </a:lnTo>
                  <a:lnTo>
                    <a:pt x="14389" y="30149"/>
                  </a:lnTo>
                  <a:lnTo>
                    <a:pt x="17754" y="33248"/>
                  </a:lnTo>
                  <a:lnTo>
                    <a:pt x="21107" y="37465"/>
                  </a:lnTo>
                  <a:lnTo>
                    <a:pt x="22098" y="38227"/>
                  </a:lnTo>
                  <a:lnTo>
                    <a:pt x="21844" y="36601"/>
                  </a:lnTo>
                  <a:lnTo>
                    <a:pt x="22466" y="33248"/>
                  </a:lnTo>
                  <a:lnTo>
                    <a:pt x="16992" y="28778"/>
                  </a:lnTo>
                  <a:lnTo>
                    <a:pt x="11163" y="22186"/>
                  </a:lnTo>
                  <a:lnTo>
                    <a:pt x="8801" y="15608"/>
                  </a:lnTo>
                  <a:lnTo>
                    <a:pt x="4597" y="23075"/>
                  </a:lnTo>
                  <a:lnTo>
                    <a:pt x="7073" y="31635"/>
                  </a:lnTo>
                  <a:lnTo>
                    <a:pt x="12166" y="37096"/>
                  </a:lnTo>
                  <a:lnTo>
                    <a:pt x="14770" y="39712"/>
                  </a:lnTo>
                  <a:lnTo>
                    <a:pt x="21082" y="44780"/>
                  </a:lnTo>
                  <a:lnTo>
                    <a:pt x="24066" y="47523"/>
                  </a:lnTo>
                  <a:close/>
                </a:path>
                <a:path w="167004" h="130175">
                  <a:moveTo>
                    <a:pt x="25311" y="54470"/>
                  </a:moveTo>
                  <a:lnTo>
                    <a:pt x="22821" y="53098"/>
                  </a:lnTo>
                  <a:lnTo>
                    <a:pt x="20599" y="51485"/>
                  </a:lnTo>
                  <a:lnTo>
                    <a:pt x="17995" y="50266"/>
                  </a:lnTo>
                  <a:lnTo>
                    <a:pt x="20472" y="52209"/>
                  </a:lnTo>
                  <a:lnTo>
                    <a:pt x="22212" y="53340"/>
                  </a:lnTo>
                  <a:lnTo>
                    <a:pt x="24206" y="54584"/>
                  </a:lnTo>
                  <a:lnTo>
                    <a:pt x="25311" y="54470"/>
                  </a:lnTo>
                  <a:close/>
                </a:path>
                <a:path w="167004" h="130175">
                  <a:moveTo>
                    <a:pt x="27063" y="81495"/>
                  </a:moveTo>
                  <a:lnTo>
                    <a:pt x="24815" y="80772"/>
                  </a:lnTo>
                  <a:lnTo>
                    <a:pt x="23825" y="81165"/>
                  </a:lnTo>
                  <a:lnTo>
                    <a:pt x="16992" y="82016"/>
                  </a:lnTo>
                  <a:lnTo>
                    <a:pt x="27063" y="81495"/>
                  </a:lnTo>
                  <a:close/>
                </a:path>
                <a:path w="167004" h="130175">
                  <a:moveTo>
                    <a:pt x="37363" y="101130"/>
                  </a:moveTo>
                  <a:lnTo>
                    <a:pt x="36982" y="100279"/>
                  </a:lnTo>
                  <a:lnTo>
                    <a:pt x="34620" y="105460"/>
                  </a:lnTo>
                  <a:lnTo>
                    <a:pt x="37363" y="101130"/>
                  </a:lnTo>
                  <a:close/>
                </a:path>
                <a:path w="167004" h="130175">
                  <a:moveTo>
                    <a:pt x="48145" y="119875"/>
                  </a:moveTo>
                  <a:lnTo>
                    <a:pt x="47523" y="120611"/>
                  </a:lnTo>
                  <a:lnTo>
                    <a:pt x="47040" y="121246"/>
                  </a:lnTo>
                  <a:lnTo>
                    <a:pt x="46672" y="121615"/>
                  </a:lnTo>
                  <a:lnTo>
                    <a:pt x="45923" y="129908"/>
                  </a:lnTo>
                  <a:lnTo>
                    <a:pt x="48145" y="119875"/>
                  </a:lnTo>
                  <a:close/>
                </a:path>
                <a:path w="167004" h="130175">
                  <a:moveTo>
                    <a:pt x="55968" y="102984"/>
                  </a:moveTo>
                  <a:lnTo>
                    <a:pt x="54851" y="103746"/>
                  </a:lnTo>
                  <a:lnTo>
                    <a:pt x="55092" y="110820"/>
                  </a:lnTo>
                  <a:lnTo>
                    <a:pt x="55968" y="102984"/>
                  </a:lnTo>
                  <a:close/>
                </a:path>
                <a:path w="167004" h="130175">
                  <a:moveTo>
                    <a:pt x="57708" y="3352"/>
                  </a:moveTo>
                  <a:lnTo>
                    <a:pt x="57340" y="2095"/>
                  </a:lnTo>
                  <a:lnTo>
                    <a:pt x="56959" y="1460"/>
                  </a:lnTo>
                  <a:lnTo>
                    <a:pt x="56222" y="482"/>
                  </a:lnTo>
                  <a:lnTo>
                    <a:pt x="55968" y="977"/>
                  </a:lnTo>
                  <a:lnTo>
                    <a:pt x="56095" y="1701"/>
                  </a:lnTo>
                  <a:lnTo>
                    <a:pt x="56464" y="2832"/>
                  </a:lnTo>
                  <a:lnTo>
                    <a:pt x="57708" y="3352"/>
                  </a:lnTo>
                  <a:close/>
                </a:path>
                <a:path w="167004" h="130175">
                  <a:moveTo>
                    <a:pt x="58204" y="4076"/>
                  </a:moveTo>
                  <a:lnTo>
                    <a:pt x="55841" y="3594"/>
                  </a:lnTo>
                  <a:lnTo>
                    <a:pt x="55219" y="2463"/>
                  </a:lnTo>
                  <a:lnTo>
                    <a:pt x="55346" y="241"/>
                  </a:lnTo>
                  <a:lnTo>
                    <a:pt x="55092" y="241"/>
                  </a:lnTo>
                  <a:lnTo>
                    <a:pt x="54470" y="0"/>
                  </a:lnTo>
                  <a:lnTo>
                    <a:pt x="54102" y="241"/>
                  </a:lnTo>
                  <a:lnTo>
                    <a:pt x="53975" y="1612"/>
                  </a:lnTo>
                  <a:lnTo>
                    <a:pt x="55473" y="4330"/>
                  </a:lnTo>
                  <a:lnTo>
                    <a:pt x="56705" y="5448"/>
                  </a:lnTo>
                  <a:lnTo>
                    <a:pt x="57086" y="5092"/>
                  </a:lnTo>
                  <a:lnTo>
                    <a:pt x="57708" y="4203"/>
                  </a:lnTo>
                  <a:lnTo>
                    <a:pt x="58204" y="4076"/>
                  </a:lnTo>
                  <a:close/>
                </a:path>
                <a:path w="167004" h="130175">
                  <a:moveTo>
                    <a:pt x="63906" y="977"/>
                  </a:moveTo>
                  <a:lnTo>
                    <a:pt x="62661" y="977"/>
                  </a:lnTo>
                  <a:lnTo>
                    <a:pt x="61048" y="482"/>
                  </a:lnTo>
                  <a:lnTo>
                    <a:pt x="59829" y="215"/>
                  </a:lnTo>
                  <a:lnTo>
                    <a:pt x="60312" y="977"/>
                  </a:lnTo>
                  <a:lnTo>
                    <a:pt x="60426" y="1854"/>
                  </a:lnTo>
                  <a:lnTo>
                    <a:pt x="59931" y="2959"/>
                  </a:lnTo>
                  <a:lnTo>
                    <a:pt x="60807" y="2222"/>
                  </a:lnTo>
                  <a:lnTo>
                    <a:pt x="62788" y="1460"/>
                  </a:lnTo>
                  <a:lnTo>
                    <a:pt x="63906" y="977"/>
                  </a:lnTo>
                  <a:close/>
                </a:path>
                <a:path w="167004" h="130175">
                  <a:moveTo>
                    <a:pt x="66509" y="111925"/>
                  </a:moveTo>
                  <a:lnTo>
                    <a:pt x="65646" y="104724"/>
                  </a:lnTo>
                  <a:lnTo>
                    <a:pt x="65151" y="105486"/>
                  </a:lnTo>
                  <a:lnTo>
                    <a:pt x="64655" y="105333"/>
                  </a:lnTo>
                  <a:lnTo>
                    <a:pt x="66509" y="111925"/>
                  </a:lnTo>
                  <a:close/>
                </a:path>
                <a:path w="167004" h="130175">
                  <a:moveTo>
                    <a:pt x="71856" y="100761"/>
                  </a:moveTo>
                  <a:lnTo>
                    <a:pt x="70980" y="100761"/>
                  </a:lnTo>
                  <a:lnTo>
                    <a:pt x="69989" y="100126"/>
                  </a:lnTo>
                  <a:lnTo>
                    <a:pt x="69507" y="99631"/>
                  </a:lnTo>
                  <a:lnTo>
                    <a:pt x="69507" y="100609"/>
                  </a:lnTo>
                  <a:lnTo>
                    <a:pt x="69380" y="101371"/>
                  </a:lnTo>
                  <a:lnTo>
                    <a:pt x="71856" y="110185"/>
                  </a:lnTo>
                  <a:lnTo>
                    <a:pt x="71856" y="100761"/>
                  </a:lnTo>
                  <a:close/>
                </a:path>
                <a:path w="167004" h="130175">
                  <a:moveTo>
                    <a:pt x="71856" y="81864"/>
                  </a:moveTo>
                  <a:lnTo>
                    <a:pt x="70599" y="82016"/>
                  </a:lnTo>
                  <a:lnTo>
                    <a:pt x="69494" y="81864"/>
                  </a:lnTo>
                  <a:lnTo>
                    <a:pt x="68249" y="81864"/>
                  </a:lnTo>
                  <a:lnTo>
                    <a:pt x="65633" y="87718"/>
                  </a:lnTo>
                  <a:lnTo>
                    <a:pt x="58331" y="89941"/>
                  </a:lnTo>
                  <a:lnTo>
                    <a:pt x="52374" y="88087"/>
                  </a:lnTo>
                  <a:lnTo>
                    <a:pt x="49555" y="87109"/>
                  </a:lnTo>
                  <a:lnTo>
                    <a:pt x="44551" y="85369"/>
                  </a:lnTo>
                  <a:lnTo>
                    <a:pt x="40449" y="80645"/>
                  </a:lnTo>
                  <a:lnTo>
                    <a:pt x="40614" y="80035"/>
                  </a:lnTo>
                  <a:lnTo>
                    <a:pt x="42875" y="71348"/>
                  </a:lnTo>
                  <a:lnTo>
                    <a:pt x="43675" y="68237"/>
                  </a:lnTo>
                  <a:lnTo>
                    <a:pt x="52235" y="66624"/>
                  </a:lnTo>
                  <a:lnTo>
                    <a:pt x="50673" y="62788"/>
                  </a:lnTo>
                  <a:lnTo>
                    <a:pt x="48895" y="58432"/>
                  </a:lnTo>
                  <a:lnTo>
                    <a:pt x="44780" y="52120"/>
                  </a:lnTo>
                  <a:lnTo>
                    <a:pt x="38417" y="45453"/>
                  </a:lnTo>
                  <a:lnTo>
                    <a:pt x="31254" y="38493"/>
                  </a:lnTo>
                  <a:lnTo>
                    <a:pt x="24701" y="31267"/>
                  </a:lnTo>
                  <a:lnTo>
                    <a:pt x="22466" y="37858"/>
                  </a:lnTo>
                  <a:lnTo>
                    <a:pt x="23698" y="46024"/>
                  </a:lnTo>
                  <a:lnTo>
                    <a:pt x="27432" y="49987"/>
                  </a:lnTo>
                  <a:lnTo>
                    <a:pt x="31394" y="54470"/>
                  </a:lnTo>
                  <a:lnTo>
                    <a:pt x="36360" y="56807"/>
                  </a:lnTo>
                  <a:lnTo>
                    <a:pt x="39700" y="62293"/>
                  </a:lnTo>
                  <a:lnTo>
                    <a:pt x="39217" y="62788"/>
                  </a:lnTo>
                  <a:lnTo>
                    <a:pt x="35001" y="57543"/>
                  </a:lnTo>
                  <a:lnTo>
                    <a:pt x="28041" y="52971"/>
                  </a:lnTo>
                  <a:lnTo>
                    <a:pt x="21475" y="57696"/>
                  </a:lnTo>
                  <a:lnTo>
                    <a:pt x="21475" y="64884"/>
                  </a:lnTo>
                  <a:lnTo>
                    <a:pt x="27533" y="68605"/>
                  </a:lnTo>
                  <a:lnTo>
                    <a:pt x="36360" y="70472"/>
                  </a:lnTo>
                  <a:lnTo>
                    <a:pt x="36360" y="70980"/>
                  </a:lnTo>
                  <a:lnTo>
                    <a:pt x="35991" y="71348"/>
                  </a:lnTo>
                  <a:lnTo>
                    <a:pt x="34505" y="70802"/>
                  </a:lnTo>
                  <a:lnTo>
                    <a:pt x="34505" y="81140"/>
                  </a:lnTo>
                  <a:lnTo>
                    <a:pt x="33502" y="81508"/>
                  </a:lnTo>
                  <a:lnTo>
                    <a:pt x="30035" y="81661"/>
                  </a:lnTo>
                  <a:lnTo>
                    <a:pt x="27660" y="82753"/>
                  </a:lnTo>
                  <a:lnTo>
                    <a:pt x="24638" y="84378"/>
                  </a:lnTo>
                  <a:lnTo>
                    <a:pt x="24688" y="84251"/>
                  </a:lnTo>
                  <a:lnTo>
                    <a:pt x="25184" y="83146"/>
                  </a:lnTo>
                  <a:lnTo>
                    <a:pt x="26314" y="82384"/>
                  </a:lnTo>
                  <a:lnTo>
                    <a:pt x="23088" y="82384"/>
                  </a:lnTo>
                  <a:lnTo>
                    <a:pt x="15506" y="83146"/>
                  </a:lnTo>
                  <a:lnTo>
                    <a:pt x="11798" y="82753"/>
                  </a:lnTo>
                  <a:lnTo>
                    <a:pt x="15392" y="81775"/>
                  </a:lnTo>
                  <a:lnTo>
                    <a:pt x="21107" y="81051"/>
                  </a:lnTo>
                  <a:lnTo>
                    <a:pt x="23825" y="80289"/>
                  </a:lnTo>
                  <a:lnTo>
                    <a:pt x="23393" y="79959"/>
                  </a:lnTo>
                  <a:lnTo>
                    <a:pt x="26682" y="80403"/>
                  </a:lnTo>
                  <a:lnTo>
                    <a:pt x="29044" y="80530"/>
                  </a:lnTo>
                  <a:lnTo>
                    <a:pt x="31775" y="80403"/>
                  </a:lnTo>
                  <a:lnTo>
                    <a:pt x="34124" y="80035"/>
                  </a:lnTo>
                  <a:lnTo>
                    <a:pt x="34417" y="80403"/>
                  </a:lnTo>
                  <a:lnTo>
                    <a:pt x="34505" y="81140"/>
                  </a:lnTo>
                  <a:lnTo>
                    <a:pt x="34505" y="70802"/>
                  </a:lnTo>
                  <a:lnTo>
                    <a:pt x="33629" y="70472"/>
                  </a:lnTo>
                  <a:lnTo>
                    <a:pt x="31153" y="69862"/>
                  </a:lnTo>
                  <a:lnTo>
                    <a:pt x="28549" y="69456"/>
                  </a:lnTo>
                  <a:lnTo>
                    <a:pt x="24574" y="68491"/>
                  </a:lnTo>
                  <a:lnTo>
                    <a:pt x="21844" y="72326"/>
                  </a:lnTo>
                  <a:lnTo>
                    <a:pt x="20726" y="73456"/>
                  </a:lnTo>
                  <a:lnTo>
                    <a:pt x="22085" y="76327"/>
                  </a:lnTo>
                  <a:lnTo>
                    <a:pt x="23139" y="79743"/>
                  </a:lnTo>
                  <a:lnTo>
                    <a:pt x="21463" y="78054"/>
                  </a:lnTo>
                  <a:lnTo>
                    <a:pt x="16624" y="77685"/>
                  </a:lnTo>
                  <a:lnTo>
                    <a:pt x="11531" y="78308"/>
                  </a:lnTo>
                  <a:lnTo>
                    <a:pt x="6705" y="78549"/>
                  </a:lnTo>
                  <a:lnTo>
                    <a:pt x="3708" y="78549"/>
                  </a:lnTo>
                  <a:lnTo>
                    <a:pt x="1231" y="81381"/>
                  </a:lnTo>
                  <a:lnTo>
                    <a:pt x="0" y="84493"/>
                  </a:lnTo>
                  <a:lnTo>
                    <a:pt x="1739" y="86626"/>
                  </a:lnTo>
                  <a:lnTo>
                    <a:pt x="3835" y="88849"/>
                  </a:lnTo>
                  <a:lnTo>
                    <a:pt x="9423" y="88087"/>
                  </a:lnTo>
                  <a:lnTo>
                    <a:pt x="21348" y="86233"/>
                  </a:lnTo>
                  <a:lnTo>
                    <a:pt x="24320" y="85369"/>
                  </a:lnTo>
                  <a:lnTo>
                    <a:pt x="24485" y="84874"/>
                  </a:lnTo>
                  <a:lnTo>
                    <a:pt x="24790" y="87109"/>
                  </a:lnTo>
                  <a:lnTo>
                    <a:pt x="24815" y="89090"/>
                  </a:lnTo>
                  <a:lnTo>
                    <a:pt x="24574" y="90830"/>
                  </a:lnTo>
                  <a:lnTo>
                    <a:pt x="25806" y="91071"/>
                  </a:lnTo>
                  <a:lnTo>
                    <a:pt x="29984" y="94094"/>
                  </a:lnTo>
                  <a:lnTo>
                    <a:pt x="26314" y="98259"/>
                  </a:lnTo>
                  <a:lnTo>
                    <a:pt x="30670" y="94576"/>
                  </a:lnTo>
                  <a:lnTo>
                    <a:pt x="31153" y="94919"/>
                  </a:lnTo>
                  <a:lnTo>
                    <a:pt x="33515" y="92811"/>
                  </a:lnTo>
                  <a:lnTo>
                    <a:pt x="36487" y="90703"/>
                  </a:lnTo>
                  <a:lnTo>
                    <a:pt x="37858" y="88722"/>
                  </a:lnTo>
                  <a:lnTo>
                    <a:pt x="38963" y="87718"/>
                  </a:lnTo>
                  <a:lnTo>
                    <a:pt x="39471" y="87109"/>
                  </a:lnTo>
                  <a:lnTo>
                    <a:pt x="39966" y="87718"/>
                  </a:lnTo>
                  <a:lnTo>
                    <a:pt x="39700" y="88722"/>
                  </a:lnTo>
                  <a:lnTo>
                    <a:pt x="36106" y="92443"/>
                  </a:lnTo>
                  <a:lnTo>
                    <a:pt x="35483" y="93421"/>
                  </a:lnTo>
                  <a:lnTo>
                    <a:pt x="33756" y="96037"/>
                  </a:lnTo>
                  <a:lnTo>
                    <a:pt x="36842" y="98145"/>
                  </a:lnTo>
                  <a:lnTo>
                    <a:pt x="37731" y="100253"/>
                  </a:lnTo>
                  <a:lnTo>
                    <a:pt x="40817" y="100126"/>
                  </a:lnTo>
                  <a:lnTo>
                    <a:pt x="43434" y="102501"/>
                  </a:lnTo>
                  <a:lnTo>
                    <a:pt x="44754" y="100126"/>
                  </a:lnTo>
                  <a:lnTo>
                    <a:pt x="45986" y="97904"/>
                  </a:lnTo>
                  <a:lnTo>
                    <a:pt x="46088" y="97663"/>
                  </a:lnTo>
                  <a:lnTo>
                    <a:pt x="47167" y="94310"/>
                  </a:lnTo>
                  <a:lnTo>
                    <a:pt x="47917" y="92329"/>
                  </a:lnTo>
                  <a:lnTo>
                    <a:pt x="48031" y="91719"/>
                  </a:lnTo>
                  <a:lnTo>
                    <a:pt x="48768" y="92202"/>
                  </a:lnTo>
                  <a:lnTo>
                    <a:pt x="48666" y="92811"/>
                  </a:lnTo>
                  <a:lnTo>
                    <a:pt x="48260" y="93903"/>
                  </a:lnTo>
                  <a:lnTo>
                    <a:pt x="46990" y="97663"/>
                  </a:lnTo>
                  <a:lnTo>
                    <a:pt x="46863" y="98386"/>
                  </a:lnTo>
                  <a:lnTo>
                    <a:pt x="46570" y="101892"/>
                  </a:lnTo>
                  <a:lnTo>
                    <a:pt x="46291" y="101498"/>
                  </a:lnTo>
                  <a:lnTo>
                    <a:pt x="44805" y="107962"/>
                  </a:lnTo>
                  <a:lnTo>
                    <a:pt x="47015" y="102539"/>
                  </a:lnTo>
                  <a:lnTo>
                    <a:pt x="49758" y="102717"/>
                  </a:lnTo>
                  <a:lnTo>
                    <a:pt x="51752" y="104482"/>
                  </a:lnTo>
                  <a:lnTo>
                    <a:pt x="53606" y="102628"/>
                  </a:lnTo>
                  <a:lnTo>
                    <a:pt x="56832" y="102628"/>
                  </a:lnTo>
                  <a:lnTo>
                    <a:pt x="56718" y="99034"/>
                  </a:lnTo>
                  <a:lnTo>
                    <a:pt x="56349" y="93179"/>
                  </a:lnTo>
                  <a:lnTo>
                    <a:pt x="56083" y="92570"/>
                  </a:lnTo>
                  <a:lnTo>
                    <a:pt x="57086" y="92570"/>
                  </a:lnTo>
                  <a:lnTo>
                    <a:pt x="57569" y="95427"/>
                  </a:lnTo>
                  <a:lnTo>
                    <a:pt x="57683" y="98145"/>
                  </a:lnTo>
                  <a:lnTo>
                    <a:pt x="58826" y="103606"/>
                  </a:lnTo>
                  <a:lnTo>
                    <a:pt x="61925" y="102870"/>
                  </a:lnTo>
                  <a:lnTo>
                    <a:pt x="64655" y="103962"/>
                  </a:lnTo>
                  <a:lnTo>
                    <a:pt x="65493" y="102870"/>
                  </a:lnTo>
                  <a:lnTo>
                    <a:pt x="66268" y="101866"/>
                  </a:lnTo>
                  <a:lnTo>
                    <a:pt x="69126" y="101371"/>
                  </a:lnTo>
                  <a:lnTo>
                    <a:pt x="68376" y="98145"/>
                  </a:lnTo>
                  <a:lnTo>
                    <a:pt x="68249" y="96901"/>
                  </a:lnTo>
                  <a:lnTo>
                    <a:pt x="66738" y="92570"/>
                  </a:lnTo>
                  <a:lnTo>
                    <a:pt x="66421" y="91719"/>
                  </a:lnTo>
                  <a:lnTo>
                    <a:pt x="66078" y="90830"/>
                  </a:lnTo>
                  <a:lnTo>
                    <a:pt x="66001" y="90589"/>
                  </a:lnTo>
                  <a:lnTo>
                    <a:pt x="65900" y="90068"/>
                  </a:lnTo>
                  <a:lnTo>
                    <a:pt x="66332" y="89941"/>
                  </a:lnTo>
                  <a:lnTo>
                    <a:pt x="66763" y="89827"/>
                  </a:lnTo>
                  <a:lnTo>
                    <a:pt x="67144" y="90589"/>
                  </a:lnTo>
                  <a:lnTo>
                    <a:pt x="67818" y="92202"/>
                  </a:lnTo>
                  <a:lnTo>
                    <a:pt x="67894" y="92443"/>
                  </a:lnTo>
                  <a:lnTo>
                    <a:pt x="68618" y="96647"/>
                  </a:lnTo>
                  <a:lnTo>
                    <a:pt x="69748" y="98386"/>
                  </a:lnTo>
                  <a:lnTo>
                    <a:pt x="70116" y="99034"/>
                  </a:lnTo>
                  <a:lnTo>
                    <a:pt x="71094" y="99517"/>
                  </a:lnTo>
                  <a:lnTo>
                    <a:pt x="71856" y="99517"/>
                  </a:lnTo>
                  <a:lnTo>
                    <a:pt x="71856" y="98628"/>
                  </a:lnTo>
                  <a:lnTo>
                    <a:pt x="70599" y="98386"/>
                  </a:lnTo>
                  <a:lnTo>
                    <a:pt x="69977" y="97383"/>
                  </a:lnTo>
                  <a:lnTo>
                    <a:pt x="69494" y="96291"/>
                  </a:lnTo>
                  <a:lnTo>
                    <a:pt x="70370" y="97536"/>
                  </a:lnTo>
                  <a:lnTo>
                    <a:pt x="70993" y="97777"/>
                  </a:lnTo>
                  <a:lnTo>
                    <a:pt x="71856" y="97777"/>
                  </a:lnTo>
                  <a:lnTo>
                    <a:pt x="71856" y="96291"/>
                  </a:lnTo>
                  <a:lnTo>
                    <a:pt x="71729" y="92202"/>
                  </a:lnTo>
                  <a:lnTo>
                    <a:pt x="71602" y="91567"/>
                  </a:lnTo>
                  <a:lnTo>
                    <a:pt x="70891" y="89827"/>
                  </a:lnTo>
                  <a:lnTo>
                    <a:pt x="70599" y="89090"/>
                  </a:lnTo>
                  <a:lnTo>
                    <a:pt x="71589" y="88214"/>
                  </a:lnTo>
                  <a:lnTo>
                    <a:pt x="71716" y="88099"/>
                  </a:lnTo>
                  <a:lnTo>
                    <a:pt x="71856" y="88087"/>
                  </a:lnTo>
                  <a:lnTo>
                    <a:pt x="71856" y="82016"/>
                  </a:lnTo>
                  <a:lnTo>
                    <a:pt x="71856" y="81864"/>
                  </a:lnTo>
                  <a:close/>
                </a:path>
                <a:path w="167004" h="130175">
                  <a:moveTo>
                    <a:pt x="161201" y="215"/>
                  </a:moveTo>
                  <a:lnTo>
                    <a:pt x="159969" y="482"/>
                  </a:lnTo>
                  <a:lnTo>
                    <a:pt x="158356" y="977"/>
                  </a:lnTo>
                  <a:lnTo>
                    <a:pt x="157111" y="977"/>
                  </a:lnTo>
                  <a:lnTo>
                    <a:pt x="158229" y="1460"/>
                  </a:lnTo>
                  <a:lnTo>
                    <a:pt x="160096" y="2222"/>
                  </a:lnTo>
                  <a:lnTo>
                    <a:pt x="161086" y="2959"/>
                  </a:lnTo>
                  <a:lnTo>
                    <a:pt x="160464" y="1854"/>
                  </a:lnTo>
                  <a:lnTo>
                    <a:pt x="160591" y="977"/>
                  </a:lnTo>
                  <a:lnTo>
                    <a:pt x="161201" y="215"/>
                  </a:lnTo>
                  <a:close/>
                </a:path>
                <a:path w="167004" h="130175">
                  <a:moveTo>
                    <a:pt x="164934" y="977"/>
                  </a:moveTo>
                  <a:lnTo>
                    <a:pt x="164680" y="482"/>
                  </a:lnTo>
                  <a:lnTo>
                    <a:pt x="163944" y="1460"/>
                  </a:lnTo>
                  <a:lnTo>
                    <a:pt x="163563" y="2095"/>
                  </a:lnTo>
                  <a:lnTo>
                    <a:pt x="163195" y="3352"/>
                  </a:lnTo>
                  <a:lnTo>
                    <a:pt x="164312" y="2832"/>
                  </a:lnTo>
                  <a:lnTo>
                    <a:pt x="164820" y="1701"/>
                  </a:lnTo>
                  <a:lnTo>
                    <a:pt x="164934" y="977"/>
                  </a:lnTo>
                  <a:close/>
                </a:path>
                <a:path w="167004" h="130175">
                  <a:moveTo>
                    <a:pt x="166916" y="1612"/>
                  </a:moveTo>
                  <a:lnTo>
                    <a:pt x="166789" y="241"/>
                  </a:lnTo>
                  <a:lnTo>
                    <a:pt x="166535" y="0"/>
                  </a:lnTo>
                  <a:lnTo>
                    <a:pt x="165785" y="241"/>
                  </a:lnTo>
                  <a:lnTo>
                    <a:pt x="165557" y="241"/>
                  </a:lnTo>
                  <a:lnTo>
                    <a:pt x="165785" y="2463"/>
                  </a:lnTo>
                  <a:lnTo>
                    <a:pt x="165049" y="3594"/>
                  </a:lnTo>
                  <a:lnTo>
                    <a:pt x="162699" y="4076"/>
                  </a:lnTo>
                  <a:lnTo>
                    <a:pt x="163182" y="4203"/>
                  </a:lnTo>
                  <a:lnTo>
                    <a:pt x="163817" y="5092"/>
                  </a:lnTo>
                  <a:lnTo>
                    <a:pt x="164198" y="5448"/>
                  </a:lnTo>
                  <a:lnTo>
                    <a:pt x="165417" y="4330"/>
                  </a:lnTo>
                  <a:lnTo>
                    <a:pt x="166916" y="1612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06122" y="3844707"/>
              <a:ext cx="10795" cy="21590"/>
            </a:xfrm>
            <a:custGeom>
              <a:avLst/>
              <a:gdLst/>
              <a:ahLst/>
              <a:cxnLst/>
              <a:rect l="l" t="t" r="r" b="b"/>
              <a:pathLst>
                <a:path w="10795" h="21589">
                  <a:moveTo>
                    <a:pt x="2609" y="0"/>
                  </a:moveTo>
                  <a:lnTo>
                    <a:pt x="0" y="5730"/>
                  </a:lnTo>
                  <a:lnTo>
                    <a:pt x="2359" y="14417"/>
                  </a:lnTo>
                  <a:lnTo>
                    <a:pt x="10168" y="20970"/>
                  </a:lnTo>
                  <a:lnTo>
                    <a:pt x="6705" y="17495"/>
                  </a:lnTo>
                  <a:lnTo>
                    <a:pt x="1871" y="8321"/>
                  </a:lnTo>
                  <a:lnTo>
                    <a:pt x="2977" y="3596"/>
                  </a:lnTo>
                  <a:lnTo>
                    <a:pt x="3358" y="4236"/>
                  </a:lnTo>
                  <a:lnTo>
                    <a:pt x="5702" y="6705"/>
                  </a:lnTo>
                  <a:lnTo>
                    <a:pt x="7574" y="7955"/>
                  </a:lnTo>
                  <a:lnTo>
                    <a:pt x="5583" y="5486"/>
                  </a:lnTo>
                  <a:lnTo>
                    <a:pt x="3977" y="2865"/>
                  </a:lnTo>
                  <a:lnTo>
                    <a:pt x="2609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61226" y="3928740"/>
              <a:ext cx="10795" cy="22225"/>
            </a:xfrm>
            <a:custGeom>
              <a:avLst/>
              <a:gdLst/>
              <a:ahLst/>
              <a:cxnLst/>
              <a:rect l="l" t="t" r="r" b="b"/>
              <a:pathLst>
                <a:path w="10795" h="22225">
                  <a:moveTo>
                    <a:pt x="0" y="1981"/>
                  </a:moveTo>
                  <a:lnTo>
                    <a:pt x="128" y="5334"/>
                  </a:lnTo>
                  <a:lnTo>
                    <a:pt x="737" y="14752"/>
                  </a:lnTo>
                  <a:lnTo>
                    <a:pt x="1237" y="17495"/>
                  </a:lnTo>
                  <a:lnTo>
                    <a:pt x="1618" y="19842"/>
                  </a:lnTo>
                  <a:lnTo>
                    <a:pt x="5702" y="20086"/>
                  </a:lnTo>
                  <a:lnTo>
                    <a:pt x="7808" y="21823"/>
                  </a:lnTo>
                  <a:lnTo>
                    <a:pt x="8677" y="20482"/>
                  </a:lnTo>
                  <a:lnTo>
                    <a:pt x="9927" y="19598"/>
                  </a:lnTo>
                  <a:lnTo>
                    <a:pt x="10786" y="18623"/>
                  </a:lnTo>
                  <a:lnTo>
                    <a:pt x="10786" y="13411"/>
                  </a:lnTo>
                  <a:lnTo>
                    <a:pt x="6321" y="13411"/>
                  </a:lnTo>
                  <a:lnTo>
                    <a:pt x="5669" y="11551"/>
                  </a:lnTo>
                  <a:lnTo>
                    <a:pt x="3429" y="5334"/>
                  </a:lnTo>
                  <a:lnTo>
                    <a:pt x="2724" y="2743"/>
                  </a:lnTo>
                  <a:lnTo>
                    <a:pt x="1987" y="2346"/>
                  </a:lnTo>
                  <a:lnTo>
                    <a:pt x="856" y="2346"/>
                  </a:lnTo>
                  <a:lnTo>
                    <a:pt x="0" y="1981"/>
                  </a:lnTo>
                  <a:close/>
                </a:path>
                <a:path w="10795" h="22225">
                  <a:moveTo>
                    <a:pt x="7309" y="0"/>
                  </a:moveTo>
                  <a:lnTo>
                    <a:pt x="6821" y="121"/>
                  </a:lnTo>
                  <a:lnTo>
                    <a:pt x="5071" y="1737"/>
                  </a:lnTo>
                  <a:lnTo>
                    <a:pt x="6321" y="10424"/>
                  </a:lnTo>
                  <a:lnTo>
                    <a:pt x="6321" y="13411"/>
                  </a:lnTo>
                  <a:lnTo>
                    <a:pt x="10786" y="13411"/>
                  </a:lnTo>
                  <a:lnTo>
                    <a:pt x="10786" y="11551"/>
                  </a:lnTo>
                  <a:lnTo>
                    <a:pt x="9677" y="7071"/>
                  </a:lnTo>
                  <a:lnTo>
                    <a:pt x="7309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62964" y="3942486"/>
              <a:ext cx="10160" cy="6985"/>
            </a:xfrm>
            <a:custGeom>
              <a:avLst/>
              <a:gdLst/>
              <a:ahLst/>
              <a:cxnLst/>
              <a:rect l="l" t="t" r="r" b="b"/>
              <a:pathLst>
                <a:path w="10159" h="6985">
                  <a:moveTo>
                    <a:pt x="8558" y="0"/>
                  </a:moveTo>
                  <a:lnTo>
                    <a:pt x="8808" y="3017"/>
                  </a:lnTo>
                  <a:lnTo>
                    <a:pt x="7321" y="3230"/>
                  </a:lnTo>
                  <a:lnTo>
                    <a:pt x="5821" y="5120"/>
                  </a:lnTo>
                  <a:lnTo>
                    <a:pt x="3224" y="3870"/>
                  </a:lnTo>
                  <a:lnTo>
                    <a:pt x="856" y="3870"/>
                  </a:lnTo>
                  <a:lnTo>
                    <a:pt x="249" y="1127"/>
                  </a:lnTo>
                  <a:lnTo>
                    <a:pt x="0" y="5120"/>
                  </a:lnTo>
                  <a:lnTo>
                    <a:pt x="3343" y="4998"/>
                  </a:lnTo>
                  <a:lnTo>
                    <a:pt x="5952" y="6583"/>
                  </a:lnTo>
                  <a:lnTo>
                    <a:pt x="7440" y="4114"/>
                  </a:lnTo>
                  <a:lnTo>
                    <a:pt x="10037" y="3718"/>
                  </a:lnTo>
                  <a:lnTo>
                    <a:pt x="8558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14065" y="3919169"/>
              <a:ext cx="20955" cy="17145"/>
            </a:xfrm>
            <a:custGeom>
              <a:avLst/>
              <a:gdLst/>
              <a:ahLst/>
              <a:cxnLst/>
              <a:rect l="l" t="t" r="r" b="b"/>
              <a:pathLst>
                <a:path w="20954" h="17145">
                  <a:moveTo>
                    <a:pt x="13274" y="0"/>
                  </a:moveTo>
                  <a:lnTo>
                    <a:pt x="12274" y="761"/>
                  </a:lnTo>
                  <a:lnTo>
                    <a:pt x="4346" y="5699"/>
                  </a:lnTo>
                  <a:lnTo>
                    <a:pt x="2593" y="7467"/>
                  </a:lnTo>
                  <a:lnTo>
                    <a:pt x="0" y="10302"/>
                  </a:lnTo>
                  <a:lnTo>
                    <a:pt x="1737" y="13167"/>
                  </a:lnTo>
                  <a:lnTo>
                    <a:pt x="2474" y="16520"/>
                  </a:lnTo>
                  <a:lnTo>
                    <a:pt x="5952" y="16398"/>
                  </a:lnTo>
                  <a:lnTo>
                    <a:pt x="9049" y="16520"/>
                  </a:lnTo>
                  <a:lnTo>
                    <a:pt x="11417" y="14417"/>
                  </a:lnTo>
                  <a:lnTo>
                    <a:pt x="13392" y="12283"/>
                  </a:lnTo>
                  <a:lnTo>
                    <a:pt x="18726" y="5486"/>
                  </a:lnTo>
                  <a:lnTo>
                    <a:pt x="20229" y="2865"/>
                  </a:lnTo>
                  <a:lnTo>
                    <a:pt x="20229" y="2346"/>
                  </a:lnTo>
                  <a:lnTo>
                    <a:pt x="19967" y="1645"/>
                  </a:lnTo>
                  <a:lnTo>
                    <a:pt x="20348" y="761"/>
                  </a:lnTo>
                  <a:lnTo>
                    <a:pt x="19607" y="1127"/>
                  </a:lnTo>
                  <a:lnTo>
                    <a:pt x="19238" y="1371"/>
                  </a:lnTo>
                  <a:lnTo>
                    <a:pt x="17989" y="1493"/>
                  </a:lnTo>
                  <a:lnTo>
                    <a:pt x="17370" y="2133"/>
                  </a:lnTo>
                  <a:lnTo>
                    <a:pt x="10917" y="7711"/>
                  </a:lnTo>
                  <a:lnTo>
                    <a:pt x="8558" y="9570"/>
                  </a:lnTo>
                  <a:lnTo>
                    <a:pt x="10549" y="6583"/>
                  </a:lnTo>
                  <a:lnTo>
                    <a:pt x="13155" y="3108"/>
                  </a:lnTo>
                  <a:lnTo>
                    <a:pt x="15264" y="1005"/>
                  </a:lnTo>
                  <a:lnTo>
                    <a:pt x="14023" y="243"/>
                  </a:lnTo>
                  <a:lnTo>
                    <a:pt x="13274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15671" y="3925753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59" h="10160">
                  <a:moveTo>
                    <a:pt x="3846" y="0"/>
                  </a:moveTo>
                  <a:lnTo>
                    <a:pt x="0" y="2743"/>
                  </a:lnTo>
                  <a:lnTo>
                    <a:pt x="868" y="4236"/>
                  </a:lnTo>
                  <a:lnTo>
                    <a:pt x="1868" y="8808"/>
                  </a:lnTo>
                  <a:lnTo>
                    <a:pt x="4727" y="8077"/>
                  </a:lnTo>
                  <a:lnTo>
                    <a:pt x="7455" y="9570"/>
                  </a:lnTo>
                  <a:lnTo>
                    <a:pt x="9799" y="5730"/>
                  </a:lnTo>
                  <a:lnTo>
                    <a:pt x="8074" y="8077"/>
                  </a:lnTo>
                  <a:lnTo>
                    <a:pt x="5452" y="7467"/>
                  </a:lnTo>
                  <a:lnTo>
                    <a:pt x="2977" y="7467"/>
                  </a:lnTo>
                  <a:lnTo>
                    <a:pt x="2228" y="4480"/>
                  </a:lnTo>
                  <a:lnTo>
                    <a:pt x="1368" y="2621"/>
                  </a:lnTo>
                  <a:lnTo>
                    <a:pt x="3846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24979" y="3923283"/>
              <a:ext cx="36195" cy="27305"/>
            </a:xfrm>
            <a:custGeom>
              <a:avLst/>
              <a:gdLst/>
              <a:ahLst/>
              <a:cxnLst/>
              <a:rect l="l" t="t" r="r" b="b"/>
              <a:pathLst>
                <a:path w="36195" h="27304">
                  <a:moveTo>
                    <a:pt x="16383" y="4826"/>
                  </a:moveTo>
                  <a:lnTo>
                    <a:pt x="15506" y="4457"/>
                  </a:lnTo>
                  <a:lnTo>
                    <a:pt x="14147" y="4089"/>
                  </a:lnTo>
                  <a:lnTo>
                    <a:pt x="13284" y="4089"/>
                  </a:lnTo>
                  <a:lnTo>
                    <a:pt x="8813" y="11531"/>
                  </a:lnTo>
                  <a:lnTo>
                    <a:pt x="7327" y="13017"/>
                  </a:lnTo>
                  <a:lnTo>
                    <a:pt x="7823" y="10185"/>
                  </a:lnTo>
                  <a:lnTo>
                    <a:pt x="11544" y="2870"/>
                  </a:lnTo>
                  <a:lnTo>
                    <a:pt x="11176" y="1739"/>
                  </a:lnTo>
                  <a:lnTo>
                    <a:pt x="10160" y="977"/>
                  </a:lnTo>
                  <a:lnTo>
                    <a:pt x="9677" y="0"/>
                  </a:lnTo>
                  <a:lnTo>
                    <a:pt x="7683" y="3200"/>
                  </a:lnTo>
                  <a:lnTo>
                    <a:pt x="2857" y="9055"/>
                  </a:lnTo>
                  <a:lnTo>
                    <a:pt x="1117" y="12903"/>
                  </a:lnTo>
                  <a:lnTo>
                    <a:pt x="0" y="15278"/>
                  </a:lnTo>
                  <a:lnTo>
                    <a:pt x="1485" y="17106"/>
                  </a:lnTo>
                  <a:lnTo>
                    <a:pt x="2603" y="19850"/>
                  </a:lnTo>
                  <a:lnTo>
                    <a:pt x="5334" y="19354"/>
                  </a:lnTo>
                  <a:lnTo>
                    <a:pt x="9182" y="19850"/>
                  </a:lnTo>
                  <a:lnTo>
                    <a:pt x="10426" y="17221"/>
                  </a:lnTo>
                  <a:lnTo>
                    <a:pt x="13017" y="12293"/>
                  </a:lnTo>
                  <a:lnTo>
                    <a:pt x="15024" y="7442"/>
                  </a:lnTo>
                  <a:lnTo>
                    <a:pt x="16383" y="4826"/>
                  </a:lnTo>
                  <a:close/>
                </a:path>
                <a:path w="36195" h="27304">
                  <a:moveTo>
                    <a:pt x="24955" y="7315"/>
                  </a:moveTo>
                  <a:lnTo>
                    <a:pt x="22834" y="5829"/>
                  </a:lnTo>
                  <a:lnTo>
                    <a:pt x="21348" y="9182"/>
                  </a:lnTo>
                  <a:lnTo>
                    <a:pt x="20231" y="12776"/>
                  </a:lnTo>
                  <a:lnTo>
                    <a:pt x="18237" y="16002"/>
                  </a:lnTo>
                  <a:lnTo>
                    <a:pt x="18732" y="11887"/>
                  </a:lnTo>
                  <a:lnTo>
                    <a:pt x="19621" y="7810"/>
                  </a:lnTo>
                  <a:lnTo>
                    <a:pt x="20612" y="3848"/>
                  </a:lnTo>
                  <a:lnTo>
                    <a:pt x="19481" y="5219"/>
                  </a:lnTo>
                  <a:lnTo>
                    <a:pt x="18605" y="4978"/>
                  </a:lnTo>
                  <a:lnTo>
                    <a:pt x="17487" y="5092"/>
                  </a:lnTo>
                  <a:lnTo>
                    <a:pt x="13398" y="13779"/>
                  </a:lnTo>
                  <a:lnTo>
                    <a:pt x="12280" y="16370"/>
                  </a:lnTo>
                  <a:lnTo>
                    <a:pt x="10414" y="21336"/>
                  </a:lnTo>
                  <a:lnTo>
                    <a:pt x="13538" y="22707"/>
                  </a:lnTo>
                  <a:lnTo>
                    <a:pt x="15138" y="25298"/>
                  </a:lnTo>
                  <a:lnTo>
                    <a:pt x="17983" y="24333"/>
                  </a:lnTo>
                  <a:lnTo>
                    <a:pt x="21463" y="24688"/>
                  </a:lnTo>
                  <a:lnTo>
                    <a:pt x="22326" y="21336"/>
                  </a:lnTo>
                  <a:lnTo>
                    <a:pt x="22834" y="19723"/>
                  </a:lnTo>
                  <a:lnTo>
                    <a:pt x="24447" y="11010"/>
                  </a:lnTo>
                  <a:lnTo>
                    <a:pt x="24955" y="7315"/>
                  </a:lnTo>
                  <a:close/>
                </a:path>
                <a:path w="36195" h="27304">
                  <a:moveTo>
                    <a:pt x="35737" y="21221"/>
                  </a:moveTo>
                  <a:lnTo>
                    <a:pt x="35001" y="9817"/>
                  </a:lnTo>
                  <a:lnTo>
                    <a:pt x="35001" y="6807"/>
                  </a:lnTo>
                  <a:lnTo>
                    <a:pt x="34124" y="6438"/>
                  </a:lnTo>
                  <a:lnTo>
                    <a:pt x="33007" y="5829"/>
                  </a:lnTo>
                  <a:lnTo>
                    <a:pt x="32626" y="4089"/>
                  </a:lnTo>
                  <a:lnTo>
                    <a:pt x="32512" y="4610"/>
                  </a:lnTo>
                  <a:lnTo>
                    <a:pt x="32143" y="5334"/>
                  </a:lnTo>
                  <a:lnTo>
                    <a:pt x="31877" y="5588"/>
                  </a:lnTo>
                  <a:lnTo>
                    <a:pt x="31267" y="9550"/>
                  </a:lnTo>
                  <a:lnTo>
                    <a:pt x="31140" y="14884"/>
                  </a:lnTo>
                  <a:lnTo>
                    <a:pt x="30403" y="18999"/>
                  </a:lnTo>
                  <a:lnTo>
                    <a:pt x="29654" y="15151"/>
                  </a:lnTo>
                  <a:lnTo>
                    <a:pt x="29400" y="8572"/>
                  </a:lnTo>
                  <a:lnTo>
                    <a:pt x="29400" y="7073"/>
                  </a:lnTo>
                  <a:lnTo>
                    <a:pt x="28790" y="7569"/>
                  </a:lnTo>
                  <a:lnTo>
                    <a:pt x="27914" y="7924"/>
                  </a:lnTo>
                  <a:lnTo>
                    <a:pt x="27051" y="9182"/>
                  </a:lnTo>
                  <a:lnTo>
                    <a:pt x="26682" y="8572"/>
                  </a:lnTo>
                  <a:lnTo>
                    <a:pt x="26327" y="8204"/>
                  </a:lnTo>
                  <a:lnTo>
                    <a:pt x="25933" y="8077"/>
                  </a:lnTo>
                  <a:lnTo>
                    <a:pt x="25819" y="11531"/>
                  </a:lnTo>
                  <a:lnTo>
                    <a:pt x="24193" y="17868"/>
                  </a:lnTo>
                  <a:lnTo>
                    <a:pt x="24079" y="21742"/>
                  </a:lnTo>
                  <a:lnTo>
                    <a:pt x="24079" y="25184"/>
                  </a:lnTo>
                  <a:lnTo>
                    <a:pt x="27800" y="25552"/>
                  </a:lnTo>
                  <a:lnTo>
                    <a:pt x="30149" y="27279"/>
                  </a:lnTo>
                  <a:lnTo>
                    <a:pt x="32385" y="25666"/>
                  </a:lnTo>
                  <a:lnTo>
                    <a:pt x="35737" y="25552"/>
                  </a:lnTo>
                  <a:lnTo>
                    <a:pt x="35737" y="21221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01522" y="3905275"/>
              <a:ext cx="59055" cy="44450"/>
            </a:xfrm>
            <a:custGeom>
              <a:avLst/>
              <a:gdLst/>
              <a:ahLst/>
              <a:cxnLst/>
              <a:rect l="l" t="t" r="r" b="b"/>
              <a:pathLst>
                <a:path w="59054" h="44450">
                  <a:moveTo>
                    <a:pt x="9055" y="7835"/>
                  </a:moveTo>
                  <a:lnTo>
                    <a:pt x="6565" y="7683"/>
                  </a:lnTo>
                  <a:lnTo>
                    <a:pt x="2857" y="6832"/>
                  </a:lnTo>
                  <a:lnTo>
                    <a:pt x="1371" y="4851"/>
                  </a:lnTo>
                  <a:lnTo>
                    <a:pt x="2857" y="1739"/>
                  </a:lnTo>
                  <a:lnTo>
                    <a:pt x="5080" y="889"/>
                  </a:lnTo>
                  <a:lnTo>
                    <a:pt x="8572" y="368"/>
                  </a:lnTo>
                  <a:lnTo>
                    <a:pt x="4330" y="0"/>
                  </a:lnTo>
                  <a:lnTo>
                    <a:pt x="1739" y="1612"/>
                  </a:lnTo>
                  <a:lnTo>
                    <a:pt x="0" y="4965"/>
                  </a:lnTo>
                  <a:lnTo>
                    <a:pt x="1739" y="7315"/>
                  </a:lnTo>
                  <a:lnTo>
                    <a:pt x="5080" y="8204"/>
                  </a:lnTo>
                  <a:lnTo>
                    <a:pt x="9055" y="7835"/>
                  </a:lnTo>
                  <a:close/>
                </a:path>
                <a:path w="59054" h="44450">
                  <a:moveTo>
                    <a:pt x="33756" y="33286"/>
                  </a:moveTo>
                  <a:lnTo>
                    <a:pt x="32143" y="35382"/>
                  </a:lnTo>
                  <a:lnTo>
                    <a:pt x="30530" y="35229"/>
                  </a:lnTo>
                  <a:lnTo>
                    <a:pt x="27800" y="35382"/>
                  </a:lnTo>
                  <a:lnTo>
                    <a:pt x="27051" y="33007"/>
                  </a:lnTo>
                  <a:lnTo>
                    <a:pt x="25438" y="32029"/>
                  </a:lnTo>
                  <a:lnTo>
                    <a:pt x="26936" y="29286"/>
                  </a:lnTo>
                  <a:lnTo>
                    <a:pt x="23952" y="32893"/>
                  </a:lnTo>
                  <a:lnTo>
                    <a:pt x="26441" y="33769"/>
                  </a:lnTo>
                  <a:lnTo>
                    <a:pt x="26936" y="36487"/>
                  </a:lnTo>
                  <a:lnTo>
                    <a:pt x="29781" y="35991"/>
                  </a:lnTo>
                  <a:lnTo>
                    <a:pt x="32143" y="37249"/>
                  </a:lnTo>
                  <a:lnTo>
                    <a:pt x="33756" y="33286"/>
                  </a:lnTo>
                  <a:close/>
                </a:path>
                <a:path w="59054" h="44450">
                  <a:moveTo>
                    <a:pt x="45173" y="36969"/>
                  </a:moveTo>
                  <a:lnTo>
                    <a:pt x="44297" y="39712"/>
                  </a:lnTo>
                  <a:lnTo>
                    <a:pt x="41808" y="39598"/>
                  </a:lnTo>
                  <a:lnTo>
                    <a:pt x="39331" y="40449"/>
                  </a:lnTo>
                  <a:lnTo>
                    <a:pt x="37973" y="38493"/>
                  </a:lnTo>
                  <a:lnTo>
                    <a:pt x="36245" y="37617"/>
                  </a:lnTo>
                  <a:lnTo>
                    <a:pt x="36855" y="34620"/>
                  </a:lnTo>
                  <a:lnTo>
                    <a:pt x="34747" y="38100"/>
                  </a:lnTo>
                  <a:lnTo>
                    <a:pt x="37858" y="39344"/>
                  </a:lnTo>
                  <a:lnTo>
                    <a:pt x="38963" y="41694"/>
                  </a:lnTo>
                  <a:lnTo>
                    <a:pt x="41440" y="40716"/>
                  </a:lnTo>
                  <a:lnTo>
                    <a:pt x="44805" y="40970"/>
                  </a:lnTo>
                  <a:lnTo>
                    <a:pt x="45173" y="36969"/>
                  </a:lnTo>
                  <a:close/>
                </a:path>
                <a:path w="59054" h="44450">
                  <a:moveTo>
                    <a:pt x="58826" y="43065"/>
                  </a:moveTo>
                  <a:lnTo>
                    <a:pt x="58343" y="38125"/>
                  </a:lnTo>
                  <a:lnTo>
                    <a:pt x="57962" y="41211"/>
                  </a:lnTo>
                  <a:lnTo>
                    <a:pt x="56095" y="41325"/>
                  </a:lnTo>
                  <a:lnTo>
                    <a:pt x="53733" y="42697"/>
                  </a:lnTo>
                  <a:lnTo>
                    <a:pt x="51993" y="41211"/>
                  </a:lnTo>
                  <a:lnTo>
                    <a:pt x="48768" y="41211"/>
                  </a:lnTo>
                  <a:lnTo>
                    <a:pt x="49034" y="37858"/>
                  </a:lnTo>
                  <a:lnTo>
                    <a:pt x="48044" y="42456"/>
                  </a:lnTo>
                  <a:lnTo>
                    <a:pt x="51625" y="42087"/>
                  </a:lnTo>
                  <a:lnTo>
                    <a:pt x="53733" y="44069"/>
                  </a:lnTo>
                  <a:lnTo>
                    <a:pt x="55727" y="42087"/>
                  </a:lnTo>
                  <a:lnTo>
                    <a:pt x="58826" y="43065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05753" y="3912860"/>
              <a:ext cx="20955" cy="13970"/>
            </a:xfrm>
            <a:custGeom>
              <a:avLst/>
              <a:gdLst/>
              <a:ahLst/>
              <a:cxnLst/>
              <a:rect l="l" t="t" r="r" b="b"/>
              <a:pathLst>
                <a:path w="20954" h="13970">
                  <a:moveTo>
                    <a:pt x="18492" y="0"/>
                  </a:moveTo>
                  <a:lnTo>
                    <a:pt x="13883" y="975"/>
                  </a:lnTo>
                  <a:lnTo>
                    <a:pt x="9299" y="1859"/>
                  </a:lnTo>
                  <a:lnTo>
                    <a:pt x="4584" y="2956"/>
                  </a:lnTo>
                  <a:lnTo>
                    <a:pt x="1240" y="3688"/>
                  </a:lnTo>
                  <a:lnTo>
                    <a:pt x="368" y="7559"/>
                  </a:lnTo>
                  <a:lnTo>
                    <a:pt x="0" y="10424"/>
                  </a:lnTo>
                  <a:lnTo>
                    <a:pt x="1609" y="11399"/>
                  </a:lnTo>
                  <a:lnTo>
                    <a:pt x="6083" y="13502"/>
                  </a:lnTo>
                  <a:lnTo>
                    <a:pt x="10037" y="11887"/>
                  </a:lnTo>
                  <a:lnTo>
                    <a:pt x="14145" y="9906"/>
                  </a:lnTo>
                  <a:lnTo>
                    <a:pt x="18123" y="7071"/>
                  </a:lnTo>
                  <a:lnTo>
                    <a:pt x="7693" y="7071"/>
                  </a:lnTo>
                  <a:lnTo>
                    <a:pt x="10655" y="5699"/>
                  </a:lnTo>
                  <a:lnTo>
                    <a:pt x="14633" y="3596"/>
                  </a:lnTo>
                  <a:lnTo>
                    <a:pt x="18123" y="2346"/>
                  </a:lnTo>
                  <a:lnTo>
                    <a:pt x="18492" y="1463"/>
                  </a:lnTo>
                  <a:lnTo>
                    <a:pt x="18492" y="0"/>
                  </a:lnTo>
                  <a:close/>
                </a:path>
                <a:path w="20954" h="13970">
                  <a:moveTo>
                    <a:pt x="18123" y="4450"/>
                  </a:moveTo>
                  <a:lnTo>
                    <a:pt x="17373" y="4815"/>
                  </a:lnTo>
                  <a:lnTo>
                    <a:pt x="11667" y="6675"/>
                  </a:lnTo>
                  <a:lnTo>
                    <a:pt x="7693" y="7071"/>
                  </a:lnTo>
                  <a:lnTo>
                    <a:pt x="18123" y="7071"/>
                  </a:lnTo>
                  <a:lnTo>
                    <a:pt x="20467" y="5943"/>
                  </a:lnTo>
                  <a:lnTo>
                    <a:pt x="18979" y="4815"/>
                  </a:lnTo>
                  <a:lnTo>
                    <a:pt x="18123" y="445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07124" y="3916090"/>
              <a:ext cx="8255" cy="9525"/>
            </a:xfrm>
            <a:custGeom>
              <a:avLst/>
              <a:gdLst/>
              <a:ahLst/>
              <a:cxnLst/>
              <a:rect l="l" t="t" r="r" b="b"/>
              <a:pathLst>
                <a:path w="8254" h="9525">
                  <a:moveTo>
                    <a:pt x="5952" y="0"/>
                  </a:moveTo>
                  <a:lnTo>
                    <a:pt x="1844" y="365"/>
                  </a:lnTo>
                  <a:lnTo>
                    <a:pt x="987" y="2468"/>
                  </a:lnTo>
                  <a:lnTo>
                    <a:pt x="0" y="6187"/>
                  </a:lnTo>
                  <a:lnTo>
                    <a:pt x="2225" y="7315"/>
                  </a:lnTo>
                  <a:lnTo>
                    <a:pt x="4700" y="9174"/>
                  </a:lnTo>
                  <a:lnTo>
                    <a:pt x="8058" y="7437"/>
                  </a:lnTo>
                  <a:lnTo>
                    <a:pt x="6190" y="8046"/>
                  </a:lnTo>
                  <a:lnTo>
                    <a:pt x="3450" y="7193"/>
                  </a:lnTo>
                  <a:lnTo>
                    <a:pt x="1475" y="5699"/>
                  </a:lnTo>
                  <a:lnTo>
                    <a:pt x="2343" y="2834"/>
                  </a:lnTo>
                  <a:lnTo>
                    <a:pt x="2593" y="975"/>
                  </a:lnTo>
                  <a:lnTo>
                    <a:pt x="5952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96813" y="3891249"/>
              <a:ext cx="27305" cy="12065"/>
            </a:xfrm>
            <a:custGeom>
              <a:avLst/>
              <a:gdLst/>
              <a:ahLst/>
              <a:cxnLst/>
              <a:rect l="l" t="t" r="r" b="b"/>
              <a:pathLst>
                <a:path w="27304" h="12064">
                  <a:moveTo>
                    <a:pt x="8058" y="0"/>
                  </a:moveTo>
                  <a:lnTo>
                    <a:pt x="2487" y="640"/>
                  </a:lnTo>
                  <a:lnTo>
                    <a:pt x="0" y="5455"/>
                  </a:lnTo>
                  <a:lnTo>
                    <a:pt x="1499" y="8321"/>
                  </a:lnTo>
                  <a:lnTo>
                    <a:pt x="4596" y="11033"/>
                  </a:lnTo>
                  <a:lnTo>
                    <a:pt x="8808" y="11430"/>
                  </a:lnTo>
                  <a:lnTo>
                    <a:pt x="13405" y="11917"/>
                  </a:lnTo>
                  <a:lnTo>
                    <a:pt x="20726" y="11551"/>
                  </a:lnTo>
                  <a:lnTo>
                    <a:pt x="23942" y="11551"/>
                  </a:lnTo>
                  <a:lnTo>
                    <a:pt x="22835" y="9570"/>
                  </a:lnTo>
                  <a:lnTo>
                    <a:pt x="22454" y="8564"/>
                  </a:lnTo>
                  <a:lnTo>
                    <a:pt x="18976" y="8321"/>
                  </a:lnTo>
                  <a:lnTo>
                    <a:pt x="14392" y="7467"/>
                  </a:lnTo>
                  <a:lnTo>
                    <a:pt x="10917" y="6187"/>
                  </a:lnTo>
                  <a:lnTo>
                    <a:pt x="15633" y="5699"/>
                  </a:lnTo>
                  <a:lnTo>
                    <a:pt x="24757" y="5699"/>
                  </a:lnTo>
                  <a:lnTo>
                    <a:pt x="25441" y="5212"/>
                  </a:lnTo>
                  <a:lnTo>
                    <a:pt x="25941" y="4602"/>
                  </a:lnTo>
                  <a:lnTo>
                    <a:pt x="27051" y="3870"/>
                  </a:lnTo>
                  <a:lnTo>
                    <a:pt x="21966" y="2743"/>
                  </a:lnTo>
                  <a:lnTo>
                    <a:pt x="17739" y="2133"/>
                  </a:lnTo>
                  <a:lnTo>
                    <a:pt x="8058" y="0"/>
                  </a:lnTo>
                  <a:close/>
                </a:path>
                <a:path w="27304" h="12064">
                  <a:moveTo>
                    <a:pt x="24757" y="5699"/>
                  </a:moveTo>
                  <a:lnTo>
                    <a:pt x="15633" y="5699"/>
                  </a:lnTo>
                  <a:lnTo>
                    <a:pt x="20726" y="6187"/>
                  </a:lnTo>
                  <a:lnTo>
                    <a:pt x="24073" y="6187"/>
                  </a:lnTo>
                  <a:lnTo>
                    <a:pt x="24757" y="569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98550" y="3892103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5" h="10160">
                  <a:moveTo>
                    <a:pt x="7202" y="0"/>
                  </a:moveTo>
                  <a:lnTo>
                    <a:pt x="1856" y="1371"/>
                  </a:lnTo>
                  <a:lnTo>
                    <a:pt x="0" y="4358"/>
                  </a:lnTo>
                  <a:lnTo>
                    <a:pt x="1356" y="7345"/>
                  </a:lnTo>
                  <a:lnTo>
                    <a:pt x="4715" y="9448"/>
                  </a:lnTo>
                  <a:lnTo>
                    <a:pt x="8193" y="9570"/>
                  </a:lnTo>
                  <a:lnTo>
                    <a:pt x="5833" y="9083"/>
                  </a:lnTo>
                  <a:lnTo>
                    <a:pt x="2606" y="6949"/>
                  </a:lnTo>
                  <a:lnTo>
                    <a:pt x="1487" y="4480"/>
                  </a:lnTo>
                  <a:lnTo>
                    <a:pt x="3596" y="1615"/>
                  </a:lnTo>
                  <a:lnTo>
                    <a:pt x="7321" y="1127"/>
                  </a:lnTo>
                  <a:lnTo>
                    <a:pt x="10667" y="1280"/>
                  </a:lnTo>
                  <a:lnTo>
                    <a:pt x="7202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96076" y="3876985"/>
              <a:ext cx="30480" cy="17145"/>
            </a:xfrm>
            <a:custGeom>
              <a:avLst/>
              <a:gdLst/>
              <a:ahLst/>
              <a:cxnLst/>
              <a:rect l="l" t="t" r="r" b="b"/>
              <a:pathLst>
                <a:path w="30479" h="17145">
                  <a:moveTo>
                    <a:pt x="8189" y="0"/>
                  </a:moveTo>
                  <a:lnTo>
                    <a:pt x="3462" y="487"/>
                  </a:lnTo>
                  <a:lnTo>
                    <a:pt x="0" y="3108"/>
                  </a:lnTo>
                  <a:lnTo>
                    <a:pt x="487" y="7437"/>
                  </a:lnTo>
                  <a:lnTo>
                    <a:pt x="4831" y="10942"/>
                  </a:lnTo>
                  <a:lnTo>
                    <a:pt x="6821" y="11643"/>
                  </a:lnTo>
                  <a:lnTo>
                    <a:pt x="13024" y="14630"/>
                  </a:lnTo>
                  <a:lnTo>
                    <a:pt x="22704" y="15514"/>
                  </a:lnTo>
                  <a:lnTo>
                    <a:pt x="29906" y="16763"/>
                  </a:lnTo>
                  <a:lnTo>
                    <a:pt x="27800" y="15514"/>
                  </a:lnTo>
                  <a:lnTo>
                    <a:pt x="26417" y="13776"/>
                  </a:lnTo>
                  <a:lnTo>
                    <a:pt x="25691" y="12527"/>
                  </a:lnTo>
                  <a:lnTo>
                    <a:pt x="23454" y="11643"/>
                  </a:lnTo>
                  <a:lnTo>
                    <a:pt x="17120" y="10302"/>
                  </a:lnTo>
                  <a:lnTo>
                    <a:pt x="12405" y="7315"/>
                  </a:lnTo>
                  <a:lnTo>
                    <a:pt x="16989" y="8077"/>
                  </a:lnTo>
                  <a:lnTo>
                    <a:pt x="21823" y="9540"/>
                  </a:lnTo>
                  <a:lnTo>
                    <a:pt x="24572" y="10302"/>
                  </a:lnTo>
                  <a:lnTo>
                    <a:pt x="24441" y="9692"/>
                  </a:lnTo>
                  <a:lnTo>
                    <a:pt x="24060" y="8442"/>
                  </a:lnTo>
                  <a:lnTo>
                    <a:pt x="24060" y="7559"/>
                  </a:lnTo>
                  <a:lnTo>
                    <a:pt x="13261" y="2346"/>
                  </a:lnTo>
                  <a:lnTo>
                    <a:pt x="12405" y="1981"/>
                  </a:lnTo>
                  <a:lnTo>
                    <a:pt x="8189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97801" y="3877990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29" h="10795">
                  <a:moveTo>
                    <a:pt x="3977" y="0"/>
                  </a:moveTo>
                  <a:lnTo>
                    <a:pt x="0" y="2712"/>
                  </a:lnTo>
                  <a:lnTo>
                    <a:pt x="987" y="6675"/>
                  </a:lnTo>
                  <a:lnTo>
                    <a:pt x="4727" y="9784"/>
                  </a:lnTo>
                  <a:lnTo>
                    <a:pt x="8439" y="10546"/>
                  </a:lnTo>
                  <a:lnTo>
                    <a:pt x="6083" y="9540"/>
                  </a:lnTo>
                  <a:lnTo>
                    <a:pt x="2237" y="6553"/>
                  </a:lnTo>
                  <a:lnTo>
                    <a:pt x="1737" y="3078"/>
                  </a:lnTo>
                  <a:lnTo>
                    <a:pt x="4965" y="1706"/>
                  </a:lnTo>
                  <a:lnTo>
                    <a:pt x="7952" y="1615"/>
                  </a:lnTo>
                  <a:lnTo>
                    <a:pt x="11298" y="2590"/>
                  </a:lnTo>
                  <a:lnTo>
                    <a:pt x="8439" y="1097"/>
                  </a:lnTo>
                  <a:lnTo>
                    <a:pt x="3977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00419" y="3863573"/>
              <a:ext cx="29845" cy="20320"/>
            </a:xfrm>
            <a:custGeom>
              <a:avLst/>
              <a:gdLst/>
              <a:ahLst/>
              <a:cxnLst/>
              <a:rect l="l" t="t" r="r" b="b"/>
              <a:pathLst>
                <a:path w="29845" h="20320">
                  <a:moveTo>
                    <a:pt x="106" y="0"/>
                  </a:moveTo>
                  <a:lnTo>
                    <a:pt x="0" y="4114"/>
                  </a:lnTo>
                  <a:lnTo>
                    <a:pt x="2596" y="9326"/>
                  </a:lnTo>
                  <a:lnTo>
                    <a:pt x="6324" y="13167"/>
                  </a:lnTo>
                  <a:lnTo>
                    <a:pt x="9418" y="14508"/>
                  </a:lnTo>
                  <a:lnTo>
                    <a:pt x="19598" y="19994"/>
                  </a:lnTo>
                  <a:lnTo>
                    <a:pt x="20848" y="18623"/>
                  </a:lnTo>
                  <a:lnTo>
                    <a:pt x="22945" y="17861"/>
                  </a:lnTo>
                  <a:lnTo>
                    <a:pt x="19348" y="15026"/>
                  </a:lnTo>
                  <a:lnTo>
                    <a:pt x="14252" y="12527"/>
                  </a:lnTo>
                  <a:lnTo>
                    <a:pt x="11658" y="9052"/>
                  </a:lnTo>
                  <a:lnTo>
                    <a:pt x="17111" y="11277"/>
                  </a:lnTo>
                  <a:lnTo>
                    <a:pt x="24682" y="16885"/>
                  </a:lnTo>
                  <a:lnTo>
                    <a:pt x="26182" y="17251"/>
                  </a:lnTo>
                  <a:lnTo>
                    <a:pt x="27669" y="17251"/>
                  </a:lnTo>
                  <a:lnTo>
                    <a:pt x="28910" y="17373"/>
                  </a:lnTo>
                  <a:lnTo>
                    <a:pt x="29778" y="17373"/>
                  </a:lnTo>
                  <a:lnTo>
                    <a:pt x="16296" y="6412"/>
                  </a:lnTo>
                  <a:lnTo>
                    <a:pt x="8988" y="2144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02278" y="3865067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5" h="12064">
                  <a:moveTo>
                    <a:pt x="3093" y="0"/>
                  </a:moveTo>
                  <a:lnTo>
                    <a:pt x="237" y="121"/>
                  </a:lnTo>
                  <a:lnTo>
                    <a:pt x="0" y="3108"/>
                  </a:lnTo>
                  <a:lnTo>
                    <a:pt x="3343" y="8686"/>
                  </a:lnTo>
                  <a:lnTo>
                    <a:pt x="7690" y="11551"/>
                  </a:lnTo>
                  <a:lnTo>
                    <a:pt x="5084" y="8808"/>
                  </a:lnTo>
                  <a:lnTo>
                    <a:pt x="2225" y="3840"/>
                  </a:lnTo>
                  <a:lnTo>
                    <a:pt x="1844" y="1493"/>
                  </a:lnTo>
                  <a:lnTo>
                    <a:pt x="5952" y="1981"/>
                  </a:lnTo>
                  <a:lnTo>
                    <a:pt x="8927" y="3352"/>
                  </a:lnTo>
                  <a:lnTo>
                    <a:pt x="11905" y="4968"/>
                  </a:lnTo>
                  <a:lnTo>
                    <a:pt x="10299" y="2346"/>
                  </a:lnTo>
                  <a:lnTo>
                    <a:pt x="3093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60946" y="3799535"/>
              <a:ext cx="53975" cy="147320"/>
            </a:xfrm>
            <a:custGeom>
              <a:avLst/>
              <a:gdLst/>
              <a:ahLst/>
              <a:cxnLst/>
              <a:rect l="l" t="t" r="r" b="b"/>
              <a:pathLst>
                <a:path w="53975" h="147320">
                  <a:moveTo>
                    <a:pt x="43065" y="115316"/>
                  </a:moveTo>
                  <a:lnTo>
                    <a:pt x="40957" y="114795"/>
                  </a:lnTo>
                  <a:lnTo>
                    <a:pt x="39319" y="113944"/>
                  </a:lnTo>
                  <a:lnTo>
                    <a:pt x="38468" y="112687"/>
                  </a:lnTo>
                  <a:lnTo>
                    <a:pt x="36233" y="112814"/>
                  </a:lnTo>
                  <a:lnTo>
                    <a:pt x="24688" y="113182"/>
                  </a:lnTo>
                  <a:lnTo>
                    <a:pt x="17233" y="111963"/>
                  </a:lnTo>
                  <a:lnTo>
                    <a:pt x="25425" y="110223"/>
                  </a:lnTo>
                  <a:lnTo>
                    <a:pt x="30530" y="110591"/>
                  </a:lnTo>
                  <a:lnTo>
                    <a:pt x="37833" y="109855"/>
                  </a:lnTo>
                  <a:lnTo>
                    <a:pt x="38227" y="108966"/>
                  </a:lnTo>
                  <a:lnTo>
                    <a:pt x="39090" y="107353"/>
                  </a:lnTo>
                  <a:lnTo>
                    <a:pt x="40690" y="106133"/>
                  </a:lnTo>
                  <a:lnTo>
                    <a:pt x="32385" y="105498"/>
                  </a:lnTo>
                  <a:lnTo>
                    <a:pt x="25311" y="105498"/>
                  </a:lnTo>
                  <a:lnTo>
                    <a:pt x="17868" y="105371"/>
                  </a:lnTo>
                  <a:lnTo>
                    <a:pt x="11785" y="105371"/>
                  </a:lnTo>
                  <a:lnTo>
                    <a:pt x="4343" y="107238"/>
                  </a:lnTo>
                  <a:lnTo>
                    <a:pt x="0" y="111683"/>
                  </a:lnTo>
                  <a:lnTo>
                    <a:pt x="3594" y="116928"/>
                  </a:lnTo>
                  <a:lnTo>
                    <a:pt x="9309" y="119278"/>
                  </a:lnTo>
                  <a:lnTo>
                    <a:pt x="22872" y="118110"/>
                  </a:lnTo>
                  <a:lnTo>
                    <a:pt x="28740" y="117487"/>
                  </a:lnTo>
                  <a:lnTo>
                    <a:pt x="35382" y="116586"/>
                  </a:lnTo>
                  <a:lnTo>
                    <a:pt x="43065" y="115316"/>
                  </a:lnTo>
                  <a:close/>
                </a:path>
                <a:path w="53975" h="147320">
                  <a:moveTo>
                    <a:pt x="45910" y="116560"/>
                  </a:moveTo>
                  <a:lnTo>
                    <a:pt x="39522" y="117297"/>
                  </a:lnTo>
                  <a:lnTo>
                    <a:pt x="17868" y="120281"/>
                  </a:lnTo>
                  <a:lnTo>
                    <a:pt x="15138" y="120523"/>
                  </a:lnTo>
                  <a:lnTo>
                    <a:pt x="12153" y="121869"/>
                  </a:lnTo>
                  <a:lnTo>
                    <a:pt x="9791" y="123850"/>
                  </a:lnTo>
                  <a:lnTo>
                    <a:pt x="10287" y="124002"/>
                  </a:lnTo>
                  <a:lnTo>
                    <a:pt x="10668" y="124244"/>
                  </a:lnTo>
                  <a:lnTo>
                    <a:pt x="11036" y="124612"/>
                  </a:lnTo>
                  <a:lnTo>
                    <a:pt x="13525" y="122745"/>
                  </a:lnTo>
                  <a:lnTo>
                    <a:pt x="16751" y="121526"/>
                  </a:lnTo>
                  <a:lnTo>
                    <a:pt x="19227" y="121373"/>
                  </a:lnTo>
                  <a:lnTo>
                    <a:pt x="16624" y="121742"/>
                  </a:lnTo>
                  <a:lnTo>
                    <a:pt x="13893" y="123482"/>
                  </a:lnTo>
                  <a:lnTo>
                    <a:pt x="11785" y="125336"/>
                  </a:lnTo>
                  <a:lnTo>
                    <a:pt x="13144" y="125095"/>
                  </a:lnTo>
                  <a:lnTo>
                    <a:pt x="15011" y="125577"/>
                  </a:lnTo>
                  <a:lnTo>
                    <a:pt x="15506" y="127596"/>
                  </a:lnTo>
                  <a:lnTo>
                    <a:pt x="16002" y="127596"/>
                  </a:lnTo>
                  <a:lnTo>
                    <a:pt x="16624" y="127685"/>
                  </a:lnTo>
                  <a:lnTo>
                    <a:pt x="17119" y="128079"/>
                  </a:lnTo>
                  <a:lnTo>
                    <a:pt x="18605" y="123393"/>
                  </a:lnTo>
                  <a:lnTo>
                    <a:pt x="19354" y="123748"/>
                  </a:lnTo>
                  <a:lnTo>
                    <a:pt x="22948" y="126619"/>
                  </a:lnTo>
                  <a:lnTo>
                    <a:pt x="23939" y="130556"/>
                  </a:lnTo>
                  <a:lnTo>
                    <a:pt x="28054" y="129209"/>
                  </a:lnTo>
                  <a:lnTo>
                    <a:pt x="39331" y="126098"/>
                  </a:lnTo>
                  <a:lnTo>
                    <a:pt x="43548" y="124002"/>
                  </a:lnTo>
                  <a:lnTo>
                    <a:pt x="43548" y="123240"/>
                  </a:lnTo>
                  <a:lnTo>
                    <a:pt x="43802" y="122377"/>
                  </a:lnTo>
                  <a:lnTo>
                    <a:pt x="43929" y="121615"/>
                  </a:lnTo>
                  <a:lnTo>
                    <a:pt x="30645" y="124726"/>
                  </a:lnTo>
                  <a:lnTo>
                    <a:pt x="23698" y="125095"/>
                  </a:lnTo>
                  <a:lnTo>
                    <a:pt x="30276" y="122135"/>
                  </a:lnTo>
                  <a:lnTo>
                    <a:pt x="43180" y="119519"/>
                  </a:lnTo>
                  <a:lnTo>
                    <a:pt x="44297" y="119151"/>
                  </a:lnTo>
                  <a:lnTo>
                    <a:pt x="44665" y="118173"/>
                  </a:lnTo>
                  <a:lnTo>
                    <a:pt x="45173" y="117043"/>
                  </a:lnTo>
                  <a:lnTo>
                    <a:pt x="45910" y="116560"/>
                  </a:lnTo>
                  <a:close/>
                </a:path>
                <a:path w="53975" h="147320">
                  <a:moveTo>
                    <a:pt x="47523" y="61569"/>
                  </a:moveTo>
                  <a:lnTo>
                    <a:pt x="45415" y="59321"/>
                  </a:lnTo>
                  <a:lnTo>
                    <a:pt x="44183" y="55359"/>
                  </a:lnTo>
                  <a:lnTo>
                    <a:pt x="43688" y="53009"/>
                  </a:lnTo>
                  <a:lnTo>
                    <a:pt x="38925" y="47904"/>
                  </a:lnTo>
                  <a:lnTo>
                    <a:pt x="33312" y="40500"/>
                  </a:lnTo>
                  <a:lnTo>
                    <a:pt x="27901" y="32029"/>
                  </a:lnTo>
                  <a:lnTo>
                    <a:pt x="23698" y="23723"/>
                  </a:lnTo>
                  <a:lnTo>
                    <a:pt x="29044" y="29997"/>
                  </a:lnTo>
                  <a:lnTo>
                    <a:pt x="39154" y="43167"/>
                  </a:lnTo>
                  <a:lnTo>
                    <a:pt x="43802" y="48412"/>
                  </a:lnTo>
                  <a:lnTo>
                    <a:pt x="44056" y="46545"/>
                  </a:lnTo>
                  <a:lnTo>
                    <a:pt x="45288" y="42824"/>
                  </a:lnTo>
                  <a:lnTo>
                    <a:pt x="37731" y="32816"/>
                  </a:lnTo>
                  <a:lnTo>
                    <a:pt x="30543" y="22072"/>
                  </a:lnTo>
                  <a:lnTo>
                    <a:pt x="24015" y="10998"/>
                  </a:lnTo>
                  <a:lnTo>
                    <a:pt x="18491" y="0"/>
                  </a:lnTo>
                  <a:lnTo>
                    <a:pt x="14503" y="2743"/>
                  </a:lnTo>
                  <a:lnTo>
                    <a:pt x="27736" y="41833"/>
                  </a:lnTo>
                  <a:lnTo>
                    <a:pt x="37388" y="52590"/>
                  </a:lnTo>
                  <a:lnTo>
                    <a:pt x="47523" y="61569"/>
                  </a:lnTo>
                  <a:close/>
                </a:path>
                <a:path w="53975" h="147320">
                  <a:moveTo>
                    <a:pt x="53860" y="126707"/>
                  </a:moveTo>
                  <a:lnTo>
                    <a:pt x="51879" y="127469"/>
                  </a:lnTo>
                  <a:lnTo>
                    <a:pt x="50368" y="127076"/>
                  </a:lnTo>
                  <a:lnTo>
                    <a:pt x="49517" y="127076"/>
                  </a:lnTo>
                  <a:lnTo>
                    <a:pt x="48399" y="127203"/>
                  </a:lnTo>
                  <a:lnTo>
                    <a:pt x="36118" y="134912"/>
                  </a:lnTo>
                  <a:lnTo>
                    <a:pt x="29273" y="137287"/>
                  </a:lnTo>
                  <a:lnTo>
                    <a:pt x="35115" y="132803"/>
                  </a:lnTo>
                  <a:lnTo>
                    <a:pt x="44297" y="127203"/>
                  </a:lnTo>
                  <a:lnTo>
                    <a:pt x="46405" y="125984"/>
                  </a:lnTo>
                  <a:lnTo>
                    <a:pt x="45173" y="125336"/>
                  </a:lnTo>
                  <a:lnTo>
                    <a:pt x="44056" y="125247"/>
                  </a:lnTo>
                  <a:lnTo>
                    <a:pt x="41567" y="126098"/>
                  </a:lnTo>
                  <a:lnTo>
                    <a:pt x="24688" y="133172"/>
                  </a:lnTo>
                  <a:lnTo>
                    <a:pt x="24447" y="133299"/>
                  </a:lnTo>
                  <a:lnTo>
                    <a:pt x="24206" y="133299"/>
                  </a:lnTo>
                  <a:lnTo>
                    <a:pt x="23939" y="133413"/>
                  </a:lnTo>
                  <a:lnTo>
                    <a:pt x="23698" y="135394"/>
                  </a:lnTo>
                  <a:lnTo>
                    <a:pt x="22707" y="137287"/>
                  </a:lnTo>
                  <a:lnTo>
                    <a:pt x="21704" y="138633"/>
                  </a:lnTo>
                  <a:lnTo>
                    <a:pt x="22466" y="138747"/>
                  </a:lnTo>
                  <a:lnTo>
                    <a:pt x="22948" y="139115"/>
                  </a:lnTo>
                  <a:lnTo>
                    <a:pt x="23317" y="139877"/>
                  </a:lnTo>
                  <a:lnTo>
                    <a:pt x="23583" y="140487"/>
                  </a:lnTo>
                  <a:lnTo>
                    <a:pt x="23583" y="141490"/>
                  </a:lnTo>
                  <a:lnTo>
                    <a:pt x="23215" y="141986"/>
                  </a:lnTo>
                  <a:lnTo>
                    <a:pt x="23583" y="143230"/>
                  </a:lnTo>
                  <a:lnTo>
                    <a:pt x="22567" y="144208"/>
                  </a:lnTo>
                  <a:lnTo>
                    <a:pt x="21475" y="144729"/>
                  </a:lnTo>
                  <a:lnTo>
                    <a:pt x="21704" y="144729"/>
                  </a:lnTo>
                  <a:lnTo>
                    <a:pt x="22948" y="145097"/>
                  </a:lnTo>
                  <a:lnTo>
                    <a:pt x="24079" y="145338"/>
                  </a:lnTo>
                  <a:lnTo>
                    <a:pt x="25806" y="144843"/>
                  </a:lnTo>
                  <a:lnTo>
                    <a:pt x="24447" y="145338"/>
                  </a:lnTo>
                  <a:lnTo>
                    <a:pt x="23202" y="145580"/>
                  </a:lnTo>
                  <a:lnTo>
                    <a:pt x="22339" y="145707"/>
                  </a:lnTo>
                  <a:lnTo>
                    <a:pt x="22834" y="146672"/>
                  </a:lnTo>
                  <a:lnTo>
                    <a:pt x="22948" y="147193"/>
                  </a:lnTo>
                  <a:lnTo>
                    <a:pt x="24206" y="146951"/>
                  </a:lnTo>
                  <a:lnTo>
                    <a:pt x="25692" y="146316"/>
                  </a:lnTo>
                  <a:lnTo>
                    <a:pt x="27419" y="145491"/>
                  </a:lnTo>
                  <a:lnTo>
                    <a:pt x="28409" y="144843"/>
                  </a:lnTo>
                  <a:lnTo>
                    <a:pt x="33223" y="141757"/>
                  </a:lnTo>
                  <a:lnTo>
                    <a:pt x="39458" y="137287"/>
                  </a:lnTo>
                  <a:lnTo>
                    <a:pt x="41198" y="136042"/>
                  </a:lnTo>
                  <a:lnTo>
                    <a:pt x="52832" y="127469"/>
                  </a:lnTo>
                  <a:lnTo>
                    <a:pt x="53860" y="126707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63041" y="3802037"/>
              <a:ext cx="26670" cy="115570"/>
            </a:xfrm>
            <a:custGeom>
              <a:avLst/>
              <a:gdLst/>
              <a:ahLst/>
              <a:cxnLst/>
              <a:rect l="l" t="t" r="r" b="b"/>
              <a:pathLst>
                <a:path w="26670" h="115570">
                  <a:moveTo>
                    <a:pt x="18249" y="114795"/>
                  </a:moveTo>
                  <a:lnTo>
                    <a:pt x="13411" y="114668"/>
                  </a:lnTo>
                  <a:lnTo>
                    <a:pt x="4241" y="113423"/>
                  </a:lnTo>
                  <a:lnTo>
                    <a:pt x="2362" y="109575"/>
                  </a:lnTo>
                  <a:lnTo>
                    <a:pt x="5219" y="106464"/>
                  </a:lnTo>
                  <a:lnTo>
                    <a:pt x="10934" y="104978"/>
                  </a:lnTo>
                  <a:lnTo>
                    <a:pt x="14909" y="104368"/>
                  </a:lnTo>
                  <a:lnTo>
                    <a:pt x="10693" y="104241"/>
                  </a:lnTo>
                  <a:lnTo>
                    <a:pt x="3492" y="105981"/>
                  </a:lnTo>
                  <a:lnTo>
                    <a:pt x="0" y="109308"/>
                  </a:lnTo>
                  <a:lnTo>
                    <a:pt x="2362" y="113296"/>
                  </a:lnTo>
                  <a:lnTo>
                    <a:pt x="9804" y="115277"/>
                  </a:lnTo>
                  <a:lnTo>
                    <a:pt x="18249" y="114795"/>
                  </a:lnTo>
                  <a:close/>
                </a:path>
                <a:path w="26670" h="115570">
                  <a:moveTo>
                    <a:pt x="26187" y="17983"/>
                  </a:moveTo>
                  <a:lnTo>
                    <a:pt x="22466" y="12293"/>
                  </a:lnTo>
                  <a:lnTo>
                    <a:pt x="19380" y="6223"/>
                  </a:lnTo>
                  <a:lnTo>
                    <a:pt x="16027" y="0"/>
                  </a:lnTo>
                  <a:lnTo>
                    <a:pt x="12801" y="7112"/>
                  </a:lnTo>
                  <a:lnTo>
                    <a:pt x="13957" y="16116"/>
                  </a:lnTo>
                  <a:lnTo>
                    <a:pt x="17500" y="25006"/>
                  </a:lnTo>
                  <a:lnTo>
                    <a:pt x="21488" y="31762"/>
                  </a:lnTo>
                  <a:lnTo>
                    <a:pt x="18542" y="25196"/>
                  </a:lnTo>
                  <a:lnTo>
                    <a:pt x="15494" y="17208"/>
                  </a:lnTo>
                  <a:lnTo>
                    <a:pt x="13970" y="9169"/>
                  </a:lnTo>
                  <a:lnTo>
                    <a:pt x="15646" y="2476"/>
                  </a:lnTo>
                  <a:lnTo>
                    <a:pt x="17500" y="5702"/>
                  </a:lnTo>
                  <a:lnTo>
                    <a:pt x="22466" y="13296"/>
                  </a:lnTo>
                  <a:lnTo>
                    <a:pt x="26187" y="17983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57713" y="3888049"/>
              <a:ext cx="46355" cy="16510"/>
            </a:xfrm>
            <a:custGeom>
              <a:avLst/>
              <a:gdLst/>
              <a:ahLst/>
              <a:cxnLst/>
              <a:rect l="l" t="t" r="r" b="b"/>
              <a:pathLst>
                <a:path w="46354" h="16510">
                  <a:moveTo>
                    <a:pt x="5964" y="0"/>
                  </a:moveTo>
                  <a:lnTo>
                    <a:pt x="0" y="3078"/>
                  </a:lnTo>
                  <a:lnTo>
                    <a:pt x="1999" y="10393"/>
                  </a:lnTo>
                  <a:lnTo>
                    <a:pt x="12167" y="14508"/>
                  </a:lnTo>
                  <a:lnTo>
                    <a:pt x="18989" y="15361"/>
                  </a:lnTo>
                  <a:lnTo>
                    <a:pt x="24873" y="15801"/>
                  </a:lnTo>
                  <a:lnTo>
                    <a:pt x="33467" y="16116"/>
                  </a:lnTo>
                  <a:lnTo>
                    <a:pt x="41526" y="16236"/>
                  </a:lnTo>
                  <a:lnTo>
                    <a:pt x="45802" y="16093"/>
                  </a:lnTo>
                  <a:lnTo>
                    <a:pt x="43565" y="15361"/>
                  </a:lnTo>
                  <a:lnTo>
                    <a:pt x="41455" y="14234"/>
                  </a:lnTo>
                  <a:lnTo>
                    <a:pt x="39599" y="12405"/>
                  </a:lnTo>
                  <a:lnTo>
                    <a:pt x="39218" y="12131"/>
                  </a:lnTo>
                  <a:lnTo>
                    <a:pt x="23954" y="10027"/>
                  </a:lnTo>
                  <a:lnTo>
                    <a:pt x="17001" y="7802"/>
                  </a:lnTo>
                  <a:lnTo>
                    <a:pt x="24335" y="7315"/>
                  </a:lnTo>
                  <a:lnTo>
                    <a:pt x="37109" y="9540"/>
                  </a:lnTo>
                  <a:lnTo>
                    <a:pt x="37609" y="9540"/>
                  </a:lnTo>
                  <a:lnTo>
                    <a:pt x="37359" y="9174"/>
                  </a:lnTo>
                  <a:lnTo>
                    <a:pt x="37359" y="8900"/>
                  </a:lnTo>
                  <a:lnTo>
                    <a:pt x="37240" y="8412"/>
                  </a:lnTo>
                  <a:lnTo>
                    <a:pt x="38099" y="6553"/>
                  </a:lnTo>
                  <a:lnTo>
                    <a:pt x="38849" y="5821"/>
                  </a:lnTo>
                  <a:lnTo>
                    <a:pt x="35503" y="5212"/>
                  </a:lnTo>
                  <a:lnTo>
                    <a:pt x="26441" y="3078"/>
                  </a:lnTo>
                  <a:lnTo>
                    <a:pt x="21345" y="1828"/>
                  </a:lnTo>
                  <a:lnTo>
                    <a:pt x="15023" y="335"/>
                  </a:lnTo>
                  <a:lnTo>
                    <a:pt x="5964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60201" y="3889878"/>
              <a:ext cx="18415" cy="12700"/>
            </a:xfrm>
            <a:custGeom>
              <a:avLst/>
              <a:gdLst/>
              <a:ahLst/>
              <a:cxnLst/>
              <a:rect l="l" t="t" r="r" b="b"/>
              <a:pathLst>
                <a:path w="18415" h="12700">
                  <a:moveTo>
                    <a:pt x="4596" y="0"/>
                  </a:moveTo>
                  <a:lnTo>
                    <a:pt x="0" y="2225"/>
                  </a:lnTo>
                  <a:lnTo>
                    <a:pt x="1975" y="7345"/>
                  </a:lnTo>
                  <a:lnTo>
                    <a:pt x="11905" y="11795"/>
                  </a:lnTo>
                  <a:lnTo>
                    <a:pt x="17751" y="12313"/>
                  </a:lnTo>
                  <a:lnTo>
                    <a:pt x="10680" y="10180"/>
                  </a:lnTo>
                  <a:lnTo>
                    <a:pt x="4346" y="5974"/>
                  </a:lnTo>
                  <a:lnTo>
                    <a:pt x="2855" y="2987"/>
                  </a:lnTo>
                  <a:lnTo>
                    <a:pt x="7571" y="1005"/>
                  </a:lnTo>
                  <a:lnTo>
                    <a:pt x="13286" y="1371"/>
                  </a:lnTo>
                  <a:lnTo>
                    <a:pt x="18251" y="1737"/>
                  </a:lnTo>
                  <a:lnTo>
                    <a:pt x="14764" y="39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557342" y="3869426"/>
              <a:ext cx="45085" cy="23495"/>
            </a:xfrm>
            <a:custGeom>
              <a:avLst/>
              <a:gdLst/>
              <a:ahLst/>
              <a:cxnLst/>
              <a:rect l="l" t="t" r="r" b="b"/>
              <a:pathLst>
                <a:path w="45084" h="23495">
                  <a:moveTo>
                    <a:pt x="5836" y="0"/>
                  </a:moveTo>
                  <a:lnTo>
                    <a:pt x="0" y="1341"/>
                  </a:lnTo>
                  <a:lnTo>
                    <a:pt x="2474" y="6963"/>
                  </a:lnTo>
                  <a:lnTo>
                    <a:pt x="7589" y="11917"/>
                  </a:lnTo>
                  <a:lnTo>
                    <a:pt x="14403" y="15957"/>
                  </a:lnTo>
                  <a:lnTo>
                    <a:pt x="21979" y="18836"/>
                  </a:lnTo>
                  <a:lnTo>
                    <a:pt x="25075" y="19720"/>
                  </a:lnTo>
                  <a:lnTo>
                    <a:pt x="38231" y="23073"/>
                  </a:lnTo>
                  <a:lnTo>
                    <a:pt x="40578" y="23073"/>
                  </a:lnTo>
                  <a:lnTo>
                    <a:pt x="42815" y="21701"/>
                  </a:lnTo>
                  <a:lnTo>
                    <a:pt x="44555" y="21214"/>
                  </a:lnTo>
                  <a:lnTo>
                    <a:pt x="43686" y="20848"/>
                  </a:lnTo>
                  <a:lnTo>
                    <a:pt x="42815" y="20086"/>
                  </a:lnTo>
                  <a:lnTo>
                    <a:pt x="42446" y="19598"/>
                  </a:lnTo>
                  <a:lnTo>
                    <a:pt x="35845" y="17441"/>
                  </a:lnTo>
                  <a:lnTo>
                    <a:pt x="28253" y="14683"/>
                  </a:lnTo>
                  <a:lnTo>
                    <a:pt x="20685" y="11617"/>
                  </a:lnTo>
                  <a:lnTo>
                    <a:pt x="14157" y="8534"/>
                  </a:lnTo>
                  <a:lnTo>
                    <a:pt x="21898" y="10494"/>
                  </a:lnTo>
                  <a:lnTo>
                    <a:pt x="28855" y="12599"/>
                  </a:lnTo>
                  <a:lnTo>
                    <a:pt x="34603" y="14539"/>
                  </a:lnTo>
                  <a:lnTo>
                    <a:pt x="38721" y="16001"/>
                  </a:lnTo>
                  <a:lnTo>
                    <a:pt x="37731" y="14630"/>
                  </a:lnTo>
                  <a:lnTo>
                    <a:pt x="37362" y="13502"/>
                  </a:lnTo>
                  <a:lnTo>
                    <a:pt x="36612" y="11643"/>
                  </a:lnTo>
                  <a:lnTo>
                    <a:pt x="33887" y="10058"/>
                  </a:lnTo>
                  <a:lnTo>
                    <a:pt x="23338" y="5943"/>
                  </a:lnTo>
                  <a:lnTo>
                    <a:pt x="20229" y="4450"/>
                  </a:lnTo>
                  <a:lnTo>
                    <a:pt x="14776" y="1981"/>
                  </a:lnTo>
                  <a:lnTo>
                    <a:pt x="5836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559451" y="3871529"/>
              <a:ext cx="18415" cy="14604"/>
            </a:xfrm>
            <a:custGeom>
              <a:avLst/>
              <a:gdLst/>
              <a:ahLst/>
              <a:cxnLst/>
              <a:rect l="l" t="t" r="r" b="b"/>
              <a:pathLst>
                <a:path w="18415" h="14604">
                  <a:moveTo>
                    <a:pt x="5714" y="0"/>
                  </a:moveTo>
                  <a:lnTo>
                    <a:pt x="0" y="609"/>
                  </a:lnTo>
                  <a:lnTo>
                    <a:pt x="868" y="4450"/>
                  </a:lnTo>
                  <a:lnTo>
                    <a:pt x="7571" y="11277"/>
                  </a:lnTo>
                  <a:lnTo>
                    <a:pt x="17013" y="14264"/>
                  </a:lnTo>
                  <a:lnTo>
                    <a:pt x="11180" y="12039"/>
                  </a:lnTo>
                  <a:lnTo>
                    <a:pt x="4108" y="5333"/>
                  </a:lnTo>
                  <a:lnTo>
                    <a:pt x="2499" y="1981"/>
                  </a:lnTo>
                  <a:lnTo>
                    <a:pt x="9811" y="1615"/>
                  </a:lnTo>
                  <a:lnTo>
                    <a:pt x="12405" y="2987"/>
                  </a:lnTo>
                  <a:lnTo>
                    <a:pt x="18001" y="4084"/>
                  </a:lnTo>
                  <a:lnTo>
                    <a:pt x="12798" y="1737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59951" y="3851046"/>
              <a:ext cx="45720" cy="28575"/>
            </a:xfrm>
            <a:custGeom>
              <a:avLst/>
              <a:gdLst/>
              <a:ahLst/>
              <a:cxnLst/>
              <a:rect l="l" t="t" r="r" b="b"/>
              <a:pathLst>
                <a:path w="45720" h="28575">
                  <a:moveTo>
                    <a:pt x="8311" y="0"/>
                  </a:moveTo>
                  <a:lnTo>
                    <a:pt x="618" y="640"/>
                  </a:lnTo>
                  <a:lnTo>
                    <a:pt x="0" y="9418"/>
                  </a:lnTo>
                  <a:lnTo>
                    <a:pt x="7690" y="14904"/>
                  </a:lnTo>
                  <a:lnTo>
                    <a:pt x="13904" y="19232"/>
                  </a:lnTo>
                  <a:lnTo>
                    <a:pt x="18120" y="22341"/>
                  </a:lnTo>
                  <a:lnTo>
                    <a:pt x="29906" y="26791"/>
                  </a:lnTo>
                  <a:lnTo>
                    <a:pt x="34503" y="28285"/>
                  </a:lnTo>
                  <a:lnTo>
                    <a:pt x="36112" y="26913"/>
                  </a:lnTo>
                  <a:lnTo>
                    <a:pt x="37731" y="25938"/>
                  </a:lnTo>
                  <a:lnTo>
                    <a:pt x="34094" y="24041"/>
                  </a:lnTo>
                  <a:lnTo>
                    <a:pt x="28389" y="20657"/>
                  </a:lnTo>
                  <a:lnTo>
                    <a:pt x="21988" y="16440"/>
                  </a:lnTo>
                  <a:lnTo>
                    <a:pt x="16264" y="12039"/>
                  </a:lnTo>
                  <a:lnTo>
                    <a:pt x="23083" y="15074"/>
                  </a:lnTo>
                  <a:lnTo>
                    <a:pt x="30812" y="18989"/>
                  </a:lnTo>
                  <a:lnTo>
                    <a:pt x="41827" y="24932"/>
                  </a:lnTo>
                  <a:lnTo>
                    <a:pt x="42827" y="24932"/>
                  </a:lnTo>
                  <a:lnTo>
                    <a:pt x="42958" y="24688"/>
                  </a:lnTo>
                  <a:lnTo>
                    <a:pt x="45171" y="25054"/>
                  </a:lnTo>
                  <a:lnTo>
                    <a:pt x="42208" y="21092"/>
                  </a:lnTo>
                  <a:lnTo>
                    <a:pt x="41708" y="21579"/>
                  </a:lnTo>
                  <a:lnTo>
                    <a:pt x="40456" y="19110"/>
                  </a:lnTo>
                  <a:lnTo>
                    <a:pt x="35003" y="15148"/>
                  </a:lnTo>
                  <a:lnTo>
                    <a:pt x="27063" y="10546"/>
                  </a:lnTo>
                  <a:lnTo>
                    <a:pt x="23085" y="8077"/>
                  </a:lnTo>
                  <a:lnTo>
                    <a:pt x="16763" y="3840"/>
                  </a:lnTo>
                  <a:lnTo>
                    <a:pt x="8311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62057" y="3853027"/>
              <a:ext cx="19685" cy="17780"/>
            </a:xfrm>
            <a:custGeom>
              <a:avLst/>
              <a:gdLst/>
              <a:ahLst/>
              <a:cxnLst/>
              <a:rect l="l" t="t" r="r" b="b"/>
              <a:pathLst>
                <a:path w="19684" h="17779">
                  <a:moveTo>
                    <a:pt x="5610" y="11624"/>
                  </a:moveTo>
                  <a:lnTo>
                    <a:pt x="9311" y="14386"/>
                  </a:lnTo>
                  <a:lnTo>
                    <a:pt x="15145" y="17495"/>
                  </a:lnTo>
                  <a:lnTo>
                    <a:pt x="10061" y="13898"/>
                  </a:lnTo>
                  <a:lnTo>
                    <a:pt x="5610" y="11624"/>
                  </a:lnTo>
                  <a:close/>
                </a:path>
                <a:path w="19684" h="17779">
                  <a:moveTo>
                    <a:pt x="3869" y="10324"/>
                  </a:moveTo>
                  <a:lnTo>
                    <a:pt x="3977" y="10789"/>
                  </a:lnTo>
                  <a:lnTo>
                    <a:pt x="5610" y="11624"/>
                  </a:lnTo>
                  <a:lnTo>
                    <a:pt x="3869" y="10324"/>
                  </a:lnTo>
                  <a:close/>
                </a:path>
                <a:path w="19684" h="17779">
                  <a:moveTo>
                    <a:pt x="262" y="0"/>
                  </a:moveTo>
                  <a:lnTo>
                    <a:pt x="0" y="7437"/>
                  </a:lnTo>
                  <a:lnTo>
                    <a:pt x="3869" y="10324"/>
                  </a:lnTo>
                  <a:lnTo>
                    <a:pt x="1871" y="1737"/>
                  </a:lnTo>
                  <a:lnTo>
                    <a:pt x="9737" y="1737"/>
                  </a:lnTo>
                  <a:lnTo>
                    <a:pt x="6705" y="609"/>
                  </a:lnTo>
                  <a:lnTo>
                    <a:pt x="262" y="0"/>
                  </a:lnTo>
                  <a:close/>
                </a:path>
                <a:path w="19684" h="17779">
                  <a:moveTo>
                    <a:pt x="9737" y="1737"/>
                  </a:moveTo>
                  <a:lnTo>
                    <a:pt x="1871" y="1737"/>
                  </a:lnTo>
                  <a:lnTo>
                    <a:pt x="6955" y="2225"/>
                  </a:lnTo>
                  <a:lnTo>
                    <a:pt x="16251" y="5455"/>
                  </a:lnTo>
                  <a:lnTo>
                    <a:pt x="19610" y="7315"/>
                  </a:lnTo>
                  <a:lnTo>
                    <a:pt x="14407" y="3474"/>
                  </a:lnTo>
                  <a:lnTo>
                    <a:pt x="9737" y="1737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564894" y="3825748"/>
              <a:ext cx="45720" cy="42545"/>
            </a:xfrm>
            <a:custGeom>
              <a:avLst/>
              <a:gdLst/>
              <a:ahLst/>
              <a:cxnLst/>
              <a:rect l="l" t="t" r="r" b="b"/>
              <a:pathLst>
                <a:path w="45720" h="42545">
                  <a:moveTo>
                    <a:pt x="1390" y="0"/>
                  </a:moveTo>
                  <a:lnTo>
                    <a:pt x="0" y="6439"/>
                  </a:lnTo>
                  <a:lnTo>
                    <a:pt x="904" y="12725"/>
                  </a:lnTo>
                  <a:lnTo>
                    <a:pt x="3600" y="18508"/>
                  </a:lnTo>
                  <a:lnTo>
                    <a:pt x="7581" y="23439"/>
                  </a:lnTo>
                  <a:lnTo>
                    <a:pt x="14545" y="29143"/>
                  </a:lnTo>
                  <a:lnTo>
                    <a:pt x="22030" y="34141"/>
                  </a:lnTo>
                  <a:lnTo>
                    <a:pt x="35263" y="42031"/>
                  </a:lnTo>
                  <a:lnTo>
                    <a:pt x="34275" y="40568"/>
                  </a:lnTo>
                  <a:lnTo>
                    <a:pt x="34275" y="39319"/>
                  </a:lnTo>
                  <a:lnTo>
                    <a:pt x="34156" y="38435"/>
                  </a:lnTo>
                  <a:lnTo>
                    <a:pt x="30541" y="35689"/>
                  </a:lnTo>
                  <a:lnTo>
                    <a:pt x="25089" y="31325"/>
                  </a:lnTo>
                  <a:lnTo>
                    <a:pt x="19174" y="26150"/>
                  </a:lnTo>
                  <a:lnTo>
                    <a:pt x="14164" y="20970"/>
                  </a:lnTo>
                  <a:lnTo>
                    <a:pt x="20337" y="24868"/>
                  </a:lnTo>
                  <a:lnTo>
                    <a:pt x="27228" y="29664"/>
                  </a:lnTo>
                  <a:lnTo>
                    <a:pt x="33049" y="33923"/>
                  </a:lnTo>
                  <a:lnTo>
                    <a:pt x="36012" y="36210"/>
                  </a:lnTo>
                  <a:lnTo>
                    <a:pt x="38990" y="36210"/>
                  </a:lnTo>
                  <a:lnTo>
                    <a:pt x="42718" y="37337"/>
                  </a:lnTo>
                  <a:lnTo>
                    <a:pt x="45324" y="38343"/>
                  </a:lnTo>
                  <a:lnTo>
                    <a:pt x="33783" y="29446"/>
                  </a:lnTo>
                  <a:lnTo>
                    <a:pt x="22987" y="19903"/>
                  </a:lnTo>
                  <a:lnTo>
                    <a:pt x="12376" y="9994"/>
                  </a:lnTo>
                  <a:lnTo>
                    <a:pt x="1390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566572" y="3828095"/>
              <a:ext cx="17145" cy="24765"/>
            </a:xfrm>
            <a:custGeom>
              <a:avLst/>
              <a:gdLst/>
              <a:ahLst/>
              <a:cxnLst/>
              <a:rect l="l" t="t" r="r" b="b"/>
              <a:pathLst>
                <a:path w="17145" h="24764">
                  <a:moveTo>
                    <a:pt x="4954" y="17635"/>
                  </a:moveTo>
                  <a:lnTo>
                    <a:pt x="6912" y="20363"/>
                  </a:lnTo>
                  <a:lnTo>
                    <a:pt x="11248" y="24566"/>
                  </a:lnTo>
                  <a:lnTo>
                    <a:pt x="8392" y="21336"/>
                  </a:lnTo>
                  <a:lnTo>
                    <a:pt x="4954" y="17635"/>
                  </a:lnTo>
                  <a:close/>
                </a:path>
                <a:path w="17145" h="24764">
                  <a:moveTo>
                    <a:pt x="490" y="8756"/>
                  </a:moveTo>
                  <a:lnTo>
                    <a:pt x="93" y="12405"/>
                  </a:lnTo>
                  <a:lnTo>
                    <a:pt x="4954" y="17635"/>
                  </a:lnTo>
                  <a:lnTo>
                    <a:pt x="2678" y="14466"/>
                  </a:lnTo>
                  <a:lnTo>
                    <a:pt x="490" y="8756"/>
                  </a:lnTo>
                  <a:close/>
                </a:path>
                <a:path w="17145" h="24764">
                  <a:moveTo>
                    <a:pt x="5056" y="2346"/>
                  </a:moveTo>
                  <a:lnTo>
                    <a:pt x="1187" y="2346"/>
                  </a:lnTo>
                  <a:lnTo>
                    <a:pt x="5795" y="5212"/>
                  </a:lnTo>
                  <a:lnTo>
                    <a:pt x="12367" y="13289"/>
                  </a:lnTo>
                  <a:lnTo>
                    <a:pt x="16713" y="16520"/>
                  </a:lnTo>
                  <a:lnTo>
                    <a:pt x="11998" y="11643"/>
                  </a:lnTo>
                  <a:lnTo>
                    <a:pt x="6283" y="2956"/>
                  </a:lnTo>
                  <a:lnTo>
                    <a:pt x="5056" y="2346"/>
                  </a:lnTo>
                  <a:close/>
                </a:path>
                <a:path w="17145" h="24764">
                  <a:moveTo>
                    <a:pt x="330" y="0"/>
                  </a:moveTo>
                  <a:lnTo>
                    <a:pt x="0" y="7477"/>
                  </a:lnTo>
                  <a:lnTo>
                    <a:pt x="490" y="8756"/>
                  </a:lnTo>
                  <a:lnTo>
                    <a:pt x="1187" y="2346"/>
                  </a:lnTo>
                  <a:lnTo>
                    <a:pt x="5056" y="2346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585635" y="3835653"/>
              <a:ext cx="66040" cy="135255"/>
            </a:xfrm>
            <a:custGeom>
              <a:avLst/>
              <a:gdLst/>
              <a:ahLst/>
              <a:cxnLst/>
              <a:rect l="l" t="t" r="r" b="b"/>
              <a:pathLst>
                <a:path w="66040" h="135254">
                  <a:moveTo>
                    <a:pt x="10922" y="63804"/>
                  </a:moveTo>
                  <a:lnTo>
                    <a:pt x="10426" y="63411"/>
                  </a:lnTo>
                  <a:lnTo>
                    <a:pt x="10553" y="63068"/>
                  </a:lnTo>
                  <a:lnTo>
                    <a:pt x="10058" y="62547"/>
                  </a:lnTo>
                  <a:lnTo>
                    <a:pt x="6692" y="62179"/>
                  </a:lnTo>
                  <a:lnTo>
                    <a:pt x="254" y="61417"/>
                  </a:lnTo>
                  <a:lnTo>
                    <a:pt x="1993" y="62179"/>
                  </a:lnTo>
                  <a:lnTo>
                    <a:pt x="10922" y="63804"/>
                  </a:lnTo>
                  <a:close/>
                </a:path>
                <a:path w="66040" h="135254">
                  <a:moveTo>
                    <a:pt x="12407" y="52120"/>
                  </a:moveTo>
                  <a:lnTo>
                    <a:pt x="12052" y="51765"/>
                  </a:lnTo>
                  <a:lnTo>
                    <a:pt x="11658" y="51117"/>
                  </a:lnTo>
                  <a:lnTo>
                    <a:pt x="11303" y="50749"/>
                  </a:lnTo>
                  <a:lnTo>
                    <a:pt x="7810" y="49288"/>
                  </a:lnTo>
                  <a:lnTo>
                    <a:pt x="3733" y="48526"/>
                  </a:lnTo>
                  <a:lnTo>
                    <a:pt x="241" y="47548"/>
                  </a:lnTo>
                  <a:lnTo>
                    <a:pt x="3352" y="49174"/>
                  </a:lnTo>
                  <a:lnTo>
                    <a:pt x="11658" y="52006"/>
                  </a:lnTo>
                  <a:lnTo>
                    <a:pt x="12407" y="52120"/>
                  </a:lnTo>
                  <a:close/>
                </a:path>
                <a:path w="66040" h="135254">
                  <a:moveTo>
                    <a:pt x="12903" y="74828"/>
                  </a:moveTo>
                  <a:lnTo>
                    <a:pt x="11303" y="74955"/>
                  </a:lnTo>
                  <a:lnTo>
                    <a:pt x="6832" y="74955"/>
                  </a:lnTo>
                  <a:lnTo>
                    <a:pt x="1244" y="75717"/>
                  </a:lnTo>
                  <a:lnTo>
                    <a:pt x="9436" y="76085"/>
                  </a:lnTo>
                  <a:lnTo>
                    <a:pt x="12903" y="75717"/>
                  </a:lnTo>
                  <a:lnTo>
                    <a:pt x="12903" y="74828"/>
                  </a:lnTo>
                  <a:close/>
                </a:path>
                <a:path w="66040" h="135254">
                  <a:moveTo>
                    <a:pt x="13893" y="26314"/>
                  </a:moveTo>
                  <a:lnTo>
                    <a:pt x="10668" y="23596"/>
                  </a:lnTo>
                  <a:lnTo>
                    <a:pt x="6591" y="20853"/>
                  </a:lnTo>
                  <a:lnTo>
                    <a:pt x="2857" y="18872"/>
                  </a:lnTo>
                  <a:lnTo>
                    <a:pt x="5092" y="21221"/>
                  </a:lnTo>
                  <a:lnTo>
                    <a:pt x="13144" y="27190"/>
                  </a:lnTo>
                  <a:lnTo>
                    <a:pt x="12915" y="26797"/>
                  </a:lnTo>
                  <a:lnTo>
                    <a:pt x="12915" y="26314"/>
                  </a:lnTo>
                  <a:lnTo>
                    <a:pt x="13893" y="26314"/>
                  </a:lnTo>
                  <a:close/>
                </a:path>
                <a:path w="66040" h="135254">
                  <a:moveTo>
                    <a:pt x="15151" y="40449"/>
                  </a:moveTo>
                  <a:lnTo>
                    <a:pt x="13665" y="39966"/>
                  </a:lnTo>
                  <a:lnTo>
                    <a:pt x="5092" y="35267"/>
                  </a:lnTo>
                  <a:lnTo>
                    <a:pt x="0" y="32893"/>
                  </a:lnTo>
                  <a:lnTo>
                    <a:pt x="3848" y="36004"/>
                  </a:lnTo>
                  <a:lnTo>
                    <a:pt x="12915" y="40970"/>
                  </a:lnTo>
                  <a:lnTo>
                    <a:pt x="14020" y="40449"/>
                  </a:lnTo>
                  <a:lnTo>
                    <a:pt x="15151" y="40449"/>
                  </a:lnTo>
                  <a:close/>
                </a:path>
                <a:path w="66040" h="135254">
                  <a:moveTo>
                    <a:pt x="18999" y="13538"/>
                  </a:moveTo>
                  <a:lnTo>
                    <a:pt x="14643" y="10033"/>
                  </a:lnTo>
                  <a:lnTo>
                    <a:pt x="10566" y="4483"/>
                  </a:lnTo>
                  <a:lnTo>
                    <a:pt x="7315" y="0"/>
                  </a:lnTo>
                  <a:lnTo>
                    <a:pt x="9677" y="4610"/>
                  </a:lnTo>
                  <a:lnTo>
                    <a:pt x="15506" y="11684"/>
                  </a:lnTo>
                  <a:lnTo>
                    <a:pt x="18999" y="15392"/>
                  </a:lnTo>
                  <a:lnTo>
                    <a:pt x="18999" y="13538"/>
                  </a:lnTo>
                  <a:close/>
                </a:path>
                <a:path w="66040" h="135254">
                  <a:moveTo>
                    <a:pt x="19494" y="83769"/>
                  </a:moveTo>
                  <a:lnTo>
                    <a:pt x="15633" y="84277"/>
                  </a:lnTo>
                  <a:lnTo>
                    <a:pt x="12039" y="85623"/>
                  </a:lnTo>
                  <a:lnTo>
                    <a:pt x="8331" y="86626"/>
                  </a:lnTo>
                  <a:lnTo>
                    <a:pt x="12903" y="85864"/>
                  </a:lnTo>
                  <a:lnTo>
                    <a:pt x="16002" y="85496"/>
                  </a:lnTo>
                  <a:lnTo>
                    <a:pt x="19367" y="84645"/>
                  </a:lnTo>
                  <a:lnTo>
                    <a:pt x="19494" y="83769"/>
                  </a:lnTo>
                  <a:close/>
                </a:path>
                <a:path w="66040" h="135254">
                  <a:moveTo>
                    <a:pt x="29667" y="100164"/>
                  </a:moveTo>
                  <a:lnTo>
                    <a:pt x="28917" y="98552"/>
                  </a:lnTo>
                  <a:lnTo>
                    <a:pt x="26187" y="101777"/>
                  </a:lnTo>
                  <a:lnTo>
                    <a:pt x="17005" y="109982"/>
                  </a:lnTo>
                  <a:lnTo>
                    <a:pt x="13284" y="113449"/>
                  </a:lnTo>
                  <a:lnTo>
                    <a:pt x="16878" y="108331"/>
                  </a:lnTo>
                  <a:lnTo>
                    <a:pt x="26682" y="97421"/>
                  </a:lnTo>
                  <a:lnTo>
                    <a:pt x="28422" y="95440"/>
                  </a:lnTo>
                  <a:lnTo>
                    <a:pt x="28422" y="94462"/>
                  </a:lnTo>
                  <a:lnTo>
                    <a:pt x="28295" y="93573"/>
                  </a:lnTo>
                  <a:lnTo>
                    <a:pt x="28422" y="92722"/>
                  </a:lnTo>
                  <a:lnTo>
                    <a:pt x="1244" y="117055"/>
                  </a:lnTo>
                  <a:lnTo>
                    <a:pt x="2489" y="119519"/>
                  </a:lnTo>
                  <a:lnTo>
                    <a:pt x="2857" y="122872"/>
                  </a:lnTo>
                  <a:lnTo>
                    <a:pt x="5842" y="122872"/>
                  </a:lnTo>
                  <a:lnTo>
                    <a:pt x="9931" y="124726"/>
                  </a:lnTo>
                  <a:lnTo>
                    <a:pt x="12915" y="121373"/>
                  </a:lnTo>
                  <a:lnTo>
                    <a:pt x="29667" y="101257"/>
                  </a:lnTo>
                  <a:lnTo>
                    <a:pt x="29667" y="100164"/>
                  </a:lnTo>
                  <a:close/>
                </a:path>
                <a:path w="66040" h="135254">
                  <a:moveTo>
                    <a:pt x="65887" y="114668"/>
                  </a:moveTo>
                  <a:lnTo>
                    <a:pt x="65036" y="113817"/>
                  </a:lnTo>
                  <a:lnTo>
                    <a:pt x="63182" y="113817"/>
                  </a:lnTo>
                  <a:lnTo>
                    <a:pt x="62801" y="112331"/>
                  </a:lnTo>
                  <a:lnTo>
                    <a:pt x="60439" y="124117"/>
                  </a:lnTo>
                  <a:lnTo>
                    <a:pt x="59575" y="126707"/>
                  </a:lnTo>
                  <a:lnTo>
                    <a:pt x="59080" y="121983"/>
                  </a:lnTo>
                  <a:lnTo>
                    <a:pt x="60185" y="117411"/>
                  </a:lnTo>
                  <a:lnTo>
                    <a:pt x="60185" y="112572"/>
                  </a:lnTo>
                  <a:lnTo>
                    <a:pt x="58585" y="113296"/>
                  </a:lnTo>
                  <a:lnTo>
                    <a:pt x="57213" y="113182"/>
                  </a:lnTo>
                  <a:lnTo>
                    <a:pt x="55219" y="114058"/>
                  </a:lnTo>
                  <a:lnTo>
                    <a:pt x="54610" y="118783"/>
                  </a:lnTo>
                  <a:lnTo>
                    <a:pt x="53746" y="123355"/>
                  </a:lnTo>
                  <a:lnTo>
                    <a:pt x="52997" y="128816"/>
                  </a:lnTo>
                  <a:lnTo>
                    <a:pt x="52362" y="132168"/>
                  </a:lnTo>
                  <a:lnTo>
                    <a:pt x="56603" y="133172"/>
                  </a:lnTo>
                  <a:lnTo>
                    <a:pt x="58953" y="134912"/>
                  </a:lnTo>
                  <a:lnTo>
                    <a:pt x="60820" y="133413"/>
                  </a:lnTo>
                  <a:lnTo>
                    <a:pt x="65036" y="134277"/>
                  </a:lnTo>
                  <a:lnTo>
                    <a:pt x="65519" y="128689"/>
                  </a:lnTo>
                  <a:lnTo>
                    <a:pt x="65786" y="127317"/>
                  </a:lnTo>
                  <a:lnTo>
                    <a:pt x="65887" y="114668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588619" y="3948341"/>
              <a:ext cx="62865" cy="20955"/>
            </a:xfrm>
            <a:custGeom>
              <a:avLst/>
              <a:gdLst/>
              <a:ahLst/>
              <a:cxnLst/>
              <a:rect l="l" t="t" r="r" b="b"/>
              <a:pathLst>
                <a:path w="62865" h="20954">
                  <a:moveTo>
                    <a:pt x="10541" y="5943"/>
                  </a:moveTo>
                  <a:lnTo>
                    <a:pt x="7569" y="9296"/>
                  </a:lnTo>
                  <a:lnTo>
                    <a:pt x="5207" y="8178"/>
                  </a:lnTo>
                  <a:lnTo>
                    <a:pt x="1981" y="7962"/>
                  </a:lnTo>
                  <a:lnTo>
                    <a:pt x="1727" y="4610"/>
                  </a:lnTo>
                  <a:lnTo>
                    <a:pt x="1612" y="2717"/>
                  </a:lnTo>
                  <a:lnTo>
                    <a:pt x="4343" y="0"/>
                  </a:lnTo>
                  <a:lnTo>
                    <a:pt x="0" y="3111"/>
                  </a:lnTo>
                  <a:lnTo>
                    <a:pt x="495" y="4368"/>
                  </a:lnTo>
                  <a:lnTo>
                    <a:pt x="1117" y="9055"/>
                  </a:lnTo>
                  <a:lnTo>
                    <a:pt x="4457" y="8940"/>
                  </a:lnTo>
                  <a:lnTo>
                    <a:pt x="7188" y="10668"/>
                  </a:lnTo>
                  <a:lnTo>
                    <a:pt x="10541" y="5943"/>
                  </a:lnTo>
                  <a:close/>
                </a:path>
                <a:path w="62865" h="20954">
                  <a:moveTo>
                    <a:pt x="62534" y="20243"/>
                  </a:moveTo>
                  <a:lnTo>
                    <a:pt x="61798" y="13538"/>
                  </a:lnTo>
                  <a:lnTo>
                    <a:pt x="61798" y="18719"/>
                  </a:lnTo>
                  <a:lnTo>
                    <a:pt x="58826" y="17259"/>
                  </a:lnTo>
                  <a:lnTo>
                    <a:pt x="56222" y="19481"/>
                  </a:lnTo>
                  <a:lnTo>
                    <a:pt x="53733" y="16764"/>
                  </a:lnTo>
                  <a:lnTo>
                    <a:pt x="51625" y="18135"/>
                  </a:lnTo>
                  <a:lnTo>
                    <a:pt x="51752" y="13169"/>
                  </a:lnTo>
                  <a:lnTo>
                    <a:pt x="50507" y="19596"/>
                  </a:lnTo>
                  <a:lnTo>
                    <a:pt x="52857" y="17741"/>
                  </a:lnTo>
                  <a:lnTo>
                    <a:pt x="56083" y="20726"/>
                  </a:lnTo>
                  <a:lnTo>
                    <a:pt x="58826" y="18503"/>
                  </a:lnTo>
                  <a:lnTo>
                    <a:pt x="62534" y="20243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618780" y="3943888"/>
              <a:ext cx="19685" cy="29845"/>
            </a:xfrm>
            <a:custGeom>
              <a:avLst/>
              <a:gdLst/>
              <a:ahLst/>
              <a:cxnLst/>
              <a:rect l="l" t="t" r="r" b="b"/>
              <a:pathLst>
                <a:path w="19684" h="29845">
                  <a:moveTo>
                    <a:pt x="14273" y="0"/>
                  </a:moveTo>
                  <a:lnTo>
                    <a:pt x="13142" y="365"/>
                  </a:lnTo>
                  <a:lnTo>
                    <a:pt x="11286" y="365"/>
                  </a:lnTo>
                  <a:lnTo>
                    <a:pt x="10799" y="487"/>
                  </a:lnTo>
                  <a:lnTo>
                    <a:pt x="8321" y="4450"/>
                  </a:lnTo>
                  <a:lnTo>
                    <a:pt x="2606" y="17495"/>
                  </a:lnTo>
                  <a:lnTo>
                    <a:pt x="987" y="22189"/>
                  </a:lnTo>
                  <a:lnTo>
                    <a:pt x="0" y="25420"/>
                  </a:lnTo>
                  <a:lnTo>
                    <a:pt x="4093" y="27279"/>
                  </a:lnTo>
                  <a:lnTo>
                    <a:pt x="5202" y="29260"/>
                  </a:lnTo>
                  <a:lnTo>
                    <a:pt x="6952" y="27797"/>
                  </a:lnTo>
                  <a:lnTo>
                    <a:pt x="11548" y="28529"/>
                  </a:lnTo>
                  <a:lnTo>
                    <a:pt x="12667" y="25542"/>
                  </a:lnTo>
                  <a:lnTo>
                    <a:pt x="13655" y="23561"/>
                  </a:lnTo>
                  <a:lnTo>
                    <a:pt x="17739" y="9540"/>
                  </a:lnTo>
                  <a:lnTo>
                    <a:pt x="19226" y="4084"/>
                  </a:lnTo>
                  <a:lnTo>
                    <a:pt x="18739" y="2956"/>
                  </a:lnTo>
                  <a:lnTo>
                    <a:pt x="17501" y="2103"/>
                  </a:lnTo>
                  <a:lnTo>
                    <a:pt x="17001" y="609"/>
                  </a:lnTo>
                  <a:lnTo>
                    <a:pt x="15502" y="4084"/>
                  </a:lnTo>
                  <a:lnTo>
                    <a:pt x="11286" y="14752"/>
                  </a:lnTo>
                  <a:lnTo>
                    <a:pt x="9189" y="18470"/>
                  </a:lnTo>
                  <a:lnTo>
                    <a:pt x="10049" y="12252"/>
                  </a:lnTo>
                  <a:lnTo>
                    <a:pt x="12667" y="6065"/>
                  </a:lnTo>
                  <a:lnTo>
                    <a:pt x="14273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619280" y="3962877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2974" y="0"/>
                  </a:moveTo>
                  <a:lnTo>
                    <a:pt x="0" y="6065"/>
                  </a:lnTo>
                  <a:lnTo>
                    <a:pt x="2343" y="4815"/>
                  </a:lnTo>
                  <a:lnTo>
                    <a:pt x="4952" y="8808"/>
                  </a:lnTo>
                  <a:lnTo>
                    <a:pt x="8058" y="6918"/>
                  </a:lnTo>
                  <a:lnTo>
                    <a:pt x="11548" y="8686"/>
                  </a:lnTo>
                  <a:lnTo>
                    <a:pt x="12643" y="1828"/>
                  </a:lnTo>
                  <a:lnTo>
                    <a:pt x="11167" y="6918"/>
                  </a:lnTo>
                  <a:lnTo>
                    <a:pt x="8308" y="6065"/>
                  </a:lnTo>
                  <a:lnTo>
                    <a:pt x="5202" y="7559"/>
                  </a:lnTo>
                  <a:lnTo>
                    <a:pt x="3465" y="4206"/>
                  </a:lnTo>
                  <a:lnTo>
                    <a:pt x="1856" y="4571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02516" y="3935811"/>
              <a:ext cx="24130" cy="33020"/>
            </a:xfrm>
            <a:custGeom>
              <a:avLst/>
              <a:gdLst/>
              <a:ahLst/>
              <a:cxnLst/>
              <a:rect l="l" t="t" r="r" b="b"/>
              <a:pathLst>
                <a:path w="24129" h="33020">
                  <a:moveTo>
                    <a:pt x="22466" y="0"/>
                  </a:moveTo>
                  <a:lnTo>
                    <a:pt x="20598" y="1371"/>
                  </a:lnTo>
                  <a:lnTo>
                    <a:pt x="18751" y="1097"/>
                  </a:lnTo>
                  <a:lnTo>
                    <a:pt x="16763" y="1737"/>
                  </a:lnTo>
                  <a:lnTo>
                    <a:pt x="0" y="28437"/>
                  </a:lnTo>
                  <a:lnTo>
                    <a:pt x="2487" y="29900"/>
                  </a:lnTo>
                  <a:lnTo>
                    <a:pt x="3355" y="32125"/>
                  </a:lnTo>
                  <a:lnTo>
                    <a:pt x="6083" y="31272"/>
                  </a:lnTo>
                  <a:lnTo>
                    <a:pt x="8689" y="32887"/>
                  </a:lnTo>
                  <a:lnTo>
                    <a:pt x="11048" y="30540"/>
                  </a:lnTo>
                  <a:lnTo>
                    <a:pt x="13344" y="27003"/>
                  </a:lnTo>
                  <a:lnTo>
                    <a:pt x="17289" y="20071"/>
                  </a:lnTo>
                  <a:lnTo>
                    <a:pt x="21280" y="12727"/>
                  </a:lnTo>
                  <a:lnTo>
                    <a:pt x="23716" y="7955"/>
                  </a:lnTo>
                  <a:lnTo>
                    <a:pt x="23716" y="6583"/>
                  </a:lnTo>
                  <a:lnTo>
                    <a:pt x="22966" y="5455"/>
                  </a:lnTo>
                  <a:lnTo>
                    <a:pt x="22597" y="4571"/>
                  </a:lnTo>
                  <a:lnTo>
                    <a:pt x="20107" y="7680"/>
                  </a:lnTo>
                  <a:lnTo>
                    <a:pt x="12167" y="18745"/>
                  </a:lnTo>
                  <a:lnTo>
                    <a:pt x="9811" y="20970"/>
                  </a:lnTo>
                  <a:lnTo>
                    <a:pt x="11798" y="16123"/>
                  </a:lnTo>
                  <a:lnTo>
                    <a:pt x="22097" y="731"/>
                  </a:lnTo>
                  <a:lnTo>
                    <a:pt x="22466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602635" y="3957147"/>
              <a:ext cx="12700" cy="10795"/>
            </a:xfrm>
            <a:custGeom>
              <a:avLst/>
              <a:gdLst/>
              <a:ahLst/>
              <a:cxnLst/>
              <a:rect l="l" t="t" r="r" b="b"/>
              <a:pathLst>
                <a:path w="12700" h="10795">
                  <a:moveTo>
                    <a:pt x="3977" y="0"/>
                  </a:moveTo>
                  <a:lnTo>
                    <a:pt x="0" y="5333"/>
                  </a:lnTo>
                  <a:lnTo>
                    <a:pt x="2237" y="4968"/>
                  </a:lnTo>
                  <a:lnTo>
                    <a:pt x="3855" y="9326"/>
                  </a:lnTo>
                  <a:lnTo>
                    <a:pt x="7333" y="8077"/>
                  </a:lnTo>
                  <a:lnTo>
                    <a:pt x="10323" y="10302"/>
                  </a:lnTo>
                  <a:lnTo>
                    <a:pt x="12298" y="3718"/>
                  </a:lnTo>
                  <a:lnTo>
                    <a:pt x="10323" y="8442"/>
                  </a:lnTo>
                  <a:lnTo>
                    <a:pt x="7952" y="7193"/>
                  </a:lnTo>
                  <a:lnTo>
                    <a:pt x="4608" y="7955"/>
                  </a:lnTo>
                  <a:lnTo>
                    <a:pt x="3355" y="4480"/>
                  </a:lnTo>
                  <a:lnTo>
                    <a:pt x="2237" y="3962"/>
                  </a:lnTo>
                  <a:lnTo>
                    <a:pt x="3977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606234" y="3931970"/>
              <a:ext cx="29845" cy="22860"/>
            </a:xfrm>
            <a:custGeom>
              <a:avLst/>
              <a:gdLst/>
              <a:ahLst/>
              <a:cxnLst/>
              <a:rect l="l" t="t" r="r" b="b"/>
              <a:pathLst>
                <a:path w="29845" h="22860">
                  <a:moveTo>
                    <a:pt x="8191" y="1257"/>
                  </a:moveTo>
                  <a:lnTo>
                    <a:pt x="8077" y="0"/>
                  </a:lnTo>
                  <a:lnTo>
                    <a:pt x="0" y="9296"/>
                  </a:lnTo>
                  <a:lnTo>
                    <a:pt x="8191" y="1257"/>
                  </a:lnTo>
                  <a:close/>
                </a:path>
                <a:path w="29845" h="22860">
                  <a:moveTo>
                    <a:pt x="18503" y="5943"/>
                  </a:moveTo>
                  <a:lnTo>
                    <a:pt x="11785" y="16002"/>
                  </a:lnTo>
                  <a:lnTo>
                    <a:pt x="18503" y="7442"/>
                  </a:lnTo>
                  <a:lnTo>
                    <a:pt x="18503" y="5943"/>
                  </a:lnTo>
                  <a:close/>
                </a:path>
                <a:path w="29845" h="22860">
                  <a:moveTo>
                    <a:pt x="29286" y="10274"/>
                  </a:moveTo>
                  <a:lnTo>
                    <a:pt x="28803" y="10922"/>
                  </a:lnTo>
                  <a:lnTo>
                    <a:pt x="28181" y="11290"/>
                  </a:lnTo>
                  <a:lnTo>
                    <a:pt x="27686" y="11404"/>
                  </a:lnTo>
                  <a:lnTo>
                    <a:pt x="24206" y="22682"/>
                  </a:lnTo>
                  <a:lnTo>
                    <a:pt x="29286" y="11290"/>
                  </a:lnTo>
                  <a:lnTo>
                    <a:pt x="29286" y="10274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622249" y="3860622"/>
              <a:ext cx="46990" cy="69215"/>
            </a:xfrm>
            <a:custGeom>
              <a:avLst/>
              <a:gdLst/>
              <a:ahLst/>
              <a:cxnLst/>
              <a:rect l="l" t="t" r="r" b="b"/>
              <a:pathLst>
                <a:path w="46990" h="69214">
                  <a:moveTo>
                    <a:pt x="7937" y="35966"/>
                  </a:moveTo>
                  <a:lnTo>
                    <a:pt x="3962" y="34988"/>
                  </a:lnTo>
                  <a:lnTo>
                    <a:pt x="1485" y="37465"/>
                  </a:lnTo>
                  <a:lnTo>
                    <a:pt x="0" y="39204"/>
                  </a:lnTo>
                  <a:lnTo>
                    <a:pt x="876" y="41795"/>
                  </a:lnTo>
                  <a:lnTo>
                    <a:pt x="2476" y="44284"/>
                  </a:lnTo>
                  <a:lnTo>
                    <a:pt x="5461" y="44894"/>
                  </a:lnTo>
                  <a:lnTo>
                    <a:pt x="3225" y="43522"/>
                  </a:lnTo>
                  <a:lnTo>
                    <a:pt x="1485" y="39204"/>
                  </a:lnTo>
                  <a:lnTo>
                    <a:pt x="3225" y="37338"/>
                  </a:lnTo>
                  <a:lnTo>
                    <a:pt x="5334" y="36245"/>
                  </a:lnTo>
                  <a:lnTo>
                    <a:pt x="7937" y="35966"/>
                  </a:lnTo>
                  <a:close/>
                </a:path>
                <a:path w="46990" h="69214">
                  <a:moveTo>
                    <a:pt x="8674" y="16852"/>
                  </a:moveTo>
                  <a:lnTo>
                    <a:pt x="7277" y="15646"/>
                  </a:lnTo>
                  <a:lnTo>
                    <a:pt x="8674" y="16852"/>
                  </a:lnTo>
                  <a:close/>
                </a:path>
                <a:path w="46990" h="69214">
                  <a:moveTo>
                    <a:pt x="10414" y="23926"/>
                  </a:moveTo>
                  <a:lnTo>
                    <a:pt x="6692" y="22186"/>
                  </a:lnTo>
                  <a:lnTo>
                    <a:pt x="3098" y="22682"/>
                  </a:lnTo>
                  <a:lnTo>
                    <a:pt x="1104" y="23926"/>
                  </a:lnTo>
                  <a:lnTo>
                    <a:pt x="736" y="26149"/>
                  </a:lnTo>
                  <a:lnTo>
                    <a:pt x="3098" y="30238"/>
                  </a:lnTo>
                  <a:lnTo>
                    <a:pt x="5829" y="31762"/>
                  </a:lnTo>
                  <a:lnTo>
                    <a:pt x="3962" y="29743"/>
                  </a:lnTo>
                  <a:lnTo>
                    <a:pt x="2349" y="26911"/>
                  </a:lnTo>
                  <a:lnTo>
                    <a:pt x="2476" y="24561"/>
                  </a:lnTo>
                  <a:lnTo>
                    <a:pt x="4711" y="23075"/>
                  </a:lnTo>
                  <a:lnTo>
                    <a:pt x="7937" y="23190"/>
                  </a:lnTo>
                  <a:lnTo>
                    <a:pt x="10414" y="23926"/>
                  </a:lnTo>
                  <a:close/>
                </a:path>
                <a:path w="46990" h="69214">
                  <a:moveTo>
                    <a:pt x="10553" y="7556"/>
                  </a:moveTo>
                  <a:lnTo>
                    <a:pt x="8178" y="4940"/>
                  </a:lnTo>
                  <a:lnTo>
                    <a:pt x="5854" y="2832"/>
                  </a:lnTo>
                  <a:lnTo>
                    <a:pt x="5588" y="2590"/>
                  </a:lnTo>
                  <a:lnTo>
                    <a:pt x="3213" y="0"/>
                  </a:lnTo>
                  <a:lnTo>
                    <a:pt x="1854" y="6311"/>
                  </a:lnTo>
                  <a:lnTo>
                    <a:pt x="4102" y="12890"/>
                  </a:lnTo>
                  <a:lnTo>
                    <a:pt x="7277" y="15646"/>
                  </a:lnTo>
                  <a:lnTo>
                    <a:pt x="3340" y="8051"/>
                  </a:lnTo>
                  <a:lnTo>
                    <a:pt x="4330" y="2832"/>
                  </a:lnTo>
                  <a:lnTo>
                    <a:pt x="5943" y="4699"/>
                  </a:lnTo>
                  <a:lnTo>
                    <a:pt x="8178" y="6070"/>
                  </a:lnTo>
                  <a:lnTo>
                    <a:pt x="10553" y="7556"/>
                  </a:lnTo>
                  <a:close/>
                </a:path>
                <a:path w="46990" h="69214">
                  <a:moveTo>
                    <a:pt x="11925" y="56819"/>
                  </a:moveTo>
                  <a:lnTo>
                    <a:pt x="9436" y="58191"/>
                  </a:lnTo>
                  <a:lnTo>
                    <a:pt x="7188" y="56324"/>
                  </a:lnTo>
                  <a:lnTo>
                    <a:pt x="4711" y="55206"/>
                  </a:lnTo>
                  <a:lnTo>
                    <a:pt x="5334" y="52489"/>
                  </a:lnTo>
                  <a:lnTo>
                    <a:pt x="4711" y="49987"/>
                  </a:lnTo>
                  <a:lnTo>
                    <a:pt x="7696" y="48768"/>
                  </a:lnTo>
                  <a:lnTo>
                    <a:pt x="2971" y="50228"/>
                  </a:lnTo>
                  <a:lnTo>
                    <a:pt x="4584" y="51358"/>
                  </a:lnTo>
                  <a:lnTo>
                    <a:pt x="3479" y="55714"/>
                  </a:lnTo>
                  <a:lnTo>
                    <a:pt x="6337" y="56451"/>
                  </a:lnTo>
                  <a:lnTo>
                    <a:pt x="9067" y="59436"/>
                  </a:lnTo>
                  <a:lnTo>
                    <a:pt x="11925" y="56819"/>
                  </a:lnTo>
                  <a:close/>
                </a:path>
                <a:path w="46990" h="69214">
                  <a:moveTo>
                    <a:pt x="14516" y="41668"/>
                  </a:moveTo>
                  <a:lnTo>
                    <a:pt x="14020" y="40817"/>
                  </a:lnTo>
                  <a:lnTo>
                    <a:pt x="5334" y="40449"/>
                  </a:lnTo>
                  <a:lnTo>
                    <a:pt x="9436" y="41300"/>
                  </a:lnTo>
                  <a:lnTo>
                    <a:pt x="11658" y="42430"/>
                  </a:lnTo>
                  <a:lnTo>
                    <a:pt x="13766" y="42430"/>
                  </a:lnTo>
                  <a:lnTo>
                    <a:pt x="14516" y="41668"/>
                  </a:lnTo>
                  <a:close/>
                </a:path>
                <a:path w="46990" h="69214">
                  <a:moveTo>
                    <a:pt x="15633" y="31267"/>
                  </a:moveTo>
                  <a:lnTo>
                    <a:pt x="13398" y="29654"/>
                  </a:lnTo>
                  <a:lnTo>
                    <a:pt x="10668" y="28409"/>
                  </a:lnTo>
                  <a:lnTo>
                    <a:pt x="7937" y="27647"/>
                  </a:lnTo>
                  <a:lnTo>
                    <a:pt x="10922" y="29781"/>
                  </a:lnTo>
                  <a:lnTo>
                    <a:pt x="13271" y="32004"/>
                  </a:lnTo>
                  <a:lnTo>
                    <a:pt x="14782" y="32740"/>
                  </a:lnTo>
                  <a:lnTo>
                    <a:pt x="15633" y="32372"/>
                  </a:lnTo>
                  <a:lnTo>
                    <a:pt x="15633" y="31267"/>
                  </a:lnTo>
                  <a:close/>
                </a:path>
                <a:path w="46990" h="69214">
                  <a:moveTo>
                    <a:pt x="15748" y="49250"/>
                  </a:moveTo>
                  <a:lnTo>
                    <a:pt x="14897" y="48856"/>
                  </a:lnTo>
                  <a:lnTo>
                    <a:pt x="12522" y="50355"/>
                  </a:lnTo>
                  <a:lnTo>
                    <a:pt x="10287" y="52095"/>
                  </a:lnTo>
                  <a:lnTo>
                    <a:pt x="8064" y="53975"/>
                  </a:lnTo>
                  <a:lnTo>
                    <a:pt x="11912" y="52971"/>
                  </a:lnTo>
                  <a:lnTo>
                    <a:pt x="15748" y="50228"/>
                  </a:lnTo>
                  <a:lnTo>
                    <a:pt x="15748" y="49250"/>
                  </a:lnTo>
                  <a:close/>
                </a:path>
                <a:path w="46990" h="69214">
                  <a:moveTo>
                    <a:pt x="20472" y="20688"/>
                  </a:moveTo>
                  <a:lnTo>
                    <a:pt x="10045" y="11404"/>
                  </a:lnTo>
                  <a:lnTo>
                    <a:pt x="12039" y="14871"/>
                  </a:lnTo>
                  <a:lnTo>
                    <a:pt x="19354" y="22313"/>
                  </a:lnTo>
                  <a:lnTo>
                    <a:pt x="19227" y="22440"/>
                  </a:lnTo>
                  <a:lnTo>
                    <a:pt x="20345" y="22072"/>
                  </a:lnTo>
                  <a:lnTo>
                    <a:pt x="20472" y="20688"/>
                  </a:lnTo>
                  <a:close/>
                </a:path>
                <a:path w="46990" h="69214">
                  <a:moveTo>
                    <a:pt x="20612" y="20815"/>
                  </a:moveTo>
                  <a:lnTo>
                    <a:pt x="20485" y="20574"/>
                  </a:lnTo>
                  <a:lnTo>
                    <a:pt x="20612" y="20815"/>
                  </a:lnTo>
                  <a:close/>
                </a:path>
                <a:path w="46990" h="69214">
                  <a:moveTo>
                    <a:pt x="22821" y="55359"/>
                  </a:moveTo>
                  <a:lnTo>
                    <a:pt x="22466" y="54470"/>
                  </a:lnTo>
                  <a:lnTo>
                    <a:pt x="21348" y="54597"/>
                  </a:lnTo>
                  <a:lnTo>
                    <a:pt x="18859" y="60540"/>
                  </a:lnTo>
                  <a:lnTo>
                    <a:pt x="21717" y="57823"/>
                  </a:lnTo>
                  <a:lnTo>
                    <a:pt x="22821" y="55359"/>
                  </a:lnTo>
                  <a:close/>
                </a:path>
                <a:path w="46990" h="69214">
                  <a:moveTo>
                    <a:pt x="22961" y="63525"/>
                  </a:moveTo>
                  <a:lnTo>
                    <a:pt x="21450" y="65532"/>
                  </a:lnTo>
                  <a:lnTo>
                    <a:pt x="19481" y="63398"/>
                  </a:lnTo>
                  <a:lnTo>
                    <a:pt x="16878" y="63881"/>
                  </a:lnTo>
                  <a:lnTo>
                    <a:pt x="16256" y="61937"/>
                  </a:lnTo>
                  <a:lnTo>
                    <a:pt x="13398" y="60896"/>
                  </a:lnTo>
                  <a:lnTo>
                    <a:pt x="15024" y="58432"/>
                  </a:lnTo>
                  <a:lnTo>
                    <a:pt x="12407" y="61658"/>
                  </a:lnTo>
                  <a:lnTo>
                    <a:pt x="15760" y="62420"/>
                  </a:lnTo>
                  <a:lnTo>
                    <a:pt x="16116" y="65011"/>
                  </a:lnTo>
                  <a:lnTo>
                    <a:pt x="18973" y="64033"/>
                  </a:lnTo>
                  <a:lnTo>
                    <a:pt x="20853" y="66878"/>
                  </a:lnTo>
                  <a:lnTo>
                    <a:pt x="22961" y="63525"/>
                  </a:lnTo>
                  <a:close/>
                </a:path>
                <a:path w="46990" h="69214">
                  <a:moveTo>
                    <a:pt x="31521" y="58343"/>
                  </a:moveTo>
                  <a:lnTo>
                    <a:pt x="30784" y="57581"/>
                  </a:lnTo>
                  <a:lnTo>
                    <a:pt x="29654" y="58064"/>
                  </a:lnTo>
                  <a:lnTo>
                    <a:pt x="29908" y="63893"/>
                  </a:lnTo>
                  <a:lnTo>
                    <a:pt x="31013" y="61417"/>
                  </a:lnTo>
                  <a:lnTo>
                    <a:pt x="31521" y="58343"/>
                  </a:lnTo>
                  <a:close/>
                </a:path>
                <a:path w="46990" h="69214">
                  <a:moveTo>
                    <a:pt x="34010" y="68491"/>
                  </a:moveTo>
                  <a:lnTo>
                    <a:pt x="33870" y="64503"/>
                  </a:lnTo>
                  <a:lnTo>
                    <a:pt x="33642" y="66751"/>
                  </a:lnTo>
                  <a:lnTo>
                    <a:pt x="31394" y="65874"/>
                  </a:lnTo>
                  <a:lnTo>
                    <a:pt x="29654" y="67487"/>
                  </a:lnTo>
                  <a:lnTo>
                    <a:pt x="28422" y="66027"/>
                  </a:lnTo>
                  <a:lnTo>
                    <a:pt x="25679" y="66751"/>
                  </a:lnTo>
                  <a:lnTo>
                    <a:pt x="25819" y="63893"/>
                  </a:lnTo>
                  <a:lnTo>
                    <a:pt x="25069" y="67754"/>
                  </a:lnTo>
                  <a:lnTo>
                    <a:pt x="28422" y="66992"/>
                  </a:lnTo>
                  <a:lnTo>
                    <a:pt x="29654" y="68859"/>
                  </a:lnTo>
                  <a:lnTo>
                    <a:pt x="31280" y="66992"/>
                  </a:lnTo>
                  <a:lnTo>
                    <a:pt x="34010" y="68491"/>
                  </a:lnTo>
                  <a:close/>
                </a:path>
                <a:path w="46990" h="69214">
                  <a:moveTo>
                    <a:pt x="41211" y="59677"/>
                  </a:moveTo>
                  <a:lnTo>
                    <a:pt x="40462" y="56972"/>
                  </a:lnTo>
                  <a:lnTo>
                    <a:pt x="39585" y="56565"/>
                  </a:lnTo>
                  <a:lnTo>
                    <a:pt x="38836" y="57327"/>
                  </a:lnTo>
                  <a:lnTo>
                    <a:pt x="40957" y="63766"/>
                  </a:lnTo>
                  <a:lnTo>
                    <a:pt x="41211" y="59677"/>
                  </a:lnTo>
                  <a:close/>
                </a:path>
                <a:path w="46990" h="69214">
                  <a:moveTo>
                    <a:pt x="46545" y="66598"/>
                  </a:moveTo>
                  <a:lnTo>
                    <a:pt x="45059" y="62915"/>
                  </a:lnTo>
                  <a:lnTo>
                    <a:pt x="45796" y="65252"/>
                  </a:lnTo>
                  <a:lnTo>
                    <a:pt x="43319" y="65252"/>
                  </a:lnTo>
                  <a:lnTo>
                    <a:pt x="42062" y="67271"/>
                  </a:lnTo>
                  <a:lnTo>
                    <a:pt x="40093" y="66509"/>
                  </a:lnTo>
                  <a:lnTo>
                    <a:pt x="37604" y="67513"/>
                  </a:lnTo>
                  <a:lnTo>
                    <a:pt x="36372" y="64770"/>
                  </a:lnTo>
                  <a:lnTo>
                    <a:pt x="37236" y="68732"/>
                  </a:lnTo>
                  <a:lnTo>
                    <a:pt x="39725" y="67119"/>
                  </a:lnTo>
                  <a:lnTo>
                    <a:pt x="42316" y="68605"/>
                  </a:lnTo>
                  <a:lnTo>
                    <a:pt x="43446" y="66014"/>
                  </a:lnTo>
                  <a:lnTo>
                    <a:pt x="46545" y="66598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49084" y="3857510"/>
              <a:ext cx="51435" cy="113664"/>
            </a:xfrm>
            <a:custGeom>
              <a:avLst/>
              <a:gdLst/>
              <a:ahLst/>
              <a:cxnLst/>
              <a:rect l="l" t="t" r="r" b="b"/>
              <a:pathLst>
                <a:path w="51434" h="113664">
                  <a:moveTo>
                    <a:pt x="33870" y="110312"/>
                  </a:moveTo>
                  <a:lnTo>
                    <a:pt x="33261" y="106959"/>
                  </a:lnTo>
                  <a:lnTo>
                    <a:pt x="32524" y="101498"/>
                  </a:lnTo>
                  <a:lnTo>
                    <a:pt x="31635" y="96926"/>
                  </a:lnTo>
                  <a:lnTo>
                    <a:pt x="31153" y="92202"/>
                  </a:lnTo>
                  <a:lnTo>
                    <a:pt x="29044" y="91325"/>
                  </a:lnTo>
                  <a:lnTo>
                    <a:pt x="27673" y="91440"/>
                  </a:lnTo>
                  <a:lnTo>
                    <a:pt x="26187" y="90716"/>
                  </a:lnTo>
                  <a:lnTo>
                    <a:pt x="26301" y="95554"/>
                  </a:lnTo>
                  <a:lnTo>
                    <a:pt x="27190" y="100126"/>
                  </a:lnTo>
                  <a:lnTo>
                    <a:pt x="26809" y="104851"/>
                  </a:lnTo>
                  <a:lnTo>
                    <a:pt x="25819" y="102260"/>
                  </a:lnTo>
                  <a:lnTo>
                    <a:pt x="23710" y="91567"/>
                  </a:lnTo>
                  <a:lnTo>
                    <a:pt x="23444" y="90474"/>
                  </a:lnTo>
                  <a:lnTo>
                    <a:pt x="22961" y="91960"/>
                  </a:lnTo>
                  <a:lnTo>
                    <a:pt x="21336" y="91960"/>
                  </a:lnTo>
                  <a:lnTo>
                    <a:pt x="20345" y="92811"/>
                  </a:lnTo>
                  <a:lnTo>
                    <a:pt x="20345" y="95199"/>
                  </a:lnTo>
                  <a:lnTo>
                    <a:pt x="20485" y="105460"/>
                  </a:lnTo>
                  <a:lnTo>
                    <a:pt x="20726" y="106832"/>
                  </a:lnTo>
                  <a:lnTo>
                    <a:pt x="21336" y="112420"/>
                  </a:lnTo>
                  <a:lnTo>
                    <a:pt x="25311" y="111556"/>
                  </a:lnTo>
                  <a:lnTo>
                    <a:pt x="27292" y="113055"/>
                  </a:lnTo>
                  <a:lnTo>
                    <a:pt x="29667" y="111315"/>
                  </a:lnTo>
                  <a:lnTo>
                    <a:pt x="33870" y="110312"/>
                  </a:lnTo>
                  <a:close/>
                </a:path>
                <a:path w="51434" h="113664">
                  <a:moveTo>
                    <a:pt x="51257" y="42189"/>
                  </a:moveTo>
                  <a:lnTo>
                    <a:pt x="50139" y="41059"/>
                  </a:lnTo>
                  <a:lnTo>
                    <a:pt x="49453" y="40081"/>
                  </a:lnTo>
                  <a:lnTo>
                    <a:pt x="47409" y="37223"/>
                  </a:lnTo>
                  <a:lnTo>
                    <a:pt x="43434" y="38188"/>
                  </a:lnTo>
                  <a:lnTo>
                    <a:pt x="40957" y="38595"/>
                  </a:lnTo>
                  <a:lnTo>
                    <a:pt x="38341" y="39204"/>
                  </a:lnTo>
                  <a:lnTo>
                    <a:pt x="35991" y="40081"/>
                  </a:lnTo>
                  <a:lnTo>
                    <a:pt x="35610" y="39712"/>
                  </a:lnTo>
                  <a:lnTo>
                    <a:pt x="35610" y="39204"/>
                  </a:lnTo>
                  <a:lnTo>
                    <a:pt x="44310" y="37338"/>
                  </a:lnTo>
                  <a:lnTo>
                    <a:pt x="50393" y="33616"/>
                  </a:lnTo>
                  <a:lnTo>
                    <a:pt x="50393" y="31521"/>
                  </a:lnTo>
                  <a:lnTo>
                    <a:pt x="50393" y="26428"/>
                  </a:lnTo>
                  <a:lnTo>
                    <a:pt x="43942" y="21831"/>
                  </a:lnTo>
                  <a:lnTo>
                    <a:pt x="37223" y="25946"/>
                  </a:lnTo>
                  <a:lnTo>
                    <a:pt x="32639" y="31521"/>
                  </a:lnTo>
                  <a:lnTo>
                    <a:pt x="32156" y="31026"/>
                  </a:lnTo>
                  <a:lnTo>
                    <a:pt x="35610" y="25539"/>
                  </a:lnTo>
                  <a:lnTo>
                    <a:pt x="40576" y="23202"/>
                  </a:lnTo>
                  <a:lnTo>
                    <a:pt x="44424" y="18719"/>
                  </a:lnTo>
                  <a:lnTo>
                    <a:pt x="48158" y="14757"/>
                  </a:lnTo>
                  <a:lnTo>
                    <a:pt x="49390" y="6591"/>
                  </a:lnTo>
                  <a:lnTo>
                    <a:pt x="47167" y="0"/>
                  </a:lnTo>
                  <a:lnTo>
                    <a:pt x="40614" y="7226"/>
                  </a:lnTo>
                  <a:lnTo>
                    <a:pt x="33477" y="14185"/>
                  </a:lnTo>
                  <a:lnTo>
                    <a:pt x="27127" y="20853"/>
                  </a:lnTo>
                  <a:lnTo>
                    <a:pt x="22974" y="27165"/>
                  </a:lnTo>
                  <a:lnTo>
                    <a:pt x="19608" y="35356"/>
                  </a:lnTo>
                  <a:lnTo>
                    <a:pt x="28041" y="36944"/>
                  </a:lnTo>
                  <a:lnTo>
                    <a:pt x="29667" y="42824"/>
                  </a:lnTo>
                  <a:lnTo>
                    <a:pt x="31521" y="49415"/>
                  </a:lnTo>
                  <a:lnTo>
                    <a:pt x="27317" y="54102"/>
                  </a:lnTo>
                  <a:lnTo>
                    <a:pt x="19431" y="56832"/>
                  </a:lnTo>
                  <a:lnTo>
                    <a:pt x="13525" y="58674"/>
                  </a:lnTo>
                  <a:lnTo>
                    <a:pt x="13220" y="58585"/>
                  </a:lnTo>
                  <a:lnTo>
                    <a:pt x="7835" y="56972"/>
                  </a:lnTo>
                  <a:lnTo>
                    <a:pt x="7327" y="56819"/>
                  </a:lnTo>
                  <a:lnTo>
                    <a:pt x="6210" y="56489"/>
                  </a:lnTo>
                  <a:lnTo>
                    <a:pt x="3797" y="50749"/>
                  </a:lnTo>
                  <a:lnTo>
                    <a:pt x="3733" y="50596"/>
                  </a:lnTo>
                  <a:lnTo>
                    <a:pt x="2476" y="50596"/>
                  </a:lnTo>
                  <a:lnTo>
                    <a:pt x="1358" y="50749"/>
                  </a:lnTo>
                  <a:lnTo>
                    <a:pt x="0" y="50596"/>
                  </a:lnTo>
                  <a:lnTo>
                    <a:pt x="0" y="56819"/>
                  </a:lnTo>
                  <a:lnTo>
                    <a:pt x="152" y="56832"/>
                  </a:lnTo>
                  <a:lnTo>
                    <a:pt x="1244" y="57823"/>
                  </a:lnTo>
                  <a:lnTo>
                    <a:pt x="241" y="60325"/>
                  </a:lnTo>
                  <a:lnTo>
                    <a:pt x="127" y="60934"/>
                  </a:lnTo>
                  <a:lnTo>
                    <a:pt x="0" y="66509"/>
                  </a:lnTo>
                  <a:lnTo>
                    <a:pt x="876" y="66509"/>
                  </a:lnTo>
                  <a:lnTo>
                    <a:pt x="1485" y="66268"/>
                  </a:lnTo>
                  <a:lnTo>
                    <a:pt x="2108" y="65049"/>
                  </a:lnTo>
                  <a:lnTo>
                    <a:pt x="1739" y="66268"/>
                  </a:lnTo>
                  <a:lnTo>
                    <a:pt x="1244" y="67119"/>
                  </a:lnTo>
                  <a:lnTo>
                    <a:pt x="0" y="67360"/>
                  </a:lnTo>
                  <a:lnTo>
                    <a:pt x="0" y="68249"/>
                  </a:lnTo>
                  <a:lnTo>
                    <a:pt x="736" y="68249"/>
                  </a:lnTo>
                  <a:lnTo>
                    <a:pt x="1739" y="67767"/>
                  </a:lnTo>
                  <a:lnTo>
                    <a:pt x="2108" y="67119"/>
                  </a:lnTo>
                  <a:lnTo>
                    <a:pt x="3225" y="65417"/>
                  </a:lnTo>
                  <a:lnTo>
                    <a:pt x="3289" y="65049"/>
                  </a:lnTo>
                  <a:lnTo>
                    <a:pt x="3924" y="61302"/>
                  </a:lnTo>
                  <a:lnTo>
                    <a:pt x="4013" y="60934"/>
                  </a:lnTo>
                  <a:lnTo>
                    <a:pt x="4724" y="59321"/>
                  </a:lnTo>
                  <a:lnTo>
                    <a:pt x="5092" y="58585"/>
                  </a:lnTo>
                  <a:lnTo>
                    <a:pt x="5956" y="58826"/>
                  </a:lnTo>
                  <a:lnTo>
                    <a:pt x="5867" y="59321"/>
                  </a:lnTo>
                  <a:lnTo>
                    <a:pt x="5295" y="60807"/>
                  </a:lnTo>
                  <a:lnTo>
                    <a:pt x="3733" y="65659"/>
                  </a:lnTo>
                  <a:lnTo>
                    <a:pt x="3517" y="66636"/>
                  </a:lnTo>
                  <a:lnTo>
                    <a:pt x="2476" y="70104"/>
                  </a:lnTo>
                  <a:lnTo>
                    <a:pt x="5473" y="70599"/>
                  </a:lnTo>
                  <a:lnTo>
                    <a:pt x="7073" y="72732"/>
                  </a:lnTo>
                  <a:lnTo>
                    <a:pt x="9817" y="71602"/>
                  </a:lnTo>
                  <a:lnTo>
                    <a:pt x="13030" y="72339"/>
                  </a:lnTo>
                  <a:lnTo>
                    <a:pt x="13157" y="71602"/>
                  </a:lnTo>
                  <a:lnTo>
                    <a:pt x="13677" y="68643"/>
                  </a:lnTo>
                  <a:lnTo>
                    <a:pt x="14046" y="66878"/>
                  </a:lnTo>
                  <a:lnTo>
                    <a:pt x="14147" y="64160"/>
                  </a:lnTo>
                  <a:lnTo>
                    <a:pt x="14516" y="61937"/>
                  </a:lnTo>
                  <a:lnTo>
                    <a:pt x="14643" y="61302"/>
                  </a:lnTo>
                  <a:lnTo>
                    <a:pt x="15633" y="61302"/>
                  </a:lnTo>
                  <a:lnTo>
                    <a:pt x="15392" y="61937"/>
                  </a:lnTo>
                  <a:lnTo>
                    <a:pt x="15113" y="66268"/>
                  </a:lnTo>
                  <a:lnTo>
                    <a:pt x="14884" y="71361"/>
                  </a:lnTo>
                  <a:lnTo>
                    <a:pt x="18110" y="71361"/>
                  </a:lnTo>
                  <a:lnTo>
                    <a:pt x="19977" y="73215"/>
                  </a:lnTo>
                  <a:lnTo>
                    <a:pt x="22085" y="71475"/>
                  </a:lnTo>
                  <a:lnTo>
                    <a:pt x="25184" y="71234"/>
                  </a:lnTo>
                  <a:lnTo>
                    <a:pt x="24853" y="67119"/>
                  </a:lnTo>
                  <a:lnTo>
                    <a:pt x="24726" y="66395"/>
                  </a:lnTo>
                  <a:lnTo>
                    <a:pt x="23456" y="62636"/>
                  </a:lnTo>
                  <a:lnTo>
                    <a:pt x="22948" y="61302"/>
                  </a:lnTo>
                  <a:lnTo>
                    <a:pt x="22948" y="60934"/>
                  </a:lnTo>
                  <a:lnTo>
                    <a:pt x="23456" y="60452"/>
                  </a:lnTo>
                  <a:lnTo>
                    <a:pt x="23698" y="60807"/>
                  </a:lnTo>
                  <a:lnTo>
                    <a:pt x="24561" y="63042"/>
                  </a:lnTo>
                  <a:lnTo>
                    <a:pt x="25654" y="66395"/>
                  </a:lnTo>
                  <a:lnTo>
                    <a:pt x="25768" y="66636"/>
                  </a:lnTo>
                  <a:lnTo>
                    <a:pt x="26746" y="68249"/>
                  </a:lnTo>
                  <a:lnTo>
                    <a:pt x="28295" y="71234"/>
                  </a:lnTo>
                  <a:lnTo>
                    <a:pt x="31013" y="68859"/>
                  </a:lnTo>
                  <a:lnTo>
                    <a:pt x="34124" y="68986"/>
                  </a:lnTo>
                  <a:lnTo>
                    <a:pt x="34175" y="68859"/>
                  </a:lnTo>
                  <a:lnTo>
                    <a:pt x="35001" y="66878"/>
                  </a:lnTo>
                  <a:lnTo>
                    <a:pt x="38100" y="64770"/>
                  </a:lnTo>
                  <a:lnTo>
                    <a:pt x="36360" y="62179"/>
                  </a:lnTo>
                  <a:lnTo>
                    <a:pt x="35864" y="61175"/>
                  </a:lnTo>
                  <a:lnTo>
                    <a:pt x="35128" y="60452"/>
                  </a:lnTo>
                  <a:lnTo>
                    <a:pt x="33362" y="58674"/>
                  </a:lnTo>
                  <a:lnTo>
                    <a:pt x="32156" y="57454"/>
                  </a:lnTo>
                  <a:lnTo>
                    <a:pt x="31902" y="56489"/>
                  </a:lnTo>
                  <a:lnTo>
                    <a:pt x="32385" y="55841"/>
                  </a:lnTo>
                  <a:lnTo>
                    <a:pt x="32893" y="56489"/>
                  </a:lnTo>
                  <a:lnTo>
                    <a:pt x="34010" y="57454"/>
                  </a:lnTo>
                  <a:lnTo>
                    <a:pt x="35496" y="59436"/>
                  </a:lnTo>
                  <a:lnTo>
                    <a:pt x="40716" y="63652"/>
                  </a:lnTo>
                  <a:lnTo>
                    <a:pt x="45910" y="59804"/>
                  </a:lnTo>
                  <a:lnTo>
                    <a:pt x="47167" y="59563"/>
                  </a:lnTo>
                  <a:lnTo>
                    <a:pt x="46913" y="57823"/>
                  </a:lnTo>
                  <a:lnTo>
                    <a:pt x="46939" y="55841"/>
                  </a:lnTo>
                  <a:lnTo>
                    <a:pt x="47282" y="53225"/>
                  </a:lnTo>
                  <a:lnTo>
                    <a:pt x="44056" y="51511"/>
                  </a:lnTo>
                  <a:lnTo>
                    <a:pt x="41694" y="50393"/>
                  </a:lnTo>
                  <a:lnTo>
                    <a:pt x="38100" y="50241"/>
                  </a:lnTo>
                  <a:lnTo>
                    <a:pt x="37236" y="49898"/>
                  </a:lnTo>
                  <a:lnTo>
                    <a:pt x="37109" y="49415"/>
                  </a:lnTo>
                  <a:lnTo>
                    <a:pt x="37617" y="48768"/>
                  </a:lnTo>
                  <a:lnTo>
                    <a:pt x="39954" y="49136"/>
                  </a:lnTo>
                  <a:lnTo>
                    <a:pt x="42583" y="49415"/>
                  </a:lnTo>
                  <a:lnTo>
                    <a:pt x="45059" y="49136"/>
                  </a:lnTo>
                  <a:lnTo>
                    <a:pt x="48031" y="48768"/>
                  </a:lnTo>
                  <a:lnTo>
                    <a:pt x="49022" y="48653"/>
                  </a:lnTo>
                  <a:lnTo>
                    <a:pt x="50139" y="44411"/>
                  </a:lnTo>
                  <a:lnTo>
                    <a:pt x="51257" y="4218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752195" y="3860622"/>
              <a:ext cx="46990" cy="69215"/>
            </a:xfrm>
            <a:custGeom>
              <a:avLst/>
              <a:gdLst/>
              <a:ahLst/>
              <a:cxnLst/>
              <a:rect l="l" t="t" r="r" b="b"/>
              <a:pathLst>
                <a:path w="46990" h="69214">
                  <a:moveTo>
                    <a:pt x="7810" y="57327"/>
                  </a:moveTo>
                  <a:lnTo>
                    <a:pt x="7061" y="56565"/>
                  </a:lnTo>
                  <a:lnTo>
                    <a:pt x="6184" y="56972"/>
                  </a:lnTo>
                  <a:lnTo>
                    <a:pt x="5448" y="59677"/>
                  </a:lnTo>
                  <a:lnTo>
                    <a:pt x="5702" y="63766"/>
                  </a:lnTo>
                  <a:lnTo>
                    <a:pt x="7810" y="57327"/>
                  </a:lnTo>
                  <a:close/>
                </a:path>
                <a:path w="46990" h="69214">
                  <a:moveTo>
                    <a:pt x="10033" y="64770"/>
                  </a:moveTo>
                  <a:lnTo>
                    <a:pt x="9182" y="67513"/>
                  </a:lnTo>
                  <a:lnTo>
                    <a:pt x="6451" y="66382"/>
                  </a:lnTo>
                  <a:lnTo>
                    <a:pt x="4584" y="67271"/>
                  </a:lnTo>
                  <a:lnTo>
                    <a:pt x="3225" y="65252"/>
                  </a:lnTo>
                  <a:lnTo>
                    <a:pt x="736" y="65252"/>
                  </a:lnTo>
                  <a:lnTo>
                    <a:pt x="1231" y="62915"/>
                  </a:lnTo>
                  <a:lnTo>
                    <a:pt x="0" y="66598"/>
                  </a:lnTo>
                  <a:lnTo>
                    <a:pt x="2959" y="66014"/>
                  </a:lnTo>
                  <a:lnTo>
                    <a:pt x="4076" y="68605"/>
                  </a:lnTo>
                  <a:lnTo>
                    <a:pt x="6692" y="67119"/>
                  </a:lnTo>
                  <a:lnTo>
                    <a:pt x="9296" y="68732"/>
                  </a:lnTo>
                  <a:lnTo>
                    <a:pt x="10033" y="64770"/>
                  </a:lnTo>
                  <a:close/>
                </a:path>
                <a:path w="46990" h="69214">
                  <a:moveTo>
                    <a:pt x="16865" y="61785"/>
                  </a:moveTo>
                  <a:lnTo>
                    <a:pt x="16738" y="58064"/>
                  </a:lnTo>
                  <a:lnTo>
                    <a:pt x="15887" y="57581"/>
                  </a:lnTo>
                  <a:lnTo>
                    <a:pt x="15125" y="58343"/>
                  </a:lnTo>
                  <a:lnTo>
                    <a:pt x="15633" y="61417"/>
                  </a:lnTo>
                  <a:lnTo>
                    <a:pt x="16738" y="63893"/>
                  </a:lnTo>
                  <a:lnTo>
                    <a:pt x="16865" y="61785"/>
                  </a:lnTo>
                  <a:close/>
                </a:path>
                <a:path w="46990" h="69214">
                  <a:moveTo>
                    <a:pt x="21463" y="67754"/>
                  </a:moveTo>
                  <a:lnTo>
                    <a:pt x="20713" y="63893"/>
                  </a:lnTo>
                  <a:lnTo>
                    <a:pt x="20955" y="66751"/>
                  </a:lnTo>
                  <a:lnTo>
                    <a:pt x="18237" y="66027"/>
                  </a:lnTo>
                  <a:lnTo>
                    <a:pt x="16865" y="67487"/>
                  </a:lnTo>
                  <a:lnTo>
                    <a:pt x="15125" y="65874"/>
                  </a:lnTo>
                  <a:lnTo>
                    <a:pt x="12890" y="66751"/>
                  </a:lnTo>
                  <a:lnTo>
                    <a:pt x="12661" y="64503"/>
                  </a:lnTo>
                  <a:lnTo>
                    <a:pt x="12522" y="68491"/>
                  </a:lnTo>
                  <a:lnTo>
                    <a:pt x="15252" y="66992"/>
                  </a:lnTo>
                  <a:lnTo>
                    <a:pt x="16865" y="68859"/>
                  </a:lnTo>
                  <a:lnTo>
                    <a:pt x="18237" y="66992"/>
                  </a:lnTo>
                  <a:lnTo>
                    <a:pt x="21463" y="67754"/>
                  </a:lnTo>
                  <a:close/>
                </a:path>
                <a:path w="46990" h="69214">
                  <a:moveTo>
                    <a:pt x="27787" y="60540"/>
                  </a:moveTo>
                  <a:lnTo>
                    <a:pt x="27152" y="58559"/>
                  </a:lnTo>
                  <a:lnTo>
                    <a:pt x="26428" y="56451"/>
                  </a:lnTo>
                  <a:lnTo>
                    <a:pt x="25311" y="54597"/>
                  </a:lnTo>
                  <a:lnTo>
                    <a:pt x="24193" y="54470"/>
                  </a:lnTo>
                  <a:lnTo>
                    <a:pt x="23825" y="55359"/>
                  </a:lnTo>
                  <a:lnTo>
                    <a:pt x="24942" y="57823"/>
                  </a:lnTo>
                  <a:lnTo>
                    <a:pt x="27787" y="60540"/>
                  </a:lnTo>
                  <a:close/>
                </a:path>
                <a:path w="46990" h="69214">
                  <a:moveTo>
                    <a:pt x="34124" y="61658"/>
                  </a:moveTo>
                  <a:lnTo>
                    <a:pt x="31508" y="58432"/>
                  </a:lnTo>
                  <a:lnTo>
                    <a:pt x="33134" y="60896"/>
                  </a:lnTo>
                  <a:lnTo>
                    <a:pt x="30391" y="61937"/>
                  </a:lnTo>
                  <a:lnTo>
                    <a:pt x="29654" y="63881"/>
                  </a:lnTo>
                  <a:lnTo>
                    <a:pt x="27051" y="63398"/>
                  </a:lnTo>
                  <a:lnTo>
                    <a:pt x="25044" y="65532"/>
                  </a:lnTo>
                  <a:lnTo>
                    <a:pt x="23698" y="63525"/>
                  </a:lnTo>
                  <a:lnTo>
                    <a:pt x="25679" y="66878"/>
                  </a:lnTo>
                  <a:lnTo>
                    <a:pt x="27673" y="64033"/>
                  </a:lnTo>
                  <a:lnTo>
                    <a:pt x="30391" y="65011"/>
                  </a:lnTo>
                  <a:lnTo>
                    <a:pt x="30759" y="62420"/>
                  </a:lnTo>
                  <a:lnTo>
                    <a:pt x="34124" y="61658"/>
                  </a:lnTo>
                  <a:close/>
                </a:path>
                <a:path w="46990" h="69214">
                  <a:moveTo>
                    <a:pt x="35979" y="10909"/>
                  </a:moveTo>
                  <a:lnTo>
                    <a:pt x="26174" y="20574"/>
                  </a:lnTo>
                  <a:lnTo>
                    <a:pt x="26174" y="21945"/>
                  </a:lnTo>
                  <a:lnTo>
                    <a:pt x="27305" y="22313"/>
                  </a:lnTo>
                  <a:lnTo>
                    <a:pt x="33997" y="14389"/>
                  </a:lnTo>
                  <a:lnTo>
                    <a:pt x="35979" y="10909"/>
                  </a:lnTo>
                  <a:close/>
                </a:path>
                <a:path w="46990" h="69214">
                  <a:moveTo>
                    <a:pt x="38455" y="53975"/>
                  </a:moveTo>
                  <a:lnTo>
                    <a:pt x="31635" y="48856"/>
                  </a:lnTo>
                  <a:lnTo>
                    <a:pt x="30772" y="49250"/>
                  </a:lnTo>
                  <a:lnTo>
                    <a:pt x="30772" y="50228"/>
                  </a:lnTo>
                  <a:lnTo>
                    <a:pt x="34620" y="52971"/>
                  </a:lnTo>
                  <a:lnTo>
                    <a:pt x="38455" y="53975"/>
                  </a:lnTo>
                  <a:close/>
                </a:path>
                <a:path w="46990" h="69214">
                  <a:moveTo>
                    <a:pt x="38582" y="27647"/>
                  </a:moveTo>
                  <a:lnTo>
                    <a:pt x="35991" y="28409"/>
                  </a:lnTo>
                  <a:lnTo>
                    <a:pt x="33134" y="29654"/>
                  </a:lnTo>
                  <a:lnTo>
                    <a:pt x="30899" y="31267"/>
                  </a:lnTo>
                  <a:lnTo>
                    <a:pt x="30899" y="32372"/>
                  </a:lnTo>
                  <a:lnTo>
                    <a:pt x="31750" y="32740"/>
                  </a:lnTo>
                  <a:lnTo>
                    <a:pt x="33248" y="32004"/>
                  </a:lnTo>
                  <a:lnTo>
                    <a:pt x="35598" y="29781"/>
                  </a:lnTo>
                  <a:lnTo>
                    <a:pt x="38582" y="27647"/>
                  </a:lnTo>
                  <a:close/>
                </a:path>
                <a:path w="46990" h="69214">
                  <a:moveTo>
                    <a:pt x="41059" y="40322"/>
                  </a:moveTo>
                  <a:lnTo>
                    <a:pt x="39090" y="39928"/>
                  </a:lnTo>
                  <a:lnTo>
                    <a:pt x="32639" y="40817"/>
                  </a:lnTo>
                  <a:lnTo>
                    <a:pt x="32004" y="41668"/>
                  </a:lnTo>
                  <a:lnTo>
                    <a:pt x="32753" y="42430"/>
                  </a:lnTo>
                  <a:lnTo>
                    <a:pt x="34747" y="42430"/>
                  </a:lnTo>
                  <a:lnTo>
                    <a:pt x="37096" y="41186"/>
                  </a:lnTo>
                  <a:lnTo>
                    <a:pt x="41059" y="40322"/>
                  </a:lnTo>
                  <a:close/>
                </a:path>
                <a:path w="46990" h="69214">
                  <a:moveTo>
                    <a:pt x="43548" y="50228"/>
                  </a:moveTo>
                  <a:lnTo>
                    <a:pt x="38836" y="48768"/>
                  </a:lnTo>
                  <a:lnTo>
                    <a:pt x="41948" y="49987"/>
                  </a:lnTo>
                  <a:lnTo>
                    <a:pt x="41198" y="52489"/>
                  </a:lnTo>
                  <a:lnTo>
                    <a:pt x="41948" y="55206"/>
                  </a:lnTo>
                  <a:lnTo>
                    <a:pt x="39331" y="56324"/>
                  </a:lnTo>
                  <a:lnTo>
                    <a:pt x="37236" y="58191"/>
                  </a:lnTo>
                  <a:lnTo>
                    <a:pt x="34607" y="56819"/>
                  </a:lnTo>
                  <a:lnTo>
                    <a:pt x="37604" y="59436"/>
                  </a:lnTo>
                  <a:lnTo>
                    <a:pt x="40195" y="56451"/>
                  </a:lnTo>
                  <a:lnTo>
                    <a:pt x="43053" y="55714"/>
                  </a:lnTo>
                  <a:lnTo>
                    <a:pt x="41948" y="51358"/>
                  </a:lnTo>
                  <a:lnTo>
                    <a:pt x="43548" y="50228"/>
                  </a:lnTo>
                  <a:close/>
                </a:path>
                <a:path w="46990" h="69214">
                  <a:moveTo>
                    <a:pt x="44665" y="6311"/>
                  </a:moveTo>
                  <a:lnTo>
                    <a:pt x="43319" y="0"/>
                  </a:lnTo>
                  <a:lnTo>
                    <a:pt x="41071" y="2590"/>
                  </a:lnTo>
                  <a:lnTo>
                    <a:pt x="38455" y="4940"/>
                  </a:lnTo>
                  <a:lnTo>
                    <a:pt x="35979" y="7556"/>
                  </a:lnTo>
                  <a:lnTo>
                    <a:pt x="40563" y="4699"/>
                  </a:lnTo>
                  <a:lnTo>
                    <a:pt x="42189" y="2832"/>
                  </a:lnTo>
                  <a:lnTo>
                    <a:pt x="43053" y="8051"/>
                  </a:lnTo>
                  <a:lnTo>
                    <a:pt x="39077" y="15722"/>
                  </a:lnTo>
                  <a:lnTo>
                    <a:pt x="37846" y="16852"/>
                  </a:lnTo>
                  <a:lnTo>
                    <a:pt x="42430" y="12890"/>
                  </a:lnTo>
                  <a:lnTo>
                    <a:pt x="44665" y="6311"/>
                  </a:lnTo>
                  <a:close/>
                </a:path>
                <a:path w="46990" h="69214">
                  <a:moveTo>
                    <a:pt x="45796" y="26149"/>
                  </a:moveTo>
                  <a:lnTo>
                    <a:pt x="45427" y="23926"/>
                  </a:lnTo>
                  <a:lnTo>
                    <a:pt x="43421" y="22682"/>
                  </a:lnTo>
                  <a:lnTo>
                    <a:pt x="39827" y="22186"/>
                  </a:lnTo>
                  <a:lnTo>
                    <a:pt x="36106" y="23926"/>
                  </a:lnTo>
                  <a:lnTo>
                    <a:pt x="38582" y="23190"/>
                  </a:lnTo>
                  <a:lnTo>
                    <a:pt x="41948" y="23075"/>
                  </a:lnTo>
                  <a:lnTo>
                    <a:pt x="44056" y="24561"/>
                  </a:lnTo>
                  <a:lnTo>
                    <a:pt x="44170" y="26911"/>
                  </a:lnTo>
                  <a:lnTo>
                    <a:pt x="42557" y="29743"/>
                  </a:lnTo>
                  <a:lnTo>
                    <a:pt x="40690" y="31762"/>
                  </a:lnTo>
                  <a:lnTo>
                    <a:pt x="43421" y="30238"/>
                  </a:lnTo>
                  <a:lnTo>
                    <a:pt x="45796" y="26149"/>
                  </a:lnTo>
                  <a:close/>
                </a:path>
                <a:path w="46990" h="69214">
                  <a:moveTo>
                    <a:pt x="46774" y="39204"/>
                  </a:moveTo>
                  <a:lnTo>
                    <a:pt x="45288" y="37465"/>
                  </a:lnTo>
                  <a:lnTo>
                    <a:pt x="42799" y="34988"/>
                  </a:lnTo>
                  <a:lnTo>
                    <a:pt x="38709" y="35966"/>
                  </a:lnTo>
                  <a:lnTo>
                    <a:pt x="41198" y="36245"/>
                  </a:lnTo>
                  <a:lnTo>
                    <a:pt x="43421" y="37338"/>
                  </a:lnTo>
                  <a:lnTo>
                    <a:pt x="45161" y="39204"/>
                  </a:lnTo>
                  <a:lnTo>
                    <a:pt x="43421" y="43522"/>
                  </a:lnTo>
                  <a:lnTo>
                    <a:pt x="41198" y="44894"/>
                  </a:lnTo>
                  <a:lnTo>
                    <a:pt x="44170" y="44284"/>
                  </a:lnTo>
                  <a:lnTo>
                    <a:pt x="45796" y="41795"/>
                  </a:lnTo>
                  <a:lnTo>
                    <a:pt x="46774" y="39204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49084" y="3861841"/>
              <a:ext cx="59690" cy="88900"/>
            </a:xfrm>
            <a:custGeom>
              <a:avLst/>
              <a:gdLst/>
              <a:ahLst/>
              <a:cxnLst/>
              <a:rect l="l" t="t" r="r" b="b"/>
              <a:pathLst>
                <a:path w="59690" h="88900">
                  <a:moveTo>
                    <a:pt x="2476" y="65773"/>
                  </a:moveTo>
                  <a:lnTo>
                    <a:pt x="2349" y="65011"/>
                  </a:lnTo>
                  <a:lnTo>
                    <a:pt x="2108" y="64643"/>
                  </a:lnTo>
                  <a:lnTo>
                    <a:pt x="2349" y="64033"/>
                  </a:lnTo>
                  <a:lnTo>
                    <a:pt x="1866" y="64528"/>
                  </a:lnTo>
                  <a:lnTo>
                    <a:pt x="876" y="65163"/>
                  </a:lnTo>
                  <a:lnTo>
                    <a:pt x="0" y="65163"/>
                  </a:lnTo>
                  <a:lnTo>
                    <a:pt x="0" y="74587"/>
                  </a:lnTo>
                  <a:lnTo>
                    <a:pt x="2476" y="65773"/>
                  </a:lnTo>
                  <a:close/>
                </a:path>
                <a:path w="59690" h="88900">
                  <a:moveTo>
                    <a:pt x="7200" y="69735"/>
                  </a:moveTo>
                  <a:lnTo>
                    <a:pt x="6692" y="69888"/>
                  </a:lnTo>
                  <a:lnTo>
                    <a:pt x="6210" y="69126"/>
                  </a:lnTo>
                  <a:lnTo>
                    <a:pt x="5321" y="76327"/>
                  </a:lnTo>
                  <a:lnTo>
                    <a:pt x="7200" y="69735"/>
                  </a:lnTo>
                  <a:close/>
                </a:path>
                <a:path w="59690" h="88900">
                  <a:moveTo>
                    <a:pt x="10807" y="68884"/>
                  </a:moveTo>
                  <a:lnTo>
                    <a:pt x="9931" y="69253"/>
                  </a:lnTo>
                  <a:lnTo>
                    <a:pt x="8813" y="69253"/>
                  </a:lnTo>
                  <a:lnTo>
                    <a:pt x="8064" y="69646"/>
                  </a:lnTo>
                  <a:lnTo>
                    <a:pt x="7327" y="72364"/>
                  </a:lnTo>
                  <a:lnTo>
                    <a:pt x="4953" y="78549"/>
                  </a:lnTo>
                  <a:lnTo>
                    <a:pt x="4343" y="80314"/>
                  </a:lnTo>
                  <a:lnTo>
                    <a:pt x="4343" y="77330"/>
                  </a:lnTo>
                  <a:lnTo>
                    <a:pt x="5588" y="68643"/>
                  </a:lnTo>
                  <a:lnTo>
                    <a:pt x="3848" y="67030"/>
                  </a:lnTo>
                  <a:lnTo>
                    <a:pt x="3479" y="66903"/>
                  </a:lnTo>
                  <a:lnTo>
                    <a:pt x="1117" y="73977"/>
                  </a:lnTo>
                  <a:lnTo>
                    <a:pt x="0" y="78308"/>
                  </a:lnTo>
                  <a:lnTo>
                    <a:pt x="0" y="85521"/>
                  </a:lnTo>
                  <a:lnTo>
                    <a:pt x="749" y="86499"/>
                  </a:lnTo>
                  <a:lnTo>
                    <a:pt x="2095" y="87388"/>
                  </a:lnTo>
                  <a:lnTo>
                    <a:pt x="2984" y="88734"/>
                  </a:lnTo>
                  <a:lnTo>
                    <a:pt x="4953" y="86995"/>
                  </a:lnTo>
                  <a:lnTo>
                    <a:pt x="9182" y="86753"/>
                  </a:lnTo>
                  <a:lnTo>
                    <a:pt x="9550" y="84404"/>
                  </a:lnTo>
                  <a:lnTo>
                    <a:pt x="10058" y="81661"/>
                  </a:lnTo>
                  <a:lnTo>
                    <a:pt x="10147" y="80314"/>
                  </a:lnTo>
                  <a:lnTo>
                    <a:pt x="10668" y="72237"/>
                  </a:lnTo>
                  <a:lnTo>
                    <a:pt x="10807" y="68884"/>
                  </a:lnTo>
                  <a:close/>
                </a:path>
                <a:path w="59690" h="88900">
                  <a:moveTo>
                    <a:pt x="17119" y="68148"/>
                  </a:moveTo>
                  <a:lnTo>
                    <a:pt x="16002" y="67386"/>
                  </a:lnTo>
                  <a:lnTo>
                    <a:pt x="16992" y="75222"/>
                  </a:lnTo>
                  <a:lnTo>
                    <a:pt x="17119" y="68148"/>
                  </a:lnTo>
                  <a:close/>
                </a:path>
                <a:path w="59690" h="88900">
                  <a:moveTo>
                    <a:pt x="27178" y="72364"/>
                  </a:moveTo>
                  <a:lnTo>
                    <a:pt x="25679" y="65900"/>
                  </a:lnTo>
                  <a:lnTo>
                    <a:pt x="24930" y="66903"/>
                  </a:lnTo>
                  <a:lnTo>
                    <a:pt x="27178" y="72364"/>
                  </a:lnTo>
                  <a:close/>
                </a:path>
                <a:path w="59690" h="88900">
                  <a:moveTo>
                    <a:pt x="37350" y="69862"/>
                  </a:moveTo>
                  <a:lnTo>
                    <a:pt x="35001" y="64681"/>
                  </a:lnTo>
                  <a:lnTo>
                    <a:pt x="34620" y="65532"/>
                  </a:lnTo>
                  <a:lnTo>
                    <a:pt x="37350" y="69862"/>
                  </a:lnTo>
                  <a:close/>
                </a:path>
                <a:path w="59690" h="88900">
                  <a:moveTo>
                    <a:pt x="45542" y="62661"/>
                  </a:moveTo>
                  <a:lnTo>
                    <a:pt x="41833" y="58458"/>
                  </a:lnTo>
                  <a:lnTo>
                    <a:pt x="40716" y="58585"/>
                  </a:lnTo>
                  <a:lnTo>
                    <a:pt x="45542" y="62661"/>
                  </a:lnTo>
                  <a:close/>
                </a:path>
                <a:path w="59690" h="88900">
                  <a:moveTo>
                    <a:pt x="52730" y="56108"/>
                  </a:moveTo>
                  <a:lnTo>
                    <a:pt x="48031" y="54127"/>
                  </a:lnTo>
                  <a:lnTo>
                    <a:pt x="48158" y="54864"/>
                  </a:lnTo>
                  <a:lnTo>
                    <a:pt x="52730" y="56108"/>
                  </a:lnTo>
                  <a:close/>
                </a:path>
                <a:path w="59690" h="88900">
                  <a:moveTo>
                    <a:pt x="53479" y="0"/>
                  </a:moveTo>
                  <a:lnTo>
                    <a:pt x="52247" y="1003"/>
                  </a:lnTo>
                  <a:lnTo>
                    <a:pt x="51257" y="2501"/>
                  </a:lnTo>
                  <a:lnTo>
                    <a:pt x="49885" y="3479"/>
                  </a:lnTo>
                  <a:lnTo>
                    <a:pt x="49885" y="4597"/>
                  </a:lnTo>
                  <a:lnTo>
                    <a:pt x="49758" y="4965"/>
                  </a:lnTo>
                  <a:lnTo>
                    <a:pt x="51015" y="3746"/>
                  </a:lnTo>
                  <a:lnTo>
                    <a:pt x="52743" y="1092"/>
                  </a:lnTo>
                  <a:lnTo>
                    <a:pt x="53479" y="0"/>
                  </a:lnTo>
                  <a:close/>
                </a:path>
                <a:path w="59690" h="88900">
                  <a:moveTo>
                    <a:pt x="54851" y="46418"/>
                  </a:moveTo>
                  <a:lnTo>
                    <a:pt x="48031" y="45567"/>
                  </a:lnTo>
                  <a:lnTo>
                    <a:pt x="47028" y="45173"/>
                  </a:lnTo>
                  <a:lnTo>
                    <a:pt x="46532" y="45567"/>
                  </a:lnTo>
                  <a:lnTo>
                    <a:pt x="44919" y="45897"/>
                  </a:lnTo>
                  <a:lnTo>
                    <a:pt x="54851" y="46418"/>
                  </a:lnTo>
                  <a:close/>
                </a:path>
                <a:path w="59690" h="88900">
                  <a:moveTo>
                    <a:pt x="59448" y="35991"/>
                  </a:moveTo>
                  <a:lnTo>
                    <a:pt x="56845" y="36118"/>
                  </a:lnTo>
                  <a:lnTo>
                    <a:pt x="54229" y="35991"/>
                  </a:lnTo>
                  <a:lnTo>
                    <a:pt x="51765" y="36360"/>
                  </a:lnTo>
                  <a:lnTo>
                    <a:pt x="52247" y="36880"/>
                  </a:lnTo>
                  <a:lnTo>
                    <a:pt x="52870" y="37223"/>
                  </a:lnTo>
                  <a:lnTo>
                    <a:pt x="55206" y="37122"/>
                  </a:lnTo>
                  <a:lnTo>
                    <a:pt x="57950" y="36360"/>
                  </a:lnTo>
                  <a:lnTo>
                    <a:pt x="58953" y="36118"/>
                  </a:lnTo>
                  <a:lnTo>
                    <a:pt x="59448" y="35991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748104" y="3942486"/>
              <a:ext cx="10160" cy="6985"/>
            </a:xfrm>
            <a:custGeom>
              <a:avLst/>
              <a:gdLst/>
              <a:ahLst/>
              <a:cxnLst/>
              <a:rect l="l" t="t" r="r" b="b"/>
              <a:pathLst>
                <a:path w="10159" h="6985">
                  <a:moveTo>
                    <a:pt x="1490" y="0"/>
                  </a:moveTo>
                  <a:lnTo>
                    <a:pt x="0" y="3718"/>
                  </a:lnTo>
                  <a:lnTo>
                    <a:pt x="2478" y="4114"/>
                  </a:lnTo>
                  <a:lnTo>
                    <a:pt x="4084" y="6583"/>
                  </a:lnTo>
                  <a:lnTo>
                    <a:pt x="6562" y="4998"/>
                  </a:lnTo>
                  <a:lnTo>
                    <a:pt x="9918" y="5120"/>
                  </a:lnTo>
                  <a:lnTo>
                    <a:pt x="9680" y="1127"/>
                  </a:lnTo>
                  <a:lnTo>
                    <a:pt x="9180" y="3870"/>
                  </a:lnTo>
                  <a:lnTo>
                    <a:pt x="6693" y="3870"/>
                  </a:lnTo>
                  <a:lnTo>
                    <a:pt x="4215" y="5120"/>
                  </a:lnTo>
                  <a:lnTo>
                    <a:pt x="2715" y="3230"/>
                  </a:lnTo>
                  <a:lnTo>
                    <a:pt x="1121" y="3017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96991" y="3841841"/>
              <a:ext cx="19685" cy="32384"/>
            </a:xfrm>
            <a:custGeom>
              <a:avLst/>
              <a:gdLst/>
              <a:ahLst/>
              <a:cxnLst/>
              <a:rect l="l" t="t" r="r" b="b"/>
              <a:pathLst>
                <a:path w="19684" h="32385">
                  <a:moveTo>
                    <a:pt x="15395" y="0"/>
                  </a:moveTo>
                  <a:lnTo>
                    <a:pt x="12920" y="6583"/>
                  </a:lnTo>
                  <a:lnTo>
                    <a:pt x="7074" y="13167"/>
                  </a:lnTo>
                  <a:lnTo>
                    <a:pt x="1740" y="17647"/>
                  </a:lnTo>
                  <a:lnTo>
                    <a:pt x="2109" y="19751"/>
                  </a:lnTo>
                  <a:lnTo>
                    <a:pt x="2240" y="21000"/>
                  </a:lnTo>
                  <a:lnTo>
                    <a:pt x="2109" y="22616"/>
                  </a:lnTo>
                  <a:lnTo>
                    <a:pt x="2990" y="21854"/>
                  </a:lnTo>
                  <a:lnTo>
                    <a:pt x="6455" y="17647"/>
                  </a:lnTo>
                  <a:lnTo>
                    <a:pt x="9680" y="14538"/>
                  </a:lnTo>
                  <a:lnTo>
                    <a:pt x="7930" y="19263"/>
                  </a:lnTo>
                  <a:lnTo>
                    <a:pt x="3715" y="24353"/>
                  </a:lnTo>
                  <a:lnTo>
                    <a:pt x="1740" y="26212"/>
                  </a:lnTo>
                  <a:lnTo>
                    <a:pt x="1609" y="27950"/>
                  </a:lnTo>
                  <a:lnTo>
                    <a:pt x="752" y="29931"/>
                  </a:lnTo>
                  <a:lnTo>
                    <a:pt x="0" y="31912"/>
                  </a:lnTo>
                  <a:lnTo>
                    <a:pt x="2990" y="29169"/>
                  </a:lnTo>
                  <a:lnTo>
                    <a:pt x="9311" y="24109"/>
                  </a:lnTo>
                  <a:lnTo>
                    <a:pt x="11920" y="21488"/>
                  </a:lnTo>
                  <a:lnTo>
                    <a:pt x="17004" y="16032"/>
                  </a:lnTo>
                  <a:lnTo>
                    <a:pt x="19479" y="7467"/>
                  </a:lnTo>
                  <a:lnTo>
                    <a:pt x="15395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804684" y="3844707"/>
              <a:ext cx="10795" cy="21590"/>
            </a:xfrm>
            <a:custGeom>
              <a:avLst/>
              <a:gdLst/>
              <a:ahLst/>
              <a:cxnLst/>
              <a:rect l="l" t="t" r="r" b="b"/>
              <a:pathLst>
                <a:path w="10794" h="21589">
                  <a:moveTo>
                    <a:pt x="7702" y="0"/>
                  </a:moveTo>
                  <a:lnTo>
                    <a:pt x="6333" y="2865"/>
                  </a:lnTo>
                  <a:lnTo>
                    <a:pt x="4715" y="5486"/>
                  </a:lnTo>
                  <a:lnTo>
                    <a:pt x="2606" y="7955"/>
                  </a:lnTo>
                  <a:lnTo>
                    <a:pt x="4477" y="6705"/>
                  </a:lnTo>
                  <a:lnTo>
                    <a:pt x="6821" y="4236"/>
                  </a:lnTo>
                  <a:lnTo>
                    <a:pt x="7202" y="3596"/>
                  </a:lnTo>
                  <a:lnTo>
                    <a:pt x="8321" y="8321"/>
                  </a:lnTo>
                  <a:lnTo>
                    <a:pt x="3596" y="17495"/>
                  </a:lnTo>
                  <a:lnTo>
                    <a:pt x="0" y="20970"/>
                  </a:lnTo>
                  <a:lnTo>
                    <a:pt x="7821" y="14417"/>
                  </a:lnTo>
                  <a:lnTo>
                    <a:pt x="10180" y="5730"/>
                  </a:lnTo>
                  <a:lnTo>
                    <a:pt x="7702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90788" y="3863573"/>
              <a:ext cx="29845" cy="20320"/>
            </a:xfrm>
            <a:custGeom>
              <a:avLst/>
              <a:gdLst/>
              <a:ahLst/>
              <a:cxnLst/>
              <a:rect l="l" t="t" r="r" b="b"/>
              <a:pathLst>
                <a:path w="29844" h="20320">
                  <a:moveTo>
                    <a:pt x="29672" y="0"/>
                  </a:moveTo>
                  <a:lnTo>
                    <a:pt x="20790" y="2144"/>
                  </a:lnTo>
                  <a:lnTo>
                    <a:pt x="13482" y="6412"/>
                  </a:lnTo>
                  <a:lnTo>
                    <a:pt x="0" y="17373"/>
                  </a:lnTo>
                  <a:lnTo>
                    <a:pt x="859" y="17373"/>
                  </a:lnTo>
                  <a:lnTo>
                    <a:pt x="2109" y="17251"/>
                  </a:lnTo>
                  <a:lnTo>
                    <a:pt x="3715" y="17251"/>
                  </a:lnTo>
                  <a:lnTo>
                    <a:pt x="5202" y="16885"/>
                  </a:lnTo>
                  <a:lnTo>
                    <a:pt x="12789" y="11277"/>
                  </a:lnTo>
                  <a:lnTo>
                    <a:pt x="18123" y="9052"/>
                  </a:lnTo>
                  <a:lnTo>
                    <a:pt x="15514" y="12527"/>
                  </a:lnTo>
                  <a:lnTo>
                    <a:pt x="10430" y="15026"/>
                  </a:lnTo>
                  <a:lnTo>
                    <a:pt x="6836" y="17861"/>
                  </a:lnTo>
                  <a:lnTo>
                    <a:pt x="8930" y="18623"/>
                  </a:lnTo>
                  <a:lnTo>
                    <a:pt x="10180" y="19994"/>
                  </a:lnTo>
                  <a:lnTo>
                    <a:pt x="12408" y="18867"/>
                  </a:lnTo>
                  <a:lnTo>
                    <a:pt x="20360" y="14508"/>
                  </a:lnTo>
                  <a:lnTo>
                    <a:pt x="23457" y="13167"/>
                  </a:lnTo>
                  <a:lnTo>
                    <a:pt x="27169" y="9326"/>
                  </a:lnTo>
                  <a:lnTo>
                    <a:pt x="29778" y="4114"/>
                  </a:lnTo>
                  <a:lnTo>
                    <a:pt x="29672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806790" y="3865067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5" h="12064">
                  <a:moveTo>
                    <a:pt x="8692" y="0"/>
                  </a:moveTo>
                  <a:lnTo>
                    <a:pt x="1871" y="2346"/>
                  </a:lnTo>
                  <a:lnTo>
                    <a:pt x="0" y="4968"/>
                  </a:lnTo>
                  <a:lnTo>
                    <a:pt x="2990" y="3352"/>
                  </a:lnTo>
                  <a:lnTo>
                    <a:pt x="6083" y="1981"/>
                  </a:lnTo>
                  <a:lnTo>
                    <a:pt x="10061" y="1493"/>
                  </a:lnTo>
                  <a:lnTo>
                    <a:pt x="9561" y="3840"/>
                  </a:lnTo>
                  <a:lnTo>
                    <a:pt x="6714" y="8808"/>
                  </a:lnTo>
                  <a:lnTo>
                    <a:pt x="4096" y="11551"/>
                  </a:lnTo>
                  <a:lnTo>
                    <a:pt x="8455" y="8686"/>
                  </a:lnTo>
                  <a:lnTo>
                    <a:pt x="11798" y="3108"/>
                  </a:lnTo>
                  <a:lnTo>
                    <a:pt x="11548" y="121"/>
                  </a:lnTo>
                  <a:lnTo>
                    <a:pt x="8692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95375" y="3876992"/>
              <a:ext cx="30480" cy="26670"/>
            </a:xfrm>
            <a:custGeom>
              <a:avLst/>
              <a:gdLst/>
              <a:ahLst/>
              <a:cxnLst/>
              <a:rect l="l" t="t" r="r" b="b"/>
              <a:pathLst>
                <a:path w="30480" h="26670">
                  <a:moveTo>
                    <a:pt x="28549" y="19481"/>
                  </a:moveTo>
                  <a:lnTo>
                    <a:pt x="26441" y="14744"/>
                  </a:lnTo>
                  <a:lnTo>
                    <a:pt x="20840" y="14262"/>
                  </a:lnTo>
                  <a:lnTo>
                    <a:pt x="11049" y="16395"/>
                  </a:lnTo>
                  <a:lnTo>
                    <a:pt x="6819" y="17005"/>
                  </a:lnTo>
                  <a:lnTo>
                    <a:pt x="1739" y="18135"/>
                  </a:lnTo>
                  <a:lnTo>
                    <a:pt x="2844" y="18872"/>
                  </a:lnTo>
                  <a:lnTo>
                    <a:pt x="3467" y="19481"/>
                  </a:lnTo>
                  <a:lnTo>
                    <a:pt x="4711" y="20447"/>
                  </a:lnTo>
                  <a:lnTo>
                    <a:pt x="8191" y="20447"/>
                  </a:lnTo>
                  <a:lnTo>
                    <a:pt x="13157" y="19964"/>
                  </a:lnTo>
                  <a:lnTo>
                    <a:pt x="17868" y="20447"/>
                  </a:lnTo>
                  <a:lnTo>
                    <a:pt x="14389" y="21729"/>
                  </a:lnTo>
                  <a:lnTo>
                    <a:pt x="9817" y="22580"/>
                  </a:lnTo>
                  <a:lnTo>
                    <a:pt x="6324" y="22834"/>
                  </a:lnTo>
                  <a:lnTo>
                    <a:pt x="5956" y="23837"/>
                  </a:lnTo>
                  <a:lnTo>
                    <a:pt x="4838" y="25819"/>
                  </a:lnTo>
                  <a:lnTo>
                    <a:pt x="8191" y="25819"/>
                  </a:lnTo>
                  <a:lnTo>
                    <a:pt x="15379" y="26187"/>
                  </a:lnTo>
                  <a:lnTo>
                    <a:pt x="19723" y="25692"/>
                  </a:lnTo>
                  <a:lnTo>
                    <a:pt x="24066" y="25298"/>
                  </a:lnTo>
                  <a:lnTo>
                    <a:pt x="27190" y="22580"/>
                  </a:lnTo>
                  <a:lnTo>
                    <a:pt x="28536" y="19964"/>
                  </a:lnTo>
                  <a:lnTo>
                    <a:pt x="28549" y="19481"/>
                  </a:lnTo>
                  <a:close/>
                </a:path>
                <a:path w="30480" h="26670">
                  <a:moveTo>
                    <a:pt x="29908" y="3111"/>
                  </a:moveTo>
                  <a:lnTo>
                    <a:pt x="26187" y="368"/>
                  </a:lnTo>
                  <a:lnTo>
                    <a:pt x="21463" y="0"/>
                  </a:lnTo>
                  <a:lnTo>
                    <a:pt x="17373" y="1981"/>
                  </a:lnTo>
                  <a:lnTo>
                    <a:pt x="16383" y="2349"/>
                  </a:lnTo>
                  <a:lnTo>
                    <a:pt x="5689" y="7556"/>
                  </a:lnTo>
                  <a:lnTo>
                    <a:pt x="5689" y="8445"/>
                  </a:lnTo>
                  <a:lnTo>
                    <a:pt x="5207" y="10299"/>
                  </a:lnTo>
                  <a:lnTo>
                    <a:pt x="12903" y="8077"/>
                  </a:lnTo>
                  <a:lnTo>
                    <a:pt x="17500" y="7315"/>
                  </a:lnTo>
                  <a:lnTo>
                    <a:pt x="12534" y="10299"/>
                  </a:lnTo>
                  <a:lnTo>
                    <a:pt x="6324" y="11645"/>
                  </a:lnTo>
                  <a:lnTo>
                    <a:pt x="4216" y="12522"/>
                  </a:lnTo>
                  <a:lnTo>
                    <a:pt x="3479" y="13779"/>
                  </a:lnTo>
                  <a:lnTo>
                    <a:pt x="2108" y="15519"/>
                  </a:lnTo>
                  <a:lnTo>
                    <a:pt x="0" y="16764"/>
                  </a:lnTo>
                  <a:lnTo>
                    <a:pt x="7200" y="15519"/>
                  </a:lnTo>
                  <a:lnTo>
                    <a:pt x="16878" y="14630"/>
                  </a:lnTo>
                  <a:lnTo>
                    <a:pt x="23088" y="11645"/>
                  </a:lnTo>
                  <a:lnTo>
                    <a:pt x="25069" y="10947"/>
                  </a:lnTo>
                  <a:lnTo>
                    <a:pt x="29413" y="7442"/>
                  </a:lnTo>
                  <a:lnTo>
                    <a:pt x="29908" y="3111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811885" y="3877995"/>
              <a:ext cx="11430" cy="24130"/>
            </a:xfrm>
            <a:custGeom>
              <a:avLst/>
              <a:gdLst/>
              <a:ahLst/>
              <a:cxnLst/>
              <a:rect l="l" t="t" r="r" b="b"/>
              <a:pathLst>
                <a:path w="11430" h="24129">
                  <a:moveTo>
                    <a:pt x="10668" y="18478"/>
                  </a:moveTo>
                  <a:lnTo>
                    <a:pt x="8801" y="15481"/>
                  </a:lnTo>
                  <a:lnTo>
                    <a:pt x="3454" y="14109"/>
                  </a:lnTo>
                  <a:lnTo>
                    <a:pt x="0" y="15392"/>
                  </a:lnTo>
                  <a:lnTo>
                    <a:pt x="3225" y="15240"/>
                  </a:lnTo>
                  <a:lnTo>
                    <a:pt x="7073" y="15735"/>
                  </a:lnTo>
                  <a:lnTo>
                    <a:pt x="9169" y="18592"/>
                  </a:lnTo>
                  <a:lnTo>
                    <a:pt x="8064" y="21069"/>
                  </a:lnTo>
                  <a:lnTo>
                    <a:pt x="4826" y="23202"/>
                  </a:lnTo>
                  <a:lnTo>
                    <a:pt x="2476" y="23685"/>
                  </a:lnTo>
                  <a:lnTo>
                    <a:pt x="5943" y="23558"/>
                  </a:lnTo>
                  <a:lnTo>
                    <a:pt x="9309" y="21463"/>
                  </a:lnTo>
                  <a:lnTo>
                    <a:pt x="10668" y="18478"/>
                  </a:lnTo>
                  <a:close/>
                </a:path>
                <a:path w="11430" h="24129">
                  <a:moveTo>
                    <a:pt x="11417" y="2717"/>
                  </a:moveTo>
                  <a:lnTo>
                    <a:pt x="7442" y="0"/>
                  </a:lnTo>
                  <a:lnTo>
                    <a:pt x="2984" y="1092"/>
                  </a:lnTo>
                  <a:lnTo>
                    <a:pt x="127" y="2590"/>
                  </a:lnTo>
                  <a:lnTo>
                    <a:pt x="3467" y="1612"/>
                  </a:lnTo>
                  <a:lnTo>
                    <a:pt x="6451" y="1701"/>
                  </a:lnTo>
                  <a:lnTo>
                    <a:pt x="9791" y="3073"/>
                  </a:lnTo>
                  <a:lnTo>
                    <a:pt x="9169" y="6553"/>
                  </a:lnTo>
                  <a:lnTo>
                    <a:pt x="5461" y="9537"/>
                  </a:lnTo>
                  <a:lnTo>
                    <a:pt x="2984" y="10541"/>
                  </a:lnTo>
                  <a:lnTo>
                    <a:pt x="6692" y="9779"/>
                  </a:lnTo>
                  <a:lnTo>
                    <a:pt x="10426" y="6680"/>
                  </a:lnTo>
                  <a:lnTo>
                    <a:pt x="11417" y="2717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94503" y="3903929"/>
              <a:ext cx="26670" cy="11430"/>
            </a:xfrm>
            <a:custGeom>
              <a:avLst/>
              <a:gdLst/>
              <a:ahLst/>
              <a:cxnLst/>
              <a:rect l="l" t="t" r="r" b="b"/>
              <a:pathLst>
                <a:path w="26669" h="11429">
                  <a:moveTo>
                    <a:pt x="3489" y="4693"/>
                  </a:moveTo>
                  <a:lnTo>
                    <a:pt x="0" y="4693"/>
                  </a:lnTo>
                  <a:lnTo>
                    <a:pt x="1249" y="5455"/>
                  </a:lnTo>
                  <a:lnTo>
                    <a:pt x="1737" y="6553"/>
                  </a:lnTo>
                  <a:lnTo>
                    <a:pt x="2118" y="7680"/>
                  </a:lnTo>
                  <a:lnTo>
                    <a:pt x="5096" y="8534"/>
                  </a:lnTo>
                  <a:lnTo>
                    <a:pt x="17001" y="10393"/>
                  </a:lnTo>
                  <a:lnTo>
                    <a:pt x="22716" y="11155"/>
                  </a:lnTo>
                  <a:lnTo>
                    <a:pt x="24466" y="8930"/>
                  </a:lnTo>
                  <a:lnTo>
                    <a:pt x="26444" y="6797"/>
                  </a:lnTo>
                  <a:lnTo>
                    <a:pt x="25910" y="5455"/>
                  </a:lnTo>
                  <a:lnTo>
                    <a:pt x="11049" y="5455"/>
                  </a:lnTo>
                  <a:lnTo>
                    <a:pt x="3489" y="4693"/>
                  </a:lnTo>
                  <a:close/>
                </a:path>
                <a:path w="26669" h="11429">
                  <a:moveTo>
                    <a:pt x="9942" y="0"/>
                  </a:moveTo>
                  <a:lnTo>
                    <a:pt x="5096" y="365"/>
                  </a:lnTo>
                  <a:lnTo>
                    <a:pt x="4346" y="1097"/>
                  </a:lnTo>
                  <a:lnTo>
                    <a:pt x="3358" y="2103"/>
                  </a:lnTo>
                  <a:lnTo>
                    <a:pt x="2740" y="2590"/>
                  </a:lnTo>
                  <a:lnTo>
                    <a:pt x="5465" y="3352"/>
                  </a:lnTo>
                  <a:lnTo>
                    <a:pt x="11180" y="4084"/>
                  </a:lnTo>
                  <a:lnTo>
                    <a:pt x="14776" y="5059"/>
                  </a:lnTo>
                  <a:lnTo>
                    <a:pt x="11049" y="5455"/>
                  </a:lnTo>
                  <a:lnTo>
                    <a:pt x="25910" y="5455"/>
                  </a:lnTo>
                  <a:lnTo>
                    <a:pt x="25206" y="3688"/>
                  </a:lnTo>
                  <a:lnTo>
                    <a:pt x="22835" y="853"/>
                  </a:lnTo>
                  <a:lnTo>
                    <a:pt x="19741" y="853"/>
                  </a:lnTo>
                  <a:lnTo>
                    <a:pt x="15026" y="609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810399" y="3905270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4465" y="0"/>
                  </a:moveTo>
                  <a:lnTo>
                    <a:pt x="487" y="365"/>
                  </a:lnTo>
                  <a:lnTo>
                    <a:pt x="3965" y="883"/>
                  </a:lnTo>
                  <a:lnTo>
                    <a:pt x="6333" y="1615"/>
                  </a:lnTo>
                  <a:lnTo>
                    <a:pt x="7690" y="4846"/>
                  </a:lnTo>
                  <a:lnTo>
                    <a:pt x="6202" y="6827"/>
                  </a:lnTo>
                  <a:lnTo>
                    <a:pt x="2606" y="7680"/>
                  </a:lnTo>
                  <a:lnTo>
                    <a:pt x="0" y="7833"/>
                  </a:lnTo>
                  <a:lnTo>
                    <a:pt x="3965" y="8199"/>
                  </a:lnTo>
                  <a:lnTo>
                    <a:pt x="7321" y="7315"/>
                  </a:lnTo>
                  <a:lnTo>
                    <a:pt x="9061" y="4968"/>
                  </a:lnTo>
                  <a:lnTo>
                    <a:pt x="7321" y="1615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94765" y="3912860"/>
              <a:ext cx="20955" cy="13970"/>
            </a:xfrm>
            <a:custGeom>
              <a:avLst/>
              <a:gdLst/>
              <a:ahLst/>
              <a:cxnLst/>
              <a:rect l="l" t="t" r="r" b="b"/>
              <a:pathLst>
                <a:path w="20955" h="13970">
                  <a:moveTo>
                    <a:pt x="2346" y="4450"/>
                  </a:moveTo>
                  <a:lnTo>
                    <a:pt x="1487" y="4815"/>
                  </a:lnTo>
                  <a:lnTo>
                    <a:pt x="0" y="5943"/>
                  </a:lnTo>
                  <a:lnTo>
                    <a:pt x="2106" y="7071"/>
                  </a:lnTo>
                  <a:lnTo>
                    <a:pt x="6202" y="9906"/>
                  </a:lnTo>
                  <a:lnTo>
                    <a:pt x="10430" y="11887"/>
                  </a:lnTo>
                  <a:lnTo>
                    <a:pt x="14383" y="13502"/>
                  </a:lnTo>
                  <a:lnTo>
                    <a:pt x="18861" y="11399"/>
                  </a:lnTo>
                  <a:lnTo>
                    <a:pt x="20467" y="10424"/>
                  </a:lnTo>
                  <a:lnTo>
                    <a:pt x="20098" y="7559"/>
                  </a:lnTo>
                  <a:lnTo>
                    <a:pt x="19989" y="7071"/>
                  </a:lnTo>
                  <a:lnTo>
                    <a:pt x="12774" y="7071"/>
                  </a:lnTo>
                  <a:lnTo>
                    <a:pt x="8811" y="6675"/>
                  </a:lnTo>
                  <a:lnTo>
                    <a:pt x="3096" y="4815"/>
                  </a:lnTo>
                  <a:lnTo>
                    <a:pt x="2346" y="4450"/>
                  </a:lnTo>
                  <a:close/>
                </a:path>
                <a:path w="20955" h="13970">
                  <a:moveTo>
                    <a:pt x="1975" y="0"/>
                  </a:moveTo>
                  <a:lnTo>
                    <a:pt x="1975" y="1463"/>
                  </a:lnTo>
                  <a:lnTo>
                    <a:pt x="2346" y="2346"/>
                  </a:lnTo>
                  <a:lnTo>
                    <a:pt x="5702" y="3596"/>
                  </a:lnTo>
                  <a:lnTo>
                    <a:pt x="9799" y="5699"/>
                  </a:lnTo>
                  <a:lnTo>
                    <a:pt x="12774" y="7071"/>
                  </a:lnTo>
                  <a:lnTo>
                    <a:pt x="19989" y="7071"/>
                  </a:lnTo>
                  <a:lnTo>
                    <a:pt x="19229" y="3688"/>
                  </a:lnTo>
                  <a:lnTo>
                    <a:pt x="15883" y="2956"/>
                  </a:lnTo>
                  <a:lnTo>
                    <a:pt x="11286" y="1859"/>
                  </a:lnTo>
                  <a:lnTo>
                    <a:pt x="6690" y="975"/>
                  </a:lnTo>
                  <a:lnTo>
                    <a:pt x="1975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805671" y="3916090"/>
              <a:ext cx="8255" cy="9525"/>
            </a:xfrm>
            <a:custGeom>
              <a:avLst/>
              <a:gdLst/>
              <a:ahLst/>
              <a:cxnLst/>
              <a:rect l="l" t="t" r="r" b="b"/>
              <a:pathLst>
                <a:path w="8255" h="9525">
                  <a:moveTo>
                    <a:pt x="2368" y="0"/>
                  </a:moveTo>
                  <a:lnTo>
                    <a:pt x="5714" y="975"/>
                  </a:lnTo>
                  <a:lnTo>
                    <a:pt x="5846" y="2956"/>
                  </a:lnTo>
                  <a:lnTo>
                    <a:pt x="6833" y="5699"/>
                  </a:lnTo>
                  <a:lnTo>
                    <a:pt x="4727" y="7193"/>
                  </a:lnTo>
                  <a:lnTo>
                    <a:pt x="2118" y="8046"/>
                  </a:lnTo>
                  <a:lnTo>
                    <a:pt x="0" y="7437"/>
                  </a:lnTo>
                  <a:lnTo>
                    <a:pt x="3477" y="9174"/>
                  </a:lnTo>
                  <a:lnTo>
                    <a:pt x="5977" y="7315"/>
                  </a:lnTo>
                  <a:lnTo>
                    <a:pt x="8193" y="6187"/>
                  </a:lnTo>
                  <a:lnTo>
                    <a:pt x="7333" y="2468"/>
                  </a:lnTo>
                  <a:lnTo>
                    <a:pt x="6333" y="365"/>
                  </a:lnTo>
                  <a:lnTo>
                    <a:pt x="2368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786694" y="3919169"/>
              <a:ext cx="20955" cy="17145"/>
            </a:xfrm>
            <a:custGeom>
              <a:avLst/>
              <a:gdLst/>
              <a:ahLst/>
              <a:cxnLst/>
              <a:rect l="l" t="t" r="r" b="b"/>
              <a:pathLst>
                <a:path w="20954" h="17145">
                  <a:moveTo>
                    <a:pt x="7202" y="0"/>
                  </a:moveTo>
                  <a:lnTo>
                    <a:pt x="6321" y="243"/>
                  </a:lnTo>
                  <a:lnTo>
                    <a:pt x="5714" y="518"/>
                  </a:lnTo>
                  <a:lnTo>
                    <a:pt x="4962" y="1005"/>
                  </a:lnTo>
                  <a:lnTo>
                    <a:pt x="7202" y="3108"/>
                  </a:lnTo>
                  <a:lnTo>
                    <a:pt x="9546" y="6583"/>
                  </a:lnTo>
                  <a:lnTo>
                    <a:pt x="11786" y="9570"/>
                  </a:lnTo>
                  <a:lnTo>
                    <a:pt x="9439" y="7711"/>
                  </a:lnTo>
                  <a:lnTo>
                    <a:pt x="2987" y="2133"/>
                  </a:lnTo>
                  <a:lnTo>
                    <a:pt x="2368" y="1493"/>
                  </a:lnTo>
                  <a:lnTo>
                    <a:pt x="987" y="1371"/>
                  </a:lnTo>
                  <a:lnTo>
                    <a:pt x="0" y="761"/>
                  </a:lnTo>
                  <a:lnTo>
                    <a:pt x="368" y="1645"/>
                  </a:lnTo>
                  <a:lnTo>
                    <a:pt x="131" y="2346"/>
                  </a:lnTo>
                  <a:lnTo>
                    <a:pt x="131" y="2865"/>
                  </a:lnTo>
                  <a:lnTo>
                    <a:pt x="1618" y="5486"/>
                  </a:lnTo>
                  <a:lnTo>
                    <a:pt x="7071" y="12283"/>
                  </a:lnTo>
                  <a:lnTo>
                    <a:pt x="8927" y="14417"/>
                  </a:lnTo>
                  <a:lnTo>
                    <a:pt x="11286" y="16520"/>
                  </a:lnTo>
                  <a:lnTo>
                    <a:pt x="14392" y="16398"/>
                  </a:lnTo>
                  <a:lnTo>
                    <a:pt x="17870" y="16520"/>
                  </a:lnTo>
                  <a:lnTo>
                    <a:pt x="18620" y="13167"/>
                  </a:lnTo>
                  <a:lnTo>
                    <a:pt x="20357" y="10302"/>
                  </a:lnTo>
                  <a:lnTo>
                    <a:pt x="17739" y="7467"/>
                  </a:lnTo>
                  <a:lnTo>
                    <a:pt x="16011" y="5699"/>
                  </a:lnTo>
                  <a:lnTo>
                    <a:pt x="8058" y="761"/>
                  </a:lnTo>
                  <a:lnTo>
                    <a:pt x="7202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795634" y="3925753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59" h="10160">
                  <a:moveTo>
                    <a:pt x="5952" y="0"/>
                  </a:moveTo>
                  <a:lnTo>
                    <a:pt x="8299" y="2621"/>
                  </a:lnTo>
                  <a:lnTo>
                    <a:pt x="7562" y="4480"/>
                  </a:lnTo>
                  <a:lnTo>
                    <a:pt x="6821" y="7467"/>
                  </a:lnTo>
                  <a:lnTo>
                    <a:pt x="4084" y="7467"/>
                  </a:lnTo>
                  <a:lnTo>
                    <a:pt x="1728" y="8077"/>
                  </a:lnTo>
                  <a:lnTo>
                    <a:pt x="0" y="5730"/>
                  </a:lnTo>
                  <a:lnTo>
                    <a:pt x="2359" y="9570"/>
                  </a:lnTo>
                  <a:lnTo>
                    <a:pt x="5084" y="8077"/>
                  </a:lnTo>
                  <a:lnTo>
                    <a:pt x="8074" y="8808"/>
                  </a:lnTo>
                  <a:lnTo>
                    <a:pt x="8930" y="4236"/>
                  </a:lnTo>
                  <a:lnTo>
                    <a:pt x="9799" y="2743"/>
                  </a:lnTo>
                  <a:lnTo>
                    <a:pt x="5952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779739" y="3923284"/>
              <a:ext cx="16510" cy="20320"/>
            </a:xfrm>
            <a:custGeom>
              <a:avLst/>
              <a:gdLst/>
              <a:ahLst/>
              <a:cxnLst/>
              <a:rect l="l" t="t" r="r" b="b"/>
              <a:pathLst>
                <a:path w="16509" h="20320">
                  <a:moveTo>
                    <a:pt x="6583" y="0"/>
                  </a:moveTo>
                  <a:lnTo>
                    <a:pt x="6083" y="975"/>
                  </a:lnTo>
                  <a:lnTo>
                    <a:pt x="5215" y="1737"/>
                  </a:lnTo>
                  <a:lnTo>
                    <a:pt x="4846" y="2865"/>
                  </a:lnTo>
                  <a:lnTo>
                    <a:pt x="6083" y="5577"/>
                  </a:lnTo>
                  <a:lnTo>
                    <a:pt x="8442" y="10180"/>
                  </a:lnTo>
                  <a:lnTo>
                    <a:pt x="8930" y="13014"/>
                  </a:lnTo>
                  <a:lnTo>
                    <a:pt x="7443" y="11521"/>
                  </a:lnTo>
                  <a:lnTo>
                    <a:pt x="2977" y="4084"/>
                  </a:lnTo>
                  <a:lnTo>
                    <a:pt x="2121" y="4084"/>
                  </a:lnTo>
                  <a:lnTo>
                    <a:pt x="868" y="4450"/>
                  </a:lnTo>
                  <a:lnTo>
                    <a:pt x="0" y="4815"/>
                  </a:lnTo>
                  <a:lnTo>
                    <a:pt x="1249" y="7437"/>
                  </a:lnTo>
                  <a:lnTo>
                    <a:pt x="3227" y="12283"/>
                  </a:lnTo>
                  <a:lnTo>
                    <a:pt x="5833" y="17221"/>
                  </a:lnTo>
                  <a:lnTo>
                    <a:pt x="7086" y="19842"/>
                  </a:lnTo>
                  <a:lnTo>
                    <a:pt x="10917" y="19354"/>
                  </a:lnTo>
                  <a:lnTo>
                    <a:pt x="13658" y="19842"/>
                  </a:lnTo>
                  <a:lnTo>
                    <a:pt x="14764" y="17099"/>
                  </a:lnTo>
                  <a:lnTo>
                    <a:pt x="16264" y="15270"/>
                  </a:lnTo>
                  <a:lnTo>
                    <a:pt x="15145" y="12893"/>
                  </a:lnTo>
                  <a:lnTo>
                    <a:pt x="13408" y="9052"/>
                  </a:lnTo>
                  <a:lnTo>
                    <a:pt x="8574" y="3200"/>
                  </a:lnTo>
                  <a:lnTo>
                    <a:pt x="6583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85704" y="3934561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59" h="8254">
                  <a:moveTo>
                    <a:pt x="6812" y="0"/>
                  </a:moveTo>
                  <a:lnTo>
                    <a:pt x="8561" y="2743"/>
                  </a:lnTo>
                  <a:lnTo>
                    <a:pt x="6812" y="3718"/>
                  </a:lnTo>
                  <a:lnTo>
                    <a:pt x="5952" y="6095"/>
                  </a:lnTo>
                  <a:lnTo>
                    <a:pt x="3227" y="5943"/>
                  </a:lnTo>
                  <a:lnTo>
                    <a:pt x="1609" y="6095"/>
                  </a:lnTo>
                  <a:lnTo>
                    <a:pt x="0" y="3992"/>
                  </a:lnTo>
                  <a:lnTo>
                    <a:pt x="1609" y="7955"/>
                  </a:lnTo>
                  <a:lnTo>
                    <a:pt x="3977" y="6705"/>
                  </a:lnTo>
                  <a:lnTo>
                    <a:pt x="6705" y="7193"/>
                  </a:lnTo>
                  <a:lnTo>
                    <a:pt x="7443" y="4480"/>
                  </a:lnTo>
                  <a:lnTo>
                    <a:pt x="9799" y="3596"/>
                  </a:lnTo>
                  <a:lnTo>
                    <a:pt x="6812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760387" y="3927132"/>
              <a:ext cx="25400" cy="23495"/>
            </a:xfrm>
            <a:custGeom>
              <a:avLst/>
              <a:gdLst/>
              <a:ahLst/>
              <a:cxnLst/>
              <a:rect l="l" t="t" r="r" b="b"/>
              <a:pathLst>
                <a:path w="25400" h="23495">
                  <a:moveTo>
                    <a:pt x="11658" y="17894"/>
                  </a:moveTo>
                  <a:lnTo>
                    <a:pt x="11531" y="14020"/>
                  </a:lnTo>
                  <a:lnTo>
                    <a:pt x="10045" y="7683"/>
                  </a:lnTo>
                  <a:lnTo>
                    <a:pt x="9804" y="4229"/>
                  </a:lnTo>
                  <a:lnTo>
                    <a:pt x="9423" y="4356"/>
                  </a:lnTo>
                  <a:lnTo>
                    <a:pt x="9042" y="4724"/>
                  </a:lnTo>
                  <a:lnTo>
                    <a:pt x="8674" y="5334"/>
                  </a:lnTo>
                  <a:lnTo>
                    <a:pt x="7823" y="4076"/>
                  </a:lnTo>
                  <a:lnTo>
                    <a:pt x="6946" y="3721"/>
                  </a:lnTo>
                  <a:lnTo>
                    <a:pt x="6337" y="3225"/>
                  </a:lnTo>
                  <a:lnTo>
                    <a:pt x="6337" y="4724"/>
                  </a:lnTo>
                  <a:lnTo>
                    <a:pt x="6197" y="11303"/>
                  </a:lnTo>
                  <a:lnTo>
                    <a:pt x="5448" y="15151"/>
                  </a:lnTo>
                  <a:lnTo>
                    <a:pt x="4711" y="11036"/>
                  </a:lnTo>
                  <a:lnTo>
                    <a:pt x="4470" y="5702"/>
                  </a:lnTo>
                  <a:lnTo>
                    <a:pt x="3962" y="1739"/>
                  </a:lnTo>
                  <a:lnTo>
                    <a:pt x="3467" y="1485"/>
                  </a:lnTo>
                  <a:lnTo>
                    <a:pt x="3213" y="762"/>
                  </a:lnTo>
                  <a:lnTo>
                    <a:pt x="3098" y="241"/>
                  </a:lnTo>
                  <a:lnTo>
                    <a:pt x="2730" y="1981"/>
                  </a:lnTo>
                  <a:lnTo>
                    <a:pt x="1612" y="2590"/>
                  </a:lnTo>
                  <a:lnTo>
                    <a:pt x="723" y="2959"/>
                  </a:lnTo>
                  <a:lnTo>
                    <a:pt x="723" y="5969"/>
                  </a:lnTo>
                  <a:lnTo>
                    <a:pt x="0" y="17373"/>
                  </a:lnTo>
                  <a:lnTo>
                    <a:pt x="0" y="21704"/>
                  </a:lnTo>
                  <a:lnTo>
                    <a:pt x="3340" y="21818"/>
                  </a:lnTo>
                  <a:lnTo>
                    <a:pt x="5689" y="23431"/>
                  </a:lnTo>
                  <a:lnTo>
                    <a:pt x="8064" y="21704"/>
                  </a:lnTo>
                  <a:lnTo>
                    <a:pt x="11658" y="21336"/>
                  </a:lnTo>
                  <a:lnTo>
                    <a:pt x="11658" y="17894"/>
                  </a:lnTo>
                  <a:close/>
                </a:path>
                <a:path w="25400" h="23495">
                  <a:moveTo>
                    <a:pt x="25311" y="17487"/>
                  </a:moveTo>
                  <a:lnTo>
                    <a:pt x="23444" y="12522"/>
                  </a:lnTo>
                  <a:lnTo>
                    <a:pt x="22326" y="9931"/>
                  </a:lnTo>
                  <a:lnTo>
                    <a:pt x="18859" y="3111"/>
                  </a:lnTo>
                  <a:lnTo>
                    <a:pt x="18237" y="1244"/>
                  </a:lnTo>
                  <a:lnTo>
                    <a:pt x="17119" y="1130"/>
                  </a:lnTo>
                  <a:lnTo>
                    <a:pt x="16243" y="1371"/>
                  </a:lnTo>
                  <a:lnTo>
                    <a:pt x="15252" y="0"/>
                  </a:lnTo>
                  <a:lnTo>
                    <a:pt x="16002" y="3962"/>
                  </a:lnTo>
                  <a:lnTo>
                    <a:pt x="16865" y="8039"/>
                  </a:lnTo>
                  <a:lnTo>
                    <a:pt x="17487" y="12153"/>
                  </a:lnTo>
                  <a:lnTo>
                    <a:pt x="15506" y="8928"/>
                  </a:lnTo>
                  <a:lnTo>
                    <a:pt x="14376" y="5334"/>
                  </a:lnTo>
                  <a:lnTo>
                    <a:pt x="12903" y="1981"/>
                  </a:lnTo>
                  <a:lnTo>
                    <a:pt x="10909" y="3467"/>
                  </a:lnTo>
                  <a:lnTo>
                    <a:pt x="11290" y="7162"/>
                  </a:lnTo>
                  <a:lnTo>
                    <a:pt x="12903" y="15875"/>
                  </a:lnTo>
                  <a:lnTo>
                    <a:pt x="13398" y="17487"/>
                  </a:lnTo>
                  <a:lnTo>
                    <a:pt x="14262" y="20840"/>
                  </a:lnTo>
                  <a:lnTo>
                    <a:pt x="17741" y="20485"/>
                  </a:lnTo>
                  <a:lnTo>
                    <a:pt x="20599" y="21450"/>
                  </a:lnTo>
                  <a:lnTo>
                    <a:pt x="22199" y="18859"/>
                  </a:lnTo>
                  <a:lnTo>
                    <a:pt x="25311" y="17487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0628" y="3939895"/>
              <a:ext cx="24130" cy="9525"/>
            </a:xfrm>
            <a:custGeom>
              <a:avLst/>
              <a:gdLst/>
              <a:ahLst/>
              <a:cxnLst/>
              <a:rect l="l" t="t" r="r" b="b"/>
              <a:pathLst>
                <a:path w="24129" h="9525">
                  <a:moveTo>
                    <a:pt x="10795" y="7835"/>
                  </a:moveTo>
                  <a:lnTo>
                    <a:pt x="9944" y="3238"/>
                  </a:lnTo>
                  <a:lnTo>
                    <a:pt x="10172" y="6591"/>
                  </a:lnTo>
                  <a:lnTo>
                    <a:pt x="6946" y="6464"/>
                  </a:lnTo>
                  <a:lnTo>
                    <a:pt x="5194" y="8077"/>
                  </a:lnTo>
                  <a:lnTo>
                    <a:pt x="2844" y="6705"/>
                  </a:lnTo>
                  <a:lnTo>
                    <a:pt x="990" y="6591"/>
                  </a:lnTo>
                  <a:lnTo>
                    <a:pt x="609" y="3505"/>
                  </a:lnTo>
                  <a:lnTo>
                    <a:pt x="0" y="8445"/>
                  </a:lnTo>
                  <a:lnTo>
                    <a:pt x="3086" y="7467"/>
                  </a:lnTo>
                  <a:lnTo>
                    <a:pt x="5194" y="9448"/>
                  </a:lnTo>
                  <a:lnTo>
                    <a:pt x="7188" y="7467"/>
                  </a:lnTo>
                  <a:lnTo>
                    <a:pt x="10795" y="7835"/>
                  </a:lnTo>
                  <a:close/>
                </a:path>
                <a:path w="24129" h="9525">
                  <a:moveTo>
                    <a:pt x="24079" y="3479"/>
                  </a:moveTo>
                  <a:lnTo>
                    <a:pt x="21844" y="0"/>
                  </a:lnTo>
                  <a:lnTo>
                    <a:pt x="22580" y="2997"/>
                  </a:lnTo>
                  <a:lnTo>
                    <a:pt x="20980" y="3721"/>
                  </a:lnTo>
                  <a:lnTo>
                    <a:pt x="19608" y="5829"/>
                  </a:lnTo>
                  <a:lnTo>
                    <a:pt x="16992" y="4978"/>
                  </a:lnTo>
                  <a:lnTo>
                    <a:pt x="14643" y="5092"/>
                  </a:lnTo>
                  <a:lnTo>
                    <a:pt x="13652" y="2349"/>
                  </a:lnTo>
                  <a:lnTo>
                    <a:pt x="14020" y="6350"/>
                  </a:lnTo>
                  <a:lnTo>
                    <a:pt x="17373" y="6096"/>
                  </a:lnTo>
                  <a:lnTo>
                    <a:pt x="19850" y="7073"/>
                  </a:lnTo>
                  <a:lnTo>
                    <a:pt x="20967" y="4724"/>
                  </a:lnTo>
                  <a:lnTo>
                    <a:pt x="24079" y="3479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772909" y="3799535"/>
              <a:ext cx="76200" cy="156845"/>
            </a:xfrm>
            <a:custGeom>
              <a:avLst/>
              <a:gdLst/>
              <a:ahLst/>
              <a:cxnLst/>
              <a:rect l="l" t="t" r="r" b="b"/>
              <a:pathLst>
                <a:path w="76200" h="156845">
                  <a:moveTo>
                    <a:pt x="2235" y="156616"/>
                  </a:moveTo>
                  <a:lnTo>
                    <a:pt x="1485" y="148323"/>
                  </a:lnTo>
                  <a:lnTo>
                    <a:pt x="990" y="147840"/>
                  </a:lnTo>
                  <a:lnTo>
                    <a:pt x="495" y="147231"/>
                  </a:lnTo>
                  <a:lnTo>
                    <a:pt x="0" y="146583"/>
                  </a:lnTo>
                  <a:lnTo>
                    <a:pt x="2235" y="156616"/>
                  </a:lnTo>
                  <a:close/>
                </a:path>
                <a:path w="76200" h="156845">
                  <a:moveTo>
                    <a:pt x="17500" y="155117"/>
                  </a:moveTo>
                  <a:lnTo>
                    <a:pt x="14147" y="143840"/>
                  </a:lnTo>
                  <a:lnTo>
                    <a:pt x="13538" y="143598"/>
                  </a:lnTo>
                  <a:lnTo>
                    <a:pt x="13030" y="143230"/>
                  </a:lnTo>
                  <a:lnTo>
                    <a:pt x="12534" y="142709"/>
                  </a:lnTo>
                  <a:lnTo>
                    <a:pt x="12534" y="143725"/>
                  </a:lnTo>
                  <a:lnTo>
                    <a:pt x="17500" y="155117"/>
                  </a:lnTo>
                  <a:close/>
                </a:path>
                <a:path w="76200" h="156845">
                  <a:moveTo>
                    <a:pt x="30162" y="148437"/>
                  </a:moveTo>
                  <a:lnTo>
                    <a:pt x="23329" y="138379"/>
                  </a:lnTo>
                  <a:lnTo>
                    <a:pt x="23329" y="139877"/>
                  </a:lnTo>
                  <a:lnTo>
                    <a:pt x="30162" y="148437"/>
                  </a:lnTo>
                  <a:close/>
                </a:path>
                <a:path w="76200" h="156845">
                  <a:moveTo>
                    <a:pt x="30162" y="76974"/>
                  </a:moveTo>
                  <a:lnTo>
                    <a:pt x="27546" y="78193"/>
                  </a:lnTo>
                  <a:lnTo>
                    <a:pt x="25196" y="79806"/>
                  </a:lnTo>
                  <a:lnTo>
                    <a:pt x="22834" y="81178"/>
                  </a:lnTo>
                  <a:lnTo>
                    <a:pt x="23952" y="81292"/>
                  </a:lnTo>
                  <a:lnTo>
                    <a:pt x="26060" y="80048"/>
                  </a:lnTo>
                  <a:lnTo>
                    <a:pt x="27673" y="78917"/>
                  </a:lnTo>
                  <a:lnTo>
                    <a:pt x="30162" y="76974"/>
                  </a:lnTo>
                  <a:close/>
                </a:path>
                <a:path w="76200" h="156845">
                  <a:moveTo>
                    <a:pt x="34874" y="86258"/>
                  </a:moveTo>
                  <a:lnTo>
                    <a:pt x="32143" y="87020"/>
                  </a:lnTo>
                  <a:lnTo>
                    <a:pt x="29540" y="87630"/>
                  </a:lnTo>
                  <a:lnTo>
                    <a:pt x="27190" y="88366"/>
                  </a:lnTo>
                  <a:lnTo>
                    <a:pt x="26809" y="89496"/>
                  </a:lnTo>
                  <a:lnTo>
                    <a:pt x="28790" y="88734"/>
                  </a:lnTo>
                  <a:lnTo>
                    <a:pt x="32143" y="87884"/>
                  </a:lnTo>
                  <a:lnTo>
                    <a:pt x="34874" y="86258"/>
                  </a:lnTo>
                  <a:close/>
                </a:path>
                <a:path w="76200" h="156845">
                  <a:moveTo>
                    <a:pt x="41948" y="141732"/>
                  </a:moveTo>
                  <a:lnTo>
                    <a:pt x="33870" y="132435"/>
                  </a:lnTo>
                  <a:lnTo>
                    <a:pt x="33756" y="133692"/>
                  </a:lnTo>
                  <a:lnTo>
                    <a:pt x="41948" y="141732"/>
                  </a:lnTo>
                  <a:close/>
                </a:path>
                <a:path w="76200" h="156845">
                  <a:moveTo>
                    <a:pt x="49022" y="132041"/>
                  </a:moveTo>
                  <a:lnTo>
                    <a:pt x="40081" y="126225"/>
                  </a:lnTo>
                  <a:lnTo>
                    <a:pt x="38722" y="126619"/>
                  </a:lnTo>
                  <a:lnTo>
                    <a:pt x="49022" y="132041"/>
                  </a:lnTo>
                  <a:close/>
                </a:path>
                <a:path w="76200" h="156845">
                  <a:moveTo>
                    <a:pt x="54114" y="122745"/>
                  </a:moveTo>
                  <a:lnTo>
                    <a:pt x="50520" y="121767"/>
                  </a:lnTo>
                  <a:lnTo>
                    <a:pt x="46672" y="120396"/>
                  </a:lnTo>
                  <a:lnTo>
                    <a:pt x="42951" y="119888"/>
                  </a:lnTo>
                  <a:lnTo>
                    <a:pt x="43065" y="120764"/>
                  </a:lnTo>
                  <a:lnTo>
                    <a:pt x="46545" y="121615"/>
                  </a:lnTo>
                  <a:lnTo>
                    <a:pt x="49644" y="121983"/>
                  </a:lnTo>
                  <a:lnTo>
                    <a:pt x="54114" y="122745"/>
                  </a:lnTo>
                  <a:close/>
                </a:path>
                <a:path w="76200" h="156845">
                  <a:moveTo>
                    <a:pt x="55219" y="36118"/>
                  </a:moveTo>
                  <a:lnTo>
                    <a:pt x="51993" y="40335"/>
                  </a:lnTo>
                  <a:lnTo>
                    <a:pt x="47777" y="46431"/>
                  </a:lnTo>
                  <a:lnTo>
                    <a:pt x="43561" y="49657"/>
                  </a:lnTo>
                  <a:lnTo>
                    <a:pt x="43561" y="51511"/>
                  </a:lnTo>
                  <a:lnTo>
                    <a:pt x="47040" y="47802"/>
                  </a:lnTo>
                  <a:lnTo>
                    <a:pt x="52616" y="40728"/>
                  </a:lnTo>
                  <a:lnTo>
                    <a:pt x="55219" y="36118"/>
                  </a:lnTo>
                  <a:close/>
                </a:path>
                <a:path w="76200" h="156845">
                  <a:moveTo>
                    <a:pt x="59702" y="54991"/>
                  </a:moveTo>
                  <a:lnTo>
                    <a:pt x="55968" y="56972"/>
                  </a:lnTo>
                  <a:lnTo>
                    <a:pt x="51879" y="59715"/>
                  </a:lnTo>
                  <a:lnTo>
                    <a:pt x="48768" y="62433"/>
                  </a:lnTo>
                  <a:lnTo>
                    <a:pt x="49644" y="62433"/>
                  </a:lnTo>
                  <a:lnTo>
                    <a:pt x="49644" y="62915"/>
                  </a:lnTo>
                  <a:lnTo>
                    <a:pt x="49517" y="63309"/>
                  </a:lnTo>
                  <a:lnTo>
                    <a:pt x="51879" y="61569"/>
                  </a:lnTo>
                  <a:lnTo>
                    <a:pt x="57467" y="57340"/>
                  </a:lnTo>
                  <a:lnTo>
                    <a:pt x="59702" y="54991"/>
                  </a:lnTo>
                  <a:close/>
                </a:path>
                <a:path w="76200" h="156845">
                  <a:moveTo>
                    <a:pt x="61061" y="111836"/>
                  </a:moveTo>
                  <a:lnTo>
                    <a:pt x="55473" y="111074"/>
                  </a:lnTo>
                  <a:lnTo>
                    <a:pt x="51257" y="111074"/>
                  </a:lnTo>
                  <a:lnTo>
                    <a:pt x="49644" y="110947"/>
                  </a:lnTo>
                  <a:lnTo>
                    <a:pt x="49644" y="111836"/>
                  </a:lnTo>
                  <a:lnTo>
                    <a:pt x="52997" y="112204"/>
                  </a:lnTo>
                  <a:lnTo>
                    <a:pt x="61061" y="111836"/>
                  </a:lnTo>
                  <a:close/>
                </a:path>
                <a:path w="76200" h="156845">
                  <a:moveTo>
                    <a:pt x="62293" y="83667"/>
                  </a:moveTo>
                  <a:lnTo>
                    <a:pt x="58585" y="84645"/>
                  </a:lnTo>
                  <a:lnTo>
                    <a:pt x="54610" y="85534"/>
                  </a:lnTo>
                  <a:lnTo>
                    <a:pt x="51003" y="86868"/>
                  </a:lnTo>
                  <a:lnTo>
                    <a:pt x="50876" y="87236"/>
                  </a:lnTo>
                  <a:lnTo>
                    <a:pt x="50507" y="87884"/>
                  </a:lnTo>
                  <a:lnTo>
                    <a:pt x="50139" y="88239"/>
                  </a:lnTo>
                  <a:lnTo>
                    <a:pt x="50876" y="88125"/>
                  </a:lnTo>
                  <a:lnTo>
                    <a:pt x="59194" y="85293"/>
                  </a:lnTo>
                  <a:lnTo>
                    <a:pt x="62293" y="83667"/>
                  </a:lnTo>
                  <a:close/>
                </a:path>
                <a:path w="76200" h="156845">
                  <a:moveTo>
                    <a:pt x="62306" y="97536"/>
                  </a:moveTo>
                  <a:lnTo>
                    <a:pt x="52501" y="98666"/>
                  </a:lnTo>
                  <a:lnTo>
                    <a:pt x="52006" y="99187"/>
                  </a:lnTo>
                  <a:lnTo>
                    <a:pt x="52133" y="99529"/>
                  </a:lnTo>
                  <a:lnTo>
                    <a:pt x="51638" y="99923"/>
                  </a:lnTo>
                  <a:lnTo>
                    <a:pt x="60553" y="98298"/>
                  </a:lnTo>
                  <a:lnTo>
                    <a:pt x="62306" y="97536"/>
                  </a:lnTo>
                  <a:close/>
                </a:path>
                <a:path w="76200" h="156845">
                  <a:moveTo>
                    <a:pt x="62306" y="69011"/>
                  </a:moveTo>
                  <a:lnTo>
                    <a:pt x="57327" y="71386"/>
                  </a:lnTo>
                  <a:lnTo>
                    <a:pt x="48907" y="76085"/>
                  </a:lnTo>
                  <a:lnTo>
                    <a:pt x="47396" y="76568"/>
                  </a:lnTo>
                  <a:lnTo>
                    <a:pt x="48526" y="76568"/>
                  </a:lnTo>
                  <a:lnTo>
                    <a:pt x="49657" y="77089"/>
                  </a:lnTo>
                  <a:lnTo>
                    <a:pt x="58699" y="72123"/>
                  </a:lnTo>
                  <a:lnTo>
                    <a:pt x="62306" y="69011"/>
                  </a:lnTo>
                  <a:close/>
                </a:path>
                <a:path w="76200" h="156845">
                  <a:moveTo>
                    <a:pt x="75831" y="8813"/>
                  </a:moveTo>
                  <a:lnTo>
                    <a:pt x="72859" y="2743"/>
                  </a:lnTo>
                  <a:lnTo>
                    <a:pt x="68757" y="0"/>
                  </a:lnTo>
                  <a:lnTo>
                    <a:pt x="62953" y="10972"/>
                  </a:lnTo>
                  <a:lnTo>
                    <a:pt x="56426" y="21983"/>
                  </a:lnTo>
                  <a:lnTo>
                    <a:pt x="49263" y="32727"/>
                  </a:lnTo>
                  <a:lnTo>
                    <a:pt x="41579" y="42824"/>
                  </a:lnTo>
                  <a:lnTo>
                    <a:pt x="42062" y="44323"/>
                  </a:lnTo>
                  <a:lnTo>
                    <a:pt x="43192" y="46545"/>
                  </a:lnTo>
                  <a:lnTo>
                    <a:pt x="43319" y="48412"/>
                  </a:lnTo>
                  <a:lnTo>
                    <a:pt x="47955" y="43167"/>
                  </a:lnTo>
                  <a:lnTo>
                    <a:pt x="58077" y="29997"/>
                  </a:lnTo>
                  <a:lnTo>
                    <a:pt x="63411" y="23723"/>
                  </a:lnTo>
                  <a:lnTo>
                    <a:pt x="59232" y="32029"/>
                  </a:lnTo>
                  <a:lnTo>
                    <a:pt x="53848" y="40500"/>
                  </a:lnTo>
                  <a:lnTo>
                    <a:pt x="48260" y="47904"/>
                  </a:lnTo>
                  <a:lnTo>
                    <a:pt x="43446" y="53009"/>
                  </a:lnTo>
                  <a:lnTo>
                    <a:pt x="42938" y="55359"/>
                  </a:lnTo>
                  <a:lnTo>
                    <a:pt x="41706" y="59321"/>
                  </a:lnTo>
                  <a:lnTo>
                    <a:pt x="39712" y="61569"/>
                  </a:lnTo>
                  <a:lnTo>
                    <a:pt x="49834" y="52590"/>
                  </a:lnTo>
                  <a:lnTo>
                    <a:pt x="59448" y="41833"/>
                  </a:lnTo>
                  <a:lnTo>
                    <a:pt x="67297" y="30708"/>
                  </a:lnTo>
                  <a:lnTo>
                    <a:pt x="72110" y="20612"/>
                  </a:lnTo>
                  <a:lnTo>
                    <a:pt x="75831" y="8813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770051" y="3802037"/>
              <a:ext cx="75565" cy="167640"/>
            </a:xfrm>
            <a:custGeom>
              <a:avLst/>
              <a:gdLst/>
              <a:ahLst/>
              <a:cxnLst/>
              <a:rect l="l" t="t" r="r" b="b"/>
              <a:pathLst>
                <a:path w="75565" h="167639">
                  <a:moveTo>
                    <a:pt x="12039" y="165900"/>
                  </a:moveTo>
                  <a:lnTo>
                    <a:pt x="10807" y="159473"/>
                  </a:lnTo>
                  <a:lnTo>
                    <a:pt x="10807" y="164439"/>
                  </a:lnTo>
                  <a:lnTo>
                    <a:pt x="8699" y="163068"/>
                  </a:lnTo>
                  <a:lnTo>
                    <a:pt x="6210" y="165785"/>
                  </a:lnTo>
                  <a:lnTo>
                    <a:pt x="3606" y="163563"/>
                  </a:lnTo>
                  <a:lnTo>
                    <a:pt x="749" y="165023"/>
                  </a:lnTo>
                  <a:lnTo>
                    <a:pt x="749" y="159842"/>
                  </a:lnTo>
                  <a:lnTo>
                    <a:pt x="0" y="166547"/>
                  </a:lnTo>
                  <a:lnTo>
                    <a:pt x="3594" y="164807"/>
                  </a:lnTo>
                  <a:lnTo>
                    <a:pt x="6210" y="167030"/>
                  </a:lnTo>
                  <a:lnTo>
                    <a:pt x="9690" y="164045"/>
                  </a:lnTo>
                  <a:lnTo>
                    <a:pt x="12039" y="165900"/>
                  </a:lnTo>
                  <a:close/>
                </a:path>
                <a:path w="75565" h="167639">
                  <a:moveTo>
                    <a:pt x="75247" y="7112"/>
                  </a:moveTo>
                  <a:lnTo>
                    <a:pt x="71970" y="0"/>
                  </a:lnTo>
                  <a:lnTo>
                    <a:pt x="68757" y="6223"/>
                  </a:lnTo>
                  <a:lnTo>
                    <a:pt x="65405" y="12293"/>
                  </a:lnTo>
                  <a:lnTo>
                    <a:pt x="61810" y="17983"/>
                  </a:lnTo>
                  <a:lnTo>
                    <a:pt x="65519" y="13296"/>
                  </a:lnTo>
                  <a:lnTo>
                    <a:pt x="70624" y="5702"/>
                  </a:lnTo>
                  <a:lnTo>
                    <a:pt x="72364" y="2476"/>
                  </a:lnTo>
                  <a:lnTo>
                    <a:pt x="74028" y="9169"/>
                  </a:lnTo>
                  <a:lnTo>
                    <a:pt x="72517" y="17208"/>
                  </a:lnTo>
                  <a:lnTo>
                    <a:pt x="69456" y="25196"/>
                  </a:lnTo>
                  <a:lnTo>
                    <a:pt x="66522" y="31762"/>
                  </a:lnTo>
                  <a:lnTo>
                    <a:pt x="70510" y="25006"/>
                  </a:lnTo>
                  <a:lnTo>
                    <a:pt x="74091" y="16116"/>
                  </a:lnTo>
                  <a:lnTo>
                    <a:pt x="75247" y="7112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783086" y="3943888"/>
              <a:ext cx="19685" cy="29845"/>
            </a:xfrm>
            <a:custGeom>
              <a:avLst/>
              <a:gdLst/>
              <a:ahLst/>
              <a:cxnLst/>
              <a:rect l="l" t="t" r="r" b="b"/>
              <a:pathLst>
                <a:path w="19684" h="29845">
                  <a:moveTo>
                    <a:pt x="4965" y="0"/>
                  </a:moveTo>
                  <a:lnTo>
                    <a:pt x="6714" y="5943"/>
                  </a:lnTo>
                  <a:lnTo>
                    <a:pt x="9192" y="12405"/>
                  </a:lnTo>
                  <a:lnTo>
                    <a:pt x="10061" y="18470"/>
                  </a:lnTo>
                  <a:lnTo>
                    <a:pt x="7952" y="14752"/>
                  </a:lnTo>
                  <a:lnTo>
                    <a:pt x="3739" y="4084"/>
                  </a:lnTo>
                  <a:lnTo>
                    <a:pt x="2237" y="609"/>
                  </a:lnTo>
                  <a:lnTo>
                    <a:pt x="1868" y="2103"/>
                  </a:lnTo>
                  <a:lnTo>
                    <a:pt x="512" y="2956"/>
                  </a:lnTo>
                  <a:lnTo>
                    <a:pt x="0" y="4084"/>
                  </a:lnTo>
                  <a:lnTo>
                    <a:pt x="1499" y="9540"/>
                  </a:lnTo>
                  <a:lnTo>
                    <a:pt x="5583" y="23561"/>
                  </a:lnTo>
                  <a:lnTo>
                    <a:pt x="6583" y="25542"/>
                  </a:lnTo>
                  <a:lnTo>
                    <a:pt x="7690" y="28529"/>
                  </a:lnTo>
                  <a:lnTo>
                    <a:pt x="12167" y="27797"/>
                  </a:lnTo>
                  <a:lnTo>
                    <a:pt x="14036" y="29260"/>
                  </a:lnTo>
                  <a:lnTo>
                    <a:pt x="15157" y="27279"/>
                  </a:lnTo>
                  <a:lnTo>
                    <a:pt x="19238" y="25420"/>
                  </a:lnTo>
                  <a:lnTo>
                    <a:pt x="18251" y="22189"/>
                  </a:lnTo>
                  <a:lnTo>
                    <a:pt x="16632" y="17495"/>
                  </a:lnTo>
                  <a:lnTo>
                    <a:pt x="11048" y="4450"/>
                  </a:lnTo>
                  <a:lnTo>
                    <a:pt x="8442" y="487"/>
                  </a:lnTo>
                  <a:lnTo>
                    <a:pt x="7952" y="365"/>
                  </a:lnTo>
                  <a:lnTo>
                    <a:pt x="6083" y="365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789182" y="3962877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9668" y="0"/>
                  </a:moveTo>
                  <a:lnTo>
                    <a:pt x="10799" y="4571"/>
                  </a:lnTo>
                  <a:lnTo>
                    <a:pt x="9180" y="4206"/>
                  </a:lnTo>
                  <a:lnTo>
                    <a:pt x="7440" y="7559"/>
                  </a:lnTo>
                  <a:lnTo>
                    <a:pt x="4334" y="6065"/>
                  </a:lnTo>
                  <a:lnTo>
                    <a:pt x="1225" y="6918"/>
                  </a:lnTo>
                  <a:lnTo>
                    <a:pt x="0" y="1828"/>
                  </a:lnTo>
                  <a:lnTo>
                    <a:pt x="1094" y="8686"/>
                  </a:lnTo>
                  <a:lnTo>
                    <a:pt x="4584" y="6918"/>
                  </a:lnTo>
                  <a:lnTo>
                    <a:pt x="7559" y="8808"/>
                  </a:lnTo>
                  <a:lnTo>
                    <a:pt x="10168" y="4815"/>
                  </a:lnTo>
                  <a:lnTo>
                    <a:pt x="12524" y="606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794884" y="3935811"/>
              <a:ext cx="24130" cy="33020"/>
            </a:xfrm>
            <a:custGeom>
              <a:avLst/>
              <a:gdLst/>
              <a:ahLst/>
              <a:cxnLst/>
              <a:rect l="l" t="t" r="r" b="b"/>
              <a:pathLst>
                <a:path w="24130" h="33020">
                  <a:moveTo>
                    <a:pt x="1237" y="0"/>
                  </a:moveTo>
                  <a:lnTo>
                    <a:pt x="1606" y="731"/>
                  </a:lnTo>
                  <a:lnTo>
                    <a:pt x="11798" y="16123"/>
                  </a:lnTo>
                  <a:lnTo>
                    <a:pt x="13908" y="20970"/>
                  </a:lnTo>
                  <a:lnTo>
                    <a:pt x="11536" y="18745"/>
                  </a:lnTo>
                  <a:lnTo>
                    <a:pt x="3715" y="7680"/>
                  </a:lnTo>
                  <a:lnTo>
                    <a:pt x="1106" y="4571"/>
                  </a:lnTo>
                  <a:lnTo>
                    <a:pt x="749" y="5455"/>
                  </a:lnTo>
                  <a:lnTo>
                    <a:pt x="0" y="6583"/>
                  </a:lnTo>
                  <a:lnTo>
                    <a:pt x="0" y="7955"/>
                  </a:lnTo>
                  <a:lnTo>
                    <a:pt x="15133" y="32887"/>
                  </a:lnTo>
                  <a:lnTo>
                    <a:pt x="17751" y="31272"/>
                  </a:lnTo>
                  <a:lnTo>
                    <a:pt x="20360" y="32125"/>
                  </a:lnTo>
                  <a:lnTo>
                    <a:pt x="21217" y="29900"/>
                  </a:lnTo>
                  <a:lnTo>
                    <a:pt x="23695" y="28437"/>
                  </a:lnTo>
                  <a:lnTo>
                    <a:pt x="23085" y="24810"/>
                  </a:lnTo>
                  <a:lnTo>
                    <a:pt x="4965" y="1097"/>
                  </a:lnTo>
                  <a:lnTo>
                    <a:pt x="2977" y="1371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806052" y="3957147"/>
              <a:ext cx="12700" cy="10795"/>
            </a:xfrm>
            <a:custGeom>
              <a:avLst/>
              <a:gdLst/>
              <a:ahLst/>
              <a:cxnLst/>
              <a:rect l="l" t="t" r="r" b="b"/>
              <a:pathLst>
                <a:path w="12700" h="10795">
                  <a:moveTo>
                    <a:pt x="8324" y="0"/>
                  </a:moveTo>
                  <a:lnTo>
                    <a:pt x="10061" y="3962"/>
                  </a:lnTo>
                  <a:lnTo>
                    <a:pt x="8942" y="4480"/>
                  </a:lnTo>
                  <a:lnTo>
                    <a:pt x="7693" y="7955"/>
                  </a:lnTo>
                  <a:lnTo>
                    <a:pt x="4346" y="7193"/>
                  </a:lnTo>
                  <a:lnTo>
                    <a:pt x="2109" y="8442"/>
                  </a:lnTo>
                  <a:lnTo>
                    <a:pt x="0" y="3718"/>
                  </a:lnTo>
                  <a:lnTo>
                    <a:pt x="2109" y="10302"/>
                  </a:lnTo>
                  <a:lnTo>
                    <a:pt x="4965" y="8077"/>
                  </a:lnTo>
                  <a:lnTo>
                    <a:pt x="8442" y="9326"/>
                  </a:lnTo>
                  <a:lnTo>
                    <a:pt x="10061" y="4968"/>
                  </a:lnTo>
                  <a:lnTo>
                    <a:pt x="12274" y="5333"/>
                  </a:lnTo>
                  <a:lnTo>
                    <a:pt x="8324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805552" y="3928374"/>
              <a:ext cx="28575" cy="32384"/>
            </a:xfrm>
            <a:custGeom>
              <a:avLst/>
              <a:gdLst/>
              <a:ahLst/>
              <a:cxnLst/>
              <a:rect l="l" t="t" r="r" b="b"/>
              <a:pathLst>
                <a:path w="28575" h="32385">
                  <a:moveTo>
                    <a:pt x="749" y="5821"/>
                  </a:moveTo>
                  <a:lnTo>
                    <a:pt x="0" y="7437"/>
                  </a:lnTo>
                  <a:lnTo>
                    <a:pt x="0" y="8534"/>
                  </a:lnTo>
                  <a:lnTo>
                    <a:pt x="19729" y="32004"/>
                  </a:lnTo>
                  <a:lnTo>
                    <a:pt x="23835" y="30144"/>
                  </a:lnTo>
                  <a:lnTo>
                    <a:pt x="26813" y="30144"/>
                  </a:lnTo>
                  <a:lnTo>
                    <a:pt x="27169" y="26791"/>
                  </a:lnTo>
                  <a:lnTo>
                    <a:pt x="28419" y="24323"/>
                  </a:lnTo>
                  <a:lnTo>
                    <a:pt x="25325" y="20848"/>
                  </a:lnTo>
                  <a:lnTo>
                    <a:pt x="25190" y="20726"/>
                  </a:lnTo>
                  <a:lnTo>
                    <a:pt x="16514" y="20726"/>
                  </a:lnTo>
                  <a:lnTo>
                    <a:pt x="3608" y="9052"/>
                  </a:lnTo>
                  <a:lnTo>
                    <a:pt x="749" y="5821"/>
                  </a:lnTo>
                  <a:close/>
                </a:path>
                <a:path w="28575" h="32385">
                  <a:moveTo>
                    <a:pt x="1237" y="0"/>
                  </a:moveTo>
                  <a:lnTo>
                    <a:pt x="1618" y="853"/>
                  </a:lnTo>
                  <a:lnTo>
                    <a:pt x="1368" y="1737"/>
                  </a:lnTo>
                  <a:lnTo>
                    <a:pt x="1368" y="2712"/>
                  </a:lnTo>
                  <a:lnTo>
                    <a:pt x="3108" y="4693"/>
                  </a:lnTo>
                  <a:lnTo>
                    <a:pt x="12917" y="15605"/>
                  </a:lnTo>
                  <a:lnTo>
                    <a:pt x="16514" y="20726"/>
                  </a:lnTo>
                  <a:lnTo>
                    <a:pt x="25190" y="20726"/>
                  </a:lnTo>
                  <a:lnTo>
                    <a:pt x="21283" y="17205"/>
                  </a:lnTo>
                  <a:lnTo>
                    <a:pt x="13656" y="10607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822054" y="3948339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6083" y="0"/>
                  </a:moveTo>
                  <a:lnTo>
                    <a:pt x="8823" y="2712"/>
                  </a:lnTo>
                  <a:lnTo>
                    <a:pt x="8705" y="4602"/>
                  </a:lnTo>
                  <a:lnTo>
                    <a:pt x="8442" y="7955"/>
                  </a:lnTo>
                  <a:lnTo>
                    <a:pt x="5215" y="8168"/>
                  </a:lnTo>
                  <a:lnTo>
                    <a:pt x="2859" y="9296"/>
                  </a:lnTo>
                  <a:lnTo>
                    <a:pt x="0" y="5943"/>
                  </a:lnTo>
                  <a:lnTo>
                    <a:pt x="2990" y="10667"/>
                  </a:lnTo>
                  <a:lnTo>
                    <a:pt x="5964" y="8930"/>
                  </a:lnTo>
                  <a:lnTo>
                    <a:pt x="9442" y="9052"/>
                  </a:lnTo>
                  <a:lnTo>
                    <a:pt x="9930" y="4358"/>
                  </a:lnTo>
                  <a:lnTo>
                    <a:pt x="10311" y="3108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806290" y="3924777"/>
              <a:ext cx="39370" cy="24765"/>
            </a:xfrm>
            <a:custGeom>
              <a:avLst/>
              <a:gdLst/>
              <a:ahLst/>
              <a:cxnLst/>
              <a:rect l="l" t="t" r="r" b="b"/>
              <a:pathLst>
                <a:path w="39369" h="24764">
                  <a:moveTo>
                    <a:pt x="0" y="1463"/>
                  </a:moveTo>
                  <a:lnTo>
                    <a:pt x="12673" y="10789"/>
                  </a:lnTo>
                  <a:lnTo>
                    <a:pt x="20643" y="16490"/>
                  </a:lnTo>
                  <a:lnTo>
                    <a:pt x="26444" y="20208"/>
                  </a:lnTo>
                  <a:lnTo>
                    <a:pt x="34146" y="24170"/>
                  </a:lnTo>
                  <a:lnTo>
                    <a:pt x="36124" y="21092"/>
                  </a:lnTo>
                  <a:lnTo>
                    <a:pt x="39111" y="20208"/>
                  </a:lnTo>
                  <a:lnTo>
                    <a:pt x="37493" y="13868"/>
                  </a:lnTo>
                  <a:lnTo>
                    <a:pt x="36609" y="12039"/>
                  </a:lnTo>
                  <a:lnTo>
                    <a:pt x="24576" y="12039"/>
                  </a:lnTo>
                  <a:lnTo>
                    <a:pt x="17632" y="9662"/>
                  </a:lnTo>
                  <a:lnTo>
                    <a:pt x="5736" y="2225"/>
                  </a:lnTo>
                  <a:lnTo>
                    <a:pt x="1990" y="2225"/>
                  </a:lnTo>
                  <a:lnTo>
                    <a:pt x="0" y="1463"/>
                  </a:lnTo>
                  <a:close/>
                </a:path>
                <a:path w="39369" h="24764">
                  <a:moveTo>
                    <a:pt x="9823" y="0"/>
                  </a:moveTo>
                  <a:lnTo>
                    <a:pt x="8705" y="91"/>
                  </a:lnTo>
                  <a:lnTo>
                    <a:pt x="7455" y="731"/>
                  </a:lnTo>
                  <a:lnTo>
                    <a:pt x="9561" y="1981"/>
                  </a:lnTo>
                  <a:lnTo>
                    <a:pt x="18754" y="7559"/>
                  </a:lnTo>
                  <a:lnTo>
                    <a:pt x="24576" y="12039"/>
                  </a:lnTo>
                  <a:lnTo>
                    <a:pt x="36609" y="12039"/>
                  </a:lnTo>
                  <a:lnTo>
                    <a:pt x="35887" y="10546"/>
                  </a:lnTo>
                  <a:lnTo>
                    <a:pt x="29172" y="7924"/>
                  </a:lnTo>
                  <a:lnTo>
                    <a:pt x="12167" y="853"/>
                  </a:lnTo>
                  <a:lnTo>
                    <a:pt x="9823" y="0"/>
                  </a:lnTo>
                  <a:close/>
                </a:path>
                <a:path w="39369" h="24764">
                  <a:moveTo>
                    <a:pt x="4358" y="1859"/>
                  </a:moveTo>
                  <a:lnTo>
                    <a:pt x="3477" y="1859"/>
                  </a:lnTo>
                  <a:lnTo>
                    <a:pt x="1990" y="2225"/>
                  </a:lnTo>
                  <a:lnTo>
                    <a:pt x="5736" y="2225"/>
                  </a:lnTo>
                  <a:lnTo>
                    <a:pt x="5346" y="1981"/>
                  </a:lnTo>
                  <a:lnTo>
                    <a:pt x="4358" y="185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834353" y="3934927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9448"/>
                  </a:moveTo>
                  <a:lnTo>
                    <a:pt x="4334" y="11186"/>
                  </a:lnTo>
                  <a:lnTo>
                    <a:pt x="5125" y="10302"/>
                  </a:lnTo>
                  <a:lnTo>
                    <a:pt x="3477" y="10302"/>
                  </a:lnTo>
                  <a:lnTo>
                    <a:pt x="0" y="9448"/>
                  </a:lnTo>
                  <a:close/>
                </a:path>
                <a:path w="9525" h="11429">
                  <a:moveTo>
                    <a:pt x="6827" y="2058"/>
                  </a:moveTo>
                  <a:lnTo>
                    <a:pt x="6943" y="4693"/>
                  </a:lnTo>
                  <a:lnTo>
                    <a:pt x="8061" y="8199"/>
                  </a:lnTo>
                  <a:lnTo>
                    <a:pt x="5071" y="8564"/>
                  </a:lnTo>
                  <a:lnTo>
                    <a:pt x="3477" y="10302"/>
                  </a:lnTo>
                  <a:lnTo>
                    <a:pt x="5125" y="10302"/>
                  </a:lnTo>
                  <a:lnTo>
                    <a:pt x="5452" y="9936"/>
                  </a:lnTo>
                  <a:lnTo>
                    <a:pt x="9299" y="9326"/>
                  </a:lnTo>
                  <a:lnTo>
                    <a:pt x="8811" y="5364"/>
                  </a:lnTo>
                  <a:lnTo>
                    <a:pt x="8193" y="2865"/>
                  </a:lnTo>
                  <a:lnTo>
                    <a:pt x="6827" y="2058"/>
                  </a:lnTo>
                  <a:close/>
                </a:path>
                <a:path w="9525" h="11429">
                  <a:moveTo>
                    <a:pt x="3346" y="0"/>
                  </a:moveTo>
                  <a:lnTo>
                    <a:pt x="6827" y="2058"/>
                  </a:lnTo>
                  <a:lnTo>
                    <a:pt x="3346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813864" y="3916090"/>
              <a:ext cx="40640" cy="16510"/>
            </a:xfrm>
            <a:custGeom>
              <a:avLst/>
              <a:gdLst/>
              <a:ahLst/>
              <a:cxnLst/>
              <a:rect l="l" t="t" r="r" b="b"/>
              <a:pathLst>
                <a:path w="40640" h="16510">
                  <a:moveTo>
                    <a:pt x="0" y="0"/>
                  </a:moveTo>
                  <a:lnTo>
                    <a:pt x="999" y="487"/>
                  </a:lnTo>
                  <a:lnTo>
                    <a:pt x="1499" y="1615"/>
                  </a:lnTo>
                  <a:lnTo>
                    <a:pt x="1868" y="2590"/>
                  </a:lnTo>
                  <a:lnTo>
                    <a:pt x="2987" y="2956"/>
                  </a:lnTo>
                  <a:lnTo>
                    <a:pt x="15892" y="5577"/>
                  </a:lnTo>
                  <a:lnTo>
                    <a:pt x="22466" y="8534"/>
                  </a:lnTo>
                  <a:lnTo>
                    <a:pt x="15523" y="8168"/>
                  </a:lnTo>
                  <a:lnTo>
                    <a:pt x="2237" y="5059"/>
                  </a:lnTo>
                  <a:lnTo>
                    <a:pt x="2368" y="5821"/>
                  </a:lnTo>
                  <a:lnTo>
                    <a:pt x="2618" y="6675"/>
                  </a:lnTo>
                  <a:lnTo>
                    <a:pt x="2618" y="7437"/>
                  </a:lnTo>
                  <a:lnTo>
                    <a:pt x="7333" y="9784"/>
                  </a:lnTo>
                  <a:lnTo>
                    <a:pt x="20976" y="13502"/>
                  </a:lnTo>
                  <a:lnTo>
                    <a:pt x="23585" y="14356"/>
                  </a:lnTo>
                  <a:lnTo>
                    <a:pt x="28550" y="16367"/>
                  </a:lnTo>
                  <a:lnTo>
                    <a:pt x="37609" y="15605"/>
                  </a:lnTo>
                  <a:lnTo>
                    <a:pt x="40337" y="12161"/>
                  </a:lnTo>
                  <a:lnTo>
                    <a:pt x="37990" y="7559"/>
                  </a:lnTo>
                  <a:lnTo>
                    <a:pt x="32634" y="4206"/>
                  </a:lnTo>
                  <a:lnTo>
                    <a:pt x="28062" y="3718"/>
                  </a:lnTo>
                  <a:lnTo>
                    <a:pt x="6393" y="7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837450" y="3920815"/>
              <a:ext cx="15240" cy="10795"/>
            </a:xfrm>
            <a:custGeom>
              <a:avLst/>
              <a:gdLst/>
              <a:ahLst/>
              <a:cxnLst/>
              <a:rect l="l" t="t" r="r" b="b"/>
              <a:pathLst>
                <a:path w="15240" h="10795">
                  <a:moveTo>
                    <a:pt x="3355" y="0"/>
                  </a:moveTo>
                  <a:lnTo>
                    <a:pt x="7071" y="579"/>
                  </a:lnTo>
                  <a:lnTo>
                    <a:pt x="11180" y="3444"/>
                  </a:lnTo>
                  <a:lnTo>
                    <a:pt x="13155" y="6797"/>
                  </a:lnTo>
                  <a:lnTo>
                    <a:pt x="8942" y="9905"/>
                  </a:lnTo>
                  <a:lnTo>
                    <a:pt x="3355" y="9174"/>
                  </a:lnTo>
                  <a:lnTo>
                    <a:pt x="0" y="8534"/>
                  </a:lnTo>
                  <a:lnTo>
                    <a:pt x="3977" y="10149"/>
                  </a:lnTo>
                  <a:lnTo>
                    <a:pt x="10680" y="10667"/>
                  </a:lnTo>
                  <a:lnTo>
                    <a:pt x="15133" y="7162"/>
                  </a:lnTo>
                  <a:lnTo>
                    <a:pt x="12655" y="2468"/>
                  </a:lnTo>
                  <a:lnTo>
                    <a:pt x="7333" y="91"/>
                  </a:lnTo>
                  <a:lnTo>
                    <a:pt x="3355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817220" y="3904904"/>
              <a:ext cx="43180" cy="13970"/>
            </a:xfrm>
            <a:custGeom>
              <a:avLst/>
              <a:gdLst/>
              <a:ahLst/>
              <a:cxnLst/>
              <a:rect l="l" t="t" r="r" b="b"/>
              <a:pathLst>
                <a:path w="43180" h="13970">
                  <a:moveTo>
                    <a:pt x="31159" y="0"/>
                  </a:moveTo>
                  <a:lnTo>
                    <a:pt x="24944" y="0"/>
                  </a:lnTo>
                  <a:lnTo>
                    <a:pt x="17501" y="121"/>
                  </a:lnTo>
                  <a:lnTo>
                    <a:pt x="10430" y="121"/>
                  </a:lnTo>
                  <a:lnTo>
                    <a:pt x="2109" y="761"/>
                  </a:lnTo>
                  <a:lnTo>
                    <a:pt x="3727" y="1981"/>
                  </a:lnTo>
                  <a:lnTo>
                    <a:pt x="4715" y="3596"/>
                  </a:lnTo>
                  <a:lnTo>
                    <a:pt x="5084" y="4480"/>
                  </a:lnTo>
                  <a:lnTo>
                    <a:pt x="12286" y="5212"/>
                  </a:lnTo>
                  <a:lnTo>
                    <a:pt x="17370" y="4846"/>
                  </a:lnTo>
                  <a:lnTo>
                    <a:pt x="25694" y="6583"/>
                  </a:lnTo>
                  <a:lnTo>
                    <a:pt x="18242" y="7802"/>
                  </a:lnTo>
                  <a:lnTo>
                    <a:pt x="6693" y="7437"/>
                  </a:lnTo>
                  <a:lnTo>
                    <a:pt x="4584" y="7315"/>
                  </a:lnTo>
                  <a:lnTo>
                    <a:pt x="3596" y="8564"/>
                  </a:lnTo>
                  <a:lnTo>
                    <a:pt x="1990" y="9418"/>
                  </a:lnTo>
                  <a:lnTo>
                    <a:pt x="0" y="9936"/>
                  </a:lnTo>
                  <a:lnTo>
                    <a:pt x="7592" y="11208"/>
                  </a:lnTo>
                  <a:lnTo>
                    <a:pt x="14169" y="12111"/>
                  </a:lnTo>
                  <a:lnTo>
                    <a:pt x="20022" y="12735"/>
                  </a:lnTo>
                  <a:lnTo>
                    <a:pt x="25444" y="13167"/>
                  </a:lnTo>
                  <a:lnTo>
                    <a:pt x="33634" y="13898"/>
                  </a:lnTo>
                  <a:lnTo>
                    <a:pt x="39337" y="11551"/>
                  </a:lnTo>
                  <a:lnTo>
                    <a:pt x="42946" y="6309"/>
                  </a:lnTo>
                  <a:lnTo>
                    <a:pt x="38468" y="1859"/>
                  </a:lnTo>
                  <a:lnTo>
                    <a:pt x="31159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839806" y="3906276"/>
              <a:ext cx="18415" cy="11430"/>
            </a:xfrm>
            <a:custGeom>
              <a:avLst/>
              <a:gdLst/>
              <a:ahLst/>
              <a:cxnLst/>
              <a:rect l="l" t="t" r="r" b="b"/>
              <a:pathLst>
                <a:path w="18415" h="11429">
                  <a:moveTo>
                    <a:pt x="7574" y="0"/>
                  </a:moveTo>
                  <a:lnTo>
                    <a:pt x="3358" y="121"/>
                  </a:lnTo>
                  <a:lnTo>
                    <a:pt x="7324" y="731"/>
                  </a:lnTo>
                  <a:lnTo>
                    <a:pt x="13039" y="2225"/>
                  </a:lnTo>
                  <a:lnTo>
                    <a:pt x="15895" y="5333"/>
                  </a:lnTo>
                  <a:lnTo>
                    <a:pt x="14026" y="9174"/>
                  </a:lnTo>
                  <a:lnTo>
                    <a:pt x="4965" y="10424"/>
                  </a:lnTo>
                  <a:lnTo>
                    <a:pt x="0" y="10546"/>
                  </a:lnTo>
                  <a:lnTo>
                    <a:pt x="8455" y="11033"/>
                  </a:lnTo>
                  <a:lnTo>
                    <a:pt x="15895" y="9052"/>
                  </a:lnTo>
                  <a:lnTo>
                    <a:pt x="18254" y="5059"/>
                  </a:lnTo>
                  <a:lnTo>
                    <a:pt x="14895" y="1737"/>
                  </a:lnTo>
                  <a:lnTo>
                    <a:pt x="7574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817601" y="3888049"/>
              <a:ext cx="45720" cy="16510"/>
            </a:xfrm>
            <a:custGeom>
              <a:avLst/>
              <a:gdLst/>
              <a:ahLst/>
              <a:cxnLst/>
              <a:rect l="l" t="t" r="r" b="b"/>
              <a:pathLst>
                <a:path w="45719" h="16510">
                  <a:moveTo>
                    <a:pt x="39709" y="0"/>
                  </a:moveTo>
                  <a:lnTo>
                    <a:pt x="30766" y="335"/>
                  </a:lnTo>
                  <a:lnTo>
                    <a:pt x="24444" y="1828"/>
                  </a:lnTo>
                  <a:lnTo>
                    <a:pt x="19348" y="3078"/>
                  </a:lnTo>
                  <a:lnTo>
                    <a:pt x="10037" y="5212"/>
                  </a:lnTo>
                  <a:lnTo>
                    <a:pt x="6943" y="5821"/>
                  </a:lnTo>
                  <a:lnTo>
                    <a:pt x="7693" y="6553"/>
                  </a:lnTo>
                  <a:lnTo>
                    <a:pt x="8061" y="7315"/>
                  </a:lnTo>
                  <a:lnTo>
                    <a:pt x="8680" y="8412"/>
                  </a:lnTo>
                  <a:lnTo>
                    <a:pt x="8430" y="8900"/>
                  </a:lnTo>
                  <a:lnTo>
                    <a:pt x="8430" y="9174"/>
                  </a:lnTo>
                  <a:lnTo>
                    <a:pt x="8193" y="9540"/>
                  </a:lnTo>
                  <a:lnTo>
                    <a:pt x="8811" y="9540"/>
                  </a:lnTo>
                  <a:lnTo>
                    <a:pt x="21467" y="7315"/>
                  </a:lnTo>
                  <a:lnTo>
                    <a:pt x="28660" y="7802"/>
                  </a:lnTo>
                  <a:lnTo>
                    <a:pt x="21835" y="10027"/>
                  </a:lnTo>
                  <a:lnTo>
                    <a:pt x="6571" y="12131"/>
                  </a:lnTo>
                  <a:lnTo>
                    <a:pt x="6202" y="12405"/>
                  </a:lnTo>
                  <a:lnTo>
                    <a:pt x="4465" y="14234"/>
                  </a:lnTo>
                  <a:lnTo>
                    <a:pt x="2228" y="15361"/>
                  </a:lnTo>
                  <a:lnTo>
                    <a:pt x="0" y="16093"/>
                  </a:lnTo>
                  <a:lnTo>
                    <a:pt x="4218" y="16236"/>
                  </a:lnTo>
                  <a:lnTo>
                    <a:pt x="43683" y="10393"/>
                  </a:lnTo>
                  <a:lnTo>
                    <a:pt x="45662" y="3078"/>
                  </a:lnTo>
                  <a:lnTo>
                    <a:pt x="39709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842665" y="3889878"/>
              <a:ext cx="18415" cy="12700"/>
            </a:xfrm>
            <a:custGeom>
              <a:avLst/>
              <a:gdLst/>
              <a:ahLst/>
              <a:cxnLst/>
              <a:rect l="l" t="t" r="r" b="b"/>
              <a:pathLst>
                <a:path w="18415" h="12700">
                  <a:moveTo>
                    <a:pt x="13642" y="0"/>
                  </a:moveTo>
                  <a:lnTo>
                    <a:pt x="3474" y="396"/>
                  </a:lnTo>
                  <a:lnTo>
                    <a:pt x="0" y="1737"/>
                  </a:lnTo>
                  <a:lnTo>
                    <a:pt x="4834" y="1371"/>
                  </a:lnTo>
                  <a:lnTo>
                    <a:pt x="10549" y="1005"/>
                  </a:lnTo>
                  <a:lnTo>
                    <a:pt x="15395" y="2987"/>
                  </a:lnTo>
                  <a:lnTo>
                    <a:pt x="13904" y="5974"/>
                  </a:lnTo>
                  <a:lnTo>
                    <a:pt x="7559" y="10180"/>
                  </a:lnTo>
                  <a:lnTo>
                    <a:pt x="487" y="12313"/>
                  </a:lnTo>
                  <a:lnTo>
                    <a:pt x="6333" y="11795"/>
                  </a:lnTo>
                  <a:lnTo>
                    <a:pt x="16370" y="7345"/>
                  </a:lnTo>
                  <a:lnTo>
                    <a:pt x="18251" y="2225"/>
                  </a:lnTo>
                  <a:lnTo>
                    <a:pt x="13642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819210" y="3869426"/>
              <a:ext cx="45085" cy="23495"/>
            </a:xfrm>
            <a:custGeom>
              <a:avLst/>
              <a:gdLst/>
              <a:ahLst/>
              <a:cxnLst/>
              <a:rect l="l" t="t" r="r" b="b"/>
              <a:pathLst>
                <a:path w="45084" h="23495">
                  <a:moveTo>
                    <a:pt x="38718" y="0"/>
                  </a:moveTo>
                  <a:lnTo>
                    <a:pt x="29788" y="1981"/>
                  </a:lnTo>
                  <a:lnTo>
                    <a:pt x="24204" y="4450"/>
                  </a:lnTo>
                  <a:lnTo>
                    <a:pt x="21214" y="5943"/>
                  </a:lnTo>
                  <a:lnTo>
                    <a:pt x="10546" y="10058"/>
                  </a:lnTo>
                  <a:lnTo>
                    <a:pt x="7821" y="11643"/>
                  </a:lnTo>
                  <a:lnTo>
                    <a:pt x="7071" y="13502"/>
                  </a:lnTo>
                  <a:lnTo>
                    <a:pt x="6690" y="14630"/>
                  </a:lnTo>
                  <a:lnTo>
                    <a:pt x="5583" y="16001"/>
                  </a:lnTo>
                  <a:lnTo>
                    <a:pt x="9774" y="14539"/>
                  </a:lnTo>
                  <a:lnTo>
                    <a:pt x="15569" y="12599"/>
                  </a:lnTo>
                  <a:lnTo>
                    <a:pt x="22578" y="10494"/>
                  </a:lnTo>
                  <a:lnTo>
                    <a:pt x="30406" y="8534"/>
                  </a:lnTo>
                  <a:lnTo>
                    <a:pt x="23822" y="11617"/>
                  </a:lnTo>
                  <a:lnTo>
                    <a:pt x="16258" y="14683"/>
                  </a:lnTo>
                  <a:lnTo>
                    <a:pt x="8696" y="17441"/>
                  </a:lnTo>
                  <a:lnTo>
                    <a:pt x="2118" y="19598"/>
                  </a:lnTo>
                  <a:lnTo>
                    <a:pt x="1725" y="20086"/>
                  </a:lnTo>
                  <a:lnTo>
                    <a:pt x="868" y="20848"/>
                  </a:lnTo>
                  <a:lnTo>
                    <a:pt x="0" y="21214"/>
                  </a:lnTo>
                  <a:lnTo>
                    <a:pt x="1725" y="21701"/>
                  </a:lnTo>
                  <a:lnTo>
                    <a:pt x="3962" y="23073"/>
                  </a:lnTo>
                  <a:lnTo>
                    <a:pt x="6333" y="23073"/>
                  </a:lnTo>
                  <a:lnTo>
                    <a:pt x="42133" y="6963"/>
                  </a:lnTo>
                  <a:lnTo>
                    <a:pt x="44671" y="1341"/>
                  </a:lnTo>
                  <a:lnTo>
                    <a:pt x="38718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843652" y="3871529"/>
              <a:ext cx="18415" cy="14604"/>
            </a:xfrm>
            <a:custGeom>
              <a:avLst/>
              <a:gdLst/>
              <a:ahLst/>
              <a:cxnLst/>
              <a:rect l="l" t="t" r="r" b="b"/>
              <a:pathLst>
                <a:path w="18415" h="14604">
                  <a:moveTo>
                    <a:pt x="12286" y="0"/>
                  </a:moveTo>
                  <a:lnTo>
                    <a:pt x="4965" y="1615"/>
                  </a:lnTo>
                  <a:lnTo>
                    <a:pt x="0" y="4084"/>
                  </a:lnTo>
                  <a:lnTo>
                    <a:pt x="5714" y="2987"/>
                  </a:lnTo>
                  <a:lnTo>
                    <a:pt x="8193" y="1615"/>
                  </a:lnTo>
                  <a:lnTo>
                    <a:pt x="15526" y="1981"/>
                  </a:lnTo>
                  <a:lnTo>
                    <a:pt x="13776" y="5333"/>
                  </a:lnTo>
                  <a:lnTo>
                    <a:pt x="6583" y="12039"/>
                  </a:lnTo>
                  <a:lnTo>
                    <a:pt x="880" y="14264"/>
                  </a:lnTo>
                  <a:lnTo>
                    <a:pt x="10430" y="11277"/>
                  </a:lnTo>
                  <a:lnTo>
                    <a:pt x="17013" y="4450"/>
                  </a:lnTo>
                  <a:lnTo>
                    <a:pt x="17870" y="609"/>
                  </a:lnTo>
                  <a:lnTo>
                    <a:pt x="12286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815864" y="3851046"/>
              <a:ext cx="45720" cy="28575"/>
            </a:xfrm>
            <a:custGeom>
              <a:avLst/>
              <a:gdLst/>
              <a:ahLst/>
              <a:cxnLst/>
              <a:rect l="l" t="t" r="r" b="b"/>
              <a:pathLst>
                <a:path w="45719" h="28575">
                  <a:moveTo>
                    <a:pt x="36862" y="0"/>
                  </a:moveTo>
                  <a:lnTo>
                    <a:pt x="28538" y="3840"/>
                  </a:lnTo>
                  <a:lnTo>
                    <a:pt x="22085" y="8077"/>
                  </a:lnTo>
                  <a:lnTo>
                    <a:pt x="18108" y="10546"/>
                  </a:lnTo>
                  <a:lnTo>
                    <a:pt x="10299" y="15148"/>
                  </a:lnTo>
                  <a:lnTo>
                    <a:pt x="4715" y="19110"/>
                  </a:lnTo>
                  <a:lnTo>
                    <a:pt x="3465" y="21579"/>
                  </a:lnTo>
                  <a:lnTo>
                    <a:pt x="2974" y="21092"/>
                  </a:lnTo>
                  <a:lnTo>
                    <a:pt x="0" y="25054"/>
                  </a:lnTo>
                  <a:lnTo>
                    <a:pt x="2212" y="24688"/>
                  </a:lnTo>
                  <a:lnTo>
                    <a:pt x="2343" y="24932"/>
                  </a:lnTo>
                  <a:lnTo>
                    <a:pt x="3346" y="24932"/>
                  </a:lnTo>
                  <a:lnTo>
                    <a:pt x="14422" y="18954"/>
                  </a:lnTo>
                  <a:lnTo>
                    <a:pt x="22156" y="15035"/>
                  </a:lnTo>
                  <a:lnTo>
                    <a:pt x="29026" y="12039"/>
                  </a:lnTo>
                  <a:lnTo>
                    <a:pt x="23299" y="16440"/>
                  </a:lnTo>
                  <a:lnTo>
                    <a:pt x="16885" y="20657"/>
                  </a:lnTo>
                  <a:lnTo>
                    <a:pt x="11145" y="24041"/>
                  </a:lnTo>
                  <a:lnTo>
                    <a:pt x="7440" y="25938"/>
                  </a:lnTo>
                  <a:lnTo>
                    <a:pt x="9061" y="26913"/>
                  </a:lnTo>
                  <a:lnTo>
                    <a:pt x="9918" y="27675"/>
                  </a:lnTo>
                  <a:lnTo>
                    <a:pt x="10786" y="28285"/>
                  </a:lnTo>
                  <a:lnTo>
                    <a:pt x="15383" y="26791"/>
                  </a:lnTo>
                  <a:lnTo>
                    <a:pt x="27157" y="22341"/>
                  </a:lnTo>
                  <a:lnTo>
                    <a:pt x="37350" y="14904"/>
                  </a:lnTo>
                  <a:lnTo>
                    <a:pt x="45278" y="9418"/>
                  </a:lnTo>
                  <a:lnTo>
                    <a:pt x="44659" y="640"/>
                  </a:lnTo>
                  <a:lnTo>
                    <a:pt x="36862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839437" y="3853027"/>
              <a:ext cx="19685" cy="17780"/>
            </a:xfrm>
            <a:custGeom>
              <a:avLst/>
              <a:gdLst/>
              <a:ahLst/>
              <a:cxnLst/>
              <a:rect l="l" t="t" r="r" b="b"/>
              <a:pathLst>
                <a:path w="19684" h="17779">
                  <a:moveTo>
                    <a:pt x="14217" y="11519"/>
                  </a:moveTo>
                  <a:lnTo>
                    <a:pt x="9561" y="13898"/>
                  </a:lnTo>
                  <a:lnTo>
                    <a:pt x="4465" y="17495"/>
                  </a:lnTo>
                  <a:lnTo>
                    <a:pt x="10430" y="14386"/>
                  </a:lnTo>
                  <a:lnTo>
                    <a:pt x="14217" y="11519"/>
                  </a:lnTo>
                  <a:close/>
                </a:path>
                <a:path w="19684" h="17779">
                  <a:moveTo>
                    <a:pt x="15744" y="10363"/>
                  </a:moveTo>
                  <a:lnTo>
                    <a:pt x="14217" y="11519"/>
                  </a:lnTo>
                  <a:lnTo>
                    <a:pt x="15645" y="10789"/>
                  </a:lnTo>
                  <a:lnTo>
                    <a:pt x="15744" y="10363"/>
                  </a:lnTo>
                  <a:close/>
                </a:path>
                <a:path w="19684" h="17779">
                  <a:moveTo>
                    <a:pt x="19510" y="1737"/>
                  </a:moveTo>
                  <a:lnTo>
                    <a:pt x="17751" y="1737"/>
                  </a:lnTo>
                  <a:lnTo>
                    <a:pt x="15744" y="10363"/>
                  </a:lnTo>
                  <a:lnTo>
                    <a:pt x="19610" y="7437"/>
                  </a:lnTo>
                  <a:lnTo>
                    <a:pt x="19510" y="1737"/>
                  </a:lnTo>
                  <a:close/>
                </a:path>
                <a:path w="19684" h="17779">
                  <a:moveTo>
                    <a:pt x="19479" y="0"/>
                  </a:moveTo>
                  <a:lnTo>
                    <a:pt x="12908" y="609"/>
                  </a:lnTo>
                  <a:lnTo>
                    <a:pt x="5215" y="3474"/>
                  </a:lnTo>
                  <a:lnTo>
                    <a:pt x="0" y="7315"/>
                  </a:lnTo>
                  <a:lnTo>
                    <a:pt x="3346" y="5455"/>
                  </a:lnTo>
                  <a:lnTo>
                    <a:pt x="12658" y="2225"/>
                  </a:lnTo>
                  <a:lnTo>
                    <a:pt x="17751" y="1737"/>
                  </a:lnTo>
                  <a:lnTo>
                    <a:pt x="19510" y="1737"/>
                  </a:lnTo>
                  <a:lnTo>
                    <a:pt x="19479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810767" y="3825748"/>
              <a:ext cx="45720" cy="42545"/>
            </a:xfrm>
            <a:custGeom>
              <a:avLst/>
              <a:gdLst/>
              <a:ahLst/>
              <a:cxnLst/>
              <a:rect l="l" t="t" r="r" b="b"/>
              <a:pathLst>
                <a:path w="45719" h="42545">
                  <a:moveTo>
                    <a:pt x="44052" y="0"/>
                  </a:moveTo>
                  <a:lnTo>
                    <a:pt x="32093" y="10663"/>
                  </a:lnTo>
                  <a:lnTo>
                    <a:pt x="21330" y="20657"/>
                  </a:lnTo>
                  <a:lnTo>
                    <a:pt x="10915" y="29909"/>
                  </a:lnTo>
                  <a:lnTo>
                    <a:pt x="0" y="38343"/>
                  </a:lnTo>
                  <a:lnTo>
                    <a:pt x="2606" y="37337"/>
                  </a:lnTo>
                  <a:lnTo>
                    <a:pt x="6452" y="36210"/>
                  </a:lnTo>
                  <a:lnTo>
                    <a:pt x="9311" y="36210"/>
                  </a:lnTo>
                  <a:lnTo>
                    <a:pt x="12274" y="33923"/>
                  </a:lnTo>
                  <a:lnTo>
                    <a:pt x="18095" y="29664"/>
                  </a:lnTo>
                  <a:lnTo>
                    <a:pt x="24987" y="24868"/>
                  </a:lnTo>
                  <a:lnTo>
                    <a:pt x="31159" y="20970"/>
                  </a:lnTo>
                  <a:lnTo>
                    <a:pt x="26152" y="26150"/>
                  </a:lnTo>
                  <a:lnTo>
                    <a:pt x="20252" y="31325"/>
                  </a:lnTo>
                  <a:lnTo>
                    <a:pt x="14839" y="35689"/>
                  </a:lnTo>
                  <a:lnTo>
                    <a:pt x="11298" y="38435"/>
                  </a:lnTo>
                  <a:lnTo>
                    <a:pt x="11167" y="39319"/>
                  </a:lnTo>
                  <a:lnTo>
                    <a:pt x="11167" y="40568"/>
                  </a:lnTo>
                  <a:lnTo>
                    <a:pt x="10168" y="42031"/>
                  </a:lnTo>
                  <a:lnTo>
                    <a:pt x="23460" y="34141"/>
                  </a:lnTo>
                  <a:lnTo>
                    <a:pt x="45511" y="6439"/>
                  </a:lnTo>
                  <a:lnTo>
                    <a:pt x="44052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837331" y="3828095"/>
              <a:ext cx="17780" cy="24765"/>
            </a:xfrm>
            <a:custGeom>
              <a:avLst/>
              <a:gdLst/>
              <a:ahLst/>
              <a:cxnLst/>
              <a:rect l="l" t="t" r="r" b="b"/>
              <a:pathLst>
                <a:path w="17780" h="24764">
                  <a:moveTo>
                    <a:pt x="12250" y="17643"/>
                  </a:moveTo>
                  <a:lnTo>
                    <a:pt x="8808" y="21336"/>
                  </a:lnTo>
                  <a:lnTo>
                    <a:pt x="5952" y="24566"/>
                  </a:lnTo>
                  <a:lnTo>
                    <a:pt x="10298" y="20351"/>
                  </a:lnTo>
                  <a:lnTo>
                    <a:pt x="12250" y="17643"/>
                  </a:lnTo>
                  <a:close/>
                </a:path>
                <a:path w="17780" h="24764">
                  <a:moveTo>
                    <a:pt x="16735" y="8834"/>
                  </a:moveTo>
                  <a:lnTo>
                    <a:pt x="14549" y="14455"/>
                  </a:lnTo>
                  <a:lnTo>
                    <a:pt x="12250" y="17643"/>
                  </a:lnTo>
                  <a:lnTo>
                    <a:pt x="17132" y="12405"/>
                  </a:lnTo>
                  <a:lnTo>
                    <a:pt x="16735" y="8834"/>
                  </a:lnTo>
                  <a:close/>
                </a:path>
                <a:path w="17780" h="24764">
                  <a:moveTo>
                    <a:pt x="17001" y="0"/>
                  </a:moveTo>
                  <a:lnTo>
                    <a:pt x="10917" y="2834"/>
                  </a:lnTo>
                  <a:lnTo>
                    <a:pt x="4703" y="11033"/>
                  </a:lnTo>
                  <a:lnTo>
                    <a:pt x="0" y="15636"/>
                  </a:lnTo>
                  <a:lnTo>
                    <a:pt x="4346" y="12405"/>
                  </a:lnTo>
                  <a:lnTo>
                    <a:pt x="11417" y="5090"/>
                  </a:lnTo>
                  <a:lnTo>
                    <a:pt x="16014" y="2346"/>
                  </a:lnTo>
                  <a:lnTo>
                    <a:pt x="17084" y="2346"/>
                  </a:lnTo>
                  <a:lnTo>
                    <a:pt x="17001" y="0"/>
                  </a:lnTo>
                  <a:close/>
                </a:path>
                <a:path w="17780" h="24764">
                  <a:moveTo>
                    <a:pt x="17084" y="2346"/>
                  </a:moveTo>
                  <a:lnTo>
                    <a:pt x="16014" y="2346"/>
                  </a:lnTo>
                  <a:lnTo>
                    <a:pt x="16735" y="8834"/>
                  </a:lnTo>
                  <a:lnTo>
                    <a:pt x="17265" y="7473"/>
                  </a:lnTo>
                  <a:lnTo>
                    <a:pt x="17084" y="2346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713219" y="3915460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4089" y="22466"/>
                  </a:moveTo>
                  <a:lnTo>
                    <a:pt x="2717" y="19113"/>
                  </a:lnTo>
                  <a:lnTo>
                    <a:pt x="2349" y="17983"/>
                  </a:lnTo>
                  <a:lnTo>
                    <a:pt x="1727" y="18135"/>
                  </a:lnTo>
                  <a:lnTo>
                    <a:pt x="495" y="17856"/>
                  </a:lnTo>
                  <a:lnTo>
                    <a:pt x="0" y="18745"/>
                  </a:lnTo>
                  <a:lnTo>
                    <a:pt x="609" y="20599"/>
                  </a:lnTo>
                  <a:lnTo>
                    <a:pt x="2108" y="24320"/>
                  </a:lnTo>
                  <a:lnTo>
                    <a:pt x="2349" y="25565"/>
                  </a:lnTo>
                  <a:lnTo>
                    <a:pt x="3238" y="25323"/>
                  </a:lnTo>
                  <a:lnTo>
                    <a:pt x="3606" y="24930"/>
                  </a:lnTo>
                  <a:lnTo>
                    <a:pt x="3835" y="24193"/>
                  </a:lnTo>
                  <a:lnTo>
                    <a:pt x="4089" y="22466"/>
                  </a:lnTo>
                  <a:close/>
                </a:path>
                <a:path w="26034" h="26035">
                  <a:moveTo>
                    <a:pt x="25692" y="635"/>
                  </a:moveTo>
                  <a:lnTo>
                    <a:pt x="22961" y="0"/>
                  </a:lnTo>
                  <a:lnTo>
                    <a:pt x="23215" y="635"/>
                  </a:lnTo>
                  <a:lnTo>
                    <a:pt x="23710" y="1003"/>
                  </a:lnTo>
                  <a:lnTo>
                    <a:pt x="23952" y="1003"/>
                  </a:lnTo>
                  <a:lnTo>
                    <a:pt x="24333" y="1117"/>
                  </a:lnTo>
                  <a:lnTo>
                    <a:pt x="24942" y="635"/>
                  </a:lnTo>
                  <a:lnTo>
                    <a:pt x="25692" y="635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719670" y="3912222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2730" y="6705"/>
                  </a:moveTo>
                  <a:lnTo>
                    <a:pt x="2235" y="6705"/>
                  </a:lnTo>
                  <a:lnTo>
                    <a:pt x="0" y="8572"/>
                  </a:lnTo>
                  <a:lnTo>
                    <a:pt x="495" y="8572"/>
                  </a:lnTo>
                  <a:lnTo>
                    <a:pt x="2120" y="7200"/>
                  </a:lnTo>
                  <a:lnTo>
                    <a:pt x="2730" y="6705"/>
                  </a:lnTo>
                  <a:close/>
                </a:path>
                <a:path w="19050" h="19050">
                  <a:moveTo>
                    <a:pt x="4229" y="5092"/>
                  </a:moveTo>
                  <a:lnTo>
                    <a:pt x="1371" y="5854"/>
                  </a:lnTo>
                  <a:lnTo>
                    <a:pt x="1612" y="6070"/>
                  </a:lnTo>
                  <a:lnTo>
                    <a:pt x="3962" y="5219"/>
                  </a:lnTo>
                  <a:lnTo>
                    <a:pt x="3098" y="6350"/>
                  </a:lnTo>
                  <a:lnTo>
                    <a:pt x="3848" y="5854"/>
                  </a:lnTo>
                  <a:lnTo>
                    <a:pt x="4089" y="5461"/>
                  </a:lnTo>
                  <a:lnTo>
                    <a:pt x="4229" y="5092"/>
                  </a:lnTo>
                  <a:close/>
                </a:path>
                <a:path w="19050" h="19050">
                  <a:moveTo>
                    <a:pt x="11544" y="736"/>
                  </a:moveTo>
                  <a:lnTo>
                    <a:pt x="10909" y="0"/>
                  </a:lnTo>
                  <a:lnTo>
                    <a:pt x="9169" y="0"/>
                  </a:lnTo>
                  <a:lnTo>
                    <a:pt x="8191" y="647"/>
                  </a:lnTo>
                  <a:lnTo>
                    <a:pt x="8559" y="1003"/>
                  </a:lnTo>
                  <a:lnTo>
                    <a:pt x="9309" y="647"/>
                  </a:lnTo>
                  <a:lnTo>
                    <a:pt x="10795" y="495"/>
                  </a:lnTo>
                  <a:lnTo>
                    <a:pt x="11544" y="736"/>
                  </a:lnTo>
                  <a:close/>
                </a:path>
                <a:path w="19050" h="19050">
                  <a:moveTo>
                    <a:pt x="15379" y="9817"/>
                  </a:moveTo>
                  <a:lnTo>
                    <a:pt x="14401" y="9080"/>
                  </a:lnTo>
                  <a:lnTo>
                    <a:pt x="13906" y="8813"/>
                  </a:lnTo>
                  <a:lnTo>
                    <a:pt x="14135" y="10909"/>
                  </a:lnTo>
                  <a:lnTo>
                    <a:pt x="14655" y="10909"/>
                  </a:lnTo>
                  <a:lnTo>
                    <a:pt x="14655" y="10553"/>
                  </a:lnTo>
                  <a:lnTo>
                    <a:pt x="15024" y="10553"/>
                  </a:lnTo>
                  <a:lnTo>
                    <a:pt x="15379" y="10426"/>
                  </a:lnTo>
                  <a:lnTo>
                    <a:pt x="15379" y="9817"/>
                  </a:lnTo>
                  <a:close/>
                </a:path>
                <a:path w="19050" h="19050">
                  <a:moveTo>
                    <a:pt x="18872" y="17868"/>
                  </a:moveTo>
                  <a:lnTo>
                    <a:pt x="17995" y="18237"/>
                  </a:lnTo>
                  <a:lnTo>
                    <a:pt x="17995" y="18745"/>
                  </a:lnTo>
                  <a:lnTo>
                    <a:pt x="18605" y="18630"/>
                  </a:lnTo>
                  <a:lnTo>
                    <a:pt x="18872" y="17868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711613" y="391682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0"/>
                  </a:moveTo>
                  <a:lnTo>
                    <a:pt x="249" y="609"/>
                  </a:lnTo>
                  <a:lnTo>
                    <a:pt x="618" y="1859"/>
                  </a:lnTo>
                  <a:lnTo>
                    <a:pt x="856" y="2590"/>
                  </a:lnTo>
                  <a:lnTo>
                    <a:pt x="1356" y="1737"/>
                  </a:lnTo>
                  <a:lnTo>
                    <a:pt x="618" y="4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708266" y="3906888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2641" y="6248"/>
                  </a:moveTo>
                  <a:lnTo>
                    <a:pt x="2273" y="6007"/>
                  </a:lnTo>
                  <a:lnTo>
                    <a:pt x="1638" y="5892"/>
                  </a:lnTo>
                  <a:lnTo>
                    <a:pt x="1155" y="5892"/>
                  </a:lnTo>
                  <a:lnTo>
                    <a:pt x="2273" y="6375"/>
                  </a:lnTo>
                  <a:lnTo>
                    <a:pt x="2641" y="6248"/>
                  </a:lnTo>
                  <a:close/>
                </a:path>
                <a:path w="6350" h="6985">
                  <a:moveTo>
                    <a:pt x="2768" y="3302"/>
                  </a:moveTo>
                  <a:lnTo>
                    <a:pt x="2400" y="3302"/>
                  </a:lnTo>
                  <a:lnTo>
                    <a:pt x="2146" y="2933"/>
                  </a:lnTo>
                  <a:lnTo>
                    <a:pt x="1651" y="2781"/>
                  </a:lnTo>
                  <a:lnTo>
                    <a:pt x="1282" y="2781"/>
                  </a:lnTo>
                  <a:lnTo>
                    <a:pt x="1155" y="3149"/>
                  </a:lnTo>
                  <a:lnTo>
                    <a:pt x="1397" y="3302"/>
                  </a:lnTo>
                  <a:lnTo>
                    <a:pt x="2146" y="3657"/>
                  </a:lnTo>
                  <a:lnTo>
                    <a:pt x="2273" y="3657"/>
                  </a:lnTo>
                  <a:lnTo>
                    <a:pt x="2641" y="3543"/>
                  </a:lnTo>
                  <a:lnTo>
                    <a:pt x="2768" y="3302"/>
                  </a:lnTo>
                  <a:close/>
                </a:path>
                <a:path w="6350" h="6985">
                  <a:moveTo>
                    <a:pt x="5943" y="3721"/>
                  </a:moveTo>
                  <a:lnTo>
                    <a:pt x="5638" y="2501"/>
                  </a:lnTo>
                  <a:lnTo>
                    <a:pt x="5613" y="2108"/>
                  </a:lnTo>
                  <a:lnTo>
                    <a:pt x="5816" y="1625"/>
                  </a:lnTo>
                  <a:lnTo>
                    <a:pt x="5651" y="1130"/>
                  </a:lnTo>
                  <a:lnTo>
                    <a:pt x="5562" y="863"/>
                  </a:lnTo>
                  <a:lnTo>
                    <a:pt x="4076" y="1130"/>
                  </a:lnTo>
                  <a:lnTo>
                    <a:pt x="3086" y="863"/>
                  </a:lnTo>
                  <a:lnTo>
                    <a:pt x="2679" y="368"/>
                  </a:lnTo>
                  <a:lnTo>
                    <a:pt x="2476" y="127"/>
                  </a:lnTo>
                  <a:lnTo>
                    <a:pt x="1346" y="0"/>
                  </a:lnTo>
                  <a:lnTo>
                    <a:pt x="596" y="1130"/>
                  </a:lnTo>
                  <a:lnTo>
                    <a:pt x="0" y="1498"/>
                  </a:lnTo>
                  <a:lnTo>
                    <a:pt x="596" y="1498"/>
                  </a:lnTo>
                  <a:lnTo>
                    <a:pt x="1346" y="647"/>
                  </a:lnTo>
                  <a:lnTo>
                    <a:pt x="1841" y="368"/>
                  </a:lnTo>
                  <a:lnTo>
                    <a:pt x="1841" y="647"/>
                  </a:lnTo>
                  <a:lnTo>
                    <a:pt x="4076" y="1625"/>
                  </a:lnTo>
                  <a:lnTo>
                    <a:pt x="4953" y="2501"/>
                  </a:lnTo>
                  <a:lnTo>
                    <a:pt x="5194" y="3238"/>
                  </a:lnTo>
                  <a:lnTo>
                    <a:pt x="5334" y="3962"/>
                  </a:lnTo>
                  <a:lnTo>
                    <a:pt x="5943" y="3721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658228" y="3848671"/>
              <a:ext cx="104775" cy="128270"/>
            </a:xfrm>
            <a:custGeom>
              <a:avLst/>
              <a:gdLst/>
              <a:ahLst/>
              <a:cxnLst/>
              <a:rect l="l" t="t" r="r" b="b"/>
              <a:pathLst>
                <a:path w="104775" h="128270">
                  <a:moveTo>
                    <a:pt x="13665" y="48044"/>
                  </a:moveTo>
                  <a:lnTo>
                    <a:pt x="9817" y="49047"/>
                  </a:lnTo>
                  <a:lnTo>
                    <a:pt x="6464" y="49047"/>
                  </a:lnTo>
                  <a:lnTo>
                    <a:pt x="3238" y="46304"/>
                  </a:lnTo>
                  <a:lnTo>
                    <a:pt x="0" y="53771"/>
                  </a:lnTo>
                  <a:lnTo>
                    <a:pt x="6845" y="58864"/>
                  </a:lnTo>
                  <a:lnTo>
                    <a:pt x="13665" y="57607"/>
                  </a:lnTo>
                  <a:lnTo>
                    <a:pt x="13665" y="49047"/>
                  </a:lnTo>
                  <a:lnTo>
                    <a:pt x="13665" y="48044"/>
                  </a:lnTo>
                  <a:close/>
                </a:path>
                <a:path w="104775" h="128270">
                  <a:moveTo>
                    <a:pt x="20320" y="38760"/>
                  </a:moveTo>
                  <a:lnTo>
                    <a:pt x="19862" y="38989"/>
                  </a:lnTo>
                  <a:lnTo>
                    <a:pt x="20218" y="38874"/>
                  </a:lnTo>
                  <a:close/>
                </a:path>
                <a:path w="104775" h="128270">
                  <a:moveTo>
                    <a:pt x="25463" y="33528"/>
                  </a:moveTo>
                  <a:lnTo>
                    <a:pt x="23583" y="37858"/>
                  </a:lnTo>
                  <a:lnTo>
                    <a:pt x="20218" y="38874"/>
                  </a:lnTo>
                  <a:lnTo>
                    <a:pt x="18872" y="40449"/>
                  </a:lnTo>
                  <a:lnTo>
                    <a:pt x="11430" y="37490"/>
                  </a:lnTo>
                  <a:lnTo>
                    <a:pt x="12788" y="41732"/>
                  </a:lnTo>
                  <a:lnTo>
                    <a:pt x="19748" y="42824"/>
                  </a:lnTo>
                  <a:lnTo>
                    <a:pt x="22491" y="40449"/>
                  </a:lnTo>
                  <a:lnTo>
                    <a:pt x="23723" y="39382"/>
                  </a:lnTo>
                  <a:lnTo>
                    <a:pt x="24574" y="37858"/>
                  </a:lnTo>
                  <a:lnTo>
                    <a:pt x="25323" y="34785"/>
                  </a:lnTo>
                  <a:lnTo>
                    <a:pt x="25463" y="33528"/>
                  </a:lnTo>
                  <a:close/>
                </a:path>
                <a:path w="104775" h="128270">
                  <a:moveTo>
                    <a:pt x="25946" y="27063"/>
                  </a:moveTo>
                  <a:lnTo>
                    <a:pt x="23964" y="34505"/>
                  </a:lnTo>
                  <a:lnTo>
                    <a:pt x="20320" y="38760"/>
                  </a:lnTo>
                  <a:lnTo>
                    <a:pt x="23837" y="37007"/>
                  </a:lnTo>
                  <a:lnTo>
                    <a:pt x="25946" y="31280"/>
                  </a:lnTo>
                  <a:lnTo>
                    <a:pt x="25946" y="27063"/>
                  </a:lnTo>
                  <a:close/>
                </a:path>
                <a:path w="104775" h="128270">
                  <a:moveTo>
                    <a:pt x="31737" y="29502"/>
                  </a:moveTo>
                  <a:lnTo>
                    <a:pt x="31394" y="22491"/>
                  </a:lnTo>
                  <a:lnTo>
                    <a:pt x="31165" y="25336"/>
                  </a:lnTo>
                  <a:lnTo>
                    <a:pt x="31038" y="29502"/>
                  </a:lnTo>
                  <a:lnTo>
                    <a:pt x="29921" y="32156"/>
                  </a:lnTo>
                  <a:lnTo>
                    <a:pt x="30416" y="29197"/>
                  </a:lnTo>
                  <a:lnTo>
                    <a:pt x="30784" y="24726"/>
                  </a:lnTo>
                  <a:lnTo>
                    <a:pt x="30416" y="22491"/>
                  </a:lnTo>
                  <a:lnTo>
                    <a:pt x="28727" y="31127"/>
                  </a:lnTo>
                  <a:lnTo>
                    <a:pt x="25869" y="38277"/>
                  </a:lnTo>
                  <a:lnTo>
                    <a:pt x="21488" y="43815"/>
                  </a:lnTo>
                  <a:lnTo>
                    <a:pt x="15265" y="47548"/>
                  </a:lnTo>
                  <a:lnTo>
                    <a:pt x="13665" y="48044"/>
                  </a:lnTo>
                  <a:lnTo>
                    <a:pt x="23583" y="48044"/>
                  </a:lnTo>
                  <a:lnTo>
                    <a:pt x="27940" y="42494"/>
                  </a:lnTo>
                  <a:lnTo>
                    <a:pt x="30619" y="36245"/>
                  </a:lnTo>
                  <a:lnTo>
                    <a:pt x="31292" y="32156"/>
                  </a:lnTo>
                  <a:lnTo>
                    <a:pt x="31737" y="29502"/>
                  </a:lnTo>
                  <a:close/>
                </a:path>
                <a:path w="104775" h="128270">
                  <a:moveTo>
                    <a:pt x="35763" y="55384"/>
                  </a:moveTo>
                  <a:lnTo>
                    <a:pt x="35255" y="54254"/>
                  </a:lnTo>
                  <a:lnTo>
                    <a:pt x="34874" y="52527"/>
                  </a:lnTo>
                  <a:lnTo>
                    <a:pt x="34505" y="52768"/>
                  </a:lnTo>
                  <a:lnTo>
                    <a:pt x="33883" y="52768"/>
                  </a:lnTo>
                  <a:lnTo>
                    <a:pt x="34874" y="54508"/>
                  </a:lnTo>
                  <a:lnTo>
                    <a:pt x="35255" y="55473"/>
                  </a:lnTo>
                  <a:lnTo>
                    <a:pt x="35382" y="55473"/>
                  </a:lnTo>
                  <a:lnTo>
                    <a:pt x="35763" y="55384"/>
                  </a:lnTo>
                  <a:close/>
                </a:path>
                <a:path w="104775" h="128270">
                  <a:moveTo>
                    <a:pt x="40589" y="69621"/>
                  </a:moveTo>
                  <a:lnTo>
                    <a:pt x="39255" y="66421"/>
                  </a:lnTo>
                  <a:lnTo>
                    <a:pt x="39103" y="66052"/>
                  </a:lnTo>
                  <a:lnTo>
                    <a:pt x="38722" y="66052"/>
                  </a:lnTo>
                  <a:lnTo>
                    <a:pt x="37236" y="66421"/>
                  </a:lnTo>
                  <a:lnTo>
                    <a:pt x="37236" y="65176"/>
                  </a:lnTo>
                  <a:lnTo>
                    <a:pt x="36131" y="60807"/>
                  </a:lnTo>
                  <a:lnTo>
                    <a:pt x="36741" y="60083"/>
                  </a:lnTo>
                  <a:lnTo>
                    <a:pt x="36614" y="59105"/>
                  </a:lnTo>
                  <a:lnTo>
                    <a:pt x="37109" y="59105"/>
                  </a:lnTo>
                  <a:lnTo>
                    <a:pt x="37604" y="58216"/>
                  </a:lnTo>
                  <a:lnTo>
                    <a:pt x="37795" y="58864"/>
                  </a:lnTo>
                  <a:lnTo>
                    <a:pt x="37985" y="59347"/>
                  </a:lnTo>
                  <a:lnTo>
                    <a:pt x="38239" y="58864"/>
                  </a:lnTo>
                  <a:lnTo>
                    <a:pt x="38315" y="58216"/>
                  </a:lnTo>
                  <a:lnTo>
                    <a:pt x="38239" y="57975"/>
                  </a:lnTo>
                  <a:lnTo>
                    <a:pt x="37985" y="57861"/>
                  </a:lnTo>
                  <a:lnTo>
                    <a:pt x="37858" y="57607"/>
                  </a:lnTo>
                  <a:lnTo>
                    <a:pt x="36880" y="57975"/>
                  </a:lnTo>
                  <a:lnTo>
                    <a:pt x="37604" y="57213"/>
                  </a:lnTo>
                  <a:lnTo>
                    <a:pt x="37985" y="57492"/>
                  </a:lnTo>
                  <a:lnTo>
                    <a:pt x="37731" y="56845"/>
                  </a:lnTo>
                  <a:lnTo>
                    <a:pt x="36372" y="57213"/>
                  </a:lnTo>
                  <a:lnTo>
                    <a:pt x="37109" y="56603"/>
                  </a:lnTo>
                  <a:lnTo>
                    <a:pt x="37731" y="56730"/>
                  </a:lnTo>
                  <a:lnTo>
                    <a:pt x="37630" y="56235"/>
                  </a:lnTo>
                  <a:lnTo>
                    <a:pt x="37109" y="56121"/>
                  </a:lnTo>
                  <a:lnTo>
                    <a:pt x="36131" y="56603"/>
                  </a:lnTo>
                  <a:lnTo>
                    <a:pt x="36499" y="56121"/>
                  </a:lnTo>
                  <a:lnTo>
                    <a:pt x="37236" y="55994"/>
                  </a:lnTo>
                  <a:lnTo>
                    <a:pt x="36995" y="55626"/>
                  </a:lnTo>
                  <a:lnTo>
                    <a:pt x="35382" y="55994"/>
                  </a:lnTo>
                  <a:lnTo>
                    <a:pt x="34264" y="56730"/>
                  </a:lnTo>
                  <a:lnTo>
                    <a:pt x="34023" y="56845"/>
                  </a:lnTo>
                  <a:lnTo>
                    <a:pt x="34074" y="58216"/>
                  </a:lnTo>
                  <a:lnTo>
                    <a:pt x="34188" y="60083"/>
                  </a:lnTo>
                  <a:lnTo>
                    <a:pt x="34137" y="60960"/>
                  </a:lnTo>
                  <a:lnTo>
                    <a:pt x="36131" y="70256"/>
                  </a:lnTo>
                  <a:lnTo>
                    <a:pt x="38481" y="69900"/>
                  </a:lnTo>
                  <a:lnTo>
                    <a:pt x="39217" y="69621"/>
                  </a:lnTo>
                  <a:lnTo>
                    <a:pt x="40589" y="69621"/>
                  </a:lnTo>
                  <a:close/>
                </a:path>
                <a:path w="104775" h="128270">
                  <a:moveTo>
                    <a:pt x="42862" y="26619"/>
                  </a:moveTo>
                  <a:lnTo>
                    <a:pt x="42456" y="18999"/>
                  </a:lnTo>
                  <a:lnTo>
                    <a:pt x="41313" y="12649"/>
                  </a:lnTo>
                  <a:lnTo>
                    <a:pt x="39230" y="7721"/>
                  </a:lnTo>
                  <a:lnTo>
                    <a:pt x="35509" y="520"/>
                  </a:lnTo>
                  <a:lnTo>
                    <a:pt x="36741" y="3873"/>
                  </a:lnTo>
                  <a:lnTo>
                    <a:pt x="41211" y="18630"/>
                  </a:lnTo>
                  <a:lnTo>
                    <a:pt x="41338" y="21742"/>
                  </a:lnTo>
                  <a:lnTo>
                    <a:pt x="39725" y="16408"/>
                  </a:lnTo>
                  <a:lnTo>
                    <a:pt x="36995" y="11950"/>
                  </a:lnTo>
                  <a:lnTo>
                    <a:pt x="34251" y="8572"/>
                  </a:lnTo>
                  <a:lnTo>
                    <a:pt x="35598" y="13195"/>
                  </a:lnTo>
                  <a:lnTo>
                    <a:pt x="37973" y="19291"/>
                  </a:lnTo>
                  <a:lnTo>
                    <a:pt x="40601" y="26733"/>
                  </a:lnTo>
                  <a:lnTo>
                    <a:pt x="42710" y="35394"/>
                  </a:lnTo>
                  <a:lnTo>
                    <a:pt x="42862" y="26619"/>
                  </a:lnTo>
                  <a:close/>
                </a:path>
                <a:path w="104775" h="128270">
                  <a:moveTo>
                    <a:pt x="46799" y="86144"/>
                  </a:moveTo>
                  <a:lnTo>
                    <a:pt x="44069" y="84645"/>
                  </a:lnTo>
                  <a:lnTo>
                    <a:pt x="44932" y="83515"/>
                  </a:lnTo>
                  <a:lnTo>
                    <a:pt x="45059" y="81927"/>
                  </a:lnTo>
                  <a:lnTo>
                    <a:pt x="44069" y="82181"/>
                  </a:lnTo>
                  <a:lnTo>
                    <a:pt x="42824" y="82181"/>
                  </a:lnTo>
                  <a:lnTo>
                    <a:pt x="42202" y="82423"/>
                  </a:lnTo>
                  <a:lnTo>
                    <a:pt x="42202" y="82550"/>
                  </a:lnTo>
                  <a:lnTo>
                    <a:pt x="42697" y="84035"/>
                  </a:lnTo>
                  <a:lnTo>
                    <a:pt x="43205" y="84645"/>
                  </a:lnTo>
                  <a:lnTo>
                    <a:pt x="43815" y="85623"/>
                  </a:lnTo>
                  <a:lnTo>
                    <a:pt x="44691" y="86664"/>
                  </a:lnTo>
                  <a:lnTo>
                    <a:pt x="45313" y="86779"/>
                  </a:lnTo>
                  <a:lnTo>
                    <a:pt x="45681" y="86906"/>
                  </a:lnTo>
                  <a:lnTo>
                    <a:pt x="46799" y="86144"/>
                  </a:lnTo>
                  <a:close/>
                </a:path>
                <a:path w="104775" h="128270">
                  <a:moveTo>
                    <a:pt x="47421" y="86385"/>
                  </a:moveTo>
                  <a:lnTo>
                    <a:pt x="45681" y="81813"/>
                  </a:lnTo>
                  <a:lnTo>
                    <a:pt x="45313" y="82816"/>
                  </a:lnTo>
                  <a:lnTo>
                    <a:pt x="45186" y="83794"/>
                  </a:lnTo>
                  <a:lnTo>
                    <a:pt x="45427" y="84645"/>
                  </a:lnTo>
                  <a:lnTo>
                    <a:pt x="45681" y="85280"/>
                  </a:lnTo>
                  <a:lnTo>
                    <a:pt x="46799" y="85648"/>
                  </a:lnTo>
                  <a:lnTo>
                    <a:pt x="47421" y="86385"/>
                  </a:lnTo>
                  <a:close/>
                </a:path>
                <a:path w="104775" h="128270">
                  <a:moveTo>
                    <a:pt x="49301" y="115824"/>
                  </a:moveTo>
                  <a:lnTo>
                    <a:pt x="48387" y="115087"/>
                  </a:lnTo>
                  <a:lnTo>
                    <a:pt x="48399" y="115430"/>
                  </a:lnTo>
                  <a:lnTo>
                    <a:pt x="49301" y="115824"/>
                  </a:lnTo>
                  <a:close/>
                </a:path>
                <a:path w="104775" h="128270">
                  <a:moveTo>
                    <a:pt x="50774" y="94462"/>
                  </a:moveTo>
                  <a:lnTo>
                    <a:pt x="47548" y="86753"/>
                  </a:lnTo>
                  <a:lnTo>
                    <a:pt x="46913" y="86258"/>
                  </a:lnTo>
                  <a:lnTo>
                    <a:pt x="45186" y="87388"/>
                  </a:lnTo>
                  <a:lnTo>
                    <a:pt x="45808" y="89979"/>
                  </a:lnTo>
                  <a:lnTo>
                    <a:pt x="46431" y="95440"/>
                  </a:lnTo>
                  <a:lnTo>
                    <a:pt x="48526" y="95224"/>
                  </a:lnTo>
                  <a:lnTo>
                    <a:pt x="50507" y="94945"/>
                  </a:lnTo>
                  <a:lnTo>
                    <a:pt x="50774" y="94462"/>
                  </a:lnTo>
                  <a:close/>
                </a:path>
                <a:path w="104775" h="128270">
                  <a:moveTo>
                    <a:pt x="52133" y="26466"/>
                  </a:moveTo>
                  <a:lnTo>
                    <a:pt x="50025" y="19113"/>
                  </a:lnTo>
                  <a:lnTo>
                    <a:pt x="46672" y="12319"/>
                  </a:lnTo>
                  <a:lnTo>
                    <a:pt x="40716" y="5854"/>
                  </a:lnTo>
                  <a:lnTo>
                    <a:pt x="36004" y="0"/>
                  </a:lnTo>
                  <a:lnTo>
                    <a:pt x="41338" y="8890"/>
                  </a:lnTo>
                  <a:lnTo>
                    <a:pt x="45732" y="17881"/>
                  </a:lnTo>
                  <a:lnTo>
                    <a:pt x="49072" y="27076"/>
                  </a:lnTo>
                  <a:lnTo>
                    <a:pt x="51269" y="36525"/>
                  </a:lnTo>
                  <a:lnTo>
                    <a:pt x="52133" y="26466"/>
                  </a:lnTo>
                  <a:close/>
                </a:path>
                <a:path w="104775" h="128270">
                  <a:moveTo>
                    <a:pt x="52882" y="104521"/>
                  </a:moveTo>
                  <a:lnTo>
                    <a:pt x="49784" y="104762"/>
                  </a:lnTo>
                  <a:lnTo>
                    <a:pt x="48158" y="104152"/>
                  </a:lnTo>
                  <a:lnTo>
                    <a:pt x="45808" y="102908"/>
                  </a:lnTo>
                  <a:lnTo>
                    <a:pt x="45440" y="104025"/>
                  </a:lnTo>
                  <a:lnTo>
                    <a:pt x="45186" y="105130"/>
                  </a:lnTo>
                  <a:lnTo>
                    <a:pt x="44691" y="106133"/>
                  </a:lnTo>
                  <a:lnTo>
                    <a:pt x="44945" y="106984"/>
                  </a:lnTo>
                  <a:lnTo>
                    <a:pt x="45669" y="108356"/>
                  </a:lnTo>
                  <a:lnTo>
                    <a:pt x="45567" y="109855"/>
                  </a:lnTo>
                  <a:lnTo>
                    <a:pt x="44945" y="112572"/>
                  </a:lnTo>
                  <a:lnTo>
                    <a:pt x="47180" y="114096"/>
                  </a:lnTo>
                  <a:lnTo>
                    <a:pt x="48387" y="115087"/>
                  </a:lnTo>
                  <a:lnTo>
                    <a:pt x="48285" y="111315"/>
                  </a:lnTo>
                  <a:lnTo>
                    <a:pt x="50901" y="109372"/>
                  </a:lnTo>
                  <a:lnTo>
                    <a:pt x="51765" y="107873"/>
                  </a:lnTo>
                  <a:lnTo>
                    <a:pt x="52260" y="106870"/>
                  </a:lnTo>
                  <a:lnTo>
                    <a:pt x="52743" y="105498"/>
                  </a:lnTo>
                  <a:lnTo>
                    <a:pt x="52844" y="104762"/>
                  </a:lnTo>
                  <a:lnTo>
                    <a:pt x="52882" y="104521"/>
                  </a:lnTo>
                  <a:close/>
                </a:path>
                <a:path w="104775" h="128270">
                  <a:moveTo>
                    <a:pt x="53632" y="103886"/>
                  </a:moveTo>
                  <a:lnTo>
                    <a:pt x="52247" y="102666"/>
                  </a:lnTo>
                  <a:lnTo>
                    <a:pt x="52006" y="102057"/>
                  </a:lnTo>
                  <a:lnTo>
                    <a:pt x="52006" y="101904"/>
                  </a:lnTo>
                  <a:lnTo>
                    <a:pt x="52006" y="101409"/>
                  </a:lnTo>
                  <a:lnTo>
                    <a:pt x="52006" y="100279"/>
                  </a:lnTo>
                  <a:lnTo>
                    <a:pt x="51142" y="100431"/>
                  </a:lnTo>
                  <a:lnTo>
                    <a:pt x="46672" y="101409"/>
                  </a:lnTo>
                  <a:lnTo>
                    <a:pt x="45173" y="101409"/>
                  </a:lnTo>
                  <a:lnTo>
                    <a:pt x="45072" y="97447"/>
                  </a:lnTo>
                  <a:lnTo>
                    <a:pt x="44805" y="94221"/>
                  </a:lnTo>
                  <a:lnTo>
                    <a:pt x="44945" y="91478"/>
                  </a:lnTo>
                  <a:lnTo>
                    <a:pt x="45021" y="89128"/>
                  </a:lnTo>
                  <a:lnTo>
                    <a:pt x="44323" y="87147"/>
                  </a:lnTo>
                  <a:lnTo>
                    <a:pt x="44323" y="86906"/>
                  </a:lnTo>
                  <a:lnTo>
                    <a:pt x="43815" y="86652"/>
                  </a:lnTo>
                  <a:lnTo>
                    <a:pt x="41846" y="87020"/>
                  </a:lnTo>
                  <a:lnTo>
                    <a:pt x="39839" y="87884"/>
                  </a:lnTo>
                  <a:lnTo>
                    <a:pt x="38227" y="89128"/>
                  </a:lnTo>
                  <a:lnTo>
                    <a:pt x="35179" y="91122"/>
                  </a:lnTo>
                  <a:lnTo>
                    <a:pt x="35255" y="90982"/>
                  </a:lnTo>
                  <a:lnTo>
                    <a:pt x="35623" y="90500"/>
                  </a:lnTo>
                  <a:lnTo>
                    <a:pt x="34264" y="87884"/>
                  </a:lnTo>
                  <a:lnTo>
                    <a:pt x="29540" y="84924"/>
                  </a:lnTo>
                  <a:lnTo>
                    <a:pt x="26441" y="87757"/>
                  </a:lnTo>
                  <a:lnTo>
                    <a:pt x="25463" y="88646"/>
                  </a:lnTo>
                  <a:lnTo>
                    <a:pt x="25463" y="101409"/>
                  </a:lnTo>
                  <a:lnTo>
                    <a:pt x="23926" y="102349"/>
                  </a:lnTo>
                  <a:lnTo>
                    <a:pt x="24472" y="101904"/>
                  </a:lnTo>
                  <a:lnTo>
                    <a:pt x="24523" y="98704"/>
                  </a:lnTo>
                  <a:lnTo>
                    <a:pt x="24955" y="97688"/>
                  </a:lnTo>
                  <a:lnTo>
                    <a:pt x="25463" y="101409"/>
                  </a:lnTo>
                  <a:lnTo>
                    <a:pt x="25463" y="88646"/>
                  </a:lnTo>
                  <a:lnTo>
                    <a:pt x="22974" y="90868"/>
                  </a:lnTo>
                  <a:lnTo>
                    <a:pt x="23634" y="94221"/>
                  </a:lnTo>
                  <a:lnTo>
                    <a:pt x="23723" y="97688"/>
                  </a:lnTo>
                  <a:lnTo>
                    <a:pt x="23596" y="100926"/>
                  </a:lnTo>
                  <a:lnTo>
                    <a:pt x="23215" y="102057"/>
                  </a:lnTo>
                  <a:lnTo>
                    <a:pt x="23126" y="102831"/>
                  </a:lnTo>
                  <a:lnTo>
                    <a:pt x="22606" y="103149"/>
                  </a:lnTo>
                  <a:lnTo>
                    <a:pt x="23215" y="108966"/>
                  </a:lnTo>
                  <a:lnTo>
                    <a:pt x="25184" y="106260"/>
                  </a:lnTo>
                  <a:lnTo>
                    <a:pt x="26200" y="105003"/>
                  </a:lnTo>
                  <a:lnTo>
                    <a:pt x="26352" y="103022"/>
                  </a:lnTo>
                  <a:lnTo>
                    <a:pt x="26581" y="100076"/>
                  </a:lnTo>
                  <a:lnTo>
                    <a:pt x="27139" y="101409"/>
                  </a:lnTo>
                  <a:lnTo>
                    <a:pt x="27089" y="101904"/>
                  </a:lnTo>
                  <a:lnTo>
                    <a:pt x="26200" y="105130"/>
                  </a:lnTo>
                  <a:lnTo>
                    <a:pt x="26441" y="106260"/>
                  </a:lnTo>
                  <a:lnTo>
                    <a:pt x="26822" y="105003"/>
                  </a:lnTo>
                  <a:lnTo>
                    <a:pt x="28054" y="103784"/>
                  </a:lnTo>
                  <a:lnTo>
                    <a:pt x="28435" y="102298"/>
                  </a:lnTo>
                  <a:lnTo>
                    <a:pt x="28638" y="100926"/>
                  </a:lnTo>
                  <a:lnTo>
                    <a:pt x="28663" y="100076"/>
                  </a:lnTo>
                  <a:lnTo>
                    <a:pt x="28600" y="97688"/>
                  </a:lnTo>
                  <a:lnTo>
                    <a:pt x="28549" y="96075"/>
                  </a:lnTo>
                  <a:lnTo>
                    <a:pt x="29171" y="97688"/>
                  </a:lnTo>
                  <a:lnTo>
                    <a:pt x="29298" y="103632"/>
                  </a:lnTo>
                  <a:lnTo>
                    <a:pt x="30048" y="102666"/>
                  </a:lnTo>
                  <a:lnTo>
                    <a:pt x="30619" y="100647"/>
                  </a:lnTo>
                  <a:lnTo>
                    <a:pt x="30695" y="100076"/>
                  </a:lnTo>
                  <a:lnTo>
                    <a:pt x="30784" y="96570"/>
                  </a:lnTo>
                  <a:lnTo>
                    <a:pt x="30657" y="96075"/>
                  </a:lnTo>
                  <a:lnTo>
                    <a:pt x="30162" y="94221"/>
                  </a:lnTo>
                  <a:lnTo>
                    <a:pt x="31661" y="90500"/>
                  </a:lnTo>
                  <a:lnTo>
                    <a:pt x="34264" y="90627"/>
                  </a:lnTo>
                  <a:lnTo>
                    <a:pt x="34594" y="91706"/>
                  </a:lnTo>
                  <a:lnTo>
                    <a:pt x="34023" y="95592"/>
                  </a:lnTo>
                  <a:lnTo>
                    <a:pt x="34772" y="99796"/>
                  </a:lnTo>
                  <a:lnTo>
                    <a:pt x="35001" y="101409"/>
                  </a:lnTo>
                  <a:lnTo>
                    <a:pt x="35598" y="102387"/>
                  </a:lnTo>
                  <a:lnTo>
                    <a:pt x="35674" y="103759"/>
                  </a:lnTo>
                  <a:lnTo>
                    <a:pt x="35547" y="104914"/>
                  </a:lnTo>
                  <a:lnTo>
                    <a:pt x="35382" y="106133"/>
                  </a:lnTo>
                  <a:lnTo>
                    <a:pt x="32524" y="106502"/>
                  </a:lnTo>
                  <a:lnTo>
                    <a:pt x="32397" y="107238"/>
                  </a:lnTo>
                  <a:lnTo>
                    <a:pt x="31915" y="114300"/>
                  </a:lnTo>
                  <a:lnTo>
                    <a:pt x="31521" y="116928"/>
                  </a:lnTo>
                  <a:lnTo>
                    <a:pt x="30048" y="120396"/>
                  </a:lnTo>
                  <a:lnTo>
                    <a:pt x="29171" y="122656"/>
                  </a:lnTo>
                  <a:lnTo>
                    <a:pt x="29667" y="122897"/>
                  </a:lnTo>
                  <a:lnTo>
                    <a:pt x="30543" y="122897"/>
                  </a:lnTo>
                  <a:lnTo>
                    <a:pt x="30911" y="123393"/>
                  </a:lnTo>
                  <a:lnTo>
                    <a:pt x="30289" y="124485"/>
                  </a:lnTo>
                  <a:lnTo>
                    <a:pt x="30048" y="126619"/>
                  </a:lnTo>
                  <a:lnTo>
                    <a:pt x="30937" y="126187"/>
                  </a:lnTo>
                  <a:lnTo>
                    <a:pt x="30416" y="127355"/>
                  </a:lnTo>
                  <a:lnTo>
                    <a:pt x="31026" y="127863"/>
                  </a:lnTo>
                  <a:lnTo>
                    <a:pt x="34391" y="127711"/>
                  </a:lnTo>
                  <a:lnTo>
                    <a:pt x="34391" y="126746"/>
                  </a:lnTo>
                  <a:lnTo>
                    <a:pt x="33769" y="125984"/>
                  </a:lnTo>
                  <a:lnTo>
                    <a:pt x="33274" y="125488"/>
                  </a:lnTo>
                  <a:lnTo>
                    <a:pt x="33134" y="125488"/>
                  </a:lnTo>
                  <a:lnTo>
                    <a:pt x="31178" y="125958"/>
                  </a:lnTo>
                  <a:lnTo>
                    <a:pt x="31775" y="125247"/>
                  </a:lnTo>
                  <a:lnTo>
                    <a:pt x="33274" y="125006"/>
                  </a:lnTo>
                  <a:lnTo>
                    <a:pt x="32766" y="123748"/>
                  </a:lnTo>
                  <a:lnTo>
                    <a:pt x="32766" y="118300"/>
                  </a:lnTo>
                  <a:lnTo>
                    <a:pt x="34264" y="112839"/>
                  </a:lnTo>
                  <a:lnTo>
                    <a:pt x="36131" y="111353"/>
                  </a:lnTo>
                  <a:lnTo>
                    <a:pt x="38481" y="109613"/>
                  </a:lnTo>
                  <a:lnTo>
                    <a:pt x="41465" y="109118"/>
                  </a:lnTo>
                  <a:lnTo>
                    <a:pt x="43561" y="106502"/>
                  </a:lnTo>
                  <a:lnTo>
                    <a:pt x="44932" y="104914"/>
                  </a:lnTo>
                  <a:lnTo>
                    <a:pt x="45046" y="102666"/>
                  </a:lnTo>
                  <a:lnTo>
                    <a:pt x="45072" y="101904"/>
                  </a:lnTo>
                  <a:lnTo>
                    <a:pt x="45923" y="102908"/>
                  </a:lnTo>
                  <a:lnTo>
                    <a:pt x="47790" y="103759"/>
                  </a:lnTo>
                  <a:lnTo>
                    <a:pt x="49898" y="104038"/>
                  </a:lnTo>
                  <a:lnTo>
                    <a:pt x="51015" y="104152"/>
                  </a:lnTo>
                  <a:lnTo>
                    <a:pt x="52514" y="104152"/>
                  </a:lnTo>
                  <a:lnTo>
                    <a:pt x="53632" y="103886"/>
                  </a:lnTo>
                  <a:close/>
                </a:path>
                <a:path w="104775" h="128270">
                  <a:moveTo>
                    <a:pt x="54457" y="77825"/>
                  </a:moveTo>
                  <a:lnTo>
                    <a:pt x="53746" y="77482"/>
                  </a:lnTo>
                  <a:lnTo>
                    <a:pt x="53263" y="77330"/>
                  </a:lnTo>
                  <a:lnTo>
                    <a:pt x="52997" y="77825"/>
                  </a:lnTo>
                  <a:lnTo>
                    <a:pt x="52895" y="78943"/>
                  </a:lnTo>
                  <a:lnTo>
                    <a:pt x="53263" y="79070"/>
                  </a:lnTo>
                  <a:lnTo>
                    <a:pt x="53619" y="79222"/>
                  </a:lnTo>
                  <a:lnTo>
                    <a:pt x="53746" y="79438"/>
                  </a:lnTo>
                  <a:lnTo>
                    <a:pt x="53873" y="79438"/>
                  </a:lnTo>
                  <a:lnTo>
                    <a:pt x="54000" y="79590"/>
                  </a:lnTo>
                  <a:lnTo>
                    <a:pt x="54457" y="77825"/>
                  </a:lnTo>
                  <a:close/>
                </a:path>
                <a:path w="104775" h="128270">
                  <a:moveTo>
                    <a:pt x="54622" y="103759"/>
                  </a:moveTo>
                  <a:lnTo>
                    <a:pt x="53124" y="100037"/>
                  </a:lnTo>
                  <a:lnTo>
                    <a:pt x="52895" y="100037"/>
                  </a:lnTo>
                  <a:lnTo>
                    <a:pt x="52628" y="100164"/>
                  </a:lnTo>
                  <a:lnTo>
                    <a:pt x="52146" y="101041"/>
                  </a:lnTo>
                  <a:lnTo>
                    <a:pt x="53263" y="103263"/>
                  </a:lnTo>
                  <a:lnTo>
                    <a:pt x="54000" y="103759"/>
                  </a:lnTo>
                  <a:lnTo>
                    <a:pt x="54622" y="103759"/>
                  </a:lnTo>
                  <a:close/>
                </a:path>
                <a:path w="104775" h="128270">
                  <a:moveTo>
                    <a:pt x="56718" y="108966"/>
                  </a:moveTo>
                  <a:lnTo>
                    <a:pt x="55740" y="106375"/>
                  </a:lnTo>
                  <a:lnTo>
                    <a:pt x="55867" y="107632"/>
                  </a:lnTo>
                  <a:lnTo>
                    <a:pt x="54864" y="109118"/>
                  </a:lnTo>
                  <a:lnTo>
                    <a:pt x="56718" y="108966"/>
                  </a:lnTo>
                  <a:close/>
                </a:path>
                <a:path w="104775" h="128270">
                  <a:moveTo>
                    <a:pt x="57213" y="84404"/>
                  </a:moveTo>
                  <a:lnTo>
                    <a:pt x="57188" y="84277"/>
                  </a:lnTo>
                  <a:lnTo>
                    <a:pt x="56972" y="83312"/>
                  </a:lnTo>
                  <a:lnTo>
                    <a:pt x="56476" y="80073"/>
                  </a:lnTo>
                  <a:lnTo>
                    <a:pt x="54368" y="81330"/>
                  </a:lnTo>
                  <a:lnTo>
                    <a:pt x="54114" y="82296"/>
                  </a:lnTo>
                  <a:lnTo>
                    <a:pt x="54368" y="83667"/>
                  </a:lnTo>
                  <a:lnTo>
                    <a:pt x="54737" y="84772"/>
                  </a:lnTo>
                  <a:lnTo>
                    <a:pt x="55613" y="84404"/>
                  </a:lnTo>
                  <a:lnTo>
                    <a:pt x="56603" y="84277"/>
                  </a:lnTo>
                  <a:lnTo>
                    <a:pt x="57213" y="84404"/>
                  </a:lnTo>
                  <a:close/>
                </a:path>
                <a:path w="104775" h="128270">
                  <a:moveTo>
                    <a:pt x="58597" y="121412"/>
                  </a:moveTo>
                  <a:lnTo>
                    <a:pt x="58127" y="120396"/>
                  </a:lnTo>
                  <a:lnTo>
                    <a:pt x="57708" y="119519"/>
                  </a:lnTo>
                  <a:lnTo>
                    <a:pt x="49301" y="115824"/>
                  </a:lnTo>
                  <a:lnTo>
                    <a:pt x="52019" y="118541"/>
                  </a:lnTo>
                  <a:lnTo>
                    <a:pt x="52641" y="119786"/>
                  </a:lnTo>
                  <a:lnTo>
                    <a:pt x="53009" y="120040"/>
                  </a:lnTo>
                  <a:lnTo>
                    <a:pt x="53746" y="120764"/>
                  </a:lnTo>
                  <a:lnTo>
                    <a:pt x="55245" y="120396"/>
                  </a:lnTo>
                  <a:lnTo>
                    <a:pt x="56222" y="121526"/>
                  </a:lnTo>
                  <a:lnTo>
                    <a:pt x="56489" y="121767"/>
                  </a:lnTo>
                  <a:lnTo>
                    <a:pt x="56489" y="122262"/>
                  </a:lnTo>
                  <a:lnTo>
                    <a:pt x="56857" y="122135"/>
                  </a:lnTo>
                  <a:lnTo>
                    <a:pt x="57708" y="121526"/>
                  </a:lnTo>
                  <a:lnTo>
                    <a:pt x="58597" y="121412"/>
                  </a:lnTo>
                  <a:close/>
                </a:path>
                <a:path w="104775" h="128270">
                  <a:moveTo>
                    <a:pt x="59715" y="108483"/>
                  </a:moveTo>
                  <a:lnTo>
                    <a:pt x="59575" y="106743"/>
                  </a:lnTo>
                  <a:lnTo>
                    <a:pt x="59575" y="105740"/>
                  </a:lnTo>
                  <a:lnTo>
                    <a:pt x="58216" y="104648"/>
                  </a:lnTo>
                  <a:lnTo>
                    <a:pt x="57708" y="102781"/>
                  </a:lnTo>
                  <a:lnTo>
                    <a:pt x="56857" y="99314"/>
                  </a:lnTo>
                  <a:lnTo>
                    <a:pt x="57480" y="94830"/>
                  </a:lnTo>
                  <a:lnTo>
                    <a:pt x="56438" y="90868"/>
                  </a:lnTo>
                  <a:lnTo>
                    <a:pt x="56108" y="89496"/>
                  </a:lnTo>
                  <a:lnTo>
                    <a:pt x="55918" y="89128"/>
                  </a:lnTo>
                  <a:lnTo>
                    <a:pt x="54381" y="86144"/>
                  </a:lnTo>
                  <a:lnTo>
                    <a:pt x="53873" y="83185"/>
                  </a:lnTo>
                  <a:lnTo>
                    <a:pt x="53759" y="82905"/>
                  </a:lnTo>
                  <a:lnTo>
                    <a:pt x="53416" y="82054"/>
                  </a:lnTo>
                  <a:lnTo>
                    <a:pt x="53289" y="81775"/>
                  </a:lnTo>
                  <a:lnTo>
                    <a:pt x="53454" y="81622"/>
                  </a:lnTo>
                  <a:lnTo>
                    <a:pt x="53632" y="81572"/>
                  </a:lnTo>
                  <a:lnTo>
                    <a:pt x="53619" y="81445"/>
                  </a:lnTo>
                  <a:lnTo>
                    <a:pt x="53746" y="80556"/>
                  </a:lnTo>
                  <a:lnTo>
                    <a:pt x="53809" y="80314"/>
                  </a:lnTo>
                  <a:lnTo>
                    <a:pt x="53873" y="79705"/>
                  </a:lnTo>
                  <a:lnTo>
                    <a:pt x="53174" y="79438"/>
                  </a:lnTo>
                  <a:lnTo>
                    <a:pt x="53174" y="81711"/>
                  </a:lnTo>
                  <a:lnTo>
                    <a:pt x="52755" y="81788"/>
                  </a:lnTo>
                  <a:lnTo>
                    <a:pt x="50774" y="82054"/>
                  </a:lnTo>
                  <a:lnTo>
                    <a:pt x="50888" y="81419"/>
                  </a:lnTo>
                  <a:lnTo>
                    <a:pt x="51384" y="81686"/>
                  </a:lnTo>
                  <a:lnTo>
                    <a:pt x="52679" y="81775"/>
                  </a:lnTo>
                  <a:lnTo>
                    <a:pt x="52946" y="81737"/>
                  </a:lnTo>
                  <a:lnTo>
                    <a:pt x="53162" y="81686"/>
                  </a:lnTo>
                  <a:lnTo>
                    <a:pt x="53174" y="79438"/>
                  </a:lnTo>
                  <a:lnTo>
                    <a:pt x="52628" y="79222"/>
                  </a:lnTo>
                  <a:lnTo>
                    <a:pt x="52514" y="80479"/>
                  </a:lnTo>
                  <a:lnTo>
                    <a:pt x="51523" y="80556"/>
                  </a:lnTo>
                  <a:lnTo>
                    <a:pt x="49657" y="81051"/>
                  </a:lnTo>
                  <a:lnTo>
                    <a:pt x="49771" y="80924"/>
                  </a:lnTo>
                  <a:lnTo>
                    <a:pt x="50038" y="80810"/>
                  </a:lnTo>
                  <a:lnTo>
                    <a:pt x="50774" y="80683"/>
                  </a:lnTo>
                  <a:lnTo>
                    <a:pt x="50888" y="80556"/>
                  </a:lnTo>
                  <a:lnTo>
                    <a:pt x="51104" y="80124"/>
                  </a:lnTo>
                  <a:lnTo>
                    <a:pt x="51879" y="80200"/>
                  </a:lnTo>
                  <a:lnTo>
                    <a:pt x="52006" y="80073"/>
                  </a:lnTo>
                  <a:lnTo>
                    <a:pt x="52133" y="80073"/>
                  </a:lnTo>
                  <a:lnTo>
                    <a:pt x="52374" y="79184"/>
                  </a:lnTo>
                  <a:lnTo>
                    <a:pt x="52374" y="78943"/>
                  </a:lnTo>
                  <a:lnTo>
                    <a:pt x="51765" y="78943"/>
                  </a:lnTo>
                  <a:lnTo>
                    <a:pt x="51041" y="78841"/>
                  </a:lnTo>
                  <a:lnTo>
                    <a:pt x="51130" y="78587"/>
                  </a:lnTo>
                  <a:lnTo>
                    <a:pt x="51384" y="78587"/>
                  </a:lnTo>
                  <a:lnTo>
                    <a:pt x="52514" y="78828"/>
                  </a:lnTo>
                  <a:lnTo>
                    <a:pt x="52628" y="78701"/>
                  </a:lnTo>
                  <a:lnTo>
                    <a:pt x="52882" y="78092"/>
                  </a:lnTo>
                  <a:lnTo>
                    <a:pt x="52984" y="77482"/>
                  </a:lnTo>
                  <a:lnTo>
                    <a:pt x="53009" y="77216"/>
                  </a:lnTo>
                  <a:lnTo>
                    <a:pt x="52743" y="76847"/>
                  </a:lnTo>
                  <a:lnTo>
                    <a:pt x="51536" y="76746"/>
                  </a:lnTo>
                  <a:lnTo>
                    <a:pt x="51587" y="76581"/>
                  </a:lnTo>
                  <a:lnTo>
                    <a:pt x="52260" y="76454"/>
                  </a:lnTo>
                  <a:lnTo>
                    <a:pt x="53124" y="76962"/>
                  </a:lnTo>
                  <a:lnTo>
                    <a:pt x="53124" y="76454"/>
                  </a:lnTo>
                  <a:lnTo>
                    <a:pt x="53124" y="76085"/>
                  </a:lnTo>
                  <a:lnTo>
                    <a:pt x="53378" y="75107"/>
                  </a:lnTo>
                  <a:lnTo>
                    <a:pt x="53263" y="74955"/>
                  </a:lnTo>
                  <a:lnTo>
                    <a:pt x="52997" y="74739"/>
                  </a:lnTo>
                  <a:lnTo>
                    <a:pt x="52146" y="74625"/>
                  </a:lnTo>
                  <a:lnTo>
                    <a:pt x="51511" y="74460"/>
                  </a:lnTo>
                  <a:lnTo>
                    <a:pt x="51485" y="74726"/>
                  </a:lnTo>
                  <a:lnTo>
                    <a:pt x="51168" y="74752"/>
                  </a:lnTo>
                  <a:lnTo>
                    <a:pt x="51168" y="76962"/>
                  </a:lnTo>
                  <a:lnTo>
                    <a:pt x="51117" y="77152"/>
                  </a:lnTo>
                  <a:lnTo>
                    <a:pt x="50622" y="77203"/>
                  </a:lnTo>
                  <a:lnTo>
                    <a:pt x="50622" y="78994"/>
                  </a:lnTo>
                  <a:lnTo>
                    <a:pt x="50596" y="79235"/>
                  </a:lnTo>
                  <a:lnTo>
                    <a:pt x="49898" y="79438"/>
                  </a:lnTo>
                  <a:lnTo>
                    <a:pt x="49517" y="79438"/>
                  </a:lnTo>
                  <a:lnTo>
                    <a:pt x="49657" y="79311"/>
                  </a:lnTo>
                  <a:lnTo>
                    <a:pt x="50038" y="79070"/>
                  </a:lnTo>
                  <a:lnTo>
                    <a:pt x="50622" y="78994"/>
                  </a:lnTo>
                  <a:lnTo>
                    <a:pt x="50622" y="77203"/>
                  </a:lnTo>
                  <a:lnTo>
                    <a:pt x="50888" y="76962"/>
                  </a:lnTo>
                  <a:lnTo>
                    <a:pt x="51168" y="76962"/>
                  </a:lnTo>
                  <a:lnTo>
                    <a:pt x="51168" y="74752"/>
                  </a:lnTo>
                  <a:lnTo>
                    <a:pt x="49517" y="74866"/>
                  </a:lnTo>
                  <a:lnTo>
                    <a:pt x="49453" y="75958"/>
                  </a:lnTo>
                  <a:lnTo>
                    <a:pt x="49352" y="77203"/>
                  </a:lnTo>
                  <a:lnTo>
                    <a:pt x="48526" y="80073"/>
                  </a:lnTo>
                  <a:lnTo>
                    <a:pt x="48666" y="78333"/>
                  </a:lnTo>
                  <a:lnTo>
                    <a:pt x="49022" y="76593"/>
                  </a:lnTo>
                  <a:lnTo>
                    <a:pt x="49149" y="74714"/>
                  </a:lnTo>
                  <a:lnTo>
                    <a:pt x="49149" y="73736"/>
                  </a:lnTo>
                  <a:lnTo>
                    <a:pt x="47917" y="72605"/>
                  </a:lnTo>
                  <a:lnTo>
                    <a:pt x="48387" y="71996"/>
                  </a:lnTo>
                  <a:lnTo>
                    <a:pt x="48666" y="71628"/>
                  </a:lnTo>
                  <a:lnTo>
                    <a:pt x="49390" y="74345"/>
                  </a:lnTo>
                  <a:lnTo>
                    <a:pt x="49657" y="74345"/>
                  </a:lnTo>
                  <a:lnTo>
                    <a:pt x="51142" y="74256"/>
                  </a:lnTo>
                  <a:lnTo>
                    <a:pt x="51523" y="74256"/>
                  </a:lnTo>
                  <a:lnTo>
                    <a:pt x="51625" y="73126"/>
                  </a:lnTo>
                  <a:lnTo>
                    <a:pt x="51765" y="72999"/>
                  </a:lnTo>
                  <a:lnTo>
                    <a:pt x="51879" y="72605"/>
                  </a:lnTo>
                  <a:lnTo>
                    <a:pt x="51803" y="73494"/>
                  </a:lnTo>
                  <a:lnTo>
                    <a:pt x="51625" y="74104"/>
                  </a:lnTo>
                  <a:lnTo>
                    <a:pt x="51765" y="74256"/>
                  </a:lnTo>
                  <a:lnTo>
                    <a:pt x="53251" y="74714"/>
                  </a:lnTo>
                  <a:lnTo>
                    <a:pt x="53594" y="74714"/>
                  </a:lnTo>
                  <a:lnTo>
                    <a:pt x="54483" y="75107"/>
                  </a:lnTo>
                  <a:lnTo>
                    <a:pt x="54737" y="75844"/>
                  </a:lnTo>
                  <a:lnTo>
                    <a:pt x="54241" y="75476"/>
                  </a:lnTo>
                  <a:lnTo>
                    <a:pt x="53860" y="75107"/>
                  </a:lnTo>
                  <a:lnTo>
                    <a:pt x="53492" y="75107"/>
                  </a:lnTo>
                  <a:lnTo>
                    <a:pt x="53492" y="75717"/>
                  </a:lnTo>
                  <a:lnTo>
                    <a:pt x="53365" y="77089"/>
                  </a:lnTo>
                  <a:lnTo>
                    <a:pt x="53492" y="77216"/>
                  </a:lnTo>
                  <a:lnTo>
                    <a:pt x="54114" y="77482"/>
                  </a:lnTo>
                  <a:lnTo>
                    <a:pt x="54368" y="77571"/>
                  </a:lnTo>
                  <a:lnTo>
                    <a:pt x="54368" y="77724"/>
                  </a:lnTo>
                  <a:lnTo>
                    <a:pt x="54978" y="75844"/>
                  </a:lnTo>
                  <a:lnTo>
                    <a:pt x="56222" y="71386"/>
                  </a:lnTo>
                  <a:lnTo>
                    <a:pt x="54241" y="71386"/>
                  </a:lnTo>
                  <a:lnTo>
                    <a:pt x="53746" y="73253"/>
                  </a:lnTo>
                  <a:lnTo>
                    <a:pt x="53746" y="73609"/>
                  </a:lnTo>
                  <a:lnTo>
                    <a:pt x="53670" y="73875"/>
                  </a:lnTo>
                  <a:lnTo>
                    <a:pt x="53733" y="72605"/>
                  </a:lnTo>
                  <a:lnTo>
                    <a:pt x="53733" y="71628"/>
                  </a:lnTo>
                  <a:lnTo>
                    <a:pt x="53733" y="71145"/>
                  </a:lnTo>
                  <a:lnTo>
                    <a:pt x="53860" y="69037"/>
                  </a:lnTo>
                  <a:lnTo>
                    <a:pt x="52133" y="67030"/>
                  </a:lnTo>
                  <a:lnTo>
                    <a:pt x="50634" y="66294"/>
                  </a:lnTo>
                  <a:lnTo>
                    <a:pt x="49517" y="64401"/>
                  </a:lnTo>
                  <a:lnTo>
                    <a:pt x="49517" y="63550"/>
                  </a:lnTo>
                  <a:lnTo>
                    <a:pt x="49022" y="65316"/>
                  </a:lnTo>
                  <a:lnTo>
                    <a:pt x="49415" y="65811"/>
                  </a:lnTo>
                  <a:lnTo>
                    <a:pt x="50139" y="66535"/>
                  </a:lnTo>
                  <a:lnTo>
                    <a:pt x="50507" y="67640"/>
                  </a:lnTo>
                  <a:lnTo>
                    <a:pt x="50888" y="68643"/>
                  </a:lnTo>
                  <a:lnTo>
                    <a:pt x="51384" y="70383"/>
                  </a:lnTo>
                  <a:lnTo>
                    <a:pt x="50266" y="70993"/>
                  </a:lnTo>
                  <a:lnTo>
                    <a:pt x="49657" y="71145"/>
                  </a:lnTo>
                  <a:lnTo>
                    <a:pt x="49276" y="70866"/>
                  </a:lnTo>
                  <a:lnTo>
                    <a:pt x="49149" y="70497"/>
                  </a:lnTo>
                  <a:lnTo>
                    <a:pt x="48895" y="69380"/>
                  </a:lnTo>
                  <a:lnTo>
                    <a:pt x="48666" y="68402"/>
                  </a:lnTo>
                  <a:lnTo>
                    <a:pt x="48526" y="67640"/>
                  </a:lnTo>
                  <a:lnTo>
                    <a:pt x="47663" y="65659"/>
                  </a:lnTo>
                  <a:lnTo>
                    <a:pt x="45808" y="64808"/>
                  </a:lnTo>
                  <a:lnTo>
                    <a:pt x="42583" y="65659"/>
                  </a:lnTo>
                  <a:lnTo>
                    <a:pt x="41465" y="65659"/>
                  </a:lnTo>
                  <a:lnTo>
                    <a:pt x="40474" y="65811"/>
                  </a:lnTo>
                  <a:lnTo>
                    <a:pt x="42075" y="69532"/>
                  </a:lnTo>
                  <a:lnTo>
                    <a:pt x="43561" y="69621"/>
                  </a:lnTo>
                  <a:lnTo>
                    <a:pt x="44323" y="69380"/>
                  </a:lnTo>
                  <a:lnTo>
                    <a:pt x="45808" y="69888"/>
                  </a:lnTo>
                  <a:lnTo>
                    <a:pt x="46291" y="70142"/>
                  </a:lnTo>
                  <a:lnTo>
                    <a:pt x="46545" y="70866"/>
                  </a:lnTo>
                  <a:lnTo>
                    <a:pt x="46558" y="71996"/>
                  </a:lnTo>
                  <a:lnTo>
                    <a:pt x="46431" y="71259"/>
                  </a:lnTo>
                  <a:lnTo>
                    <a:pt x="45669" y="70256"/>
                  </a:lnTo>
                  <a:lnTo>
                    <a:pt x="44805" y="70383"/>
                  </a:lnTo>
                  <a:lnTo>
                    <a:pt x="44742" y="71628"/>
                  </a:lnTo>
                  <a:lnTo>
                    <a:pt x="44615" y="72999"/>
                  </a:lnTo>
                  <a:lnTo>
                    <a:pt x="44513" y="73609"/>
                  </a:lnTo>
                  <a:lnTo>
                    <a:pt x="44386" y="74980"/>
                  </a:lnTo>
                  <a:lnTo>
                    <a:pt x="44805" y="76593"/>
                  </a:lnTo>
                  <a:lnTo>
                    <a:pt x="47548" y="83185"/>
                  </a:lnTo>
                  <a:lnTo>
                    <a:pt x="48399" y="82905"/>
                  </a:lnTo>
                  <a:lnTo>
                    <a:pt x="47917" y="83312"/>
                  </a:lnTo>
                  <a:lnTo>
                    <a:pt x="47917" y="84162"/>
                  </a:lnTo>
                  <a:lnTo>
                    <a:pt x="48298" y="84924"/>
                  </a:lnTo>
                  <a:lnTo>
                    <a:pt x="50888" y="91351"/>
                  </a:lnTo>
                  <a:lnTo>
                    <a:pt x="51523" y="89496"/>
                  </a:lnTo>
                  <a:lnTo>
                    <a:pt x="53124" y="89128"/>
                  </a:lnTo>
                  <a:lnTo>
                    <a:pt x="51384" y="90474"/>
                  </a:lnTo>
                  <a:lnTo>
                    <a:pt x="51879" y="91871"/>
                  </a:lnTo>
                  <a:lnTo>
                    <a:pt x="52146" y="92202"/>
                  </a:lnTo>
                  <a:lnTo>
                    <a:pt x="52374" y="90868"/>
                  </a:lnTo>
                  <a:lnTo>
                    <a:pt x="52882" y="91109"/>
                  </a:lnTo>
                  <a:lnTo>
                    <a:pt x="51765" y="93332"/>
                  </a:lnTo>
                  <a:lnTo>
                    <a:pt x="52006" y="94094"/>
                  </a:lnTo>
                  <a:lnTo>
                    <a:pt x="57962" y="108610"/>
                  </a:lnTo>
                  <a:lnTo>
                    <a:pt x="58712" y="108610"/>
                  </a:lnTo>
                  <a:lnTo>
                    <a:pt x="59715" y="108483"/>
                  </a:lnTo>
                  <a:close/>
                </a:path>
                <a:path w="104775" h="128270">
                  <a:moveTo>
                    <a:pt x="60071" y="123507"/>
                  </a:moveTo>
                  <a:lnTo>
                    <a:pt x="59944" y="122897"/>
                  </a:lnTo>
                  <a:lnTo>
                    <a:pt x="59575" y="122135"/>
                  </a:lnTo>
                  <a:lnTo>
                    <a:pt x="58839" y="121767"/>
                  </a:lnTo>
                  <a:lnTo>
                    <a:pt x="57962" y="121894"/>
                  </a:lnTo>
                  <a:lnTo>
                    <a:pt x="56857" y="122262"/>
                  </a:lnTo>
                  <a:lnTo>
                    <a:pt x="56476" y="123228"/>
                  </a:lnTo>
                  <a:lnTo>
                    <a:pt x="57480" y="123634"/>
                  </a:lnTo>
                  <a:lnTo>
                    <a:pt x="59207" y="123634"/>
                  </a:lnTo>
                  <a:lnTo>
                    <a:pt x="60071" y="123507"/>
                  </a:lnTo>
                  <a:close/>
                </a:path>
                <a:path w="104775" h="128270">
                  <a:moveTo>
                    <a:pt x="61925" y="107353"/>
                  </a:moveTo>
                  <a:lnTo>
                    <a:pt x="61201" y="105130"/>
                  </a:lnTo>
                  <a:lnTo>
                    <a:pt x="60566" y="102298"/>
                  </a:lnTo>
                  <a:lnTo>
                    <a:pt x="60198" y="100037"/>
                  </a:lnTo>
                  <a:lnTo>
                    <a:pt x="59207" y="95592"/>
                  </a:lnTo>
                  <a:lnTo>
                    <a:pt x="58458" y="93484"/>
                  </a:lnTo>
                  <a:lnTo>
                    <a:pt x="59829" y="101409"/>
                  </a:lnTo>
                  <a:lnTo>
                    <a:pt x="60071" y="104762"/>
                  </a:lnTo>
                  <a:lnTo>
                    <a:pt x="60337" y="106743"/>
                  </a:lnTo>
                  <a:lnTo>
                    <a:pt x="60198" y="109486"/>
                  </a:lnTo>
                  <a:lnTo>
                    <a:pt x="61683" y="109575"/>
                  </a:lnTo>
                  <a:lnTo>
                    <a:pt x="61607" y="108724"/>
                  </a:lnTo>
                  <a:lnTo>
                    <a:pt x="61925" y="107353"/>
                  </a:lnTo>
                  <a:close/>
                </a:path>
                <a:path w="104775" h="128270">
                  <a:moveTo>
                    <a:pt x="63792" y="124764"/>
                  </a:moveTo>
                  <a:lnTo>
                    <a:pt x="63309" y="122135"/>
                  </a:lnTo>
                  <a:lnTo>
                    <a:pt x="59334" y="112966"/>
                  </a:lnTo>
                  <a:lnTo>
                    <a:pt x="37477" y="59715"/>
                  </a:lnTo>
                  <a:lnTo>
                    <a:pt x="36995" y="59829"/>
                  </a:lnTo>
                  <a:lnTo>
                    <a:pt x="63309" y="124002"/>
                  </a:lnTo>
                  <a:lnTo>
                    <a:pt x="63792" y="124764"/>
                  </a:lnTo>
                  <a:close/>
                </a:path>
                <a:path w="104775" h="128270">
                  <a:moveTo>
                    <a:pt x="64046" y="108610"/>
                  </a:moveTo>
                  <a:lnTo>
                    <a:pt x="62052" y="107480"/>
                  </a:lnTo>
                  <a:lnTo>
                    <a:pt x="62052" y="108724"/>
                  </a:lnTo>
                  <a:lnTo>
                    <a:pt x="62433" y="108724"/>
                  </a:lnTo>
                  <a:lnTo>
                    <a:pt x="63677" y="109245"/>
                  </a:lnTo>
                  <a:lnTo>
                    <a:pt x="63804" y="108966"/>
                  </a:lnTo>
                  <a:lnTo>
                    <a:pt x="64046" y="108610"/>
                  </a:lnTo>
                  <a:close/>
                </a:path>
                <a:path w="104775" h="128270">
                  <a:moveTo>
                    <a:pt x="73863" y="90373"/>
                  </a:moveTo>
                  <a:lnTo>
                    <a:pt x="73482" y="90106"/>
                  </a:lnTo>
                  <a:lnTo>
                    <a:pt x="72478" y="90106"/>
                  </a:lnTo>
                  <a:lnTo>
                    <a:pt x="72123" y="90373"/>
                  </a:lnTo>
                  <a:lnTo>
                    <a:pt x="72123" y="90741"/>
                  </a:lnTo>
                  <a:lnTo>
                    <a:pt x="72123" y="91109"/>
                  </a:lnTo>
                  <a:lnTo>
                    <a:pt x="72478" y="91503"/>
                  </a:lnTo>
                  <a:lnTo>
                    <a:pt x="73355" y="91503"/>
                  </a:lnTo>
                  <a:lnTo>
                    <a:pt x="73863" y="91109"/>
                  </a:lnTo>
                  <a:lnTo>
                    <a:pt x="73863" y="90373"/>
                  </a:lnTo>
                  <a:close/>
                </a:path>
                <a:path w="104775" h="128270">
                  <a:moveTo>
                    <a:pt x="75095" y="83794"/>
                  </a:moveTo>
                  <a:lnTo>
                    <a:pt x="73482" y="83299"/>
                  </a:lnTo>
                  <a:lnTo>
                    <a:pt x="66052" y="79946"/>
                  </a:lnTo>
                  <a:lnTo>
                    <a:pt x="61569" y="77812"/>
                  </a:lnTo>
                  <a:lnTo>
                    <a:pt x="60820" y="76962"/>
                  </a:lnTo>
                  <a:lnTo>
                    <a:pt x="58089" y="75476"/>
                  </a:lnTo>
                  <a:lnTo>
                    <a:pt x="58089" y="77139"/>
                  </a:lnTo>
                  <a:lnTo>
                    <a:pt x="57848" y="76847"/>
                  </a:lnTo>
                  <a:lnTo>
                    <a:pt x="56857" y="80289"/>
                  </a:lnTo>
                  <a:lnTo>
                    <a:pt x="56972" y="82550"/>
                  </a:lnTo>
                  <a:lnTo>
                    <a:pt x="59080" y="88887"/>
                  </a:lnTo>
                  <a:lnTo>
                    <a:pt x="62941" y="88493"/>
                  </a:lnTo>
                  <a:lnTo>
                    <a:pt x="64300" y="88493"/>
                  </a:lnTo>
                  <a:lnTo>
                    <a:pt x="64909" y="88493"/>
                  </a:lnTo>
                  <a:lnTo>
                    <a:pt x="68516" y="88646"/>
                  </a:lnTo>
                  <a:lnTo>
                    <a:pt x="70751" y="89128"/>
                  </a:lnTo>
                  <a:lnTo>
                    <a:pt x="73101" y="89738"/>
                  </a:lnTo>
                  <a:lnTo>
                    <a:pt x="73863" y="89496"/>
                  </a:lnTo>
                  <a:lnTo>
                    <a:pt x="74358" y="89128"/>
                  </a:lnTo>
                  <a:lnTo>
                    <a:pt x="74726" y="89001"/>
                  </a:lnTo>
                  <a:lnTo>
                    <a:pt x="74561" y="88493"/>
                  </a:lnTo>
                  <a:lnTo>
                    <a:pt x="74460" y="88150"/>
                  </a:lnTo>
                  <a:lnTo>
                    <a:pt x="73977" y="87515"/>
                  </a:lnTo>
                  <a:lnTo>
                    <a:pt x="73367" y="86258"/>
                  </a:lnTo>
                  <a:lnTo>
                    <a:pt x="68275" y="84645"/>
                  </a:lnTo>
                  <a:lnTo>
                    <a:pt x="60833" y="80441"/>
                  </a:lnTo>
                  <a:lnTo>
                    <a:pt x="58216" y="77317"/>
                  </a:lnTo>
                  <a:lnTo>
                    <a:pt x="62814" y="80683"/>
                  </a:lnTo>
                  <a:lnTo>
                    <a:pt x="67030" y="82905"/>
                  </a:lnTo>
                  <a:lnTo>
                    <a:pt x="69646" y="84404"/>
                  </a:lnTo>
                  <a:lnTo>
                    <a:pt x="72605" y="85534"/>
                  </a:lnTo>
                  <a:lnTo>
                    <a:pt x="73621" y="85623"/>
                  </a:lnTo>
                  <a:lnTo>
                    <a:pt x="73977" y="85280"/>
                  </a:lnTo>
                  <a:lnTo>
                    <a:pt x="74345" y="84518"/>
                  </a:lnTo>
                  <a:lnTo>
                    <a:pt x="75095" y="83794"/>
                  </a:lnTo>
                  <a:close/>
                </a:path>
                <a:path w="104775" h="128270">
                  <a:moveTo>
                    <a:pt x="75336" y="89979"/>
                  </a:moveTo>
                  <a:lnTo>
                    <a:pt x="74980" y="89242"/>
                  </a:lnTo>
                  <a:lnTo>
                    <a:pt x="73850" y="89890"/>
                  </a:lnTo>
                  <a:lnTo>
                    <a:pt x="74104" y="90106"/>
                  </a:lnTo>
                  <a:lnTo>
                    <a:pt x="74345" y="90106"/>
                  </a:lnTo>
                  <a:lnTo>
                    <a:pt x="74472" y="90500"/>
                  </a:lnTo>
                  <a:lnTo>
                    <a:pt x="74841" y="90258"/>
                  </a:lnTo>
                  <a:lnTo>
                    <a:pt x="74980" y="89979"/>
                  </a:lnTo>
                  <a:lnTo>
                    <a:pt x="75336" y="89979"/>
                  </a:lnTo>
                  <a:close/>
                </a:path>
                <a:path w="104775" h="128270">
                  <a:moveTo>
                    <a:pt x="77685" y="124117"/>
                  </a:moveTo>
                  <a:lnTo>
                    <a:pt x="76708" y="122656"/>
                  </a:lnTo>
                  <a:lnTo>
                    <a:pt x="74955" y="117805"/>
                  </a:lnTo>
                  <a:lnTo>
                    <a:pt x="74091" y="114706"/>
                  </a:lnTo>
                  <a:lnTo>
                    <a:pt x="73863" y="113576"/>
                  </a:lnTo>
                  <a:lnTo>
                    <a:pt x="73863" y="111226"/>
                  </a:lnTo>
                  <a:lnTo>
                    <a:pt x="72732" y="108724"/>
                  </a:lnTo>
                  <a:lnTo>
                    <a:pt x="71983" y="106502"/>
                  </a:lnTo>
                  <a:lnTo>
                    <a:pt x="71501" y="104152"/>
                  </a:lnTo>
                  <a:lnTo>
                    <a:pt x="71132" y="101904"/>
                  </a:lnTo>
                  <a:lnTo>
                    <a:pt x="71018" y="100406"/>
                  </a:lnTo>
                  <a:lnTo>
                    <a:pt x="70954" y="99923"/>
                  </a:lnTo>
                  <a:lnTo>
                    <a:pt x="70942" y="99060"/>
                  </a:lnTo>
                  <a:lnTo>
                    <a:pt x="71234" y="98183"/>
                  </a:lnTo>
                  <a:lnTo>
                    <a:pt x="71755" y="101777"/>
                  </a:lnTo>
                  <a:lnTo>
                    <a:pt x="72605" y="101168"/>
                  </a:lnTo>
                  <a:lnTo>
                    <a:pt x="73101" y="100406"/>
                  </a:lnTo>
                  <a:lnTo>
                    <a:pt x="73228" y="99669"/>
                  </a:lnTo>
                  <a:lnTo>
                    <a:pt x="73558" y="98183"/>
                  </a:lnTo>
                  <a:lnTo>
                    <a:pt x="73774" y="97205"/>
                  </a:lnTo>
                  <a:lnTo>
                    <a:pt x="73812" y="96443"/>
                  </a:lnTo>
                  <a:lnTo>
                    <a:pt x="73431" y="93446"/>
                  </a:lnTo>
                  <a:lnTo>
                    <a:pt x="73850" y="94335"/>
                  </a:lnTo>
                  <a:lnTo>
                    <a:pt x="74091" y="96964"/>
                  </a:lnTo>
                  <a:lnTo>
                    <a:pt x="73482" y="100037"/>
                  </a:lnTo>
                  <a:lnTo>
                    <a:pt x="73723" y="100037"/>
                  </a:lnTo>
                  <a:lnTo>
                    <a:pt x="74091" y="99796"/>
                  </a:lnTo>
                  <a:lnTo>
                    <a:pt x="74841" y="97167"/>
                  </a:lnTo>
                  <a:lnTo>
                    <a:pt x="74599" y="93814"/>
                  </a:lnTo>
                  <a:lnTo>
                    <a:pt x="73850" y="91719"/>
                  </a:lnTo>
                  <a:lnTo>
                    <a:pt x="73723" y="91871"/>
                  </a:lnTo>
                  <a:lnTo>
                    <a:pt x="73228" y="92113"/>
                  </a:lnTo>
                  <a:lnTo>
                    <a:pt x="72732" y="91871"/>
                  </a:lnTo>
                  <a:lnTo>
                    <a:pt x="72961" y="92405"/>
                  </a:lnTo>
                  <a:lnTo>
                    <a:pt x="71615" y="91236"/>
                  </a:lnTo>
                  <a:lnTo>
                    <a:pt x="68973" y="89522"/>
                  </a:lnTo>
                  <a:lnTo>
                    <a:pt x="69875" y="89611"/>
                  </a:lnTo>
                  <a:lnTo>
                    <a:pt x="71755" y="90868"/>
                  </a:lnTo>
                  <a:lnTo>
                    <a:pt x="71882" y="90500"/>
                  </a:lnTo>
                  <a:lnTo>
                    <a:pt x="71882" y="90258"/>
                  </a:lnTo>
                  <a:lnTo>
                    <a:pt x="72123" y="90106"/>
                  </a:lnTo>
                  <a:lnTo>
                    <a:pt x="70243" y="89128"/>
                  </a:lnTo>
                  <a:lnTo>
                    <a:pt x="68008" y="88900"/>
                  </a:lnTo>
                  <a:lnTo>
                    <a:pt x="64300" y="88493"/>
                  </a:lnTo>
                  <a:lnTo>
                    <a:pt x="59715" y="89369"/>
                  </a:lnTo>
                  <a:lnTo>
                    <a:pt x="59448" y="89611"/>
                  </a:lnTo>
                  <a:lnTo>
                    <a:pt x="59715" y="90258"/>
                  </a:lnTo>
                  <a:lnTo>
                    <a:pt x="60198" y="90106"/>
                  </a:lnTo>
                  <a:lnTo>
                    <a:pt x="65049" y="89128"/>
                  </a:lnTo>
                  <a:lnTo>
                    <a:pt x="66027" y="89230"/>
                  </a:lnTo>
                  <a:lnTo>
                    <a:pt x="61683" y="89979"/>
                  </a:lnTo>
                  <a:lnTo>
                    <a:pt x="60706" y="90373"/>
                  </a:lnTo>
                  <a:lnTo>
                    <a:pt x="60325" y="90627"/>
                  </a:lnTo>
                  <a:lnTo>
                    <a:pt x="60325" y="91478"/>
                  </a:lnTo>
                  <a:lnTo>
                    <a:pt x="60807" y="92722"/>
                  </a:lnTo>
                  <a:lnTo>
                    <a:pt x="61925" y="95313"/>
                  </a:lnTo>
                  <a:lnTo>
                    <a:pt x="62306" y="96443"/>
                  </a:lnTo>
                  <a:lnTo>
                    <a:pt x="61823" y="96812"/>
                  </a:lnTo>
                  <a:lnTo>
                    <a:pt x="60325" y="97205"/>
                  </a:lnTo>
                  <a:lnTo>
                    <a:pt x="59715" y="97447"/>
                  </a:lnTo>
                  <a:lnTo>
                    <a:pt x="60071" y="99060"/>
                  </a:lnTo>
                  <a:lnTo>
                    <a:pt x="60299" y="100406"/>
                  </a:lnTo>
                  <a:lnTo>
                    <a:pt x="60820" y="102057"/>
                  </a:lnTo>
                  <a:lnTo>
                    <a:pt x="61442" y="102057"/>
                  </a:lnTo>
                  <a:lnTo>
                    <a:pt x="62306" y="101904"/>
                  </a:lnTo>
                  <a:lnTo>
                    <a:pt x="62547" y="101904"/>
                  </a:lnTo>
                  <a:lnTo>
                    <a:pt x="62433" y="101168"/>
                  </a:lnTo>
                  <a:lnTo>
                    <a:pt x="62306" y="100799"/>
                  </a:lnTo>
                  <a:lnTo>
                    <a:pt x="62306" y="100037"/>
                  </a:lnTo>
                  <a:lnTo>
                    <a:pt x="62433" y="99923"/>
                  </a:lnTo>
                  <a:lnTo>
                    <a:pt x="63182" y="102057"/>
                  </a:lnTo>
                  <a:lnTo>
                    <a:pt x="63792" y="102298"/>
                  </a:lnTo>
                  <a:lnTo>
                    <a:pt x="68376" y="106743"/>
                  </a:lnTo>
                  <a:lnTo>
                    <a:pt x="69392" y="108115"/>
                  </a:lnTo>
                  <a:lnTo>
                    <a:pt x="70243" y="110744"/>
                  </a:lnTo>
                  <a:lnTo>
                    <a:pt x="70116" y="111963"/>
                  </a:lnTo>
                  <a:lnTo>
                    <a:pt x="70624" y="113055"/>
                  </a:lnTo>
                  <a:lnTo>
                    <a:pt x="71374" y="114820"/>
                  </a:lnTo>
                  <a:lnTo>
                    <a:pt x="74358" y="119913"/>
                  </a:lnTo>
                  <a:lnTo>
                    <a:pt x="74841" y="123748"/>
                  </a:lnTo>
                  <a:lnTo>
                    <a:pt x="74841" y="124612"/>
                  </a:lnTo>
                  <a:lnTo>
                    <a:pt x="75704" y="125120"/>
                  </a:lnTo>
                  <a:lnTo>
                    <a:pt x="76949" y="124244"/>
                  </a:lnTo>
                  <a:lnTo>
                    <a:pt x="77685" y="124117"/>
                  </a:lnTo>
                  <a:close/>
                </a:path>
                <a:path w="104775" h="128270">
                  <a:moveTo>
                    <a:pt x="77698" y="84035"/>
                  </a:moveTo>
                  <a:lnTo>
                    <a:pt x="77089" y="83032"/>
                  </a:lnTo>
                  <a:lnTo>
                    <a:pt x="76822" y="83312"/>
                  </a:lnTo>
                  <a:lnTo>
                    <a:pt x="76581" y="83515"/>
                  </a:lnTo>
                  <a:lnTo>
                    <a:pt x="76581" y="84035"/>
                  </a:lnTo>
                  <a:lnTo>
                    <a:pt x="76949" y="84162"/>
                  </a:lnTo>
                  <a:lnTo>
                    <a:pt x="77698" y="84035"/>
                  </a:lnTo>
                  <a:close/>
                </a:path>
                <a:path w="104775" h="128270">
                  <a:moveTo>
                    <a:pt x="79070" y="126746"/>
                  </a:moveTo>
                  <a:lnTo>
                    <a:pt x="78943" y="125615"/>
                  </a:lnTo>
                  <a:lnTo>
                    <a:pt x="78320" y="124879"/>
                  </a:lnTo>
                  <a:lnTo>
                    <a:pt x="75590" y="125857"/>
                  </a:lnTo>
                  <a:lnTo>
                    <a:pt x="75463" y="126746"/>
                  </a:lnTo>
                  <a:lnTo>
                    <a:pt x="76581" y="127101"/>
                  </a:lnTo>
                  <a:lnTo>
                    <a:pt x="79070" y="126746"/>
                  </a:lnTo>
                  <a:close/>
                </a:path>
                <a:path w="104775" h="128270">
                  <a:moveTo>
                    <a:pt x="79679" y="71018"/>
                  </a:moveTo>
                  <a:lnTo>
                    <a:pt x="79311" y="69532"/>
                  </a:lnTo>
                  <a:lnTo>
                    <a:pt x="78066" y="67310"/>
                  </a:lnTo>
                  <a:lnTo>
                    <a:pt x="76581" y="66548"/>
                  </a:lnTo>
                  <a:lnTo>
                    <a:pt x="76339" y="66814"/>
                  </a:lnTo>
                  <a:lnTo>
                    <a:pt x="75831" y="67157"/>
                  </a:lnTo>
                  <a:lnTo>
                    <a:pt x="76454" y="68275"/>
                  </a:lnTo>
                  <a:lnTo>
                    <a:pt x="77216" y="70015"/>
                  </a:lnTo>
                  <a:lnTo>
                    <a:pt x="77571" y="71513"/>
                  </a:lnTo>
                  <a:lnTo>
                    <a:pt x="78193" y="71272"/>
                  </a:lnTo>
                  <a:lnTo>
                    <a:pt x="78943" y="71018"/>
                  </a:lnTo>
                  <a:lnTo>
                    <a:pt x="79679" y="71018"/>
                  </a:lnTo>
                  <a:close/>
                </a:path>
                <a:path w="104775" h="128270">
                  <a:moveTo>
                    <a:pt x="80175" y="109372"/>
                  </a:moveTo>
                  <a:lnTo>
                    <a:pt x="79933" y="107505"/>
                  </a:lnTo>
                  <a:lnTo>
                    <a:pt x="79057" y="106870"/>
                  </a:lnTo>
                  <a:lnTo>
                    <a:pt x="78816" y="107137"/>
                  </a:lnTo>
                  <a:lnTo>
                    <a:pt x="77685" y="109372"/>
                  </a:lnTo>
                  <a:lnTo>
                    <a:pt x="77457" y="110744"/>
                  </a:lnTo>
                  <a:lnTo>
                    <a:pt x="77952" y="110858"/>
                  </a:lnTo>
                  <a:lnTo>
                    <a:pt x="79425" y="110858"/>
                  </a:lnTo>
                  <a:lnTo>
                    <a:pt x="80175" y="109372"/>
                  </a:lnTo>
                  <a:close/>
                </a:path>
                <a:path w="104775" h="128270">
                  <a:moveTo>
                    <a:pt x="86144" y="98450"/>
                  </a:moveTo>
                  <a:lnTo>
                    <a:pt x="86106" y="97053"/>
                  </a:lnTo>
                  <a:lnTo>
                    <a:pt x="86017" y="96685"/>
                  </a:lnTo>
                  <a:lnTo>
                    <a:pt x="85648" y="95707"/>
                  </a:lnTo>
                  <a:lnTo>
                    <a:pt x="84772" y="95440"/>
                  </a:lnTo>
                  <a:lnTo>
                    <a:pt x="82423" y="95834"/>
                  </a:lnTo>
                  <a:lnTo>
                    <a:pt x="78320" y="97053"/>
                  </a:lnTo>
                  <a:lnTo>
                    <a:pt x="75958" y="97332"/>
                  </a:lnTo>
                  <a:lnTo>
                    <a:pt x="75577" y="99428"/>
                  </a:lnTo>
                  <a:lnTo>
                    <a:pt x="73482" y="101536"/>
                  </a:lnTo>
                  <a:lnTo>
                    <a:pt x="76708" y="101041"/>
                  </a:lnTo>
                  <a:lnTo>
                    <a:pt x="80683" y="98450"/>
                  </a:lnTo>
                  <a:lnTo>
                    <a:pt x="82550" y="99555"/>
                  </a:lnTo>
                  <a:lnTo>
                    <a:pt x="83667" y="100164"/>
                  </a:lnTo>
                  <a:lnTo>
                    <a:pt x="82423" y="103759"/>
                  </a:lnTo>
                  <a:lnTo>
                    <a:pt x="82296" y="105524"/>
                  </a:lnTo>
                  <a:lnTo>
                    <a:pt x="81178" y="105130"/>
                  </a:lnTo>
                  <a:lnTo>
                    <a:pt x="81178" y="105613"/>
                  </a:lnTo>
                  <a:lnTo>
                    <a:pt x="81051" y="106019"/>
                  </a:lnTo>
                  <a:lnTo>
                    <a:pt x="81546" y="107391"/>
                  </a:lnTo>
                  <a:lnTo>
                    <a:pt x="81051" y="107391"/>
                  </a:lnTo>
                  <a:lnTo>
                    <a:pt x="80314" y="107480"/>
                  </a:lnTo>
                  <a:lnTo>
                    <a:pt x="80429" y="109575"/>
                  </a:lnTo>
                  <a:lnTo>
                    <a:pt x="80187" y="110591"/>
                  </a:lnTo>
                  <a:lnTo>
                    <a:pt x="84035" y="104279"/>
                  </a:lnTo>
                  <a:lnTo>
                    <a:pt x="84772" y="102019"/>
                  </a:lnTo>
                  <a:lnTo>
                    <a:pt x="86144" y="98450"/>
                  </a:lnTo>
                  <a:close/>
                </a:path>
                <a:path w="104775" h="128270">
                  <a:moveTo>
                    <a:pt x="104368" y="53771"/>
                  </a:moveTo>
                  <a:lnTo>
                    <a:pt x="101168" y="46304"/>
                  </a:lnTo>
                  <a:lnTo>
                    <a:pt x="97675" y="49415"/>
                  </a:lnTo>
                  <a:lnTo>
                    <a:pt x="93586" y="49161"/>
                  </a:lnTo>
                  <a:lnTo>
                    <a:pt x="74231" y="22618"/>
                  </a:lnTo>
                  <a:lnTo>
                    <a:pt x="73863" y="24841"/>
                  </a:lnTo>
                  <a:lnTo>
                    <a:pt x="74231" y="29413"/>
                  </a:lnTo>
                  <a:lnTo>
                    <a:pt x="74726" y="32283"/>
                  </a:lnTo>
                  <a:lnTo>
                    <a:pt x="73482" y="29324"/>
                  </a:lnTo>
                  <a:lnTo>
                    <a:pt x="73482" y="25844"/>
                  </a:lnTo>
                  <a:lnTo>
                    <a:pt x="73240" y="22618"/>
                  </a:lnTo>
                  <a:lnTo>
                    <a:pt x="72834" y="29705"/>
                  </a:lnTo>
                  <a:lnTo>
                    <a:pt x="73926" y="36410"/>
                  </a:lnTo>
                  <a:lnTo>
                    <a:pt x="76631" y="42608"/>
                  </a:lnTo>
                  <a:lnTo>
                    <a:pt x="81051" y="48196"/>
                  </a:lnTo>
                  <a:lnTo>
                    <a:pt x="90741" y="48196"/>
                  </a:lnTo>
                  <a:lnTo>
                    <a:pt x="90741" y="57607"/>
                  </a:lnTo>
                  <a:lnTo>
                    <a:pt x="97561" y="58864"/>
                  </a:lnTo>
                  <a:lnTo>
                    <a:pt x="104368" y="53771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661085" y="3888054"/>
              <a:ext cx="24765" cy="16510"/>
            </a:xfrm>
            <a:custGeom>
              <a:avLst/>
              <a:gdLst/>
              <a:ahLst/>
              <a:cxnLst/>
              <a:rect l="l" t="t" r="r" b="b"/>
              <a:pathLst>
                <a:path w="24765" h="16510">
                  <a:moveTo>
                    <a:pt x="6705" y="10515"/>
                  </a:moveTo>
                  <a:lnTo>
                    <a:pt x="4851" y="10515"/>
                  </a:lnTo>
                  <a:lnTo>
                    <a:pt x="2743" y="9906"/>
                  </a:lnTo>
                  <a:lnTo>
                    <a:pt x="1257" y="8775"/>
                  </a:lnTo>
                  <a:lnTo>
                    <a:pt x="0" y="10756"/>
                  </a:lnTo>
                  <a:lnTo>
                    <a:pt x="1866" y="15481"/>
                  </a:lnTo>
                  <a:lnTo>
                    <a:pt x="5219" y="16344"/>
                  </a:lnTo>
                  <a:lnTo>
                    <a:pt x="2857" y="14516"/>
                  </a:lnTo>
                  <a:lnTo>
                    <a:pt x="2108" y="11645"/>
                  </a:lnTo>
                  <a:lnTo>
                    <a:pt x="2108" y="10515"/>
                  </a:lnTo>
                  <a:lnTo>
                    <a:pt x="3479" y="10883"/>
                  </a:lnTo>
                  <a:lnTo>
                    <a:pt x="4965" y="11010"/>
                  </a:lnTo>
                  <a:lnTo>
                    <a:pt x="6705" y="10515"/>
                  </a:lnTo>
                  <a:close/>
                </a:path>
                <a:path w="24765" h="16510">
                  <a:moveTo>
                    <a:pt x="24574" y="0"/>
                  </a:moveTo>
                  <a:lnTo>
                    <a:pt x="22606" y="2324"/>
                  </a:lnTo>
                  <a:lnTo>
                    <a:pt x="22098" y="3695"/>
                  </a:lnTo>
                  <a:lnTo>
                    <a:pt x="19989" y="5829"/>
                  </a:lnTo>
                  <a:lnTo>
                    <a:pt x="22098" y="4330"/>
                  </a:lnTo>
                  <a:lnTo>
                    <a:pt x="23710" y="2476"/>
                  </a:lnTo>
                  <a:lnTo>
                    <a:pt x="24574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633171" y="3821023"/>
              <a:ext cx="74295" cy="43815"/>
            </a:xfrm>
            <a:custGeom>
              <a:avLst/>
              <a:gdLst/>
              <a:ahLst/>
              <a:cxnLst/>
              <a:rect l="l" t="t" r="r" b="b"/>
              <a:pathLst>
                <a:path w="74295" h="43814">
                  <a:moveTo>
                    <a:pt x="36487" y="28054"/>
                  </a:moveTo>
                  <a:lnTo>
                    <a:pt x="29324" y="23304"/>
                  </a:lnTo>
                  <a:lnTo>
                    <a:pt x="23088" y="18211"/>
                  </a:lnTo>
                  <a:lnTo>
                    <a:pt x="17500" y="12446"/>
                  </a:lnTo>
                  <a:lnTo>
                    <a:pt x="12280" y="5702"/>
                  </a:lnTo>
                  <a:lnTo>
                    <a:pt x="8064" y="5346"/>
                  </a:lnTo>
                  <a:lnTo>
                    <a:pt x="2857" y="7569"/>
                  </a:lnTo>
                  <a:lnTo>
                    <a:pt x="1003" y="11645"/>
                  </a:lnTo>
                  <a:lnTo>
                    <a:pt x="0" y="14516"/>
                  </a:lnTo>
                  <a:lnTo>
                    <a:pt x="495" y="19723"/>
                  </a:lnTo>
                  <a:lnTo>
                    <a:pt x="2730" y="21742"/>
                  </a:lnTo>
                  <a:lnTo>
                    <a:pt x="5080" y="19240"/>
                  </a:lnTo>
                  <a:lnTo>
                    <a:pt x="8928" y="17868"/>
                  </a:lnTo>
                  <a:lnTo>
                    <a:pt x="13271" y="17995"/>
                  </a:lnTo>
                  <a:lnTo>
                    <a:pt x="19481" y="18351"/>
                  </a:lnTo>
                  <a:lnTo>
                    <a:pt x="25679" y="22199"/>
                  </a:lnTo>
                  <a:lnTo>
                    <a:pt x="30022" y="25311"/>
                  </a:lnTo>
                  <a:lnTo>
                    <a:pt x="32512" y="26797"/>
                  </a:lnTo>
                  <a:lnTo>
                    <a:pt x="35737" y="29387"/>
                  </a:lnTo>
                  <a:lnTo>
                    <a:pt x="36487" y="28054"/>
                  </a:lnTo>
                  <a:close/>
                </a:path>
                <a:path w="74295" h="43814">
                  <a:moveTo>
                    <a:pt x="55600" y="38468"/>
                  </a:moveTo>
                  <a:lnTo>
                    <a:pt x="38722" y="13906"/>
                  </a:lnTo>
                  <a:lnTo>
                    <a:pt x="42062" y="17741"/>
                  </a:lnTo>
                  <a:lnTo>
                    <a:pt x="46291" y="23444"/>
                  </a:lnTo>
                  <a:lnTo>
                    <a:pt x="49390" y="29019"/>
                  </a:lnTo>
                  <a:lnTo>
                    <a:pt x="44437" y="26073"/>
                  </a:lnTo>
                  <a:lnTo>
                    <a:pt x="35864" y="19977"/>
                  </a:lnTo>
                  <a:lnTo>
                    <a:pt x="32766" y="16979"/>
                  </a:lnTo>
                  <a:lnTo>
                    <a:pt x="33870" y="18846"/>
                  </a:lnTo>
                  <a:lnTo>
                    <a:pt x="36487" y="21958"/>
                  </a:lnTo>
                  <a:lnTo>
                    <a:pt x="37719" y="23202"/>
                  </a:lnTo>
                  <a:lnTo>
                    <a:pt x="40436" y="25184"/>
                  </a:lnTo>
                  <a:lnTo>
                    <a:pt x="44183" y="28168"/>
                  </a:lnTo>
                  <a:lnTo>
                    <a:pt x="46291" y="30391"/>
                  </a:lnTo>
                  <a:lnTo>
                    <a:pt x="50152" y="32258"/>
                  </a:lnTo>
                  <a:lnTo>
                    <a:pt x="53238" y="35115"/>
                  </a:lnTo>
                  <a:lnTo>
                    <a:pt x="55600" y="38468"/>
                  </a:lnTo>
                  <a:close/>
                </a:path>
                <a:path w="74295" h="43814">
                  <a:moveTo>
                    <a:pt x="60439" y="0"/>
                  </a:moveTo>
                  <a:lnTo>
                    <a:pt x="59309" y="495"/>
                  </a:lnTo>
                  <a:lnTo>
                    <a:pt x="57835" y="736"/>
                  </a:lnTo>
                  <a:lnTo>
                    <a:pt x="56718" y="977"/>
                  </a:lnTo>
                  <a:lnTo>
                    <a:pt x="46875" y="889"/>
                  </a:lnTo>
                  <a:lnTo>
                    <a:pt x="38442" y="698"/>
                  </a:lnTo>
                  <a:lnTo>
                    <a:pt x="38442" y="6604"/>
                  </a:lnTo>
                  <a:lnTo>
                    <a:pt x="36487" y="6718"/>
                  </a:lnTo>
                  <a:lnTo>
                    <a:pt x="32258" y="7937"/>
                  </a:lnTo>
                  <a:lnTo>
                    <a:pt x="28790" y="9055"/>
                  </a:lnTo>
                  <a:lnTo>
                    <a:pt x="26314" y="9791"/>
                  </a:lnTo>
                  <a:lnTo>
                    <a:pt x="23698" y="11645"/>
                  </a:lnTo>
                  <a:lnTo>
                    <a:pt x="22834" y="10795"/>
                  </a:lnTo>
                  <a:lnTo>
                    <a:pt x="20307" y="7200"/>
                  </a:lnTo>
                  <a:lnTo>
                    <a:pt x="20231" y="4826"/>
                  </a:lnTo>
                  <a:lnTo>
                    <a:pt x="24574" y="3238"/>
                  </a:lnTo>
                  <a:lnTo>
                    <a:pt x="30035" y="5702"/>
                  </a:lnTo>
                  <a:lnTo>
                    <a:pt x="32258" y="5829"/>
                  </a:lnTo>
                  <a:lnTo>
                    <a:pt x="38442" y="6604"/>
                  </a:lnTo>
                  <a:lnTo>
                    <a:pt x="38442" y="698"/>
                  </a:lnTo>
                  <a:lnTo>
                    <a:pt x="17132" y="215"/>
                  </a:lnTo>
                  <a:lnTo>
                    <a:pt x="16510" y="609"/>
                  </a:lnTo>
                  <a:lnTo>
                    <a:pt x="35610" y="22072"/>
                  </a:lnTo>
                  <a:lnTo>
                    <a:pt x="36842" y="22834"/>
                  </a:lnTo>
                  <a:lnTo>
                    <a:pt x="34251" y="20332"/>
                  </a:lnTo>
                  <a:lnTo>
                    <a:pt x="31648" y="16497"/>
                  </a:lnTo>
                  <a:lnTo>
                    <a:pt x="30276" y="13385"/>
                  </a:lnTo>
                  <a:lnTo>
                    <a:pt x="34505" y="18110"/>
                  </a:lnTo>
                  <a:lnTo>
                    <a:pt x="42176" y="23939"/>
                  </a:lnTo>
                  <a:lnTo>
                    <a:pt x="47409" y="26924"/>
                  </a:lnTo>
                  <a:lnTo>
                    <a:pt x="45173" y="22834"/>
                  </a:lnTo>
                  <a:lnTo>
                    <a:pt x="39839" y="15252"/>
                  </a:lnTo>
                  <a:lnTo>
                    <a:pt x="37642" y="13385"/>
                  </a:lnTo>
                  <a:lnTo>
                    <a:pt x="35598" y="11645"/>
                  </a:lnTo>
                  <a:lnTo>
                    <a:pt x="34734" y="10922"/>
                  </a:lnTo>
                  <a:lnTo>
                    <a:pt x="41452" y="14147"/>
                  </a:lnTo>
                  <a:lnTo>
                    <a:pt x="47891" y="18961"/>
                  </a:lnTo>
                  <a:lnTo>
                    <a:pt x="52120" y="25425"/>
                  </a:lnTo>
                  <a:lnTo>
                    <a:pt x="51117" y="18846"/>
                  </a:lnTo>
                  <a:lnTo>
                    <a:pt x="45542" y="12661"/>
                  </a:lnTo>
                  <a:lnTo>
                    <a:pt x="43002" y="10922"/>
                  </a:lnTo>
                  <a:lnTo>
                    <a:pt x="40449" y="9182"/>
                  </a:lnTo>
                  <a:lnTo>
                    <a:pt x="47167" y="11163"/>
                  </a:lnTo>
                  <a:lnTo>
                    <a:pt x="54114" y="10528"/>
                  </a:lnTo>
                  <a:lnTo>
                    <a:pt x="55753" y="9182"/>
                  </a:lnTo>
                  <a:lnTo>
                    <a:pt x="57150" y="8051"/>
                  </a:lnTo>
                  <a:lnTo>
                    <a:pt x="58191" y="7200"/>
                  </a:lnTo>
                  <a:lnTo>
                    <a:pt x="54851" y="8051"/>
                  </a:lnTo>
                  <a:lnTo>
                    <a:pt x="49898" y="7569"/>
                  </a:lnTo>
                  <a:lnTo>
                    <a:pt x="46786" y="7200"/>
                  </a:lnTo>
                  <a:lnTo>
                    <a:pt x="44958" y="6921"/>
                  </a:lnTo>
                  <a:lnTo>
                    <a:pt x="43484" y="6705"/>
                  </a:lnTo>
                  <a:lnTo>
                    <a:pt x="46570" y="6438"/>
                  </a:lnTo>
                  <a:lnTo>
                    <a:pt x="49390" y="6197"/>
                  </a:lnTo>
                  <a:lnTo>
                    <a:pt x="55092" y="3238"/>
                  </a:lnTo>
                  <a:lnTo>
                    <a:pt x="56083" y="2717"/>
                  </a:lnTo>
                  <a:lnTo>
                    <a:pt x="57340" y="2235"/>
                  </a:lnTo>
                  <a:lnTo>
                    <a:pt x="59207" y="977"/>
                  </a:lnTo>
                  <a:lnTo>
                    <a:pt x="59969" y="406"/>
                  </a:lnTo>
                  <a:lnTo>
                    <a:pt x="60439" y="0"/>
                  </a:lnTo>
                  <a:close/>
                </a:path>
                <a:path w="74295" h="43814">
                  <a:moveTo>
                    <a:pt x="73964" y="43561"/>
                  </a:moveTo>
                  <a:lnTo>
                    <a:pt x="63792" y="22174"/>
                  </a:lnTo>
                  <a:lnTo>
                    <a:pt x="63792" y="26403"/>
                  </a:lnTo>
                  <a:lnTo>
                    <a:pt x="60198" y="24053"/>
                  </a:lnTo>
                  <a:lnTo>
                    <a:pt x="58051" y="19748"/>
                  </a:lnTo>
                  <a:lnTo>
                    <a:pt x="62674" y="23685"/>
                  </a:lnTo>
                  <a:lnTo>
                    <a:pt x="63792" y="26403"/>
                  </a:lnTo>
                  <a:lnTo>
                    <a:pt x="63792" y="22174"/>
                  </a:lnTo>
                  <a:lnTo>
                    <a:pt x="62306" y="20091"/>
                  </a:lnTo>
                  <a:lnTo>
                    <a:pt x="60299" y="19723"/>
                  </a:lnTo>
                  <a:lnTo>
                    <a:pt x="57200" y="18110"/>
                  </a:lnTo>
                  <a:lnTo>
                    <a:pt x="55232" y="16611"/>
                  </a:lnTo>
                  <a:lnTo>
                    <a:pt x="56603" y="18415"/>
                  </a:lnTo>
                  <a:lnTo>
                    <a:pt x="54343" y="16738"/>
                  </a:lnTo>
                  <a:lnTo>
                    <a:pt x="58534" y="23685"/>
                  </a:lnTo>
                  <a:lnTo>
                    <a:pt x="63322" y="29591"/>
                  </a:lnTo>
                  <a:lnTo>
                    <a:pt x="68529" y="35775"/>
                  </a:lnTo>
                  <a:lnTo>
                    <a:pt x="73964" y="43561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639257" y="3834770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10">
                  <a:moveTo>
                    <a:pt x="3846" y="0"/>
                  </a:moveTo>
                  <a:lnTo>
                    <a:pt x="2359" y="396"/>
                  </a:lnTo>
                  <a:lnTo>
                    <a:pt x="752" y="1005"/>
                  </a:lnTo>
                  <a:lnTo>
                    <a:pt x="371" y="2499"/>
                  </a:lnTo>
                  <a:lnTo>
                    <a:pt x="0" y="3352"/>
                  </a:lnTo>
                  <a:lnTo>
                    <a:pt x="1359" y="2987"/>
                  </a:lnTo>
                  <a:lnTo>
                    <a:pt x="2359" y="2621"/>
                  </a:lnTo>
                  <a:lnTo>
                    <a:pt x="3846" y="2621"/>
                  </a:lnTo>
                  <a:lnTo>
                    <a:pt x="3846" y="1981"/>
                  </a:lnTo>
                  <a:lnTo>
                    <a:pt x="3977" y="1493"/>
                  </a:lnTo>
                  <a:lnTo>
                    <a:pt x="2727" y="1889"/>
                  </a:lnTo>
                  <a:lnTo>
                    <a:pt x="2478" y="1615"/>
                  </a:lnTo>
                  <a:lnTo>
                    <a:pt x="3846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627697" y="3822852"/>
              <a:ext cx="160655" cy="74295"/>
            </a:xfrm>
            <a:custGeom>
              <a:avLst/>
              <a:gdLst/>
              <a:ahLst/>
              <a:cxnLst/>
              <a:rect l="l" t="t" r="r" b="b"/>
              <a:pathLst>
                <a:path w="160654" h="74295">
                  <a:moveTo>
                    <a:pt x="16878" y="22504"/>
                  </a:moveTo>
                  <a:lnTo>
                    <a:pt x="14033" y="24599"/>
                  </a:lnTo>
                  <a:lnTo>
                    <a:pt x="9690" y="25730"/>
                  </a:lnTo>
                  <a:lnTo>
                    <a:pt x="6223" y="26581"/>
                  </a:lnTo>
                  <a:lnTo>
                    <a:pt x="2997" y="26581"/>
                  </a:lnTo>
                  <a:lnTo>
                    <a:pt x="0" y="24853"/>
                  </a:lnTo>
                  <a:lnTo>
                    <a:pt x="1993" y="29210"/>
                  </a:lnTo>
                  <a:lnTo>
                    <a:pt x="7213" y="30670"/>
                  </a:lnTo>
                  <a:lnTo>
                    <a:pt x="11061" y="29578"/>
                  </a:lnTo>
                  <a:lnTo>
                    <a:pt x="16522" y="28168"/>
                  </a:lnTo>
                  <a:lnTo>
                    <a:pt x="16624" y="26581"/>
                  </a:lnTo>
                  <a:lnTo>
                    <a:pt x="16878" y="22504"/>
                  </a:lnTo>
                  <a:close/>
                </a:path>
                <a:path w="160654" h="74295">
                  <a:moveTo>
                    <a:pt x="17106" y="22339"/>
                  </a:moveTo>
                  <a:lnTo>
                    <a:pt x="16891" y="22352"/>
                  </a:lnTo>
                  <a:lnTo>
                    <a:pt x="16878" y="22504"/>
                  </a:lnTo>
                  <a:lnTo>
                    <a:pt x="17106" y="22339"/>
                  </a:lnTo>
                  <a:close/>
                </a:path>
                <a:path w="160654" h="74295">
                  <a:moveTo>
                    <a:pt x="21932" y="27216"/>
                  </a:moveTo>
                  <a:lnTo>
                    <a:pt x="19989" y="28448"/>
                  </a:lnTo>
                  <a:lnTo>
                    <a:pt x="19240" y="30797"/>
                  </a:lnTo>
                  <a:lnTo>
                    <a:pt x="20497" y="32677"/>
                  </a:lnTo>
                  <a:lnTo>
                    <a:pt x="21932" y="27216"/>
                  </a:lnTo>
                  <a:close/>
                </a:path>
                <a:path w="160654" h="74295">
                  <a:moveTo>
                    <a:pt x="23583" y="24333"/>
                  </a:moveTo>
                  <a:lnTo>
                    <a:pt x="22720" y="24231"/>
                  </a:lnTo>
                  <a:lnTo>
                    <a:pt x="21932" y="27216"/>
                  </a:lnTo>
                  <a:lnTo>
                    <a:pt x="23583" y="24333"/>
                  </a:lnTo>
                  <a:close/>
                </a:path>
                <a:path w="160654" h="74295">
                  <a:moveTo>
                    <a:pt x="30048" y="21767"/>
                  </a:moveTo>
                  <a:lnTo>
                    <a:pt x="27686" y="20764"/>
                  </a:lnTo>
                  <a:lnTo>
                    <a:pt x="25082" y="21094"/>
                  </a:lnTo>
                  <a:lnTo>
                    <a:pt x="22606" y="21374"/>
                  </a:lnTo>
                  <a:lnTo>
                    <a:pt x="17754" y="21856"/>
                  </a:lnTo>
                  <a:lnTo>
                    <a:pt x="17106" y="22339"/>
                  </a:lnTo>
                  <a:lnTo>
                    <a:pt x="30048" y="21767"/>
                  </a:lnTo>
                  <a:close/>
                </a:path>
                <a:path w="160654" h="74295">
                  <a:moveTo>
                    <a:pt x="35623" y="25336"/>
                  </a:moveTo>
                  <a:lnTo>
                    <a:pt x="24345" y="22987"/>
                  </a:lnTo>
                  <a:lnTo>
                    <a:pt x="23583" y="24333"/>
                  </a:lnTo>
                  <a:lnTo>
                    <a:pt x="31038" y="25209"/>
                  </a:lnTo>
                  <a:lnTo>
                    <a:pt x="35623" y="25336"/>
                  </a:lnTo>
                  <a:close/>
                </a:path>
                <a:path w="160654" h="74295">
                  <a:moveTo>
                    <a:pt x="37503" y="4610"/>
                  </a:moveTo>
                  <a:lnTo>
                    <a:pt x="36995" y="4610"/>
                  </a:lnTo>
                  <a:lnTo>
                    <a:pt x="35877" y="5003"/>
                  </a:lnTo>
                  <a:lnTo>
                    <a:pt x="34759" y="6096"/>
                  </a:lnTo>
                  <a:lnTo>
                    <a:pt x="35623" y="6096"/>
                  </a:lnTo>
                  <a:lnTo>
                    <a:pt x="36995" y="5486"/>
                  </a:lnTo>
                  <a:lnTo>
                    <a:pt x="37503" y="4610"/>
                  </a:lnTo>
                  <a:close/>
                </a:path>
                <a:path w="160654" h="74295">
                  <a:moveTo>
                    <a:pt x="56730" y="40360"/>
                  </a:moveTo>
                  <a:lnTo>
                    <a:pt x="55118" y="35153"/>
                  </a:lnTo>
                  <a:lnTo>
                    <a:pt x="52882" y="31546"/>
                  </a:lnTo>
                  <a:lnTo>
                    <a:pt x="50774" y="27952"/>
                  </a:lnTo>
                  <a:lnTo>
                    <a:pt x="44691" y="23596"/>
                  </a:lnTo>
                  <a:lnTo>
                    <a:pt x="40957" y="21488"/>
                  </a:lnTo>
                  <a:lnTo>
                    <a:pt x="37490" y="19875"/>
                  </a:lnTo>
                  <a:lnTo>
                    <a:pt x="32397" y="16764"/>
                  </a:lnTo>
                  <a:lnTo>
                    <a:pt x="26454" y="11188"/>
                  </a:lnTo>
                  <a:lnTo>
                    <a:pt x="23723" y="6591"/>
                  </a:lnTo>
                  <a:lnTo>
                    <a:pt x="21348" y="1409"/>
                  </a:lnTo>
                  <a:lnTo>
                    <a:pt x="20739" y="0"/>
                  </a:lnTo>
                  <a:lnTo>
                    <a:pt x="17881" y="1130"/>
                  </a:lnTo>
                  <a:lnTo>
                    <a:pt x="19240" y="2870"/>
                  </a:lnTo>
                  <a:lnTo>
                    <a:pt x="21234" y="6350"/>
                  </a:lnTo>
                  <a:lnTo>
                    <a:pt x="24345" y="9448"/>
                  </a:lnTo>
                  <a:lnTo>
                    <a:pt x="26949" y="12687"/>
                  </a:lnTo>
                  <a:lnTo>
                    <a:pt x="30289" y="17132"/>
                  </a:lnTo>
                  <a:lnTo>
                    <a:pt x="35763" y="20878"/>
                  </a:lnTo>
                  <a:lnTo>
                    <a:pt x="56362" y="45567"/>
                  </a:lnTo>
                  <a:lnTo>
                    <a:pt x="56730" y="40360"/>
                  </a:lnTo>
                  <a:close/>
                </a:path>
                <a:path w="160654" h="74295">
                  <a:moveTo>
                    <a:pt x="65024" y="47561"/>
                  </a:moveTo>
                  <a:lnTo>
                    <a:pt x="64998" y="40170"/>
                  </a:lnTo>
                  <a:lnTo>
                    <a:pt x="64554" y="33782"/>
                  </a:lnTo>
                  <a:lnTo>
                    <a:pt x="63436" y="31038"/>
                  </a:lnTo>
                  <a:lnTo>
                    <a:pt x="57962" y="25577"/>
                  </a:lnTo>
                  <a:lnTo>
                    <a:pt x="59956" y="30670"/>
                  </a:lnTo>
                  <a:lnTo>
                    <a:pt x="61455" y="34899"/>
                  </a:lnTo>
                  <a:lnTo>
                    <a:pt x="62814" y="40728"/>
                  </a:lnTo>
                  <a:lnTo>
                    <a:pt x="61328" y="37134"/>
                  </a:lnTo>
                  <a:lnTo>
                    <a:pt x="56108" y="31305"/>
                  </a:lnTo>
                  <a:lnTo>
                    <a:pt x="52768" y="29692"/>
                  </a:lnTo>
                  <a:lnTo>
                    <a:pt x="55105" y="33655"/>
                  </a:lnTo>
                  <a:lnTo>
                    <a:pt x="55854" y="35661"/>
                  </a:lnTo>
                  <a:lnTo>
                    <a:pt x="57238" y="42202"/>
                  </a:lnTo>
                  <a:lnTo>
                    <a:pt x="57569" y="49784"/>
                  </a:lnTo>
                  <a:lnTo>
                    <a:pt x="57010" y="57277"/>
                  </a:lnTo>
                  <a:lnTo>
                    <a:pt x="55740" y="63550"/>
                  </a:lnTo>
                  <a:lnTo>
                    <a:pt x="59702" y="55232"/>
                  </a:lnTo>
                  <a:lnTo>
                    <a:pt x="61328" y="47548"/>
                  </a:lnTo>
                  <a:lnTo>
                    <a:pt x="59588" y="40081"/>
                  </a:lnTo>
                  <a:lnTo>
                    <a:pt x="62445" y="44564"/>
                  </a:lnTo>
                  <a:lnTo>
                    <a:pt x="63436" y="54508"/>
                  </a:lnTo>
                  <a:lnTo>
                    <a:pt x="63563" y="60960"/>
                  </a:lnTo>
                  <a:lnTo>
                    <a:pt x="64566" y="54876"/>
                  </a:lnTo>
                  <a:lnTo>
                    <a:pt x="65024" y="47561"/>
                  </a:lnTo>
                  <a:close/>
                </a:path>
                <a:path w="160654" h="74295">
                  <a:moveTo>
                    <a:pt x="66408" y="62585"/>
                  </a:moveTo>
                  <a:lnTo>
                    <a:pt x="65036" y="55880"/>
                  </a:lnTo>
                  <a:lnTo>
                    <a:pt x="64414" y="59867"/>
                  </a:lnTo>
                  <a:lnTo>
                    <a:pt x="64287" y="62217"/>
                  </a:lnTo>
                  <a:lnTo>
                    <a:pt x="62928" y="66421"/>
                  </a:lnTo>
                  <a:lnTo>
                    <a:pt x="63055" y="62217"/>
                  </a:lnTo>
                  <a:lnTo>
                    <a:pt x="63004" y="61328"/>
                  </a:lnTo>
                  <a:lnTo>
                    <a:pt x="62560" y="56362"/>
                  </a:lnTo>
                  <a:lnTo>
                    <a:pt x="62445" y="61976"/>
                  </a:lnTo>
                  <a:lnTo>
                    <a:pt x="60820" y="70535"/>
                  </a:lnTo>
                  <a:lnTo>
                    <a:pt x="59588" y="74015"/>
                  </a:lnTo>
                  <a:lnTo>
                    <a:pt x="61937" y="74015"/>
                  </a:lnTo>
                  <a:lnTo>
                    <a:pt x="65697" y="68516"/>
                  </a:lnTo>
                  <a:lnTo>
                    <a:pt x="65532" y="69291"/>
                  </a:lnTo>
                  <a:lnTo>
                    <a:pt x="64300" y="71640"/>
                  </a:lnTo>
                  <a:lnTo>
                    <a:pt x="63296" y="74015"/>
                  </a:lnTo>
                  <a:lnTo>
                    <a:pt x="65659" y="74015"/>
                  </a:lnTo>
                  <a:lnTo>
                    <a:pt x="65786" y="71272"/>
                  </a:lnTo>
                  <a:lnTo>
                    <a:pt x="66154" y="68529"/>
                  </a:lnTo>
                  <a:lnTo>
                    <a:pt x="66294" y="65811"/>
                  </a:lnTo>
                  <a:lnTo>
                    <a:pt x="66128" y="66560"/>
                  </a:lnTo>
                  <a:lnTo>
                    <a:pt x="66141" y="66421"/>
                  </a:lnTo>
                  <a:lnTo>
                    <a:pt x="66408" y="62585"/>
                  </a:lnTo>
                  <a:close/>
                </a:path>
                <a:path w="160654" h="74295">
                  <a:moveTo>
                    <a:pt x="69519" y="39598"/>
                  </a:moveTo>
                  <a:lnTo>
                    <a:pt x="58458" y="19240"/>
                  </a:lnTo>
                  <a:lnTo>
                    <a:pt x="57213" y="18021"/>
                  </a:lnTo>
                  <a:lnTo>
                    <a:pt x="59334" y="21005"/>
                  </a:lnTo>
                  <a:lnTo>
                    <a:pt x="62306" y="24726"/>
                  </a:lnTo>
                  <a:lnTo>
                    <a:pt x="64046" y="28448"/>
                  </a:lnTo>
                  <a:lnTo>
                    <a:pt x="61061" y="25450"/>
                  </a:lnTo>
                  <a:lnTo>
                    <a:pt x="58953" y="21488"/>
                  </a:lnTo>
                  <a:lnTo>
                    <a:pt x="56362" y="18135"/>
                  </a:lnTo>
                  <a:lnTo>
                    <a:pt x="57111" y="20116"/>
                  </a:lnTo>
                  <a:lnTo>
                    <a:pt x="57962" y="22745"/>
                  </a:lnTo>
                  <a:lnTo>
                    <a:pt x="57962" y="24726"/>
                  </a:lnTo>
                  <a:lnTo>
                    <a:pt x="60566" y="27101"/>
                  </a:lnTo>
                  <a:lnTo>
                    <a:pt x="65659" y="33286"/>
                  </a:lnTo>
                  <a:lnTo>
                    <a:pt x="69519" y="39598"/>
                  </a:lnTo>
                  <a:close/>
                </a:path>
                <a:path w="160654" h="74295">
                  <a:moveTo>
                    <a:pt x="70866" y="70624"/>
                  </a:moveTo>
                  <a:lnTo>
                    <a:pt x="70751" y="67157"/>
                  </a:lnTo>
                  <a:lnTo>
                    <a:pt x="70370" y="63919"/>
                  </a:lnTo>
                  <a:lnTo>
                    <a:pt x="69011" y="67157"/>
                  </a:lnTo>
                  <a:lnTo>
                    <a:pt x="67043" y="70142"/>
                  </a:lnTo>
                  <a:lnTo>
                    <a:pt x="66662" y="74015"/>
                  </a:lnTo>
                  <a:lnTo>
                    <a:pt x="70497" y="74015"/>
                  </a:lnTo>
                  <a:lnTo>
                    <a:pt x="70866" y="70624"/>
                  </a:lnTo>
                  <a:close/>
                </a:path>
                <a:path w="160654" h="74295">
                  <a:moveTo>
                    <a:pt x="71374" y="56121"/>
                  </a:moveTo>
                  <a:lnTo>
                    <a:pt x="70497" y="51638"/>
                  </a:lnTo>
                  <a:lnTo>
                    <a:pt x="68770" y="46456"/>
                  </a:lnTo>
                  <a:lnTo>
                    <a:pt x="66662" y="42341"/>
                  </a:lnTo>
                  <a:lnTo>
                    <a:pt x="67157" y="45212"/>
                  </a:lnTo>
                  <a:lnTo>
                    <a:pt x="68516" y="52133"/>
                  </a:lnTo>
                  <a:lnTo>
                    <a:pt x="68516" y="56362"/>
                  </a:lnTo>
                  <a:lnTo>
                    <a:pt x="68008" y="52133"/>
                  </a:lnTo>
                  <a:lnTo>
                    <a:pt x="66040" y="44208"/>
                  </a:lnTo>
                  <a:lnTo>
                    <a:pt x="65532" y="42468"/>
                  </a:lnTo>
                  <a:lnTo>
                    <a:pt x="65659" y="45974"/>
                  </a:lnTo>
                  <a:lnTo>
                    <a:pt x="65532" y="50939"/>
                  </a:lnTo>
                  <a:lnTo>
                    <a:pt x="65151" y="54267"/>
                  </a:lnTo>
                  <a:lnTo>
                    <a:pt x="66281" y="58864"/>
                  </a:lnTo>
                  <a:lnTo>
                    <a:pt x="67030" y="65087"/>
                  </a:lnTo>
                  <a:lnTo>
                    <a:pt x="66662" y="70535"/>
                  </a:lnTo>
                  <a:lnTo>
                    <a:pt x="68275" y="66789"/>
                  </a:lnTo>
                  <a:lnTo>
                    <a:pt x="70866" y="62064"/>
                  </a:lnTo>
                  <a:lnTo>
                    <a:pt x="71374" y="56121"/>
                  </a:lnTo>
                  <a:close/>
                </a:path>
                <a:path w="160654" h="74295">
                  <a:moveTo>
                    <a:pt x="76212" y="66789"/>
                  </a:moveTo>
                  <a:lnTo>
                    <a:pt x="73977" y="54267"/>
                  </a:lnTo>
                  <a:lnTo>
                    <a:pt x="74231" y="57975"/>
                  </a:lnTo>
                  <a:lnTo>
                    <a:pt x="73113" y="67030"/>
                  </a:lnTo>
                  <a:lnTo>
                    <a:pt x="72859" y="62585"/>
                  </a:lnTo>
                  <a:lnTo>
                    <a:pt x="72859" y="61214"/>
                  </a:lnTo>
                  <a:lnTo>
                    <a:pt x="71742" y="57340"/>
                  </a:lnTo>
                  <a:lnTo>
                    <a:pt x="71615" y="59232"/>
                  </a:lnTo>
                  <a:lnTo>
                    <a:pt x="70878" y="63195"/>
                  </a:lnTo>
                  <a:lnTo>
                    <a:pt x="71501" y="66789"/>
                  </a:lnTo>
                  <a:lnTo>
                    <a:pt x="71615" y="71031"/>
                  </a:lnTo>
                  <a:lnTo>
                    <a:pt x="71615" y="74015"/>
                  </a:lnTo>
                  <a:lnTo>
                    <a:pt x="73482" y="74015"/>
                  </a:lnTo>
                  <a:lnTo>
                    <a:pt x="74472" y="71640"/>
                  </a:lnTo>
                  <a:lnTo>
                    <a:pt x="75222" y="69164"/>
                  </a:lnTo>
                  <a:lnTo>
                    <a:pt x="76212" y="66789"/>
                  </a:lnTo>
                  <a:close/>
                </a:path>
                <a:path w="160654" h="74295">
                  <a:moveTo>
                    <a:pt x="76720" y="70015"/>
                  </a:moveTo>
                  <a:lnTo>
                    <a:pt x="76466" y="68033"/>
                  </a:lnTo>
                  <a:lnTo>
                    <a:pt x="75717" y="70269"/>
                  </a:lnTo>
                  <a:lnTo>
                    <a:pt x="74853" y="72275"/>
                  </a:lnTo>
                  <a:lnTo>
                    <a:pt x="74472" y="74015"/>
                  </a:lnTo>
                  <a:lnTo>
                    <a:pt x="76466" y="74015"/>
                  </a:lnTo>
                  <a:lnTo>
                    <a:pt x="76466" y="71996"/>
                  </a:lnTo>
                  <a:lnTo>
                    <a:pt x="76720" y="70015"/>
                  </a:lnTo>
                  <a:close/>
                </a:path>
                <a:path w="160654" h="74295">
                  <a:moveTo>
                    <a:pt x="81165" y="62826"/>
                  </a:moveTo>
                  <a:lnTo>
                    <a:pt x="80937" y="59715"/>
                  </a:lnTo>
                  <a:lnTo>
                    <a:pt x="79730" y="56603"/>
                  </a:lnTo>
                  <a:lnTo>
                    <a:pt x="78206" y="52641"/>
                  </a:lnTo>
                  <a:lnTo>
                    <a:pt x="77203" y="49288"/>
                  </a:lnTo>
                  <a:lnTo>
                    <a:pt x="76835" y="47675"/>
                  </a:lnTo>
                  <a:lnTo>
                    <a:pt x="74726" y="41821"/>
                  </a:lnTo>
                  <a:lnTo>
                    <a:pt x="75971" y="46786"/>
                  </a:lnTo>
                  <a:lnTo>
                    <a:pt x="76885" y="52641"/>
                  </a:lnTo>
                  <a:lnTo>
                    <a:pt x="77457" y="56603"/>
                  </a:lnTo>
                  <a:lnTo>
                    <a:pt x="76276" y="51422"/>
                  </a:lnTo>
                  <a:lnTo>
                    <a:pt x="74980" y="46583"/>
                  </a:lnTo>
                  <a:lnTo>
                    <a:pt x="73355" y="41706"/>
                  </a:lnTo>
                  <a:lnTo>
                    <a:pt x="73609" y="43713"/>
                  </a:lnTo>
                  <a:lnTo>
                    <a:pt x="73685" y="46786"/>
                  </a:lnTo>
                  <a:lnTo>
                    <a:pt x="73812" y="49288"/>
                  </a:lnTo>
                  <a:lnTo>
                    <a:pt x="74091" y="51917"/>
                  </a:lnTo>
                  <a:lnTo>
                    <a:pt x="74345" y="53530"/>
                  </a:lnTo>
                  <a:lnTo>
                    <a:pt x="75222" y="55880"/>
                  </a:lnTo>
                  <a:lnTo>
                    <a:pt x="75590" y="57340"/>
                  </a:lnTo>
                  <a:lnTo>
                    <a:pt x="76708" y="62433"/>
                  </a:lnTo>
                  <a:lnTo>
                    <a:pt x="77165" y="66789"/>
                  </a:lnTo>
                  <a:lnTo>
                    <a:pt x="77203" y="72275"/>
                  </a:lnTo>
                  <a:lnTo>
                    <a:pt x="78689" y="69291"/>
                  </a:lnTo>
                  <a:lnTo>
                    <a:pt x="80314" y="66789"/>
                  </a:lnTo>
                  <a:lnTo>
                    <a:pt x="81165" y="62826"/>
                  </a:lnTo>
                  <a:close/>
                </a:path>
                <a:path w="160654" h="74295">
                  <a:moveTo>
                    <a:pt x="83159" y="67030"/>
                  </a:moveTo>
                  <a:lnTo>
                    <a:pt x="82042" y="63919"/>
                  </a:lnTo>
                  <a:lnTo>
                    <a:pt x="80924" y="67551"/>
                  </a:lnTo>
                  <a:lnTo>
                    <a:pt x="79184" y="70535"/>
                  </a:lnTo>
                  <a:lnTo>
                    <a:pt x="78079" y="74015"/>
                  </a:lnTo>
                  <a:lnTo>
                    <a:pt x="82169" y="74015"/>
                  </a:lnTo>
                  <a:lnTo>
                    <a:pt x="81546" y="70624"/>
                  </a:lnTo>
                  <a:lnTo>
                    <a:pt x="83159" y="67030"/>
                  </a:lnTo>
                  <a:close/>
                </a:path>
                <a:path w="160654" h="74295">
                  <a:moveTo>
                    <a:pt x="127355" y="15151"/>
                  </a:moveTo>
                  <a:lnTo>
                    <a:pt x="124371" y="18148"/>
                  </a:lnTo>
                  <a:lnTo>
                    <a:pt x="115671" y="24244"/>
                  </a:lnTo>
                  <a:lnTo>
                    <a:pt x="110845" y="27190"/>
                  </a:lnTo>
                  <a:lnTo>
                    <a:pt x="113817" y="21615"/>
                  </a:lnTo>
                  <a:lnTo>
                    <a:pt x="118046" y="15913"/>
                  </a:lnTo>
                  <a:lnTo>
                    <a:pt x="121373" y="12077"/>
                  </a:lnTo>
                  <a:lnTo>
                    <a:pt x="117157" y="14668"/>
                  </a:lnTo>
                  <a:lnTo>
                    <a:pt x="111455" y="19240"/>
                  </a:lnTo>
                  <a:lnTo>
                    <a:pt x="109105" y="23723"/>
                  </a:lnTo>
                  <a:lnTo>
                    <a:pt x="107480" y="26708"/>
                  </a:lnTo>
                  <a:lnTo>
                    <a:pt x="104762" y="35636"/>
                  </a:lnTo>
                  <a:lnTo>
                    <a:pt x="104495" y="36639"/>
                  </a:lnTo>
                  <a:lnTo>
                    <a:pt x="106857" y="33286"/>
                  </a:lnTo>
                  <a:lnTo>
                    <a:pt x="109982" y="30429"/>
                  </a:lnTo>
                  <a:lnTo>
                    <a:pt x="113817" y="28562"/>
                  </a:lnTo>
                  <a:lnTo>
                    <a:pt x="115925" y="26339"/>
                  </a:lnTo>
                  <a:lnTo>
                    <a:pt x="119773" y="23355"/>
                  </a:lnTo>
                  <a:lnTo>
                    <a:pt x="122389" y="21374"/>
                  </a:lnTo>
                  <a:lnTo>
                    <a:pt x="123621" y="20129"/>
                  </a:lnTo>
                  <a:lnTo>
                    <a:pt x="126225" y="17018"/>
                  </a:lnTo>
                  <a:lnTo>
                    <a:pt x="127355" y="15151"/>
                  </a:lnTo>
                  <a:close/>
                </a:path>
                <a:path w="160654" h="74295">
                  <a:moveTo>
                    <a:pt x="160235" y="12687"/>
                  </a:moveTo>
                  <a:lnTo>
                    <a:pt x="159118" y="9817"/>
                  </a:lnTo>
                  <a:lnTo>
                    <a:pt x="157378" y="5854"/>
                  </a:lnTo>
                  <a:lnTo>
                    <a:pt x="152158" y="3517"/>
                  </a:lnTo>
                  <a:lnTo>
                    <a:pt x="147942" y="3873"/>
                  </a:lnTo>
                  <a:lnTo>
                    <a:pt x="142684" y="10617"/>
                  </a:lnTo>
                  <a:lnTo>
                    <a:pt x="137096" y="16383"/>
                  </a:lnTo>
                  <a:lnTo>
                    <a:pt x="130848" y="21475"/>
                  </a:lnTo>
                  <a:lnTo>
                    <a:pt x="123634" y="26225"/>
                  </a:lnTo>
                  <a:lnTo>
                    <a:pt x="124358" y="27559"/>
                  </a:lnTo>
                  <a:lnTo>
                    <a:pt x="127596" y="24968"/>
                  </a:lnTo>
                  <a:lnTo>
                    <a:pt x="130073" y="23482"/>
                  </a:lnTo>
                  <a:lnTo>
                    <a:pt x="134416" y="20370"/>
                  </a:lnTo>
                  <a:lnTo>
                    <a:pt x="140614" y="16522"/>
                  </a:lnTo>
                  <a:lnTo>
                    <a:pt x="146824" y="16167"/>
                  </a:lnTo>
                  <a:lnTo>
                    <a:pt x="151168" y="16040"/>
                  </a:lnTo>
                  <a:lnTo>
                    <a:pt x="155016" y="17411"/>
                  </a:lnTo>
                  <a:lnTo>
                    <a:pt x="157518" y="19913"/>
                  </a:lnTo>
                  <a:lnTo>
                    <a:pt x="159626" y="17894"/>
                  </a:lnTo>
                  <a:lnTo>
                    <a:pt x="160235" y="12687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777883" y="3834770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10">
                  <a:moveTo>
                    <a:pt x="118" y="0"/>
                  </a:moveTo>
                  <a:lnTo>
                    <a:pt x="1499" y="1615"/>
                  </a:lnTo>
                  <a:lnTo>
                    <a:pt x="1237" y="1889"/>
                  </a:lnTo>
                  <a:lnTo>
                    <a:pt x="0" y="1493"/>
                  </a:lnTo>
                  <a:lnTo>
                    <a:pt x="118" y="1981"/>
                  </a:lnTo>
                  <a:lnTo>
                    <a:pt x="118" y="2621"/>
                  </a:lnTo>
                  <a:lnTo>
                    <a:pt x="1606" y="2621"/>
                  </a:lnTo>
                  <a:lnTo>
                    <a:pt x="2724" y="2987"/>
                  </a:lnTo>
                  <a:lnTo>
                    <a:pt x="3977" y="3352"/>
                  </a:lnTo>
                  <a:lnTo>
                    <a:pt x="3608" y="2499"/>
                  </a:lnTo>
                  <a:lnTo>
                    <a:pt x="3227" y="1005"/>
                  </a:lnTo>
                  <a:lnTo>
                    <a:pt x="1606" y="396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710742" y="3822852"/>
              <a:ext cx="82550" cy="74295"/>
            </a:xfrm>
            <a:custGeom>
              <a:avLst/>
              <a:gdLst/>
              <a:ahLst/>
              <a:cxnLst/>
              <a:rect l="l" t="t" r="r" b="b"/>
              <a:pathLst>
                <a:path w="82550" h="74295">
                  <a:moveTo>
                    <a:pt x="4711" y="74015"/>
                  </a:moveTo>
                  <a:lnTo>
                    <a:pt x="3594" y="70535"/>
                  </a:lnTo>
                  <a:lnTo>
                    <a:pt x="1600" y="67551"/>
                  </a:lnTo>
                  <a:lnTo>
                    <a:pt x="749" y="63919"/>
                  </a:lnTo>
                  <a:lnTo>
                    <a:pt x="0" y="67310"/>
                  </a:lnTo>
                  <a:lnTo>
                    <a:pt x="1117" y="70624"/>
                  </a:lnTo>
                  <a:lnTo>
                    <a:pt x="495" y="74015"/>
                  </a:lnTo>
                  <a:lnTo>
                    <a:pt x="4711" y="74015"/>
                  </a:lnTo>
                  <a:close/>
                </a:path>
                <a:path w="82550" h="74295">
                  <a:moveTo>
                    <a:pt x="8051" y="74015"/>
                  </a:moveTo>
                  <a:lnTo>
                    <a:pt x="7683" y="72275"/>
                  </a:lnTo>
                  <a:lnTo>
                    <a:pt x="6832" y="70269"/>
                  </a:lnTo>
                  <a:lnTo>
                    <a:pt x="6083" y="68033"/>
                  </a:lnTo>
                  <a:lnTo>
                    <a:pt x="5829" y="70015"/>
                  </a:lnTo>
                  <a:lnTo>
                    <a:pt x="6083" y="71996"/>
                  </a:lnTo>
                  <a:lnTo>
                    <a:pt x="6083" y="74015"/>
                  </a:lnTo>
                  <a:lnTo>
                    <a:pt x="8051" y="74015"/>
                  </a:lnTo>
                  <a:close/>
                </a:path>
                <a:path w="82550" h="74295">
                  <a:moveTo>
                    <a:pt x="9156" y="41706"/>
                  </a:moveTo>
                  <a:lnTo>
                    <a:pt x="7315" y="46583"/>
                  </a:lnTo>
                  <a:lnTo>
                    <a:pt x="6311" y="51638"/>
                  </a:lnTo>
                  <a:lnTo>
                    <a:pt x="5194" y="56603"/>
                  </a:lnTo>
                  <a:lnTo>
                    <a:pt x="5943" y="51422"/>
                  </a:lnTo>
                  <a:lnTo>
                    <a:pt x="6680" y="46786"/>
                  </a:lnTo>
                  <a:lnTo>
                    <a:pt x="7937" y="41821"/>
                  </a:lnTo>
                  <a:lnTo>
                    <a:pt x="5829" y="47675"/>
                  </a:lnTo>
                  <a:lnTo>
                    <a:pt x="5448" y="49288"/>
                  </a:lnTo>
                  <a:lnTo>
                    <a:pt x="4584" y="52641"/>
                  </a:lnTo>
                  <a:lnTo>
                    <a:pt x="1714" y="59715"/>
                  </a:lnTo>
                  <a:lnTo>
                    <a:pt x="1485" y="62826"/>
                  </a:lnTo>
                  <a:lnTo>
                    <a:pt x="2336" y="66789"/>
                  </a:lnTo>
                  <a:lnTo>
                    <a:pt x="3962" y="69291"/>
                  </a:lnTo>
                  <a:lnTo>
                    <a:pt x="5448" y="72275"/>
                  </a:lnTo>
                  <a:lnTo>
                    <a:pt x="8305" y="53530"/>
                  </a:lnTo>
                  <a:lnTo>
                    <a:pt x="9055" y="48564"/>
                  </a:lnTo>
                  <a:lnTo>
                    <a:pt x="9156" y="41706"/>
                  </a:lnTo>
                  <a:close/>
                </a:path>
                <a:path w="82550" h="74295">
                  <a:moveTo>
                    <a:pt x="11645" y="63195"/>
                  </a:moveTo>
                  <a:lnTo>
                    <a:pt x="10909" y="59232"/>
                  </a:lnTo>
                  <a:lnTo>
                    <a:pt x="10795" y="57340"/>
                  </a:lnTo>
                  <a:lnTo>
                    <a:pt x="9677" y="61214"/>
                  </a:lnTo>
                  <a:lnTo>
                    <a:pt x="9677" y="62585"/>
                  </a:lnTo>
                  <a:lnTo>
                    <a:pt x="9537" y="67030"/>
                  </a:lnTo>
                  <a:lnTo>
                    <a:pt x="8432" y="57975"/>
                  </a:lnTo>
                  <a:lnTo>
                    <a:pt x="8686" y="54267"/>
                  </a:lnTo>
                  <a:lnTo>
                    <a:pt x="6451" y="66789"/>
                  </a:lnTo>
                  <a:lnTo>
                    <a:pt x="8191" y="71640"/>
                  </a:lnTo>
                  <a:lnTo>
                    <a:pt x="9169" y="74015"/>
                  </a:lnTo>
                  <a:lnTo>
                    <a:pt x="10909" y="74015"/>
                  </a:lnTo>
                  <a:lnTo>
                    <a:pt x="10909" y="66789"/>
                  </a:lnTo>
                  <a:lnTo>
                    <a:pt x="11645" y="63195"/>
                  </a:lnTo>
                  <a:close/>
                </a:path>
                <a:path w="82550" h="74295">
                  <a:moveTo>
                    <a:pt x="15875" y="74015"/>
                  </a:moveTo>
                  <a:lnTo>
                    <a:pt x="15506" y="70142"/>
                  </a:lnTo>
                  <a:lnTo>
                    <a:pt x="13525" y="67157"/>
                  </a:lnTo>
                  <a:lnTo>
                    <a:pt x="12166" y="63919"/>
                  </a:lnTo>
                  <a:lnTo>
                    <a:pt x="11798" y="67157"/>
                  </a:lnTo>
                  <a:lnTo>
                    <a:pt x="11658" y="70624"/>
                  </a:lnTo>
                  <a:lnTo>
                    <a:pt x="12026" y="74015"/>
                  </a:lnTo>
                  <a:lnTo>
                    <a:pt x="15875" y="74015"/>
                  </a:lnTo>
                  <a:close/>
                </a:path>
                <a:path w="82550" h="74295">
                  <a:moveTo>
                    <a:pt x="17373" y="54267"/>
                  </a:moveTo>
                  <a:lnTo>
                    <a:pt x="16979" y="50939"/>
                  </a:lnTo>
                  <a:lnTo>
                    <a:pt x="16878" y="45974"/>
                  </a:lnTo>
                  <a:lnTo>
                    <a:pt x="16979" y="42468"/>
                  </a:lnTo>
                  <a:lnTo>
                    <a:pt x="16497" y="44208"/>
                  </a:lnTo>
                  <a:lnTo>
                    <a:pt x="14516" y="52133"/>
                  </a:lnTo>
                  <a:lnTo>
                    <a:pt x="14147" y="56362"/>
                  </a:lnTo>
                  <a:lnTo>
                    <a:pt x="14147" y="52133"/>
                  </a:lnTo>
                  <a:lnTo>
                    <a:pt x="15887" y="42341"/>
                  </a:lnTo>
                  <a:lnTo>
                    <a:pt x="13906" y="46189"/>
                  </a:lnTo>
                  <a:lnTo>
                    <a:pt x="11785" y="51638"/>
                  </a:lnTo>
                  <a:lnTo>
                    <a:pt x="11163" y="56121"/>
                  </a:lnTo>
                  <a:lnTo>
                    <a:pt x="11658" y="62064"/>
                  </a:lnTo>
                  <a:lnTo>
                    <a:pt x="14262" y="66789"/>
                  </a:lnTo>
                  <a:lnTo>
                    <a:pt x="15875" y="70535"/>
                  </a:lnTo>
                  <a:lnTo>
                    <a:pt x="15506" y="65087"/>
                  </a:lnTo>
                  <a:lnTo>
                    <a:pt x="16256" y="58864"/>
                  </a:lnTo>
                  <a:lnTo>
                    <a:pt x="17373" y="54267"/>
                  </a:lnTo>
                  <a:close/>
                </a:path>
                <a:path w="82550" h="74295">
                  <a:moveTo>
                    <a:pt x="17729" y="34391"/>
                  </a:moveTo>
                  <a:lnTo>
                    <a:pt x="15011" y="37769"/>
                  </a:lnTo>
                  <a:lnTo>
                    <a:pt x="12280" y="42227"/>
                  </a:lnTo>
                  <a:lnTo>
                    <a:pt x="10680" y="47561"/>
                  </a:lnTo>
                  <a:lnTo>
                    <a:pt x="10782" y="44450"/>
                  </a:lnTo>
                  <a:lnTo>
                    <a:pt x="15252" y="29692"/>
                  </a:lnTo>
                  <a:lnTo>
                    <a:pt x="16497" y="26339"/>
                  </a:lnTo>
                  <a:lnTo>
                    <a:pt x="12649" y="33540"/>
                  </a:lnTo>
                  <a:lnTo>
                    <a:pt x="10718" y="38468"/>
                  </a:lnTo>
                  <a:lnTo>
                    <a:pt x="9639" y="44818"/>
                  </a:lnTo>
                  <a:lnTo>
                    <a:pt x="9258" y="52438"/>
                  </a:lnTo>
                  <a:lnTo>
                    <a:pt x="9423" y="61214"/>
                  </a:lnTo>
                  <a:lnTo>
                    <a:pt x="11455" y="52552"/>
                  </a:lnTo>
                  <a:lnTo>
                    <a:pt x="14033" y="45110"/>
                  </a:lnTo>
                  <a:lnTo>
                    <a:pt x="16395" y="39014"/>
                  </a:lnTo>
                  <a:lnTo>
                    <a:pt x="17729" y="34391"/>
                  </a:lnTo>
                  <a:close/>
                </a:path>
                <a:path w="82550" h="74295">
                  <a:moveTo>
                    <a:pt x="22961" y="74015"/>
                  </a:moveTo>
                  <a:lnTo>
                    <a:pt x="21577" y="70535"/>
                  </a:lnTo>
                  <a:lnTo>
                    <a:pt x="20802" y="66421"/>
                  </a:lnTo>
                  <a:lnTo>
                    <a:pt x="19964" y="61976"/>
                  </a:lnTo>
                  <a:lnTo>
                    <a:pt x="19837" y="56362"/>
                  </a:lnTo>
                  <a:lnTo>
                    <a:pt x="19532" y="59867"/>
                  </a:lnTo>
                  <a:lnTo>
                    <a:pt x="19469" y="66421"/>
                  </a:lnTo>
                  <a:lnTo>
                    <a:pt x="18300" y="62458"/>
                  </a:lnTo>
                  <a:lnTo>
                    <a:pt x="18211" y="61976"/>
                  </a:lnTo>
                  <a:lnTo>
                    <a:pt x="17995" y="59867"/>
                  </a:lnTo>
                  <a:lnTo>
                    <a:pt x="17360" y="55880"/>
                  </a:lnTo>
                  <a:lnTo>
                    <a:pt x="16243" y="62458"/>
                  </a:lnTo>
                  <a:lnTo>
                    <a:pt x="16637" y="67106"/>
                  </a:lnTo>
                  <a:lnTo>
                    <a:pt x="16370" y="65811"/>
                  </a:lnTo>
                  <a:lnTo>
                    <a:pt x="16497" y="68529"/>
                  </a:lnTo>
                  <a:lnTo>
                    <a:pt x="16738" y="71272"/>
                  </a:lnTo>
                  <a:lnTo>
                    <a:pt x="16992" y="74015"/>
                  </a:lnTo>
                  <a:lnTo>
                    <a:pt x="19354" y="74015"/>
                  </a:lnTo>
                  <a:lnTo>
                    <a:pt x="18249" y="71640"/>
                  </a:lnTo>
                  <a:lnTo>
                    <a:pt x="17119" y="69291"/>
                  </a:lnTo>
                  <a:lnTo>
                    <a:pt x="16967" y="68630"/>
                  </a:lnTo>
                  <a:lnTo>
                    <a:pt x="20586" y="74015"/>
                  </a:lnTo>
                  <a:lnTo>
                    <a:pt x="22961" y="74015"/>
                  </a:lnTo>
                  <a:close/>
                </a:path>
                <a:path w="82550" h="74295">
                  <a:moveTo>
                    <a:pt x="26924" y="74015"/>
                  </a:moveTo>
                  <a:lnTo>
                    <a:pt x="26047" y="71882"/>
                  </a:lnTo>
                  <a:lnTo>
                    <a:pt x="21958" y="67030"/>
                  </a:lnTo>
                  <a:lnTo>
                    <a:pt x="21082" y="63563"/>
                  </a:lnTo>
                  <a:lnTo>
                    <a:pt x="21717" y="67157"/>
                  </a:lnTo>
                  <a:lnTo>
                    <a:pt x="23317" y="70421"/>
                  </a:lnTo>
                  <a:lnTo>
                    <a:pt x="23939" y="74015"/>
                  </a:lnTo>
                  <a:lnTo>
                    <a:pt x="26924" y="74015"/>
                  </a:lnTo>
                  <a:close/>
                </a:path>
                <a:path w="82550" h="74295">
                  <a:moveTo>
                    <a:pt x="34378" y="8572"/>
                  </a:moveTo>
                  <a:lnTo>
                    <a:pt x="30149" y="9334"/>
                  </a:lnTo>
                  <a:lnTo>
                    <a:pt x="28168" y="9334"/>
                  </a:lnTo>
                  <a:lnTo>
                    <a:pt x="25806" y="11430"/>
                  </a:lnTo>
                  <a:lnTo>
                    <a:pt x="25222" y="12382"/>
                  </a:lnTo>
                  <a:lnTo>
                    <a:pt x="26809" y="9207"/>
                  </a:lnTo>
                  <a:lnTo>
                    <a:pt x="26301" y="9207"/>
                  </a:lnTo>
                  <a:lnTo>
                    <a:pt x="24079" y="9093"/>
                  </a:lnTo>
                  <a:lnTo>
                    <a:pt x="21717" y="13817"/>
                  </a:lnTo>
                  <a:lnTo>
                    <a:pt x="18681" y="14859"/>
                  </a:lnTo>
                  <a:lnTo>
                    <a:pt x="18681" y="18224"/>
                  </a:lnTo>
                  <a:lnTo>
                    <a:pt x="16979" y="22098"/>
                  </a:lnTo>
                  <a:lnTo>
                    <a:pt x="13385" y="24574"/>
                  </a:lnTo>
                  <a:lnTo>
                    <a:pt x="14516" y="21856"/>
                  </a:lnTo>
                  <a:lnTo>
                    <a:pt x="18681" y="18224"/>
                  </a:lnTo>
                  <a:lnTo>
                    <a:pt x="18681" y="14859"/>
                  </a:lnTo>
                  <a:lnTo>
                    <a:pt x="14020" y="16433"/>
                  </a:lnTo>
                  <a:lnTo>
                    <a:pt x="9169" y="16649"/>
                  </a:lnTo>
                  <a:lnTo>
                    <a:pt x="15201" y="18186"/>
                  </a:lnTo>
                  <a:lnTo>
                    <a:pt x="3086" y="41732"/>
                  </a:lnTo>
                  <a:lnTo>
                    <a:pt x="5499" y="38277"/>
                  </a:lnTo>
                  <a:lnTo>
                    <a:pt x="2095" y="44932"/>
                  </a:lnTo>
                  <a:lnTo>
                    <a:pt x="114" y="52285"/>
                  </a:lnTo>
                  <a:lnTo>
                    <a:pt x="482" y="58229"/>
                  </a:lnTo>
                  <a:lnTo>
                    <a:pt x="850" y="62344"/>
                  </a:lnTo>
                  <a:lnTo>
                    <a:pt x="3048" y="52895"/>
                  </a:lnTo>
                  <a:lnTo>
                    <a:pt x="6400" y="43700"/>
                  </a:lnTo>
                  <a:lnTo>
                    <a:pt x="10795" y="34709"/>
                  </a:lnTo>
                  <a:lnTo>
                    <a:pt x="16129" y="25819"/>
                  </a:lnTo>
                  <a:lnTo>
                    <a:pt x="11277" y="31673"/>
                  </a:lnTo>
                  <a:lnTo>
                    <a:pt x="5689" y="37998"/>
                  </a:lnTo>
                  <a:lnTo>
                    <a:pt x="8534" y="33947"/>
                  </a:lnTo>
                  <a:lnTo>
                    <a:pt x="13754" y="27762"/>
                  </a:lnTo>
                  <a:lnTo>
                    <a:pt x="16370" y="24574"/>
                  </a:lnTo>
                  <a:lnTo>
                    <a:pt x="18580" y="21856"/>
                  </a:lnTo>
                  <a:lnTo>
                    <a:pt x="22834" y="14909"/>
                  </a:lnTo>
                  <a:lnTo>
                    <a:pt x="20713" y="16243"/>
                  </a:lnTo>
                  <a:lnTo>
                    <a:pt x="21158" y="15671"/>
                  </a:lnTo>
                  <a:lnTo>
                    <a:pt x="24498" y="13550"/>
                  </a:lnTo>
                  <a:lnTo>
                    <a:pt x="22948" y="16040"/>
                  </a:lnTo>
                  <a:lnTo>
                    <a:pt x="19608" y="21856"/>
                  </a:lnTo>
                  <a:lnTo>
                    <a:pt x="24599" y="18834"/>
                  </a:lnTo>
                  <a:lnTo>
                    <a:pt x="24193" y="19240"/>
                  </a:lnTo>
                  <a:lnTo>
                    <a:pt x="20472" y="21742"/>
                  </a:lnTo>
                  <a:lnTo>
                    <a:pt x="19113" y="22745"/>
                  </a:lnTo>
                  <a:lnTo>
                    <a:pt x="17005" y="26060"/>
                  </a:lnTo>
                  <a:lnTo>
                    <a:pt x="14389" y="34544"/>
                  </a:lnTo>
                  <a:lnTo>
                    <a:pt x="13144" y="39598"/>
                  </a:lnTo>
                  <a:lnTo>
                    <a:pt x="16979" y="33286"/>
                  </a:lnTo>
                  <a:lnTo>
                    <a:pt x="19075" y="30746"/>
                  </a:lnTo>
                  <a:lnTo>
                    <a:pt x="18110" y="33896"/>
                  </a:lnTo>
                  <a:lnTo>
                    <a:pt x="17602" y="40284"/>
                  </a:lnTo>
                  <a:lnTo>
                    <a:pt x="17564" y="47688"/>
                  </a:lnTo>
                  <a:lnTo>
                    <a:pt x="18021" y="54991"/>
                  </a:lnTo>
                  <a:lnTo>
                    <a:pt x="18973" y="61087"/>
                  </a:lnTo>
                  <a:lnTo>
                    <a:pt x="19100" y="54622"/>
                  </a:lnTo>
                  <a:lnTo>
                    <a:pt x="20091" y="44691"/>
                  </a:lnTo>
                  <a:lnTo>
                    <a:pt x="22948" y="40246"/>
                  </a:lnTo>
                  <a:lnTo>
                    <a:pt x="21107" y="47675"/>
                  </a:lnTo>
                  <a:lnTo>
                    <a:pt x="22821" y="55359"/>
                  </a:lnTo>
                  <a:lnTo>
                    <a:pt x="26670" y="63677"/>
                  </a:lnTo>
                  <a:lnTo>
                    <a:pt x="25387" y="57404"/>
                  </a:lnTo>
                  <a:lnTo>
                    <a:pt x="24841" y="49911"/>
                  </a:lnTo>
                  <a:lnTo>
                    <a:pt x="25171" y="42329"/>
                  </a:lnTo>
                  <a:lnTo>
                    <a:pt x="26543" y="35763"/>
                  </a:lnTo>
                  <a:lnTo>
                    <a:pt x="27165" y="33782"/>
                  </a:lnTo>
                  <a:lnTo>
                    <a:pt x="29654" y="29819"/>
                  </a:lnTo>
                  <a:lnTo>
                    <a:pt x="26301" y="31407"/>
                  </a:lnTo>
                  <a:lnTo>
                    <a:pt x="21082" y="37249"/>
                  </a:lnTo>
                  <a:lnTo>
                    <a:pt x="19596" y="40855"/>
                  </a:lnTo>
                  <a:lnTo>
                    <a:pt x="21082" y="34912"/>
                  </a:lnTo>
                  <a:lnTo>
                    <a:pt x="22580" y="30797"/>
                  </a:lnTo>
                  <a:lnTo>
                    <a:pt x="24561" y="25704"/>
                  </a:lnTo>
                  <a:lnTo>
                    <a:pt x="22326" y="27800"/>
                  </a:lnTo>
                  <a:lnTo>
                    <a:pt x="19240" y="30543"/>
                  </a:lnTo>
                  <a:lnTo>
                    <a:pt x="22085" y="27101"/>
                  </a:lnTo>
                  <a:lnTo>
                    <a:pt x="24688" y="24726"/>
                  </a:lnTo>
                  <a:lnTo>
                    <a:pt x="24688" y="22745"/>
                  </a:lnTo>
                  <a:lnTo>
                    <a:pt x="26174" y="18135"/>
                  </a:lnTo>
                  <a:lnTo>
                    <a:pt x="23698" y="21615"/>
                  </a:lnTo>
                  <a:lnTo>
                    <a:pt x="21590" y="25450"/>
                  </a:lnTo>
                  <a:lnTo>
                    <a:pt x="18732" y="28448"/>
                  </a:lnTo>
                  <a:lnTo>
                    <a:pt x="20345" y="24726"/>
                  </a:lnTo>
                  <a:lnTo>
                    <a:pt x="23444" y="21005"/>
                  </a:lnTo>
                  <a:lnTo>
                    <a:pt x="25082" y="18554"/>
                  </a:lnTo>
                  <a:lnTo>
                    <a:pt x="25552" y="18262"/>
                  </a:lnTo>
                  <a:lnTo>
                    <a:pt x="31394" y="11315"/>
                  </a:lnTo>
                  <a:lnTo>
                    <a:pt x="34378" y="8572"/>
                  </a:lnTo>
                  <a:close/>
                </a:path>
                <a:path w="82550" h="74295">
                  <a:moveTo>
                    <a:pt x="47777" y="6096"/>
                  </a:moveTo>
                  <a:lnTo>
                    <a:pt x="46659" y="5003"/>
                  </a:lnTo>
                  <a:lnTo>
                    <a:pt x="45542" y="4610"/>
                  </a:lnTo>
                  <a:lnTo>
                    <a:pt x="45046" y="4610"/>
                  </a:lnTo>
                  <a:lnTo>
                    <a:pt x="44411" y="4724"/>
                  </a:lnTo>
                  <a:lnTo>
                    <a:pt x="47155" y="6096"/>
                  </a:lnTo>
                  <a:lnTo>
                    <a:pt x="47777" y="6096"/>
                  </a:lnTo>
                  <a:close/>
                </a:path>
                <a:path w="82550" h="74295">
                  <a:moveTo>
                    <a:pt x="56743" y="24599"/>
                  </a:moveTo>
                  <a:lnTo>
                    <a:pt x="56210" y="24231"/>
                  </a:lnTo>
                  <a:lnTo>
                    <a:pt x="51866" y="24231"/>
                  </a:lnTo>
                  <a:lnTo>
                    <a:pt x="46901" y="25336"/>
                  </a:lnTo>
                  <a:lnTo>
                    <a:pt x="51485" y="25209"/>
                  </a:lnTo>
                  <a:lnTo>
                    <a:pt x="56743" y="24599"/>
                  </a:lnTo>
                  <a:close/>
                </a:path>
                <a:path w="82550" h="74295">
                  <a:moveTo>
                    <a:pt x="60591" y="27216"/>
                  </a:moveTo>
                  <a:lnTo>
                    <a:pt x="59817" y="24231"/>
                  </a:lnTo>
                  <a:lnTo>
                    <a:pt x="56743" y="24599"/>
                  </a:lnTo>
                  <a:lnTo>
                    <a:pt x="60591" y="27216"/>
                  </a:lnTo>
                  <a:close/>
                </a:path>
                <a:path w="82550" h="74295">
                  <a:moveTo>
                    <a:pt x="63284" y="30797"/>
                  </a:moveTo>
                  <a:lnTo>
                    <a:pt x="62534" y="28448"/>
                  </a:lnTo>
                  <a:lnTo>
                    <a:pt x="60591" y="27216"/>
                  </a:lnTo>
                  <a:lnTo>
                    <a:pt x="62039" y="32677"/>
                  </a:lnTo>
                  <a:lnTo>
                    <a:pt x="63284" y="30797"/>
                  </a:lnTo>
                  <a:close/>
                </a:path>
                <a:path w="82550" h="74295">
                  <a:moveTo>
                    <a:pt x="64782" y="1130"/>
                  </a:moveTo>
                  <a:lnTo>
                    <a:pt x="61798" y="0"/>
                  </a:lnTo>
                  <a:lnTo>
                    <a:pt x="61302" y="1409"/>
                  </a:lnTo>
                  <a:lnTo>
                    <a:pt x="58940" y="6591"/>
                  </a:lnTo>
                  <a:lnTo>
                    <a:pt x="56210" y="11188"/>
                  </a:lnTo>
                  <a:lnTo>
                    <a:pt x="52857" y="14300"/>
                  </a:lnTo>
                  <a:lnTo>
                    <a:pt x="50380" y="16764"/>
                  </a:lnTo>
                  <a:lnTo>
                    <a:pt x="45173" y="19875"/>
                  </a:lnTo>
                  <a:lnTo>
                    <a:pt x="41821" y="21488"/>
                  </a:lnTo>
                  <a:lnTo>
                    <a:pt x="37973" y="23596"/>
                  </a:lnTo>
                  <a:lnTo>
                    <a:pt x="32016" y="27952"/>
                  </a:lnTo>
                  <a:lnTo>
                    <a:pt x="29781" y="31546"/>
                  </a:lnTo>
                  <a:lnTo>
                    <a:pt x="27673" y="35153"/>
                  </a:lnTo>
                  <a:lnTo>
                    <a:pt x="25920" y="40360"/>
                  </a:lnTo>
                  <a:lnTo>
                    <a:pt x="26301" y="45567"/>
                  </a:lnTo>
                  <a:lnTo>
                    <a:pt x="28549" y="39801"/>
                  </a:lnTo>
                  <a:lnTo>
                    <a:pt x="31927" y="33794"/>
                  </a:lnTo>
                  <a:lnTo>
                    <a:pt x="36118" y="28384"/>
                  </a:lnTo>
                  <a:lnTo>
                    <a:pt x="40805" y="24358"/>
                  </a:lnTo>
                  <a:lnTo>
                    <a:pt x="46901" y="20878"/>
                  </a:lnTo>
                  <a:lnTo>
                    <a:pt x="52362" y="17132"/>
                  </a:lnTo>
                  <a:lnTo>
                    <a:pt x="58305" y="9448"/>
                  </a:lnTo>
                  <a:lnTo>
                    <a:pt x="61429" y="6350"/>
                  </a:lnTo>
                  <a:lnTo>
                    <a:pt x="63411" y="2870"/>
                  </a:lnTo>
                  <a:lnTo>
                    <a:pt x="64782" y="1130"/>
                  </a:lnTo>
                  <a:close/>
                </a:path>
                <a:path w="82550" h="74295">
                  <a:moveTo>
                    <a:pt x="65532" y="22339"/>
                  </a:moveTo>
                  <a:lnTo>
                    <a:pt x="64897" y="21856"/>
                  </a:lnTo>
                  <a:lnTo>
                    <a:pt x="57569" y="21094"/>
                  </a:lnTo>
                  <a:lnTo>
                    <a:pt x="54965" y="20764"/>
                  </a:lnTo>
                  <a:lnTo>
                    <a:pt x="52489" y="21767"/>
                  </a:lnTo>
                  <a:lnTo>
                    <a:pt x="65532" y="22339"/>
                  </a:lnTo>
                  <a:close/>
                </a:path>
                <a:path w="82550" h="74295">
                  <a:moveTo>
                    <a:pt x="82524" y="24853"/>
                  </a:moveTo>
                  <a:lnTo>
                    <a:pt x="79540" y="26581"/>
                  </a:lnTo>
                  <a:lnTo>
                    <a:pt x="76314" y="26581"/>
                  </a:lnTo>
                  <a:lnTo>
                    <a:pt x="72720" y="25730"/>
                  </a:lnTo>
                  <a:lnTo>
                    <a:pt x="68503" y="24599"/>
                  </a:lnTo>
                  <a:lnTo>
                    <a:pt x="65646" y="22440"/>
                  </a:lnTo>
                  <a:lnTo>
                    <a:pt x="66014" y="28168"/>
                  </a:lnTo>
                  <a:lnTo>
                    <a:pt x="71475" y="29578"/>
                  </a:lnTo>
                  <a:lnTo>
                    <a:pt x="75323" y="30670"/>
                  </a:lnTo>
                  <a:lnTo>
                    <a:pt x="80530" y="29210"/>
                  </a:lnTo>
                  <a:lnTo>
                    <a:pt x="81737" y="26581"/>
                  </a:lnTo>
                  <a:lnTo>
                    <a:pt x="82524" y="24853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735305" y="388804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0"/>
                  </a:moveTo>
                  <a:lnTo>
                    <a:pt x="999" y="2468"/>
                  </a:lnTo>
                  <a:lnTo>
                    <a:pt x="2490" y="4328"/>
                  </a:lnTo>
                  <a:lnTo>
                    <a:pt x="4596" y="5821"/>
                  </a:lnTo>
                  <a:lnTo>
                    <a:pt x="2621" y="3688"/>
                  </a:lnTo>
                  <a:lnTo>
                    <a:pt x="1999" y="23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736686" y="3875735"/>
              <a:ext cx="15240" cy="15875"/>
            </a:xfrm>
            <a:custGeom>
              <a:avLst/>
              <a:gdLst/>
              <a:ahLst/>
              <a:cxnLst/>
              <a:rect l="l" t="t" r="r" b="b"/>
              <a:pathLst>
                <a:path w="15240" h="15875">
                  <a:moveTo>
                    <a:pt x="728" y="6461"/>
                  </a:moveTo>
                  <a:lnTo>
                    <a:pt x="859" y="7711"/>
                  </a:lnTo>
                  <a:lnTo>
                    <a:pt x="1740" y="10789"/>
                  </a:lnTo>
                  <a:lnTo>
                    <a:pt x="2478" y="12313"/>
                  </a:lnTo>
                  <a:lnTo>
                    <a:pt x="6443" y="15758"/>
                  </a:lnTo>
                  <a:lnTo>
                    <a:pt x="13395" y="14660"/>
                  </a:lnTo>
                  <a:lnTo>
                    <a:pt x="13809" y="13380"/>
                  </a:lnTo>
                  <a:lnTo>
                    <a:pt x="7312" y="13380"/>
                  </a:lnTo>
                  <a:lnTo>
                    <a:pt x="5932" y="11767"/>
                  </a:lnTo>
                  <a:lnTo>
                    <a:pt x="2596" y="10789"/>
                  </a:lnTo>
                  <a:lnTo>
                    <a:pt x="728" y="6461"/>
                  </a:lnTo>
                  <a:close/>
                </a:path>
                <a:path w="15240" h="15875">
                  <a:moveTo>
                    <a:pt x="14764" y="10424"/>
                  </a:moveTo>
                  <a:lnTo>
                    <a:pt x="7312" y="13380"/>
                  </a:lnTo>
                  <a:lnTo>
                    <a:pt x="13809" y="13380"/>
                  </a:lnTo>
                  <a:lnTo>
                    <a:pt x="14764" y="10424"/>
                  </a:lnTo>
                  <a:close/>
                </a:path>
                <a:path w="15240" h="15875">
                  <a:moveTo>
                    <a:pt x="5817" y="11633"/>
                  </a:moveTo>
                  <a:lnTo>
                    <a:pt x="5932" y="11767"/>
                  </a:lnTo>
                  <a:lnTo>
                    <a:pt x="6443" y="11917"/>
                  </a:lnTo>
                  <a:lnTo>
                    <a:pt x="5817" y="11633"/>
                  </a:lnTo>
                  <a:close/>
                </a:path>
                <a:path w="15240" h="15875">
                  <a:moveTo>
                    <a:pt x="0" y="0"/>
                  </a:moveTo>
                  <a:lnTo>
                    <a:pt x="118" y="4358"/>
                  </a:lnTo>
                  <a:lnTo>
                    <a:pt x="2346" y="10058"/>
                  </a:lnTo>
                  <a:lnTo>
                    <a:pt x="5817" y="11633"/>
                  </a:lnTo>
                  <a:lnTo>
                    <a:pt x="2228" y="74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753307" y="3896827"/>
              <a:ext cx="6985" cy="7620"/>
            </a:xfrm>
            <a:custGeom>
              <a:avLst/>
              <a:gdLst/>
              <a:ahLst/>
              <a:cxnLst/>
              <a:rect l="l" t="t" r="r" b="b"/>
              <a:pathLst>
                <a:path w="6984" h="7620">
                  <a:moveTo>
                    <a:pt x="5465" y="0"/>
                  </a:moveTo>
                  <a:lnTo>
                    <a:pt x="3977" y="1127"/>
                  </a:lnTo>
                  <a:lnTo>
                    <a:pt x="1871" y="1737"/>
                  </a:lnTo>
                  <a:lnTo>
                    <a:pt x="0" y="1737"/>
                  </a:lnTo>
                  <a:lnTo>
                    <a:pt x="1740" y="2225"/>
                  </a:lnTo>
                  <a:lnTo>
                    <a:pt x="3358" y="2103"/>
                  </a:lnTo>
                  <a:lnTo>
                    <a:pt x="4596" y="1737"/>
                  </a:lnTo>
                  <a:lnTo>
                    <a:pt x="4596" y="2865"/>
                  </a:lnTo>
                  <a:lnTo>
                    <a:pt x="3846" y="5730"/>
                  </a:lnTo>
                  <a:lnTo>
                    <a:pt x="1490" y="7559"/>
                  </a:lnTo>
                  <a:lnTo>
                    <a:pt x="4846" y="6705"/>
                  </a:lnTo>
                  <a:lnTo>
                    <a:pt x="6705" y="1981"/>
                  </a:lnTo>
                  <a:lnTo>
                    <a:pt x="5465" y="0"/>
                  </a:lnTo>
                  <a:close/>
                </a:path>
              </a:pathLst>
            </a:custGeom>
            <a:solidFill>
              <a:srgbClr val="01020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681202" y="3937927"/>
              <a:ext cx="63500" cy="46990"/>
            </a:xfrm>
            <a:custGeom>
              <a:avLst/>
              <a:gdLst/>
              <a:ahLst/>
              <a:cxnLst/>
              <a:rect l="l" t="t" r="r" b="b"/>
              <a:pathLst>
                <a:path w="63500" h="46989">
                  <a:moveTo>
                    <a:pt x="2108" y="32639"/>
                  </a:moveTo>
                  <a:lnTo>
                    <a:pt x="1981" y="32004"/>
                  </a:lnTo>
                  <a:lnTo>
                    <a:pt x="1981" y="31026"/>
                  </a:lnTo>
                  <a:lnTo>
                    <a:pt x="977" y="30784"/>
                  </a:lnTo>
                  <a:lnTo>
                    <a:pt x="0" y="30899"/>
                  </a:lnTo>
                  <a:lnTo>
                    <a:pt x="1231" y="31140"/>
                  </a:lnTo>
                  <a:lnTo>
                    <a:pt x="1854" y="31877"/>
                  </a:lnTo>
                  <a:lnTo>
                    <a:pt x="1358" y="33007"/>
                  </a:lnTo>
                  <a:lnTo>
                    <a:pt x="1485" y="33248"/>
                  </a:lnTo>
                  <a:lnTo>
                    <a:pt x="1358" y="33375"/>
                  </a:lnTo>
                  <a:lnTo>
                    <a:pt x="1485" y="33616"/>
                  </a:lnTo>
                  <a:lnTo>
                    <a:pt x="1981" y="33121"/>
                  </a:lnTo>
                  <a:lnTo>
                    <a:pt x="2108" y="32639"/>
                  </a:lnTo>
                  <a:close/>
                </a:path>
                <a:path w="63500" h="46989">
                  <a:moveTo>
                    <a:pt x="2349" y="34620"/>
                  </a:moveTo>
                  <a:lnTo>
                    <a:pt x="1854" y="33883"/>
                  </a:lnTo>
                  <a:lnTo>
                    <a:pt x="1981" y="34251"/>
                  </a:lnTo>
                  <a:lnTo>
                    <a:pt x="1854" y="34620"/>
                  </a:lnTo>
                  <a:lnTo>
                    <a:pt x="2349" y="34620"/>
                  </a:lnTo>
                  <a:close/>
                </a:path>
                <a:path w="63500" h="46989">
                  <a:moveTo>
                    <a:pt x="2603" y="36233"/>
                  </a:moveTo>
                  <a:lnTo>
                    <a:pt x="2222" y="35991"/>
                  </a:lnTo>
                  <a:lnTo>
                    <a:pt x="1739" y="36995"/>
                  </a:lnTo>
                  <a:lnTo>
                    <a:pt x="1739" y="36474"/>
                  </a:lnTo>
                  <a:lnTo>
                    <a:pt x="1231" y="35344"/>
                  </a:lnTo>
                  <a:lnTo>
                    <a:pt x="1117" y="35864"/>
                  </a:lnTo>
                  <a:lnTo>
                    <a:pt x="977" y="37477"/>
                  </a:lnTo>
                  <a:lnTo>
                    <a:pt x="1739" y="37477"/>
                  </a:lnTo>
                  <a:lnTo>
                    <a:pt x="1981" y="37236"/>
                  </a:lnTo>
                  <a:lnTo>
                    <a:pt x="1981" y="36995"/>
                  </a:lnTo>
                  <a:lnTo>
                    <a:pt x="2108" y="36715"/>
                  </a:lnTo>
                  <a:lnTo>
                    <a:pt x="2489" y="36360"/>
                  </a:lnTo>
                  <a:lnTo>
                    <a:pt x="2603" y="36233"/>
                  </a:lnTo>
                  <a:close/>
                </a:path>
                <a:path w="63500" h="46989">
                  <a:moveTo>
                    <a:pt x="3225" y="33007"/>
                  </a:moveTo>
                  <a:lnTo>
                    <a:pt x="2971" y="32880"/>
                  </a:lnTo>
                  <a:lnTo>
                    <a:pt x="2603" y="33248"/>
                  </a:lnTo>
                  <a:lnTo>
                    <a:pt x="2971" y="33489"/>
                  </a:lnTo>
                  <a:lnTo>
                    <a:pt x="3098" y="33248"/>
                  </a:lnTo>
                  <a:lnTo>
                    <a:pt x="3225" y="33007"/>
                  </a:lnTo>
                  <a:close/>
                </a:path>
                <a:path w="63500" h="46989">
                  <a:moveTo>
                    <a:pt x="3340" y="37731"/>
                  </a:moveTo>
                  <a:lnTo>
                    <a:pt x="2857" y="37973"/>
                  </a:lnTo>
                  <a:lnTo>
                    <a:pt x="2717" y="38214"/>
                  </a:lnTo>
                  <a:lnTo>
                    <a:pt x="2349" y="38214"/>
                  </a:lnTo>
                  <a:lnTo>
                    <a:pt x="2235" y="37490"/>
                  </a:lnTo>
                  <a:lnTo>
                    <a:pt x="1981" y="38735"/>
                  </a:lnTo>
                  <a:lnTo>
                    <a:pt x="2603" y="38735"/>
                  </a:lnTo>
                  <a:lnTo>
                    <a:pt x="2857" y="38341"/>
                  </a:lnTo>
                  <a:lnTo>
                    <a:pt x="3340" y="38214"/>
                  </a:lnTo>
                  <a:lnTo>
                    <a:pt x="3340" y="37731"/>
                  </a:lnTo>
                  <a:close/>
                </a:path>
                <a:path w="63500" h="46989">
                  <a:moveTo>
                    <a:pt x="3467" y="38582"/>
                  </a:moveTo>
                  <a:lnTo>
                    <a:pt x="3098" y="38582"/>
                  </a:lnTo>
                  <a:lnTo>
                    <a:pt x="2971" y="38823"/>
                  </a:lnTo>
                  <a:lnTo>
                    <a:pt x="2857" y="39103"/>
                  </a:lnTo>
                  <a:lnTo>
                    <a:pt x="2857" y="39344"/>
                  </a:lnTo>
                  <a:lnTo>
                    <a:pt x="2971" y="39471"/>
                  </a:lnTo>
                  <a:lnTo>
                    <a:pt x="3098" y="39344"/>
                  </a:lnTo>
                  <a:lnTo>
                    <a:pt x="3098" y="38950"/>
                  </a:lnTo>
                  <a:lnTo>
                    <a:pt x="3225" y="38823"/>
                  </a:lnTo>
                  <a:lnTo>
                    <a:pt x="3467" y="38582"/>
                  </a:lnTo>
                  <a:close/>
                </a:path>
                <a:path w="63500" h="46989">
                  <a:moveTo>
                    <a:pt x="4457" y="38341"/>
                  </a:moveTo>
                  <a:lnTo>
                    <a:pt x="3975" y="38455"/>
                  </a:lnTo>
                  <a:lnTo>
                    <a:pt x="3708" y="38735"/>
                  </a:lnTo>
                  <a:lnTo>
                    <a:pt x="3708" y="39217"/>
                  </a:lnTo>
                  <a:lnTo>
                    <a:pt x="3606" y="39712"/>
                  </a:lnTo>
                  <a:lnTo>
                    <a:pt x="3835" y="40068"/>
                  </a:lnTo>
                  <a:lnTo>
                    <a:pt x="4216" y="40474"/>
                  </a:lnTo>
                  <a:lnTo>
                    <a:pt x="4089" y="39712"/>
                  </a:lnTo>
                  <a:lnTo>
                    <a:pt x="3835" y="38976"/>
                  </a:lnTo>
                  <a:lnTo>
                    <a:pt x="4457" y="38341"/>
                  </a:lnTo>
                  <a:close/>
                </a:path>
                <a:path w="63500" h="46989">
                  <a:moveTo>
                    <a:pt x="5575" y="41084"/>
                  </a:moveTo>
                  <a:lnTo>
                    <a:pt x="5334" y="40322"/>
                  </a:lnTo>
                  <a:lnTo>
                    <a:pt x="5334" y="40563"/>
                  </a:lnTo>
                  <a:lnTo>
                    <a:pt x="5080" y="41084"/>
                  </a:lnTo>
                  <a:lnTo>
                    <a:pt x="5575" y="41084"/>
                  </a:lnTo>
                  <a:close/>
                </a:path>
                <a:path w="63500" h="46989">
                  <a:moveTo>
                    <a:pt x="5702" y="38735"/>
                  </a:moveTo>
                  <a:lnTo>
                    <a:pt x="5575" y="38976"/>
                  </a:lnTo>
                  <a:lnTo>
                    <a:pt x="5207" y="39458"/>
                  </a:lnTo>
                  <a:lnTo>
                    <a:pt x="5702" y="39458"/>
                  </a:lnTo>
                  <a:lnTo>
                    <a:pt x="5702" y="38735"/>
                  </a:lnTo>
                  <a:close/>
                </a:path>
                <a:path w="63500" h="46989">
                  <a:moveTo>
                    <a:pt x="6438" y="38823"/>
                  </a:moveTo>
                  <a:lnTo>
                    <a:pt x="6324" y="38976"/>
                  </a:lnTo>
                  <a:lnTo>
                    <a:pt x="6438" y="38823"/>
                  </a:lnTo>
                  <a:close/>
                </a:path>
                <a:path w="63500" h="46989">
                  <a:moveTo>
                    <a:pt x="6451" y="40830"/>
                  </a:moveTo>
                  <a:lnTo>
                    <a:pt x="6324" y="40474"/>
                  </a:lnTo>
                  <a:lnTo>
                    <a:pt x="6083" y="39954"/>
                  </a:lnTo>
                  <a:lnTo>
                    <a:pt x="5715" y="40322"/>
                  </a:lnTo>
                  <a:lnTo>
                    <a:pt x="6451" y="40830"/>
                  </a:lnTo>
                  <a:close/>
                </a:path>
                <a:path w="63500" h="46989">
                  <a:moveTo>
                    <a:pt x="6692" y="38976"/>
                  </a:moveTo>
                  <a:lnTo>
                    <a:pt x="6375" y="38976"/>
                  </a:lnTo>
                  <a:lnTo>
                    <a:pt x="6324" y="39103"/>
                  </a:lnTo>
                  <a:lnTo>
                    <a:pt x="5943" y="39458"/>
                  </a:lnTo>
                  <a:lnTo>
                    <a:pt x="6057" y="39852"/>
                  </a:lnTo>
                  <a:lnTo>
                    <a:pt x="6692" y="38976"/>
                  </a:lnTo>
                  <a:close/>
                </a:path>
                <a:path w="63500" h="46989">
                  <a:moveTo>
                    <a:pt x="7823" y="41935"/>
                  </a:moveTo>
                  <a:lnTo>
                    <a:pt x="7315" y="41440"/>
                  </a:lnTo>
                  <a:lnTo>
                    <a:pt x="6451" y="40830"/>
                  </a:lnTo>
                  <a:lnTo>
                    <a:pt x="6565" y="41198"/>
                  </a:lnTo>
                  <a:lnTo>
                    <a:pt x="7073" y="41694"/>
                  </a:lnTo>
                  <a:lnTo>
                    <a:pt x="7823" y="41935"/>
                  </a:lnTo>
                  <a:close/>
                </a:path>
                <a:path w="63500" h="46989">
                  <a:moveTo>
                    <a:pt x="8420" y="39471"/>
                  </a:moveTo>
                  <a:lnTo>
                    <a:pt x="8318" y="39103"/>
                  </a:lnTo>
                  <a:lnTo>
                    <a:pt x="8064" y="39103"/>
                  </a:lnTo>
                  <a:lnTo>
                    <a:pt x="8064" y="39827"/>
                  </a:lnTo>
                  <a:lnTo>
                    <a:pt x="8191" y="39585"/>
                  </a:lnTo>
                  <a:lnTo>
                    <a:pt x="8318" y="39585"/>
                  </a:lnTo>
                  <a:close/>
                </a:path>
                <a:path w="63500" h="46989">
                  <a:moveTo>
                    <a:pt x="9550" y="39458"/>
                  </a:moveTo>
                  <a:lnTo>
                    <a:pt x="9169" y="39458"/>
                  </a:lnTo>
                  <a:lnTo>
                    <a:pt x="8801" y="39827"/>
                  </a:lnTo>
                  <a:lnTo>
                    <a:pt x="8915" y="40411"/>
                  </a:lnTo>
                  <a:lnTo>
                    <a:pt x="9550" y="39458"/>
                  </a:lnTo>
                  <a:close/>
                </a:path>
                <a:path w="63500" h="46989">
                  <a:moveTo>
                    <a:pt x="9677" y="42214"/>
                  </a:moveTo>
                  <a:lnTo>
                    <a:pt x="9169" y="41084"/>
                  </a:lnTo>
                  <a:lnTo>
                    <a:pt x="8928" y="40728"/>
                  </a:lnTo>
                  <a:lnTo>
                    <a:pt x="8928" y="41084"/>
                  </a:lnTo>
                  <a:lnTo>
                    <a:pt x="9169" y="42214"/>
                  </a:lnTo>
                  <a:lnTo>
                    <a:pt x="9677" y="42214"/>
                  </a:lnTo>
                  <a:close/>
                </a:path>
                <a:path w="63500" h="46989">
                  <a:moveTo>
                    <a:pt x="12153" y="42659"/>
                  </a:moveTo>
                  <a:lnTo>
                    <a:pt x="11912" y="42202"/>
                  </a:lnTo>
                  <a:lnTo>
                    <a:pt x="11417" y="41694"/>
                  </a:lnTo>
                  <a:lnTo>
                    <a:pt x="11277" y="41046"/>
                  </a:lnTo>
                  <a:lnTo>
                    <a:pt x="11036" y="40322"/>
                  </a:lnTo>
                  <a:lnTo>
                    <a:pt x="11163" y="39712"/>
                  </a:lnTo>
                  <a:lnTo>
                    <a:pt x="11544" y="39344"/>
                  </a:lnTo>
                  <a:lnTo>
                    <a:pt x="10541" y="39458"/>
                  </a:lnTo>
                  <a:lnTo>
                    <a:pt x="10668" y="40563"/>
                  </a:lnTo>
                  <a:lnTo>
                    <a:pt x="11036" y="41440"/>
                  </a:lnTo>
                  <a:lnTo>
                    <a:pt x="11645" y="42659"/>
                  </a:lnTo>
                  <a:lnTo>
                    <a:pt x="12153" y="42659"/>
                  </a:lnTo>
                  <a:close/>
                </a:path>
                <a:path w="63500" h="46989">
                  <a:moveTo>
                    <a:pt x="14770" y="42570"/>
                  </a:moveTo>
                  <a:lnTo>
                    <a:pt x="14503" y="42176"/>
                  </a:lnTo>
                  <a:lnTo>
                    <a:pt x="14135" y="41694"/>
                  </a:lnTo>
                  <a:lnTo>
                    <a:pt x="13893" y="41046"/>
                  </a:lnTo>
                  <a:lnTo>
                    <a:pt x="13525" y="40195"/>
                  </a:lnTo>
                  <a:lnTo>
                    <a:pt x="13893" y="39306"/>
                  </a:lnTo>
                  <a:lnTo>
                    <a:pt x="14020" y="38455"/>
                  </a:lnTo>
                  <a:lnTo>
                    <a:pt x="13893" y="38214"/>
                  </a:lnTo>
                  <a:lnTo>
                    <a:pt x="13398" y="38735"/>
                  </a:lnTo>
                  <a:lnTo>
                    <a:pt x="13271" y="39585"/>
                  </a:lnTo>
                  <a:lnTo>
                    <a:pt x="13157" y="40195"/>
                  </a:lnTo>
                  <a:lnTo>
                    <a:pt x="13525" y="41046"/>
                  </a:lnTo>
                  <a:lnTo>
                    <a:pt x="13754" y="41960"/>
                  </a:lnTo>
                  <a:lnTo>
                    <a:pt x="14389" y="42811"/>
                  </a:lnTo>
                  <a:lnTo>
                    <a:pt x="14770" y="42570"/>
                  </a:lnTo>
                  <a:close/>
                </a:path>
                <a:path w="63500" h="46989">
                  <a:moveTo>
                    <a:pt x="15024" y="38976"/>
                  </a:moveTo>
                  <a:lnTo>
                    <a:pt x="14757" y="38214"/>
                  </a:lnTo>
                  <a:lnTo>
                    <a:pt x="14389" y="38455"/>
                  </a:lnTo>
                  <a:lnTo>
                    <a:pt x="14262" y="38214"/>
                  </a:lnTo>
                  <a:lnTo>
                    <a:pt x="14262" y="38735"/>
                  </a:lnTo>
                  <a:lnTo>
                    <a:pt x="14135" y="38823"/>
                  </a:lnTo>
                  <a:lnTo>
                    <a:pt x="14516" y="39344"/>
                  </a:lnTo>
                  <a:lnTo>
                    <a:pt x="14516" y="38976"/>
                  </a:lnTo>
                  <a:lnTo>
                    <a:pt x="15024" y="38976"/>
                  </a:lnTo>
                  <a:close/>
                </a:path>
                <a:path w="63500" h="46989">
                  <a:moveTo>
                    <a:pt x="16611" y="39585"/>
                  </a:moveTo>
                  <a:lnTo>
                    <a:pt x="16243" y="39217"/>
                  </a:lnTo>
                  <a:lnTo>
                    <a:pt x="15519" y="38455"/>
                  </a:lnTo>
                  <a:lnTo>
                    <a:pt x="15252" y="37973"/>
                  </a:lnTo>
                  <a:lnTo>
                    <a:pt x="15252" y="38214"/>
                  </a:lnTo>
                  <a:lnTo>
                    <a:pt x="15125" y="38608"/>
                  </a:lnTo>
                  <a:lnTo>
                    <a:pt x="15392" y="38823"/>
                  </a:lnTo>
                  <a:lnTo>
                    <a:pt x="15633" y="39306"/>
                  </a:lnTo>
                  <a:lnTo>
                    <a:pt x="16014" y="39585"/>
                  </a:lnTo>
                  <a:lnTo>
                    <a:pt x="16383" y="39712"/>
                  </a:lnTo>
                  <a:lnTo>
                    <a:pt x="16611" y="39585"/>
                  </a:lnTo>
                  <a:close/>
                </a:path>
                <a:path w="63500" h="46989">
                  <a:moveTo>
                    <a:pt x="16751" y="41046"/>
                  </a:moveTo>
                  <a:lnTo>
                    <a:pt x="16383" y="40957"/>
                  </a:lnTo>
                  <a:lnTo>
                    <a:pt x="16256" y="40957"/>
                  </a:lnTo>
                  <a:lnTo>
                    <a:pt x="16002" y="40678"/>
                  </a:lnTo>
                  <a:lnTo>
                    <a:pt x="16002" y="41567"/>
                  </a:lnTo>
                  <a:lnTo>
                    <a:pt x="16497" y="41567"/>
                  </a:lnTo>
                  <a:lnTo>
                    <a:pt x="16751" y="41046"/>
                  </a:lnTo>
                  <a:close/>
                </a:path>
                <a:path w="63500" h="46989">
                  <a:moveTo>
                    <a:pt x="17500" y="34124"/>
                  </a:moveTo>
                  <a:lnTo>
                    <a:pt x="17246" y="34124"/>
                  </a:lnTo>
                  <a:lnTo>
                    <a:pt x="16992" y="34378"/>
                  </a:lnTo>
                  <a:lnTo>
                    <a:pt x="16383" y="34620"/>
                  </a:lnTo>
                  <a:lnTo>
                    <a:pt x="16256" y="34988"/>
                  </a:lnTo>
                  <a:lnTo>
                    <a:pt x="16611" y="34988"/>
                  </a:lnTo>
                  <a:lnTo>
                    <a:pt x="16751" y="35229"/>
                  </a:lnTo>
                  <a:lnTo>
                    <a:pt x="16751" y="34886"/>
                  </a:lnTo>
                  <a:lnTo>
                    <a:pt x="16992" y="34620"/>
                  </a:lnTo>
                  <a:lnTo>
                    <a:pt x="17500" y="34467"/>
                  </a:lnTo>
                  <a:lnTo>
                    <a:pt x="17500" y="34124"/>
                  </a:lnTo>
                  <a:close/>
                </a:path>
                <a:path w="63500" h="46989">
                  <a:moveTo>
                    <a:pt x="17983" y="41325"/>
                  </a:moveTo>
                  <a:lnTo>
                    <a:pt x="17741" y="40830"/>
                  </a:lnTo>
                  <a:lnTo>
                    <a:pt x="17487" y="40678"/>
                  </a:lnTo>
                  <a:lnTo>
                    <a:pt x="17119" y="40322"/>
                  </a:lnTo>
                  <a:lnTo>
                    <a:pt x="17119" y="41198"/>
                  </a:lnTo>
                  <a:lnTo>
                    <a:pt x="17487" y="41198"/>
                  </a:lnTo>
                  <a:lnTo>
                    <a:pt x="17983" y="41325"/>
                  </a:lnTo>
                  <a:close/>
                </a:path>
                <a:path w="63500" h="46989">
                  <a:moveTo>
                    <a:pt x="17983" y="32766"/>
                  </a:moveTo>
                  <a:lnTo>
                    <a:pt x="16878" y="32766"/>
                  </a:lnTo>
                  <a:lnTo>
                    <a:pt x="16611" y="33007"/>
                  </a:lnTo>
                  <a:lnTo>
                    <a:pt x="16383" y="33248"/>
                  </a:lnTo>
                  <a:lnTo>
                    <a:pt x="16383" y="33769"/>
                  </a:lnTo>
                  <a:lnTo>
                    <a:pt x="17132" y="33769"/>
                  </a:lnTo>
                  <a:lnTo>
                    <a:pt x="17983" y="33248"/>
                  </a:lnTo>
                  <a:lnTo>
                    <a:pt x="17983" y="32766"/>
                  </a:lnTo>
                  <a:close/>
                </a:path>
                <a:path w="63500" h="46989">
                  <a:moveTo>
                    <a:pt x="19481" y="36233"/>
                  </a:moveTo>
                  <a:lnTo>
                    <a:pt x="18732" y="35991"/>
                  </a:lnTo>
                  <a:lnTo>
                    <a:pt x="18491" y="36360"/>
                  </a:lnTo>
                  <a:lnTo>
                    <a:pt x="18122" y="36995"/>
                  </a:lnTo>
                  <a:lnTo>
                    <a:pt x="17487" y="36995"/>
                  </a:lnTo>
                  <a:lnTo>
                    <a:pt x="17487" y="37325"/>
                  </a:lnTo>
                  <a:lnTo>
                    <a:pt x="17983" y="37325"/>
                  </a:lnTo>
                  <a:lnTo>
                    <a:pt x="18364" y="37084"/>
                  </a:lnTo>
                  <a:lnTo>
                    <a:pt x="18872" y="36233"/>
                  </a:lnTo>
                  <a:lnTo>
                    <a:pt x="19481" y="36233"/>
                  </a:lnTo>
                  <a:close/>
                </a:path>
                <a:path w="63500" h="46989">
                  <a:moveTo>
                    <a:pt x="20472" y="36715"/>
                  </a:moveTo>
                  <a:lnTo>
                    <a:pt x="19977" y="36601"/>
                  </a:lnTo>
                  <a:lnTo>
                    <a:pt x="19240" y="36601"/>
                  </a:lnTo>
                  <a:lnTo>
                    <a:pt x="18732" y="37084"/>
                  </a:lnTo>
                  <a:lnTo>
                    <a:pt x="17868" y="37973"/>
                  </a:lnTo>
                  <a:lnTo>
                    <a:pt x="17741" y="38823"/>
                  </a:lnTo>
                  <a:lnTo>
                    <a:pt x="17741" y="39712"/>
                  </a:lnTo>
                  <a:lnTo>
                    <a:pt x="18122" y="39103"/>
                  </a:lnTo>
                  <a:lnTo>
                    <a:pt x="18364" y="38214"/>
                  </a:lnTo>
                  <a:lnTo>
                    <a:pt x="18872" y="37731"/>
                  </a:lnTo>
                  <a:lnTo>
                    <a:pt x="19354" y="37236"/>
                  </a:lnTo>
                  <a:lnTo>
                    <a:pt x="19977" y="36842"/>
                  </a:lnTo>
                  <a:lnTo>
                    <a:pt x="20472" y="36715"/>
                  </a:lnTo>
                  <a:close/>
                </a:path>
                <a:path w="63500" h="46989">
                  <a:moveTo>
                    <a:pt x="23202" y="38341"/>
                  </a:moveTo>
                  <a:lnTo>
                    <a:pt x="22834" y="38214"/>
                  </a:lnTo>
                  <a:lnTo>
                    <a:pt x="22580" y="38087"/>
                  </a:lnTo>
                  <a:lnTo>
                    <a:pt x="22085" y="38087"/>
                  </a:lnTo>
                  <a:lnTo>
                    <a:pt x="20256" y="41084"/>
                  </a:lnTo>
                  <a:lnTo>
                    <a:pt x="20472" y="41935"/>
                  </a:lnTo>
                  <a:lnTo>
                    <a:pt x="20599" y="41808"/>
                  </a:lnTo>
                  <a:lnTo>
                    <a:pt x="20726" y="41808"/>
                  </a:lnTo>
                  <a:lnTo>
                    <a:pt x="23202" y="38582"/>
                  </a:lnTo>
                  <a:lnTo>
                    <a:pt x="23202" y="38341"/>
                  </a:lnTo>
                  <a:close/>
                </a:path>
                <a:path w="63500" h="46989">
                  <a:moveTo>
                    <a:pt x="23583" y="40195"/>
                  </a:moveTo>
                  <a:lnTo>
                    <a:pt x="23075" y="40068"/>
                  </a:lnTo>
                  <a:lnTo>
                    <a:pt x="22707" y="40322"/>
                  </a:lnTo>
                  <a:lnTo>
                    <a:pt x="22580" y="40957"/>
                  </a:lnTo>
                  <a:lnTo>
                    <a:pt x="22453" y="41046"/>
                  </a:lnTo>
                  <a:lnTo>
                    <a:pt x="22834" y="41935"/>
                  </a:lnTo>
                  <a:lnTo>
                    <a:pt x="23075" y="42049"/>
                  </a:lnTo>
                  <a:lnTo>
                    <a:pt x="23202" y="42049"/>
                  </a:lnTo>
                  <a:lnTo>
                    <a:pt x="23202" y="41808"/>
                  </a:lnTo>
                  <a:lnTo>
                    <a:pt x="23075" y="41198"/>
                  </a:lnTo>
                  <a:lnTo>
                    <a:pt x="23075" y="40957"/>
                  </a:lnTo>
                  <a:lnTo>
                    <a:pt x="23202" y="40678"/>
                  </a:lnTo>
                  <a:lnTo>
                    <a:pt x="23317" y="40474"/>
                  </a:lnTo>
                  <a:lnTo>
                    <a:pt x="23583" y="40195"/>
                  </a:lnTo>
                  <a:close/>
                </a:path>
                <a:path w="63500" h="46989">
                  <a:moveTo>
                    <a:pt x="26314" y="38950"/>
                  </a:moveTo>
                  <a:lnTo>
                    <a:pt x="25438" y="37973"/>
                  </a:lnTo>
                  <a:lnTo>
                    <a:pt x="24688" y="37731"/>
                  </a:lnTo>
                  <a:lnTo>
                    <a:pt x="23698" y="37490"/>
                  </a:lnTo>
                  <a:lnTo>
                    <a:pt x="24320" y="38214"/>
                  </a:lnTo>
                  <a:lnTo>
                    <a:pt x="25311" y="38823"/>
                  </a:lnTo>
                  <a:lnTo>
                    <a:pt x="26314" y="38950"/>
                  </a:lnTo>
                  <a:close/>
                </a:path>
                <a:path w="63500" h="46989">
                  <a:moveTo>
                    <a:pt x="27292" y="36233"/>
                  </a:moveTo>
                  <a:lnTo>
                    <a:pt x="27165" y="36601"/>
                  </a:lnTo>
                  <a:lnTo>
                    <a:pt x="27076" y="37553"/>
                  </a:lnTo>
                  <a:lnTo>
                    <a:pt x="27292" y="37236"/>
                  </a:lnTo>
                  <a:lnTo>
                    <a:pt x="27292" y="36233"/>
                  </a:lnTo>
                  <a:close/>
                </a:path>
                <a:path w="63500" h="46989">
                  <a:moveTo>
                    <a:pt x="28028" y="33769"/>
                  </a:moveTo>
                  <a:lnTo>
                    <a:pt x="27660" y="33007"/>
                  </a:lnTo>
                  <a:lnTo>
                    <a:pt x="27419" y="32397"/>
                  </a:lnTo>
                  <a:lnTo>
                    <a:pt x="27051" y="31750"/>
                  </a:lnTo>
                  <a:lnTo>
                    <a:pt x="26060" y="31026"/>
                  </a:lnTo>
                  <a:lnTo>
                    <a:pt x="26327" y="31750"/>
                  </a:lnTo>
                  <a:lnTo>
                    <a:pt x="25552" y="31750"/>
                  </a:lnTo>
                  <a:lnTo>
                    <a:pt x="25933" y="32727"/>
                  </a:lnTo>
                  <a:lnTo>
                    <a:pt x="26047" y="33642"/>
                  </a:lnTo>
                  <a:lnTo>
                    <a:pt x="26047" y="34620"/>
                  </a:lnTo>
                  <a:lnTo>
                    <a:pt x="25552" y="34620"/>
                  </a:lnTo>
                  <a:lnTo>
                    <a:pt x="25425" y="33769"/>
                  </a:lnTo>
                  <a:lnTo>
                    <a:pt x="25184" y="31635"/>
                  </a:lnTo>
                  <a:lnTo>
                    <a:pt x="24942" y="31381"/>
                  </a:lnTo>
                  <a:lnTo>
                    <a:pt x="24815" y="31140"/>
                  </a:lnTo>
                  <a:lnTo>
                    <a:pt x="24815" y="31267"/>
                  </a:lnTo>
                  <a:lnTo>
                    <a:pt x="24942" y="32359"/>
                  </a:lnTo>
                  <a:lnTo>
                    <a:pt x="24942" y="34620"/>
                  </a:lnTo>
                  <a:lnTo>
                    <a:pt x="24815" y="35382"/>
                  </a:lnTo>
                  <a:lnTo>
                    <a:pt x="24307" y="35382"/>
                  </a:lnTo>
                  <a:lnTo>
                    <a:pt x="24307" y="33883"/>
                  </a:lnTo>
                  <a:lnTo>
                    <a:pt x="24574" y="30899"/>
                  </a:lnTo>
                  <a:lnTo>
                    <a:pt x="22834" y="30416"/>
                  </a:lnTo>
                  <a:lnTo>
                    <a:pt x="22453" y="30264"/>
                  </a:lnTo>
                  <a:lnTo>
                    <a:pt x="22199" y="30137"/>
                  </a:lnTo>
                  <a:lnTo>
                    <a:pt x="21717" y="30137"/>
                  </a:lnTo>
                  <a:lnTo>
                    <a:pt x="23075" y="32029"/>
                  </a:lnTo>
                  <a:lnTo>
                    <a:pt x="23202" y="31750"/>
                  </a:lnTo>
                  <a:lnTo>
                    <a:pt x="23202" y="34124"/>
                  </a:lnTo>
                  <a:lnTo>
                    <a:pt x="22580" y="32880"/>
                  </a:lnTo>
                  <a:lnTo>
                    <a:pt x="22580" y="31750"/>
                  </a:lnTo>
                  <a:lnTo>
                    <a:pt x="20840" y="30264"/>
                  </a:lnTo>
                  <a:lnTo>
                    <a:pt x="20218" y="30264"/>
                  </a:lnTo>
                  <a:lnTo>
                    <a:pt x="19596" y="30530"/>
                  </a:lnTo>
                  <a:lnTo>
                    <a:pt x="18973" y="30772"/>
                  </a:lnTo>
                  <a:lnTo>
                    <a:pt x="19723" y="31026"/>
                  </a:lnTo>
                  <a:lnTo>
                    <a:pt x="21082" y="32359"/>
                  </a:lnTo>
                  <a:lnTo>
                    <a:pt x="21209" y="32727"/>
                  </a:lnTo>
                  <a:lnTo>
                    <a:pt x="20726" y="32512"/>
                  </a:lnTo>
                  <a:lnTo>
                    <a:pt x="18122" y="30530"/>
                  </a:lnTo>
                  <a:lnTo>
                    <a:pt x="17233" y="32029"/>
                  </a:lnTo>
                  <a:lnTo>
                    <a:pt x="18122" y="32245"/>
                  </a:lnTo>
                  <a:lnTo>
                    <a:pt x="18973" y="32359"/>
                  </a:lnTo>
                  <a:lnTo>
                    <a:pt x="19723" y="32880"/>
                  </a:lnTo>
                  <a:lnTo>
                    <a:pt x="20218" y="33121"/>
                  </a:lnTo>
                  <a:lnTo>
                    <a:pt x="21463" y="34124"/>
                  </a:lnTo>
                  <a:lnTo>
                    <a:pt x="21463" y="34620"/>
                  </a:lnTo>
                  <a:lnTo>
                    <a:pt x="20726" y="34251"/>
                  </a:lnTo>
                  <a:lnTo>
                    <a:pt x="19596" y="34251"/>
                  </a:lnTo>
                  <a:lnTo>
                    <a:pt x="18859" y="34378"/>
                  </a:lnTo>
                  <a:lnTo>
                    <a:pt x="16992" y="35102"/>
                  </a:lnTo>
                  <a:lnTo>
                    <a:pt x="15506" y="37211"/>
                  </a:lnTo>
                  <a:lnTo>
                    <a:pt x="16497" y="37211"/>
                  </a:lnTo>
                  <a:lnTo>
                    <a:pt x="16992" y="36474"/>
                  </a:lnTo>
                  <a:lnTo>
                    <a:pt x="19100" y="35382"/>
                  </a:lnTo>
                  <a:lnTo>
                    <a:pt x="20459" y="35382"/>
                  </a:lnTo>
                  <a:lnTo>
                    <a:pt x="22098" y="35991"/>
                  </a:lnTo>
                  <a:lnTo>
                    <a:pt x="21958" y="37084"/>
                  </a:lnTo>
                  <a:lnTo>
                    <a:pt x="21577" y="37084"/>
                  </a:lnTo>
                  <a:lnTo>
                    <a:pt x="21463" y="37211"/>
                  </a:lnTo>
                  <a:lnTo>
                    <a:pt x="21463" y="36842"/>
                  </a:lnTo>
                  <a:lnTo>
                    <a:pt x="20840" y="37084"/>
                  </a:lnTo>
                  <a:lnTo>
                    <a:pt x="19100" y="37693"/>
                  </a:lnTo>
                  <a:lnTo>
                    <a:pt x="19100" y="38608"/>
                  </a:lnTo>
                  <a:lnTo>
                    <a:pt x="20091" y="38608"/>
                  </a:lnTo>
                  <a:lnTo>
                    <a:pt x="20599" y="37973"/>
                  </a:lnTo>
                  <a:lnTo>
                    <a:pt x="22948" y="37477"/>
                  </a:lnTo>
                  <a:lnTo>
                    <a:pt x="22948" y="37325"/>
                  </a:lnTo>
                  <a:lnTo>
                    <a:pt x="22694" y="35496"/>
                  </a:lnTo>
                  <a:lnTo>
                    <a:pt x="23202" y="35496"/>
                  </a:lnTo>
                  <a:lnTo>
                    <a:pt x="24206" y="35750"/>
                  </a:lnTo>
                  <a:lnTo>
                    <a:pt x="24206" y="35991"/>
                  </a:lnTo>
                  <a:lnTo>
                    <a:pt x="23583" y="36601"/>
                  </a:lnTo>
                  <a:lnTo>
                    <a:pt x="24066" y="36601"/>
                  </a:lnTo>
                  <a:lnTo>
                    <a:pt x="24206" y="36842"/>
                  </a:lnTo>
                  <a:lnTo>
                    <a:pt x="24688" y="36995"/>
                  </a:lnTo>
                  <a:lnTo>
                    <a:pt x="24688" y="37325"/>
                  </a:lnTo>
                  <a:lnTo>
                    <a:pt x="25184" y="37325"/>
                  </a:lnTo>
                  <a:lnTo>
                    <a:pt x="25425" y="36601"/>
                  </a:lnTo>
                  <a:lnTo>
                    <a:pt x="25184" y="35102"/>
                  </a:lnTo>
                  <a:lnTo>
                    <a:pt x="25692" y="35102"/>
                  </a:lnTo>
                  <a:lnTo>
                    <a:pt x="25933" y="36360"/>
                  </a:lnTo>
                  <a:lnTo>
                    <a:pt x="25933" y="36233"/>
                  </a:lnTo>
                  <a:lnTo>
                    <a:pt x="26047" y="36106"/>
                  </a:lnTo>
                  <a:lnTo>
                    <a:pt x="26416" y="34734"/>
                  </a:lnTo>
                  <a:lnTo>
                    <a:pt x="26708" y="32359"/>
                  </a:lnTo>
                  <a:lnTo>
                    <a:pt x="27051" y="32753"/>
                  </a:lnTo>
                  <a:lnTo>
                    <a:pt x="27051" y="33883"/>
                  </a:lnTo>
                  <a:lnTo>
                    <a:pt x="26428" y="36995"/>
                  </a:lnTo>
                  <a:lnTo>
                    <a:pt x="26314" y="37236"/>
                  </a:lnTo>
                  <a:lnTo>
                    <a:pt x="26060" y="37477"/>
                  </a:lnTo>
                  <a:lnTo>
                    <a:pt x="26555" y="37477"/>
                  </a:lnTo>
                  <a:lnTo>
                    <a:pt x="26555" y="36995"/>
                  </a:lnTo>
                  <a:lnTo>
                    <a:pt x="27051" y="35864"/>
                  </a:lnTo>
                  <a:lnTo>
                    <a:pt x="27533" y="35102"/>
                  </a:lnTo>
                  <a:lnTo>
                    <a:pt x="28028" y="34493"/>
                  </a:lnTo>
                  <a:lnTo>
                    <a:pt x="28028" y="33769"/>
                  </a:lnTo>
                  <a:close/>
                </a:path>
                <a:path w="63500" h="46989">
                  <a:moveTo>
                    <a:pt x="28130" y="36779"/>
                  </a:moveTo>
                  <a:lnTo>
                    <a:pt x="27546" y="37604"/>
                  </a:lnTo>
                  <a:lnTo>
                    <a:pt x="28041" y="37604"/>
                  </a:lnTo>
                  <a:lnTo>
                    <a:pt x="28130" y="36779"/>
                  </a:lnTo>
                  <a:close/>
                </a:path>
                <a:path w="63500" h="46989">
                  <a:moveTo>
                    <a:pt x="28968" y="36474"/>
                  </a:moveTo>
                  <a:close/>
                </a:path>
                <a:path w="63500" h="46989">
                  <a:moveTo>
                    <a:pt x="29171" y="37084"/>
                  </a:moveTo>
                  <a:lnTo>
                    <a:pt x="28943" y="36563"/>
                  </a:lnTo>
                  <a:lnTo>
                    <a:pt x="28663" y="37490"/>
                  </a:lnTo>
                  <a:lnTo>
                    <a:pt x="29171" y="37490"/>
                  </a:lnTo>
                  <a:lnTo>
                    <a:pt x="29171" y="37084"/>
                  </a:lnTo>
                  <a:close/>
                </a:path>
                <a:path w="63500" h="46989">
                  <a:moveTo>
                    <a:pt x="29400" y="33642"/>
                  </a:moveTo>
                  <a:lnTo>
                    <a:pt x="28790" y="32639"/>
                  </a:lnTo>
                  <a:lnTo>
                    <a:pt x="28676" y="32512"/>
                  </a:lnTo>
                  <a:lnTo>
                    <a:pt x="28549" y="32512"/>
                  </a:lnTo>
                  <a:lnTo>
                    <a:pt x="28409" y="32359"/>
                  </a:lnTo>
                  <a:lnTo>
                    <a:pt x="28409" y="32880"/>
                  </a:lnTo>
                  <a:lnTo>
                    <a:pt x="28676" y="33401"/>
                  </a:lnTo>
                  <a:lnTo>
                    <a:pt x="28549" y="33883"/>
                  </a:lnTo>
                  <a:lnTo>
                    <a:pt x="28409" y="34747"/>
                  </a:lnTo>
                  <a:lnTo>
                    <a:pt x="28041" y="35509"/>
                  </a:lnTo>
                  <a:lnTo>
                    <a:pt x="28409" y="35991"/>
                  </a:lnTo>
                  <a:lnTo>
                    <a:pt x="29273" y="34747"/>
                  </a:lnTo>
                  <a:lnTo>
                    <a:pt x="29400" y="33642"/>
                  </a:lnTo>
                  <a:close/>
                </a:path>
                <a:path w="63500" h="46989">
                  <a:moveTo>
                    <a:pt x="29413" y="36474"/>
                  </a:moveTo>
                  <a:lnTo>
                    <a:pt x="29171" y="35991"/>
                  </a:lnTo>
                  <a:lnTo>
                    <a:pt x="29032" y="36233"/>
                  </a:lnTo>
                  <a:lnTo>
                    <a:pt x="28968" y="36474"/>
                  </a:lnTo>
                  <a:lnTo>
                    <a:pt x="29413" y="36474"/>
                  </a:lnTo>
                  <a:close/>
                </a:path>
                <a:path w="63500" h="46989">
                  <a:moveTo>
                    <a:pt x="29768" y="10058"/>
                  </a:moveTo>
                  <a:lnTo>
                    <a:pt x="28346" y="6451"/>
                  </a:lnTo>
                  <a:lnTo>
                    <a:pt x="28041" y="5689"/>
                  </a:lnTo>
                  <a:lnTo>
                    <a:pt x="26911" y="6057"/>
                  </a:lnTo>
                  <a:lnTo>
                    <a:pt x="26187" y="6210"/>
                  </a:lnTo>
                  <a:lnTo>
                    <a:pt x="25311" y="6451"/>
                  </a:lnTo>
                  <a:lnTo>
                    <a:pt x="24447" y="6451"/>
                  </a:lnTo>
                  <a:lnTo>
                    <a:pt x="23698" y="5334"/>
                  </a:lnTo>
                  <a:lnTo>
                    <a:pt x="22961" y="4114"/>
                  </a:lnTo>
                  <a:lnTo>
                    <a:pt x="22694" y="2984"/>
                  </a:lnTo>
                  <a:lnTo>
                    <a:pt x="22212" y="0"/>
                  </a:lnTo>
                  <a:lnTo>
                    <a:pt x="22466" y="7708"/>
                  </a:lnTo>
                  <a:lnTo>
                    <a:pt x="22961" y="11391"/>
                  </a:lnTo>
                  <a:lnTo>
                    <a:pt x="26911" y="11150"/>
                  </a:lnTo>
                  <a:lnTo>
                    <a:pt x="29768" y="10058"/>
                  </a:lnTo>
                  <a:close/>
                </a:path>
                <a:path w="63500" h="46989">
                  <a:moveTo>
                    <a:pt x="30162" y="36995"/>
                  </a:moveTo>
                  <a:lnTo>
                    <a:pt x="30035" y="35991"/>
                  </a:lnTo>
                  <a:lnTo>
                    <a:pt x="30035" y="36474"/>
                  </a:lnTo>
                  <a:lnTo>
                    <a:pt x="28651" y="39103"/>
                  </a:lnTo>
                  <a:lnTo>
                    <a:pt x="29171" y="38976"/>
                  </a:lnTo>
                  <a:lnTo>
                    <a:pt x="29540" y="38087"/>
                  </a:lnTo>
                  <a:lnTo>
                    <a:pt x="30162" y="36995"/>
                  </a:lnTo>
                  <a:close/>
                </a:path>
                <a:path w="63500" h="46989">
                  <a:moveTo>
                    <a:pt x="31026" y="38455"/>
                  </a:moveTo>
                  <a:lnTo>
                    <a:pt x="30899" y="38341"/>
                  </a:lnTo>
                  <a:lnTo>
                    <a:pt x="30899" y="38823"/>
                  </a:lnTo>
                  <a:lnTo>
                    <a:pt x="31026" y="38455"/>
                  </a:lnTo>
                  <a:close/>
                </a:path>
                <a:path w="63500" h="46989">
                  <a:moveTo>
                    <a:pt x="31394" y="38341"/>
                  </a:moveTo>
                  <a:lnTo>
                    <a:pt x="30899" y="37846"/>
                  </a:lnTo>
                  <a:lnTo>
                    <a:pt x="30899" y="38341"/>
                  </a:lnTo>
                  <a:lnTo>
                    <a:pt x="31394" y="38341"/>
                  </a:lnTo>
                  <a:close/>
                </a:path>
                <a:path w="63500" h="46989">
                  <a:moveTo>
                    <a:pt x="31508" y="36360"/>
                  </a:moveTo>
                  <a:lnTo>
                    <a:pt x="31407" y="34378"/>
                  </a:lnTo>
                  <a:lnTo>
                    <a:pt x="31140" y="33769"/>
                  </a:lnTo>
                  <a:lnTo>
                    <a:pt x="30772" y="33769"/>
                  </a:lnTo>
                  <a:lnTo>
                    <a:pt x="30657" y="33642"/>
                  </a:lnTo>
                  <a:lnTo>
                    <a:pt x="30886" y="33972"/>
                  </a:lnTo>
                  <a:lnTo>
                    <a:pt x="31026" y="35991"/>
                  </a:lnTo>
                  <a:lnTo>
                    <a:pt x="30899" y="36601"/>
                  </a:lnTo>
                  <a:lnTo>
                    <a:pt x="30899" y="36995"/>
                  </a:lnTo>
                  <a:lnTo>
                    <a:pt x="31026" y="36995"/>
                  </a:lnTo>
                  <a:lnTo>
                    <a:pt x="31508" y="36360"/>
                  </a:lnTo>
                  <a:close/>
                </a:path>
                <a:path w="63500" h="46989">
                  <a:moveTo>
                    <a:pt x="32131" y="35356"/>
                  </a:moveTo>
                  <a:lnTo>
                    <a:pt x="31762" y="34861"/>
                  </a:lnTo>
                  <a:lnTo>
                    <a:pt x="31762" y="35356"/>
                  </a:lnTo>
                  <a:lnTo>
                    <a:pt x="31635" y="37236"/>
                  </a:lnTo>
                  <a:lnTo>
                    <a:pt x="31762" y="37490"/>
                  </a:lnTo>
                  <a:lnTo>
                    <a:pt x="32131" y="36728"/>
                  </a:lnTo>
                  <a:lnTo>
                    <a:pt x="32131" y="35356"/>
                  </a:lnTo>
                  <a:close/>
                </a:path>
                <a:path w="63500" h="46989">
                  <a:moveTo>
                    <a:pt x="33007" y="37236"/>
                  </a:moveTo>
                  <a:lnTo>
                    <a:pt x="32880" y="37236"/>
                  </a:lnTo>
                  <a:lnTo>
                    <a:pt x="32753" y="37846"/>
                  </a:lnTo>
                  <a:lnTo>
                    <a:pt x="32626" y="38735"/>
                  </a:lnTo>
                  <a:lnTo>
                    <a:pt x="32397" y="39344"/>
                  </a:lnTo>
                  <a:lnTo>
                    <a:pt x="32753" y="38976"/>
                  </a:lnTo>
                  <a:lnTo>
                    <a:pt x="32880" y="38087"/>
                  </a:lnTo>
                  <a:lnTo>
                    <a:pt x="33007" y="37477"/>
                  </a:lnTo>
                  <a:lnTo>
                    <a:pt x="33007" y="37236"/>
                  </a:lnTo>
                  <a:close/>
                </a:path>
                <a:path w="63500" h="46989">
                  <a:moveTo>
                    <a:pt x="33261" y="35712"/>
                  </a:moveTo>
                  <a:lnTo>
                    <a:pt x="32880" y="34620"/>
                  </a:lnTo>
                  <a:lnTo>
                    <a:pt x="32512" y="34378"/>
                  </a:lnTo>
                  <a:lnTo>
                    <a:pt x="32766" y="34988"/>
                  </a:lnTo>
                  <a:lnTo>
                    <a:pt x="32880" y="36118"/>
                  </a:lnTo>
                  <a:lnTo>
                    <a:pt x="33007" y="36474"/>
                  </a:lnTo>
                  <a:lnTo>
                    <a:pt x="33134" y="36474"/>
                  </a:lnTo>
                  <a:lnTo>
                    <a:pt x="33185" y="36118"/>
                  </a:lnTo>
                  <a:lnTo>
                    <a:pt x="33261" y="35712"/>
                  </a:lnTo>
                  <a:close/>
                </a:path>
                <a:path w="63500" h="46989">
                  <a:moveTo>
                    <a:pt x="34124" y="36474"/>
                  </a:moveTo>
                  <a:lnTo>
                    <a:pt x="33883" y="36233"/>
                  </a:lnTo>
                  <a:lnTo>
                    <a:pt x="33502" y="35750"/>
                  </a:lnTo>
                  <a:lnTo>
                    <a:pt x="33502" y="36233"/>
                  </a:lnTo>
                  <a:lnTo>
                    <a:pt x="33629" y="37846"/>
                  </a:lnTo>
                  <a:lnTo>
                    <a:pt x="34124" y="37973"/>
                  </a:lnTo>
                  <a:lnTo>
                    <a:pt x="34124" y="36474"/>
                  </a:lnTo>
                  <a:close/>
                </a:path>
                <a:path w="63500" h="46989">
                  <a:moveTo>
                    <a:pt x="34988" y="46659"/>
                  </a:moveTo>
                  <a:lnTo>
                    <a:pt x="34124" y="45656"/>
                  </a:lnTo>
                  <a:lnTo>
                    <a:pt x="33502" y="45808"/>
                  </a:lnTo>
                  <a:lnTo>
                    <a:pt x="33629" y="45897"/>
                  </a:lnTo>
                  <a:lnTo>
                    <a:pt x="33870" y="46024"/>
                  </a:lnTo>
                  <a:lnTo>
                    <a:pt x="34620" y="46532"/>
                  </a:lnTo>
                  <a:lnTo>
                    <a:pt x="34734" y="46786"/>
                  </a:lnTo>
                  <a:lnTo>
                    <a:pt x="34988" y="46659"/>
                  </a:lnTo>
                  <a:close/>
                </a:path>
                <a:path w="63500" h="46989">
                  <a:moveTo>
                    <a:pt x="35483" y="36233"/>
                  </a:moveTo>
                  <a:lnTo>
                    <a:pt x="35369" y="35864"/>
                  </a:lnTo>
                  <a:lnTo>
                    <a:pt x="34874" y="35356"/>
                  </a:lnTo>
                  <a:lnTo>
                    <a:pt x="34734" y="35229"/>
                  </a:lnTo>
                  <a:lnTo>
                    <a:pt x="34505" y="35140"/>
                  </a:lnTo>
                  <a:lnTo>
                    <a:pt x="34366" y="34988"/>
                  </a:lnTo>
                  <a:lnTo>
                    <a:pt x="34874" y="35864"/>
                  </a:lnTo>
                  <a:lnTo>
                    <a:pt x="35115" y="36601"/>
                  </a:lnTo>
                  <a:lnTo>
                    <a:pt x="35115" y="37490"/>
                  </a:lnTo>
                  <a:lnTo>
                    <a:pt x="35255" y="37236"/>
                  </a:lnTo>
                  <a:lnTo>
                    <a:pt x="35369" y="36995"/>
                  </a:lnTo>
                  <a:lnTo>
                    <a:pt x="35483" y="36233"/>
                  </a:lnTo>
                  <a:close/>
                </a:path>
                <a:path w="63500" h="46989">
                  <a:moveTo>
                    <a:pt x="35737" y="8191"/>
                  </a:moveTo>
                  <a:lnTo>
                    <a:pt x="35356" y="5816"/>
                  </a:lnTo>
                  <a:lnTo>
                    <a:pt x="35115" y="4711"/>
                  </a:lnTo>
                  <a:lnTo>
                    <a:pt x="34505" y="3708"/>
                  </a:lnTo>
                  <a:lnTo>
                    <a:pt x="34620" y="4597"/>
                  </a:lnTo>
                  <a:lnTo>
                    <a:pt x="34620" y="8559"/>
                  </a:lnTo>
                  <a:lnTo>
                    <a:pt x="35737" y="8191"/>
                  </a:lnTo>
                  <a:close/>
                </a:path>
                <a:path w="63500" h="46989">
                  <a:moveTo>
                    <a:pt x="35852" y="41694"/>
                  </a:moveTo>
                  <a:lnTo>
                    <a:pt x="35483" y="41325"/>
                  </a:lnTo>
                  <a:lnTo>
                    <a:pt x="35242" y="41440"/>
                  </a:lnTo>
                  <a:lnTo>
                    <a:pt x="35242" y="41694"/>
                  </a:lnTo>
                  <a:lnTo>
                    <a:pt x="35610" y="42176"/>
                  </a:lnTo>
                  <a:lnTo>
                    <a:pt x="35852" y="42176"/>
                  </a:lnTo>
                  <a:lnTo>
                    <a:pt x="35852" y="41808"/>
                  </a:lnTo>
                  <a:close/>
                </a:path>
                <a:path w="63500" h="46989">
                  <a:moveTo>
                    <a:pt x="36855" y="37846"/>
                  </a:moveTo>
                  <a:lnTo>
                    <a:pt x="36474" y="37490"/>
                  </a:lnTo>
                  <a:lnTo>
                    <a:pt x="36741" y="38582"/>
                  </a:lnTo>
                  <a:lnTo>
                    <a:pt x="36855" y="38214"/>
                  </a:lnTo>
                  <a:lnTo>
                    <a:pt x="36855" y="37846"/>
                  </a:lnTo>
                  <a:close/>
                </a:path>
                <a:path w="63500" h="46989">
                  <a:moveTo>
                    <a:pt x="37960" y="43916"/>
                  </a:moveTo>
                  <a:lnTo>
                    <a:pt x="37223" y="43421"/>
                  </a:lnTo>
                  <a:lnTo>
                    <a:pt x="37223" y="43573"/>
                  </a:lnTo>
                  <a:lnTo>
                    <a:pt x="37592" y="43916"/>
                  </a:lnTo>
                  <a:lnTo>
                    <a:pt x="37592" y="44069"/>
                  </a:lnTo>
                  <a:lnTo>
                    <a:pt x="37858" y="44069"/>
                  </a:lnTo>
                  <a:lnTo>
                    <a:pt x="37960" y="43916"/>
                  </a:lnTo>
                  <a:close/>
                </a:path>
                <a:path w="63500" h="46989">
                  <a:moveTo>
                    <a:pt x="37973" y="35509"/>
                  </a:moveTo>
                  <a:lnTo>
                    <a:pt x="37846" y="35229"/>
                  </a:lnTo>
                  <a:lnTo>
                    <a:pt x="37223" y="34988"/>
                  </a:lnTo>
                  <a:lnTo>
                    <a:pt x="37363" y="35356"/>
                  </a:lnTo>
                  <a:lnTo>
                    <a:pt x="37846" y="35864"/>
                  </a:lnTo>
                  <a:lnTo>
                    <a:pt x="37973" y="36233"/>
                  </a:lnTo>
                  <a:lnTo>
                    <a:pt x="37973" y="35509"/>
                  </a:lnTo>
                  <a:close/>
                </a:path>
                <a:path w="63500" h="46989">
                  <a:moveTo>
                    <a:pt x="38214" y="38823"/>
                  </a:moveTo>
                  <a:lnTo>
                    <a:pt x="37973" y="37973"/>
                  </a:lnTo>
                  <a:lnTo>
                    <a:pt x="37731" y="37236"/>
                  </a:lnTo>
                  <a:lnTo>
                    <a:pt x="37223" y="36474"/>
                  </a:lnTo>
                  <a:lnTo>
                    <a:pt x="37363" y="36995"/>
                  </a:lnTo>
                  <a:lnTo>
                    <a:pt x="37592" y="38823"/>
                  </a:lnTo>
                  <a:lnTo>
                    <a:pt x="38214" y="38823"/>
                  </a:lnTo>
                  <a:close/>
                </a:path>
                <a:path w="63500" h="46989">
                  <a:moveTo>
                    <a:pt x="38341" y="40195"/>
                  </a:moveTo>
                  <a:lnTo>
                    <a:pt x="37465" y="39458"/>
                  </a:lnTo>
                  <a:lnTo>
                    <a:pt x="29273" y="42329"/>
                  </a:lnTo>
                  <a:lnTo>
                    <a:pt x="28549" y="42418"/>
                  </a:lnTo>
                  <a:lnTo>
                    <a:pt x="27800" y="42672"/>
                  </a:lnTo>
                  <a:lnTo>
                    <a:pt x="27165" y="42824"/>
                  </a:lnTo>
                  <a:lnTo>
                    <a:pt x="25806" y="43307"/>
                  </a:lnTo>
                  <a:lnTo>
                    <a:pt x="21958" y="45046"/>
                  </a:lnTo>
                  <a:lnTo>
                    <a:pt x="22834" y="45046"/>
                  </a:lnTo>
                  <a:lnTo>
                    <a:pt x="25184" y="44919"/>
                  </a:lnTo>
                  <a:lnTo>
                    <a:pt x="25933" y="45046"/>
                  </a:lnTo>
                  <a:lnTo>
                    <a:pt x="26060" y="44919"/>
                  </a:lnTo>
                  <a:lnTo>
                    <a:pt x="27063" y="43916"/>
                  </a:lnTo>
                  <a:lnTo>
                    <a:pt x="28168" y="43180"/>
                  </a:lnTo>
                  <a:lnTo>
                    <a:pt x="35255" y="40957"/>
                  </a:lnTo>
                  <a:lnTo>
                    <a:pt x="36372" y="40843"/>
                  </a:lnTo>
                  <a:lnTo>
                    <a:pt x="36372" y="41808"/>
                  </a:lnTo>
                  <a:lnTo>
                    <a:pt x="37096" y="41808"/>
                  </a:lnTo>
                  <a:lnTo>
                    <a:pt x="36855" y="41046"/>
                  </a:lnTo>
                  <a:lnTo>
                    <a:pt x="36741" y="40843"/>
                  </a:lnTo>
                  <a:lnTo>
                    <a:pt x="36601" y="40690"/>
                  </a:lnTo>
                  <a:lnTo>
                    <a:pt x="36601" y="40563"/>
                  </a:lnTo>
                  <a:lnTo>
                    <a:pt x="38214" y="40322"/>
                  </a:lnTo>
                  <a:lnTo>
                    <a:pt x="38341" y="40195"/>
                  </a:lnTo>
                  <a:close/>
                </a:path>
                <a:path w="63500" h="46989">
                  <a:moveTo>
                    <a:pt x="39077" y="7188"/>
                  </a:moveTo>
                  <a:lnTo>
                    <a:pt x="36360" y="482"/>
                  </a:lnTo>
                  <a:lnTo>
                    <a:pt x="36360" y="2374"/>
                  </a:lnTo>
                  <a:lnTo>
                    <a:pt x="35369" y="2946"/>
                  </a:lnTo>
                  <a:lnTo>
                    <a:pt x="35864" y="4229"/>
                  </a:lnTo>
                  <a:lnTo>
                    <a:pt x="36728" y="7797"/>
                  </a:lnTo>
                  <a:lnTo>
                    <a:pt x="39077" y="7188"/>
                  </a:lnTo>
                  <a:close/>
                </a:path>
                <a:path w="63500" h="46989">
                  <a:moveTo>
                    <a:pt x="39090" y="38823"/>
                  </a:moveTo>
                  <a:lnTo>
                    <a:pt x="38963" y="38100"/>
                  </a:lnTo>
                  <a:lnTo>
                    <a:pt x="38709" y="37604"/>
                  </a:lnTo>
                  <a:lnTo>
                    <a:pt x="38341" y="36995"/>
                  </a:lnTo>
                  <a:lnTo>
                    <a:pt x="38595" y="38608"/>
                  </a:lnTo>
                  <a:lnTo>
                    <a:pt x="39090" y="38823"/>
                  </a:lnTo>
                  <a:close/>
                </a:path>
                <a:path w="63500" h="46989">
                  <a:moveTo>
                    <a:pt x="39458" y="35750"/>
                  </a:moveTo>
                  <a:lnTo>
                    <a:pt x="39331" y="34988"/>
                  </a:lnTo>
                  <a:lnTo>
                    <a:pt x="38963" y="35623"/>
                  </a:lnTo>
                  <a:lnTo>
                    <a:pt x="39458" y="35750"/>
                  </a:lnTo>
                  <a:close/>
                </a:path>
                <a:path w="63500" h="46989">
                  <a:moveTo>
                    <a:pt x="40817" y="38735"/>
                  </a:moveTo>
                  <a:lnTo>
                    <a:pt x="40589" y="38341"/>
                  </a:lnTo>
                  <a:lnTo>
                    <a:pt x="40335" y="37846"/>
                  </a:lnTo>
                  <a:lnTo>
                    <a:pt x="40335" y="38341"/>
                  </a:lnTo>
                  <a:lnTo>
                    <a:pt x="40208" y="39103"/>
                  </a:lnTo>
                  <a:lnTo>
                    <a:pt x="40817" y="38950"/>
                  </a:lnTo>
                  <a:lnTo>
                    <a:pt x="40817" y="38735"/>
                  </a:lnTo>
                  <a:close/>
                </a:path>
                <a:path w="63500" h="46989">
                  <a:moveTo>
                    <a:pt x="41440" y="30772"/>
                  </a:moveTo>
                  <a:lnTo>
                    <a:pt x="40957" y="30264"/>
                  </a:lnTo>
                  <a:lnTo>
                    <a:pt x="40957" y="30899"/>
                  </a:lnTo>
                  <a:lnTo>
                    <a:pt x="41440" y="30772"/>
                  </a:lnTo>
                  <a:close/>
                </a:path>
                <a:path w="63500" h="46989">
                  <a:moveTo>
                    <a:pt x="42316" y="31267"/>
                  </a:moveTo>
                  <a:lnTo>
                    <a:pt x="42189" y="30530"/>
                  </a:lnTo>
                  <a:lnTo>
                    <a:pt x="42189" y="30899"/>
                  </a:lnTo>
                  <a:lnTo>
                    <a:pt x="42062" y="31267"/>
                  </a:lnTo>
                  <a:lnTo>
                    <a:pt x="42316" y="31267"/>
                  </a:lnTo>
                  <a:close/>
                </a:path>
                <a:path w="63500" h="46989">
                  <a:moveTo>
                    <a:pt x="43675" y="42214"/>
                  </a:moveTo>
                  <a:lnTo>
                    <a:pt x="43307" y="41935"/>
                  </a:lnTo>
                  <a:lnTo>
                    <a:pt x="42811" y="42049"/>
                  </a:lnTo>
                  <a:lnTo>
                    <a:pt x="43078" y="42329"/>
                  </a:lnTo>
                  <a:lnTo>
                    <a:pt x="43675" y="42329"/>
                  </a:lnTo>
                  <a:close/>
                </a:path>
                <a:path w="63500" h="46989">
                  <a:moveTo>
                    <a:pt x="44792" y="37236"/>
                  </a:moveTo>
                  <a:lnTo>
                    <a:pt x="44653" y="37134"/>
                  </a:lnTo>
                  <a:lnTo>
                    <a:pt x="44792" y="37312"/>
                  </a:lnTo>
                  <a:close/>
                </a:path>
                <a:path w="63500" h="46989">
                  <a:moveTo>
                    <a:pt x="45300" y="37846"/>
                  </a:moveTo>
                  <a:lnTo>
                    <a:pt x="45046" y="37604"/>
                  </a:lnTo>
                  <a:lnTo>
                    <a:pt x="44792" y="37312"/>
                  </a:lnTo>
                  <a:lnTo>
                    <a:pt x="44792" y="37846"/>
                  </a:lnTo>
                  <a:lnTo>
                    <a:pt x="45300" y="37846"/>
                  </a:lnTo>
                  <a:close/>
                </a:path>
                <a:path w="63500" h="46989">
                  <a:moveTo>
                    <a:pt x="46659" y="36233"/>
                  </a:moveTo>
                  <a:lnTo>
                    <a:pt x="44297" y="36233"/>
                  </a:lnTo>
                  <a:lnTo>
                    <a:pt x="44056" y="35991"/>
                  </a:lnTo>
                  <a:lnTo>
                    <a:pt x="44056" y="36728"/>
                  </a:lnTo>
                  <a:lnTo>
                    <a:pt x="44653" y="37134"/>
                  </a:lnTo>
                  <a:lnTo>
                    <a:pt x="44297" y="36728"/>
                  </a:lnTo>
                  <a:lnTo>
                    <a:pt x="44792" y="36728"/>
                  </a:lnTo>
                  <a:lnTo>
                    <a:pt x="46659" y="36233"/>
                  </a:lnTo>
                  <a:close/>
                </a:path>
                <a:path w="63500" h="46989">
                  <a:moveTo>
                    <a:pt x="49009" y="31750"/>
                  </a:moveTo>
                  <a:lnTo>
                    <a:pt x="48526" y="31750"/>
                  </a:lnTo>
                  <a:lnTo>
                    <a:pt x="48768" y="32270"/>
                  </a:lnTo>
                  <a:lnTo>
                    <a:pt x="48882" y="32029"/>
                  </a:lnTo>
                  <a:lnTo>
                    <a:pt x="49009" y="32143"/>
                  </a:lnTo>
                  <a:lnTo>
                    <a:pt x="49009" y="31750"/>
                  </a:lnTo>
                  <a:close/>
                </a:path>
                <a:path w="63500" h="46989">
                  <a:moveTo>
                    <a:pt x="49149" y="36728"/>
                  </a:moveTo>
                  <a:lnTo>
                    <a:pt x="48145" y="36233"/>
                  </a:lnTo>
                  <a:lnTo>
                    <a:pt x="48272" y="36601"/>
                  </a:lnTo>
                  <a:lnTo>
                    <a:pt x="48514" y="36880"/>
                  </a:lnTo>
                  <a:lnTo>
                    <a:pt x="49149" y="36728"/>
                  </a:lnTo>
                  <a:close/>
                </a:path>
                <a:path w="63500" h="46989">
                  <a:moveTo>
                    <a:pt x="50749" y="32270"/>
                  </a:moveTo>
                  <a:lnTo>
                    <a:pt x="50253" y="31508"/>
                  </a:lnTo>
                  <a:lnTo>
                    <a:pt x="50380" y="31750"/>
                  </a:lnTo>
                  <a:lnTo>
                    <a:pt x="50380" y="32270"/>
                  </a:lnTo>
                  <a:lnTo>
                    <a:pt x="50749" y="32270"/>
                  </a:lnTo>
                  <a:close/>
                </a:path>
                <a:path w="63500" h="46989">
                  <a:moveTo>
                    <a:pt x="50761" y="41084"/>
                  </a:moveTo>
                  <a:lnTo>
                    <a:pt x="50507" y="40322"/>
                  </a:lnTo>
                  <a:lnTo>
                    <a:pt x="50126" y="40678"/>
                  </a:lnTo>
                  <a:lnTo>
                    <a:pt x="50507" y="41084"/>
                  </a:lnTo>
                  <a:lnTo>
                    <a:pt x="50761" y="41084"/>
                  </a:lnTo>
                  <a:close/>
                </a:path>
                <a:path w="63500" h="46989">
                  <a:moveTo>
                    <a:pt x="51498" y="35991"/>
                  </a:moveTo>
                  <a:lnTo>
                    <a:pt x="51257" y="35356"/>
                  </a:lnTo>
                  <a:lnTo>
                    <a:pt x="50749" y="34861"/>
                  </a:lnTo>
                  <a:lnTo>
                    <a:pt x="50507" y="35140"/>
                  </a:lnTo>
                  <a:lnTo>
                    <a:pt x="50253" y="35356"/>
                  </a:lnTo>
                  <a:lnTo>
                    <a:pt x="50253" y="35712"/>
                  </a:lnTo>
                  <a:lnTo>
                    <a:pt x="51498" y="35991"/>
                  </a:lnTo>
                  <a:close/>
                </a:path>
                <a:path w="63500" h="46989">
                  <a:moveTo>
                    <a:pt x="51752" y="37236"/>
                  </a:moveTo>
                  <a:lnTo>
                    <a:pt x="51117" y="36880"/>
                  </a:lnTo>
                  <a:lnTo>
                    <a:pt x="50634" y="36880"/>
                  </a:lnTo>
                  <a:lnTo>
                    <a:pt x="50012" y="36728"/>
                  </a:lnTo>
                  <a:lnTo>
                    <a:pt x="50507" y="36995"/>
                  </a:lnTo>
                  <a:lnTo>
                    <a:pt x="51117" y="37236"/>
                  </a:lnTo>
                  <a:lnTo>
                    <a:pt x="51752" y="37236"/>
                  </a:lnTo>
                  <a:close/>
                </a:path>
                <a:path w="63500" h="46989">
                  <a:moveTo>
                    <a:pt x="52235" y="41198"/>
                  </a:moveTo>
                  <a:lnTo>
                    <a:pt x="51866" y="40957"/>
                  </a:lnTo>
                  <a:lnTo>
                    <a:pt x="51498" y="40957"/>
                  </a:lnTo>
                  <a:lnTo>
                    <a:pt x="51625" y="41198"/>
                  </a:lnTo>
                  <a:lnTo>
                    <a:pt x="51866" y="41440"/>
                  </a:lnTo>
                  <a:lnTo>
                    <a:pt x="51866" y="42049"/>
                  </a:lnTo>
                  <a:lnTo>
                    <a:pt x="51117" y="42697"/>
                  </a:lnTo>
                  <a:lnTo>
                    <a:pt x="50749" y="43307"/>
                  </a:lnTo>
                  <a:lnTo>
                    <a:pt x="50507" y="43180"/>
                  </a:lnTo>
                  <a:lnTo>
                    <a:pt x="50253" y="42824"/>
                  </a:lnTo>
                  <a:lnTo>
                    <a:pt x="49999" y="42570"/>
                  </a:lnTo>
                  <a:lnTo>
                    <a:pt x="49758" y="42418"/>
                  </a:lnTo>
                  <a:lnTo>
                    <a:pt x="49898" y="42329"/>
                  </a:lnTo>
                  <a:lnTo>
                    <a:pt x="49758" y="42202"/>
                  </a:lnTo>
                  <a:lnTo>
                    <a:pt x="49390" y="42824"/>
                  </a:lnTo>
                  <a:lnTo>
                    <a:pt x="49999" y="43180"/>
                  </a:lnTo>
                  <a:lnTo>
                    <a:pt x="50380" y="43675"/>
                  </a:lnTo>
                  <a:lnTo>
                    <a:pt x="50507" y="44069"/>
                  </a:lnTo>
                  <a:lnTo>
                    <a:pt x="50622" y="43789"/>
                  </a:lnTo>
                  <a:lnTo>
                    <a:pt x="51003" y="43789"/>
                  </a:lnTo>
                  <a:lnTo>
                    <a:pt x="51257" y="43307"/>
                  </a:lnTo>
                  <a:lnTo>
                    <a:pt x="52235" y="41808"/>
                  </a:lnTo>
                  <a:lnTo>
                    <a:pt x="52235" y="41198"/>
                  </a:lnTo>
                  <a:close/>
                </a:path>
                <a:path w="63500" h="46989">
                  <a:moveTo>
                    <a:pt x="56832" y="34988"/>
                  </a:moveTo>
                  <a:lnTo>
                    <a:pt x="56591" y="35356"/>
                  </a:lnTo>
                  <a:lnTo>
                    <a:pt x="56222" y="35356"/>
                  </a:lnTo>
                  <a:lnTo>
                    <a:pt x="56222" y="35991"/>
                  </a:lnTo>
                  <a:lnTo>
                    <a:pt x="56337" y="36118"/>
                  </a:lnTo>
                  <a:lnTo>
                    <a:pt x="56705" y="36233"/>
                  </a:lnTo>
                  <a:lnTo>
                    <a:pt x="56832" y="34988"/>
                  </a:lnTo>
                  <a:close/>
                </a:path>
                <a:path w="63500" h="46989">
                  <a:moveTo>
                    <a:pt x="57200" y="39827"/>
                  </a:moveTo>
                  <a:lnTo>
                    <a:pt x="56705" y="39103"/>
                  </a:lnTo>
                  <a:lnTo>
                    <a:pt x="56832" y="39458"/>
                  </a:lnTo>
                  <a:lnTo>
                    <a:pt x="56705" y="39827"/>
                  </a:lnTo>
                  <a:lnTo>
                    <a:pt x="57200" y="39827"/>
                  </a:lnTo>
                  <a:close/>
                </a:path>
                <a:path w="63500" h="46989">
                  <a:moveTo>
                    <a:pt x="58077" y="39344"/>
                  </a:moveTo>
                  <a:lnTo>
                    <a:pt x="57569" y="39344"/>
                  </a:lnTo>
                  <a:lnTo>
                    <a:pt x="57569" y="39827"/>
                  </a:lnTo>
                  <a:lnTo>
                    <a:pt x="57835" y="39712"/>
                  </a:lnTo>
                  <a:lnTo>
                    <a:pt x="58077" y="39712"/>
                  </a:lnTo>
                  <a:lnTo>
                    <a:pt x="58077" y="39344"/>
                  </a:lnTo>
                  <a:close/>
                </a:path>
                <a:path w="63500" h="46989">
                  <a:moveTo>
                    <a:pt x="58940" y="39471"/>
                  </a:moveTo>
                  <a:lnTo>
                    <a:pt x="58813" y="39344"/>
                  </a:lnTo>
                  <a:lnTo>
                    <a:pt x="58572" y="39344"/>
                  </a:lnTo>
                  <a:lnTo>
                    <a:pt x="58572" y="39585"/>
                  </a:lnTo>
                  <a:lnTo>
                    <a:pt x="58445" y="39827"/>
                  </a:lnTo>
                  <a:lnTo>
                    <a:pt x="58699" y="39827"/>
                  </a:lnTo>
                  <a:lnTo>
                    <a:pt x="58940" y="39471"/>
                  </a:lnTo>
                  <a:close/>
                </a:path>
                <a:path w="63500" h="46989">
                  <a:moveTo>
                    <a:pt x="59817" y="33642"/>
                  </a:moveTo>
                  <a:lnTo>
                    <a:pt x="59309" y="33121"/>
                  </a:lnTo>
                  <a:lnTo>
                    <a:pt x="59080" y="33489"/>
                  </a:lnTo>
                  <a:lnTo>
                    <a:pt x="59309" y="33642"/>
                  </a:lnTo>
                  <a:lnTo>
                    <a:pt x="59309" y="33883"/>
                  </a:lnTo>
                  <a:lnTo>
                    <a:pt x="59817" y="33642"/>
                  </a:lnTo>
                  <a:close/>
                </a:path>
                <a:path w="63500" h="46989">
                  <a:moveTo>
                    <a:pt x="60693" y="32359"/>
                  </a:moveTo>
                  <a:lnTo>
                    <a:pt x="60426" y="32359"/>
                  </a:lnTo>
                  <a:lnTo>
                    <a:pt x="60312" y="32727"/>
                  </a:lnTo>
                  <a:lnTo>
                    <a:pt x="59944" y="33121"/>
                  </a:lnTo>
                  <a:lnTo>
                    <a:pt x="60426" y="33121"/>
                  </a:lnTo>
                  <a:lnTo>
                    <a:pt x="60693" y="32359"/>
                  </a:lnTo>
                  <a:close/>
                </a:path>
                <a:path w="63500" h="46989">
                  <a:moveTo>
                    <a:pt x="61302" y="38823"/>
                  </a:moveTo>
                  <a:lnTo>
                    <a:pt x="60198" y="38823"/>
                  </a:lnTo>
                  <a:lnTo>
                    <a:pt x="59931" y="39217"/>
                  </a:lnTo>
                  <a:lnTo>
                    <a:pt x="59690" y="39827"/>
                  </a:lnTo>
                  <a:lnTo>
                    <a:pt x="59690" y="40322"/>
                  </a:lnTo>
                  <a:lnTo>
                    <a:pt x="60198" y="39827"/>
                  </a:lnTo>
                  <a:lnTo>
                    <a:pt x="61302" y="39471"/>
                  </a:lnTo>
                  <a:lnTo>
                    <a:pt x="61302" y="38823"/>
                  </a:lnTo>
                  <a:close/>
                </a:path>
                <a:path w="63500" h="46989">
                  <a:moveTo>
                    <a:pt x="63042" y="38976"/>
                  </a:moveTo>
                  <a:lnTo>
                    <a:pt x="62547" y="38823"/>
                  </a:lnTo>
                  <a:lnTo>
                    <a:pt x="62179" y="38976"/>
                  </a:lnTo>
                  <a:lnTo>
                    <a:pt x="62179" y="39344"/>
                  </a:lnTo>
                  <a:lnTo>
                    <a:pt x="61925" y="39471"/>
                  </a:lnTo>
                  <a:lnTo>
                    <a:pt x="62293" y="39471"/>
                  </a:lnTo>
                  <a:lnTo>
                    <a:pt x="62801" y="39217"/>
                  </a:lnTo>
                  <a:lnTo>
                    <a:pt x="62674" y="38976"/>
                  </a:lnTo>
                  <a:lnTo>
                    <a:pt x="63042" y="38976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632421" y="3876624"/>
              <a:ext cx="156210" cy="108585"/>
            </a:xfrm>
            <a:custGeom>
              <a:avLst/>
              <a:gdLst/>
              <a:ahLst/>
              <a:cxnLst/>
              <a:rect l="l" t="t" r="r" b="b"/>
              <a:pathLst>
                <a:path w="156209" h="108585">
                  <a:moveTo>
                    <a:pt x="3479" y="25298"/>
                  </a:moveTo>
                  <a:lnTo>
                    <a:pt x="495" y="24930"/>
                  </a:lnTo>
                  <a:lnTo>
                    <a:pt x="0" y="24930"/>
                  </a:lnTo>
                  <a:lnTo>
                    <a:pt x="1244" y="25298"/>
                  </a:lnTo>
                  <a:lnTo>
                    <a:pt x="3479" y="25781"/>
                  </a:lnTo>
                  <a:lnTo>
                    <a:pt x="3479" y="25298"/>
                  </a:lnTo>
                  <a:close/>
                </a:path>
                <a:path w="156209" h="108585">
                  <a:moveTo>
                    <a:pt x="4978" y="15633"/>
                  </a:moveTo>
                  <a:lnTo>
                    <a:pt x="1866" y="13741"/>
                  </a:lnTo>
                  <a:lnTo>
                    <a:pt x="2235" y="14262"/>
                  </a:lnTo>
                  <a:lnTo>
                    <a:pt x="4838" y="16129"/>
                  </a:lnTo>
                  <a:lnTo>
                    <a:pt x="4978" y="15633"/>
                  </a:lnTo>
                  <a:close/>
                </a:path>
                <a:path w="156209" h="108585">
                  <a:moveTo>
                    <a:pt x="5092" y="34112"/>
                  </a:moveTo>
                  <a:lnTo>
                    <a:pt x="4724" y="33616"/>
                  </a:lnTo>
                  <a:lnTo>
                    <a:pt x="2616" y="35115"/>
                  </a:lnTo>
                  <a:lnTo>
                    <a:pt x="2120" y="35356"/>
                  </a:lnTo>
                  <a:lnTo>
                    <a:pt x="3238" y="35356"/>
                  </a:lnTo>
                  <a:lnTo>
                    <a:pt x="4343" y="34505"/>
                  </a:lnTo>
                  <a:lnTo>
                    <a:pt x="5092" y="34112"/>
                  </a:lnTo>
                  <a:close/>
                </a:path>
                <a:path w="156209" h="108585">
                  <a:moveTo>
                    <a:pt x="9690" y="5092"/>
                  </a:moveTo>
                  <a:lnTo>
                    <a:pt x="4343" y="127"/>
                  </a:lnTo>
                  <a:lnTo>
                    <a:pt x="4343" y="609"/>
                  </a:lnTo>
                  <a:lnTo>
                    <a:pt x="9321" y="5702"/>
                  </a:lnTo>
                  <a:lnTo>
                    <a:pt x="9690" y="5092"/>
                  </a:lnTo>
                  <a:close/>
                </a:path>
                <a:path w="156209" h="108585">
                  <a:moveTo>
                    <a:pt x="12039" y="39204"/>
                  </a:moveTo>
                  <a:lnTo>
                    <a:pt x="11544" y="39077"/>
                  </a:lnTo>
                  <a:lnTo>
                    <a:pt x="10795" y="40576"/>
                  </a:lnTo>
                  <a:lnTo>
                    <a:pt x="10693" y="41186"/>
                  </a:lnTo>
                  <a:lnTo>
                    <a:pt x="11049" y="40449"/>
                  </a:lnTo>
                  <a:lnTo>
                    <a:pt x="11544" y="39839"/>
                  </a:lnTo>
                  <a:lnTo>
                    <a:pt x="12039" y="39204"/>
                  </a:lnTo>
                  <a:close/>
                </a:path>
                <a:path w="156209" h="108585">
                  <a:moveTo>
                    <a:pt x="20726" y="42303"/>
                  </a:moveTo>
                  <a:lnTo>
                    <a:pt x="19977" y="42303"/>
                  </a:lnTo>
                  <a:lnTo>
                    <a:pt x="19977" y="44538"/>
                  </a:lnTo>
                  <a:lnTo>
                    <a:pt x="20370" y="43929"/>
                  </a:lnTo>
                  <a:lnTo>
                    <a:pt x="20472" y="43065"/>
                  </a:lnTo>
                  <a:lnTo>
                    <a:pt x="20726" y="42303"/>
                  </a:lnTo>
                  <a:close/>
                </a:path>
                <a:path w="156209" h="108585">
                  <a:moveTo>
                    <a:pt x="30289" y="44538"/>
                  </a:moveTo>
                  <a:lnTo>
                    <a:pt x="29667" y="41325"/>
                  </a:lnTo>
                  <a:lnTo>
                    <a:pt x="29171" y="41452"/>
                  </a:lnTo>
                  <a:lnTo>
                    <a:pt x="30035" y="43802"/>
                  </a:lnTo>
                  <a:lnTo>
                    <a:pt x="30289" y="44538"/>
                  </a:lnTo>
                  <a:close/>
                </a:path>
                <a:path w="156209" h="108585">
                  <a:moveTo>
                    <a:pt x="39585" y="38595"/>
                  </a:moveTo>
                  <a:lnTo>
                    <a:pt x="39090" y="38709"/>
                  </a:lnTo>
                  <a:lnTo>
                    <a:pt x="39230" y="40081"/>
                  </a:lnTo>
                  <a:lnTo>
                    <a:pt x="39585" y="40817"/>
                  </a:lnTo>
                  <a:lnTo>
                    <a:pt x="39585" y="38595"/>
                  </a:lnTo>
                  <a:close/>
                </a:path>
                <a:path w="156209" h="108585">
                  <a:moveTo>
                    <a:pt x="59461" y="103352"/>
                  </a:moveTo>
                  <a:lnTo>
                    <a:pt x="59207" y="102628"/>
                  </a:lnTo>
                  <a:lnTo>
                    <a:pt x="59207" y="102997"/>
                  </a:lnTo>
                  <a:lnTo>
                    <a:pt x="59080" y="103505"/>
                  </a:lnTo>
                  <a:lnTo>
                    <a:pt x="59461" y="103352"/>
                  </a:lnTo>
                  <a:close/>
                </a:path>
                <a:path w="156209" h="108585">
                  <a:moveTo>
                    <a:pt x="60947" y="102133"/>
                  </a:moveTo>
                  <a:lnTo>
                    <a:pt x="60693" y="101625"/>
                  </a:lnTo>
                  <a:lnTo>
                    <a:pt x="60693" y="101866"/>
                  </a:lnTo>
                  <a:lnTo>
                    <a:pt x="60566" y="101981"/>
                  </a:lnTo>
                  <a:lnTo>
                    <a:pt x="60947" y="102133"/>
                  </a:lnTo>
                  <a:close/>
                </a:path>
                <a:path w="156209" h="108585">
                  <a:moveTo>
                    <a:pt x="61429" y="102997"/>
                  </a:moveTo>
                  <a:lnTo>
                    <a:pt x="60934" y="102997"/>
                  </a:lnTo>
                  <a:lnTo>
                    <a:pt x="60934" y="103505"/>
                  </a:lnTo>
                  <a:lnTo>
                    <a:pt x="61302" y="103352"/>
                  </a:lnTo>
                  <a:lnTo>
                    <a:pt x="61429" y="103238"/>
                  </a:lnTo>
                  <a:lnTo>
                    <a:pt x="61429" y="102997"/>
                  </a:lnTo>
                  <a:close/>
                </a:path>
                <a:path w="156209" h="108585">
                  <a:moveTo>
                    <a:pt x="72478" y="103720"/>
                  </a:moveTo>
                  <a:lnTo>
                    <a:pt x="71983" y="103720"/>
                  </a:lnTo>
                  <a:lnTo>
                    <a:pt x="71983" y="104241"/>
                  </a:lnTo>
                  <a:lnTo>
                    <a:pt x="72351" y="104000"/>
                  </a:lnTo>
                  <a:lnTo>
                    <a:pt x="72478" y="104114"/>
                  </a:lnTo>
                  <a:lnTo>
                    <a:pt x="72478" y="103720"/>
                  </a:lnTo>
                  <a:close/>
                </a:path>
                <a:path w="156209" h="108585">
                  <a:moveTo>
                    <a:pt x="74714" y="103238"/>
                  </a:moveTo>
                  <a:lnTo>
                    <a:pt x="74218" y="103238"/>
                  </a:lnTo>
                  <a:lnTo>
                    <a:pt x="74218" y="103720"/>
                  </a:lnTo>
                  <a:lnTo>
                    <a:pt x="74472" y="103632"/>
                  </a:lnTo>
                  <a:lnTo>
                    <a:pt x="74714" y="103632"/>
                  </a:lnTo>
                  <a:lnTo>
                    <a:pt x="74714" y="103238"/>
                  </a:lnTo>
                  <a:close/>
                </a:path>
                <a:path w="156209" h="108585">
                  <a:moveTo>
                    <a:pt x="77698" y="102501"/>
                  </a:moveTo>
                  <a:lnTo>
                    <a:pt x="77444" y="102349"/>
                  </a:lnTo>
                  <a:lnTo>
                    <a:pt x="77190" y="102743"/>
                  </a:lnTo>
                  <a:lnTo>
                    <a:pt x="77444" y="102628"/>
                  </a:lnTo>
                  <a:lnTo>
                    <a:pt x="77444" y="102501"/>
                  </a:lnTo>
                  <a:lnTo>
                    <a:pt x="77698" y="102501"/>
                  </a:lnTo>
                  <a:close/>
                </a:path>
                <a:path w="156209" h="108585">
                  <a:moveTo>
                    <a:pt x="78054" y="107353"/>
                  </a:moveTo>
                  <a:lnTo>
                    <a:pt x="77330" y="106705"/>
                  </a:lnTo>
                  <a:lnTo>
                    <a:pt x="76822" y="106095"/>
                  </a:lnTo>
                  <a:lnTo>
                    <a:pt x="76073" y="105613"/>
                  </a:lnTo>
                  <a:lnTo>
                    <a:pt x="76073" y="105854"/>
                  </a:lnTo>
                  <a:lnTo>
                    <a:pt x="76212" y="106095"/>
                  </a:lnTo>
                  <a:lnTo>
                    <a:pt x="75844" y="105981"/>
                  </a:lnTo>
                  <a:lnTo>
                    <a:pt x="76949" y="106591"/>
                  </a:lnTo>
                  <a:lnTo>
                    <a:pt x="78054" y="107353"/>
                  </a:lnTo>
                  <a:close/>
                </a:path>
                <a:path w="156209" h="108585">
                  <a:moveTo>
                    <a:pt x="79032" y="106159"/>
                  </a:moveTo>
                  <a:lnTo>
                    <a:pt x="78320" y="105219"/>
                  </a:lnTo>
                  <a:lnTo>
                    <a:pt x="77685" y="105092"/>
                  </a:lnTo>
                  <a:lnTo>
                    <a:pt x="77330" y="105092"/>
                  </a:lnTo>
                  <a:lnTo>
                    <a:pt x="77190" y="105219"/>
                  </a:lnTo>
                  <a:lnTo>
                    <a:pt x="77571" y="105460"/>
                  </a:lnTo>
                  <a:lnTo>
                    <a:pt x="79032" y="106159"/>
                  </a:lnTo>
                  <a:close/>
                </a:path>
                <a:path w="156209" h="108585">
                  <a:moveTo>
                    <a:pt x="79171" y="106222"/>
                  </a:moveTo>
                  <a:lnTo>
                    <a:pt x="79032" y="106159"/>
                  </a:lnTo>
                  <a:lnTo>
                    <a:pt x="79171" y="106349"/>
                  </a:lnTo>
                  <a:lnTo>
                    <a:pt x="79171" y="106222"/>
                  </a:lnTo>
                  <a:close/>
                </a:path>
                <a:path w="156209" h="108585">
                  <a:moveTo>
                    <a:pt x="80048" y="105219"/>
                  </a:moveTo>
                  <a:lnTo>
                    <a:pt x="79070" y="104482"/>
                  </a:lnTo>
                  <a:lnTo>
                    <a:pt x="78816" y="104368"/>
                  </a:lnTo>
                  <a:lnTo>
                    <a:pt x="79565" y="105092"/>
                  </a:lnTo>
                  <a:lnTo>
                    <a:pt x="79565" y="105371"/>
                  </a:lnTo>
                  <a:lnTo>
                    <a:pt x="79921" y="105219"/>
                  </a:lnTo>
                  <a:lnTo>
                    <a:pt x="80048" y="105219"/>
                  </a:lnTo>
                  <a:close/>
                </a:path>
                <a:path w="156209" h="108585">
                  <a:moveTo>
                    <a:pt x="81534" y="105244"/>
                  </a:moveTo>
                  <a:lnTo>
                    <a:pt x="81038" y="104482"/>
                  </a:lnTo>
                  <a:lnTo>
                    <a:pt x="80670" y="104241"/>
                  </a:lnTo>
                  <a:lnTo>
                    <a:pt x="80048" y="104000"/>
                  </a:lnTo>
                  <a:lnTo>
                    <a:pt x="80302" y="104241"/>
                  </a:lnTo>
                  <a:lnTo>
                    <a:pt x="81038" y="104724"/>
                  </a:lnTo>
                  <a:lnTo>
                    <a:pt x="81038" y="105244"/>
                  </a:lnTo>
                  <a:lnTo>
                    <a:pt x="81534" y="105244"/>
                  </a:lnTo>
                  <a:close/>
                </a:path>
                <a:path w="156209" h="108585">
                  <a:moveTo>
                    <a:pt x="83654" y="104000"/>
                  </a:moveTo>
                  <a:lnTo>
                    <a:pt x="83286" y="103632"/>
                  </a:lnTo>
                  <a:lnTo>
                    <a:pt x="83019" y="103505"/>
                  </a:lnTo>
                  <a:lnTo>
                    <a:pt x="82664" y="103238"/>
                  </a:lnTo>
                  <a:lnTo>
                    <a:pt x="82778" y="103505"/>
                  </a:lnTo>
                  <a:lnTo>
                    <a:pt x="82905" y="104000"/>
                  </a:lnTo>
                  <a:lnTo>
                    <a:pt x="83286" y="104114"/>
                  </a:lnTo>
                  <a:lnTo>
                    <a:pt x="83515" y="104114"/>
                  </a:lnTo>
                  <a:lnTo>
                    <a:pt x="83654" y="104000"/>
                  </a:lnTo>
                  <a:close/>
                </a:path>
                <a:path w="156209" h="108585">
                  <a:moveTo>
                    <a:pt x="85140" y="106718"/>
                  </a:moveTo>
                  <a:lnTo>
                    <a:pt x="85001" y="106349"/>
                  </a:lnTo>
                  <a:lnTo>
                    <a:pt x="84645" y="106222"/>
                  </a:lnTo>
                  <a:lnTo>
                    <a:pt x="84518" y="106222"/>
                  </a:lnTo>
                  <a:lnTo>
                    <a:pt x="84518" y="106591"/>
                  </a:lnTo>
                  <a:lnTo>
                    <a:pt x="84645" y="106832"/>
                  </a:lnTo>
                  <a:lnTo>
                    <a:pt x="85001" y="106832"/>
                  </a:lnTo>
                  <a:lnTo>
                    <a:pt x="85140" y="106718"/>
                  </a:lnTo>
                  <a:close/>
                </a:path>
                <a:path w="156209" h="108585">
                  <a:moveTo>
                    <a:pt x="88620" y="101981"/>
                  </a:moveTo>
                  <a:lnTo>
                    <a:pt x="85890" y="103352"/>
                  </a:lnTo>
                  <a:lnTo>
                    <a:pt x="81292" y="105981"/>
                  </a:lnTo>
                  <a:lnTo>
                    <a:pt x="78689" y="107683"/>
                  </a:lnTo>
                  <a:lnTo>
                    <a:pt x="80048" y="107315"/>
                  </a:lnTo>
                  <a:lnTo>
                    <a:pt x="80924" y="107315"/>
                  </a:lnTo>
                  <a:lnTo>
                    <a:pt x="81673" y="107200"/>
                  </a:lnTo>
                  <a:lnTo>
                    <a:pt x="82905" y="106349"/>
                  </a:lnTo>
                  <a:lnTo>
                    <a:pt x="84023" y="105460"/>
                  </a:lnTo>
                  <a:lnTo>
                    <a:pt x="85255" y="104609"/>
                  </a:lnTo>
                  <a:lnTo>
                    <a:pt x="86004" y="104114"/>
                  </a:lnTo>
                  <a:lnTo>
                    <a:pt x="86880" y="103632"/>
                  </a:lnTo>
                  <a:lnTo>
                    <a:pt x="87630" y="103111"/>
                  </a:lnTo>
                  <a:lnTo>
                    <a:pt x="87998" y="102743"/>
                  </a:lnTo>
                  <a:lnTo>
                    <a:pt x="88620" y="102501"/>
                  </a:lnTo>
                  <a:lnTo>
                    <a:pt x="88620" y="101981"/>
                  </a:lnTo>
                  <a:close/>
                </a:path>
                <a:path w="156209" h="108585">
                  <a:moveTo>
                    <a:pt x="88861" y="103238"/>
                  </a:moveTo>
                  <a:lnTo>
                    <a:pt x="88620" y="103238"/>
                  </a:lnTo>
                  <a:lnTo>
                    <a:pt x="88366" y="103505"/>
                  </a:lnTo>
                  <a:lnTo>
                    <a:pt x="88366" y="103720"/>
                  </a:lnTo>
                  <a:lnTo>
                    <a:pt x="88747" y="103632"/>
                  </a:lnTo>
                  <a:lnTo>
                    <a:pt x="88861" y="103238"/>
                  </a:lnTo>
                  <a:close/>
                </a:path>
                <a:path w="156209" h="108585">
                  <a:moveTo>
                    <a:pt x="91211" y="106502"/>
                  </a:moveTo>
                  <a:lnTo>
                    <a:pt x="91097" y="106349"/>
                  </a:lnTo>
                  <a:lnTo>
                    <a:pt x="90589" y="105981"/>
                  </a:lnTo>
                  <a:lnTo>
                    <a:pt x="90220" y="105981"/>
                  </a:lnTo>
                  <a:lnTo>
                    <a:pt x="89738" y="105854"/>
                  </a:lnTo>
                  <a:lnTo>
                    <a:pt x="90487" y="106349"/>
                  </a:lnTo>
                  <a:lnTo>
                    <a:pt x="90970" y="106502"/>
                  </a:lnTo>
                  <a:lnTo>
                    <a:pt x="91211" y="106502"/>
                  </a:lnTo>
                  <a:close/>
                </a:path>
                <a:path w="156209" h="108585">
                  <a:moveTo>
                    <a:pt x="91211" y="104482"/>
                  </a:moveTo>
                  <a:lnTo>
                    <a:pt x="90855" y="104241"/>
                  </a:lnTo>
                  <a:lnTo>
                    <a:pt x="90347" y="104368"/>
                  </a:lnTo>
                  <a:lnTo>
                    <a:pt x="90601" y="104609"/>
                  </a:lnTo>
                  <a:lnTo>
                    <a:pt x="91097" y="104609"/>
                  </a:lnTo>
                  <a:lnTo>
                    <a:pt x="91211" y="104851"/>
                  </a:lnTo>
                  <a:lnTo>
                    <a:pt x="91211" y="104482"/>
                  </a:lnTo>
                  <a:close/>
                </a:path>
                <a:path w="156209" h="108585">
                  <a:moveTo>
                    <a:pt x="91846" y="102349"/>
                  </a:moveTo>
                  <a:lnTo>
                    <a:pt x="90106" y="103111"/>
                  </a:lnTo>
                  <a:lnTo>
                    <a:pt x="88988" y="104000"/>
                  </a:lnTo>
                  <a:lnTo>
                    <a:pt x="87630" y="105219"/>
                  </a:lnTo>
                  <a:lnTo>
                    <a:pt x="85890" y="107111"/>
                  </a:lnTo>
                  <a:lnTo>
                    <a:pt x="85890" y="107327"/>
                  </a:lnTo>
                  <a:lnTo>
                    <a:pt x="86131" y="107200"/>
                  </a:lnTo>
                  <a:lnTo>
                    <a:pt x="86512" y="107327"/>
                  </a:lnTo>
                  <a:lnTo>
                    <a:pt x="86880" y="107327"/>
                  </a:lnTo>
                  <a:lnTo>
                    <a:pt x="87045" y="107200"/>
                  </a:lnTo>
                  <a:lnTo>
                    <a:pt x="87376" y="106959"/>
                  </a:lnTo>
                  <a:lnTo>
                    <a:pt x="87376" y="107480"/>
                  </a:lnTo>
                  <a:lnTo>
                    <a:pt x="87858" y="107594"/>
                  </a:lnTo>
                  <a:lnTo>
                    <a:pt x="89966" y="108204"/>
                  </a:lnTo>
                  <a:lnTo>
                    <a:pt x="89852" y="107962"/>
                  </a:lnTo>
                  <a:lnTo>
                    <a:pt x="89738" y="107835"/>
                  </a:lnTo>
                  <a:lnTo>
                    <a:pt x="89115" y="107480"/>
                  </a:lnTo>
                  <a:lnTo>
                    <a:pt x="87744" y="106959"/>
                  </a:lnTo>
                  <a:lnTo>
                    <a:pt x="87376" y="106718"/>
                  </a:lnTo>
                  <a:lnTo>
                    <a:pt x="87490" y="106349"/>
                  </a:lnTo>
                  <a:lnTo>
                    <a:pt x="87858" y="106222"/>
                  </a:lnTo>
                  <a:lnTo>
                    <a:pt x="89357" y="106832"/>
                  </a:lnTo>
                  <a:lnTo>
                    <a:pt x="89598" y="106718"/>
                  </a:lnTo>
                  <a:lnTo>
                    <a:pt x="89357" y="106349"/>
                  </a:lnTo>
                  <a:lnTo>
                    <a:pt x="89077" y="106222"/>
                  </a:lnTo>
                  <a:lnTo>
                    <a:pt x="88239" y="105854"/>
                  </a:lnTo>
                  <a:lnTo>
                    <a:pt x="87858" y="105587"/>
                  </a:lnTo>
                  <a:lnTo>
                    <a:pt x="89230" y="104241"/>
                  </a:lnTo>
                  <a:lnTo>
                    <a:pt x="89865" y="103720"/>
                  </a:lnTo>
                  <a:lnTo>
                    <a:pt x="90233" y="103479"/>
                  </a:lnTo>
                  <a:lnTo>
                    <a:pt x="91846" y="102628"/>
                  </a:lnTo>
                  <a:lnTo>
                    <a:pt x="91846" y="102349"/>
                  </a:lnTo>
                  <a:close/>
                </a:path>
                <a:path w="156209" h="108585">
                  <a:moveTo>
                    <a:pt x="91859" y="104978"/>
                  </a:moveTo>
                  <a:lnTo>
                    <a:pt x="91592" y="104978"/>
                  </a:lnTo>
                  <a:lnTo>
                    <a:pt x="91465" y="105244"/>
                  </a:lnTo>
                  <a:lnTo>
                    <a:pt x="91224" y="105244"/>
                  </a:lnTo>
                  <a:lnTo>
                    <a:pt x="91097" y="105371"/>
                  </a:lnTo>
                  <a:lnTo>
                    <a:pt x="90970" y="105244"/>
                  </a:lnTo>
                  <a:lnTo>
                    <a:pt x="90970" y="105613"/>
                  </a:lnTo>
                  <a:lnTo>
                    <a:pt x="91097" y="105740"/>
                  </a:lnTo>
                  <a:lnTo>
                    <a:pt x="91338" y="105854"/>
                  </a:lnTo>
                  <a:lnTo>
                    <a:pt x="91465" y="105740"/>
                  </a:lnTo>
                  <a:lnTo>
                    <a:pt x="91643" y="105371"/>
                  </a:lnTo>
                  <a:lnTo>
                    <a:pt x="91859" y="104978"/>
                  </a:lnTo>
                  <a:close/>
                </a:path>
                <a:path w="156209" h="108585">
                  <a:moveTo>
                    <a:pt x="98298" y="102755"/>
                  </a:moveTo>
                  <a:lnTo>
                    <a:pt x="97929" y="103263"/>
                  </a:lnTo>
                  <a:lnTo>
                    <a:pt x="98298" y="103263"/>
                  </a:lnTo>
                  <a:lnTo>
                    <a:pt x="98298" y="102755"/>
                  </a:lnTo>
                  <a:close/>
                </a:path>
                <a:path w="156209" h="108585">
                  <a:moveTo>
                    <a:pt x="99542" y="102387"/>
                  </a:moveTo>
                  <a:lnTo>
                    <a:pt x="99288" y="101625"/>
                  </a:lnTo>
                  <a:lnTo>
                    <a:pt x="98907" y="101981"/>
                  </a:lnTo>
                  <a:lnTo>
                    <a:pt x="99288" y="102387"/>
                  </a:lnTo>
                  <a:lnTo>
                    <a:pt x="99542" y="102387"/>
                  </a:lnTo>
                  <a:close/>
                </a:path>
                <a:path w="156209" h="108585">
                  <a:moveTo>
                    <a:pt x="102628" y="103505"/>
                  </a:moveTo>
                  <a:lnTo>
                    <a:pt x="101650" y="102997"/>
                  </a:lnTo>
                  <a:lnTo>
                    <a:pt x="101904" y="103352"/>
                  </a:lnTo>
                  <a:lnTo>
                    <a:pt x="102146" y="103505"/>
                  </a:lnTo>
                  <a:lnTo>
                    <a:pt x="102628" y="103505"/>
                  </a:lnTo>
                  <a:close/>
                </a:path>
                <a:path w="156209" h="108585">
                  <a:moveTo>
                    <a:pt x="105613" y="103238"/>
                  </a:moveTo>
                  <a:lnTo>
                    <a:pt x="105117" y="103238"/>
                  </a:lnTo>
                  <a:lnTo>
                    <a:pt x="104876" y="103111"/>
                  </a:lnTo>
                  <a:lnTo>
                    <a:pt x="104749" y="103111"/>
                  </a:lnTo>
                  <a:lnTo>
                    <a:pt x="104381" y="103111"/>
                  </a:lnTo>
                  <a:lnTo>
                    <a:pt x="104381" y="103352"/>
                  </a:lnTo>
                  <a:lnTo>
                    <a:pt x="104495" y="103720"/>
                  </a:lnTo>
                  <a:lnTo>
                    <a:pt x="104495" y="104114"/>
                  </a:lnTo>
                  <a:lnTo>
                    <a:pt x="104622" y="104241"/>
                  </a:lnTo>
                  <a:lnTo>
                    <a:pt x="105498" y="104241"/>
                  </a:lnTo>
                  <a:lnTo>
                    <a:pt x="105498" y="103962"/>
                  </a:lnTo>
                  <a:lnTo>
                    <a:pt x="105613" y="103720"/>
                  </a:lnTo>
                  <a:lnTo>
                    <a:pt x="105613" y="103238"/>
                  </a:lnTo>
                  <a:close/>
                </a:path>
                <a:path w="156209" h="108585">
                  <a:moveTo>
                    <a:pt x="117157" y="38709"/>
                  </a:moveTo>
                  <a:lnTo>
                    <a:pt x="116662" y="38595"/>
                  </a:lnTo>
                  <a:lnTo>
                    <a:pt x="116662" y="40817"/>
                  </a:lnTo>
                  <a:lnTo>
                    <a:pt x="117030" y="40081"/>
                  </a:lnTo>
                  <a:lnTo>
                    <a:pt x="117157" y="38709"/>
                  </a:lnTo>
                  <a:close/>
                </a:path>
                <a:path w="156209" h="108585">
                  <a:moveTo>
                    <a:pt x="126949" y="41452"/>
                  </a:moveTo>
                  <a:lnTo>
                    <a:pt x="126466" y="41325"/>
                  </a:lnTo>
                  <a:lnTo>
                    <a:pt x="125844" y="44538"/>
                  </a:lnTo>
                  <a:lnTo>
                    <a:pt x="126098" y="43802"/>
                  </a:lnTo>
                  <a:lnTo>
                    <a:pt x="126949" y="41452"/>
                  </a:lnTo>
                  <a:close/>
                </a:path>
                <a:path w="156209" h="108585">
                  <a:moveTo>
                    <a:pt x="136156" y="42303"/>
                  </a:moveTo>
                  <a:lnTo>
                    <a:pt x="135407" y="42303"/>
                  </a:lnTo>
                  <a:lnTo>
                    <a:pt x="135648" y="43065"/>
                  </a:lnTo>
                  <a:lnTo>
                    <a:pt x="135890" y="43929"/>
                  </a:lnTo>
                  <a:lnTo>
                    <a:pt x="136156" y="44538"/>
                  </a:lnTo>
                  <a:lnTo>
                    <a:pt x="136156" y="42303"/>
                  </a:lnTo>
                  <a:close/>
                </a:path>
                <a:path w="156209" h="108585">
                  <a:moveTo>
                    <a:pt x="145580" y="41186"/>
                  </a:moveTo>
                  <a:lnTo>
                    <a:pt x="145453" y="40576"/>
                  </a:lnTo>
                  <a:lnTo>
                    <a:pt x="144703" y="39077"/>
                  </a:lnTo>
                  <a:lnTo>
                    <a:pt x="144221" y="39204"/>
                  </a:lnTo>
                  <a:lnTo>
                    <a:pt x="144703" y="39839"/>
                  </a:lnTo>
                  <a:lnTo>
                    <a:pt x="145199" y="40449"/>
                  </a:lnTo>
                  <a:lnTo>
                    <a:pt x="145580" y="41186"/>
                  </a:lnTo>
                  <a:close/>
                </a:path>
                <a:path w="156209" h="108585">
                  <a:moveTo>
                    <a:pt x="151536" y="0"/>
                  </a:moveTo>
                  <a:lnTo>
                    <a:pt x="149555" y="1219"/>
                  </a:lnTo>
                  <a:lnTo>
                    <a:pt x="148183" y="3327"/>
                  </a:lnTo>
                  <a:lnTo>
                    <a:pt x="146443" y="5092"/>
                  </a:lnTo>
                  <a:lnTo>
                    <a:pt x="146812" y="5702"/>
                  </a:lnTo>
                  <a:lnTo>
                    <a:pt x="151155" y="482"/>
                  </a:lnTo>
                  <a:lnTo>
                    <a:pt x="151536" y="0"/>
                  </a:lnTo>
                  <a:close/>
                </a:path>
                <a:path w="156209" h="108585">
                  <a:moveTo>
                    <a:pt x="154000" y="35356"/>
                  </a:moveTo>
                  <a:lnTo>
                    <a:pt x="153517" y="35115"/>
                  </a:lnTo>
                  <a:lnTo>
                    <a:pt x="151409" y="33616"/>
                  </a:lnTo>
                  <a:lnTo>
                    <a:pt x="151041" y="34112"/>
                  </a:lnTo>
                  <a:lnTo>
                    <a:pt x="151892" y="34505"/>
                  </a:lnTo>
                  <a:lnTo>
                    <a:pt x="153022" y="35356"/>
                  </a:lnTo>
                  <a:lnTo>
                    <a:pt x="154000" y="35356"/>
                  </a:lnTo>
                  <a:close/>
                </a:path>
                <a:path w="156209" h="108585">
                  <a:moveTo>
                    <a:pt x="154381" y="13741"/>
                  </a:moveTo>
                  <a:lnTo>
                    <a:pt x="153390" y="14503"/>
                  </a:lnTo>
                  <a:lnTo>
                    <a:pt x="152273" y="14998"/>
                  </a:lnTo>
                  <a:lnTo>
                    <a:pt x="151295" y="15633"/>
                  </a:lnTo>
                  <a:lnTo>
                    <a:pt x="151409" y="16129"/>
                  </a:lnTo>
                  <a:lnTo>
                    <a:pt x="154012" y="14262"/>
                  </a:lnTo>
                  <a:lnTo>
                    <a:pt x="154381" y="13741"/>
                  </a:lnTo>
                  <a:close/>
                </a:path>
                <a:path w="156209" h="108585">
                  <a:moveTo>
                    <a:pt x="156121" y="24930"/>
                  </a:moveTo>
                  <a:lnTo>
                    <a:pt x="155498" y="24930"/>
                  </a:lnTo>
                  <a:lnTo>
                    <a:pt x="152781" y="25298"/>
                  </a:lnTo>
                  <a:lnTo>
                    <a:pt x="152781" y="25781"/>
                  </a:lnTo>
                  <a:lnTo>
                    <a:pt x="156121" y="2493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4" name="object 144"/>
          <p:cNvSpPr txBox="1"/>
          <p:nvPr/>
        </p:nvSpPr>
        <p:spPr>
          <a:xfrm>
            <a:off x="1390507" y="4571736"/>
            <a:ext cx="1800393" cy="31315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0100</a:t>
            </a:r>
            <a:endParaRPr sz="967">
              <a:latin typeface="Roboto"/>
              <a:cs typeface="Roboto"/>
            </a:endParaRPr>
          </a:p>
          <a:p>
            <a:pPr marL="15356"/>
            <a:r>
              <a:rPr sz="967" spc="-48" dirty="0">
                <a:solidFill>
                  <a:srgbClr val="231F20"/>
                </a:solidFill>
                <a:latin typeface="Roboto"/>
                <a:cs typeface="Roboto"/>
              </a:rPr>
              <a:t>Общегосударственные</a:t>
            </a:r>
            <a:r>
              <a:rPr sz="967" spc="14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вопросы</a:t>
            </a:r>
            <a:endParaRPr sz="967">
              <a:latin typeface="Roboto"/>
              <a:cs typeface="Roboto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3949660" y="4571736"/>
            <a:ext cx="1395017" cy="31315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0200</a:t>
            </a:r>
            <a:endParaRPr sz="967">
              <a:latin typeface="Roboto"/>
              <a:cs typeface="Roboto"/>
            </a:endParaRPr>
          </a:p>
          <a:p>
            <a:pPr marL="15356"/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Национальная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оборона</a:t>
            </a:r>
            <a:endParaRPr sz="967">
              <a:latin typeface="Roboto"/>
              <a:cs typeface="Roboto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1390507" y="5036567"/>
            <a:ext cx="1808071" cy="461974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0300</a:t>
            </a:r>
            <a:endParaRPr sz="967">
              <a:latin typeface="Roboto"/>
              <a:cs typeface="Roboto"/>
            </a:endParaRPr>
          </a:p>
          <a:p>
            <a:pPr marL="15356" marR="6142"/>
            <a:r>
              <a:rPr sz="967" spc="-67" dirty="0">
                <a:solidFill>
                  <a:srgbClr val="231F20"/>
                </a:solidFill>
                <a:latin typeface="Roboto"/>
                <a:cs typeface="Roboto"/>
              </a:rPr>
              <a:t>Национальная</a:t>
            </a:r>
            <a:r>
              <a:rPr sz="967" spc="-10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79" dirty="0">
                <a:solidFill>
                  <a:srgbClr val="231F20"/>
                </a:solidFill>
                <a:latin typeface="Roboto"/>
                <a:cs typeface="Roboto"/>
              </a:rPr>
              <a:t>безопасность</a:t>
            </a:r>
            <a:r>
              <a:rPr sz="967" spc="-9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60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85" dirty="0">
                <a:solidFill>
                  <a:srgbClr val="231F20"/>
                </a:solidFill>
                <a:latin typeface="Roboto"/>
                <a:cs typeface="Roboto"/>
              </a:rPr>
              <a:t>правоохранительная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79" dirty="0">
                <a:solidFill>
                  <a:srgbClr val="231F20"/>
                </a:solidFill>
                <a:latin typeface="Roboto"/>
                <a:cs typeface="Roboto"/>
              </a:rPr>
              <a:t>деятельность</a:t>
            </a:r>
            <a:endParaRPr sz="967">
              <a:latin typeface="Roboto"/>
              <a:cs typeface="Roboto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1390507" y="7316256"/>
            <a:ext cx="1722849" cy="31315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1100</a:t>
            </a:r>
            <a:endParaRPr sz="967">
              <a:latin typeface="Roboto"/>
              <a:cs typeface="Roboto"/>
            </a:endParaRPr>
          </a:p>
          <a:p>
            <a:pPr marL="15356"/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Физическая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культура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спорт</a:t>
            </a:r>
            <a:endParaRPr sz="967">
              <a:latin typeface="Roboto"/>
              <a:cs typeface="Roboto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1390507" y="7824220"/>
            <a:ext cx="1467186" cy="461974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279471">
              <a:spcBef>
                <a:spcPts val="121"/>
              </a:spcBef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1300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Обслуживание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государственного</a:t>
            </a:r>
            <a:endParaRPr sz="967">
              <a:latin typeface="Roboto"/>
              <a:cs typeface="Roboto"/>
            </a:endParaRPr>
          </a:p>
          <a:p>
            <a:pPr marL="15356"/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муниципального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долга</a:t>
            </a:r>
            <a:endParaRPr sz="967">
              <a:latin typeface="Roboto"/>
              <a:cs typeface="Roboto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3949660" y="5110411"/>
            <a:ext cx="1545497" cy="31315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0400</a:t>
            </a:r>
            <a:endParaRPr sz="967">
              <a:latin typeface="Roboto"/>
              <a:cs typeface="Roboto"/>
            </a:endParaRPr>
          </a:p>
          <a:p>
            <a:pPr marL="15356"/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Национальная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экономика</a:t>
            </a:r>
            <a:endParaRPr sz="967">
              <a:latin typeface="Roboto"/>
              <a:cs typeface="Roboto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3949660" y="7242691"/>
            <a:ext cx="1678319" cy="461974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1200</a:t>
            </a:r>
            <a:endParaRPr sz="967">
              <a:latin typeface="Roboto"/>
              <a:cs typeface="Roboto"/>
            </a:endParaRPr>
          </a:p>
          <a:p>
            <a:pPr marL="15356" marR="6142"/>
            <a:r>
              <a:rPr sz="967" spc="-48" dirty="0">
                <a:solidFill>
                  <a:srgbClr val="231F20"/>
                </a:solidFill>
                <a:latin typeface="Roboto"/>
                <a:cs typeface="Roboto"/>
              </a:rPr>
              <a:t>Средства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6" dirty="0">
                <a:solidFill>
                  <a:srgbClr val="231F20"/>
                </a:solidFill>
                <a:latin typeface="Roboto"/>
                <a:cs typeface="Roboto"/>
              </a:rPr>
              <a:t>массовой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73" dirty="0">
                <a:solidFill>
                  <a:srgbClr val="231F20"/>
                </a:solidFill>
                <a:latin typeface="Roboto"/>
                <a:cs typeface="Roboto"/>
              </a:rPr>
              <a:t>информа-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ции</a:t>
            </a:r>
            <a:endParaRPr sz="967">
              <a:latin typeface="Roboto"/>
              <a:cs typeface="Roboto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3949660" y="7824359"/>
            <a:ext cx="1841852" cy="461974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967" spc="-60" dirty="0">
                <a:solidFill>
                  <a:srgbClr val="231F20"/>
                </a:solidFill>
                <a:latin typeface="Roboto"/>
                <a:cs typeface="Roboto"/>
              </a:rPr>
              <a:t>1400</a:t>
            </a:r>
            <a:r>
              <a:rPr sz="967" spc="-8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Межбюджетные</a:t>
            </a:r>
            <a:endParaRPr sz="967">
              <a:latin typeface="Roboto"/>
              <a:cs typeface="Roboto"/>
            </a:endParaRPr>
          </a:p>
          <a:p>
            <a:pPr marL="15356" marR="6142"/>
            <a:r>
              <a:rPr sz="967" spc="-103" dirty="0">
                <a:solidFill>
                  <a:srgbClr val="231F20"/>
                </a:solidFill>
                <a:latin typeface="Roboto"/>
                <a:cs typeface="Roboto"/>
              </a:rPr>
              <a:t>трансферты</a:t>
            </a:r>
            <a:r>
              <a:rPr sz="967" spc="-8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73" dirty="0">
                <a:solidFill>
                  <a:srgbClr val="231F20"/>
                </a:solidFill>
                <a:latin typeface="Roboto"/>
                <a:cs typeface="Roboto"/>
              </a:rPr>
              <a:t>общего</a:t>
            </a:r>
            <a:r>
              <a:rPr sz="967" spc="-79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85" dirty="0">
                <a:solidFill>
                  <a:srgbClr val="231F20"/>
                </a:solidFill>
                <a:latin typeface="Roboto"/>
                <a:cs typeface="Roboto"/>
              </a:rPr>
              <a:t>характера бюд-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spc="-73" dirty="0">
                <a:solidFill>
                  <a:srgbClr val="231F20"/>
                </a:solidFill>
                <a:latin typeface="Roboto"/>
                <a:cs typeface="Roboto"/>
              </a:rPr>
              <a:t>жетам </a:t>
            </a:r>
            <a:r>
              <a:rPr sz="967" spc="-79" dirty="0">
                <a:solidFill>
                  <a:srgbClr val="231F20"/>
                </a:solidFill>
                <a:latin typeface="Roboto"/>
                <a:cs typeface="Roboto"/>
              </a:rPr>
              <a:t>бюджетной</a:t>
            </a:r>
            <a:r>
              <a:rPr sz="967" spc="-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85" dirty="0">
                <a:solidFill>
                  <a:srgbClr val="231F20"/>
                </a:solidFill>
                <a:latin typeface="Roboto"/>
                <a:cs typeface="Roboto"/>
              </a:rPr>
              <a:t>системы</a:t>
            </a:r>
            <a:r>
              <a:rPr sz="967" spc="-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РФ</a:t>
            </a:r>
            <a:endParaRPr sz="967">
              <a:latin typeface="Roboto"/>
              <a:cs typeface="Roboto"/>
            </a:endParaRPr>
          </a:p>
        </p:txBody>
      </p:sp>
      <p:pic>
        <p:nvPicPr>
          <p:cNvPr id="152" name="object 15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440977" y="7857103"/>
            <a:ext cx="373649" cy="412934"/>
          </a:xfrm>
          <a:prstGeom prst="rect">
            <a:avLst/>
          </a:prstGeom>
        </p:spPr>
      </p:pic>
      <p:pic>
        <p:nvPicPr>
          <p:cNvPr id="153" name="object 15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75729" y="7857279"/>
            <a:ext cx="379424" cy="412576"/>
          </a:xfrm>
          <a:prstGeom prst="rect">
            <a:avLst/>
          </a:prstGeom>
        </p:spPr>
      </p:pic>
      <p:sp>
        <p:nvSpPr>
          <p:cNvPr id="154" name="object 154"/>
          <p:cNvSpPr txBox="1"/>
          <p:nvPr/>
        </p:nvSpPr>
        <p:spPr>
          <a:xfrm>
            <a:off x="1150350" y="3766032"/>
            <a:ext cx="3165467" cy="685175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>
              <a:spcBef>
                <a:spcPts val="121"/>
              </a:spcBef>
            </a:pPr>
            <a:r>
              <a:rPr sz="2176" b="1" spc="-103" dirty="0">
                <a:solidFill>
                  <a:srgbClr val="231F20"/>
                </a:solidFill>
                <a:latin typeface="Palatino Linotype"/>
                <a:cs typeface="Palatino Linotype"/>
              </a:rPr>
              <a:t>ФУНКЦИОНАЛЬНАЯ </a:t>
            </a:r>
            <a:r>
              <a:rPr sz="2176" b="1" spc="-91" dirty="0">
                <a:solidFill>
                  <a:srgbClr val="231F20"/>
                </a:solidFill>
                <a:latin typeface="Palatino Linotype"/>
                <a:cs typeface="Palatino Linotype"/>
              </a:rPr>
              <a:t>СТРУКТУРА</a:t>
            </a:r>
            <a:r>
              <a:rPr sz="2176" b="1" spc="-48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163" dirty="0">
                <a:solidFill>
                  <a:srgbClr val="231F20"/>
                </a:solidFill>
                <a:latin typeface="Palatino Linotype"/>
                <a:cs typeface="Palatino Linotype"/>
              </a:rPr>
              <a:t>БЮДЖЕТА</a:t>
            </a:r>
            <a:endParaRPr sz="2176" dirty="0">
              <a:latin typeface="Palatino Linotype"/>
              <a:cs typeface="Palatino Linotype"/>
            </a:endParaRPr>
          </a:p>
        </p:txBody>
      </p:sp>
      <p:grpSp>
        <p:nvGrpSpPr>
          <p:cNvPr id="155" name="object 155"/>
          <p:cNvGrpSpPr/>
          <p:nvPr/>
        </p:nvGrpSpPr>
        <p:grpSpPr>
          <a:xfrm>
            <a:off x="857322" y="2888073"/>
            <a:ext cx="4919027" cy="348562"/>
            <a:chOff x="540008" y="2388677"/>
            <a:chExt cx="4068445" cy="288290"/>
          </a:xfrm>
        </p:grpSpPr>
        <p:sp>
          <p:nvSpPr>
            <p:cNvPr id="156" name="object 156"/>
            <p:cNvSpPr/>
            <p:nvPr/>
          </p:nvSpPr>
          <p:spPr>
            <a:xfrm>
              <a:off x="540008" y="2388677"/>
              <a:ext cx="2012950" cy="288290"/>
            </a:xfrm>
            <a:custGeom>
              <a:avLst/>
              <a:gdLst/>
              <a:ahLst/>
              <a:cxnLst/>
              <a:rect l="l" t="t" r="r" b="b"/>
              <a:pathLst>
                <a:path w="2012950" h="288289">
                  <a:moveTo>
                    <a:pt x="2012380" y="0"/>
                  </a:moveTo>
                  <a:lnTo>
                    <a:pt x="71996" y="0"/>
                  </a:lnTo>
                  <a:lnTo>
                    <a:pt x="0" y="72024"/>
                  </a:lnTo>
                  <a:lnTo>
                    <a:pt x="0" y="288005"/>
                  </a:lnTo>
                  <a:lnTo>
                    <a:pt x="1940384" y="288005"/>
                  </a:lnTo>
                  <a:lnTo>
                    <a:pt x="2012380" y="215981"/>
                  </a:lnTo>
                  <a:lnTo>
                    <a:pt x="2012380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2595609" y="2388677"/>
              <a:ext cx="2012950" cy="288290"/>
            </a:xfrm>
            <a:custGeom>
              <a:avLst/>
              <a:gdLst/>
              <a:ahLst/>
              <a:cxnLst/>
              <a:rect l="l" t="t" r="r" b="b"/>
              <a:pathLst>
                <a:path w="2012950" h="288289">
                  <a:moveTo>
                    <a:pt x="2012387" y="0"/>
                  </a:moveTo>
                  <a:lnTo>
                    <a:pt x="71996" y="0"/>
                  </a:lnTo>
                  <a:lnTo>
                    <a:pt x="0" y="72024"/>
                  </a:lnTo>
                  <a:lnTo>
                    <a:pt x="0" y="288005"/>
                  </a:lnTo>
                  <a:lnTo>
                    <a:pt x="1940393" y="288005"/>
                  </a:lnTo>
                  <a:lnTo>
                    <a:pt x="2012387" y="215981"/>
                  </a:lnTo>
                  <a:lnTo>
                    <a:pt x="2012387" y="0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8" name="object 158"/>
          <p:cNvSpPr txBox="1"/>
          <p:nvPr/>
        </p:nvSpPr>
        <p:spPr>
          <a:xfrm>
            <a:off x="1150074" y="1014264"/>
            <a:ext cx="4479869" cy="2127302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555872">
              <a:spcBef>
                <a:spcPts val="121"/>
              </a:spcBef>
            </a:pPr>
            <a:r>
              <a:rPr sz="2176" b="1" spc="-127" dirty="0">
                <a:solidFill>
                  <a:srgbClr val="231F20"/>
                </a:solidFill>
                <a:latin typeface="Palatino Linotype"/>
                <a:cs typeface="Palatino Linotype"/>
              </a:rPr>
              <a:t>КАК</a:t>
            </a:r>
            <a:r>
              <a:rPr sz="2176" b="1" spc="-6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127" dirty="0">
                <a:solidFill>
                  <a:srgbClr val="231F20"/>
                </a:solidFill>
                <a:latin typeface="Palatino Linotype"/>
                <a:cs typeface="Palatino Linotype"/>
              </a:rPr>
              <a:t>КЛАССИФИЦИРУЮТСЯ </a:t>
            </a:r>
            <a:r>
              <a:rPr sz="2176" b="1" spc="-97" dirty="0">
                <a:solidFill>
                  <a:srgbClr val="231F20"/>
                </a:solidFill>
                <a:latin typeface="Palatino Linotype"/>
                <a:cs typeface="Palatino Linotype"/>
              </a:rPr>
              <a:t>РАСХОДЫ</a:t>
            </a:r>
            <a:r>
              <a:rPr sz="2176" b="1" spc="12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12" dirty="0">
                <a:solidFill>
                  <a:srgbClr val="231F20"/>
                </a:solidFill>
                <a:latin typeface="Palatino Linotype"/>
                <a:cs typeface="Palatino Linotype"/>
              </a:rPr>
              <a:t>БЮДЖЕТА?</a:t>
            </a:r>
            <a:endParaRPr sz="2176">
              <a:latin typeface="Palatino Linotype"/>
              <a:cs typeface="Palatino Linotype"/>
            </a:endParaRPr>
          </a:p>
          <a:p>
            <a:pPr marL="15356" algn="just">
              <a:spcBef>
                <a:spcPts val="230"/>
              </a:spcBef>
            </a:pP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Расходы</a:t>
            </a:r>
            <a:r>
              <a:rPr sz="967" b="1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бюджета</a:t>
            </a:r>
            <a:r>
              <a:rPr sz="967" b="1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–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выплачиваемые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из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бюджета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денежные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средства.</a:t>
            </a:r>
            <a:endParaRPr sz="967">
              <a:latin typeface="Roboto"/>
              <a:cs typeface="Roboto"/>
            </a:endParaRPr>
          </a:p>
          <a:p>
            <a:pPr>
              <a:lnSpc>
                <a:spcPct val="100000"/>
              </a:lnSpc>
            </a:pPr>
            <a:endParaRPr sz="907">
              <a:latin typeface="Roboto"/>
              <a:cs typeface="Roboto"/>
            </a:endParaRPr>
          </a:p>
          <a:p>
            <a:pPr marL="15356" marR="239547" algn="just"/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Формирование</a:t>
            </a:r>
            <a:r>
              <a:rPr sz="967" b="1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расходов</a:t>
            </a:r>
            <a:r>
              <a:rPr sz="967" b="1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осуществляется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соответствии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расходными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обязательствами,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обусловленными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установленным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законодательством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разграничением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полномочий,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исполнение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которых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должно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происходить</a:t>
            </a:r>
            <a:endParaRPr sz="967">
              <a:latin typeface="Roboto"/>
              <a:cs typeface="Roboto"/>
            </a:endParaRPr>
          </a:p>
          <a:p>
            <a:pPr marL="15356" algn="just"/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очередном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финансовом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году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за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счет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средств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соответствующих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бюджетов.</a:t>
            </a:r>
            <a:endParaRPr sz="967">
              <a:latin typeface="Roboto"/>
              <a:cs typeface="Roboto"/>
            </a:endParaRPr>
          </a:p>
          <a:p>
            <a:pPr marR="137431" algn="ctr">
              <a:spcBef>
                <a:spcPts val="647"/>
              </a:spcBef>
            </a:pP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Принципы</a:t>
            </a:r>
            <a:r>
              <a:rPr sz="967" b="1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30" dirty="0">
                <a:solidFill>
                  <a:srgbClr val="231F20"/>
                </a:solidFill>
                <a:latin typeface="Roboto"/>
                <a:cs typeface="Roboto"/>
              </a:rPr>
              <a:t>формирования</a:t>
            </a:r>
            <a:r>
              <a:rPr sz="967" b="1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расходов</a:t>
            </a:r>
            <a:r>
              <a:rPr sz="967" b="1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бюджета:</a:t>
            </a:r>
            <a:endParaRPr sz="967">
              <a:latin typeface="Roboto"/>
              <a:cs typeface="Roboto"/>
            </a:endParaRPr>
          </a:p>
          <a:p>
            <a:pPr>
              <a:spcBef>
                <a:spcPts val="12"/>
              </a:spcBef>
            </a:pPr>
            <a:endParaRPr sz="1028">
              <a:latin typeface="Roboto"/>
              <a:cs typeface="Roboto"/>
            </a:endParaRPr>
          </a:p>
          <a:p>
            <a:pPr marR="66029" algn="ctr">
              <a:tabLst>
                <a:tab pos="2406986" algn="l"/>
              </a:tabLst>
            </a:pP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по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 разделам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	по</a:t>
            </a:r>
            <a:r>
              <a:rPr sz="967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ведомствам</a:t>
            </a:r>
            <a:endParaRPr sz="967">
              <a:latin typeface="Roboto"/>
              <a:cs typeface="Roboto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857322" y="3285009"/>
            <a:ext cx="4919027" cy="348562"/>
          </a:xfrm>
          <a:custGeom>
            <a:avLst/>
            <a:gdLst/>
            <a:ahLst/>
            <a:cxnLst/>
            <a:rect l="l" t="t" r="r" b="b"/>
            <a:pathLst>
              <a:path w="4068445" h="288289">
                <a:moveTo>
                  <a:pt x="4067988" y="0"/>
                </a:moveTo>
                <a:lnTo>
                  <a:pt x="71996" y="0"/>
                </a:lnTo>
                <a:lnTo>
                  <a:pt x="0" y="72024"/>
                </a:lnTo>
                <a:lnTo>
                  <a:pt x="0" y="288005"/>
                </a:lnTo>
                <a:lnTo>
                  <a:pt x="3995994" y="288005"/>
                </a:lnTo>
                <a:lnTo>
                  <a:pt x="4067988" y="216042"/>
                </a:lnTo>
                <a:lnTo>
                  <a:pt x="4067988" y="0"/>
                </a:lnTo>
                <a:close/>
              </a:path>
            </a:pathLst>
          </a:custGeom>
          <a:solidFill>
            <a:srgbClr val="A7C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 txBox="1"/>
          <p:nvPr/>
        </p:nvSpPr>
        <p:spPr>
          <a:xfrm>
            <a:off x="1700442" y="3366998"/>
            <a:ext cx="3223817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967" spc="-12" dirty="0" smtClean="0">
                <a:solidFill>
                  <a:srgbClr val="FFFFFF"/>
                </a:solidFill>
                <a:latin typeface="Roboto"/>
                <a:cs typeface="Roboto"/>
              </a:rPr>
              <a:t>по</a:t>
            </a:r>
            <a:r>
              <a:rPr sz="967" spc="30" dirty="0" smtClean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lang="ru-RU" sz="967" spc="-42" dirty="0" smtClean="0">
                <a:solidFill>
                  <a:srgbClr val="FFFFFF"/>
                </a:solidFill>
                <a:latin typeface="Roboto"/>
                <a:cs typeface="Roboto"/>
              </a:rPr>
              <a:t>муниципальным</a:t>
            </a:r>
            <a:r>
              <a:rPr sz="967" spc="36" dirty="0" smtClean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lang="ru-RU" sz="967" spc="-36" dirty="0" smtClean="0">
                <a:solidFill>
                  <a:srgbClr val="FFFFFF"/>
                </a:solidFill>
                <a:latin typeface="Roboto"/>
                <a:cs typeface="Roboto"/>
              </a:rPr>
              <a:t>программам</a:t>
            </a:r>
            <a:r>
              <a:rPr sz="967" spc="36" dirty="0" smtClean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lang="ru-RU" sz="967" spc="-36" dirty="0" smtClean="0">
                <a:solidFill>
                  <a:srgbClr val="FFFFFF"/>
                </a:solidFill>
                <a:latin typeface="Roboto"/>
                <a:cs typeface="Roboto"/>
              </a:rPr>
              <a:t>города Невинномысска</a:t>
            </a:r>
            <a:endParaRPr sz="967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4831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12864" y="1561776"/>
            <a:ext cx="6553144" cy="86409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800" b="1" dirty="0" smtClean="0">
                <a:latin typeface="Palatino Linotype" panose="02040502050505030304" pitchFamily="18" charset="0"/>
              </a:rPr>
              <a:t>Расходы </a:t>
            </a:r>
            <a:r>
              <a:rPr lang="ru-RU" sz="2800" b="1" dirty="0" smtClean="0">
                <a:latin typeface="Palatino Linotype" panose="02040502050505030304" pitchFamily="18" charset="0"/>
              </a:rPr>
              <a:t>бюджета </a:t>
            </a:r>
            <a:endParaRPr lang="ru-RU" sz="2800" b="1" dirty="0" smtClean="0">
              <a:latin typeface="Palatino Linotype" panose="02040502050505030304" pitchFamily="18" charset="0"/>
            </a:endParaRPr>
          </a:p>
          <a:p>
            <a:pPr algn="ctr" fontAlgn="auto">
              <a:spcAft>
                <a:spcPts val="0"/>
              </a:spcAft>
            </a:pPr>
            <a:r>
              <a:rPr lang="ru-RU" sz="2800" b="1" dirty="0" smtClean="0">
                <a:latin typeface="Palatino Linotype" panose="02040502050505030304" pitchFamily="18" charset="0"/>
              </a:rPr>
              <a:t>города </a:t>
            </a:r>
            <a:r>
              <a:rPr lang="ru-RU" sz="2800" b="1" dirty="0" smtClean="0">
                <a:latin typeface="Palatino Linotype" panose="02040502050505030304" pitchFamily="18" charset="0"/>
              </a:rPr>
              <a:t>Невинномысска </a:t>
            </a:r>
          </a:p>
          <a:p>
            <a:pPr algn="ctr" fontAlgn="auto">
              <a:spcAft>
                <a:spcPts val="0"/>
              </a:spcAft>
            </a:pPr>
            <a:r>
              <a:rPr lang="ru-RU" sz="2800" b="1" dirty="0" smtClean="0">
                <a:latin typeface="Palatino Linotype" panose="02040502050505030304" pitchFamily="18" charset="0"/>
              </a:rPr>
              <a:t>в 2023-2025 годах</a:t>
            </a:r>
            <a:endParaRPr lang="ru-RU" sz="2800" b="1" dirty="0">
              <a:latin typeface="Palatino Linotype" panose="020405020505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5224" y="3112698"/>
            <a:ext cx="1232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Roboto"/>
                <a:cs typeface="Times New Roman" panose="02020603050405020304" pitchFamily="18" charset="0"/>
              </a:rPr>
              <a:t>м</a:t>
            </a:r>
            <a:r>
              <a:rPr lang="ru-RU" sz="1200" dirty="0" smtClean="0">
                <a:latin typeface="Roboto"/>
                <a:cs typeface="Times New Roman" panose="02020603050405020304" pitchFamily="18" charset="0"/>
              </a:rPr>
              <a:t>лн. рублей</a:t>
            </a:r>
            <a:endParaRPr lang="ru-RU" sz="1200" dirty="0">
              <a:latin typeface="Roboto"/>
              <a:cs typeface="Times New Roman" panose="02020603050405020304" pitchFamily="18" charset="0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204416" y="747316"/>
            <a:ext cx="3308270" cy="0"/>
          </a:xfrm>
          <a:custGeom>
            <a:avLst/>
            <a:gdLst/>
            <a:ahLst/>
            <a:cxnLst/>
            <a:rect l="l" t="t" r="r" b="b"/>
            <a:pathLst>
              <a:path w="2736215">
                <a:moveTo>
                  <a:pt x="0" y="0"/>
                </a:moveTo>
                <a:lnTo>
                  <a:pt x="2735997" y="0"/>
                </a:lnTo>
              </a:path>
            </a:pathLst>
          </a:custGeom>
          <a:ln w="3176">
            <a:solidFill>
              <a:srgbClr val="386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1"/>
          <p:cNvSpPr/>
          <p:nvPr/>
        </p:nvSpPr>
        <p:spPr>
          <a:xfrm>
            <a:off x="640035" y="688279"/>
            <a:ext cx="118235" cy="118235"/>
          </a:xfrm>
          <a:custGeom>
            <a:avLst/>
            <a:gdLst/>
            <a:ahLst/>
            <a:cxnLst/>
            <a:rect l="l" t="t" r="r" b="b"/>
            <a:pathLst>
              <a:path w="97790" h="97790">
                <a:moveTo>
                  <a:pt x="48816" y="0"/>
                </a:moveTo>
                <a:lnTo>
                  <a:pt x="0" y="48828"/>
                </a:lnTo>
                <a:lnTo>
                  <a:pt x="48816" y="97657"/>
                </a:lnTo>
                <a:lnTo>
                  <a:pt x="97642" y="48828"/>
                </a:lnTo>
                <a:lnTo>
                  <a:pt x="48816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835729" y="714039"/>
            <a:ext cx="66794" cy="6679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26" y="0"/>
                </a:moveTo>
                <a:lnTo>
                  <a:pt x="16811" y="2161"/>
                </a:lnTo>
                <a:lnTo>
                  <a:pt x="8061" y="8058"/>
                </a:lnTo>
                <a:lnTo>
                  <a:pt x="2163" y="16806"/>
                </a:lnTo>
                <a:lnTo>
                  <a:pt x="0" y="27523"/>
                </a:lnTo>
                <a:lnTo>
                  <a:pt x="2163" y="38227"/>
                </a:lnTo>
                <a:lnTo>
                  <a:pt x="8061" y="46977"/>
                </a:lnTo>
                <a:lnTo>
                  <a:pt x="16811" y="52880"/>
                </a:lnTo>
                <a:lnTo>
                  <a:pt x="27526" y="55046"/>
                </a:lnTo>
                <a:lnTo>
                  <a:pt x="38234" y="52880"/>
                </a:lnTo>
                <a:lnTo>
                  <a:pt x="46980" y="46977"/>
                </a:lnTo>
                <a:lnTo>
                  <a:pt x="52877" y="38227"/>
                </a:lnTo>
                <a:lnTo>
                  <a:pt x="55040" y="27523"/>
                </a:lnTo>
                <a:lnTo>
                  <a:pt x="52877" y="16806"/>
                </a:lnTo>
                <a:lnTo>
                  <a:pt x="46980" y="8058"/>
                </a:lnTo>
                <a:lnTo>
                  <a:pt x="38234" y="2161"/>
                </a:lnTo>
                <a:lnTo>
                  <a:pt x="27526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/>
          <p:nvPr/>
        </p:nvSpPr>
        <p:spPr>
          <a:xfrm>
            <a:off x="980663" y="722184"/>
            <a:ext cx="46833" cy="46833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193" y="0"/>
                </a:moveTo>
                <a:lnTo>
                  <a:pt x="11723" y="1508"/>
                </a:lnTo>
                <a:lnTo>
                  <a:pt x="5622" y="5623"/>
                </a:lnTo>
                <a:lnTo>
                  <a:pt x="1508" y="11727"/>
                </a:lnTo>
                <a:lnTo>
                  <a:pt x="0" y="19202"/>
                </a:lnTo>
                <a:lnTo>
                  <a:pt x="1508" y="26672"/>
                </a:lnTo>
                <a:lnTo>
                  <a:pt x="5622" y="32765"/>
                </a:lnTo>
                <a:lnTo>
                  <a:pt x="11723" y="36870"/>
                </a:lnTo>
                <a:lnTo>
                  <a:pt x="19193" y="38374"/>
                </a:lnTo>
                <a:lnTo>
                  <a:pt x="26661" y="36870"/>
                </a:lnTo>
                <a:lnTo>
                  <a:pt x="32761" y="32765"/>
                </a:lnTo>
                <a:lnTo>
                  <a:pt x="36874" y="26672"/>
                </a:lnTo>
                <a:lnTo>
                  <a:pt x="38383" y="19202"/>
                </a:lnTo>
                <a:lnTo>
                  <a:pt x="36874" y="11727"/>
                </a:lnTo>
                <a:lnTo>
                  <a:pt x="32761" y="5623"/>
                </a:lnTo>
                <a:lnTo>
                  <a:pt x="26661" y="1508"/>
                </a:lnTo>
                <a:lnTo>
                  <a:pt x="19193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3"/>
          <p:cNvGrpSpPr/>
          <p:nvPr/>
        </p:nvGrpSpPr>
        <p:grpSpPr>
          <a:xfrm>
            <a:off x="3589436" y="624094"/>
            <a:ext cx="3057213" cy="246450"/>
            <a:chOff x="2799694" y="516177"/>
            <a:chExt cx="2528570" cy="203835"/>
          </a:xfrm>
        </p:grpSpPr>
        <p:sp>
          <p:nvSpPr>
            <p:cNvPr id="12" name="object 4"/>
            <p:cNvSpPr/>
            <p:nvPr/>
          </p:nvSpPr>
          <p:spPr>
            <a:xfrm>
              <a:off x="2901589" y="516177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404" y="203810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/>
            <p:cNvSpPr/>
            <p:nvPr/>
          </p:nvSpPr>
          <p:spPr>
            <a:xfrm>
              <a:off x="4607996" y="516177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"/>
            <p:cNvSpPr/>
            <p:nvPr/>
          </p:nvSpPr>
          <p:spPr>
            <a:xfrm>
              <a:off x="2799694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894"/>
                  </a:lnTo>
                  <a:lnTo>
                    <a:pt x="101894" y="203819"/>
                  </a:lnTo>
                  <a:lnTo>
                    <a:pt x="203810" y="101894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7"/>
            <p:cNvSpPr/>
            <p:nvPr/>
          </p:nvSpPr>
          <p:spPr>
            <a:xfrm>
              <a:off x="4506102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894"/>
                  </a:lnTo>
                  <a:lnTo>
                    <a:pt x="101894" y="203819"/>
                  </a:lnTo>
                  <a:lnTo>
                    <a:pt x="203819" y="101894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1"/>
          <p:cNvSpPr txBox="1"/>
          <p:nvPr/>
        </p:nvSpPr>
        <p:spPr>
          <a:xfrm>
            <a:off x="3905090" y="655182"/>
            <a:ext cx="2169536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1922517" algn="l"/>
              </a:tabLst>
            </a:pP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ru-RU" sz="967" b="1" spc="-60" dirty="0" smtClean="0">
                <a:solidFill>
                  <a:srgbClr val="FFFFFF"/>
                </a:solidFill>
                <a:latin typeface="Roboto"/>
                <a:cs typeface="Roboto"/>
              </a:rPr>
              <a:t>33</a:t>
            </a:r>
            <a:endParaRPr sz="967" dirty="0">
              <a:latin typeface="Roboto"/>
              <a:cs typeface="Roboto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754C75C-0F1E-4359-BF5F-B53D9AC515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21849" y="2142670"/>
            <a:ext cx="6839712" cy="6794074"/>
          </a:xfrm>
          <a:prstGeom prst="rect">
            <a:avLst/>
          </a:prstGeom>
        </p:spPr>
      </p:pic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488591341"/>
              </p:ext>
            </p:extLst>
          </p:nvPr>
        </p:nvGraphicFramePr>
        <p:xfrm>
          <a:off x="640035" y="2186933"/>
          <a:ext cx="7037437" cy="6705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902523" y="8714557"/>
            <a:ext cx="5352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Roboto"/>
              </a:rPr>
              <a:t>2023 год         2024 год        2025 год</a:t>
            </a:r>
            <a:endParaRPr lang="ru-RU" sz="2000" b="1" dirty="0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6690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9436" y="627215"/>
            <a:ext cx="3057213" cy="247218"/>
            <a:chOff x="2799694" y="518759"/>
            <a:chExt cx="2528570" cy="204470"/>
          </a:xfrm>
        </p:grpSpPr>
        <p:sp>
          <p:nvSpPr>
            <p:cNvPr id="3" name="object 3"/>
            <p:cNvSpPr/>
            <p:nvPr/>
          </p:nvSpPr>
          <p:spPr>
            <a:xfrm>
              <a:off x="2901589" y="518787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1706404" y="203822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07996" y="518787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720007" y="203822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99694" y="518759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0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06102" y="518759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9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43788" y="604972"/>
            <a:ext cx="5553564" cy="1861219"/>
          </a:xfrm>
          <a:prstGeom prst="rect">
            <a:avLst/>
          </a:prstGeom>
        </p:spPr>
        <p:txBody>
          <a:bodyPr vert="horz" wrap="square" lIns="0" tIns="68330" rIns="0" bIns="0" rtlCol="0">
            <a:spAutoFit/>
          </a:bodyPr>
          <a:lstStyle/>
          <a:p>
            <a:pPr marL="46067">
              <a:spcBef>
                <a:spcPts val="538"/>
              </a:spcBef>
              <a:tabLst>
                <a:tab pos="2876098" algn="l"/>
                <a:tab pos="4748710" algn="l"/>
              </a:tabLst>
            </a:pPr>
            <a:r>
              <a:rPr sz="1270" baseline="7936" dirty="0">
                <a:solidFill>
                  <a:srgbClr val="386742"/>
                </a:solidFill>
                <a:latin typeface="Roboto"/>
                <a:cs typeface="Roboto"/>
              </a:rPr>
              <a:t>СОЦИАЛЬНО</a:t>
            </a:r>
            <a:r>
              <a:rPr sz="1270" spc="490" baseline="7936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70" baseline="7936" dirty="0">
                <a:solidFill>
                  <a:srgbClr val="386742"/>
                </a:solidFill>
                <a:latin typeface="Roboto"/>
                <a:cs typeface="Roboto"/>
              </a:rPr>
              <a:t>ОРИЕНТИРОВАННЫЙ</a:t>
            </a:r>
            <a:r>
              <a:rPr sz="1270" spc="498" baseline="7936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70" spc="-18" baseline="7936" dirty="0">
                <a:solidFill>
                  <a:srgbClr val="386742"/>
                </a:solidFill>
                <a:latin typeface="Roboto"/>
                <a:cs typeface="Roboto"/>
              </a:rPr>
              <a:t>БЮДЖЕТ</a:t>
            </a:r>
            <a:r>
              <a:rPr sz="1270" baseline="7936" dirty="0">
                <a:solidFill>
                  <a:srgbClr val="386742"/>
                </a:solidFill>
                <a:latin typeface="Roboto"/>
                <a:cs typeface="Roboto"/>
              </a:rPr>
              <a:t>	</a:t>
            </a: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34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18"/>
              </a:spcBef>
            </a:pPr>
            <a:endParaRPr sz="846" dirty="0">
              <a:latin typeface="Roboto"/>
              <a:cs typeface="Roboto"/>
            </a:endParaRPr>
          </a:p>
          <a:p>
            <a:pPr marL="117470" marR="257974">
              <a:lnSpc>
                <a:spcPts val="2176"/>
              </a:lnSpc>
            </a:pPr>
            <a:endParaRPr lang="ru-RU" sz="1935" b="1" spc="-12" dirty="0" smtClean="0">
              <a:solidFill>
                <a:srgbClr val="231F20"/>
              </a:solidFill>
              <a:latin typeface="Palatino Linotype"/>
              <a:cs typeface="Palatino Linotype"/>
            </a:endParaRPr>
          </a:p>
          <a:p>
            <a:pPr marL="117470" marR="257974">
              <a:lnSpc>
                <a:spcPts val="2176"/>
              </a:lnSpc>
            </a:pPr>
            <a:r>
              <a:rPr sz="1935" b="1" spc="-12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УДЕЛЬНЫЙ</a:t>
            </a:r>
            <a:r>
              <a:rPr sz="1935" b="1" spc="-36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1935" b="1" dirty="0">
                <a:solidFill>
                  <a:srgbClr val="231F20"/>
                </a:solidFill>
                <a:latin typeface="Palatino Linotype"/>
                <a:cs typeface="Palatino Linotype"/>
              </a:rPr>
              <a:t>ВЕС</a:t>
            </a:r>
            <a:r>
              <a:rPr sz="1935" b="1" spc="-30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1935" b="1" spc="-127" dirty="0">
                <a:solidFill>
                  <a:srgbClr val="231F20"/>
                </a:solidFill>
                <a:latin typeface="Palatino Linotype"/>
                <a:cs typeface="Palatino Linotype"/>
              </a:rPr>
              <a:t>РАСХОДОВ</a:t>
            </a:r>
            <a:r>
              <a:rPr sz="1935" b="1" spc="-18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1935" b="1" spc="-109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БЮДЖЕТА</a:t>
            </a:r>
            <a:r>
              <a:rPr sz="1935" b="1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lang="ru-RU" sz="1935" b="1" spc="-12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ГОРОДА НЕВИННОМЫССКА</a:t>
            </a:r>
            <a:r>
              <a:rPr sz="1935" b="1" spc="-103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,</a:t>
            </a:r>
            <a:r>
              <a:rPr sz="1935" b="1" spc="18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endParaRPr lang="ru-RU" sz="1935" b="1" spc="18" dirty="0" smtClean="0">
              <a:solidFill>
                <a:srgbClr val="231F20"/>
              </a:solidFill>
              <a:latin typeface="Palatino Linotype"/>
              <a:cs typeface="Palatino Linotype"/>
            </a:endParaRPr>
          </a:p>
          <a:p>
            <a:pPr marL="117470" marR="257974">
              <a:lnSpc>
                <a:spcPts val="2176"/>
              </a:lnSpc>
            </a:pPr>
            <a:r>
              <a:rPr sz="1935" b="1" spc="-175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НА</a:t>
            </a:r>
            <a:r>
              <a:rPr sz="1935" b="1" spc="24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1935" b="1" spc="97" dirty="0">
                <a:solidFill>
                  <a:srgbClr val="231F20"/>
                </a:solidFill>
                <a:latin typeface="Palatino Linotype"/>
                <a:cs typeface="Palatino Linotype"/>
              </a:rPr>
              <a:t>2022-</a:t>
            </a:r>
            <a:r>
              <a:rPr sz="1935" b="1" spc="109" dirty="0">
                <a:solidFill>
                  <a:srgbClr val="231F20"/>
                </a:solidFill>
                <a:latin typeface="Palatino Linotype"/>
                <a:cs typeface="Palatino Linotype"/>
              </a:rPr>
              <a:t>2025</a:t>
            </a:r>
            <a:r>
              <a:rPr sz="1935" b="1" spc="24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1935" b="1" spc="-24" dirty="0">
                <a:solidFill>
                  <a:srgbClr val="231F20"/>
                </a:solidFill>
                <a:latin typeface="Palatino Linotype"/>
                <a:cs typeface="Palatino Linotype"/>
              </a:rPr>
              <a:t>ГОДЫ</a:t>
            </a:r>
            <a:endParaRPr sz="1935" dirty="0">
              <a:latin typeface="Palatino Linotype"/>
              <a:cs typeface="Palatino Linotype"/>
            </a:endParaRPr>
          </a:p>
          <a:p>
            <a:pPr marL="117470">
              <a:lnSpc>
                <a:spcPts val="1995"/>
              </a:lnSpc>
            </a:pPr>
            <a:r>
              <a:rPr sz="1935" b="1" dirty="0">
                <a:solidFill>
                  <a:srgbClr val="231F20"/>
                </a:solidFill>
                <a:latin typeface="Palatino Linotype"/>
                <a:cs typeface="Palatino Linotype"/>
              </a:rPr>
              <a:t>В</a:t>
            </a:r>
            <a:r>
              <a:rPr sz="1935" b="1" spc="18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1935" b="1" spc="-97" dirty="0">
                <a:solidFill>
                  <a:srgbClr val="231F20"/>
                </a:solidFill>
                <a:latin typeface="Palatino Linotype"/>
                <a:cs typeface="Palatino Linotype"/>
              </a:rPr>
              <a:t>ОТРАСЛЕВОМ</a:t>
            </a:r>
            <a:r>
              <a:rPr sz="1935" b="1" spc="24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1935" b="1" spc="-12" dirty="0">
                <a:solidFill>
                  <a:srgbClr val="231F20"/>
                </a:solidFill>
                <a:latin typeface="Palatino Linotype"/>
                <a:cs typeface="Palatino Linotype"/>
              </a:rPr>
              <a:t>РАЗРЕЗЕ</a:t>
            </a:r>
            <a:endParaRPr sz="1935" dirty="0">
              <a:latin typeface="Palatino Linotype"/>
              <a:cs typeface="Palatino Linotype"/>
            </a:endParaRPr>
          </a:p>
          <a:p>
            <a:pPr marR="196551" algn="r">
              <a:lnSpc>
                <a:spcPts val="1028"/>
              </a:lnSpc>
            </a:pP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(млн.рублей)</a:t>
            </a:r>
            <a:endParaRPr sz="967" dirty="0">
              <a:latin typeface="Roboto"/>
              <a:cs typeface="Robo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4416" y="691411"/>
            <a:ext cx="774668" cy="118235"/>
            <a:chOff x="0" y="571855"/>
            <a:chExt cx="640715" cy="97790"/>
          </a:xfrm>
        </p:grpSpPr>
        <p:sp>
          <p:nvSpPr>
            <p:cNvPr id="9" name="object 9"/>
            <p:cNvSpPr/>
            <p:nvPr/>
          </p:nvSpPr>
          <p:spPr>
            <a:xfrm>
              <a:off x="0" y="619096"/>
              <a:ext cx="621665" cy="3175"/>
            </a:xfrm>
            <a:custGeom>
              <a:avLst/>
              <a:gdLst/>
              <a:ahLst/>
              <a:cxnLst/>
              <a:rect l="l" t="t" r="r" b="b"/>
              <a:pathLst>
                <a:path w="621665" h="3175">
                  <a:moveTo>
                    <a:pt x="621293" y="0"/>
                  </a:moveTo>
                  <a:lnTo>
                    <a:pt x="0" y="0"/>
                  </a:lnTo>
                  <a:lnTo>
                    <a:pt x="0" y="3176"/>
                  </a:lnTo>
                  <a:lnTo>
                    <a:pt x="621293" y="3176"/>
                  </a:lnTo>
                  <a:lnTo>
                    <a:pt x="621293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0370" y="571867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97637" y="48818"/>
                  </a:moveTo>
                  <a:lnTo>
                    <a:pt x="48806" y="0"/>
                  </a:lnTo>
                  <a:lnTo>
                    <a:pt x="0" y="48818"/>
                  </a:lnTo>
                  <a:lnTo>
                    <a:pt x="48806" y="97650"/>
                  </a:lnTo>
                  <a:lnTo>
                    <a:pt x="97637" y="48818"/>
                  </a:lnTo>
                  <a:close/>
                </a:path>
                <a:path w="320675" h="97790">
                  <a:moveTo>
                    <a:pt x="216890" y="48818"/>
                  </a:moveTo>
                  <a:lnTo>
                    <a:pt x="214731" y="38100"/>
                  </a:lnTo>
                  <a:lnTo>
                    <a:pt x="208838" y="29362"/>
                  </a:lnTo>
                  <a:lnTo>
                    <a:pt x="200088" y="23456"/>
                  </a:lnTo>
                  <a:lnTo>
                    <a:pt x="189382" y="21297"/>
                  </a:lnTo>
                  <a:lnTo>
                    <a:pt x="178663" y="23456"/>
                  </a:lnTo>
                  <a:lnTo>
                    <a:pt x="169913" y="29362"/>
                  </a:lnTo>
                  <a:lnTo>
                    <a:pt x="164020" y="38100"/>
                  </a:lnTo>
                  <a:lnTo>
                    <a:pt x="161861" y="48818"/>
                  </a:lnTo>
                  <a:lnTo>
                    <a:pt x="164020" y="59537"/>
                  </a:lnTo>
                  <a:lnTo>
                    <a:pt x="169913" y="68287"/>
                  </a:lnTo>
                  <a:lnTo>
                    <a:pt x="178663" y="74180"/>
                  </a:lnTo>
                  <a:lnTo>
                    <a:pt x="189382" y="76352"/>
                  </a:lnTo>
                  <a:lnTo>
                    <a:pt x="200088" y="74180"/>
                  </a:lnTo>
                  <a:lnTo>
                    <a:pt x="208838" y="68287"/>
                  </a:lnTo>
                  <a:lnTo>
                    <a:pt x="214731" y="59537"/>
                  </a:lnTo>
                  <a:lnTo>
                    <a:pt x="216890" y="48818"/>
                  </a:lnTo>
                  <a:close/>
                </a:path>
                <a:path w="320675" h="97790">
                  <a:moveTo>
                    <a:pt x="320103" y="47231"/>
                  </a:moveTo>
                  <a:lnTo>
                    <a:pt x="318604" y="39763"/>
                  </a:lnTo>
                  <a:lnTo>
                    <a:pt x="314490" y="33655"/>
                  </a:lnTo>
                  <a:lnTo>
                    <a:pt x="308394" y="29540"/>
                  </a:lnTo>
                  <a:lnTo>
                    <a:pt x="300926" y="28028"/>
                  </a:lnTo>
                  <a:lnTo>
                    <a:pt x="293446" y="29540"/>
                  </a:lnTo>
                  <a:lnTo>
                    <a:pt x="287350" y="33655"/>
                  </a:lnTo>
                  <a:lnTo>
                    <a:pt x="283235" y="39763"/>
                  </a:lnTo>
                  <a:lnTo>
                    <a:pt x="281724" y="47231"/>
                  </a:lnTo>
                  <a:lnTo>
                    <a:pt x="283235" y="54698"/>
                  </a:lnTo>
                  <a:lnTo>
                    <a:pt x="287350" y="60794"/>
                  </a:lnTo>
                  <a:lnTo>
                    <a:pt x="293446" y="64897"/>
                  </a:lnTo>
                  <a:lnTo>
                    <a:pt x="300926" y="66408"/>
                  </a:lnTo>
                  <a:lnTo>
                    <a:pt x="308394" y="64897"/>
                  </a:lnTo>
                  <a:lnTo>
                    <a:pt x="314490" y="60794"/>
                  </a:lnTo>
                  <a:lnTo>
                    <a:pt x="318604" y="54698"/>
                  </a:lnTo>
                  <a:lnTo>
                    <a:pt x="320103" y="47231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458085"/>
              </p:ext>
            </p:extLst>
          </p:nvPr>
        </p:nvGraphicFramePr>
        <p:xfrm>
          <a:off x="1032574" y="2555776"/>
          <a:ext cx="4923634" cy="59151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038"/>
                <a:gridCol w="124377"/>
                <a:gridCol w="931291"/>
                <a:gridCol w="443764"/>
                <a:gridCol w="485222"/>
                <a:gridCol w="401538"/>
                <a:gridCol w="493669"/>
                <a:gridCol w="413054"/>
                <a:gridCol w="482920"/>
                <a:gridCol w="406912"/>
                <a:gridCol w="479849"/>
              </a:tblGrid>
              <a:tr h="67793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Раздел</a:t>
                      </a:r>
                      <a:endParaRPr sz="7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164465" marR="102235" indent="-42545">
                        <a:lnSpc>
                          <a:spcPts val="600"/>
                        </a:lnSpc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Наименование</a:t>
                      </a:r>
                      <a:r>
                        <a:rPr sz="7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показателей</a:t>
                      </a:r>
                      <a:endParaRPr sz="7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36195" marR="10795" indent="-635" algn="ctr">
                        <a:lnSpc>
                          <a:spcPts val="600"/>
                        </a:lnSpc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Ожида-</a:t>
                      </a:r>
                      <a:r>
                        <a:rPr sz="700" spc="5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емое</a:t>
                      </a:r>
                      <a:r>
                        <a:rPr sz="7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испол-</a:t>
                      </a:r>
                      <a:r>
                        <a:rPr sz="700" spc="5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нение</a:t>
                      </a:r>
                      <a:r>
                        <a:rPr sz="700" spc="1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за</a:t>
                      </a:r>
                      <a:r>
                        <a:rPr sz="7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2022</a:t>
                      </a:r>
                      <a:r>
                        <a:rPr sz="700" spc="-1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7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18415" marR="10160" algn="ctr">
                        <a:lnSpc>
                          <a:spcPts val="600"/>
                        </a:lnSpc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Удельный</a:t>
                      </a:r>
                      <a:r>
                        <a:rPr sz="7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вес</a:t>
                      </a:r>
                      <a:r>
                        <a:rPr sz="700" spc="-1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spc="-5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в</a:t>
                      </a:r>
                      <a:r>
                        <a:rPr sz="7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общем</a:t>
                      </a:r>
                      <a:r>
                        <a:rPr sz="7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объеме</a:t>
                      </a:r>
                      <a:r>
                        <a:rPr sz="7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расходов</a:t>
                      </a:r>
                      <a:endParaRPr sz="7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  <a:p>
                      <a:pPr marL="77470">
                        <a:lnSpc>
                          <a:spcPts val="660"/>
                        </a:lnSpc>
                      </a:pPr>
                      <a:r>
                        <a:rPr sz="700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2023</a:t>
                      </a:r>
                      <a:endParaRPr sz="700" dirty="0">
                        <a:latin typeface="Roboto"/>
                        <a:cs typeface="Roboto"/>
                      </a:endParaRPr>
                    </a:p>
                    <a:p>
                      <a:pPr marL="104139">
                        <a:lnSpc>
                          <a:spcPts val="660"/>
                        </a:lnSpc>
                      </a:pPr>
                      <a:r>
                        <a:rPr sz="7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7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22225" marR="13335" algn="ctr">
                        <a:lnSpc>
                          <a:spcPts val="600"/>
                        </a:lnSpc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Удельный</a:t>
                      </a:r>
                      <a:r>
                        <a:rPr sz="7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вес</a:t>
                      </a:r>
                      <a:r>
                        <a:rPr sz="700" spc="-1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spc="-5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в</a:t>
                      </a:r>
                      <a:r>
                        <a:rPr sz="7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общем</a:t>
                      </a:r>
                      <a:r>
                        <a:rPr sz="7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объеме</a:t>
                      </a:r>
                      <a:r>
                        <a:rPr sz="7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расходов</a:t>
                      </a:r>
                      <a:endParaRPr sz="7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2024</a:t>
                      </a:r>
                      <a:r>
                        <a:rPr sz="700" spc="-1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7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1430" marR="14604" algn="ctr">
                        <a:lnSpc>
                          <a:spcPts val="600"/>
                        </a:lnSpc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Удельный</a:t>
                      </a:r>
                      <a:r>
                        <a:rPr sz="7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вес</a:t>
                      </a:r>
                      <a:r>
                        <a:rPr sz="700" spc="-1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spc="-5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в</a:t>
                      </a:r>
                      <a:r>
                        <a:rPr sz="7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общем</a:t>
                      </a:r>
                      <a:r>
                        <a:rPr sz="7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объеме</a:t>
                      </a:r>
                      <a:r>
                        <a:rPr sz="7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расходов</a:t>
                      </a:r>
                      <a:endParaRPr sz="70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81280">
                        <a:lnSpc>
                          <a:spcPts val="660"/>
                        </a:lnSpc>
                      </a:pPr>
                      <a:r>
                        <a:rPr sz="700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2025</a:t>
                      </a:r>
                      <a:endParaRPr sz="700">
                        <a:latin typeface="Roboto"/>
                        <a:cs typeface="Roboto"/>
                      </a:endParaRPr>
                    </a:p>
                    <a:p>
                      <a:pPr marL="107950">
                        <a:lnSpc>
                          <a:spcPts val="660"/>
                        </a:lnSpc>
                      </a:pPr>
                      <a:r>
                        <a:rPr sz="7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7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225" marR="1905" algn="ctr">
                        <a:lnSpc>
                          <a:spcPts val="600"/>
                        </a:lnSpc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Удельный</a:t>
                      </a:r>
                      <a:r>
                        <a:rPr sz="7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вес</a:t>
                      </a:r>
                      <a:r>
                        <a:rPr sz="700" spc="-1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spc="-5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в</a:t>
                      </a:r>
                      <a:r>
                        <a:rPr sz="7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общем</a:t>
                      </a:r>
                      <a:r>
                        <a:rPr sz="7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объеме</a:t>
                      </a:r>
                      <a:r>
                        <a:rPr sz="7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расходов</a:t>
                      </a:r>
                      <a:endParaRPr sz="70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</a:tr>
              <a:tr h="112093">
                <a:tc>
                  <a:txBody>
                    <a:bodyPr/>
                    <a:lstStyle/>
                    <a:p>
                      <a:pPr marR="20955" algn="r">
                        <a:lnSpc>
                          <a:spcPts val="635"/>
                        </a:lnSpc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1</a:t>
                      </a:r>
                      <a:endParaRPr sz="7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15570" algn="ctr">
                        <a:lnSpc>
                          <a:spcPts val="635"/>
                        </a:lnSpc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</a:t>
                      </a:r>
                      <a:endParaRPr sz="7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ts val="635"/>
                        </a:lnSpc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3</a:t>
                      </a:r>
                      <a:endParaRPr sz="7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35"/>
                        </a:lnSpc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4</a:t>
                      </a:r>
                      <a:endParaRPr sz="7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35"/>
                        </a:lnSpc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5</a:t>
                      </a:r>
                      <a:endParaRPr sz="7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635"/>
                        </a:lnSpc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6</a:t>
                      </a:r>
                      <a:endParaRPr sz="7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635"/>
                        </a:lnSpc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7</a:t>
                      </a:r>
                      <a:endParaRPr sz="7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ts val="635"/>
                        </a:lnSpc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8</a:t>
                      </a:r>
                      <a:endParaRPr sz="7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35"/>
                        </a:lnSpc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9</a:t>
                      </a:r>
                      <a:endParaRPr sz="7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>
                  <a:txBody>
                    <a:bodyPr/>
                    <a:lstStyle/>
                    <a:p>
                      <a:pPr marR="140970" algn="r">
                        <a:lnSpc>
                          <a:spcPts val="635"/>
                        </a:lnSpc>
                      </a:pPr>
                      <a:r>
                        <a:rPr sz="7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10</a:t>
                      </a:r>
                      <a:endParaRPr sz="7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</a:tr>
              <a:tr h="5061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8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01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257810" marR="19685" indent="-111125">
                        <a:lnSpc>
                          <a:spcPts val="600"/>
                        </a:lnSpc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Общегосударствен-</a:t>
                      </a:r>
                      <a:r>
                        <a:rPr sz="800" spc="500" dirty="0">
                          <a:solidFill>
                            <a:srgbClr val="FFFFFF"/>
                          </a:solidFill>
                          <a:latin typeface="Roboto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ные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вопросы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8445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1104,1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21,2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252,3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6,5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R="4445" algn="ctr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216,3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R="2540" algn="ctr">
                        <a:lnSpc>
                          <a:spcPct val="10000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8,0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209,9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R="111760" algn="r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7,8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8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03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20979" marR="94615" algn="ctr">
                        <a:lnSpc>
                          <a:spcPts val="600"/>
                        </a:lnSpc>
                        <a:spcBef>
                          <a:spcPts val="430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Национальная</a:t>
                      </a:r>
                      <a:r>
                        <a:rPr sz="8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безопасность</a:t>
                      </a:r>
                      <a:r>
                        <a:rPr sz="8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правоохрани-</a:t>
                      </a:r>
                      <a:r>
                        <a:rPr sz="800" spc="500" dirty="0">
                          <a:solidFill>
                            <a:srgbClr val="FFFFFF"/>
                          </a:solidFill>
                          <a:latin typeface="Roboto"/>
                          <a:cs typeface="Times New Roman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тельная</a:t>
                      </a:r>
                      <a:r>
                        <a:rPr sz="8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деятельность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66027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18415" algn="ctr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21,6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0,4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33,9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0,9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R="1270" algn="ctr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26,2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R="2540" algn="ctr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0,9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25,6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R="111760" algn="r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0,9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8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04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70633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00355" marR="107314" indent="-66675">
                        <a:lnSpc>
                          <a:spcPts val="600"/>
                        </a:lnSpc>
                        <a:spcBef>
                          <a:spcPts val="280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Национальная</a:t>
                      </a:r>
                      <a:r>
                        <a:rPr sz="8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экономика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42994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808,3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0633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15,5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0633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lang="ru-RU" sz="800" spc="-3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517,0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0633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13,4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0633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lang="ru-RU" sz="800" spc="-3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56,5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0633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2,1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0633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lang="ru-RU" sz="800" spc="-3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47,8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0633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0805" algn="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1,8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0633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Roboto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8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05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307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106045" indent="635" algn="ctr">
                        <a:lnSpc>
                          <a:spcPts val="600"/>
                        </a:lnSpc>
                        <a:spcBef>
                          <a:spcPts val="229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Жилищно-</a:t>
                      </a:r>
                      <a:r>
                        <a:rPr sz="8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коммунальное</a:t>
                      </a:r>
                      <a:r>
                        <a:rPr sz="8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хозяйство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35316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17780"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318,9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07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6,1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07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187,2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07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4,8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07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R="4445" algn="ctr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132,6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07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R="2540" algn="ctr">
                        <a:lnSpc>
                          <a:spcPct val="10000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4,9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07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129,8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07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R="133350" algn="r">
                        <a:lnSpc>
                          <a:spcPct val="10000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4,8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07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>
                        <a:latin typeface="Roboto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8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06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60985" marR="134620" algn="ctr">
                        <a:lnSpc>
                          <a:spcPts val="6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Охрана</a:t>
                      </a:r>
                      <a:r>
                        <a:rPr sz="8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окружающей</a:t>
                      </a:r>
                      <a:r>
                        <a:rPr sz="8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среды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50672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18415" algn="ctr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0,0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0,0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0,6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0,1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R="635" algn="ctr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0,6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R="2540" algn="ctr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0,1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0,6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R="111760" algn="r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0,1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07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3838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6035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Образование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3838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8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1854,1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838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35,5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838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800" spc="-3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1960,0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838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50,7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838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800" spc="-3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1457,1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838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53,8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838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800" spc="-3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1438,9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838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53,5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838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08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7293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96215" marR="69215" indent="133985">
                        <a:lnSpc>
                          <a:spcPts val="600"/>
                        </a:lnSpc>
                        <a:spcBef>
                          <a:spcPts val="295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Культура,</a:t>
                      </a:r>
                      <a:r>
                        <a:rPr sz="8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кинематография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4529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ru-RU" sz="8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71,2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293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1,4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293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85,1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293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2,2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293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80,0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293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3,0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293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77,4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293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176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2,9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293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8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10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28295" marR="151765" indent="-49530">
                        <a:lnSpc>
                          <a:spcPts val="600"/>
                        </a:lnSpc>
                        <a:spcBef>
                          <a:spcPts val="310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Социальная</a:t>
                      </a:r>
                      <a:r>
                        <a:rPr sz="8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политика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47601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972,6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18,6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ru-RU" sz="800" spc="-3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736,3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19,1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ru-RU" sz="800" spc="-3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618,3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22,8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ru-RU" sz="800" spc="-3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603,3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1760" algn="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22,4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Roboto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8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11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307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12420" marR="20320" indent="-165100">
                        <a:lnSpc>
                          <a:spcPts val="600"/>
                        </a:lnSpc>
                        <a:spcBef>
                          <a:spcPts val="530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Физическая</a:t>
                      </a:r>
                      <a:r>
                        <a:rPr sz="800" spc="5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3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культу-</a:t>
                      </a:r>
                      <a:r>
                        <a:rPr sz="800" spc="500" dirty="0">
                          <a:solidFill>
                            <a:srgbClr val="FFFFFF"/>
                          </a:solidFill>
                          <a:latin typeface="Roboto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ра</a:t>
                      </a:r>
                      <a:r>
                        <a:rPr sz="800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спорт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81382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19050"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61,0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07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1,2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07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67,4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07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1,7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07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R="3810" algn="ctr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62,1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07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R="1905" algn="ctr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2,3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07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60,5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07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R="111125" algn="r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2,3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07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4253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8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13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65100" marR="36830" indent="635" algn="ctr">
                        <a:lnSpc>
                          <a:spcPts val="600"/>
                        </a:lnSpc>
                        <a:spcBef>
                          <a:spcPts val="229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Обслуживание</a:t>
                      </a:r>
                      <a:r>
                        <a:rPr sz="8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государственного</a:t>
                      </a:r>
                      <a:r>
                        <a:rPr sz="8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муниципального</a:t>
                      </a:r>
                      <a:r>
                        <a:rPr sz="8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долга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5316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19685"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3,4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0,1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23,4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0,6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25,7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R="1905" algn="ctr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0,9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30,9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R="112395" algn="r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1,1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3516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994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205740" lvl="0" indent="0" algn="ctr" defTabSz="514350" rtl="0" eaLnBrk="1" fontAlgn="auto" latinLnBrk="0" hangingPunct="1">
                        <a:lnSpc>
                          <a:spcPts val="6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spc="-1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Условно-утвержденные расходы</a:t>
                      </a:r>
                      <a:endParaRPr lang="ru-RU" sz="800" dirty="0" smtClean="0">
                        <a:latin typeface="Roboto"/>
                        <a:cs typeface="Roboto"/>
                      </a:endParaRPr>
                    </a:p>
                    <a:p>
                      <a:pPr marR="205740" algn="ctr">
                        <a:lnSpc>
                          <a:spcPts val="660"/>
                        </a:lnSpc>
                      </a:pP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29175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99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ru-RU" sz="800" dirty="0" smtClean="0">
                          <a:latin typeface="Roboto"/>
                          <a:cs typeface="Roboto"/>
                        </a:rPr>
                        <a:t>32,0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ru-RU" sz="800" dirty="0" smtClean="0">
                          <a:latin typeface="Roboto"/>
                          <a:cs typeface="Roboto"/>
                        </a:rPr>
                        <a:t>1,2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ru-RU" sz="800" dirty="0" smtClean="0">
                          <a:latin typeface="Roboto"/>
                          <a:cs typeface="Roboto"/>
                        </a:rPr>
                        <a:t>63,8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ru-RU" sz="800" dirty="0" smtClean="0">
                          <a:latin typeface="Roboto"/>
                          <a:cs typeface="Roboto"/>
                        </a:rPr>
                        <a:t>2,4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16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BD474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205104" algn="ctr">
                        <a:lnSpc>
                          <a:spcPts val="660"/>
                        </a:lnSpc>
                        <a:spcBef>
                          <a:spcPts val="190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ВСЕГО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РАСХОДОВ</a:t>
                      </a:r>
                      <a:endParaRPr sz="800">
                        <a:latin typeface="Roboto"/>
                        <a:cs typeface="Roboto"/>
                      </a:endParaRPr>
                    </a:p>
                    <a:p>
                      <a:pPr marR="205740" algn="ctr">
                        <a:lnSpc>
                          <a:spcPts val="66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бюджету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29175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BD474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ru-RU" sz="800" spc="-4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5215,2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BD474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100,0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BD474A"/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ru-RU" sz="800" spc="-4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3863,2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BD474A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100,0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BD474A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ru-RU" sz="800" spc="-4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2707,4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BD474A"/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100,0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BD474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ru-RU" sz="800" spc="-4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2688,5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BD474A"/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100,0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524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BD474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828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4416" y="621945"/>
            <a:ext cx="3057213" cy="247218"/>
            <a:chOff x="0" y="514400"/>
            <a:chExt cx="2528570" cy="204470"/>
          </a:xfrm>
        </p:grpSpPr>
        <p:sp>
          <p:nvSpPr>
            <p:cNvPr id="3" name="object 3"/>
            <p:cNvSpPr/>
            <p:nvPr/>
          </p:nvSpPr>
          <p:spPr>
            <a:xfrm>
              <a:off x="720007" y="514440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80" h="203834">
                  <a:moveTo>
                    <a:pt x="1706392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392" y="203810"/>
                  </a:lnTo>
                  <a:lnTo>
                    <a:pt x="1706392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14440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24493" y="514400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906" y="0"/>
                  </a:moveTo>
                  <a:lnTo>
                    <a:pt x="0" y="101925"/>
                  </a:lnTo>
                  <a:lnTo>
                    <a:pt x="101906" y="203850"/>
                  </a:lnTo>
                  <a:lnTo>
                    <a:pt x="203822" y="101925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8088" y="514400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4" h="204470">
                  <a:moveTo>
                    <a:pt x="101906" y="0"/>
                  </a:moveTo>
                  <a:lnTo>
                    <a:pt x="0" y="101925"/>
                  </a:lnTo>
                  <a:lnTo>
                    <a:pt x="101906" y="203850"/>
                  </a:lnTo>
                  <a:lnTo>
                    <a:pt x="203822" y="101925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01981" y="651959"/>
            <a:ext cx="171978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35</a:t>
            </a:r>
            <a:endParaRPr sz="967" dirty="0">
              <a:latin typeface="Roboto"/>
              <a:cs typeface="Robo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775392" y="691411"/>
            <a:ext cx="871406" cy="118235"/>
            <a:chOff x="4607661" y="571855"/>
            <a:chExt cx="720725" cy="97790"/>
          </a:xfrm>
        </p:grpSpPr>
        <p:sp>
          <p:nvSpPr>
            <p:cNvPr id="9" name="object 9"/>
            <p:cNvSpPr/>
            <p:nvPr/>
          </p:nvSpPr>
          <p:spPr>
            <a:xfrm>
              <a:off x="4626864" y="620684"/>
              <a:ext cx="661670" cy="0"/>
            </a:xfrm>
            <a:custGeom>
              <a:avLst/>
              <a:gdLst/>
              <a:ahLst/>
              <a:cxnLst/>
              <a:rect l="l" t="t" r="r" b="b"/>
              <a:pathLst>
                <a:path w="661670">
                  <a:moveTo>
                    <a:pt x="661202" y="0"/>
                  </a:moveTo>
                  <a:lnTo>
                    <a:pt x="0" y="0"/>
                  </a:lnTo>
                </a:path>
              </a:pathLst>
            </a:custGeom>
            <a:ln w="3176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288067" y="619096"/>
              <a:ext cx="40005" cy="3175"/>
            </a:xfrm>
            <a:custGeom>
              <a:avLst/>
              <a:gdLst/>
              <a:ahLst/>
              <a:cxnLst/>
              <a:rect l="l" t="t" r="r" b="b"/>
              <a:pathLst>
                <a:path w="40004" h="3175">
                  <a:moveTo>
                    <a:pt x="0" y="3176"/>
                  </a:moveTo>
                  <a:lnTo>
                    <a:pt x="39938" y="3176"/>
                  </a:lnTo>
                  <a:lnTo>
                    <a:pt x="39938" y="0"/>
                  </a:lnTo>
                  <a:lnTo>
                    <a:pt x="0" y="0"/>
                  </a:lnTo>
                  <a:lnTo>
                    <a:pt x="0" y="3176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07661" y="571867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38404" y="47231"/>
                  </a:moveTo>
                  <a:lnTo>
                    <a:pt x="36893" y="39763"/>
                  </a:lnTo>
                  <a:lnTo>
                    <a:pt x="32778" y="33655"/>
                  </a:lnTo>
                  <a:lnTo>
                    <a:pt x="26670" y="29540"/>
                  </a:lnTo>
                  <a:lnTo>
                    <a:pt x="19202" y="28028"/>
                  </a:lnTo>
                  <a:lnTo>
                    <a:pt x="11722" y="29540"/>
                  </a:lnTo>
                  <a:lnTo>
                    <a:pt x="5613" y="33655"/>
                  </a:lnTo>
                  <a:lnTo>
                    <a:pt x="1498" y="39763"/>
                  </a:lnTo>
                  <a:lnTo>
                    <a:pt x="0" y="47231"/>
                  </a:lnTo>
                  <a:lnTo>
                    <a:pt x="1498" y="54698"/>
                  </a:lnTo>
                  <a:lnTo>
                    <a:pt x="5613" y="60794"/>
                  </a:lnTo>
                  <a:lnTo>
                    <a:pt x="11722" y="64897"/>
                  </a:lnTo>
                  <a:lnTo>
                    <a:pt x="19202" y="66408"/>
                  </a:lnTo>
                  <a:lnTo>
                    <a:pt x="26670" y="64897"/>
                  </a:lnTo>
                  <a:lnTo>
                    <a:pt x="32778" y="60794"/>
                  </a:lnTo>
                  <a:lnTo>
                    <a:pt x="36893" y="54698"/>
                  </a:lnTo>
                  <a:lnTo>
                    <a:pt x="38404" y="47231"/>
                  </a:lnTo>
                  <a:close/>
                </a:path>
                <a:path w="320675" h="97790">
                  <a:moveTo>
                    <a:pt x="158280" y="48818"/>
                  </a:moveTo>
                  <a:lnTo>
                    <a:pt x="156108" y="38100"/>
                  </a:lnTo>
                  <a:lnTo>
                    <a:pt x="150202" y="29362"/>
                  </a:lnTo>
                  <a:lnTo>
                    <a:pt x="141452" y="23456"/>
                  </a:lnTo>
                  <a:lnTo>
                    <a:pt x="130759" y="21297"/>
                  </a:lnTo>
                  <a:lnTo>
                    <a:pt x="120040" y="23456"/>
                  </a:lnTo>
                  <a:lnTo>
                    <a:pt x="111290" y="29362"/>
                  </a:lnTo>
                  <a:lnTo>
                    <a:pt x="105397" y="38100"/>
                  </a:lnTo>
                  <a:lnTo>
                    <a:pt x="103225" y="48818"/>
                  </a:lnTo>
                  <a:lnTo>
                    <a:pt x="105397" y="59537"/>
                  </a:lnTo>
                  <a:lnTo>
                    <a:pt x="111290" y="68287"/>
                  </a:lnTo>
                  <a:lnTo>
                    <a:pt x="120040" y="74180"/>
                  </a:lnTo>
                  <a:lnTo>
                    <a:pt x="130759" y="76352"/>
                  </a:lnTo>
                  <a:lnTo>
                    <a:pt x="141452" y="74180"/>
                  </a:lnTo>
                  <a:lnTo>
                    <a:pt x="150202" y="68287"/>
                  </a:lnTo>
                  <a:lnTo>
                    <a:pt x="156108" y="59537"/>
                  </a:lnTo>
                  <a:lnTo>
                    <a:pt x="158280" y="48818"/>
                  </a:lnTo>
                  <a:close/>
                </a:path>
                <a:path w="320675" h="97790">
                  <a:moveTo>
                    <a:pt x="320128" y="48818"/>
                  </a:moveTo>
                  <a:lnTo>
                    <a:pt x="271297" y="0"/>
                  </a:lnTo>
                  <a:lnTo>
                    <a:pt x="222504" y="48818"/>
                  </a:lnTo>
                  <a:lnTo>
                    <a:pt x="271297" y="97650"/>
                  </a:lnTo>
                  <a:lnTo>
                    <a:pt x="320128" y="48818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67397" y="662646"/>
            <a:ext cx="4740139" cy="186774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2056111" algn="l"/>
              </a:tabLst>
            </a:pPr>
            <a:r>
              <a:rPr sz="846" spc="242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846" spc="-320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21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846" spc="-296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846" spc="91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73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846" spc="-302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127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846" spc="103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73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846" spc="-357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200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846" spc="-302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73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846" spc="-296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109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846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СОЦИАЛЬНО</a:t>
            </a:r>
            <a:r>
              <a:rPr sz="846" spc="326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ОРИЕНТИРОВАННЫЙ</a:t>
            </a:r>
            <a:r>
              <a:rPr sz="846" spc="333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386742"/>
                </a:solidFill>
                <a:latin typeface="Roboto"/>
                <a:cs typeface="Roboto"/>
              </a:rPr>
              <a:t>БЮДЖЕТ</a:t>
            </a:r>
            <a:endParaRPr sz="846" dirty="0">
              <a:latin typeface="Roboto"/>
              <a:cs typeface="Roboto"/>
            </a:endParaRPr>
          </a:p>
          <a:p>
            <a:pPr>
              <a:spcBef>
                <a:spcPts val="54"/>
              </a:spcBef>
            </a:pPr>
            <a:endParaRPr sz="1270" dirty="0">
              <a:latin typeface="Roboto"/>
              <a:cs typeface="Roboto"/>
            </a:endParaRPr>
          </a:p>
          <a:p>
            <a:pPr marL="112863"/>
            <a:r>
              <a:rPr sz="2176" b="1" spc="-60" dirty="0">
                <a:solidFill>
                  <a:srgbClr val="231F20"/>
                </a:solidFill>
                <a:latin typeface="Palatino Linotype"/>
                <a:cs typeface="Palatino Linotype"/>
              </a:rPr>
              <a:t>ПЛАНИРУЕМЫЕ</a:t>
            </a:r>
            <a:r>
              <a:rPr sz="2176" b="1" spc="-24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12" dirty="0">
                <a:solidFill>
                  <a:srgbClr val="231F20"/>
                </a:solidFill>
                <a:latin typeface="Palatino Linotype"/>
                <a:cs typeface="Palatino Linotype"/>
              </a:rPr>
              <a:t>РАСХОДЫ</a:t>
            </a:r>
            <a:endParaRPr sz="2176" dirty="0">
              <a:latin typeface="Palatino Linotype"/>
              <a:cs typeface="Palatino Linotype"/>
            </a:endParaRPr>
          </a:p>
          <a:p>
            <a:pPr marL="112863" marR="204997"/>
            <a:r>
              <a:rPr sz="2176" b="1" spc="-218" dirty="0">
                <a:solidFill>
                  <a:srgbClr val="231F20"/>
                </a:solidFill>
                <a:latin typeface="Palatino Linotype"/>
                <a:cs typeface="Palatino Linotype"/>
              </a:rPr>
              <a:t>НА</a:t>
            </a:r>
            <a:r>
              <a:rPr sz="2176" b="1" spc="-73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121" dirty="0">
                <a:solidFill>
                  <a:srgbClr val="231F20"/>
                </a:solidFill>
                <a:latin typeface="Palatino Linotype"/>
                <a:cs typeface="Palatino Linotype"/>
              </a:rPr>
              <a:t>РЕАЛИЗАЦИЮ</a:t>
            </a:r>
            <a:r>
              <a:rPr sz="2176" b="1" spc="-67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138" dirty="0">
                <a:solidFill>
                  <a:srgbClr val="231F20"/>
                </a:solidFill>
                <a:latin typeface="Palatino Linotype"/>
                <a:cs typeface="Palatino Linotype"/>
              </a:rPr>
              <a:t>НАЦИОНАЛЬ- </a:t>
            </a:r>
            <a:r>
              <a:rPr sz="2176" b="1" dirty="0">
                <a:solidFill>
                  <a:srgbClr val="231F20"/>
                </a:solidFill>
                <a:latin typeface="Palatino Linotype"/>
                <a:cs typeface="Palatino Linotype"/>
              </a:rPr>
              <a:t>НЫХ</a:t>
            </a:r>
            <a:r>
              <a:rPr sz="2176" b="1" spc="-91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60" dirty="0">
                <a:solidFill>
                  <a:srgbClr val="231F20"/>
                </a:solidFill>
                <a:latin typeface="Palatino Linotype"/>
                <a:cs typeface="Palatino Linotype"/>
              </a:rPr>
              <a:t>ЦЕЛЕЙ</a:t>
            </a:r>
            <a:r>
              <a:rPr sz="2176" b="1" spc="-91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12" dirty="0">
                <a:solidFill>
                  <a:srgbClr val="231F20"/>
                </a:solidFill>
                <a:latin typeface="Palatino Linotype"/>
                <a:cs typeface="Palatino Linotype"/>
              </a:rPr>
              <a:t>ПРОЕКТОВ</a:t>
            </a:r>
            <a:endParaRPr sz="2176" dirty="0">
              <a:latin typeface="Palatino Linotype"/>
              <a:cs typeface="Palatino Linotype"/>
            </a:endParaRPr>
          </a:p>
          <a:p>
            <a:pPr marL="112863"/>
            <a:r>
              <a:rPr sz="2176" b="1" dirty="0">
                <a:solidFill>
                  <a:srgbClr val="231F20"/>
                </a:solidFill>
                <a:latin typeface="Palatino Linotype"/>
                <a:cs typeface="Palatino Linotype"/>
              </a:rPr>
              <a:t>В</a:t>
            </a:r>
            <a:r>
              <a:rPr sz="2176" b="1" spc="-97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73" dirty="0">
                <a:solidFill>
                  <a:srgbClr val="231F20"/>
                </a:solidFill>
                <a:latin typeface="Palatino Linotype"/>
                <a:cs typeface="Palatino Linotype"/>
              </a:rPr>
              <a:t>2022-</a:t>
            </a:r>
            <a:r>
              <a:rPr sz="2176" b="1" spc="91" dirty="0">
                <a:solidFill>
                  <a:srgbClr val="231F20"/>
                </a:solidFill>
                <a:latin typeface="Palatino Linotype"/>
                <a:cs typeface="Palatino Linotype"/>
              </a:rPr>
              <a:t>2023</a:t>
            </a:r>
            <a:r>
              <a:rPr sz="2176" b="1" spc="-97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12" dirty="0">
                <a:solidFill>
                  <a:srgbClr val="231F20"/>
                </a:solidFill>
                <a:latin typeface="Palatino Linotype"/>
                <a:cs typeface="Palatino Linotype"/>
              </a:rPr>
              <a:t>ГОДАХ</a:t>
            </a:r>
            <a:endParaRPr sz="2176" dirty="0">
              <a:latin typeface="Palatino Linotype"/>
              <a:cs typeface="Palatino Linotype"/>
            </a:endParaRPr>
          </a:p>
          <a:p>
            <a:pPr marR="6142" algn="r">
              <a:spcBef>
                <a:spcPts val="218"/>
              </a:spcBef>
            </a:pP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(млн.рублей)</a:t>
            </a:r>
            <a:endParaRPr sz="967" dirty="0">
              <a:latin typeface="Roboto"/>
              <a:cs typeface="Robot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6535" y="2551522"/>
            <a:ext cx="4915298" cy="5718484"/>
          </a:xfrm>
          <a:prstGeom prst="rect">
            <a:avLst/>
          </a:prstGeom>
        </p:spPr>
      </p:pic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531660"/>
              </p:ext>
            </p:extLst>
          </p:nvPr>
        </p:nvGraphicFramePr>
        <p:xfrm>
          <a:off x="1074953" y="2551532"/>
          <a:ext cx="4916721" cy="29818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501"/>
                <a:gridCol w="46065"/>
                <a:gridCol w="2028417"/>
                <a:gridCol w="1239161"/>
                <a:gridCol w="1343577"/>
              </a:tblGrid>
              <a:tr h="453745">
                <a:tc>
                  <a:txBody>
                    <a:bodyPr/>
                    <a:lstStyle/>
                    <a:p>
                      <a:pPr marL="49530" marR="3810" indent="24765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000" b="1" spc="-5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№</a:t>
                      </a:r>
                      <a:r>
                        <a:rPr sz="10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п/п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76776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20065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Наименование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16230" algn="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2022</a:t>
                      </a:r>
                      <a:r>
                        <a:rPr sz="1000" b="1" spc="1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59410" algn="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2023</a:t>
                      </a:r>
                      <a:r>
                        <a:rPr sz="1000" b="1" spc="1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</a:tr>
              <a:tr h="178888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12284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BD474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12284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BD474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3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12284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BD474A"/>
                    </a:solidFill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4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12284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BD474A"/>
                    </a:solidFill>
                  </a:tcPr>
                </a:tc>
              </a:tr>
              <a:tr h="28099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1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63724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ДЕМОГРАФИЯ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63724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315" indent="266700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206,9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63724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404495" indent="44767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45,9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63724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8099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3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63724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ОБРАЗОВАНИЕ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63724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 defTabSz="179388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ru-RU" sz="1000" dirty="0" smtClean="0">
                          <a:latin typeface="Roboto"/>
                          <a:cs typeface="Roboto"/>
                        </a:rPr>
                        <a:t>1,3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63724" marB="0" anchor="ctr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404495" indent="44767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3,7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63724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401538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4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12437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ЖИЛЬЕ</a:t>
                      </a:r>
                      <a:r>
                        <a:rPr sz="1000" b="1" spc="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</a:t>
                      </a:r>
                      <a:r>
                        <a:rPr sz="1000" b="1" spc="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ГОРОДСКАЯ</a:t>
                      </a:r>
                      <a:r>
                        <a:rPr sz="1000" b="1" spc="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СРЕДА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12437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315" indent="357188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127,4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124377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404495" indent="447675" algn="ctr">
                        <a:lnSpc>
                          <a:spcPct val="100000"/>
                        </a:lnSpc>
                        <a:spcBef>
                          <a:spcPts val="810"/>
                        </a:spcBef>
                        <a:tabLst>
                          <a:tab pos="447675" algn="l"/>
                        </a:tabLst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50,0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12437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8099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5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63724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ЭКОЛОГИЯ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63724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ru-RU" sz="10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1,7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63724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63724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431332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6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307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30"/>
                        </a:lnSpc>
                        <a:spcBef>
                          <a:spcPts val="215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БЕЗОПАСНЫЕ</a:t>
                      </a:r>
                      <a:endParaRPr sz="1000">
                        <a:latin typeface="Roboto"/>
                        <a:cs typeface="Roboto"/>
                      </a:endParaRPr>
                    </a:p>
                    <a:p>
                      <a:pPr marL="395605" marR="387350" algn="ctr">
                        <a:lnSpc>
                          <a:spcPts val="900"/>
                        </a:lnSpc>
                        <a:spcBef>
                          <a:spcPts val="5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КАЧЕСТВЕННЫЕ</a:t>
                      </a:r>
                      <a:r>
                        <a:rPr sz="10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ДОРОГИ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33014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0" marR="332740" indent="266700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279,6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307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0" marR="404495" indent="447675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460,1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3071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8099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9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63724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КУЛЬТУРА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63724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63724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ru-RU" sz="10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2,5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63724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3923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1430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ВСЕГО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РАСХОДОВ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бюджету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11977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32740" algn="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lang="ru-RU" sz="100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616,9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11977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R="375285" algn="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lang="ru-RU" sz="100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562,2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11977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</a:tr>
            </a:tbl>
          </a:graphicData>
        </a:graphic>
      </p:graphicFrame>
      <p:pic>
        <p:nvPicPr>
          <p:cNvPr id="15" name="Picture 16" descr="https://avto-informator.com/upload/images/6035f4b32348b_12d51936db918f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67" y="6778792"/>
            <a:ext cx="1479864" cy="1458704"/>
          </a:xfrm>
          <a:prstGeom prst="ellipse">
            <a:avLst/>
          </a:prstGeom>
          <a:ln w="76200" cap="rnd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avatars.mds.yandex.net/i?id=c487df94b17233ba56f2602d38c368d9-5206291-images-thumbs&amp;n=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1" t="3281" r="16493" b="-3281"/>
          <a:stretch/>
        </p:blipFill>
        <p:spPr bwMode="auto">
          <a:xfrm>
            <a:off x="1423234" y="6750172"/>
            <a:ext cx="1544710" cy="1472614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50"/>
          <a:stretch/>
        </p:blipFill>
        <p:spPr>
          <a:xfrm>
            <a:off x="4629452" y="5787485"/>
            <a:ext cx="1428595" cy="1426647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42"/>
          <p:cNvPicPr>
            <a:picLocks noChangeAspect="1"/>
          </p:cNvPicPr>
          <p:nvPr/>
        </p:nvPicPr>
        <p:blipFill rotWithShape="1">
          <a:blip r:embed="rId6"/>
          <a:srcRect t="-20" b="-20"/>
          <a:stretch/>
        </p:blipFill>
        <p:spPr>
          <a:xfrm>
            <a:off x="2488441" y="5630302"/>
            <a:ext cx="1565788" cy="1563831"/>
          </a:xfrm>
          <a:prstGeom prst="rect">
            <a:avLst/>
          </a:prstGeom>
        </p:spPr>
      </p:pic>
      <p:pic>
        <p:nvPicPr>
          <p:cNvPr id="18" name="Picture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2244" y="5649813"/>
            <a:ext cx="1563594" cy="156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5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2736" y="6660232"/>
            <a:ext cx="4869889" cy="1370652"/>
          </a:xfrm>
          <a:prstGeom prst="rect">
            <a:avLst/>
          </a:prstGeom>
        </p:spPr>
        <p:txBody>
          <a:bodyPr vert="horz" wrap="square" lIns="0" tIns="138196" rIns="0" bIns="0" rtlCol="0" anchor="ctr">
            <a:spAutoFit/>
          </a:bodyPr>
          <a:lstStyle/>
          <a:p>
            <a:pPr marL="287917" marR="6142" indent="-273329">
              <a:lnSpc>
                <a:spcPts val="4836"/>
              </a:lnSpc>
              <a:spcBef>
                <a:spcPts val="1088"/>
              </a:spcBef>
            </a:pPr>
            <a:r>
              <a:rPr sz="4836" spc="-247" dirty="0">
                <a:solidFill>
                  <a:srgbClr val="386742"/>
                </a:solidFill>
              </a:rPr>
              <a:t>ЭФФЕКТИВНОЕ </a:t>
            </a:r>
            <a:r>
              <a:rPr sz="4836" spc="-206" dirty="0">
                <a:solidFill>
                  <a:srgbClr val="386742"/>
                </a:solidFill>
              </a:rPr>
              <a:t>ГОСУДАРСТВО</a:t>
            </a:r>
            <a:endParaRPr sz="4836" dirty="0"/>
          </a:p>
        </p:txBody>
      </p:sp>
    </p:spTree>
    <p:extLst>
      <p:ext uri="{BB962C8B-B14F-4D97-AF65-F5344CB8AC3E}">
        <p14:creationId xmlns:p14="http://schemas.microsoft.com/office/powerpoint/2010/main" val="116378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0"/>
            <a:ext cx="6858000" cy="9140928"/>
          </a:xfrm>
          <a:custGeom>
            <a:avLst/>
            <a:gdLst/>
            <a:ahLst/>
            <a:cxnLst/>
            <a:rect l="l" t="t" r="r" b="b"/>
            <a:pathLst>
              <a:path w="5328285" h="7560309">
                <a:moveTo>
                  <a:pt x="5327995" y="0"/>
                </a:moveTo>
                <a:lnTo>
                  <a:pt x="0" y="0"/>
                </a:lnTo>
                <a:lnTo>
                  <a:pt x="0" y="7560015"/>
                </a:lnTo>
                <a:lnTo>
                  <a:pt x="5327995" y="7560015"/>
                </a:lnTo>
                <a:lnTo>
                  <a:pt x="5327995" y="0"/>
                </a:lnTo>
                <a:close/>
              </a:path>
            </a:pathLst>
          </a:custGeom>
          <a:solidFill>
            <a:srgbClr val="F2E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38324" y="747316"/>
            <a:ext cx="3308270" cy="0"/>
          </a:xfrm>
          <a:custGeom>
            <a:avLst/>
            <a:gdLst/>
            <a:ahLst/>
            <a:cxnLst/>
            <a:rect l="l" t="t" r="r" b="b"/>
            <a:pathLst>
              <a:path w="2736215">
                <a:moveTo>
                  <a:pt x="2736021" y="0"/>
                </a:moveTo>
                <a:lnTo>
                  <a:pt x="0" y="0"/>
                </a:lnTo>
              </a:path>
            </a:pathLst>
          </a:custGeom>
          <a:ln w="3176">
            <a:solidFill>
              <a:srgbClr val="386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04416" y="624094"/>
            <a:ext cx="3057213" cy="246450"/>
            <a:chOff x="0" y="516177"/>
            <a:chExt cx="2528570" cy="203835"/>
          </a:xfrm>
        </p:grpSpPr>
        <p:sp>
          <p:nvSpPr>
            <p:cNvPr id="5" name="object 5"/>
            <p:cNvSpPr/>
            <p:nvPr/>
          </p:nvSpPr>
          <p:spPr>
            <a:xfrm>
              <a:off x="720007" y="516177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80" h="203834">
                  <a:moveTo>
                    <a:pt x="1706392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392" y="203810"/>
                  </a:lnTo>
                  <a:lnTo>
                    <a:pt x="1706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16177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24493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8088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4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5823669" y="722184"/>
            <a:ext cx="46833" cy="46833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19202" y="0"/>
                </a:moveTo>
                <a:lnTo>
                  <a:pt x="11740" y="1508"/>
                </a:lnTo>
                <a:lnTo>
                  <a:pt x="5634" y="5623"/>
                </a:lnTo>
                <a:lnTo>
                  <a:pt x="1513" y="11727"/>
                </a:lnTo>
                <a:lnTo>
                  <a:pt x="0" y="19202"/>
                </a:lnTo>
                <a:lnTo>
                  <a:pt x="1513" y="26672"/>
                </a:lnTo>
                <a:lnTo>
                  <a:pt x="5634" y="32765"/>
                </a:lnTo>
                <a:lnTo>
                  <a:pt x="11740" y="36870"/>
                </a:lnTo>
                <a:lnTo>
                  <a:pt x="19202" y="38374"/>
                </a:lnTo>
                <a:lnTo>
                  <a:pt x="26659" y="36870"/>
                </a:lnTo>
                <a:lnTo>
                  <a:pt x="32754" y="32765"/>
                </a:lnTo>
                <a:lnTo>
                  <a:pt x="36866" y="26672"/>
                </a:lnTo>
                <a:lnTo>
                  <a:pt x="38374" y="19202"/>
                </a:lnTo>
                <a:lnTo>
                  <a:pt x="36866" y="11727"/>
                </a:lnTo>
                <a:lnTo>
                  <a:pt x="32754" y="5623"/>
                </a:lnTo>
                <a:lnTo>
                  <a:pt x="26659" y="1508"/>
                </a:lnTo>
                <a:lnTo>
                  <a:pt x="19202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48450" y="714039"/>
            <a:ext cx="66794" cy="6679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23" y="0"/>
                </a:moveTo>
                <a:lnTo>
                  <a:pt x="16806" y="2161"/>
                </a:lnTo>
                <a:lnTo>
                  <a:pt x="8058" y="8058"/>
                </a:lnTo>
                <a:lnTo>
                  <a:pt x="2161" y="16806"/>
                </a:lnTo>
                <a:lnTo>
                  <a:pt x="0" y="27523"/>
                </a:lnTo>
                <a:lnTo>
                  <a:pt x="2161" y="38227"/>
                </a:lnTo>
                <a:lnTo>
                  <a:pt x="8058" y="46977"/>
                </a:lnTo>
                <a:lnTo>
                  <a:pt x="16806" y="52880"/>
                </a:lnTo>
                <a:lnTo>
                  <a:pt x="27523" y="55046"/>
                </a:lnTo>
                <a:lnTo>
                  <a:pt x="38240" y="52880"/>
                </a:lnTo>
                <a:lnTo>
                  <a:pt x="46988" y="46977"/>
                </a:lnTo>
                <a:lnTo>
                  <a:pt x="52885" y="38227"/>
                </a:lnTo>
                <a:lnTo>
                  <a:pt x="55046" y="27523"/>
                </a:lnTo>
                <a:lnTo>
                  <a:pt x="52885" y="16806"/>
                </a:lnTo>
                <a:lnTo>
                  <a:pt x="46988" y="8058"/>
                </a:lnTo>
                <a:lnTo>
                  <a:pt x="38240" y="2161"/>
                </a:lnTo>
                <a:lnTo>
                  <a:pt x="27523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92653" y="688279"/>
            <a:ext cx="118235" cy="118235"/>
          </a:xfrm>
          <a:custGeom>
            <a:avLst/>
            <a:gdLst/>
            <a:ahLst/>
            <a:cxnLst/>
            <a:rect l="l" t="t" r="r" b="b"/>
            <a:pathLst>
              <a:path w="97789" h="97790">
                <a:moveTo>
                  <a:pt x="48828" y="0"/>
                </a:moveTo>
                <a:lnTo>
                  <a:pt x="0" y="48828"/>
                </a:lnTo>
                <a:lnTo>
                  <a:pt x="48828" y="97657"/>
                </a:lnTo>
                <a:lnTo>
                  <a:pt x="97627" y="48828"/>
                </a:lnTo>
                <a:lnTo>
                  <a:pt x="48828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01981" y="669448"/>
            <a:ext cx="2069876" cy="148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6">
              <a:tabLst>
                <a:tab pos="380050" algn="l"/>
              </a:tabLst>
            </a:pP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37</a:t>
            </a:r>
            <a:r>
              <a:rPr sz="967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270" spc="363" baseline="3968" dirty="0">
                <a:solidFill>
                  <a:srgbClr val="386742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386742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386742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386742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386742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386742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386742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386742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386742"/>
                </a:solidFill>
                <a:latin typeface="Noto Mono"/>
                <a:cs typeface="Noto Mono"/>
              </a:rPr>
              <a:t>АН </a:t>
            </a:r>
            <a:endParaRPr sz="1270" baseline="3968" dirty="0">
              <a:latin typeface="Noto Mono"/>
              <a:cs typeface="Noto Mono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74954" y="2678567"/>
            <a:ext cx="4919027" cy="1544729"/>
            <a:chOff x="720007" y="2215398"/>
            <a:chExt cx="4068445" cy="1277620"/>
          </a:xfrm>
        </p:grpSpPr>
        <p:sp>
          <p:nvSpPr>
            <p:cNvPr id="14" name="object 14"/>
            <p:cNvSpPr/>
            <p:nvPr/>
          </p:nvSpPr>
          <p:spPr>
            <a:xfrm>
              <a:off x="1035659" y="2215400"/>
              <a:ext cx="3437254" cy="571500"/>
            </a:xfrm>
            <a:custGeom>
              <a:avLst/>
              <a:gdLst/>
              <a:ahLst/>
              <a:cxnLst/>
              <a:rect l="l" t="t" r="r" b="b"/>
              <a:pathLst>
                <a:path w="3437254" h="571500">
                  <a:moveTo>
                    <a:pt x="1440002" y="0"/>
                  </a:moveTo>
                  <a:lnTo>
                    <a:pt x="144005" y="0"/>
                  </a:lnTo>
                  <a:lnTo>
                    <a:pt x="0" y="143992"/>
                  </a:lnTo>
                  <a:lnTo>
                    <a:pt x="0" y="570928"/>
                  </a:lnTo>
                  <a:lnTo>
                    <a:pt x="1296009" y="570928"/>
                  </a:lnTo>
                  <a:lnTo>
                    <a:pt x="1440002" y="426935"/>
                  </a:lnTo>
                  <a:lnTo>
                    <a:pt x="1440002" y="0"/>
                  </a:lnTo>
                  <a:close/>
                </a:path>
                <a:path w="3437254" h="571500">
                  <a:moveTo>
                    <a:pt x="3436670" y="0"/>
                  </a:moveTo>
                  <a:lnTo>
                    <a:pt x="2140686" y="0"/>
                  </a:lnTo>
                  <a:lnTo>
                    <a:pt x="1996668" y="143992"/>
                  </a:lnTo>
                  <a:lnTo>
                    <a:pt x="1996668" y="570928"/>
                  </a:lnTo>
                  <a:lnTo>
                    <a:pt x="3292678" y="570928"/>
                  </a:lnTo>
                  <a:lnTo>
                    <a:pt x="3436670" y="426935"/>
                  </a:lnTo>
                  <a:lnTo>
                    <a:pt x="3436670" y="0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20007" y="2817591"/>
              <a:ext cx="4068445" cy="675640"/>
            </a:xfrm>
            <a:custGeom>
              <a:avLst/>
              <a:gdLst/>
              <a:ahLst/>
              <a:cxnLst/>
              <a:rect l="l" t="t" r="r" b="b"/>
              <a:pathLst>
                <a:path w="4068445" h="675639">
                  <a:moveTo>
                    <a:pt x="4068003" y="0"/>
                  </a:moveTo>
                  <a:lnTo>
                    <a:pt x="107987" y="0"/>
                  </a:lnTo>
                  <a:lnTo>
                    <a:pt x="0" y="107990"/>
                  </a:lnTo>
                  <a:lnTo>
                    <a:pt x="0" y="675162"/>
                  </a:lnTo>
                  <a:lnTo>
                    <a:pt x="3959982" y="675162"/>
                  </a:lnTo>
                  <a:lnTo>
                    <a:pt x="4068003" y="567141"/>
                  </a:lnTo>
                  <a:lnTo>
                    <a:pt x="4068003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64279" y="1025013"/>
            <a:ext cx="4440985" cy="1020011"/>
          </a:xfrm>
          <a:prstGeom prst="rect">
            <a:avLst/>
          </a:prstGeom>
        </p:spPr>
        <p:txBody>
          <a:bodyPr vert="horz" wrap="square" lIns="0" tIns="15355" rIns="0" bIns="0" rtlCol="0" anchor="ctr">
            <a:spAutoFit/>
          </a:bodyPr>
          <a:lstStyle/>
          <a:p>
            <a:pPr marL="15356" marR="6142">
              <a:lnSpc>
                <a:spcPct val="100000"/>
              </a:lnSpc>
              <a:spcBef>
                <a:spcPts val="121"/>
              </a:spcBef>
            </a:pPr>
            <a:r>
              <a:rPr sz="2176" spc="-67" dirty="0">
                <a:solidFill>
                  <a:srgbClr val="386742"/>
                </a:solidFill>
              </a:rPr>
              <a:t>ПРОГРАММНО-</a:t>
            </a:r>
            <a:r>
              <a:rPr sz="2176" spc="-30" dirty="0">
                <a:solidFill>
                  <a:srgbClr val="386742"/>
                </a:solidFill>
              </a:rPr>
              <a:t>ЦЕЛЕВОЕ </a:t>
            </a:r>
            <a:r>
              <a:rPr sz="2176" spc="-12" dirty="0">
                <a:solidFill>
                  <a:srgbClr val="386742"/>
                </a:solidFill>
              </a:rPr>
              <a:t>ПЛАНИРОВАНИЕ </a:t>
            </a:r>
            <a:r>
              <a:rPr sz="2176" spc="-12" dirty="0" smtClean="0">
                <a:solidFill>
                  <a:srgbClr val="386742"/>
                </a:solidFill>
              </a:rPr>
              <a:t>БЮДЖЕТА</a:t>
            </a:r>
            <a:r>
              <a:rPr lang="en-US" sz="2176" spc="-12" dirty="0" smtClean="0">
                <a:solidFill>
                  <a:srgbClr val="386742"/>
                </a:solidFill>
              </a:rPr>
              <a:t> </a:t>
            </a:r>
            <a:r>
              <a:rPr lang="ru-RU" sz="2176" spc="-12" dirty="0" smtClean="0">
                <a:solidFill>
                  <a:srgbClr val="386742"/>
                </a:solidFill>
              </a:rPr>
              <a:t>ГОРОДА НЕВИННОМЫССКА</a:t>
            </a:r>
            <a:endParaRPr sz="2176" dirty="0"/>
          </a:p>
        </p:txBody>
      </p:sp>
      <p:sp>
        <p:nvSpPr>
          <p:cNvPr id="17" name="object 17"/>
          <p:cNvSpPr txBox="1"/>
          <p:nvPr/>
        </p:nvSpPr>
        <p:spPr>
          <a:xfrm>
            <a:off x="1220420" y="3541122"/>
            <a:ext cx="4650082" cy="461974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4588" marR="6142" indent="-1536" algn="ctr">
              <a:spcBef>
                <a:spcPts val="121"/>
              </a:spcBef>
            </a:pPr>
            <a:r>
              <a:rPr sz="967" b="1" dirty="0">
                <a:solidFill>
                  <a:srgbClr val="FFFFFF"/>
                </a:solidFill>
                <a:latin typeface="Roboto"/>
                <a:cs typeface="Roboto"/>
              </a:rPr>
              <a:t>В</a:t>
            </a:r>
            <a:r>
              <a:rPr sz="967" b="1" spc="-12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FFFFFF"/>
                </a:solidFill>
                <a:latin typeface="Roboto"/>
                <a:cs typeface="Roboto"/>
              </a:rPr>
              <a:t>качестве</a:t>
            </a:r>
            <a:r>
              <a:rPr sz="967" b="1" spc="-12" dirty="0">
                <a:solidFill>
                  <a:srgbClr val="FFFFFF"/>
                </a:solidFill>
                <a:latin typeface="Roboto"/>
                <a:cs typeface="Roboto"/>
              </a:rPr>
              <a:t> непрограммных</a:t>
            </a:r>
            <a:r>
              <a:rPr sz="967" b="1" spc="-6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FFFFFF"/>
                </a:solidFill>
                <a:latin typeface="Roboto"/>
                <a:cs typeface="Roboto"/>
              </a:rPr>
              <a:t>расходов </a:t>
            </a:r>
            <a:r>
              <a:rPr sz="967" b="1" dirty="0">
                <a:solidFill>
                  <a:srgbClr val="FFFFFF"/>
                </a:solidFill>
                <a:latin typeface="Roboto"/>
                <a:cs typeface="Roboto"/>
              </a:rPr>
              <a:t>–</a:t>
            </a:r>
            <a:r>
              <a:rPr sz="967" b="1" spc="236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FFFFFF"/>
                </a:solidFill>
                <a:latin typeface="Roboto"/>
                <a:cs typeface="Roboto"/>
              </a:rPr>
              <a:t>содержание</a:t>
            </a:r>
            <a:r>
              <a:rPr sz="967" b="1" spc="-6" dirty="0" smtClean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FFFFFF"/>
                </a:solidFill>
                <a:latin typeface="Roboto"/>
                <a:cs typeface="Roboto"/>
              </a:rPr>
              <a:t>органов местного самоуправления, органов администрации с правами юридического лица</a:t>
            </a:r>
            <a:r>
              <a:rPr sz="967" b="1" dirty="0" smtClean="0">
                <a:solidFill>
                  <a:srgbClr val="FFFFFF"/>
                </a:solidFill>
                <a:latin typeface="Roboto"/>
                <a:cs typeface="Roboto"/>
              </a:rPr>
              <a:t>,</a:t>
            </a:r>
            <a:r>
              <a:rPr sz="967" b="1" spc="-24" dirty="0" smtClean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FFFFFF"/>
                </a:solidFill>
                <a:latin typeface="Roboto"/>
                <a:cs typeface="Roboto"/>
              </a:rPr>
              <a:t>расходы на </a:t>
            </a:r>
            <a:r>
              <a:rPr lang="ru-RU" sz="967" b="1" spc="-12" dirty="0" smtClean="0">
                <a:solidFill>
                  <a:srgbClr val="FFFFFF"/>
                </a:solidFill>
                <a:latin typeface="Roboto"/>
                <a:cs typeface="Roboto"/>
              </a:rPr>
              <a:t>обслуживание</a:t>
            </a:r>
            <a:r>
              <a:rPr sz="967" b="1" spc="605" dirty="0" smtClean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lang="ru-RU" sz="967" b="1" spc="-12" dirty="0" smtClean="0">
                <a:solidFill>
                  <a:srgbClr val="FFFFFF"/>
                </a:solidFill>
                <a:latin typeface="Roboto"/>
                <a:cs typeface="Roboto"/>
              </a:rPr>
              <a:t>муниципального</a:t>
            </a:r>
            <a:r>
              <a:rPr sz="967" b="1" spc="18" dirty="0" smtClean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FFFFFF"/>
                </a:solidFill>
                <a:latin typeface="Roboto"/>
                <a:cs typeface="Roboto"/>
              </a:rPr>
              <a:t>долга</a:t>
            </a:r>
            <a:r>
              <a:rPr sz="967" b="1" dirty="0" smtClean="0">
                <a:solidFill>
                  <a:srgbClr val="FFFFFF"/>
                </a:solidFill>
                <a:latin typeface="Roboto"/>
                <a:cs typeface="Roboto"/>
              </a:rPr>
              <a:t>,</a:t>
            </a:r>
            <a:r>
              <a:rPr sz="967" b="1" spc="-12" dirty="0" smtClean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FFFFFF"/>
                </a:solidFill>
                <a:latin typeface="Roboto"/>
                <a:cs typeface="Roboto"/>
              </a:rPr>
              <a:t>резервный</a:t>
            </a:r>
            <a:r>
              <a:rPr sz="967" b="1" spc="-12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b="1" spc="-24" dirty="0">
                <a:solidFill>
                  <a:srgbClr val="FFFFFF"/>
                </a:solidFill>
                <a:latin typeface="Roboto"/>
                <a:cs typeface="Roboto"/>
              </a:rPr>
              <a:t>фонд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09584" y="2831457"/>
            <a:ext cx="1043352" cy="31315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 indent="79081">
              <a:spcBef>
                <a:spcPts val="121"/>
              </a:spcBef>
            </a:pPr>
            <a:r>
              <a:rPr lang="ru-RU" sz="967" dirty="0" smtClean="0">
                <a:solidFill>
                  <a:srgbClr val="FFFFFF"/>
                </a:solidFill>
                <a:latin typeface="Roboto"/>
                <a:cs typeface="Roboto"/>
              </a:rPr>
              <a:t>84,1</a:t>
            </a:r>
            <a:r>
              <a:rPr sz="967" dirty="0" smtClean="0">
                <a:solidFill>
                  <a:srgbClr val="FFFFFF"/>
                </a:solidFill>
                <a:latin typeface="Roboto"/>
                <a:cs typeface="Roboto"/>
              </a:rPr>
              <a:t>%</a:t>
            </a:r>
            <a:r>
              <a:rPr sz="967" spc="-18" dirty="0" smtClean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в</a:t>
            </a:r>
            <a:r>
              <a:rPr sz="967" spc="-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общем</a:t>
            </a:r>
            <a:r>
              <a:rPr sz="967" spc="60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объеме</a:t>
            </a:r>
            <a:r>
              <a:rPr sz="967" spc="-36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FFFFFF"/>
                </a:solidFill>
                <a:latin typeface="Roboto"/>
                <a:cs typeface="Roboto"/>
              </a:rPr>
              <a:t>расходов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132856" y="2132616"/>
            <a:ext cx="3216139" cy="508845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1572" b="1" dirty="0" smtClean="0">
                <a:solidFill>
                  <a:srgbClr val="BD474A"/>
                </a:solidFill>
                <a:latin typeface="Roboto"/>
                <a:cs typeface="Roboto"/>
              </a:rPr>
              <a:t>10</a:t>
            </a:r>
            <a:r>
              <a:rPr sz="1572" b="1" spc="6" dirty="0" smtClean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lang="ru-RU" sz="1572" b="1" spc="-12" dirty="0" smtClean="0">
                <a:solidFill>
                  <a:srgbClr val="BD474A"/>
                </a:solidFill>
                <a:latin typeface="Roboto"/>
                <a:cs typeface="Roboto"/>
              </a:rPr>
              <a:t>муниципальных</a:t>
            </a:r>
            <a:r>
              <a:rPr sz="1572" b="1" spc="6" dirty="0" smtClean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sz="1572" b="1" spc="-12" dirty="0">
                <a:solidFill>
                  <a:srgbClr val="BD474A"/>
                </a:solidFill>
                <a:latin typeface="Roboto"/>
                <a:cs typeface="Roboto"/>
              </a:rPr>
              <a:t>программ</a:t>
            </a:r>
            <a:endParaRPr sz="1572" dirty="0">
              <a:latin typeface="Roboto"/>
              <a:cs typeface="Roboto"/>
            </a:endParaRPr>
          </a:p>
          <a:p>
            <a:pPr marL="24569">
              <a:spcBef>
                <a:spcPts val="828"/>
              </a:spcBef>
              <a:tabLst>
                <a:tab pos="2297961" algn="l"/>
              </a:tabLst>
            </a:pPr>
            <a:r>
              <a:rPr sz="967" dirty="0">
                <a:solidFill>
                  <a:srgbClr val="386742"/>
                </a:solidFill>
                <a:latin typeface="Roboto"/>
                <a:cs typeface="Roboto"/>
              </a:rPr>
              <a:t>2022</a:t>
            </a:r>
            <a:r>
              <a:rPr sz="967" spc="-24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386742"/>
                </a:solidFill>
                <a:latin typeface="Roboto"/>
                <a:cs typeface="Roboto"/>
              </a:rPr>
              <a:t>год</a:t>
            </a:r>
            <a:r>
              <a:rPr sz="967" dirty="0">
                <a:solidFill>
                  <a:srgbClr val="386742"/>
                </a:solidFill>
                <a:latin typeface="Roboto"/>
                <a:cs typeface="Roboto"/>
              </a:rPr>
              <a:t>	</a:t>
            </a:r>
            <a:r>
              <a:rPr sz="967" spc="-30" dirty="0" smtClean="0">
                <a:solidFill>
                  <a:srgbClr val="386742"/>
                </a:solidFill>
                <a:latin typeface="Roboto"/>
                <a:cs typeface="Roboto"/>
              </a:rPr>
              <a:t>2023</a:t>
            </a:r>
            <a:r>
              <a:rPr lang="ru-RU" sz="967" spc="-30" dirty="0" smtClean="0">
                <a:solidFill>
                  <a:srgbClr val="386742"/>
                </a:solidFill>
                <a:latin typeface="Roboto"/>
                <a:cs typeface="Roboto"/>
              </a:rPr>
              <a:t> год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74952" y="4545302"/>
            <a:ext cx="4873497" cy="386296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R="1107135">
              <a:spcBef>
                <a:spcPts val="121"/>
              </a:spcBef>
            </a:pPr>
            <a:r>
              <a:rPr sz="1209" b="1" dirty="0">
                <a:solidFill>
                  <a:srgbClr val="386742"/>
                </a:solidFill>
                <a:latin typeface="Palatino Linotype"/>
                <a:cs typeface="Palatino Linotype"/>
              </a:rPr>
              <a:t>ПЕРЕЧЕНЬ</a:t>
            </a:r>
            <a:r>
              <a:rPr sz="1209" b="1" spc="-6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lang="ru-RU" sz="1209" b="1" spc="-36" dirty="0" smtClean="0">
                <a:solidFill>
                  <a:srgbClr val="386742"/>
                </a:solidFill>
                <a:latin typeface="Palatino Linotype"/>
                <a:cs typeface="Palatino Linotype"/>
              </a:rPr>
              <a:t>МУНИЦИПАЛЬНЫХ</a:t>
            </a:r>
            <a:r>
              <a:rPr sz="1209" b="1" spc="-6" dirty="0" smtClean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1209" b="1" spc="-12" dirty="0">
                <a:solidFill>
                  <a:srgbClr val="386742"/>
                </a:solidFill>
                <a:latin typeface="Palatino Linotype"/>
                <a:cs typeface="Palatino Linotype"/>
              </a:rPr>
              <a:t>ПРОГРАММ </a:t>
            </a:r>
            <a:r>
              <a:rPr lang="ru-RU" sz="1209" b="1" spc="-67" dirty="0" smtClean="0">
                <a:solidFill>
                  <a:srgbClr val="386742"/>
                </a:solidFill>
                <a:latin typeface="Palatino Linotype"/>
                <a:cs typeface="Palatino Linotype"/>
              </a:rPr>
              <a:t>ГОРОДА НЕВИННОМЫССКА</a:t>
            </a:r>
            <a:endParaRPr sz="1209" dirty="0">
              <a:latin typeface="Palatino Linotype"/>
              <a:cs typeface="Palatino Linotype"/>
            </a:endParaRPr>
          </a:p>
          <a:p>
            <a:pPr marL="145878" marR="1435746" indent="-130522" algn="just">
              <a:lnSpc>
                <a:spcPts val="1149"/>
              </a:lnSpc>
              <a:spcBef>
                <a:spcPts val="744"/>
              </a:spcBef>
              <a:buChar char="•"/>
              <a:tabLst>
                <a:tab pos="146646" algn="l"/>
              </a:tabLst>
            </a:pPr>
            <a:r>
              <a:rPr lang="ru-RU" sz="1400" dirty="0" smtClean="0">
                <a:latin typeface="Roboto"/>
              </a:rPr>
              <a:t>Развитие </a:t>
            </a:r>
            <a:r>
              <a:rPr lang="ru-RU" sz="1400" dirty="0">
                <a:latin typeface="Roboto"/>
              </a:rPr>
              <a:t>образования в городе </a:t>
            </a:r>
            <a:r>
              <a:rPr lang="ru-RU" sz="1400" dirty="0" smtClean="0">
                <a:latin typeface="Roboto"/>
              </a:rPr>
              <a:t>Невинномысске</a:t>
            </a:r>
            <a:r>
              <a:rPr sz="1400" spc="-12" dirty="0" smtClean="0">
                <a:solidFill>
                  <a:srgbClr val="231F20"/>
                </a:solidFill>
                <a:latin typeface="Roboto"/>
                <a:cs typeface="Roboto"/>
              </a:rPr>
              <a:t>;</a:t>
            </a:r>
            <a:endParaRPr sz="1400" dirty="0">
              <a:latin typeface="Roboto"/>
              <a:cs typeface="Roboto"/>
            </a:endParaRPr>
          </a:p>
          <a:p>
            <a:pPr marL="145878" indent="-131290" algn="just">
              <a:lnSpc>
                <a:spcPts val="1106"/>
              </a:lnSpc>
              <a:buChar char="•"/>
              <a:tabLst>
                <a:tab pos="146646" algn="l"/>
              </a:tabLst>
            </a:pPr>
            <a:r>
              <a:rPr lang="ru-RU" sz="1400" dirty="0" smtClean="0">
                <a:latin typeface="Roboto"/>
              </a:rPr>
              <a:t>Социальная </a:t>
            </a:r>
            <a:r>
              <a:rPr lang="ru-RU" sz="1400" dirty="0">
                <a:latin typeface="Roboto"/>
              </a:rPr>
              <a:t>поддержка граждан в городе </a:t>
            </a:r>
            <a:r>
              <a:rPr lang="ru-RU" sz="1400" dirty="0" smtClean="0">
                <a:latin typeface="Roboto"/>
              </a:rPr>
              <a:t>Невинномысске</a:t>
            </a:r>
            <a:r>
              <a:rPr sz="1400" spc="-12" dirty="0" smtClean="0">
                <a:solidFill>
                  <a:srgbClr val="231F20"/>
                </a:solidFill>
                <a:latin typeface="Roboto"/>
                <a:cs typeface="Roboto"/>
              </a:rPr>
              <a:t>;</a:t>
            </a:r>
            <a:endParaRPr sz="1400" dirty="0">
              <a:latin typeface="Roboto"/>
              <a:cs typeface="Roboto"/>
            </a:endParaRPr>
          </a:p>
          <a:p>
            <a:pPr marL="145878" indent="-131290" algn="just">
              <a:lnSpc>
                <a:spcPts val="1149"/>
              </a:lnSpc>
              <a:buChar char="•"/>
              <a:tabLst>
                <a:tab pos="146646" algn="l"/>
              </a:tabLst>
            </a:pPr>
            <a:r>
              <a:rPr lang="ru-RU" sz="1400" dirty="0" smtClean="0">
                <a:latin typeface="Roboto"/>
              </a:rPr>
              <a:t>Развитие </a:t>
            </a:r>
            <a:r>
              <a:rPr lang="ru-RU" sz="1400" dirty="0">
                <a:latin typeface="Roboto"/>
              </a:rPr>
              <a:t>физической культуры, спорта и молодежной политики в городе </a:t>
            </a:r>
            <a:r>
              <a:rPr lang="ru-RU" sz="1400" dirty="0" smtClean="0">
                <a:latin typeface="Roboto"/>
              </a:rPr>
              <a:t>Невинномысске</a:t>
            </a:r>
            <a:r>
              <a:rPr sz="1400" spc="-12" dirty="0" smtClean="0">
                <a:solidFill>
                  <a:srgbClr val="231F20"/>
                </a:solidFill>
                <a:latin typeface="Roboto"/>
                <a:cs typeface="Roboto"/>
              </a:rPr>
              <a:t>;</a:t>
            </a:r>
            <a:endParaRPr sz="1400" dirty="0">
              <a:latin typeface="Roboto"/>
              <a:cs typeface="Roboto"/>
            </a:endParaRPr>
          </a:p>
          <a:p>
            <a:pPr marL="145878" indent="-131290" algn="just">
              <a:lnSpc>
                <a:spcPts val="1149"/>
              </a:lnSpc>
              <a:buChar char="•"/>
              <a:tabLst>
                <a:tab pos="146646" algn="l"/>
              </a:tabLst>
            </a:pPr>
            <a:r>
              <a:rPr lang="ru-RU" sz="1400" dirty="0" smtClean="0">
                <a:latin typeface="Roboto"/>
              </a:rPr>
              <a:t>Культура </a:t>
            </a:r>
            <a:r>
              <a:rPr lang="ru-RU" sz="1400" dirty="0">
                <a:latin typeface="Roboto"/>
              </a:rPr>
              <a:t>города </a:t>
            </a:r>
            <a:r>
              <a:rPr lang="ru-RU" sz="1400" dirty="0" smtClean="0">
                <a:latin typeface="Roboto"/>
              </a:rPr>
              <a:t>Невинномысска</a:t>
            </a:r>
            <a:r>
              <a:rPr sz="1400" spc="-12" dirty="0" smtClean="0">
                <a:solidFill>
                  <a:srgbClr val="231F20"/>
                </a:solidFill>
                <a:latin typeface="Roboto"/>
                <a:cs typeface="Roboto"/>
              </a:rPr>
              <a:t>;</a:t>
            </a:r>
            <a:endParaRPr sz="1400" dirty="0">
              <a:latin typeface="Roboto"/>
              <a:cs typeface="Roboto"/>
            </a:endParaRPr>
          </a:p>
          <a:p>
            <a:pPr marL="145878" indent="-131290" algn="just">
              <a:lnSpc>
                <a:spcPts val="1149"/>
              </a:lnSpc>
              <a:buChar char="•"/>
              <a:tabLst>
                <a:tab pos="146646" algn="l"/>
              </a:tabLst>
            </a:pPr>
            <a:r>
              <a:rPr lang="ru-RU" sz="1400" dirty="0" smtClean="0">
                <a:latin typeface="Roboto"/>
              </a:rPr>
              <a:t>Развитие </a:t>
            </a:r>
            <a:r>
              <a:rPr lang="ru-RU" sz="1400" dirty="0">
                <a:latin typeface="Roboto"/>
              </a:rPr>
              <a:t>жилищно-коммунального хозяйства города </a:t>
            </a:r>
            <a:r>
              <a:rPr lang="ru-RU" sz="1400" dirty="0" smtClean="0">
                <a:latin typeface="Roboto"/>
              </a:rPr>
              <a:t>Невинномысска</a:t>
            </a:r>
            <a:r>
              <a:rPr sz="1400" spc="-12" dirty="0" smtClean="0">
                <a:solidFill>
                  <a:srgbClr val="231F20"/>
                </a:solidFill>
                <a:latin typeface="Roboto"/>
                <a:cs typeface="Roboto"/>
              </a:rPr>
              <a:t>;</a:t>
            </a:r>
            <a:endParaRPr sz="1400" dirty="0">
              <a:latin typeface="Roboto"/>
              <a:cs typeface="Roboto"/>
            </a:endParaRPr>
          </a:p>
          <a:p>
            <a:pPr marL="145878" indent="-131290" algn="just">
              <a:lnSpc>
                <a:spcPts val="1149"/>
              </a:lnSpc>
              <a:buChar char="•"/>
              <a:tabLst>
                <a:tab pos="146646" algn="l"/>
              </a:tabLst>
            </a:pPr>
            <a:r>
              <a:rPr sz="1400" spc="-24" dirty="0">
                <a:solidFill>
                  <a:srgbClr val="231F20"/>
                </a:solidFill>
                <a:latin typeface="Roboto"/>
                <a:cs typeface="Roboto"/>
              </a:rPr>
              <a:t>Развитие</a:t>
            </a:r>
            <a:r>
              <a:rPr sz="1400" spc="2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400" spc="-54" dirty="0">
                <a:solidFill>
                  <a:srgbClr val="231F20"/>
                </a:solidFill>
                <a:latin typeface="Roboto"/>
                <a:cs typeface="Roboto"/>
              </a:rPr>
              <a:t>физической</a:t>
            </a:r>
            <a:r>
              <a:rPr sz="1400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400" spc="-54" dirty="0">
                <a:solidFill>
                  <a:srgbClr val="231F20"/>
                </a:solidFill>
                <a:latin typeface="Roboto"/>
                <a:cs typeface="Roboto"/>
              </a:rPr>
              <a:t>культуры</a:t>
            </a:r>
            <a:r>
              <a:rPr sz="1400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400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1400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400" spc="-36" dirty="0">
                <a:solidFill>
                  <a:srgbClr val="231F20"/>
                </a:solidFill>
                <a:latin typeface="Roboto"/>
                <a:cs typeface="Roboto"/>
              </a:rPr>
              <a:t>спорта</a:t>
            </a:r>
            <a:r>
              <a:rPr sz="1400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400" spc="-36" dirty="0">
                <a:solidFill>
                  <a:srgbClr val="231F20"/>
                </a:solidFill>
                <a:latin typeface="Roboto"/>
                <a:cs typeface="Roboto"/>
              </a:rPr>
              <a:t>Белгородской</a:t>
            </a:r>
            <a:r>
              <a:rPr sz="1400" spc="-12" dirty="0">
                <a:solidFill>
                  <a:srgbClr val="231F20"/>
                </a:solidFill>
                <a:latin typeface="Roboto"/>
                <a:cs typeface="Roboto"/>
              </a:rPr>
              <a:t> области;</a:t>
            </a:r>
            <a:endParaRPr sz="1400" dirty="0">
              <a:latin typeface="Roboto"/>
              <a:cs typeface="Roboto"/>
            </a:endParaRPr>
          </a:p>
          <a:p>
            <a:pPr marL="145878" marR="202694" indent="-131290" algn="just">
              <a:lnSpc>
                <a:spcPts val="1149"/>
              </a:lnSpc>
              <a:spcBef>
                <a:spcPts val="42"/>
              </a:spcBef>
              <a:buChar char="•"/>
              <a:tabLst>
                <a:tab pos="146646" algn="l"/>
              </a:tabLst>
            </a:pPr>
            <a:r>
              <a:rPr lang="ru-RU" sz="1400" dirty="0" smtClean="0">
                <a:latin typeface="Roboto"/>
              </a:rPr>
              <a:t>Межнациональные </a:t>
            </a:r>
            <a:r>
              <a:rPr lang="ru-RU" sz="1400" dirty="0">
                <a:latin typeface="Roboto"/>
              </a:rPr>
              <a:t>отношения, поддержка казачества, профилактика терроризма, экстремизма, правонарушений и наркомании в городе </a:t>
            </a:r>
            <a:r>
              <a:rPr lang="ru-RU" sz="1400" dirty="0" smtClean="0">
                <a:latin typeface="Roboto"/>
              </a:rPr>
              <a:t>Невинномысске</a:t>
            </a:r>
            <a:r>
              <a:rPr sz="1400" spc="-12" dirty="0" smtClean="0">
                <a:solidFill>
                  <a:srgbClr val="231F20"/>
                </a:solidFill>
                <a:latin typeface="Roboto"/>
                <a:cs typeface="Roboto"/>
              </a:rPr>
              <a:t>;</a:t>
            </a:r>
            <a:endParaRPr sz="1400" dirty="0">
              <a:latin typeface="Roboto"/>
              <a:cs typeface="Roboto"/>
            </a:endParaRPr>
          </a:p>
          <a:p>
            <a:pPr marL="145878" marR="29943" indent="-131290" algn="just">
              <a:lnSpc>
                <a:spcPts val="1149"/>
              </a:lnSpc>
              <a:buChar char="•"/>
              <a:tabLst>
                <a:tab pos="146646" algn="l"/>
              </a:tabLst>
            </a:pPr>
            <a:r>
              <a:rPr lang="ru-RU" sz="1400" dirty="0" smtClean="0">
                <a:latin typeface="Roboto"/>
              </a:rPr>
              <a:t>Развитие </a:t>
            </a:r>
            <a:r>
              <a:rPr lang="ru-RU" sz="1400" dirty="0">
                <a:latin typeface="Roboto"/>
              </a:rPr>
              <a:t>субъектов малого и среднего предпринимательства в городе </a:t>
            </a:r>
            <a:r>
              <a:rPr lang="ru-RU" sz="1400" dirty="0" smtClean="0">
                <a:latin typeface="Roboto"/>
              </a:rPr>
              <a:t>Невинномысске</a:t>
            </a:r>
            <a:r>
              <a:rPr sz="1400" spc="-12" dirty="0" smtClean="0">
                <a:solidFill>
                  <a:srgbClr val="231F20"/>
                </a:solidFill>
                <a:latin typeface="Roboto"/>
                <a:cs typeface="Roboto"/>
              </a:rPr>
              <a:t>;</a:t>
            </a:r>
            <a:endParaRPr sz="1400" dirty="0">
              <a:latin typeface="Roboto"/>
              <a:cs typeface="Roboto"/>
            </a:endParaRPr>
          </a:p>
          <a:p>
            <a:pPr marL="145878" marR="90598" indent="-131290" algn="just">
              <a:lnSpc>
                <a:spcPts val="1149"/>
              </a:lnSpc>
              <a:buChar char="•"/>
              <a:tabLst>
                <a:tab pos="146646" algn="l"/>
              </a:tabLst>
            </a:pPr>
            <a:r>
              <a:rPr lang="ru-RU" sz="1400" dirty="0" smtClean="0">
                <a:latin typeface="Roboto"/>
              </a:rPr>
              <a:t>Развитие </a:t>
            </a:r>
            <a:r>
              <a:rPr lang="ru-RU" sz="1400" dirty="0">
                <a:latin typeface="Roboto"/>
              </a:rPr>
              <a:t>муниципальной службы и противодействие коррупции в администрации города Невинномысска и ее </a:t>
            </a:r>
            <a:r>
              <a:rPr lang="ru-RU" sz="1400" dirty="0" smtClean="0">
                <a:latin typeface="Roboto"/>
              </a:rPr>
              <a:t>органах</a:t>
            </a:r>
            <a:r>
              <a:rPr lang="ru-RU" sz="1400" dirty="0">
                <a:latin typeface="Roboto"/>
              </a:rPr>
              <a:t>;</a:t>
            </a:r>
            <a:endParaRPr lang="ru-RU" sz="1400" dirty="0" smtClean="0">
              <a:latin typeface="Roboto"/>
            </a:endParaRPr>
          </a:p>
          <a:p>
            <a:pPr marL="145878" marR="90598" indent="-131290" algn="just">
              <a:lnSpc>
                <a:spcPts val="1149"/>
              </a:lnSpc>
              <a:buChar char="•"/>
              <a:tabLst>
                <a:tab pos="146646" algn="l"/>
              </a:tabLst>
            </a:pPr>
            <a:r>
              <a:rPr lang="ru-RU" sz="1400" dirty="0" smtClean="0">
                <a:latin typeface="Roboto"/>
              </a:rPr>
              <a:t>Формирование </a:t>
            </a:r>
            <a:r>
              <a:rPr lang="ru-RU" sz="1400" dirty="0">
                <a:latin typeface="Roboto"/>
              </a:rPr>
              <a:t>современной городской среды в городе </a:t>
            </a:r>
            <a:r>
              <a:rPr lang="ru-RU" sz="1400" dirty="0" smtClean="0">
                <a:latin typeface="Roboto"/>
              </a:rPr>
              <a:t>Невинномысске</a:t>
            </a:r>
            <a:r>
              <a:rPr sz="1400" spc="-12" dirty="0" smtClean="0">
                <a:solidFill>
                  <a:srgbClr val="231F20"/>
                </a:solidFill>
                <a:latin typeface="Roboto"/>
                <a:cs typeface="Roboto"/>
              </a:rPr>
              <a:t>;</a:t>
            </a:r>
            <a:endParaRPr sz="1400" dirty="0">
              <a:latin typeface="Roboto"/>
              <a:cs typeface="Roboto"/>
            </a:endParaRPr>
          </a:p>
          <a:p>
            <a:pPr marL="145878" indent="-131290" algn="just">
              <a:lnSpc>
                <a:spcPts val="1106"/>
              </a:lnSpc>
              <a:buChar char="•"/>
              <a:tabLst>
                <a:tab pos="146646" algn="l"/>
              </a:tabLst>
            </a:pPr>
            <a:r>
              <a:rPr lang="ru-RU" sz="1400" dirty="0" smtClean="0">
                <a:latin typeface="Roboto"/>
              </a:rPr>
              <a:t>Безопасные </a:t>
            </a:r>
            <a:r>
              <a:rPr lang="ru-RU" sz="1400" dirty="0">
                <a:latin typeface="Roboto"/>
              </a:rPr>
              <a:t>качественные дороги города </a:t>
            </a:r>
            <a:r>
              <a:rPr lang="ru-RU" sz="1400" dirty="0" smtClean="0">
                <a:latin typeface="Roboto"/>
              </a:rPr>
              <a:t>Невинномысска</a:t>
            </a:r>
            <a:endParaRPr sz="1400" dirty="0">
              <a:latin typeface="Roboto"/>
              <a:cs typeface="Roboto"/>
            </a:endParaRPr>
          </a:p>
        </p:txBody>
      </p:sp>
      <p:sp>
        <p:nvSpPr>
          <p:cNvPr id="22" name="object 18"/>
          <p:cNvSpPr txBox="1"/>
          <p:nvPr/>
        </p:nvSpPr>
        <p:spPr>
          <a:xfrm>
            <a:off x="4274567" y="2831457"/>
            <a:ext cx="1034938" cy="31315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 indent="79081">
              <a:spcBef>
                <a:spcPts val="121"/>
              </a:spcBef>
            </a:pPr>
            <a:r>
              <a:rPr lang="ru-RU" sz="967" dirty="0" smtClean="0">
                <a:solidFill>
                  <a:srgbClr val="FFFFFF"/>
                </a:solidFill>
                <a:latin typeface="Roboto"/>
                <a:cs typeface="Roboto"/>
              </a:rPr>
              <a:t>92,3</a:t>
            </a:r>
            <a:r>
              <a:rPr sz="967" dirty="0" smtClean="0">
                <a:solidFill>
                  <a:srgbClr val="FFFFFF"/>
                </a:solidFill>
                <a:latin typeface="Roboto"/>
                <a:cs typeface="Roboto"/>
              </a:rPr>
              <a:t>%</a:t>
            </a:r>
            <a:r>
              <a:rPr sz="967" spc="-18" dirty="0" smtClean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в</a:t>
            </a:r>
            <a:r>
              <a:rPr sz="967" spc="-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общем</a:t>
            </a:r>
            <a:r>
              <a:rPr sz="967" spc="60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объеме</a:t>
            </a:r>
            <a:r>
              <a:rPr sz="967" spc="-36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FFFFFF"/>
                </a:solidFill>
                <a:latin typeface="Roboto"/>
                <a:cs typeface="Roboto"/>
              </a:rPr>
              <a:t>расходов</a:t>
            </a:r>
            <a:endParaRPr sz="967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1729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7951" y="665655"/>
            <a:ext cx="1684461" cy="27583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ЭФФЕКТИВНОЕ</a:t>
            </a:r>
            <a:r>
              <a:rPr sz="846" spc="369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386742"/>
                </a:solidFill>
                <a:latin typeface="Roboto"/>
                <a:cs typeface="Roboto"/>
              </a:rPr>
              <a:t>ГОСУДАРСТВО</a:t>
            </a:r>
            <a:endParaRPr sz="846">
              <a:latin typeface="Roboto"/>
              <a:cs typeface="Robo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89436" y="629131"/>
            <a:ext cx="3057213" cy="247218"/>
            <a:chOff x="2799694" y="520344"/>
            <a:chExt cx="2528570" cy="204470"/>
          </a:xfrm>
        </p:grpSpPr>
        <p:sp>
          <p:nvSpPr>
            <p:cNvPr id="4" name="object 4"/>
            <p:cNvSpPr/>
            <p:nvPr/>
          </p:nvSpPr>
          <p:spPr>
            <a:xfrm>
              <a:off x="2901589" y="520384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404" y="203810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07996" y="520384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99694" y="520344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0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06102" y="520344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9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905090" y="660235"/>
            <a:ext cx="2043772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1887200" algn="l"/>
              </a:tabLst>
            </a:pP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38</a:t>
            </a:r>
            <a:endParaRPr sz="967" dirty="0">
              <a:latin typeface="Roboto"/>
              <a:cs typeface="Robo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4416" y="693328"/>
            <a:ext cx="774668" cy="118235"/>
            <a:chOff x="0" y="573440"/>
            <a:chExt cx="640715" cy="97790"/>
          </a:xfrm>
        </p:grpSpPr>
        <p:sp>
          <p:nvSpPr>
            <p:cNvPr id="10" name="object 10"/>
            <p:cNvSpPr/>
            <p:nvPr/>
          </p:nvSpPr>
          <p:spPr>
            <a:xfrm>
              <a:off x="0" y="620681"/>
              <a:ext cx="621665" cy="3175"/>
            </a:xfrm>
            <a:custGeom>
              <a:avLst/>
              <a:gdLst/>
              <a:ahLst/>
              <a:cxnLst/>
              <a:rect l="l" t="t" r="r" b="b"/>
              <a:pathLst>
                <a:path w="621665" h="3175">
                  <a:moveTo>
                    <a:pt x="621293" y="0"/>
                  </a:moveTo>
                  <a:lnTo>
                    <a:pt x="0" y="0"/>
                  </a:lnTo>
                  <a:lnTo>
                    <a:pt x="0" y="3176"/>
                  </a:lnTo>
                  <a:lnTo>
                    <a:pt x="621293" y="3176"/>
                  </a:lnTo>
                  <a:lnTo>
                    <a:pt x="621293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0370" y="573442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97637" y="48831"/>
                  </a:moveTo>
                  <a:lnTo>
                    <a:pt x="48806" y="0"/>
                  </a:lnTo>
                  <a:lnTo>
                    <a:pt x="0" y="48831"/>
                  </a:lnTo>
                  <a:lnTo>
                    <a:pt x="48806" y="97663"/>
                  </a:lnTo>
                  <a:lnTo>
                    <a:pt x="97637" y="48831"/>
                  </a:lnTo>
                  <a:close/>
                </a:path>
                <a:path w="320675" h="97790">
                  <a:moveTo>
                    <a:pt x="216890" y="48831"/>
                  </a:moveTo>
                  <a:lnTo>
                    <a:pt x="214731" y="38125"/>
                  </a:lnTo>
                  <a:lnTo>
                    <a:pt x="208838" y="29375"/>
                  </a:lnTo>
                  <a:lnTo>
                    <a:pt x="200088" y="23469"/>
                  </a:lnTo>
                  <a:lnTo>
                    <a:pt x="189382" y="21310"/>
                  </a:lnTo>
                  <a:lnTo>
                    <a:pt x="178663" y="23469"/>
                  </a:lnTo>
                  <a:lnTo>
                    <a:pt x="169913" y="29375"/>
                  </a:lnTo>
                  <a:lnTo>
                    <a:pt x="164020" y="38125"/>
                  </a:lnTo>
                  <a:lnTo>
                    <a:pt x="161861" y="48831"/>
                  </a:lnTo>
                  <a:lnTo>
                    <a:pt x="164020" y="59550"/>
                  </a:lnTo>
                  <a:lnTo>
                    <a:pt x="169913" y="68300"/>
                  </a:lnTo>
                  <a:lnTo>
                    <a:pt x="178663" y="74193"/>
                  </a:lnTo>
                  <a:lnTo>
                    <a:pt x="189382" y="76352"/>
                  </a:lnTo>
                  <a:lnTo>
                    <a:pt x="200088" y="74193"/>
                  </a:lnTo>
                  <a:lnTo>
                    <a:pt x="208838" y="68300"/>
                  </a:lnTo>
                  <a:lnTo>
                    <a:pt x="214731" y="59550"/>
                  </a:lnTo>
                  <a:lnTo>
                    <a:pt x="216890" y="48831"/>
                  </a:lnTo>
                  <a:close/>
                </a:path>
                <a:path w="320675" h="97790">
                  <a:moveTo>
                    <a:pt x="320103" y="47244"/>
                  </a:moveTo>
                  <a:lnTo>
                    <a:pt x="318604" y="39776"/>
                  </a:lnTo>
                  <a:lnTo>
                    <a:pt x="314490" y="33667"/>
                  </a:lnTo>
                  <a:lnTo>
                    <a:pt x="308394" y="29552"/>
                  </a:lnTo>
                  <a:lnTo>
                    <a:pt x="300926" y="28041"/>
                  </a:lnTo>
                  <a:lnTo>
                    <a:pt x="293446" y="29552"/>
                  </a:lnTo>
                  <a:lnTo>
                    <a:pt x="287350" y="33667"/>
                  </a:lnTo>
                  <a:lnTo>
                    <a:pt x="283235" y="39776"/>
                  </a:lnTo>
                  <a:lnTo>
                    <a:pt x="281724" y="47244"/>
                  </a:lnTo>
                  <a:lnTo>
                    <a:pt x="283235" y="54724"/>
                  </a:lnTo>
                  <a:lnTo>
                    <a:pt x="287350" y="60807"/>
                  </a:lnTo>
                  <a:lnTo>
                    <a:pt x="293446" y="64909"/>
                  </a:lnTo>
                  <a:lnTo>
                    <a:pt x="300926" y="66421"/>
                  </a:lnTo>
                  <a:lnTo>
                    <a:pt x="308394" y="64909"/>
                  </a:lnTo>
                  <a:lnTo>
                    <a:pt x="314490" y="60807"/>
                  </a:lnTo>
                  <a:lnTo>
                    <a:pt x="318604" y="54724"/>
                  </a:lnTo>
                  <a:lnTo>
                    <a:pt x="320103" y="47244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25525" y="958093"/>
            <a:ext cx="5235486" cy="1656437"/>
          </a:xfrm>
          <a:prstGeom prst="rect">
            <a:avLst/>
          </a:prstGeom>
        </p:spPr>
        <p:txBody>
          <a:bodyPr vert="horz" wrap="square" lIns="0" tIns="70633" rIns="0" bIns="0" rtlCol="0">
            <a:spAutoFit/>
          </a:bodyPr>
          <a:lstStyle/>
          <a:p>
            <a:pPr marL="15356" marR="594261">
              <a:lnSpc>
                <a:spcPts val="2176"/>
              </a:lnSpc>
              <a:spcBef>
                <a:spcPts val="0"/>
              </a:spcBef>
            </a:pPr>
            <a:r>
              <a:rPr sz="2176" b="1" spc="-133" dirty="0">
                <a:solidFill>
                  <a:srgbClr val="231F20"/>
                </a:solidFill>
                <a:latin typeface="Palatino Linotype"/>
                <a:cs typeface="Palatino Linotype"/>
              </a:rPr>
              <a:t>ИНФОРМАЦИЯ</a:t>
            </a:r>
            <a:r>
              <a:rPr sz="2176" b="1" spc="36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296" dirty="0">
                <a:solidFill>
                  <a:srgbClr val="231F20"/>
                </a:solidFill>
                <a:latin typeface="Palatino Linotype"/>
                <a:cs typeface="Palatino Linotype"/>
              </a:rPr>
              <a:t>О</a:t>
            </a:r>
            <a:r>
              <a:rPr sz="2176" b="1" spc="36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54" dirty="0">
                <a:solidFill>
                  <a:srgbClr val="231F20"/>
                </a:solidFill>
                <a:latin typeface="Palatino Linotype"/>
                <a:cs typeface="Palatino Linotype"/>
              </a:rPr>
              <a:t>РАСХОДАХ </a:t>
            </a:r>
            <a:endParaRPr lang="ru-RU" sz="2176" b="1" spc="-54" dirty="0" smtClean="0">
              <a:solidFill>
                <a:srgbClr val="231F20"/>
              </a:solidFill>
              <a:latin typeface="Palatino Linotype"/>
              <a:cs typeface="Palatino Linotype"/>
            </a:endParaRPr>
          </a:p>
          <a:p>
            <a:pPr marL="15356" marR="594261">
              <a:lnSpc>
                <a:spcPts val="2176"/>
              </a:lnSpc>
              <a:spcBef>
                <a:spcPts val="0"/>
              </a:spcBef>
            </a:pPr>
            <a:r>
              <a:rPr sz="2176" b="1" spc="-200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НА</a:t>
            </a:r>
            <a:r>
              <a:rPr sz="2176" b="1" spc="-18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67" dirty="0">
                <a:solidFill>
                  <a:srgbClr val="231F20"/>
                </a:solidFill>
                <a:latin typeface="Palatino Linotype"/>
                <a:cs typeface="Palatino Linotype"/>
              </a:rPr>
              <a:t>РЕАЛИЗАЦИЮ</a:t>
            </a:r>
            <a:r>
              <a:rPr sz="2176" b="1" spc="-42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lang="ru-RU" sz="2176" b="1" spc="-42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МУНИЦИПАЛЬНЫХ</a:t>
            </a:r>
            <a:r>
              <a:rPr sz="2176" b="1" spc="-91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48" dirty="0">
                <a:solidFill>
                  <a:srgbClr val="231F20"/>
                </a:solidFill>
                <a:latin typeface="Palatino Linotype"/>
                <a:cs typeface="Palatino Linotype"/>
              </a:rPr>
              <a:t>ПРОГРАММ</a:t>
            </a:r>
            <a:r>
              <a:rPr sz="2176" b="1" spc="-91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lang="ru-RU" sz="2176" b="1" spc="-12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ГОРОДА НЕВИННОМЫССКА</a:t>
            </a:r>
            <a:r>
              <a:rPr sz="2176" b="1" spc="-36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200" dirty="0">
                <a:solidFill>
                  <a:srgbClr val="231F20"/>
                </a:solidFill>
                <a:latin typeface="Palatino Linotype"/>
                <a:cs typeface="Palatino Linotype"/>
              </a:rPr>
              <a:t>НА</a:t>
            </a:r>
            <a:r>
              <a:rPr sz="2176" b="1" spc="-18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115" dirty="0">
                <a:solidFill>
                  <a:srgbClr val="231F20"/>
                </a:solidFill>
                <a:latin typeface="Palatino Linotype"/>
                <a:cs typeface="Palatino Linotype"/>
              </a:rPr>
              <a:t>2023-</a:t>
            </a:r>
            <a:r>
              <a:rPr sz="2176" b="1" spc="121" dirty="0">
                <a:solidFill>
                  <a:srgbClr val="231F20"/>
                </a:solidFill>
                <a:latin typeface="Palatino Linotype"/>
                <a:cs typeface="Palatino Linotype"/>
              </a:rPr>
              <a:t>2025</a:t>
            </a:r>
            <a:r>
              <a:rPr sz="2176" b="1" spc="-30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24" dirty="0">
                <a:solidFill>
                  <a:srgbClr val="231F20"/>
                </a:solidFill>
                <a:latin typeface="Palatino Linotype"/>
                <a:cs typeface="Palatino Linotype"/>
              </a:rPr>
              <a:t>ГОДЫ</a:t>
            </a:r>
            <a:endParaRPr sz="2176" dirty="0">
              <a:latin typeface="Palatino Linotype"/>
              <a:cs typeface="Palatino Linotype"/>
            </a:endParaRPr>
          </a:p>
          <a:p>
            <a:pPr marR="6142" algn="r">
              <a:spcBef>
                <a:spcPts val="157"/>
              </a:spcBef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(млн.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рублей)</a:t>
            </a:r>
            <a:endParaRPr sz="967" dirty="0">
              <a:latin typeface="Roboto"/>
              <a:cs typeface="Roboto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873094"/>
              </p:ext>
            </p:extLst>
          </p:nvPr>
        </p:nvGraphicFramePr>
        <p:xfrm>
          <a:off x="857307" y="2698314"/>
          <a:ext cx="5380005" cy="5673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8421"/>
                <a:gridCol w="1272465"/>
                <a:gridCol w="1204844"/>
                <a:gridCol w="1164275"/>
              </a:tblGrid>
              <a:tr h="382344">
                <a:tc>
                  <a:txBody>
                    <a:bodyPr/>
                    <a:lstStyle/>
                    <a:p>
                      <a:pPr marL="94615" marR="77470" indent="-1270" algn="ctr">
                        <a:lnSpc>
                          <a:spcPct val="77400"/>
                        </a:lnSpc>
                        <a:spcBef>
                          <a:spcPts val="345"/>
                        </a:spcBef>
                      </a:pPr>
                      <a:r>
                        <a:rPr lang="ru-RU" sz="800" spc="-1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Наименование</a:t>
                      </a:r>
                      <a:r>
                        <a:rPr sz="800" spc="50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lang="ru-RU" sz="800" spc="-1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муниципальной</a:t>
                      </a:r>
                      <a:r>
                        <a:rPr sz="800" spc="50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программы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52975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52705" indent="-18415" algn="ctr">
                        <a:lnSpc>
                          <a:spcPct val="77400"/>
                        </a:lnSpc>
                        <a:spcBef>
                          <a:spcPts val="670"/>
                        </a:spcBef>
                      </a:pPr>
                      <a:r>
                        <a:rPr lang="ru-RU" sz="800" spc="-1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Утверждено</a:t>
                      </a:r>
                      <a:r>
                        <a:rPr sz="800" spc="50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endParaRPr lang="ru-RU" sz="800" spc="500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marL="98425" marR="52705" indent="-18415" algn="ctr">
                        <a:lnSpc>
                          <a:spcPct val="77400"/>
                        </a:lnSpc>
                        <a:spcBef>
                          <a:spcPts val="670"/>
                        </a:spcBef>
                      </a:pPr>
                      <a:r>
                        <a:rPr lang="ru-RU" sz="80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</a:t>
                      </a:r>
                      <a:r>
                        <a:rPr sz="800" spc="-1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2023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10288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L="78105" marR="38100" indent="-18415" algn="ctr">
                        <a:lnSpc>
                          <a:spcPct val="77400"/>
                        </a:lnSpc>
                        <a:spcBef>
                          <a:spcPts val="670"/>
                        </a:spcBef>
                      </a:pPr>
                      <a:r>
                        <a:rPr lang="ru-RU" sz="800" spc="-1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Утверждено</a:t>
                      </a:r>
                      <a:r>
                        <a:rPr sz="800" spc="50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endParaRPr lang="ru-RU" sz="800" spc="500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marL="78105" marR="38100" indent="-18415" algn="ctr">
                        <a:lnSpc>
                          <a:spcPct val="77400"/>
                        </a:lnSpc>
                        <a:spcBef>
                          <a:spcPts val="670"/>
                        </a:spcBef>
                      </a:pPr>
                      <a:r>
                        <a:rPr lang="ru-RU" sz="80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</a:t>
                      </a:r>
                      <a:r>
                        <a:rPr sz="800" spc="-1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2024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10288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31750" indent="-17780" algn="ctr">
                        <a:lnSpc>
                          <a:spcPct val="77400"/>
                        </a:lnSpc>
                        <a:spcBef>
                          <a:spcPts val="670"/>
                        </a:spcBef>
                      </a:pPr>
                      <a:r>
                        <a:rPr lang="ru-RU" sz="800" spc="-1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Утверждено</a:t>
                      </a:r>
                      <a:r>
                        <a:rPr sz="800" spc="50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endParaRPr lang="ru-RU" sz="800" spc="500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marL="63500" marR="31750" indent="-17780" algn="ctr">
                        <a:lnSpc>
                          <a:spcPct val="77400"/>
                        </a:lnSpc>
                        <a:spcBef>
                          <a:spcPts val="670"/>
                        </a:spcBef>
                      </a:pPr>
                      <a:r>
                        <a:rPr lang="ru-RU" sz="80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</a:t>
                      </a:r>
                      <a:r>
                        <a:rPr sz="800" spc="-1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2025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10288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</a:tr>
              <a:tr h="185030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25336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ru-RU" sz="80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25336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ru-RU" sz="80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3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25336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ru-RU" sz="80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4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25336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234818"/>
              </p:ext>
            </p:extLst>
          </p:nvPr>
        </p:nvGraphicFramePr>
        <p:xfrm>
          <a:off x="857307" y="3265688"/>
          <a:ext cx="5380006" cy="49549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3793"/>
                <a:gridCol w="1269948"/>
                <a:gridCol w="1296144"/>
                <a:gridCol w="1080121"/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>
                          <a:latin typeface="Roboto"/>
                        </a:rPr>
                        <a:t>Развитие образования в городе Невинномысске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1937,7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1436,4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1419,1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>
                          <a:latin typeface="Roboto"/>
                        </a:rPr>
                        <a:t>Социальная поддержка граждан в городе Невинномысске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704,9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587,6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572,7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>
                          <a:latin typeface="Roboto"/>
                        </a:rPr>
                        <a:t>Развитие физической культуры, спорта и молодежной политики в городе Невинномысске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72,5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66,7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65,2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>
                          <a:latin typeface="Roboto"/>
                        </a:rPr>
                        <a:t>Культура города Невинномысска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129,1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119,1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115,5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>
                          <a:latin typeface="Roboto"/>
                        </a:rPr>
                        <a:t>Развитие жилищно-коммунального хозяйства города Невинномысска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190,8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174,2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162,8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>
                          <a:latin typeface="Roboto"/>
                        </a:rPr>
                        <a:t>Межнациональные отношения, поддержка казачества, профилактика терроризма, экстремизма, правонарушений и наркомании в городе Невинномысске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12,7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4,2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4,2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>
                          <a:latin typeface="Roboto"/>
                        </a:rPr>
                        <a:t>Развитие субъектов малого и среднего предпринимательства в городе Невинномысске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0,01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0,01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0,01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>
                          <a:latin typeface="Roboto"/>
                        </a:rPr>
                        <a:t>Развитие муниципальной службы и противодействие коррупции в администрации города Невинномысска и ее органах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0,1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0,1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0,1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>
                          <a:latin typeface="Roboto"/>
                        </a:rPr>
                        <a:t>Формирование современной городской среды в городе Невинномысске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51,0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0,05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0,0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Roboto"/>
                        </a:rPr>
                        <a:t>Безопасные качественные дороги города Невинномысска</a:t>
                      </a:r>
                      <a:endParaRPr lang="ru-RU" sz="800" dirty="0" smtClean="0">
                        <a:latin typeface="Roboto"/>
                        <a:cs typeface="Roboto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466,1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18,4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18,3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23" name="object 13"/>
          <p:cNvGrpSpPr/>
          <p:nvPr/>
        </p:nvGrpSpPr>
        <p:grpSpPr>
          <a:xfrm>
            <a:off x="949356" y="8164184"/>
            <a:ext cx="5380005" cy="257199"/>
            <a:chOff x="539995" y="6627903"/>
            <a:chExt cx="4068445" cy="212725"/>
          </a:xfrm>
        </p:grpSpPr>
        <p:sp>
          <p:nvSpPr>
            <p:cNvPr id="24" name="object 14"/>
            <p:cNvSpPr/>
            <p:nvPr/>
          </p:nvSpPr>
          <p:spPr>
            <a:xfrm>
              <a:off x="540004" y="6631089"/>
              <a:ext cx="4068445" cy="206375"/>
            </a:xfrm>
            <a:custGeom>
              <a:avLst/>
              <a:gdLst/>
              <a:ahLst/>
              <a:cxnLst/>
              <a:rect l="l" t="t" r="r" b="b"/>
              <a:pathLst>
                <a:path w="4068445" h="206375">
                  <a:moveTo>
                    <a:pt x="3472142" y="0"/>
                  </a:moveTo>
                  <a:lnTo>
                    <a:pt x="3472142" y="0"/>
                  </a:lnTo>
                  <a:lnTo>
                    <a:pt x="0" y="0"/>
                  </a:lnTo>
                  <a:lnTo>
                    <a:pt x="0" y="205752"/>
                  </a:lnTo>
                  <a:lnTo>
                    <a:pt x="3472142" y="205752"/>
                  </a:lnTo>
                  <a:lnTo>
                    <a:pt x="3472142" y="0"/>
                  </a:lnTo>
                  <a:close/>
                </a:path>
                <a:path w="4068445" h="206375">
                  <a:moveTo>
                    <a:pt x="4068000" y="0"/>
                  </a:moveTo>
                  <a:lnTo>
                    <a:pt x="3472167" y="0"/>
                  </a:lnTo>
                  <a:lnTo>
                    <a:pt x="3472167" y="205752"/>
                  </a:lnTo>
                  <a:lnTo>
                    <a:pt x="4068000" y="205752"/>
                  </a:lnTo>
                  <a:lnTo>
                    <a:pt x="4068000" y="0"/>
                  </a:lnTo>
                  <a:close/>
                </a:path>
              </a:pathLst>
            </a:custGeom>
            <a:solidFill>
              <a:srgbClr val="A7C9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5"/>
            <p:cNvSpPr/>
            <p:nvPr/>
          </p:nvSpPr>
          <p:spPr>
            <a:xfrm>
              <a:off x="539995" y="6631078"/>
              <a:ext cx="1536065" cy="0"/>
            </a:xfrm>
            <a:custGeom>
              <a:avLst/>
              <a:gdLst/>
              <a:ahLst/>
              <a:cxnLst/>
              <a:rect l="l" t="t" r="r" b="b"/>
              <a:pathLst>
                <a:path w="1536064">
                  <a:moveTo>
                    <a:pt x="0" y="0"/>
                  </a:moveTo>
                  <a:lnTo>
                    <a:pt x="906612" y="0"/>
                  </a:lnTo>
                  <a:lnTo>
                    <a:pt x="1535917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/>
            <p:cNvSpPr/>
            <p:nvPr/>
          </p:nvSpPr>
          <p:spPr>
            <a:xfrm>
              <a:off x="2075901" y="6631078"/>
              <a:ext cx="2532380" cy="0"/>
            </a:xfrm>
            <a:custGeom>
              <a:avLst/>
              <a:gdLst/>
              <a:ahLst/>
              <a:cxnLst/>
              <a:rect l="l" t="t" r="r" b="b"/>
              <a:pathLst>
                <a:path w="2532379">
                  <a:moveTo>
                    <a:pt x="0" y="0"/>
                  </a:moveTo>
                  <a:lnTo>
                    <a:pt x="661227" y="0"/>
                  </a:lnTo>
                  <a:lnTo>
                    <a:pt x="1314998" y="0"/>
                  </a:lnTo>
                  <a:lnTo>
                    <a:pt x="1936272" y="0"/>
                  </a:lnTo>
                  <a:lnTo>
                    <a:pt x="2532095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/>
            <p:cNvSpPr/>
            <p:nvPr/>
          </p:nvSpPr>
          <p:spPr>
            <a:xfrm>
              <a:off x="539995" y="6836830"/>
              <a:ext cx="1536065" cy="0"/>
            </a:xfrm>
            <a:custGeom>
              <a:avLst/>
              <a:gdLst/>
              <a:ahLst/>
              <a:cxnLst/>
              <a:rect l="l" t="t" r="r" b="b"/>
              <a:pathLst>
                <a:path w="1536064">
                  <a:moveTo>
                    <a:pt x="0" y="0"/>
                  </a:moveTo>
                  <a:lnTo>
                    <a:pt x="906612" y="0"/>
                  </a:lnTo>
                  <a:lnTo>
                    <a:pt x="1535917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8"/>
            <p:cNvSpPr/>
            <p:nvPr/>
          </p:nvSpPr>
          <p:spPr>
            <a:xfrm>
              <a:off x="2075901" y="6836830"/>
              <a:ext cx="2532380" cy="0"/>
            </a:xfrm>
            <a:custGeom>
              <a:avLst/>
              <a:gdLst/>
              <a:ahLst/>
              <a:cxnLst/>
              <a:rect l="l" t="t" r="r" b="b"/>
              <a:pathLst>
                <a:path w="2532379">
                  <a:moveTo>
                    <a:pt x="0" y="0"/>
                  </a:moveTo>
                  <a:lnTo>
                    <a:pt x="661227" y="0"/>
                  </a:lnTo>
                  <a:lnTo>
                    <a:pt x="1314998" y="0"/>
                  </a:lnTo>
                  <a:lnTo>
                    <a:pt x="1936272" y="0"/>
                  </a:lnTo>
                  <a:lnTo>
                    <a:pt x="2532095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30"/>
          <p:cNvSpPr txBox="1"/>
          <p:nvPr/>
        </p:nvSpPr>
        <p:spPr>
          <a:xfrm>
            <a:off x="694040" y="8220657"/>
            <a:ext cx="1183260" cy="405996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375444">
              <a:spcBef>
                <a:spcPts val="121"/>
              </a:spcBef>
              <a:tabLst>
                <a:tab pos="1233819" algn="l"/>
                <a:tab pos="2013883" algn="l"/>
                <a:tab pos="2809302" algn="l"/>
                <a:tab pos="3580151" algn="l"/>
                <a:tab pos="4315683" algn="l"/>
              </a:tabLst>
            </a:pPr>
            <a:r>
              <a:rPr sz="846" b="1" spc="-12" dirty="0">
                <a:solidFill>
                  <a:srgbClr val="FFFFFF"/>
                </a:solidFill>
                <a:latin typeface="Trebuchet MS"/>
                <a:cs typeface="Trebuchet MS"/>
              </a:rPr>
              <a:t>ИТОГО</a:t>
            </a:r>
            <a:r>
              <a:rPr sz="846" b="1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846" b="1" dirty="0">
                <a:solidFill>
                  <a:srgbClr val="FFFFFF"/>
                </a:solidFill>
                <a:latin typeface="Roboto"/>
                <a:cs typeface="Roboto"/>
              </a:rPr>
              <a:t>	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691370" y="8226873"/>
            <a:ext cx="1183260" cy="405996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375444">
              <a:spcBef>
                <a:spcPts val="121"/>
              </a:spcBef>
              <a:tabLst>
                <a:tab pos="1233819" algn="l"/>
                <a:tab pos="2013883" algn="l"/>
                <a:tab pos="2809302" algn="l"/>
                <a:tab pos="3580151" algn="l"/>
                <a:tab pos="4315683" algn="l"/>
              </a:tabLst>
            </a:pPr>
            <a:r>
              <a:rPr lang="ru-RU" sz="846" b="1" spc="-12" dirty="0" smtClean="0">
                <a:solidFill>
                  <a:srgbClr val="FFFFFF"/>
                </a:solidFill>
                <a:latin typeface="Roboto"/>
                <a:cs typeface="Trebuchet MS"/>
              </a:rPr>
              <a:t>3564,9</a:t>
            </a:r>
            <a:r>
              <a:rPr sz="846" b="1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846" b="1" dirty="0">
                <a:solidFill>
                  <a:srgbClr val="FFFFFF"/>
                </a:solidFill>
                <a:latin typeface="Roboto"/>
                <a:cs typeface="Roboto"/>
              </a:rPr>
              <a:t>	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31" name="object 30"/>
          <p:cNvSpPr txBox="1"/>
          <p:nvPr/>
        </p:nvSpPr>
        <p:spPr>
          <a:xfrm>
            <a:off x="3966691" y="8213793"/>
            <a:ext cx="1183260" cy="405996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375444">
              <a:spcBef>
                <a:spcPts val="121"/>
              </a:spcBef>
              <a:tabLst>
                <a:tab pos="1233819" algn="l"/>
                <a:tab pos="2013883" algn="l"/>
                <a:tab pos="2809302" algn="l"/>
                <a:tab pos="3580151" algn="l"/>
                <a:tab pos="4315683" algn="l"/>
              </a:tabLst>
            </a:pPr>
            <a:r>
              <a:rPr lang="ru-RU" sz="846" b="1" spc="-12" dirty="0" smtClean="0">
                <a:solidFill>
                  <a:srgbClr val="FFFFFF"/>
                </a:solidFill>
                <a:latin typeface="Roboto"/>
                <a:cs typeface="Trebuchet MS"/>
              </a:rPr>
              <a:t>2406,8</a:t>
            </a:r>
            <a:r>
              <a:rPr sz="846" b="1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846" b="1" dirty="0">
                <a:solidFill>
                  <a:srgbClr val="FFFFFF"/>
                </a:solidFill>
                <a:latin typeface="Roboto"/>
                <a:cs typeface="Roboto"/>
              </a:rPr>
              <a:t>	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32" name="object 30"/>
          <p:cNvSpPr txBox="1"/>
          <p:nvPr/>
        </p:nvSpPr>
        <p:spPr>
          <a:xfrm>
            <a:off x="5192144" y="8213793"/>
            <a:ext cx="1183260" cy="405996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375444">
              <a:spcBef>
                <a:spcPts val="121"/>
              </a:spcBef>
              <a:tabLst>
                <a:tab pos="1233819" algn="l"/>
                <a:tab pos="2013883" algn="l"/>
                <a:tab pos="2809302" algn="l"/>
                <a:tab pos="3580151" algn="l"/>
                <a:tab pos="4315683" algn="l"/>
              </a:tabLst>
            </a:pPr>
            <a:r>
              <a:rPr lang="ru-RU" sz="846" b="1" spc="-12" dirty="0" smtClean="0">
                <a:solidFill>
                  <a:srgbClr val="FFFFFF"/>
                </a:solidFill>
                <a:latin typeface="Roboto"/>
                <a:cs typeface="Trebuchet MS"/>
              </a:rPr>
              <a:t>2357,9</a:t>
            </a:r>
            <a:r>
              <a:rPr sz="846" b="1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846" b="1" dirty="0">
                <a:solidFill>
                  <a:srgbClr val="FFFFFF"/>
                </a:solidFill>
                <a:latin typeface="Roboto"/>
                <a:cs typeface="Roboto"/>
              </a:rPr>
              <a:t>	</a:t>
            </a:r>
            <a:endParaRPr sz="846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5780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9436" y="629131"/>
            <a:ext cx="3057213" cy="247218"/>
            <a:chOff x="2799694" y="520344"/>
            <a:chExt cx="2528570" cy="204470"/>
          </a:xfrm>
        </p:grpSpPr>
        <p:sp>
          <p:nvSpPr>
            <p:cNvPr id="3" name="object 3"/>
            <p:cNvSpPr/>
            <p:nvPr/>
          </p:nvSpPr>
          <p:spPr>
            <a:xfrm>
              <a:off x="2901589" y="520384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404" y="203810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07996" y="520384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99694" y="520344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0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06102" y="520344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9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17950" y="660235"/>
            <a:ext cx="4931310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2902203" algn="l"/>
                <a:tab pos="4774046" algn="l"/>
              </a:tabLst>
            </a:pPr>
            <a:r>
              <a:rPr sz="1270" baseline="3968" dirty="0">
                <a:solidFill>
                  <a:srgbClr val="386742"/>
                </a:solidFill>
                <a:latin typeface="Roboto"/>
                <a:cs typeface="Roboto"/>
              </a:rPr>
              <a:t>ЭФФЕКТИВНОЕ</a:t>
            </a:r>
            <a:r>
              <a:rPr sz="1270" spc="553" baseline="3968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70" spc="-18" baseline="3968" dirty="0">
                <a:solidFill>
                  <a:srgbClr val="386742"/>
                </a:solidFill>
                <a:latin typeface="Roboto"/>
                <a:cs typeface="Roboto"/>
              </a:rPr>
              <a:t>ГОСУДАРСТВО</a:t>
            </a:r>
            <a:r>
              <a:rPr sz="1270" baseline="3968" dirty="0">
                <a:solidFill>
                  <a:srgbClr val="386742"/>
                </a:solidFill>
                <a:latin typeface="Roboto"/>
                <a:cs typeface="Roboto"/>
              </a:rPr>
              <a:t>	</a:t>
            </a: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39</a:t>
            </a:r>
            <a:endParaRPr sz="967" dirty="0">
              <a:latin typeface="Roboto"/>
              <a:cs typeface="Robo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4416" y="693328"/>
            <a:ext cx="774668" cy="118235"/>
            <a:chOff x="0" y="573440"/>
            <a:chExt cx="640715" cy="97790"/>
          </a:xfrm>
        </p:grpSpPr>
        <p:sp>
          <p:nvSpPr>
            <p:cNvPr id="9" name="object 9"/>
            <p:cNvSpPr/>
            <p:nvPr/>
          </p:nvSpPr>
          <p:spPr>
            <a:xfrm>
              <a:off x="0" y="620681"/>
              <a:ext cx="621665" cy="3175"/>
            </a:xfrm>
            <a:custGeom>
              <a:avLst/>
              <a:gdLst/>
              <a:ahLst/>
              <a:cxnLst/>
              <a:rect l="l" t="t" r="r" b="b"/>
              <a:pathLst>
                <a:path w="621665" h="3175">
                  <a:moveTo>
                    <a:pt x="621293" y="0"/>
                  </a:moveTo>
                  <a:lnTo>
                    <a:pt x="0" y="0"/>
                  </a:lnTo>
                  <a:lnTo>
                    <a:pt x="0" y="3176"/>
                  </a:lnTo>
                  <a:lnTo>
                    <a:pt x="621293" y="3176"/>
                  </a:lnTo>
                  <a:lnTo>
                    <a:pt x="621293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0370" y="573442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97637" y="48831"/>
                  </a:moveTo>
                  <a:lnTo>
                    <a:pt x="48806" y="0"/>
                  </a:lnTo>
                  <a:lnTo>
                    <a:pt x="0" y="48831"/>
                  </a:lnTo>
                  <a:lnTo>
                    <a:pt x="48806" y="97663"/>
                  </a:lnTo>
                  <a:lnTo>
                    <a:pt x="97637" y="48831"/>
                  </a:lnTo>
                  <a:close/>
                </a:path>
                <a:path w="320675" h="97790">
                  <a:moveTo>
                    <a:pt x="216890" y="48831"/>
                  </a:moveTo>
                  <a:lnTo>
                    <a:pt x="214731" y="38125"/>
                  </a:lnTo>
                  <a:lnTo>
                    <a:pt x="208838" y="29375"/>
                  </a:lnTo>
                  <a:lnTo>
                    <a:pt x="200088" y="23469"/>
                  </a:lnTo>
                  <a:lnTo>
                    <a:pt x="189382" y="21310"/>
                  </a:lnTo>
                  <a:lnTo>
                    <a:pt x="178663" y="23469"/>
                  </a:lnTo>
                  <a:lnTo>
                    <a:pt x="169913" y="29375"/>
                  </a:lnTo>
                  <a:lnTo>
                    <a:pt x="164020" y="38125"/>
                  </a:lnTo>
                  <a:lnTo>
                    <a:pt x="161861" y="48831"/>
                  </a:lnTo>
                  <a:lnTo>
                    <a:pt x="164020" y="59550"/>
                  </a:lnTo>
                  <a:lnTo>
                    <a:pt x="169913" y="68300"/>
                  </a:lnTo>
                  <a:lnTo>
                    <a:pt x="178663" y="74193"/>
                  </a:lnTo>
                  <a:lnTo>
                    <a:pt x="189382" y="76352"/>
                  </a:lnTo>
                  <a:lnTo>
                    <a:pt x="200088" y="74193"/>
                  </a:lnTo>
                  <a:lnTo>
                    <a:pt x="208838" y="68300"/>
                  </a:lnTo>
                  <a:lnTo>
                    <a:pt x="214731" y="59550"/>
                  </a:lnTo>
                  <a:lnTo>
                    <a:pt x="216890" y="48831"/>
                  </a:lnTo>
                  <a:close/>
                </a:path>
                <a:path w="320675" h="97790">
                  <a:moveTo>
                    <a:pt x="320103" y="47244"/>
                  </a:moveTo>
                  <a:lnTo>
                    <a:pt x="318604" y="39776"/>
                  </a:lnTo>
                  <a:lnTo>
                    <a:pt x="314490" y="33667"/>
                  </a:lnTo>
                  <a:lnTo>
                    <a:pt x="308394" y="29552"/>
                  </a:lnTo>
                  <a:lnTo>
                    <a:pt x="300926" y="28041"/>
                  </a:lnTo>
                  <a:lnTo>
                    <a:pt x="293446" y="29552"/>
                  </a:lnTo>
                  <a:lnTo>
                    <a:pt x="287350" y="33667"/>
                  </a:lnTo>
                  <a:lnTo>
                    <a:pt x="283235" y="39776"/>
                  </a:lnTo>
                  <a:lnTo>
                    <a:pt x="281724" y="47244"/>
                  </a:lnTo>
                  <a:lnTo>
                    <a:pt x="283235" y="54724"/>
                  </a:lnTo>
                  <a:lnTo>
                    <a:pt x="287350" y="60807"/>
                  </a:lnTo>
                  <a:lnTo>
                    <a:pt x="293446" y="64909"/>
                  </a:lnTo>
                  <a:lnTo>
                    <a:pt x="300926" y="66421"/>
                  </a:lnTo>
                  <a:lnTo>
                    <a:pt x="308394" y="64909"/>
                  </a:lnTo>
                  <a:lnTo>
                    <a:pt x="314490" y="60807"/>
                  </a:lnTo>
                  <a:lnTo>
                    <a:pt x="318604" y="54724"/>
                  </a:lnTo>
                  <a:lnTo>
                    <a:pt x="320103" y="47244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154335" y="2135375"/>
            <a:ext cx="4522096" cy="30710"/>
            <a:chOff x="785663" y="1766133"/>
            <a:chExt cx="3740150" cy="25400"/>
          </a:xfrm>
        </p:grpSpPr>
        <p:sp>
          <p:nvSpPr>
            <p:cNvPr id="12" name="object 12"/>
            <p:cNvSpPr/>
            <p:nvPr/>
          </p:nvSpPr>
          <p:spPr>
            <a:xfrm>
              <a:off x="836377" y="1778833"/>
              <a:ext cx="3689350" cy="0"/>
            </a:xfrm>
            <a:custGeom>
              <a:avLst/>
              <a:gdLst/>
              <a:ahLst/>
              <a:cxnLst/>
              <a:rect l="l" t="t" r="r" b="b"/>
              <a:pathLst>
                <a:path w="3689350">
                  <a:moveTo>
                    <a:pt x="3689201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85663" y="176613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5752777" y="2135375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154335" y="2587591"/>
            <a:ext cx="4522096" cy="30710"/>
            <a:chOff x="785663" y="2140153"/>
            <a:chExt cx="3740150" cy="25400"/>
          </a:xfrm>
        </p:grpSpPr>
        <p:sp>
          <p:nvSpPr>
            <p:cNvPr id="16" name="object 16"/>
            <p:cNvSpPr/>
            <p:nvPr/>
          </p:nvSpPr>
          <p:spPr>
            <a:xfrm>
              <a:off x="836377" y="2152853"/>
              <a:ext cx="3689350" cy="0"/>
            </a:xfrm>
            <a:custGeom>
              <a:avLst/>
              <a:gdLst/>
              <a:ahLst/>
              <a:cxnLst/>
              <a:rect l="l" t="t" r="r" b="b"/>
              <a:pathLst>
                <a:path w="3689350">
                  <a:moveTo>
                    <a:pt x="3689201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5663" y="214015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5752777" y="2587591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688085"/>
              </p:ext>
            </p:extLst>
          </p:nvPr>
        </p:nvGraphicFramePr>
        <p:xfrm>
          <a:off x="862931" y="3227726"/>
          <a:ext cx="4920556" cy="1362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7764"/>
                <a:gridCol w="667182"/>
                <a:gridCol w="436853"/>
                <a:gridCol w="482919"/>
                <a:gridCol w="447602"/>
                <a:gridCol w="459118"/>
                <a:gridCol w="459118"/>
              </a:tblGrid>
              <a:tr h="167371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501015" marR="492759" algn="ctr">
                        <a:lnSpc>
                          <a:spcPts val="700"/>
                        </a:lnSpc>
                        <a:spcBef>
                          <a:spcPts val="575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Наименование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целевого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показателя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56261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Значение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целевого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показателя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16123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9731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40640" marR="42545" indent="50165">
                        <a:lnSpc>
                          <a:spcPts val="700"/>
                        </a:lnSpc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Единица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измерения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L="49213" marR="41275" indent="41275" algn="ctr">
                        <a:lnSpc>
                          <a:spcPts val="700"/>
                        </a:lnSpc>
                        <a:spcBef>
                          <a:spcPts val="70"/>
                        </a:spcBef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2021 год</a:t>
                      </a:r>
                      <a:r>
                        <a:rPr sz="800" b="1" spc="50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70"/>
                        </a:lnSpc>
                        <a:spcBef>
                          <a:spcPts val="105"/>
                        </a:spcBef>
                      </a:pPr>
                      <a:r>
                        <a:rPr sz="8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2022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48895" marR="41275" indent="-1905" algn="ctr">
                        <a:lnSpc>
                          <a:spcPts val="700"/>
                        </a:lnSpc>
                        <a:spcBef>
                          <a:spcPts val="70"/>
                        </a:spcBef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16123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L="78105" algn="ctr">
                        <a:lnSpc>
                          <a:spcPts val="770"/>
                        </a:lnSpc>
                      </a:pPr>
                      <a:r>
                        <a:rPr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2023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48895" marR="51435" indent="60325" algn="ctr">
                        <a:lnSpc>
                          <a:spcPts val="700"/>
                        </a:lnSpc>
                        <a:spcBef>
                          <a:spcPts val="70"/>
                        </a:spcBef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r>
                        <a:rPr sz="800" b="1" spc="50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L="87630" algn="ctr">
                        <a:lnSpc>
                          <a:spcPts val="770"/>
                        </a:lnSpc>
                      </a:pPr>
                      <a:r>
                        <a:rPr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2024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58419" marR="51435" indent="60325" algn="ctr">
                        <a:lnSpc>
                          <a:spcPts val="700"/>
                        </a:lnSpc>
                        <a:spcBef>
                          <a:spcPts val="70"/>
                        </a:spcBef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L="87630" algn="ctr">
                        <a:lnSpc>
                          <a:spcPts val="770"/>
                        </a:lnSpc>
                      </a:pPr>
                      <a:r>
                        <a:rPr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2025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58419" marR="51435" indent="60325" algn="ctr">
                        <a:lnSpc>
                          <a:spcPts val="700"/>
                        </a:lnSpc>
                        <a:spcBef>
                          <a:spcPts val="70"/>
                        </a:spcBef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</a:tr>
              <a:tr h="597316">
                <a:tc>
                  <a:txBody>
                    <a:bodyPr/>
                    <a:lstStyle/>
                    <a:p>
                      <a:pPr marL="49530" marR="45085" indent="1905" algn="ctr">
                        <a:lnSpc>
                          <a:spcPts val="700"/>
                        </a:lnSpc>
                        <a:spcBef>
                          <a:spcPts val="245"/>
                        </a:spcBef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Доля детей в возрасте от 1 года до 6 лет, получающих дошкольную образовательную услугу и (или) услугу по их содержанию</a:t>
                      </a:r>
                      <a:r>
                        <a:rPr lang="ru-RU" sz="800" spc="-20" baseline="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 в МДОУ в общей численности детей 1-6 лет, на конец календарного года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762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160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800" i="1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процент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ru-RU" sz="8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66,60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ru-RU" sz="8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70,00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905"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ru-RU" sz="8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66,60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ru-RU" sz="8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66,60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ru-RU" sz="8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66,60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</a:tr>
            </a:tbl>
          </a:graphicData>
        </a:graphic>
      </p:graphicFrame>
      <p:grpSp>
        <p:nvGrpSpPr>
          <p:cNvPr id="23" name="object 23"/>
          <p:cNvGrpSpPr/>
          <p:nvPr/>
        </p:nvGrpSpPr>
        <p:grpSpPr>
          <a:xfrm>
            <a:off x="888918" y="5336224"/>
            <a:ext cx="4919027" cy="605761"/>
            <a:chOff x="539995" y="4717938"/>
            <a:chExt cx="4068445" cy="501015"/>
          </a:xfrm>
        </p:grpSpPr>
        <p:sp>
          <p:nvSpPr>
            <p:cNvPr id="24" name="object 24"/>
            <p:cNvSpPr/>
            <p:nvPr/>
          </p:nvSpPr>
          <p:spPr>
            <a:xfrm>
              <a:off x="540004" y="4721123"/>
              <a:ext cx="4068445" cy="494665"/>
            </a:xfrm>
            <a:custGeom>
              <a:avLst/>
              <a:gdLst/>
              <a:ahLst/>
              <a:cxnLst/>
              <a:rect l="l" t="t" r="r" b="b"/>
              <a:pathLst>
                <a:path w="4068445" h="494664">
                  <a:moveTo>
                    <a:pt x="2928937" y="0"/>
                  </a:moveTo>
                  <a:lnTo>
                    <a:pt x="2928937" y="0"/>
                  </a:lnTo>
                  <a:lnTo>
                    <a:pt x="0" y="0"/>
                  </a:lnTo>
                  <a:lnTo>
                    <a:pt x="0" y="494258"/>
                  </a:lnTo>
                  <a:lnTo>
                    <a:pt x="2928937" y="494258"/>
                  </a:lnTo>
                  <a:lnTo>
                    <a:pt x="2928937" y="0"/>
                  </a:lnTo>
                  <a:close/>
                </a:path>
                <a:path w="4068445" h="494664">
                  <a:moveTo>
                    <a:pt x="3308629" y="0"/>
                  </a:moveTo>
                  <a:lnTo>
                    <a:pt x="2928950" y="0"/>
                  </a:lnTo>
                  <a:lnTo>
                    <a:pt x="2928950" y="494258"/>
                  </a:lnTo>
                  <a:lnTo>
                    <a:pt x="3308629" y="494258"/>
                  </a:lnTo>
                  <a:lnTo>
                    <a:pt x="3308629" y="0"/>
                  </a:lnTo>
                  <a:close/>
                </a:path>
                <a:path w="4068445" h="494664">
                  <a:moveTo>
                    <a:pt x="3688321" y="0"/>
                  </a:moveTo>
                  <a:lnTo>
                    <a:pt x="3308642" y="0"/>
                  </a:lnTo>
                  <a:lnTo>
                    <a:pt x="3308642" y="494258"/>
                  </a:lnTo>
                  <a:lnTo>
                    <a:pt x="3688321" y="494258"/>
                  </a:lnTo>
                  <a:lnTo>
                    <a:pt x="3688321" y="0"/>
                  </a:lnTo>
                  <a:close/>
                </a:path>
                <a:path w="4068445" h="494664">
                  <a:moveTo>
                    <a:pt x="4068000" y="0"/>
                  </a:moveTo>
                  <a:lnTo>
                    <a:pt x="3688334" y="0"/>
                  </a:lnTo>
                  <a:lnTo>
                    <a:pt x="3688334" y="494258"/>
                  </a:lnTo>
                  <a:lnTo>
                    <a:pt x="4068000" y="494258"/>
                  </a:lnTo>
                  <a:lnTo>
                    <a:pt x="4068000" y="0"/>
                  </a:lnTo>
                  <a:close/>
                </a:path>
              </a:pathLst>
            </a:custGeom>
            <a:solidFill>
              <a:srgbClr val="F2E7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39995" y="4721113"/>
              <a:ext cx="2169795" cy="0"/>
            </a:xfrm>
            <a:custGeom>
              <a:avLst/>
              <a:gdLst/>
              <a:ahLst/>
              <a:cxnLst/>
              <a:rect l="l" t="t" r="r" b="b"/>
              <a:pathLst>
                <a:path w="2169795">
                  <a:moveTo>
                    <a:pt x="0" y="0"/>
                  </a:moveTo>
                  <a:lnTo>
                    <a:pt x="1627202" y="0"/>
                  </a:lnTo>
                  <a:lnTo>
                    <a:pt x="2169615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709601" y="4721113"/>
              <a:ext cx="1898650" cy="0"/>
            </a:xfrm>
            <a:custGeom>
              <a:avLst/>
              <a:gdLst/>
              <a:ahLst/>
              <a:cxnLst/>
              <a:rect l="l" t="t" r="r" b="b"/>
              <a:pathLst>
                <a:path w="1898650">
                  <a:moveTo>
                    <a:pt x="0" y="0"/>
                  </a:moveTo>
                  <a:lnTo>
                    <a:pt x="379668" y="0"/>
                  </a:lnTo>
                  <a:lnTo>
                    <a:pt x="759357" y="0"/>
                  </a:lnTo>
                  <a:lnTo>
                    <a:pt x="1139046" y="0"/>
                  </a:lnTo>
                  <a:lnTo>
                    <a:pt x="1518736" y="0"/>
                  </a:lnTo>
                  <a:lnTo>
                    <a:pt x="1898394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39995" y="5215392"/>
              <a:ext cx="2169795" cy="0"/>
            </a:xfrm>
            <a:custGeom>
              <a:avLst/>
              <a:gdLst/>
              <a:ahLst/>
              <a:cxnLst/>
              <a:rect l="l" t="t" r="r" b="b"/>
              <a:pathLst>
                <a:path w="2169795">
                  <a:moveTo>
                    <a:pt x="0" y="0"/>
                  </a:moveTo>
                  <a:lnTo>
                    <a:pt x="1627202" y="0"/>
                  </a:lnTo>
                  <a:lnTo>
                    <a:pt x="2169615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709601" y="5215392"/>
              <a:ext cx="1898650" cy="0"/>
            </a:xfrm>
            <a:custGeom>
              <a:avLst/>
              <a:gdLst/>
              <a:ahLst/>
              <a:cxnLst/>
              <a:rect l="l" t="t" r="r" b="b"/>
              <a:pathLst>
                <a:path w="1898650">
                  <a:moveTo>
                    <a:pt x="0" y="0"/>
                  </a:moveTo>
                  <a:lnTo>
                    <a:pt x="379668" y="0"/>
                  </a:lnTo>
                  <a:lnTo>
                    <a:pt x="759357" y="0"/>
                  </a:lnTo>
                  <a:lnTo>
                    <a:pt x="1139046" y="0"/>
                  </a:lnTo>
                  <a:lnTo>
                    <a:pt x="1518736" y="0"/>
                  </a:lnTo>
                  <a:lnTo>
                    <a:pt x="1898394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900313" y="6725128"/>
            <a:ext cx="4919027" cy="777082"/>
            <a:chOff x="539995" y="5884289"/>
            <a:chExt cx="4068445" cy="323215"/>
          </a:xfrm>
        </p:grpSpPr>
        <p:sp>
          <p:nvSpPr>
            <p:cNvPr id="30" name="object 30"/>
            <p:cNvSpPr/>
            <p:nvPr/>
          </p:nvSpPr>
          <p:spPr>
            <a:xfrm>
              <a:off x="540004" y="5887466"/>
              <a:ext cx="4068445" cy="316865"/>
            </a:xfrm>
            <a:custGeom>
              <a:avLst/>
              <a:gdLst/>
              <a:ahLst/>
              <a:cxnLst/>
              <a:rect l="l" t="t" r="r" b="b"/>
              <a:pathLst>
                <a:path w="4068445" h="316864">
                  <a:moveTo>
                    <a:pt x="2928937" y="0"/>
                  </a:moveTo>
                  <a:lnTo>
                    <a:pt x="2928937" y="0"/>
                  </a:lnTo>
                  <a:lnTo>
                    <a:pt x="0" y="0"/>
                  </a:lnTo>
                  <a:lnTo>
                    <a:pt x="0" y="316484"/>
                  </a:lnTo>
                  <a:lnTo>
                    <a:pt x="2928937" y="316484"/>
                  </a:lnTo>
                  <a:lnTo>
                    <a:pt x="2928937" y="0"/>
                  </a:lnTo>
                  <a:close/>
                </a:path>
                <a:path w="4068445" h="316864">
                  <a:moveTo>
                    <a:pt x="3308629" y="0"/>
                  </a:moveTo>
                  <a:lnTo>
                    <a:pt x="2928950" y="0"/>
                  </a:lnTo>
                  <a:lnTo>
                    <a:pt x="2928950" y="316484"/>
                  </a:lnTo>
                  <a:lnTo>
                    <a:pt x="3308629" y="316484"/>
                  </a:lnTo>
                  <a:lnTo>
                    <a:pt x="3308629" y="0"/>
                  </a:lnTo>
                  <a:close/>
                </a:path>
                <a:path w="4068445" h="316864">
                  <a:moveTo>
                    <a:pt x="3688321" y="0"/>
                  </a:moveTo>
                  <a:lnTo>
                    <a:pt x="3308642" y="0"/>
                  </a:lnTo>
                  <a:lnTo>
                    <a:pt x="3308642" y="316484"/>
                  </a:lnTo>
                  <a:lnTo>
                    <a:pt x="3688321" y="316484"/>
                  </a:lnTo>
                  <a:lnTo>
                    <a:pt x="3688321" y="0"/>
                  </a:lnTo>
                  <a:close/>
                </a:path>
                <a:path w="4068445" h="316864">
                  <a:moveTo>
                    <a:pt x="4068000" y="0"/>
                  </a:moveTo>
                  <a:lnTo>
                    <a:pt x="3688334" y="0"/>
                  </a:lnTo>
                  <a:lnTo>
                    <a:pt x="3688334" y="316484"/>
                  </a:lnTo>
                  <a:lnTo>
                    <a:pt x="4068000" y="316484"/>
                  </a:lnTo>
                  <a:lnTo>
                    <a:pt x="4068000" y="0"/>
                  </a:lnTo>
                  <a:close/>
                </a:path>
              </a:pathLst>
            </a:custGeom>
            <a:solidFill>
              <a:srgbClr val="F2E7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39995" y="5887464"/>
              <a:ext cx="2169795" cy="0"/>
            </a:xfrm>
            <a:custGeom>
              <a:avLst/>
              <a:gdLst/>
              <a:ahLst/>
              <a:cxnLst/>
              <a:rect l="l" t="t" r="r" b="b"/>
              <a:pathLst>
                <a:path w="2169795">
                  <a:moveTo>
                    <a:pt x="0" y="0"/>
                  </a:moveTo>
                  <a:lnTo>
                    <a:pt x="1627202" y="0"/>
                  </a:lnTo>
                  <a:lnTo>
                    <a:pt x="2169615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709601" y="5887464"/>
              <a:ext cx="1898650" cy="0"/>
            </a:xfrm>
            <a:custGeom>
              <a:avLst/>
              <a:gdLst/>
              <a:ahLst/>
              <a:cxnLst/>
              <a:rect l="l" t="t" r="r" b="b"/>
              <a:pathLst>
                <a:path w="1898650">
                  <a:moveTo>
                    <a:pt x="0" y="0"/>
                  </a:moveTo>
                  <a:lnTo>
                    <a:pt x="379668" y="0"/>
                  </a:lnTo>
                  <a:lnTo>
                    <a:pt x="759357" y="0"/>
                  </a:lnTo>
                  <a:lnTo>
                    <a:pt x="1139046" y="0"/>
                  </a:lnTo>
                  <a:lnTo>
                    <a:pt x="1518736" y="0"/>
                  </a:lnTo>
                  <a:lnTo>
                    <a:pt x="1898394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39995" y="6203944"/>
              <a:ext cx="2169795" cy="0"/>
            </a:xfrm>
            <a:custGeom>
              <a:avLst/>
              <a:gdLst/>
              <a:ahLst/>
              <a:cxnLst/>
              <a:rect l="l" t="t" r="r" b="b"/>
              <a:pathLst>
                <a:path w="2169795">
                  <a:moveTo>
                    <a:pt x="0" y="0"/>
                  </a:moveTo>
                  <a:lnTo>
                    <a:pt x="1627202" y="0"/>
                  </a:lnTo>
                  <a:lnTo>
                    <a:pt x="2169615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709601" y="6203944"/>
              <a:ext cx="1898650" cy="0"/>
            </a:xfrm>
            <a:custGeom>
              <a:avLst/>
              <a:gdLst/>
              <a:ahLst/>
              <a:cxnLst/>
              <a:rect l="l" t="t" r="r" b="b"/>
              <a:pathLst>
                <a:path w="1898650">
                  <a:moveTo>
                    <a:pt x="0" y="0"/>
                  </a:moveTo>
                  <a:lnTo>
                    <a:pt x="379668" y="0"/>
                  </a:lnTo>
                  <a:lnTo>
                    <a:pt x="759357" y="0"/>
                  </a:lnTo>
                  <a:lnTo>
                    <a:pt x="1139046" y="0"/>
                  </a:lnTo>
                  <a:lnTo>
                    <a:pt x="1518736" y="0"/>
                  </a:lnTo>
                  <a:lnTo>
                    <a:pt x="1898394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900313" y="4681876"/>
            <a:ext cx="1879472" cy="652765"/>
          </a:xfrm>
          <a:prstGeom prst="rect">
            <a:avLst/>
          </a:prstGeom>
        </p:spPr>
        <p:txBody>
          <a:bodyPr vert="horz" wrap="square" lIns="0" tIns="36852" rIns="0" bIns="0" rtlCol="0">
            <a:spAutoFit/>
          </a:bodyPr>
          <a:lstStyle/>
          <a:p>
            <a:pPr marL="15356" marR="6142" indent="2303" algn="ctr">
              <a:lnSpc>
                <a:spcPts val="846"/>
              </a:lnSpc>
              <a:spcBef>
                <a:spcPts val="290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Удельный вес</a:t>
            </a:r>
            <a:r>
              <a:rPr sz="846" spc="24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численности</a:t>
            </a:r>
            <a:r>
              <a:rPr sz="846" spc="30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детей частных дошкольных образовательных учреждений в общей численности детей дошкольных образовательных учреждений, на конец календарного года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932661" y="5111790"/>
            <a:ext cx="496339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i="1" spc="-12" dirty="0">
                <a:solidFill>
                  <a:srgbClr val="231F20"/>
                </a:solidFill>
                <a:latin typeface="Roboto"/>
                <a:cs typeface="Roboto"/>
              </a:rPr>
              <a:t>процент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604127" y="5111790"/>
            <a:ext cx="212669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1,00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063206" y="5111790"/>
            <a:ext cx="212669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spc="-30" dirty="0" smtClean="0">
                <a:solidFill>
                  <a:srgbClr val="231F20"/>
                </a:solidFill>
                <a:latin typeface="Roboto"/>
                <a:cs typeface="Roboto"/>
              </a:rPr>
              <a:t>1</a:t>
            </a: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,</a:t>
            </a:r>
            <a:r>
              <a:rPr sz="846" spc="-30" dirty="0" smtClean="0">
                <a:solidFill>
                  <a:srgbClr val="231F20"/>
                </a:solidFill>
                <a:latin typeface="Roboto"/>
                <a:cs typeface="Roboto"/>
              </a:rPr>
              <a:t>00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522285" y="5111790"/>
            <a:ext cx="212669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spc="-30" dirty="0" smtClean="0">
                <a:solidFill>
                  <a:srgbClr val="231F20"/>
                </a:solidFill>
                <a:latin typeface="Roboto"/>
                <a:cs typeface="Roboto"/>
              </a:rPr>
              <a:t>1</a:t>
            </a: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,</a:t>
            </a:r>
            <a:r>
              <a:rPr sz="846" spc="-30" dirty="0" smtClean="0">
                <a:solidFill>
                  <a:srgbClr val="231F20"/>
                </a:solidFill>
                <a:latin typeface="Roboto"/>
                <a:cs typeface="Roboto"/>
              </a:rPr>
              <a:t>00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981364" y="5111790"/>
            <a:ext cx="212669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spc="-30" dirty="0" smtClean="0">
                <a:solidFill>
                  <a:srgbClr val="231F20"/>
                </a:solidFill>
                <a:latin typeface="Roboto"/>
                <a:cs typeface="Roboto"/>
              </a:rPr>
              <a:t>1</a:t>
            </a: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,</a:t>
            </a:r>
            <a:r>
              <a:rPr sz="846" spc="-30" dirty="0" smtClean="0">
                <a:solidFill>
                  <a:srgbClr val="231F20"/>
                </a:solidFill>
                <a:latin typeface="Roboto"/>
                <a:cs typeface="Roboto"/>
              </a:rPr>
              <a:t>00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440442" y="5111790"/>
            <a:ext cx="212669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spc="-30" dirty="0" smtClean="0">
                <a:solidFill>
                  <a:srgbClr val="231F20"/>
                </a:solidFill>
                <a:latin typeface="Roboto"/>
                <a:cs typeface="Roboto"/>
              </a:rPr>
              <a:t>1</a:t>
            </a: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,</a:t>
            </a:r>
            <a:r>
              <a:rPr sz="846" spc="-30" dirty="0" smtClean="0">
                <a:solidFill>
                  <a:srgbClr val="231F20"/>
                </a:solidFill>
                <a:latin typeface="Roboto"/>
                <a:cs typeface="Roboto"/>
              </a:rPr>
              <a:t>00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21042" y="5374335"/>
            <a:ext cx="1838013" cy="550173"/>
          </a:xfrm>
          <a:prstGeom prst="rect">
            <a:avLst/>
          </a:prstGeom>
        </p:spPr>
        <p:txBody>
          <a:bodyPr vert="horz" wrap="square" lIns="0" tIns="36852" rIns="0" bIns="0" rtlCol="0">
            <a:spAutoFit/>
          </a:bodyPr>
          <a:lstStyle/>
          <a:p>
            <a:pPr marL="15356" marR="6142" algn="ctr">
              <a:lnSpc>
                <a:spcPts val="846"/>
              </a:lnSpc>
              <a:spcBef>
                <a:spcPts val="290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Доля детей, получающих бесплатное начальное общее, основное общее и среднее общее образование, в общей численности детей в возрасте от 6,5 до 18 лет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928198" y="5516633"/>
            <a:ext cx="500802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i="1" spc="-12" dirty="0">
                <a:solidFill>
                  <a:srgbClr val="231F20"/>
                </a:solidFill>
                <a:latin typeface="Roboto"/>
                <a:cs typeface="Roboto"/>
              </a:rPr>
              <a:t>процент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589436" y="5540265"/>
            <a:ext cx="269019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99,99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043569" y="5528306"/>
            <a:ext cx="323872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24" dirty="0" smtClean="0">
                <a:solidFill>
                  <a:srgbClr val="231F20"/>
                </a:solidFill>
                <a:latin typeface="Roboto"/>
                <a:cs typeface="Roboto"/>
              </a:rPr>
              <a:t>99,95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543565" y="5524560"/>
            <a:ext cx="283856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99,95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981364" y="5517583"/>
            <a:ext cx="306037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99,95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441344" y="5524559"/>
            <a:ext cx="311433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99,95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857455" y="6436777"/>
            <a:ext cx="545716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i="1" spc="-12" dirty="0">
                <a:solidFill>
                  <a:srgbClr val="231F20"/>
                </a:solidFill>
                <a:latin typeface="Roboto"/>
                <a:cs typeface="Roboto"/>
              </a:rPr>
              <a:t>процент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634331" y="6447955"/>
            <a:ext cx="358836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64,94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070008" y="6455221"/>
            <a:ext cx="273563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70,50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501556" y="6455221"/>
            <a:ext cx="308846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24" dirty="0" smtClean="0">
                <a:solidFill>
                  <a:srgbClr val="231F20"/>
                </a:solidFill>
                <a:latin typeface="Roboto"/>
                <a:cs typeface="Roboto"/>
              </a:rPr>
              <a:t>72,50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957494" y="6462451"/>
            <a:ext cx="319646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75,00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393905" y="6469028"/>
            <a:ext cx="282421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24" dirty="0" smtClean="0">
                <a:solidFill>
                  <a:srgbClr val="231F20"/>
                </a:solidFill>
                <a:latin typeface="Roboto"/>
                <a:cs typeface="Roboto"/>
              </a:rPr>
              <a:t>75,00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956051" y="6057259"/>
            <a:ext cx="1706726" cy="550173"/>
          </a:xfrm>
          <a:prstGeom prst="rect">
            <a:avLst/>
          </a:prstGeom>
        </p:spPr>
        <p:txBody>
          <a:bodyPr vert="horz" wrap="square" lIns="0" tIns="36852" rIns="0" bIns="0" rtlCol="0">
            <a:spAutoFit/>
          </a:bodyPr>
          <a:lstStyle/>
          <a:p>
            <a:pPr marL="15356" marR="6142" indent="1536" algn="ctr">
              <a:lnSpc>
                <a:spcPts val="846"/>
              </a:lnSpc>
              <a:spcBef>
                <a:spcPts val="290"/>
              </a:spcBef>
            </a:pPr>
            <a:r>
              <a:rPr sz="846" spc="-24" dirty="0">
                <a:solidFill>
                  <a:srgbClr val="231F20"/>
                </a:solidFill>
                <a:latin typeface="Roboto"/>
                <a:cs typeface="Roboto"/>
              </a:rPr>
              <a:t>Доля</a:t>
            </a:r>
            <a:r>
              <a:rPr sz="846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36" dirty="0">
                <a:solidFill>
                  <a:srgbClr val="231F20"/>
                </a:solidFill>
                <a:latin typeface="Roboto"/>
                <a:cs typeface="Roboto"/>
              </a:rPr>
              <a:t>детей</a:t>
            </a:r>
            <a:r>
              <a:rPr sz="846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846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36" dirty="0">
                <a:solidFill>
                  <a:srgbClr val="231F20"/>
                </a:solidFill>
                <a:latin typeface="Roboto"/>
                <a:cs typeface="Roboto"/>
              </a:rPr>
              <a:t>возрасте</a:t>
            </a:r>
            <a:r>
              <a:rPr sz="846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42" dirty="0">
                <a:solidFill>
                  <a:srgbClr val="231F20"/>
                </a:solidFill>
                <a:latin typeface="Roboto"/>
                <a:cs typeface="Roboto"/>
              </a:rPr>
              <a:t>от</a:t>
            </a:r>
            <a:r>
              <a:rPr sz="846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dirty="0">
                <a:solidFill>
                  <a:srgbClr val="231F20"/>
                </a:solidFill>
                <a:latin typeface="Roboto"/>
                <a:cs typeface="Roboto"/>
              </a:rPr>
              <a:t>5</a:t>
            </a:r>
            <a:r>
              <a:rPr sz="846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36" dirty="0">
                <a:solidFill>
                  <a:srgbClr val="231F20"/>
                </a:solidFill>
                <a:latin typeface="Roboto"/>
                <a:cs typeface="Roboto"/>
              </a:rPr>
              <a:t>до</a:t>
            </a:r>
            <a:r>
              <a:rPr sz="846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30" dirty="0">
                <a:solidFill>
                  <a:srgbClr val="231F20"/>
                </a:solidFill>
                <a:latin typeface="Roboto"/>
                <a:cs typeface="Roboto"/>
              </a:rPr>
              <a:t>18</a:t>
            </a:r>
            <a:r>
              <a:rPr sz="846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24" dirty="0">
                <a:solidFill>
                  <a:srgbClr val="231F20"/>
                </a:solidFill>
                <a:latin typeface="Roboto"/>
                <a:cs typeface="Roboto"/>
              </a:rPr>
              <a:t>лет,</a:t>
            </a:r>
            <a:r>
              <a:rPr sz="846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получающих услуги в организациях дополнительного образования в общей численности детей данной категории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860201" y="7195632"/>
            <a:ext cx="514563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i="1" spc="-12" dirty="0">
                <a:solidFill>
                  <a:srgbClr val="231F20"/>
                </a:solidFill>
                <a:latin typeface="Roboto"/>
                <a:cs typeface="Roboto"/>
              </a:rPr>
              <a:t>процент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664657" y="7187716"/>
            <a:ext cx="328509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24" dirty="0" smtClean="0">
                <a:solidFill>
                  <a:srgbClr val="231F20"/>
                </a:solidFill>
                <a:latin typeface="Roboto"/>
                <a:cs typeface="Roboto"/>
              </a:rPr>
              <a:t>75,00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062355" y="7195015"/>
            <a:ext cx="281216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24" dirty="0" smtClean="0">
                <a:solidFill>
                  <a:srgbClr val="231F20"/>
                </a:solidFill>
                <a:latin typeface="Roboto"/>
                <a:cs typeface="Roboto"/>
              </a:rPr>
              <a:t>75,00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519295" y="7198022"/>
            <a:ext cx="308125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75,00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946622" y="7197412"/>
            <a:ext cx="330518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24" dirty="0" smtClean="0">
                <a:solidFill>
                  <a:srgbClr val="231F20"/>
                </a:solidFill>
                <a:latin typeface="Roboto"/>
                <a:cs typeface="Roboto"/>
              </a:rPr>
              <a:t>75,00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400577" y="7195015"/>
            <a:ext cx="275749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75,00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904305" y="7502221"/>
            <a:ext cx="1871794" cy="1165726"/>
          </a:xfrm>
          <a:prstGeom prst="rect">
            <a:avLst/>
          </a:prstGeom>
        </p:spPr>
        <p:txBody>
          <a:bodyPr vert="horz" wrap="square" lIns="0" tIns="36852" rIns="0" bIns="0" rtlCol="0">
            <a:spAutoFit/>
          </a:bodyPr>
          <a:lstStyle/>
          <a:p>
            <a:pPr marL="15356" marR="6142" indent="81385" algn="ctr">
              <a:lnSpc>
                <a:spcPts val="846"/>
              </a:lnSpc>
              <a:spcBef>
                <a:spcPts val="290"/>
              </a:spcBef>
            </a:pPr>
            <a:r>
              <a:rPr lang="ru-RU" sz="846" spc="-24" dirty="0" smtClean="0">
                <a:solidFill>
                  <a:srgbClr val="231F20"/>
                </a:solidFill>
                <a:latin typeface="Roboto"/>
                <a:cs typeface="Roboto"/>
              </a:rPr>
              <a:t>Доля зданий муниципальных общеобразовательных организаций и организаций дополнительного образования, в которых выполнены мероприятия в текущем году по капитальному ремонту зданий в общем количестве зданий муниципальных общеобразовательных учреждений и учреждений дополнительного образования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922854" y="8388424"/>
            <a:ext cx="494604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i="1" spc="-12" dirty="0" smtClean="0">
                <a:solidFill>
                  <a:srgbClr val="231F20"/>
                </a:solidFill>
                <a:latin typeface="Roboto"/>
                <a:cs typeface="Roboto"/>
              </a:rPr>
              <a:t>процент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712828" y="8388423"/>
            <a:ext cx="280338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6" dirty="0" smtClean="0">
                <a:solidFill>
                  <a:srgbClr val="231F20"/>
                </a:solidFill>
                <a:latin typeface="Roboto"/>
                <a:cs typeface="Roboto"/>
              </a:rPr>
              <a:t>0,00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111759" y="8388422"/>
            <a:ext cx="353554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6" dirty="0" smtClean="0">
                <a:solidFill>
                  <a:srgbClr val="231F20"/>
                </a:solidFill>
                <a:latin typeface="Roboto"/>
                <a:cs typeface="Roboto"/>
              </a:rPr>
              <a:t>17,39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628619" y="8388422"/>
            <a:ext cx="301276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6" dirty="0" smtClean="0">
                <a:solidFill>
                  <a:srgbClr val="231F20"/>
                </a:solidFill>
                <a:latin typeface="Roboto"/>
                <a:cs typeface="Roboto"/>
              </a:rPr>
              <a:t>21,74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125573" y="8388422"/>
            <a:ext cx="268332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6" dirty="0" smtClean="0">
                <a:solidFill>
                  <a:srgbClr val="231F20"/>
                </a:solidFill>
                <a:latin typeface="Roboto"/>
                <a:cs typeface="Roboto"/>
              </a:rPr>
              <a:t>0,00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546776" y="8388221"/>
            <a:ext cx="272335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6" dirty="0" smtClean="0">
                <a:solidFill>
                  <a:srgbClr val="231F20"/>
                </a:solidFill>
                <a:latin typeface="Roboto"/>
                <a:cs typeface="Roboto"/>
              </a:rPr>
              <a:t>0,00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84" name="object 20"/>
          <p:cNvSpPr txBox="1">
            <a:spLocks noGrp="1"/>
          </p:cNvSpPr>
          <p:nvPr>
            <p:ph type="title"/>
          </p:nvPr>
        </p:nvSpPr>
        <p:spPr>
          <a:xfrm>
            <a:off x="1105693" y="772660"/>
            <a:ext cx="5915025" cy="1767417"/>
          </a:xfrm>
          <a:prstGeom prst="rect">
            <a:avLst/>
          </a:prstGeom>
        </p:spPr>
        <p:txBody>
          <a:bodyPr vert="horz" wrap="square" lIns="0" tIns="52208" rIns="0" bIns="0" rtlCol="0" anchor="ctr">
            <a:spAutoFit/>
          </a:bodyPr>
          <a:lstStyle/>
          <a:p>
            <a:pPr marL="15356" marR="6142">
              <a:lnSpc>
                <a:spcPts val="2055"/>
              </a:lnSpc>
              <a:spcBef>
                <a:spcPts val="411"/>
              </a:spcBef>
            </a:pPr>
            <a:r>
              <a:rPr lang="ru-RU" dirty="0" smtClean="0">
                <a:latin typeface="Palatino Linotype" panose="02040502050505030304" pitchFamily="18" charset="0"/>
              </a:rPr>
              <a:t>Муниципальная </a:t>
            </a:r>
            <a:r>
              <a:rPr lang="ru-RU" spc="-12" dirty="0" smtClean="0">
                <a:latin typeface="Palatino Linotype" panose="02040502050505030304" pitchFamily="18" charset="0"/>
              </a:rPr>
              <a:t>программа</a:t>
            </a:r>
            <a:endParaRPr spc="-12" dirty="0">
              <a:latin typeface="Palatino Linotype" panose="02040502050505030304" pitchFamily="18" charset="0"/>
            </a:endParaRPr>
          </a:p>
          <a:p>
            <a:pPr marL="15356">
              <a:lnSpc>
                <a:spcPts val="2031"/>
              </a:lnSpc>
            </a:pPr>
            <a:r>
              <a:rPr spc="-54" dirty="0" smtClean="0">
                <a:latin typeface="Palatino Linotype" panose="02040502050505030304" pitchFamily="18" charset="0"/>
              </a:rPr>
              <a:t>«</a:t>
            </a:r>
            <a:r>
              <a:rPr lang="ru-RU" spc="-54" dirty="0" smtClean="0">
                <a:latin typeface="Palatino Linotype" panose="02040502050505030304" pitchFamily="18" charset="0"/>
              </a:rPr>
              <a:t>Развитие образования в городе Невинномысске»</a:t>
            </a:r>
            <a:endParaRPr spc="-12" dirty="0">
              <a:latin typeface="Palatino Linotype" panose="02040502050505030304" pitchFamily="18" charset="0"/>
            </a:endParaRPr>
          </a:p>
        </p:txBody>
      </p:sp>
      <p:sp>
        <p:nvSpPr>
          <p:cNvPr id="85" name="object 22"/>
          <p:cNvSpPr txBox="1"/>
          <p:nvPr/>
        </p:nvSpPr>
        <p:spPr>
          <a:xfrm>
            <a:off x="1115644" y="2221121"/>
            <a:ext cx="4536955" cy="875036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22266">
              <a:spcBef>
                <a:spcPts val="121"/>
              </a:spcBef>
            </a:pP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Ответственный</a:t>
            </a:r>
            <a:r>
              <a:rPr sz="967" b="1" spc="54" dirty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исполнитель:</a:t>
            </a:r>
            <a:endParaRPr sz="967" dirty="0">
              <a:latin typeface="Roboto"/>
              <a:cs typeface="Roboto"/>
            </a:endParaRPr>
          </a:p>
          <a:p>
            <a:pPr marL="22266"/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Управление</a:t>
            </a:r>
            <a:r>
              <a:rPr sz="967" spc="30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образования администрации города Невинномысска</a:t>
            </a:r>
            <a:endParaRPr sz="967" dirty="0">
              <a:latin typeface="Roboto"/>
              <a:cs typeface="Roboto"/>
            </a:endParaRPr>
          </a:p>
          <a:p>
            <a:pPr marL="15356" marR="6142" algn="just">
              <a:spcBef>
                <a:spcPts val="889"/>
              </a:spcBef>
            </a:pPr>
            <a:r>
              <a:rPr lang="ru-RU" sz="967" b="1" dirty="0" smtClean="0">
                <a:solidFill>
                  <a:srgbClr val="BD474A"/>
                </a:solidFill>
                <a:latin typeface="Roboto"/>
                <a:cs typeface="Roboto"/>
              </a:rPr>
              <a:t>Основные</a:t>
            </a:r>
            <a:r>
              <a:rPr sz="967" b="1" spc="-36" dirty="0" smtClean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BD474A"/>
                </a:solidFill>
                <a:latin typeface="Roboto"/>
                <a:cs typeface="Roboto"/>
              </a:rPr>
              <a:t>цели реализации </a:t>
            </a:r>
            <a:r>
              <a:rPr lang="ru-RU" sz="967" b="1" spc="-12" dirty="0" smtClean="0">
                <a:solidFill>
                  <a:srgbClr val="BD474A"/>
                </a:solidFill>
                <a:latin typeface="Roboto"/>
                <a:cs typeface="Roboto"/>
              </a:rPr>
              <a:t>муниципальной</a:t>
            </a:r>
            <a:r>
              <a:rPr sz="967" b="1" spc="-30" dirty="0" smtClean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программы:</a:t>
            </a:r>
            <a:r>
              <a:rPr sz="967" b="1" spc="605" dirty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Обеспечение высокого качества образования в соответствии с запросами населения и перспективами развития города Невинномысска</a:t>
            </a:r>
            <a:endParaRPr sz="967" dirty="0">
              <a:latin typeface="Roboto"/>
              <a:cs typeface="Roboto"/>
            </a:endParaRPr>
          </a:p>
        </p:txBody>
      </p:sp>
      <p:pic>
        <p:nvPicPr>
          <p:cNvPr id="86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81" y="1241148"/>
            <a:ext cx="813669" cy="88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object 62"/>
          <p:cNvSpPr txBox="1"/>
          <p:nvPr/>
        </p:nvSpPr>
        <p:spPr>
          <a:xfrm>
            <a:off x="980156" y="6719240"/>
            <a:ext cx="1706726" cy="755357"/>
          </a:xfrm>
          <a:prstGeom prst="rect">
            <a:avLst/>
          </a:prstGeom>
        </p:spPr>
        <p:txBody>
          <a:bodyPr vert="horz" wrap="square" lIns="0" tIns="36852" rIns="0" bIns="0" rtlCol="0">
            <a:spAutoFit/>
          </a:bodyPr>
          <a:lstStyle/>
          <a:p>
            <a:pPr marL="15356" marR="6142" indent="1536" algn="ctr">
              <a:lnSpc>
                <a:spcPts val="846"/>
              </a:lnSpc>
              <a:spcBef>
                <a:spcPts val="290"/>
              </a:spcBef>
            </a:pPr>
            <a:r>
              <a:rPr sz="846" spc="-24" dirty="0">
                <a:solidFill>
                  <a:srgbClr val="231F20"/>
                </a:solidFill>
                <a:latin typeface="Roboto"/>
                <a:cs typeface="Roboto"/>
              </a:rPr>
              <a:t>Доля</a:t>
            </a:r>
            <a:r>
              <a:rPr sz="846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36" dirty="0">
                <a:solidFill>
                  <a:srgbClr val="231F20"/>
                </a:solidFill>
                <a:latin typeface="Roboto"/>
                <a:cs typeface="Roboto"/>
              </a:rPr>
              <a:t>детей</a:t>
            </a:r>
            <a:r>
              <a:rPr sz="846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846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846" spc="-36" dirty="0" smtClean="0">
                <a:solidFill>
                  <a:srgbClr val="231F20"/>
                </a:solidFill>
                <a:latin typeface="Roboto"/>
                <a:cs typeface="Roboto"/>
              </a:rPr>
              <a:t>возрасте</a:t>
            </a:r>
            <a:r>
              <a:rPr sz="846" spc="-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846" spc="-42" dirty="0" smtClean="0">
                <a:solidFill>
                  <a:srgbClr val="231F20"/>
                </a:solidFill>
                <a:latin typeface="Roboto"/>
                <a:cs typeface="Roboto"/>
              </a:rPr>
              <a:t>от</a:t>
            </a:r>
            <a:r>
              <a:rPr sz="846" spc="-18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846" dirty="0" smtClean="0">
                <a:solidFill>
                  <a:srgbClr val="231F20"/>
                </a:solidFill>
                <a:latin typeface="Roboto"/>
                <a:cs typeface="Roboto"/>
              </a:rPr>
              <a:t>6,5</a:t>
            </a:r>
            <a:r>
              <a:rPr sz="846" spc="-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36" dirty="0">
                <a:solidFill>
                  <a:srgbClr val="231F20"/>
                </a:solidFill>
                <a:latin typeface="Roboto"/>
                <a:cs typeface="Roboto"/>
              </a:rPr>
              <a:t>до</a:t>
            </a:r>
            <a:r>
              <a:rPr sz="846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30" dirty="0">
                <a:solidFill>
                  <a:srgbClr val="231F20"/>
                </a:solidFill>
                <a:latin typeface="Roboto"/>
                <a:cs typeface="Roboto"/>
              </a:rPr>
              <a:t>18</a:t>
            </a:r>
            <a:r>
              <a:rPr sz="846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24" dirty="0">
                <a:solidFill>
                  <a:srgbClr val="231F20"/>
                </a:solidFill>
                <a:latin typeface="Roboto"/>
                <a:cs typeface="Roboto"/>
              </a:rPr>
              <a:t>лет,</a:t>
            </a:r>
            <a:r>
              <a:rPr sz="846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охваченных организованным каникулярным отдыхом и занятостью во внеурочное время, от общей численности обучающихся в системе образования города</a:t>
            </a:r>
            <a:endParaRPr sz="846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4199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4416" y="747316"/>
            <a:ext cx="3308270" cy="0"/>
          </a:xfrm>
          <a:custGeom>
            <a:avLst/>
            <a:gdLst/>
            <a:ahLst/>
            <a:cxnLst/>
            <a:rect l="l" t="t" r="r" b="b"/>
            <a:pathLst>
              <a:path w="2736215">
                <a:moveTo>
                  <a:pt x="0" y="0"/>
                </a:moveTo>
                <a:lnTo>
                  <a:pt x="2735997" y="0"/>
                </a:lnTo>
              </a:path>
            </a:pathLst>
          </a:custGeom>
          <a:ln w="3176">
            <a:solidFill>
              <a:srgbClr val="386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589436" y="624094"/>
            <a:ext cx="3057213" cy="246450"/>
            <a:chOff x="2799694" y="516177"/>
            <a:chExt cx="2528570" cy="203835"/>
          </a:xfrm>
        </p:grpSpPr>
        <p:sp>
          <p:nvSpPr>
            <p:cNvPr id="4" name="object 4"/>
            <p:cNvSpPr/>
            <p:nvPr/>
          </p:nvSpPr>
          <p:spPr>
            <a:xfrm>
              <a:off x="2901589" y="516177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404" y="203810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07996" y="516177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99694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894"/>
                  </a:lnTo>
                  <a:lnTo>
                    <a:pt x="101894" y="203819"/>
                  </a:lnTo>
                  <a:lnTo>
                    <a:pt x="203810" y="101894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06102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894"/>
                  </a:lnTo>
                  <a:lnTo>
                    <a:pt x="101894" y="203819"/>
                  </a:lnTo>
                  <a:lnTo>
                    <a:pt x="203819" y="101894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905090" y="655182"/>
            <a:ext cx="2008455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1922517" algn="l"/>
              </a:tabLst>
            </a:pP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ru-RU" sz="967" b="1" spc="-60" dirty="0" smtClean="0">
                <a:solidFill>
                  <a:srgbClr val="FFFFFF"/>
                </a:solidFill>
                <a:latin typeface="Roboto"/>
                <a:cs typeface="Roboto"/>
              </a:rPr>
              <a:t>4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80663" y="722184"/>
            <a:ext cx="46833" cy="46833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193" y="0"/>
                </a:moveTo>
                <a:lnTo>
                  <a:pt x="11723" y="1508"/>
                </a:lnTo>
                <a:lnTo>
                  <a:pt x="5622" y="5623"/>
                </a:lnTo>
                <a:lnTo>
                  <a:pt x="1508" y="11727"/>
                </a:lnTo>
                <a:lnTo>
                  <a:pt x="0" y="19202"/>
                </a:lnTo>
                <a:lnTo>
                  <a:pt x="1508" y="26672"/>
                </a:lnTo>
                <a:lnTo>
                  <a:pt x="5622" y="32765"/>
                </a:lnTo>
                <a:lnTo>
                  <a:pt x="11723" y="36870"/>
                </a:lnTo>
                <a:lnTo>
                  <a:pt x="19193" y="38374"/>
                </a:lnTo>
                <a:lnTo>
                  <a:pt x="26661" y="36870"/>
                </a:lnTo>
                <a:lnTo>
                  <a:pt x="32761" y="32765"/>
                </a:lnTo>
                <a:lnTo>
                  <a:pt x="36874" y="26672"/>
                </a:lnTo>
                <a:lnTo>
                  <a:pt x="38383" y="19202"/>
                </a:lnTo>
                <a:lnTo>
                  <a:pt x="36874" y="11727"/>
                </a:lnTo>
                <a:lnTo>
                  <a:pt x="32761" y="5623"/>
                </a:lnTo>
                <a:lnTo>
                  <a:pt x="26661" y="1508"/>
                </a:lnTo>
                <a:lnTo>
                  <a:pt x="19193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5729" y="714039"/>
            <a:ext cx="66794" cy="6679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26" y="0"/>
                </a:moveTo>
                <a:lnTo>
                  <a:pt x="16811" y="2161"/>
                </a:lnTo>
                <a:lnTo>
                  <a:pt x="8061" y="8058"/>
                </a:lnTo>
                <a:lnTo>
                  <a:pt x="2163" y="16806"/>
                </a:lnTo>
                <a:lnTo>
                  <a:pt x="0" y="27523"/>
                </a:lnTo>
                <a:lnTo>
                  <a:pt x="2163" y="38227"/>
                </a:lnTo>
                <a:lnTo>
                  <a:pt x="8061" y="46977"/>
                </a:lnTo>
                <a:lnTo>
                  <a:pt x="16811" y="52880"/>
                </a:lnTo>
                <a:lnTo>
                  <a:pt x="27526" y="55046"/>
                </a:lnTo>
                <a:lnTo>
                  <a:pt x="38234" y="52880"/>
                </a:lnTo>
                <a:lnTo>
                  <a:pt x="46980" y="46977"/>
                </a:lnTo>
                <a:lnTo>
                  <a:pt x="52877" y="38227"/>
                </a:lnTo>
                <a:lnTo>
                  <a:pt x="55040" y="27523"/>
                </a:lnTo>
                <a:lnTo>
                  <a:pt x="52877" y="16806"/>
                </a:lnTo>
                <a:lnTo>
                  <a:pt x="46980" y="8058"/>
                </a:lnTo>
                <a:lnTo>
                  <a:pt x="38234" y="2161"/>
                </a:lnTo>
                <a:lnTo>
                  <a:pt x="27526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0035" y="688279"/>
            <a:ext cx="118235" cy="118235"/>
          </a:xfrm>
          <a:custGeom>
            <a:avLst/>
            <a:gdLst/>
            <a:ahLst/>
            <a:cxnLst/>
            <a:rect l="l" t="t" r="r" b="b"/>
            <a:pathLst>
              <a:path w="97790" h="97790">
                <a:moveTo>
                  <a:pt x="48816" y="0"/>
                </a:moveTo>
                <a:lnTo>
                  <a:pt x="0" y="48828"/>
                </a:lnTo>
                <a:lnTo>
                  <a:pt x="48816" y="97657"/>
                </a:lnTo>
                <a:lnTo>
                  <a:pt x="97642" y="48828"/>
                </a:lnTo>
                <a:lnTo>
                  <a:pt x="48816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189916" y="1979712"/>
            <a:ext cx="5709133" cy="6180734"/>
            <a:chOff x="-4" y="1609394"/>
            <a:chExt cx="4608195" cy="5231130"/>
          </a:xfrm>
        </p:grpSpPr>
        <p:sp>
          <p:nvSpPr>
            <p:cNvPr id="13" name="object 13"/>
            <p:cNvSpPr/>
            <p:nvPr/>
          </p:nvSpPr>
          <p:spPr>
            <a:xfrm>
              <a:off x="4488332" y="1667184"/>
              <a:ext cx="0" cy="5147945"/>
            </a:xfrm>
            <a:custGeom>
              <a:avLst/>
              <a:gdLst/>
              <a:ahLst/>
              <a:cxnLst/>
              <a:rect l="l" t="t" r="r" b="b"/>
              <a:pathLst>
                <a:path h="5147945">
                  <a:moveTo>
                    <a:pt x="0" y="0"/>
                  </a:moveTo>
                  <a:lnTo>
                    <a:pt x="0" y="5147465"/>
                  </a:lnTo>
                </a:path>
              </a:pathLst>
            </a:custGeom>
            <a:ln w="12701">
              <a:solidFill>
                <a:srgbClr val="80828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81969" y="1622856"/>
              <a:ext cx="13335" cy="5217160"/>
            </a:xfrm>
            <a:custGeom>
              <a:avLst/>
              <a:gdLst/>
              <a:ahLst/>
              <a:cxnLst/>
              <a:rect l="l" t="t" r="r" b="b"/>
              <a:pathLst>
                <a:path w="13335" h="5217159">
                  <a:moveTo>
                    <a:pt x="12712" y="5210797"/>
                  </a:moveTo>
                  <a:lnTo>
                    <a:pt x="10845" y="5206314"/>
                  </a:lnTo>
                  <a:lnTo>
                    <a:pt x="6362" y="5204447"/>
                  </a:lnTo>
                  <a:lnTo>
                    <a:pt x="1866" y="5206314"/>
                  </a:lnTo>
                  <a:lnTo>
                    <a:pt x="0" y="5210797"/>
                  </a:lnTo>
                  <a:lnTo>
                    <a:pt x="1866" y="5215293"/>
                  </a:lnTo>
                  <a:lnTo>
                    <a:pt x="6362" y="5217147"/>
                  </a:lnTo>
                  <a:lnTo>
                    <a:pt x="10845" y="5215293"/>
                  </a:lnTo>
                  <a:lnTo>
                    <a:pt x="12712" y="5210797"/>
                  </a:lnTo>
                  <a:close/>
                </a:path>
                <a:path w="13335" h="5217159">
                  <a:moveTo>
                    <a:pt x="12712" y="6362"/>
                  </a:moveTo>
                  <a:lnTo>
                    <a:pt x="10845" y="1866"/>
                  </a:lnTo>
                  <a:lnTo>
                    <a:pt x="6362" y="0"/>
                  </a:lnTo>
                  <a:lnTo>
                    <a:pt x="1866" y="1866"/>
                  </a:lnTo>
                  <a:lnTo>
                    <a:pt x="0" y="6362"/>
                  </a:lnTo>
                  <a:lnTo>
                    <a:pt x="1866" y="10845"/>
                  </a:lnTo>
                  <a:lnTo>
                    <a:pt x="6362" y="12712"/>
                  </a:lnTo>
                  <a:lnTo>
                    <a:pt x="10845" y="10845"/>
                  </a:lnTo>
                  <a:lnTo>
                    <a:pt x="12712" y="6362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4577" y="1629206"/>
              <a:ext cx="4415790" cy="0"/>
            </a:xfrm>
            <a:custGeom>
              <a:avLst/>
              <a:gdLst/>
              <a:ahLst/>
              <a:cxnLst/>
              <a:rect l="l" t="t" r="r" b="b"/>
              <a:pathLst>
                <a:path w="4415790">
                  <a:moveTo>
                    <a:pt x="0" y="0"/>
                  </a:moveTo>
                  <a:lnTo>
                    <a:pt x="4415347" y="0"/>
                  </a:lnTo>
                </a:path>
              </a:pathLst>
            </a:custGeom>
            <a:ln w="12701">
              <a:solidFill>
                <a:srgbClr val="80828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0" y="1622856"/>
              <a:ext cx="4485640" cy="13335"/>
            </a:xfrm>
            <a:custGeom>
              <a:avLst/>
              <a:gdLst/>
              <a:ahLst/>
              <a:cxnLst/>
              <a:rect l="l" t="t" r="r" b="b"/>
              <a:pathLst>
                <a:path w="4485640" h="13335">
                  <a:moveTo>
                    <a:pt x="12687" y="6362"/>
                  </a:moveTo>
                  <a:lnTo>
                    <a:pt x="10833" y="1866"/>
                  </a:lnTo>
                  <a:lnTo>
                    <a:pt x="6337" y="0"/>
                  </a:lnTo>
                  <a:lnTo>
                    <a:pt x="1854" y="1866"/>
                  </a:lnTo>
                  <a:lnTo>
                    <a:pt x="0" y="6362"/>
                  </a:lnTo>
                  <a:lnTo>
                    <a:pt x="1854" y="10845"/>
                  </a:lnTo>
                  <a:lnTo>
                    <a:pt x="6337" y="12712"/>
                  </a:lnTo>
                  <a:lnTo>
                    <a:pt x="10833" y="10845"/>
                  </a:lnTo>
                  <a:lnTo>
                    <a:pt x="12687" y="6362"/>
                  </a:lnTo>
                  <a:close/>
                </a:path>
                <a:path w="4485640" h="13335">
                  <a:moveTo>
                    <a:pt x="4485386" y="6362"/>
                  </a:moveTo>
                  <a:lnTo>
                    <a:pt x="4483519" y="1866"/>
                  </a:lnTo>
                  <a:lnTo>
                    <a:pt x="4479023" y="0"/>
                  </a:lnTo>
                  <a:lnTo>
                    <a:pt x="4474540" y="1866"/>
                  </a:lnTo>
                  <a:lnTo>
                    <a:pt x="4472673" y="6362"/>
                  </a:lnTo>
                  <a:lnTo>
                    <a:pt x="4474540" y="10845"/>
                  </a:lnTo>
                  <a:lnTo>
                    <a:pt x="4479023" y="12712"/>
                  </a:lnTo>
                  <a:lnTo>
                    <a:pt x="4483519" y="10845"/>
                  </a:lnTo>
                  <a:lnTo>
                    <a:pt x="4485386" y="6362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65594" y="1609394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5">
                  <a:moveTo>
                    <a:pt x="19781" y="0"/>
                  </a:moveTo>
                  <a:lnTo>
                    <a:pt x="12087" y="1556"/>
                  </a:lnTo>
                  <a:lnTo>
                    <a:pt x="5798" y="5802"/>
                  </a:lnTo>
                  <a:lnTo>
                    <a:pt x="1556" y="12100"/>
                  </a:lnTo>
                  <a:lnTo>
                    <a:pt x="0" y="19811"/>
                  </a:lnTo>
                  <a:lnTo>
                    <a:pt x="1556" y="27519"/>
                  </a:lnTo>
                  <a:lnTo>
                    <a:pt x="5798" y="33806"/>
                  </a:lnTo>
                  <a:lnTo>
                    <a:pt x="12087" y="38041"/>
                  </a:lnTo>
                  <a:lnTo>
                    <a:pt x="19781" y="39593"/>
                  </a:lnTo>
                  <a:lnTo>
                    <a:pt x="27493" y="38041"/>
                  </a:lnTo>
                  <a:lnTo>
                    <a:pt x="33790" y="33806"/>
                  </a:lnTo>
                  <a:lnTo>
                    <a:pt x="38036" y="27519"/>
                  </a:lnTo>
                  <a:lnTo>
                    <a:pt x="39593" y="19811"/>
                  </a:lnTo>
                  <a:lnTo>
                    <a:pt x="38036" y="12100"/>
                  </a:lnTo>
                  <a:lnTo>
                    <a:pt x="33790" y="5802"/>
                  </a:lnTo>
                  <a:lnTo>
                    <a:pt x="27493" y="1556"/>
                  </a:lnTo>
                  <a:lnTo>
                    <a:pt x="19781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580345" y="1968113"/>
              <a:ext cx="2028189" cy="224154"/>
            </a:xfrm>
            <a:custGeom>
              <a:avLst/>
              <a:gdLst/>
              <a:ahLst/>
              <a:cxnLst/>
              <a:rect l="l" t="t" r="r" b="b"/>
              <a:pathLst>
                <a:path w="2028189" h="224155">
                  <a:moveTo>
                    <a:pt x="2027651" y="0"/>
                  </a:moveTo>
                  <a:lnTo>
                    <a:pt x="88904" y="0"/>
                  </a:lnTo>
                  <a:lnTo>
                    <a:pt x="37506" y="1389"/>
                  </a:lnTo>
                  <a:lnTo>
                    <a:pt x="11113" y="11113"/>
                  </a:lnTo>
                  <a:lnTo>
                    <a:pt x="1389" y="37508"/>
                  </a:lnTo>
                  <a:lnTo>
                    <a:pt x="0" y="88910"/>
                  </a:lnTo>
                  <a:lnTo>
                    <a:pt x="0" y="134630"/>
                  </a:lnTo>
                  <a:lnTo>
                    <a:pt x="1389" y="186031"/>
                  </a:lnTo>
                  <a:lnTo>
                    <a:pt x="11113" y="212426"/>
                  </a:lnTo>
                  <a:lnTo>
                    <a:pt x="37506" y="222151"/>
                  </a:lnTo>
                  <a:lnTo>
                    <a:pt x="88904" y="223540"/>
                  </a:lnTo>
                  <a:lnTo>
                    <a:pt x="2027651" y="223540"/>
                  </a:lnTo>
                  <a:lnTo>
                    <a:pt x="2027651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580345" y="3651036"/>
              <a:ext cx="2028189" cy="224154"/>
            </a:xfrm>
            <a:custGeom>
              <a:avLst/>
              <a:gdLst/>
              <a:ahLst/>
              <a:cxnLst/>
              <a:rect l="l" t="t" r="r" b="b"/>
              <a:pathLst>
                <a:path w="2028189" h="224154">
                  <a:moveTo>
                    <a:pt x="2027651" y="0"/>
                  </a:moveTo>
                  <a:lnTo>
                    <a:pt x="88904" y="0"/>
                  </a:lnTo>
                  <a:lnTo>
                    <a:pt x="37506" y="1389"/>
                  </a:lnTo>
                  <a:lnTo>
                    <a:pt x="11113" y="11113"/>
                  </a:lnTo>
                  <a:lnTo>
                    <a:pt x="1389" y="37508"/>
                  </a:lnTo>
                  <a:lnTo>
                    <a:pt x="0" y="88910"/>
                  </a:lnTo>
                  <a:lnTo>
                    <a:pt x="0" y="134630"/>
                  </a:lnTo>
                  <a:lnTo>
                    <a:pt x="1389" y="186031"/>
                  </a:lnTo>
                  <a:lnTo>
                    <a:pt x="11113" y="212426"/>
                  </a:lnTo>
                  <a:lnTo>
                    <a:pt x="37506" y="222151"/>
                  </a:lnTo>
                  <a:lnTo>
                    <a:pt x="88904" y="223540"/>
                  </a:lnTo>
                  <a:lnTo>
                    <a:pt x="2027651" y="223540"/>
                  </a:lnTo>
                  <a:lnTo>
                    <a:pt x="2027651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929495" y="4409423"/>
            <a:ext cx="4671041" cy="990452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3028118">
              <a:spcBef>
                <a:spcPts val="121"/>
              </a:spcBef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«Бюджет</a:t>
            </a:r>
            <a:r>
              <a:rPr sz="967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для</a:t>
            </a:r>
            <a:r>
              <a:rPr sz="967" spc="-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граждан»</a:t>
            </a:r>
            <a:endParaRPr sz="967" dirty="0">
              <a:latin typeface="Roboto"/>
              <a:cs typeface="Roboto"/>
            </a:endParaRPr>
          </a:p>
          <a:p>
            <a:pPr marL="15356" marR="6142" indent="217281" algn="just">
              <a:spcBef>
                <a:spcPts val="865"/>
              </a:spcBef>
            </a:pPr>
            <a:endParaRPr lang="ru-RU" sz="967" dirty="0" smtClean="0">
              <a:solidFill>
                <a:srgbClr val="231F20"/>
              </a:solidFill>
              <a:latin typeface="Roboto"/>
              <a:cs typeface="Roboto"/>
            </a:endParaRPr>
          </a:p>
          <a:p>
            <a:pPr marL="15356" marR="6142" indent="217281" algn="just">
              <a:spcBef>
                <a:spcPts val="865"/>
              </a:spcBef>
            </a:pPr>
            <a:r>
              <a:rPr sz="967" dirty="0" err="1" smtClean="0">
                <a:solidFill>
                  <a:srgbClr val="231F20"/>
                </a:solidFill>
                <a:latin typeface="Roboto"/>
                <a:cs typeface="Roboto"/>
              </a:rPr>
              <a:t>Группировка</a:t>
            </a:r>
            <a:r>
              <a:rPr sz="967" spc="181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доходов,</a:t>
            </a:r>
            <a:r>
              <a:rPr sz="967" spc="17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расходов</a:t>
            </a:r>
            <a:r>
              <a:rPr sz="967" spc="17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17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источников</a:t>
            </a:r>
            <a:r>
              <a:rPr sz="967" spc="17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финансирования</a:t>
            </a:r>
            <a:r>
              <a:rPr sz="967" spc="18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дефици-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тов</a:t>
            </a:r>
            <a:r>
              <a:rPr sz="967" spc="12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бюджетов</a:t>
            </a:r>
            <a:r>
              <a:rPr sz="967" spc="12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по</a:t>
            </a:r>
            <a:r>
              <a:rPr sz="967" spc="12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различным</a:t>
            </a:r>
            <a:r>
              <a:rPr sz="967" spc="12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направлениям,</a:t>
            </a:r>
            <a:r>
              <a:rPr sz="967" spc="12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применяемая</a:t>
            </a:r>
            <a:r>
              <a:rPr sz="967" spc="12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при</a:t>
            </a:r>
            <a:r>
              <a:rPr sz="967" spc="12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составлении,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исполнении</a:t>
            </a:r>
            <a:r>
              <a:rPr sz="967" spc="9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бюджетов</a:t>
            </a:r>
            <a:r>
              <a:rPr sz="967" spc="9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9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формирования</a:t>
            </a:r>
            <a:r>
              <a:rPr sz="967" spc="9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отчетности.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43179" y="2067258"/>
            <a:ext cx="4899492" cy="223701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2618125">
              <a:spcBef>
                <a:spcPts val="121"/>
              </a:spcBef>
            </a:pPr>
            <a:r>
              <a:rPr sz="1209" b="1" dirty="0" err="1">
                <a:solidFill>
                  <a:srgbClr val="386742"/>
                </a:solidFill>
                <a:latin typeface="Roboto"/>
                <a:cs typeface="Roboto"/>
              </a:rPr>
              <a:t>Бюджетная</a:t>
            </a:r>
            <a:r>
              <a:rPr sz="1209" b="1" spc="6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09" b="1" spc="-12" dirty="0" err="1" smtClean="0">
                <a:solidFill>
                  <a:srgbClr val="386742"/>
                </a:solidFill>
                <a:latin typeface="Roboto"/>
                <a:cs typeface="Roboto"/>
              </a:rPr>
              <a:t>классификация</a:t>
            </a:r>
            <a:endParaRPr lang="ru-RU" sz="1209" b="1" spc="-12" dirty="0" smtClean="0">
              <a:solidFill>
                <a:srgbClr val="386742"/>
              </a:solidFill>
              <a:latin typeface="Roboto"/>
              <a:cs typeface="Roboto"/>
            </a:endParaRPr>
          </a:p>
          <a:p>
            <a:pPr marL="2618125">
              <a:spcBef>
                <a:spcPts val="121"/>
              </a:spcBef>
            </a:pPr>
            <a:endParaRPr sz="1209" dirty="0">
              <a:latin typeface="Roboto"/>
              <a:cs typeface="Roboto"/>
            </a:endParaRPr>
          </a:p>
          <a:p>
            <a:pPr marL="232637" marR="6142" indent="2904506" algn="just">
              <a:spcBef>
                <a:spcPts val="0"/>
              </a:spcBef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Бюджетный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 err="1">
                <a:solidFill>
                  <a:srgbClr val="FFFFFF"/>
                </a:solidFill>
                <a:latin typeface="Roboto"/>
                <a:cs typeface="Roboto"/>
              </a:rPr>
              <a:t>кодекс</a:t>
            </a:r>
            <a:r>
              <a:rPr sz="967" spc="60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endParaRPr lang="ru-RU" sz="967" spc="605" dirty="0" smtClean="0">
              <a:solidFill>
                <a:srgbClr val="FFFFFF"/>
              </a:solidFill>
              <a:latin typeface="Roboto"/>
              <a:cs typeface="Roboto"/>
            </a:endParaRPr>
          </a:p>
          <a:p>
            <a:pPr marL="232637" marR="6142" indent="2904506" algn="just">
              <a:spcBef>
                <a:spcPts val="0"/>
              </a:spcBef>
            </a:pPr>
            <a:endParaRPr lang="ru-RU" sz="967" spc="605" dirty="0" smtClean="0">
              <a:solidFill>
                <a:srgbClr val="FFFFFF"/>
              </a:solidFill>
              <a:latin typeface="Roboto"/>
              <a:cs typeface="Roboto"/>
            </a:endParaRPr>
          </a:p>
          <a:p>
            <a:pPr marL="232637" marR="6142" indent="2904506" algn="just">
              <a:lnSpc>
                <a:spcPts val="1200"/>
              </a:lnSpc>
              <a:spcBef>
                <a:spcPts val="0"/>
              </a:spcBef>
            </a:pPr>
            <a:r>
              <a:rPr sz="1000" dirty="0" err="1" smtClean="0">
                <a:solidFill>
                  <a:srgbClr val="231F20"/>
                </a:solidFill>
                <a:latin typeface="Roboto"/>
                <a:cs typeface="Roboto"/>
              </a:rPr>
              <a:t>Бюджетная</a:t>
            </a:r>
            <a:r>
              <a:rPr sz="1000" spc="2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12" dirty="0" err="1" smtClean="0">
                <a:solidFill>
                  <a:srgbClr val="231F20"/>
                </a:solidFill>
                <a:latin typeface="Roboto"/>
                <a:cs typeface="Roboto"/>
              </a:rPr>
              <a:t>классификация</a:t>
            </a:r>
            <a:r>
              <a:rPr lang="ru-RU" sz="1000" spc="218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 err="1" smtClean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1000" spc="218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Федерации</a:t>
            </a:r>
            <a:r>
              <a:rPr sz="1000" spc="2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 err="1">
                <a:solidFill>
                  <a:srgbClr val="231F20"/>
                </a:solidFill>
                <a:latin typeface="Roboto"/>
                <a:cs typeface="Roboto"/>
              </a:rPr>
              <a:t>является</a:t>
            </a:r>
            <a:r>
              <a:rPr sz="1000" spc="2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12" dirty="0" err="1" smtClean="0">
                <a:solidFill>
                  <a:srgbClr val="231F20"/>
                </a:solidFill>
                <a:latin typeface="Roboto"/>
                <a:cs typeface="Roboto"/>
              </a:rPr>
              <a:t>группиро</a:t>
            </a:r>
            <a:r>
              <a:rPr lang="ru-RU" sz="1000" spc="-12" dirty="0" smtClean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1000" dirty="0" err="1" smtClean="0">
                <a:solidFill>
                  <a:srgbClr val="231F20"/>
                </a:solidFill>
                <a:latin typeface="Roboto"/>
                <a:cs typeface="Roboto"/>
              </a:rPr>
              <a:t>кой</a:t>
            </a:r>
            <a:r>
              <a:rPr sz="1000" spc="91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доходов,</a:t>
            </a:r>
            <a:r>
              <a:rPr sz="1000" spc="10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расходов</a:t>
            </a:r>
            <a:r>
              <a:rPr sz="1000" spc="10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1000" spc="9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источников</a:t>
            </a:r>
            <a:r>
              <a:rPr sz="1000" spc="10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финансирования</a:t>
            </a:r>
            <a:r>
              <a:rPr sz="1000" spc="10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дефицитов</a:t>
            </a:r>
            <a:r>
              <a:rPr sz="1000" spc="9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12" dirty="0">
                <a:solidFill>
                  <a:srgbClr val="231F20"/>
                </a:solidFill>
                <a:latin typeface="Roboto"/>
                <a:cs typeface="Roboto"/>
              </a:rPr>
              <a:t>бюджетов</a:t>
            </a:r>
            <a:r>
              <a:rPr sz="1000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бюджетной</a:t>
            </a:r>
            <a:r>
              <a:rPr sz="1000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12" dirty="0">
                <a:solidFill>
                  <a:srgbClr val="231F20"/>
                </a:solidFill>
                <a:latin typeface="Roboto"/>
                <a:cs typeface="Roboto"/>
              </a:rPr>
              <a:t>системы</a:t>
            </a:r>
            <a:r>
              <a:rPr sz="1000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1000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Федерации,</a:t>
            </a:r>
            <a:r>
              <a:rPr sz="1000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используемой</a:t>
            </a:r>
            <a:r>
              <a:rPr sz="1000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для</a:t>
            </a:r>
            <a:r>
              <a:rPr sz="1000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составления</a:t>
            </a:r>
            <a:r>
              <a:rPr sz="1000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1000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исполнения</a:t>
            </a:r>
            <a:r>
              <a:rPr sz="1000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бюджетов,</a:t>
            </a:r>
            <a:r>
              <a:rPr sz="1000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а</a:t>
            </a:r>
            <a:r>
              <a:rPr sz="1000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также</a:t>
            </a:r>
            <a:r>
              <a:rPr sz="1000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12" dirty="0">
                <a:solidFill>
                  <a:srgbClr val="231F20"/>
                </a:solidFill>
                <a:latin typeface="Roboto"/>
                <a:cs typeface="Roboto"/>
              </a:rPr>
              <a:t>группировкой</a:t>
            </a:r>
            <a:r>
              <a:rPr sz="1000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12" dirty="0">
                <a:solidFill>
                  <a:srgbClr val="231F20"/>
                </a:solidFill>
                <a:latin typeface="Roboto"/>
                <a:cs typeface="Roboto"/>
              </a:rPr>
              <a:t>доходов,</a:t>
            </a:r>
            <a:r>
              <a:rPr sz="1000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расходов</a:t>
            </a:r>
            <a:r>
              <a:rPr sz="1000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1000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12" dirty="0">
                <a:solidFill>
                  <a:srgbClr val="231F20"/>
                </a:solidFill>
                <a:latin typeface="Roboto"/>
                <a:cs typeface="Roboto"/>
              </a:rPr>
              <a:t>источников</a:t>
            </a:r>
            <a:r>
              <a:rPr sz="1000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24" dirty="0">
                <a:solidFill>
                  <a:srgbClr val="231F20"/>
                </a:solidFill>
                <a:latin typeface="Roboto"/>
                <a:cs typeface="Roboto"/>
              </a:rPr>
              <a:t>финансирования</a:t>
            </a:r>
            <a:r>
              <a:rPr sz="1000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Roboto"/>
                <a:cs typeface="Roboto"/>
              </a:rPr>
              <a:t>дефицитов</a:t>
            </a:r>
            <a:r>
              <a:rPr sz="1000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12" dirty="0">
                <a:solidFill>
                  <a:srgbClr val="231F20"/>
                </a:solidFill>
                <a:latin typeface="Roboto"/>
                <a:cs typeface="Roboto"/>
              </a:rPr>
              <a:t>бюджетов</a:t>
            </a:r>
            <a:r>
              <a:rPr sz="1000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1000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(или)</a:t>
            </a:r>
            <a:r>
              <a:rPr sz="1000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операций</a:t>
            </a:r>
            <a:r>
              <a:rPr sz="1000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12" dirty="0">
                <a:solidFill>
                  <a:srgbClr val="231F20"/>
                </a:solidFill>
                <a:latin typeface="Roboto"/>
                <a:cs typeface="Roboto"/>
              </a:rPr>
              <a:t>сектора</a:t>
            </a:r>
            <a:r>
              <a:rPr sz="1000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12" dirty="0">
                <a:solidFill>
                  <a:srgbClr val="231F20"/>
                </a:solidFill>
                <a:latin typeface="Roboto"/>
                <a:cs typeface="Roboto"/>
              </a:rPr>
              <a:t>государствен-</a:t>
            </a:r>
            <a:r>
              <a:rPr sz="1000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ного</a:t>
            </a:r>
            <a:r>
              <a:rPr sz="1000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12" dirty="0">
                <a:solidFill>
                  <a:srgbClr val="231F20"/>
                </a:solidFill>
                <a:latin typeface="Roboto"/>
                <a:cs typeface="Roboto"/>
              </a:rPr>
              <a:t>управления,</a:t>
            </a:r>
            <a:r>
              <a:rPr sz="1000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12" dirty="0">
                <a:solidFill>
                  <a:srgbClr val="231F20"/>
                </a:solidFill>
                <a:latin typeface="Roboto"/>
                <a:cs typeface="Roboto"/>
              </a:rPr>
              <a:t>используемой</a:t>
            </a:r>
            <a:r>
              <a:rPr sz="1000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для</a:t>
            </a:r>
            <a:r>
              <a:rPr sz="1000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ведения</a:t>
            </a:r>
            <a:r>
              <a:rPr sz="1000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бюджетного</a:t>
            </a:r>
            <a:r>
              <a:rPr sz="1000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12" dirty="0">
                <a:solidFill>
                  <a:srgbClr val="231F20"/>
                </a:solidFill>
                <a:latin typeface="Roboto"/>
                <a:cs typeface="Roboto"/>
              </a:rPr>
              <a:t>(бухгалтерского)</a:t>
            </a:r>
            <a:r>
              <a:rPr sz="1000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24" dirty="0">
                <a:solidFill>
                  <a:srgbClr val="231F20"/>
                </a:solidFill>
                <a:latin typeface="Roboto"/>
                <a:cs typeface="Roboto"/>
              </a:rPr>
              <a:t>уче-</a:t>
            </a:r>
            <a:r>
              <a:rPr sz="1000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та,</a:t>
            </a:r>
            <a:r>
              <a:rPr sz="1000" spc="14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составления</a:t>
            </a:r>
            <a:r>
              <a:rPr sz="1000" spc="14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бюджетной</a:t>
            </a:r>
            <a:r>
              <a:rPr sz="1000" spc="15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(бухгалтерской)</a:t>
            </a:r>
            <a:r>
              <a:rPr sz="1000" spc="14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1000" spc="14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иной</a:t>
            </a:r>
            <a:r>
              <a:rPr sz="1000" spc="15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финансовой</a:t>
            </a:r>
            <a:r>
              <a:rPr sz="1000" spc="14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12" dirty="0">
                <a:solidFill>
                  <a:srgbClr val="231F20"/>
                </a:solidFill>
                <a:latin typeface="Roboto"/>
                <a:cs typeface="Roboto"/>
              </a:rPr>
              <a:t>отчетности,</a:t>
            </a:r>
            <a:r>
              <a:rPr sz="1000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обеспечивающей</a:t>
            </a:r>
            <a:r>
              <a:rPr sz="1000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12" dirty="0">
                <a:solidFill>
                  <a:srgbClr val="231F20"/>
                </a:solidFill>
                <a:latin typeface="Roboto"/>
                <a:cs typeface="Roboto"/>
              </a:rPr>
              <a:t>сопоставимость</a:t>
            </a:r>
            <a:r>
              <a:rPr sz="1000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12" dirty="0">
                <a:solidFill>
                  <a:srgbClr val="231F20"/>
                </a:solidFill>
                <a:latin typeface="Roboto"/>
                <a:cs typeface="Roboto"/>
              </a:rPr>
              <a:t>показателей</a:t>
            </a:r>
            <a:r>
              <a:rPr sz="1000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12" dirty="0">
                <a:solidFill>
                  <a:srgbClr val="231F20"/>
                </a:solidFill>
                <a:latin typeface="Roboto"/>
                <a:cs typeface="Roboto"/>
              </a:rPr>
              <a:t>бюджетов</a:t>
            </a:r>
            <a:r>
              <a:rPr sz="1000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231F20"/>
                </a:solidFill>
                <a:latin typeface="Roboto"/>
                <a:cs typeface="Roboto"/>
              </a:rPr>
              <a:t>бюджетной</a:t>
            </a:r>
            <a:r>
              <a:rPr sz="1000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12" dirty="0">
                <a:solidFill>
                  <a:srgbClr val="231F20"/>
                </a:solidFill>
                <a:latin typeface="Roboto"/>
                <a:cs typeface="Roboto"/>
              </a:rPr>
              <a:t>системы</a:t>
            </a:r>
            <a:r>
              <a:rPr sz="1000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12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1000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1000" spc="-12" dirty="0">
                <a:solidFill>
                  <a:srgbClr val="231F20"/>
                </a:solidFill>
                <a:latin typeface="Roboto"/>
                <a:cs typeface="Roboto"/>
              </a:rPr>
              <a:t>Федерации.</a:t>
            </a:r>
            <a:endParaRPr sz="1000" dirty="0">
              <a:latin typeface="Roboto"/>
              <a:cs typeface="Robot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929495" y="6027847"/>
            <a:ext cx="4786413" cy="2288569"/>
            <a:chOff x="734747" y="5041927"/>
            <a:chExt cx="3610610" cy="1519555"/>
          </a:xfrm>
        </p:grpSpPr>
        <p:sp>
          <p:nvSpPr>
            <p:cNvPr id="23" name="object 23"/>
            <p:cNvSpPr/>
            <p:nvPr/>
          </p:nvSpPr>
          <p:spPr>
            <a:xfrm>
              <a:off x="2911602" y="5250046"/>
              <a:ext cx="1280160" cy="1243965"/>
            </a:xfrm>
            <a:custGeom>
              <a:avLst/>
              <a:gdLst/>
              <a:ahLst/>
              <a:cxnLst/>
              <a:rect l="l" t="t" r="r" b="b"/>
              <a:pathLst>
                <a:path w="1280160" h="1243964">
                  <a:moveTo>
                    <a:pt x="679355" y="0"/>
                  </a:moveTo>
                  <a:lnTo>
                    <a:pt x="631361" y="3586"/>
                  </a:lnTo>
                  <a:lnTo>
                    <a:pt x="587077" y="9992"/>
                  </a:lnTo>
                  <a:lnTo>
                    <a:pt x="542264" y="19239"/>
                  </a:lnTo>
                  <a:lnTo>
                    <a:pt x="497234" y="31259"/>
                  </a:lnTo>
                  <a:lnTo>
                    <a:pt x="452300" y="45986"/>
                  </a:lnTo>
                  <a:lnTo>
                    <a:pt x="407773" y="63351"/>
                  </a:lnTo>
                  <a:lnTo>
                    <a:pt x="363965" y="83288"/>
                  </a:lnTo>
                  <a:lnTo>
                    <a:pt x="321187" y="105729"/>
                  </a:lnTo>
                  <a:lnTo>
                    <a:pt x="279753" y="130607"/>
                  </a:lnTo>
                  <a:lnTo>
                    <a:pt x="239973" y="157855"/>
                  </a:lnTo>
                  <a:lnTo>
                    <a:pt x="202159" y="187405"/>
                  </a:lnTo>
                  <a:lnTo>
                    <a:pt x="166623" y="219189"/>
                  </a:lnTo>
                  <a:lnTo>
                    <a:pt x="133678" y="253141"/>
                  </a:lnTo>
                  <a:lnTo>
                    <a:pt x="103634" y="289194"/>
                  </a:lnTo>
                  <a:lnTo>
                    <a:pt x="76804" y="327279"/>
                  </a:lnTo>
                  <a:lnTo>
                    <a:pt x="53499" y="367330"/>
                  </a:lnTo>
                  <a:lnTo>
                    <a:pt x="34032" y="409279"/>
                  </a:lnTo>
                  <a:lnTo>
                    <a:pt x="18714" y="453059"/>
                  </a:lnTo>
                  <a:lnTo>
                    <a:pt x="7856" y="498602"/>
                  </a:lnTo>
                  <a:lnTo>
                    <a:pt x="1565" y="545973"/>
                  </a:lnTo>
                  <a:lnTo>
                    <a:pt x="0" y="592863"/>
                  </a:lnTo>
                  <a:lnTo>
                    <a:pt x="2908" y="639141"/>
                  </a:lnTo>
                  <a:lnTo>
                    <a:pt x="10040" y="684678"/>
                  </a:lnTo>
                  <a:lnTo>
                    <a:pt x="21141" y="729344"/>
                  </a:lnTo>
                  <a:lnTo>
                    <a:pt x="35962" y="773009"/>
                  </a:lnTo>
                  <a:lnTo>
                    <a:pt x="54249" y="815544"/>
                  </a:lnTo>
                  <a:lnTo>
                    <a:pt x="75752" y="856820"/>
                  </a:lnTo>
                  <a:lnTo>
                    <a:pt x="100218" y="896705"/>
                  </a:lnTo>
                  <a:lnTo>
                    <a:pt x="127395" y="935071"/>
                  </a:lnTo>
                  <a:lnTo>
                    <a:pt x="157032" y="971788"/>
                  </a:lnTo>
                  <a:lnTo>
                    <a:pt x="188877" y="1006727"/>
                  </a:lnTo>
                  <a:lnTo>
                    <a:pt x="222677" y="1039756"/>
                  </a:lnTo>
                  <a:lnTo>
                    <a:pt x="258182" y="1070747"/>
                  </a:lnTo>
                  <a:lnTo>
                    <a:pt x="295139" y="1099571"/>
                  </a:lnTo>
                  <a:lnTo>
                    <a:pt x="333297" y="1126096"/>
                  </a:lnTo>
                  <a:lnTo>
                    <a:pt x="372403" y="1150194"/>
                  </a:lnTo>
                  <a:lnTo>
                    <a:pt x="416184" y="1173477"/>
                  </a:lnTo>
                  <a:lnTo>
                    <a:pt x="461572" y="1193650"/>
                  </a:lnTo>
                  <a:lnTo>
                    <a:pt x="508295" y="1210590"/>
                  </a:lnTo>
                  <a:lnTo>
                    <a:pt x="556077" y="1224172"/>
                  </a:lnTo>
                  <a:lnTo>
                    <a:pt x="604646" y="1234272"/>
                  </a:lnTo>
                  <a:lnTo>
                    <a:pt x="653728" y="1240765"/>
                  </a:lnTo>
                  <a:lnTo>
                    <a:pt x="703048" y="1243527"/>
                  </a:lnTo>
                  <a:lnTo>
                    <a:pt x="752333" y="1242433"/>
                  </a:lnTo>
                  <a:lnTo>
                    <a:pt x="801309" y="1237359"/>
                  </a:lnTo>
                  <a:lnTo>
                    <a:pt x="849702" y="1228180"/>
                  </a:lnTo>
                  <a:lnTo>
                    <a:pt x="897238" y="1214772"/>
                  </a:lnTo>
                  <a:lnTo>
                    <a:pt x="939235" y="1198712"/>
                  </a:lnTo>
                  <a:lnTo>
                    <a:pt x="978891" y="1179243"/>
                  </a:lnTo>
                  <a:lnTo>
                    <a:pt x="1016188" y="1156577"/>
                  </a:lnTo>
                  <a:lnTo>
                    <a:pt x="1051108" y="1130929"/>
                  </a:lnTo>
                  <a:lnTo>
                    <a:pt x="1083631" y="1102511"/>
                  </a:lnTo>
                  <a:lnTo>
                    <a:pt x="1113738" y="1071536"/>
                  </a:lnTo>
                  <a:lnTo>
                    <a:pt x="1141410" y="1038217"/>
                  </a:lnTo>
                  <a:lnTo>
                    <a:pt x="1166629" y="1002768"/>
                  </a:lnTo>
                  <a:lnTo>
                    <a:pt x="1189374" y="965400"/>
                  </a:lnTo>
                  <a:lnTo>
                    <a:pt x="1209627" y="926328"/>
                  </a:lnTo>
                  <a:lnTo>
                    <a:pt x="1227370" y="885764"/>
                  </a:lnTo>
                  <a:lnTo>
                    <a:pt x="1242582" y="843921"/>
                  </a:lnTo>
                  <a:lnTo>
                    <a:pt x="1255246" y="801012"/>
                  </a:lnTo>
                  <a:lnTo>
                    <a:pt x="1265342" y="757251"/>
                  </a:lnTo>
                  <a:lnTo>
                    <a:pt x="1272850" y="712850"/>
                  </a:lnTo>
                  <a:lnTo>
                    <a:pt x="1277752" y="668022"/>
                  </a:lnTo>
                  <a:lnTo>
                    <a:pt x="1280030" y="622981"/>
                  </a:lnTo>
                  <a:lnTo>
                    <a:pt x="1279663" y="577939"/>
                  </a:lnTo>
                  <a:lnTo>
                    <a:pt x="1276633" y="533109"/>
                  </a:lnTo>
                  <a:lnTo>
                    <a:pt x="1270921" y="488705"/>
                  </a:lnTo>
                  <a:lnTo>
                    <a:pt x="1262508" y="444939"/>
                  </a:lnTo>
                  <a:lnTo>
                    <a:pt x="1251375" y="402024"/>
                  </a:lnTo>
                  <a:lnTo>
                    <a:pt x="1237503" y="360174"/>
                  </a:lnTo>
                  <a:lnTo>
                    <a:pt x="1220872" y="319602"/>
                  </a:lnTo>
                  <a:lnTo>
                    <a:pt x="1201464" y="280520"/>
                  </a:lnTo>
                  <a:lnTo>
                    <a:pt x="1179260" y="243141"/>
                  </a:lnTo>
                  <a:lnTo>
                    <a:pt x="1154241" y="207679"/>
                  </a:lnTo>
                  <a:lnTo>
                    <a:pt x="1126387" y="174347"/>
                  </a:lnTo>
                  <a:lnTo>
                    <a:pt x="1081172" y="130761"/>
                  </a:lnTo>
                  <a:lnTo>
                    <a:pt x="1043384" y="101756"/>
                  </a:lnTo>
                  <a:lnTo>
                    <a:pt x="1003068" y="76366"/>
                  </a:lnTo>
                  <a:lnTo>
                    <a:pt x="960574" y="54594"/>
                  </a:lnTo>
                  <a:lnTo>
                    <a:pt x="916249" y="36441"/>
                  </a:lnTo>
                  <a:lnTo>
                    <a:pt x="870441" y="21908"/>
                  </a:lnTo>
                  <a:lnTo>
                    <a:pt x="823500" y="10995"/>
                  </a:lnTo>
                  <a:lnTo>
                    <a:pt x="775773" y="3706"/>
                  </a:lnTo>
                  <a:lnTo>
                    <a:pt x="727609" y="40"/>
                  </a:lnTo>
                  <a:lnTo>
                    <a:pt x="679355" y="0"/>
                  </a:lnTo>
                  <a:close/>
                </a:path>
              </a:pathLst>
            </a:custGeom>
            <a:solidFill>
              <a:srgbClr val="EEC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55294" y="5138534"/>
              <a:ext cx="1395095" cy="1394460"/>
            </a:xfrm>
            <a:custGeom>
              <a:avLst/>
              <a:gdLst/>
              <a:ahLst/>
              <a:cxnLst/>
              <a:rect l="l" t="t" r="r" b="b"/>
              <a:pathLst>
                <a:path w="1395095" h="1394459">
                  <a:moveTo>
                    <a:pt x="699579" y="1393964"/>
                  </a:moveTo>
                  <a:lnTo>
                    <a:pt x="99872" y="1056474"/>
                  </a:lnTo>
                  <a:lnTo>
                    <a:pt x="117119" y="1083576"/>
                  </a:lnTo>
                  <a:lnTo>
                    <a:pt x="135572" y="1109789"/>
                  </a:lnTo>
                  <a:lnTo>
                    <a:pt x="175882" y="1159497"/>
                  </a:lnTo>
                  <a:lnTo>
                    <a:pt x="572363" y="1382610"/>
                  </a:lnTo>
                  <a:lnTo>
                    <a:pt x="634111" y="1391069"/>
                  </a:lnTo>
                  <a:lnTo>
                    <a:pt x="697445" y="1394015"/>
                  </a:lnTo>
                  <a:lnTo>
                    <a:pt x="699579" y="1393964"/>
                  </a:lnTo>
                  <a:close/>
                </a:path>
                <a:path w="1395095" h="1394459">
                  <a:moveTo>
                    <a:pt x="877443" y="1370457"/>
                  </a:moveTo>
                  <a:lnTo>
                    <a:pt x="27952" y="892390"/>
                  </a:lnTo>
                  <a:lnTo>
                    <a:pt x="35471" y="916470"/>
                  </a:lnTo>
                  <a:lnTo>
                    <a:pt x="43815" y="940155"/>
                  </a:lnTo>
                  <a:lnTo>
                    <a:pt x="52984" y="963447"/>
                  </a:lnTo>
                  <a:lnTo>
                    <a:pt x="62966" y="986307"/>
                  </a:lnTo>
                  <a:lnTo>
                    <a:pt x="778789" y="1389151"/>
                  </a:lnTo>
                  <a:lnTo>
                    <a:pt x="803897" y="1385773"/>
                  </a:lnTo>
                  <a:lnTo>
                    <a:pt x="828725" y="1381531"/>
                  </a:lnTo>
                  <a:lnTo>
                    <a:pt x="853236" y="1376426"/>
                  </a:lnTo>
                  <a:lnTo>
                    <a:pt x="877443" y="1370457"/>
                  </a:lnTo>
                  <a:close/>
                </a:path>
                <a:path w="1395095" h="1394459">
                  <a:moveTo>
                    <a:pt x="1021003" y="1314399"/>
                  </a:moveTo>
                  <a:lnTo>
                    <a:pt x="1384" y="740587"/>
                  </a:lnTo>
                  <a:lnTo>
                    <a:pt x="3276" y="764540"/>
                  </a:lnTo>
                  <a:lnTo>
                    <a:pt x="5943" y="788276"/>
                  </a:lnTo>
                  <a:lnTo>
                    <a:pt x="9398" y="811745"/>
                  </a:lnTo>
                  <a:lnTo>
                    <a:pt x="13652" y="834974"/>
                  </a:lnTo>
                  <a:lnTo>
                    <a:pt x="933894" y="1352829"/>
                  </a:lnTo>
                  <a:lnTo>
                    <a:pt x="956259" y="1344320"/>
                  </a:lnTo>
                  <a:lnTo>
                    <a:pt x="978242" y="1335062"/>
                  </a:lnTo>
                  <a:lnTo>
                    <a:pt x="999820" y="1325079"/>
                  </a:lnTo>
                  <a:lnTo>
                    <a:pt x="1021003" y="1314399"/>
                  </a:lnTo>
                  <a:close/>
                </a:path>
                <a:path w="1395095" h="1394459">
                  <a:moveTo>
                    <a:pt x="1123607" y="1248537"/>
                  </a:moveTo>
                  <a:lnTo>
                    <a:pt x="4267" y="618617"/>
                  </a:lnTo>
                  <a:lnTo>
                    <a:pt x="2527" y="636397"/>
                  </a:lnTo>
                  <a:lnTo>
                    <a:pt x="1231" y="654278"/>
                  </a:lnTo>
                  <a:lnTo>
                    <a:pt x="381" y="672299"/>
                  </a:lnTo>
                  <a:lnTo>
                    <a:pt x="0" y="690422"/>
                  </a:lnTo>
                  <a:lnTo>
                    <a:pt x="1064590" y="1289532"/>
                  </a:lnTo>
                  <a:lnTo>
                    <a:pt x="1079766" y="1279855"/>
                  </a:lnTo>
                  <a:lnTo>
                    <a:pt x="1094651" y="1269784"/>
                  </a:lnTo>
                  <a:lnTo>
                    <a:pt x="1109268" y="1259344"/>
                  </a:lnTo>
                  <a:lnTo>
                    <a:pt x="1123607" y="1248537"/>
                  </a:lnTo>
                  <a:close/>
                </a:path>
                <a:path w="1395095" h="1394459">
                  <a:moveTo>
                    <a:pt x="1212138" y="1167218"/>
                  </a:moveTo>
                  <a:lnTo>
                    <a:pt x="27851" y="500773"/>
                  </a:lnTo>
                  <a:lnTo>
                    <a:pt x="22936" y="518553"/>
                  </a:lnTo>
                  <a:lnTo>
                    <a:pt x="18478" y="536524"/>
                  </a:lnTo>
                  <a:lnTo>
                    <a:pt x="14478" y="554685"/>
                  </a:lnTo>
                  <a:lnTo>
                    <a:pt x="10960" y="573011"/>
                  </a:lnTo>
                  <a:lnTo>
                    <a:pt x="1159154" y="1219149"/>
                  </a:lnTo>
                  <a:lnTo>
                    <a:pt x="1172908" y="1206690"/>
                  </a:lnTo>
                  <a:lnTo>
                    <a:pt x="1186332" y="1193888"/>
                  </a:lnTo>
                  <a:lnTo>
                    <a:pt x="1199413" y="1180731"/>
                  </a:lnTo>
                  <a:lnTo>
                    <a:pt x="1212138" y="1167218"/>
                  </a:lnTo>
                  <a:close/>
                </a:path>
                <a:path w="1395095" h="1394459">
                  <a:moveTo>
                    <a:pt x="1272336" y="301371"/>
                  </a:moveTo>
                  <a:lnTo>
                    <a:pt x="1243596" y="262559"/>
                  </a:lnTo>
                  <a:lnTo>
                    <a:pt x="1212303" y="225882"/>
                  </a:lnTo>
                  <a:lnTo>
                    <a:pt x="1178585" y="191452"/>
                  </a:lnTo>
                  <a:lnTo>
                    <a:pt x="1142568" y="159410"/>
                  </a:lnTo>
                  <a:lnTo>
                    <a:pt x="1104392" y="129882"/>
                  </a:lnTo>
                  <a:lnTo>
                    <a:pt x="1064196" y="103009"/>
                  </a:lnTo>
                  <a:lnTo>
                    <a:pt x="1022083" y="78905"/>
                  </a:lnTo>
                  <a:lnTo>
                    <a:pt x="978204" y="57721"/>
                  </a:lnTo>
                  <a:lnTo>
                    <a:pt x="932688" y="39573"/>
                  </a:lnTo>
                  <a:lnTo>
                    <a:pt x="885659" y="24599"/>
                  </a:lnTo>
                  <a:lnTo>
                    <a:pt x="837247" y="12915"/>
                  </a:lnTo>
                  <a:lnTo>
                    <a:pt x="787590" y="4673"/>
                  </a:lnTo>
                  <a:lnTo>
                    <a:pt x="736815" y="0"/>
                  </a:lnTo>
                  <a:lnTo>
                    <a:pt x="1272336" y="301371"/>
                  </a:lnTo>
                  <a:close/>
                </a:path>
                <a:path w="1395095" h="1394459">
                  <a:moveTo>
                    <a:pt x="1279182" y="1081341"/>
                  </a:moveTo>
                  <a:lnTo>
                    <a:pt x="66433" y="398868"/>
                  </a:lnTo>
                  <a:lnTo>
                    <a:pt x="59651" y="413626"/>
                  </a:lnTo>
                  <a:lnTo>
                    <a:pt x="53213" y="428561"/>
                  </a:lnTo>
                  <a:lnTo>
                    <a:pt x="47104" y="443674"/>
                  </a:lnTo>
                  <a:lnTo>
                    <a:pt x="41363" y="458965"/>
                  </a:lnTo>
                  <a:lnTo>
                    <a:pt x="1240663" y="1133881"/>
                  </a:lnTo>
                  <a:lnTo>
                    <a:pt x="1250734" y="1121105"/>
                  </a:lnTo>
                  <a:lnTo>
                    <a:pt x="1260513" y="1108075"/>
                  </a:lnTo>
                  <a:lnTo>
                    <a:pt x="1270000" y="1094828"/>
                  </a:lnTo>
                  <a:lnTo>
                    <a:pt x="1279182" y="1081341"/>
                  </a:lnTo>
                  <a:close/>
                </a:path>
                <a:path w="1395095" h="1394459">
                  <a:moveTo>
                    <a:pt x="1330121" y="990295"/>
                  </a:moveTo>
                  <a:lnTo>
                    <a:pt x="117881" y="308102"/>
                  </a:lnTo>
                  <a:lnTo>
                    <a:pt x="109486" y="320916"/>
                  </a:lnTo>
                  <a:lnTo>
                    <a:pt x="101384" y="333921"/>
                  </a:lnTo>
                  <a:lnTo>
                    <a:pt x="93548" y="347116"/>
                  </a:lnTo>
                  <a:lnTo>
                    <a:pt x="85991" y="360489"/>
                  </a:lnTo>
                  <a:lnTo>
                    <a:pt x="1301775" y="1044689"/>
                  </a:lnTo>
                  <a:lnTo>
                    <a:pt x="1309306" y="1031354"/>
                  </a:lnTo>
                  <a:lnTo>
                    <a:pt x="1316532" y="1017841"/>
                  </a:lnTo>
                  <a:lnTo>
                    <a:pt x="1323479" y="1004163"/>
                  </a:lnTo>
                  <a:lnTo>
                    <a:pt x="1330121" y="990295"/>
                  </a:lnTo>
                  <a:close/>
                </a:path>
                <a:path w="1395095" h="1394459">
                  <a:moveTo>
                    <a:pt x="1358417" y="473405"/>
                  </a:moveTo>
                  <a:lnTo>
                    <a:pt x="1339494" y="423697"/>
                  </a:lnTo>
                  <a:lnTo>
                    <a:pt x="1316977" y="375881"/>
                  </a:lnTo>
                  <a:lnTo>
                    <a:pt x="650138" y="596"/>
                  </a:lnTo>
                  <a:lnTo>
                    <a:pt x="623404" y="2908"/>
                  </a:lnTo>
                  <a:lnTo>
                    <a:pt x="596976" y="6210"/>
                  </a:lnTo>
                  <a:lnTo>
                    <a:pt x="570877" y="10477"/>
                  </a:lnTo>
                  <a:lnTo>
                    <a:pt x="545096" y="15709"/>
                  </a:lnTo>
                  <a:lnTo>
                    <a:pt x="1358417" y="473405"/>
                  </a:lnTo>
                  <a:close/>
                </a:path>
                <a:path w="1395095" h="1394459">
                  <a:moveTo>
                    <a:pt x="1368158" y="888111"/>
                  </a:moveTo>
                  <a:lnTo>
                    <a:pt x="185597" y="222605"/>
                  </a:lnTo>
                  <a:lnTo>
                    <a:pt x="174561" y="234823"/>
                  </a:lnTo>
                  <a:lnTo>
                    <a:pt x="163817" y="247281"/>
                  </a:lnTo>
                  <a:lnTo>
                    <a:pt x="153365" y="260007"/>
                  </a:lnTo>
                  <a:lnTo>
                    <a:pt x="143205" y="272973"/>
                  </a:lnTo>
                  <a:lnTo>
                    <a:pt x="1347101" y="950468"/>
                  </a:lnTo>
                  <a:lnTo>
                    <a:pt x="1352905" y="935126"/>
                  </a:lnTo>
                  <a:lnTo>
                    <a:pt x="1358341" y="919619"/>
                  </a:lnTo>
                  <a:lnTo>
                    <a:pt x="1363433" y="903947"/>
                  </a:lnTo>
                  <a:lnTo>
                    <a:pt x="1368158" y="888111"/>
                  </a:lnTo>
                  <a:close/>
                </a:path>
                <a:path w="1395095" h="1394459">
                  <a:moveTo>
                    <a:pt x="1389113" y="606704"/>
                  </a:moveTo>
                  <a:lnTo>
                    <a:pt x="1379613" y="550710"/>
                  </a:lnTo>
                  <a:lnTo>
                    <a:pt x="485673" y="31648"/>
                  </a:lnTo>
                  <a:lnTo>
                    <a:pt x="467677" y="37668"/>
                  </a:lnTo>
                  <a:lnTo>
                    <a:pt x="449910" y="44170"/>
                  </a:lnTo>
                  <a:lnTo>
                    <a:pt x="432371" y="51130"/>
                  </a:lnTo>
                  <a:lnTo>
                    <a:pt x="415074" y="58547"/>
                  </a:lnTo>
                  <a:lnTo>
                    <a:pt x="1389113" y="606704"/>
                  </a:lnTo>
                  <a:close/>
                </a:path>
                <a:path w="1395095" h="1394459">
                  <a:moveTo>
                    <a:pt x="1389862" y="780122"/>
                  </a:moveTo>
                  <a:lnTo>
                    <a:pt x="266611" y="147980"/>
                  </a:lnTo>
                  <a:lnTo>
                    <a:pt x="253834" y="158280"/>
                  </a:lnTo>
                  <a:lnTo>
                    <a:pt x="241300" y="168871"/>
                  </a:lnTo>
                  <a:lnTo>
                    <a:pt x="229031" y="179743"/>
                  </a:lnTo>
                  <a:lnTo>
                    <a:pt x="217017" y="190906"/>
                  </a:lnTo>
                  <a:lnTo>
                    <a:pt x="1379067" y="844867"/>
                  </a:lnTo>
                  <a:lnTo>
                    <a:pt x="1382318" y="828865"/>
                  </a:lnTo>
                  <a:lnTo>
                    <a:pt x="1385201" y="812736"/>
                  </a:lnTo>
                  <a:lnTo>
                    <a:pt x="1387716" y="796493"/>
                  </a:lnTo>
                  <a:lnTo>
                    <a:pt x="1389862" y="780122"/>
                  </a:lnTo>
                  <a:close/>
                </a:path>
                <a:path w="1395095" h="1394459">
                  <a:moveTo>
                    <a:pt x="1395044" y="696429"/>
                  </a:moveTo>
                  <a:lnTo>
                    <a:pt x="367995" y="81445"/>
                  </a:lnTo>
                  <a:lnTo>
                    <a:pt x="351726" y="90462"/>
                  </a:lnTo>
                  <a:lnTo>
                    <a:pt x="335737" y="99898"/>
                  </a:lnTo>
                  <a:lnTo>
                    <a:pt x="320014" y="109740"/>
                  </a:lnTo>
                  <a:lnTo>
                    <a:pt x="304584" y="119976"/>
                  </a:lnTo>
                  <a:lnTo>
                    <a:pt x="1394079" y="733082"/>
                  </a:lnTo>
                  <a:lnTo>
                    <a:pt x="1394498" y="723963"/>
                  </a:lnTo>
                  <a:lnTo>
                    <a:pt x="1394790" y="714819"/>
                  </a:lnTo>
                  <a:lnTo>
                    <a:pt x="1394980" y="705637"/>
                  </a:lnTo>
                  <a:lnTo>
                    <a:pt x="1395044" y="696429"/>
                  </a:lnTo>
                  <a:close/>
                </a:path>
              </a:pathLst>
            </a:custGeom>
            <a:solidFill>
              <a:srgbClr val="DBE3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308201" y="5058702"/>
              <a:ext cx="842644" cy="845819"/>
            </a:xfrm>
            <a:custGeom>
              <a:avLst/>
              <a:gdLst/>
              <a:ahLst/>
              <a:cxnLst/>
              <a:rect l="l" t="t" r="r" b="b"/>
              <a:pathLst>
                <a:path w="842644" h="845820">
                  <a:moveTo>
                    <a:pt x="400134" y="0"/>
                  </a:moveTo>
                  <a:lnTo>
                    <a:pt x="352385" y="5298"/>
                  </a:lnTo>
                  <a:lnTo>
                    <a:pt x="305454" y="15954"/>
                  </a:lnTo>
                  <a:lnTo>
                    <a:pt x="259842" y="31926"/>
                  </a:lnTo>
                  <a:lnTo>
                    <a:pt x="216047" y="53177"/>
                  </a:lnTo>
                  <a:lnTo>
                    <a:pt x="174568" y="79668"/>
                  </a:lnTo>
                  <a:lnTo>
                    <a:pt x="135902" y="111358"/>
                  </a:lnTo>
                  <a:lnTo>
                    <a:pt x="100550" y="148209"/>
                  </a:lnTo>
                  <a:lnTo>
                    <a:pt x="70772" y="187628"/>
                  </a:lnTo>
                  <a:lnTo>
                    <a:pt x="46249" y="229347"/>
                  </a:lnTo>
                  <a:lnTo>
                    <a:pt x="26948" y="272915"/>
                  </a:lnTo>
                  <a:lnTo>
                    <a:pt x="12830" y="317882"/>
                  </a:lnTo>
                  <a:lnTo>
                    <a:pt x="3859" y="363795"/>
                  </a:lnTo>
                  <a:lnTo>
                    <a:pt x="0" y="410205"/>
                  </a:lnTo>
                  <a:lnTo>
                    <a:pt x="1215" y="456658"/>
                  </a:lnTo>
                  <a:lnTo>
                    <a:pt x="7468" y="502705"/>
                  </a:lnTo>
                  <a:lnTo>
                    <a:pt x="18723" y="547893"/>
                  </a:lnTo>
                  <a:lnTo>
                    <a:pt x="34943" y="591772"/>
                  </a:lnTo>
                  <a:lnTo>
                    <a:pt x="56092" y="633890"/>
                  </a:lnTo>
                  <a:lnTo>
                    <a:pt x="82134" y="673796"/>
                  </a:lnTo>
                  <a:lnTo>
                    <a:pt x="113031" y="711038"/>
                  </a:lnTo>
                  <a:lnTo>
                    <a:pt x="148748" y="745166"/>
                  </a:lnTo>
                  <a:lnTo>
                    <a:pt x="188166" y="774947"/>
                  </a:lnTo>
                  <a:lnTo>
                    <a:pt x="229886" y="799471"/>
                  </a:lnTo>
                  <a:lnTo>
                    <a:pt x="273456" y="818774"/>
                  </a:lnTo>
                  <a:lnTo>
                    <a:pt x="318424" y="832892"/>
                  </a:lnTo>
                  <a:lnTo>
                    <a:pt x="364339" y="841862"/>
                  </a:lnTo>
                  <a:lnTo>
                    <a:pt x="410751" y="845721"/>
                  </a:lnTo>
                  <a:lnTo>
                    <a:pt x="457206" y="844505"/>
                  </a:lnTo>
                  <a:lnTo>
                    <a:pt x="503254" y="838250"/>
                  </a:lnTo>
                  <a:lnTo>
                    <a:pt x="548444" y="826994"/>
                  </a:lnTo>
                  <a:lnTo>
                    <a:pt x="592323" y="810771"/>
                  </a:lnTo>
                  <a:lnTo>
                    <a:pt x="634441" y="789620"/>
                  </a:lnTo>
                  <a:lnTo>
                    <a:pt x="674346" y="763576"/>
                  </a:lnTo>
                  <a:lnTo>
                    <a:pt x="711587" y="732676"/>
                  </a:lnTo>
                  <a:lnTo>
                    <a:pt x="745711" y="696956"/>
                  </a:lnTo>
                  <a:lnTo>
                    <a:pt x="775393" y="657664"/>
                  </a:lnTo>
                  <a:lnTo>
                    <a:pt x="799839" y="616079"/>
                  </a:lnTo>
                  <a:lnTo>
                    <a:pt x="819093" y="572650"/>
                  </a:lnTo>
                  <a:lnTo>
                    <a:pt x="833202" y="527824"/>
                  </a:lnTo>
                  <a:lnTo>
                    <a:pt x="842211" y="482051"/>
                  </a:lnTo>
                  <a:lnTo>
                    <a:pt x="647953" y="469322"/>
                  </a:lnTo>
                  <a:lnTo>
                    <a:pt x="640615" y="496413"/>
                  </a:lnTo>
                  <a:lnTo>
                    <a:pt x="629880" y="522675"/>
                  </a:lnTo>
                  <a:lnTo>
                    <a:pt x="598091" y="571394"/>
                  </a:lnTo>
                  <a:lnTo>
                    <a:pt x="564572" y="603582"/>
                  </a:lnTo>
                  <a:lnTo>
                    <a:pt x="526444" y="627719"/>
                  </a:lnTo>
                  <a:lnTo>
                    <a:pt x="485018" y="643700"/>
                  </a:lnTo>
                  <a:lnTo>
                    <a:pt x="441605" y="651418"/>
                  </a:lnTo>
                  <a:lnTo>
                    <a:pt x="397518" y="650768"/>
                  </a:lnTo>
                  <a:lnTo>
                    <a:pt x="354067" y="641644"/>
                  </a:lnTo>
                  <a:lnTo>
                    <a:pt x="312565" y="623941"/>
                  </a:lnTo>
                  <a:lnTo>
                    <a:pt x="274323" y="597552"/>
                  </a:lnTo>
                  <a:lnTo>
                    <a:pt x="242135" y="564036"/>
                  </a:lnTo>
                  <a:lnTo>
                    <a:pt x="217999" y="525908"/>
                  </a:lnTo>
                  <a:lnTo>
                    <a:pt x="202020" y="484480"/>
                  </a:lnTo>
                  <a:lnTo>
                    <a:pt x="194303" y="441065"/>
                  </a:lnTo>
                  <a:lnTo>
                    <a:pt x="194954" y="396974"/>
                  </a:lnTo>
                  <a:lnTo>
                    <a:pt x="204077" y="353521"/>
                  </a:lnTo>
                  <a:lnTo>
                    <a:pt x="221779" y="312017"/>
                  </a:lnTo>
                  <a:lnTo>
                    <a:pt x="248165" y="273775"/>
                  </a:lnTo>
                  <a:lnTo>
                    <a:pt x="286170" y="238186"/>
                  </a:lnTo>
                  <a:lnTo>
                    <a:pt x="329784" y="212805"/>
                  </a:lnTo>
                  <a:lnTo>
                    <a:pt x="377148" y="197764"/>
                  </a:lnTo>
                  <a:lnTo>
                    <a:pt x="426407" y="193195"/>
                  </a:lnTo>
                  <a:lnTo>
                    <a:pt x="475704" y="199230"/>
                  </a:lnTo>
                  <a:lnTo>
                    <a:pt x="543309" y="16633"/>
                  </a:lnTo>
                  <a:lnTo>
                    <a:pt x="496095" y="5628"/>
                  </a:lnTo>
                  <a:lnTo>
                    <a:pt x="448203" y="96"/>
                  </a:lnTo>
                  <a:lnTo>
                    <a:pt x="400134" y="0"/>
                  </a:lnTo>
                  <a:close/>
                </a:path>
              </a:pathLst>
            </a:custGeom>
            <a:solidFill>
              <a:srgbClr val="A9DA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856308" y="5041927"/>
              <a:ext cx="370840" cy="465455"/>
            </a:xfrm>
            <a:custGeom>
              <a:avLst/>
              <a:gdLst/>
              <a:ahLst/>
              <a:cxnLst/>
              <a:rect l="l" t="t" r="r" b="b"/>
              <a:pathLst>
                <a:path w="370839" h="465454">
                  <a:moveTo>
                    <a:pt x="67592" y="0"/>
                  </a:moveTo>
                  <a:lnTo>
                    <a:pt x="0" y="182584"/>
                  </a:lnTo>
                  <a:lnTo>
                    <a:pt x="25513" y="190100"/>
                  </a:lnTo>
                  <a:lnTo>
                    <a:pt x="50249" y="200634"/>
                  </a:lnTo>
                  <a:lnTo>
                    <a:pt x="96240" y="230983"/>
                  </a:lnTo>
                  <a:lnTo>
                    <a:pt x="131105" y="267996"/>
                  </a:lnTo>
                  <a:lnTo>
                    <a:pt x="156273" y="310403"/>
                  </a:lnTo>
                  <a:lnTo>
                    <a:pt x="171606" y="356474"/>
                  </a:lnTo>
                  <a:lnTo>
                    <a:pt x="176969" y="404479"/>
                  </a:lnTo>
                  <a:lnTo>
                    <a:pt x="172224" y="452688"/>
                  </a:lnTo>
                  <a:lnTo>
                    <a:pt x="366494" y="465417"/>
                  </a:lnTo>
                  <a:lnTo>
                    <a:pt x="370432" y="418934"/>
                  </a:lnTo>
                  <a:lnTo>
                    <a:pt x="369284" y="372401"/>
                  </a:lnTo>
                  <a:lnTo>
                    <a:pt x="363086" y="326272"/>
                  </a:lnTo>
                  <a:lnTo>
                    <a:pt x="351873" y="281000"/>
                  </a:lnTo>
                  <a:lnTo>
                    <a:pt x="335679" y="237038"/>
                  </a:lnTo>
                  <a:lnTo>
                    <a:pt x="314540" y="194839"/>
                  </a:lnTo>
                  <a:lnTo>
                    <a:pt x="288492" y="154857"/>
                  </a:lnTo>
                  <a:lnTo>
                    <a:pt x="257568" y="117545"/>
                  </a:lnTo>
                  <a:lnTo>
                    <a:pt x="221806" y="83356"/>
                  </a:lnTo>
                  <a:lnTo>
                    <a:pt x="185844" y="55936"/>
                  </a:lnTo>
                  <a:lnTo>
                    <a:pt x="147921" y="32936"/>
                  </a:lnTo>
                  <a:lnTo>
                    <a:pt x="108387" y="14307"/>
                  </a:lnTo>
                  <a:lnTo>
                    <a:pt x="67592" y="0"/>
                  </a:lnTo>
                  <a:close/>
                </a:path>
              </a:pathLst>
            </a:custGeom>
            <a:solidFill>
              <a:srgbClr val="586A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305357" y="5344572"/>
              <a:ext cx="347980" cy="530225"/>
            </a:xfrm>
            <a:custGeom>
              <a:avLst/>
              <a:gdLst/>
              <a:ahLst/>
              <a:cxnLst/>
              <a:rect l="l" t="t" r="r" b="b"/>
              <a:pathLst>
                <a:path w="347980" h="530225">
                  <a:moveTo>
                    <a:pt x="22504" y="0"/>
                  </a:moveTo>
                  <a:lnTo>
                    <a:pt x="10147" y="44081"/>
                  </a:lnTo>
                  <a:lnTo>
                    <a:pt x="2657" y="88946"/>
                  </a:lnTo>
                  <a:lnTo>
                    <a:pt x="0" y="134178"/>
                  </a:lnTo>
                  <a:lnTo>
                    <a:pt x="2143" y="179361"/>
                  </a:lnTo>
                  <a:lnTo>
                    <a:pt x="9053" y="224078"/>
                  </a:lnTo>
                  <a:lnTo>
                    <a:pt x="20700" y="267914"/>
                  </a:lnTo>
                  <a:lnTo>
                    <a:pt x="37049" y="310452"/>
                  </a:lnTo>
                  <a:lnTo>
                    <a:pt x="58068" y="351275"/>
                  </a:lnTo>
                  <a:lnTo>
                    <a:pt x="83724" y="389968"/>
                  </a:lnTo>
                  <a:lnTo>
                    <a:pt x="113985" y="426114"/>
                  </a:lnTo>
                  <a:lnTo>
                    <a:pt x="148819" y="459297"/>
                  </a:lnTo>
                  <a:lnTo>
                    <a:pt x="205517" y="499955"/>
                  </a:lnTo>
                  <a:lnTo>
                    <a:pt x="266475" y="530044"/>
                  </a:lnTo>
                  <a:lnTo>
                    <a:pt x="347652" y="353379"/>
                  </a:lnTo>
                  <a:lnTo>
                    <a:pt x="328330" y="345708"/>
                  </a:lnTo>
                  <a:lnTo>
                    <a:pt x="309585" y="336236"/>
                  </a:lnTo>
                  <a:lnTo>
                    <a:pt x="274381" y="311682"/>
                  </a:lnTo>
                  <a:lnTo>
                    <a:pt x="242182" y="278148"/>
                  </a:lnTo>
                  <a:lnTo>
                    <a:pt x="218042" y="239999"/>
                  </a:lnTo>
                  <a:lnTo>
                    <a:pt x="202067" y="198550"/>
                  </a:lnTo>
                  <a:lnTo>
                    <a:pt x="194363" y="155113"/>
                  </a:lnTo>
                  <a:lnTo>
                    <a:pt x="195035" y="111002"/>
                  </a:lnTo>
                  <a:lnTo>
                    <a:pt x="204190" y="67532"/>
                  </a:lnTo>
                  <a:lnTo>
                    <a:pt x="221934" y="26014"/>
                  </a:lnTo>
                  <a:lnTo>
                    <a:pt x="22504" y="0"/>
                  </a:lnTo>
                  <a:close/>
                </a:path>
              </a:pathLst>
            </a:custGeom>
            <a:solidFill>
              <a:srgbClr val="DD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306753" y="5058698"/>
              <a:ext cx="542925" cy="442595"/>
            </a:xfrm>
            <a:custGeom>
              <a:avLst/>
              <a:gdLst/>
              <a:ahLst/>
              <a:cxnLst/>
              <a:rect l="l" t="t" r="r" b="b"/>
              <a:pathLst>
                <a:path w="542925" h="442595">
                  <a:moveTo>
                    <a:pt x="399718" y="0"/>
                  </a:moveTo>
                  <a:lnTo>
                    <a:pt x="351968" y="5300"/>
                  </a:lnTo>
                  <a:lnTo>
                    <a:pt x="305038" y="15956"/>
                  </a:lnTo>
                  <a:lnTo>
                    <a:pt x="259427" y="31930"/>
                  </a:lnTo>
                  <a:lnTo>
                    <a:pt x="215635" y="53181"/>
                  </a:lnTo>
                  <a:lnTo>
                    <a:pt x="174159" y="79672"/>
                  </a:lnTo>
                  <a:lnTo>
                    <a:pt x="135499" y="111362"/>
                  </a:lnTo>
                  <a:lnTo>
                    <a:pt x="100154" y="148214"/>
                  </a:lnTo>
                  <a:lnTo>
                    <a:pt x="67281" y="192334"/>
                  </a:lnTo>
                  <a:lnTo>
                    <a:pt x="40954" y="239253"/>
                  </a:lnTo>
                  <a:lnTo>
                    <a:pt x="21118" y="288344"/>
                  </a:lnTo>
                  <a:lnTo>
                    <a:pt x="7717" y="338982"/>
                  </a:lnTo>
                  <a:lnTo>
                    <a:pt x="696" y="390541"/>
                  </a:lnTo>
                  <a:lnTo>
                    <a:pt x="0" y="442394"/>
                  </a:lnTo>
                  <a:lnTo>
                    <a:pt x="194069" y="442394"/>
                  </a:lnTo>
                  <a:lnTo>
                    <a:pt x="194487" y="397972"/>
                  </a:lnTo>
                  <a:lnTo>
                    <a:pt x="203498" y="354166"/>
                  </a:lnTo>
                  <a:lnTo>
                    <a:pt x="221223" y="312320"/>
                  </a:lnTo>
                  <a:lnTo>
                    <a:pt x="247781" y="273779"/>
                  </a:lnTo>
                  <a:lnTo>
                    <a:pt x="285774" y="238185"/>
                  </a:lnTo>
                  <a:lnTo>
                    <a:pt x="329380" y="212804"/>
                  </a:lnTo>
                  <a:lnTo>
                    <a:pt x="376742" y="197765"/>
                  </a:lnTo>
                  <a:lnTo>
                    <a:pt x="426004" y="193198"/>
                  </a:lnTo>
                  <a:lnTo>
                    <a:pt x="475308" y="199234"/>
                  </a:lnTo>
                  <a:lnTo>
                    <a:pt x="542900" y="16625"/>
                  </a:lnTo>
                  <a:lnTo>
                    <a:pt x="495683" y="5623"/>
                  </a:lnTo>
                  <a:lnTo>
                    <a:pt x="447789" y="94"/>
                  </a:lnTo>
                  <a:lnTo>
                    <a:pt x="399718" y="0"/>
                  </a:lnTo>
                  <a:close/>
                </a:path>
              </a:pathLst>
            </a:custGeom>
            <a:solidFill>
              <a:srgbClr val="DBE3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0056" y="5125439"/>
              <a:ext cx="195498" cy="13499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7575" y="5713822"/>
              <a:ext cx="76559" cy="7656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45143" y="5473637"/>
              <a:ext cx="76565" cy="7656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34745" y="6531013"/>
              <a:ext cx="3522979" cy="30480"/>
            </a:xfrm>
            <a:custGeom>
              <a:avLst/>
              <a:gdLst/>
              <a:ahLst/>
              <a:cxnLst/>
              <a:rect l="l" t="t" r="r" b="b"/>
              <a:pathLst>
                <a:path w="3522979" h="30479">
                  <a:moveTo>
                    <a:pt x="3522484" y="0"/>
                  </a:moveTo>
                  <a:lnTo>
                    <a:pt x="0" y="0"/>
                  </a:lnTo>
                  <a:lnTo>
                    <a:pt x="0" y="1574"/>
                  </a:lnTo>
                  <a:lnTo>
                    <a:pt x="0" y="30149"/>
                  </a:lnTo>
                  <a:lnTo>
                    <a:pt x="3522484" y="30149"/>
                  </a:lnTo>
                  <a:lnTo>
                    <a:pt x="3522484" y="1574"/>
                  </a:lnTo>
                  <a:lnTo>
                    <a:pt x="3522484" y="0"/>
                  </a:lnTo>
                  <a:close/>
                </a:path>
              </a:pathLst>
            </a:custGeom>
            <a:solidFill>
              <a:srgbClr val="3B3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7098" y="6319018"/>
              <a:ext cx="131094" cy="13652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621356" y="5445086"/>
              <a:ext cx="798195" cy="1087755"/>
            </a:xfrm>
            <a:custGeom>
              <a:avLst/>
              <a:gdLst/>
              <a:ahLst/>
              <a:cxnLst/>
              <a:rect l="l" t="t" r="r" b="b"/>
              <a:pathLst>
                <a:path w="798194" h="1087754">
                  <a:moveTo>
                    <a:pt x="797743" y="0"/>
                  </a:moveTo>
                  <a:lnTo>
                    <a:pt x="917" y="0"/>
                  </a:lnTo>
                  <a:lnTo>
                    <a:pt x="405" y="0"/>
                  </a:lnTo>
                  <a:lnTo>
                    <a:pt x="0" y="405"/>
                  </a:lnTo>
                  <a:lnTo>
                    <a:pt x="0" y="1087075"/>
                  </a:lnTo>
                  <a:lnTo>
                    <a:pt x="405" y="1087492"/>
                  </a:lnTo>
                  <a:lnTo>
                    <a:pt x="797743" y="1087492"/>
                  </a:lnTo>
                  <a:lnTo>
                    <a:pt x="798149" y="1087075"/>
                  </a:lnTo>
                  <a:lnTo>
                    <a:pt x="798149" y="405"/>
                  </a:lnTo>
                  <a:lnTo>
                    <a:pt x="797743" y="0"/>
                  </a:lnTo>
                  <a:close/>
                </a:path>
              </a:pathLst>
            </a:custGeom>
            <a:solidFill>
              <a:srgbClr val="586A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644624" y="5470601"/>
              <a:ext cx="751840" cy="1031240"/>
            </a:xfrm>
            <a:custGeom>
              <a:avLst/>
              <a:gdLst/>
              <a:ahLst/>
              <a:cxnLst/>
              <a:rect l="l" t="t" r="r" b="b"/>
              <a:pathLst>
                <a:path w="751839" h="1031239">
                  <a:moveTo>
                    <a:pt x="751611" y="0"/>
                  </a:moveTo>
                  <a:lnTo>
                    <a:pt x="0" y="0"/>
                  </a:lnTo>
                  <a:lnTo>
                    <a:pt x="0" y="681583"/>
                  </a:lnTo>
                  <a:lnTo>
                    <a:pt x="0" y="1030947"/>
                  </a:lnTo>
                  <a:lnTo>
                    <a:pt x="751611" y="1030947"/>
                  </a:lnTo>
                  <a:lnTo>
                    <a:pt x="751611" y="681583"/>
                  </a:lnTo>
                  <a:lnTo>
                    <a:pt x="7516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809250" y="5420141"/>
              <a:ext cx="422909" cy="53340"/>
            </a:xfrm>
            <a:custGeom>
              <a:avLst/>
              <a:gdLst/>
              <a:ahLst/>
              <a:cxnLst/>
              <a:rect l="l" t="t" r="r" b="b"/>
              <a:pathLst>
                <a:path w="422910" h="53339">
                  <a:moveTo>
                    <a:pt x="416826" y="0"/>
                  </a:moveTo>
                  <a:lnTo>
                    <a:pt x="12347" y="0"/>
                  </a:lnTo>
                  <a:lnTo>
                    <a:pt x="5522" y="0"/>
                  </a:lnTo>
                  <a:lnTo>
                    <a:pt x="0" y="5526"/>
                  </a:lnTo>
                  <a:lnTo>
                    <a:pt x="0" y="48566"/>
                  </a:lnTo>
                  <a:lnTo>
                    <a:pt x="4654" y="53208"/>
                  </a:lnTo>
                  <a:lnTo>
                    <a:pt x="417707" y="53208"/>
                  </a:lnTo>
                  <a:lnTo>
                    <a:pt x="422349" y="48566"/>
                  </a:lnTo>
                  <a:lnTo>
                    <a:pt x="422349" y="5526"/>
                  </a:lnTo>
                  <a:lnTo>
                    <a:pt x="416826" y="0"/>
                  </a:lnTo>
                  <a:close/>
                </a:path>
              </a:pathLst>
            </a:custGeom>
            <a:solidFill>
              <a:srgbClr val="CCB8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55029" y="5324260"/>
              <a:ext cx="130801" cy="13078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707093" y="6441971"/>
              <a:ext cx="639445" cy="16510"/>
            </a:xfrm>
            <a:custGeom>
              <a:avLst/>
              <a:gdLst/>
              <a:ahLst/>
              <a:cxnLst/>
              <a:rect l="l" t="t" r="r" b="b"/>
              <a:pathLst>
                <a:path w="639444" h="16510">
                  <a:moveTo>
                    <a:pt x="636236" y="0"/>
                  </a:moveTo>
                  <a:lnTo>
                    <a:pt x="3215" y="0"/>
                  </a:lnTo>
                  <a:lnTo>
                    <a:pt x="0" y="3203"/>
                  </a:lnTo>
                  <a:lnTo>
                    <a:pt x="0" y="12847"/>
                  </a:lnTo>
                  <a:lnTo>
                    <a:pt x="3215" y="16062"/>
                  </a:lnTo>
                  <a:lnTo>
                    <a:pt x="7144" y="16062"/>
                  </a:lnTo>
                  <a:lnTo>
                    <a:pt x="636236" y="16062"/>
                  </a:lnTo>
                  <a:lnTo>
                    <a:pt x="639449" y="12847"/>
                  </a:lnTo>
                  <a:lnTo>
                    <a:pt x="639449" y="3203"/>
                  </a:lnTo>
                  <a:lnTo>
                    <a:pt x="636236" y="0"/>
                  </a:lnTo>
                  <a:close/>
                </a:path>
              </a:pathLst>
            </a:custGeom>
            <a:solidFill>
              <a:srgbClr val="CBC0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02810" y="5867353"/>
              <a:ext cx="130600" cy="13057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02810" y="6047496"/>
              <a:ext cx="130600" cy="130585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726946" y="5894793"/>
              <a:ext cx="449580" cy="104775"/>
            </a:xfrm>
            <a:custGeom>
              <a:avLst/>
              <a:gdLst/>
              <a:ahLst/>
              <a:cxnLst/>
              <a:rect l="l" t="t" r="r" b="b"/>
              <a:pathLst>
                <a:path w="449580" h="104775">
                  <a:moveTo>
                    <a:pt x="178206" y="4457"/>
                  </a:moveTo>
                  <a:lnTo>
                    <a:pt x="174701" y="977"/>
                  </a:lnTo>
                  <a:lnTo>
                    <a:pt x="3517" y="977"/>
                  </a:lnTo>
                  <a:lnTo>
                    <a:pt x="0" y="4457"/>
                  </a:lnTo>
                  <a:lnTo>
                    <a:pt x="0" y="13131"/>
                  </a:lnTo>
                  <a:lnTo>
                    <a:pt x="3517" y="16624"/>
                  </a:lnTo>
                  <a:lnTo>
                    <a:pt x="7848" y="16624"/>
                  </a:lnTo>
                  <a:lnTo>
                    <a:pt x="174701" y="16624"/>
                  </a:lnTo>
                  <a:lnTo>
                    <a:pt x="178206" y="13131"/>
                  </a:lnTo>
                  <a:lnTo>
                    <a:pt x="178206" y="4457"/>
                  </a:lnTo>
                  <a:close/>
                </a:path>
                <a:path w="449580" h="104775">
                  <a:moveTo>
                    <a:pt x="449427" y="92595"/>
                  </a:moveTo>
                  <a:lnTo>
                    <a:pt x="445897" y="89090"/>
                  </a:lnTo>
                  <a:lnTo>
                    <a:pt x="275704" y="89090"/>
                  </a:lnTo>
                  <a:lnTo>
                    <a:pt x="272199" y="92595"/>
                  </a:lnTo>
                  <a:lnTo>
                    <a:pt x="272199" y="101244"/>
                  </a:lnTo>
                  <a:lnTo>
                    <a:pt x="275704" y="104762"/>
                  </a:lnTo>
                  <a:lnTo>
                    <a:pt x="280022" y="104762"/>
                  </a:lnTo>
                  <a:lnTo>
                    <a:pt x="445897" y="104762"/>
                  </a:lnTo>
                  <a:lnTo>
                    <a:pt x="449427" y="101244"/>
                  </a:lnTo>
                  <a:lnTo>
                    <a:pt x="449427" y="92595"/>
                  </a:lnTo>
                  <a:close/>
                </a:path>
                <a:path w="449580" h="104775">
                  <a:moveTo>
                    <a:pt x="449427" y="51460"/>
                  </a:moveTo>
                  <a:lnTo>
                    <a:pt x="445922" y="47955"/>
                  </a:lnTo>
                  <a:lnTo>
                    <a:pt x="67157" y="47955"/>
                  </a:lnTo>
                  <a:lnTo>
                    <a:pt x="63665" y="51460"/>
                  </a:lnTo>
                  <a:lnTo>
                    <a:pt x="63665" y="60109"/>
                  </a:lnTo>
                  <a:lnTo>
                    <a:pt x="67157" y="63639"/>
                  </a:lnTo>
                  <a:lnTo>
                    <a:pt x="71488" y="63639"/>
                  </a:lnTo>
                  <a:lnTo>
                    <a:pt x="445922" y="63639"/>
                  </a:lnTo>
                  <a:lnTo>
                    <a:pt x="449427" y="60109"/>
                  </a:lnTo>
                  <a:lnTo>
                    <a:pt x="449427" y="51460"/>
                  </a:lnTo>
                  <a:close/>
                </a:path>
                <a:path w="449580" h="104775">
                  <a:moveTo>
                    <a:pt x="449427" y="3479"/>
                  </a:moveTo>
                  <a:lnTo>
                    <a:pt x="445909" y="0"/>
                  </a:lnTo>
                  <a:lnTo>
                    <a:pt x="211074" y="0"/>
                  </a:lnTo>
                  <a:lnTo>
                    <a:pt x="207581" y="3479"/>
                  </a:lnTo>
                  <a:lnTo>
                    <a:pt x="207581" y="12141"/>
                  </a:lnTo>
                  <a:lnTo>
                    <a:pt x="211074" y="15659"/>
                  </a:lnTo>
                  <a:lnTo>
                    <a:pt x="215404" y="15659"/>
                  </a:lnTo>
                  <a:lnTo>
                    <a:pt x="445909" y="15659"/>
                  </a:lnTo>
                  <a:lnTo>
                    <a:pt x="449427" y="12141"/>
                  </a:lnTo>
                  <a:lnTo>
                    <a:pt x="449427" y="3479"/>
                  </a:lnTo>
                  <a:close/>
                </a:path>
              </a:pathLst>
            </a:custGeom>
            <a:solidFill>
              <a:srgbClr val="CBC0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02810" y="6235481"/>
              <a:ext cx="130600" cy="130576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726946" y="6072974"/>
              <a:ext cx="452755" cy="295275"/>
            </a:xfrm>
            <a:custGeom>
              <a:avLst/>
              <a:gdLst/>
              <a:ahLst/>
              <a:cxnLst/>
              <a:rect l="l" t="t" r="r" b="b"/>
              <a:pathLst>
                <a:path w="452755" h="295275">
                  <a:moveTo>
                    <a:pt x="178206" y="194437"/>
                  </a:moveTo>
                  <a:lnTo>
                    <a:pt x="174701" y="190919"/>
                  </a:lnTo>
                  <a:lnTo>
                    <a:pt x="3517" y="190919"/>
                  </a:lnTo>
                  <a:lnTo>
                    <a:pt x="0" y="194437"/>
                  </a:lnTo>
                  <a:lnTo>
                    <a:pt x="0" y="203085"/>
                  </a:lnTo>
                  <a:lnTo>
                    <a:pt x="3517" y="206603"/>
                  </a:lnTo>
                  <a:lnTo>
                    <a:pt x="7848" y="206603"/>
                  </a:lnTo>
                  <a:lnTo>
                    <a:pt x="174701" y="206603"/>
                  </a:lnTo>
                  <a:lnTo>
                    <a:pt x="178206" y="203085"/>
                  </a:lnTo>
                  <a:lnTo>
                    <a:pt x="178206" y="194437"/>
                  </a:lnTo>
                  <a:close/>
                </a:path>
                <a:path w="452755" h="295275">
                  <a:moveTo>
                    <a:pt x="304520" y="58331"/>
                  </a:moveTo>
                  <a:lnTo>
                    <a:pt x="301002" y="54851"/>
                  </a:lnTo>
                  <a:lnTo>
                    <a:pt x="24079" y="54851"/>
                  </a:lnTo>
                  <a:lnTo>
                    <a:pt x="20561" y="58331"/>
                  </a:lnTo>
                  <a:lnTo>
                    <a:pt x="20561" y="67005"/>
                  </a:lnTo>
                  <a:lnTo>
                    <a:pt x="24079" y="70485"/>
                  </a:lnTo>
                  <a:lnTo>
                    <a:pt x="28397" y="70485"/>
                  </a:lnTo>
                  <a:lnTo>
                    <a:pt x="301002" y="70485"/>
                  </a:lnTo>
                  <a:lnTo>
                    <a:pt x="304520" y="67005"/>
                  </a:lnTo>
                  <a:lnTo>
                    <a:pt x="304520" y="58331"/>
                  </a:lnTo>
                  <a:close/>
                </a:path>
                <a:path w="452755" h="295275">
                  <a:moveTo>
                    <a:pt x="449427" y="282536"/>
                  </a:moveTo>
                  <a:lnTo>
                    <a:pt x="445897" y="279044"/>
                  </a:lnTo>
                  <a:lnTo>
                    <a:pt x="275704" y="279044"/>
                  </a:lnTo>
                  <a:lnTo>
                    <a:pt x="272199" y="282536"/>
                  </a:lnTo>
                  <a:lnTo>
                    <a:pt x="272199" y="291211"/>
                  </a:lnTo>
                  <a:lnTo>
                    <a:pt x="275704" y="294703"/>
                  </a:lnTo>
                  <a:lnTo>
                    <a:pt x="280022" y="294703"/>
                  </a:lnTo>
                  <a:lnTo>
                    <a:pt x="445897" y="294703"/>
                  </a:lnTo>
                  <a:lnTo>
                    <a:pt x="449427" y="291211"/>
                  </a:lnTo>
                  <a:lnTo>
                    <a:pt x="449427" y="282536"/>
                  </a:lnTo>
                  <a:close/>
                </a:path>
                <a:path w="452755" h="295275">
                  <a:moveTo>
                    <a:pt x="449427" y="241414"/>
                  </a:moveTo>
                  <a:lnTo>
                    <a:pt x="445922" y="237921"/>
                  </a:lnTo>
                  <a:lnTo>
                    <a:pt x="67157" y="237921"/>
                  </a:lnTo>
                  <a:lnTo>
                    <a:pt x="63665" y="241414"/>
                  </a:lnTo>
                  <a:lnTo>
                    <a:pt x="63665" y="250088"/>
                  </a:lnTo>
                  <a:lnTo>
                    <a:pt x="67157" y="253580"/>
                  </a:lnTo>
                  <a:lnTo>
                    <a:pt x="71488" y="253580"/>
                  </a:lnTo>
                  <a:lnTo>
                    <a:pt x="445922" y="253580"/>
                  </a:lnTo>
                  <a:lnTo>
                    <a:pt x="449427" y="250088"/>
                  </a:lnTo>
                  <a:lnTo>
                    <a:pt x="449427" y="241414"/>
                  </a:lnTo>
                  <a:close/>
                </a:path>
                <a:path w="452755" h="295275">
                  <a:moveTo>
                    <a:pt x="449427" y="193459"/>
                  </a:moveTo>
                  <a:lnTo>
                    <a:pt x="445909" y="189928"/>
                  </a:lnTo>
                  <a:lnTo>
                    <a:pt x="211074" y="189928"/>
                  </a:lnTo>
                  <a:lnTo>
                    <a:pt x="207581" y="193459"/>
                  </a:lnTo>
                  <a:lnTo>
                    <a:pt x="207581" y="202107"/>
                  </a:lnTo>
                  <a:lnTo>
                    <a:pt x="211074" y="205600"/>
                  </a:lnTo>
                  <a:lnTo>
                    <a:pt x="215404" y="205600"/>
                  </a:lnTo>
                  <a:lnTo>
                    <a:pt x="445909" y="205600"/>
                  </a:lnTo>
                  <a:lnTo>
                    <a:pt x="449427" y="202107"/>
                  </a:lnTo>
                  <a:lnTo>
                    <a:pt x="449427" y="193459"/>
                  </a:lnTo>
                  <a:close/>
                </a:path>
                <a:path w="452755" h="295275">
                  <a:moveTo>
                    <a:pt x="451383" y="3492"/>
                  </a:moveTo>
                  <a:lnTo>
                    <a:pt x="447865" y="0"/>
                  </a:lnTo>
                  <a:lnTo>
                    <a:pt x="165074" y="0"/>
                  </a:lnTo>
                  <a:lnTo>
                    <a:pt x="161556" y="3492"/>
                  </a:lnTo>
                  <a:lnTo>
                    <a:pt x="161556" y="12166"/>
                  </a:lnTo>
                  <a:lnTo>
                    <a:pt x="165074" y="15659"/>
                  </a:lnTo>
                  <a:lnTo>
                    <a:pt x="169405" y="15659"/>
                  </a:lnTo>
                  <a:lnTo>
                    <a:pt x="447865" y="15659"/>
                  </a:lnTo>
                  <a:lnTo>
                    <a:pt x="451383" y="12166"/>
                  </a:lnTo>
                  <a:lnTo>
                    <a:pt x="451383" y="3492"/>
                  </a:lnTo>
                  <a:close/>
                </a:path>
                <a:path w="452755" h="295275">
                  <a:moveTo>
                    <a:pt x="452361" y="58331"/>
                  </a:moveTo>
                  <a:lnTo>
                    <a:pt x="448856" y="54851"/>
                  </a:lnTo>
                  <a:lnTo>
                    <a:pt x="338366" y="54851"/>
                  </a:lnTo>
                  <a:lnTo>
                    <a:pt x="334860" y="58331"/>
                  </a:lnTo>
                  <a:lnTo>
                    <a:pt x="334860" y="67005"/>
                  </a:lnTo>
                  <a:lnTo>
                    <a:pt x="338366" y="70485"/>
                  </a:lnTo>
                  <a:lnTo>
                    <a:pt x="342684" y="70485"/>
                  </a:lnTo>
                  <a:lnTo>
                    <a:pt x="448856" y="70485"/>
                  </a:lnTo>
                  <a:lnTo>
                    <a:pt x="452361" y="67005"/>
                  </a:lnTo>
                  <a:lnTo>
                    <a:pt x="452361" y="58331"/>
                  </a:lnTo>
                  <a:close/>
                </a:path>
              </a:pathLst>
            </a:custGeom>
            <a:solidFill>
              <a:srgbClr val="CBC0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02810" y="5688319"/>
              <a:ext cx="130600" cy="130576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747507" y="5713806"/>
              <a:ext cx="433070" cy="480059"/>
            </a:xfrm>
            <a:custGeom>
              <a:avLst/>
              <a:gdLst/>
              <a:ahLst/>
              <a:cxnLst/>
              <a:rect l="l" t="t" r="r" b="b"/>
              <a:pathLst>
                <a:path w="433069" h="480060">
                  <a:moveTo>
                    <a:pt x="283959" y="58331"/>
                  </a:moveTo>
                  <a:lnTo>
                    <a:pt x="280441" y="54813"/>
                  </a:lnTo>
                  <a:lnTo>
                    <a:pt x="3517" y="54813"/>
                  </a:lnTo>
                  <a:lnTo>
                    <a:pt x="0" y="58331"/>
                  </a:lnTo>
                  <a:lnTo>
                    <a:pt x="0" y="66979"/>
                  </a:lnTo>
                  <a:lnTo>
                    <a:pt x="3517" y="70497"/>
                  </a:lnTo>
                  <a:lnTo>
                    <a:pt x="7835" y="70497"/>
                  </a:lnTo>
                  <a:lnTo>
                    <a:pt x="280441" y="70497"/>
                  </a:lnTo>
                  <a:lnTo>
                    <a:pt x="283959" y="66979"/>
                  </a:lnTo>
                  <a:lnTo>
                    <a:pt x="283959" y="58331"/>
                  </a:lnTo>
                  <a:close/>
                </a:path>
                <a:path w="433069" h="480060">
                  <a:moveTo>
                    <a:pt x="430822" y="3492"/>
                  </a:moveTo>
                  <a:lnTo>
                    <a:pt x="427304" y="0"/>
                  </a:lnTo>
                  <a:lnTo>
                    <a:pt x="144513" y="0"/>
                  </a:lnTo>
                  <a:lnTo>
                    <a:pt x="140995" y="3492"/>
                  </a:lnTo>
                  <a:lnTo>
                    <a:pt x="140995" y="12153"/>
                  </a:lnTo>
                  <a:lnTo>
                    <a:pt x="144513" y="15671"/>
                  </a:lnTo>
                  <a:lnTo>
                    <a:pt x="148844" y="15671"/>
                  </a:lnTo>
                  <a:lnTo>
                    <a:pt x="427304" y="15671"/>
                  </a:lnTo>
                  <a:lnTo>
                    <a:pt x="430822" y="12153"/>
                  </a:lnTo>
                  <a:lnTo>
                    <a:pt x="430822" y="3492"/>
                  </a:lnTo>
                  <a:close/>
                </a:path>
                <a:path w="433069" h="480060">
                  <a:moveTo>
                    <a:pt x="431800" y="58331"/>
                  </a:moveTo>
                  <a:lnTo>
                    <a:pt x="428294" y="54813"/>
                  </a:lnTo>
                  <a:lnTo>
                    <a:pt x="317804" y="54813"/>
                  </a:lnTo>
                  <a:lnTo>
                    <a:pt x="314299" y="58331"/>
                  </a:lnTo>
                  <a:lnTo>
                    <a:pt x="314299" y="66979"/>
                  </a:lnTo>
                  <a:lnTo>
                    <a:pt x="317804" y="70497"/>
                  </a:lnTo>
                  <a:lnTo>
                    <a:pt x="322122" y="70497"/>
                  </a:lnTo>
                  <a:lnTo>
                    <a:pt x="428294" y="70497"/>
                  </a:lnTo>
                  <a:lnTo>
                    <a:pt x="431800" y="66979"/>
                  </a:lnTo>
                  <a:lnTo>
                    <a:pt x="431800" y="58331"/>
                  </a:lnTo>
                  <a:close/>
                </a:path>
                <a:path w="433069" h="480060">
                  <a:moveTo>
                    <a:pt x="432765" y="467423"/>
                  </a:moveTo>
                  <a:lnTo>
                    <a:pt x="429272" y="463931"/>
                  </a:lnTo>
                  <a:lnTo>
                    <a:pt x="94576" y="463931"/>
                  </a:lnTo>
                  <a:lnTo>
                    <a:pt x="91059" y="467423"/>
                  </a:lnTo>
                  <a:lnTo>
                    <a:pt x="91059" y="476097"/>
                  </a:lnTo>
                  <a:lnTo>
                    <a:pt x="94576" y="479590"/>
                  </a:lnTo>
                  <a:lnTo>
                    <a:pt x="98894" y="479590"/>
                  </a:lnTo>
                  <a:lnTo>
                    <a:pt x="429272" y="479590"/>
                  </a:lnTo>
                  <a:lnTo>
                    <a:pt x="432765" y="476097"/>
                  </a:lnTo>
                  <a:lnTo>
                    <a:pt x="432765" y="467423"/>
                  </a:lnTo>
                  <a:close/>
                </a:path>
              </a:pathLst>
            </a:custGeom>
            <a:solidFill>
              <a:srgbClr val="CBC0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849861" y="5114808"/>
              <a:ext cx="432434" cy="171450"/>
            </a:xfrm>
            <a:custGeom>
              <a:avLst/>
              <a:gdLst/>
              <a:ahLst/>
              <a:cxnLst/>
              <a:rect l="l" t="t" r="r" b="b"/>
              <a:pathLst>
                <a:path w="432435" h="171450">
                  <a:moveTo>
                    <a:pt x="309859" y="0"/>
                  </a:moveTo>
                  <a:lnTo>
                    <a:pt x="285246" y="14825"/>
                  </a:lnTo>
                  <a:lnTo>
                    <a:pt x="275736" y="48976"/>
                  </a:lnTo>
                  <a:lnTo>
                    <a:pt x="270322" y="86966"/>
                  </a:lnTo>
                  <a:lnTo>
                    <a:pt x="257997" y="113309"/>
                  </a:lnTo>
                  <a:lnTo>
                    <a:pt x="236860" y="110430"/>
                  </a:lnTo>
                  <a:lnTo>
                    <a:pt x="212776" y="84128"/>
                  </a:lnTo>
                  <a:lnTo>
                    <a:pt x="186388" y="53986"/>
                  </a:lnTo>
                  <a:lnTo>
                    <a:pt x="158340" y="39587"/>
                  </a:lnTo>
                  <a:lnTo>
                    <a:pt x="134239" y="50680"/>
                  </a:lnTo>
                  <a:lnTo>
                    <a:pt x="116025" y="75085"/>
                  </a:lnTo>
                  <a:lnTo>
                    <a:pt x="98835" y="99491"/>
                  </a:lnTo>
                  <a:lnTo>
                    <a:pt x="77809" y="110584"/>
                  </a:lnTo>
                  <a:lnTo>
                    <a:pt x="56626" y="105379"/>
                  </a:lnTo>
                  <a:lnTo>
                    <a:pt x="39413" y="93518"/>
                  </a:lnTo>
                  <a:lnTo>
                    <a:pt x="21945" y="80632"/>
                  </a:lnTo>
                  <a:lnTo>
                    <a:pt x="0" y="72353"/>
                  </a:lnTo>
                  <a:lnTo>
                    <a:pt x="0" y="170889"/>
                  </a:lnTo>
                  <a:lnTo>
                    <a:pt x="429993" y="170639"/>
                  </a:lnTo>
                  <a:lnTo>
                    <a:pt x="432261" y="151485"/>
                  </a:lnTo>
                  <a:lnTo>
                    <a:pt x="432376" y="142292"/>
                  </a:lnTo>
                  <a:lnTo>
                    <a:pt x="429761" y="140534"/>
                  </a:lnTo>
                  <a:lnTo>
                    <a:pt x="423839" y="143682"/>
                  </a:lnTo>
                  <a:lnTo>
                    <a:pt x="404603" y="150108"/>
                  </a:lnTo>
                  <a:lnTo>
                    <a:pt x="367201" y="137205"/>
                  </a:lnTo>
                  <a:lnTo>
                    <a:pt x="349808" y="55324"/>
                  </a:lnTo>
                  <a:lnTo>
                    <a:pt x="336486" y="16459"/>
                  </a:lnTo>
                  <a:lnTo>
                    <a:pt x="309859" y="0"/>
                  </a:lnTo>
                  <a:close/>
                </a:path>
              </a:pathLst>
            </a:custGeom>
            <a:solidFill>
              <a:srgbClr val="A9DA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803463" y="5086235"/>
              <a:ext cx="499109" cy="224790"/>
            </a:xfrm>
            <a:custGeom>
              <a:avLst/>
              <a:gdLst/>
              <a:ahLst/>
              <a:cxnLst/>
              <a:rect l="l" t="t" r="r" b="b"/>
              <a:pathLst>
                <a:path w="499110" h="224789">
                  <a:moveTo>
                    <a:pt x="498919" y="198818"/>
                  </a:moveTo>
                  <a:lnTo>
                    <a:pt x="497586" y="197472"/>
                  </a:lnTo>
                  <a:lnTo>
                    <a:pt x="477812" y="197472"/>
                  </a:lnTo>
                  <a:lnTo>
                    <a:pt x="477812" y="11315"/>
                  </a:lnTo>
                  <a:lnTo>
                    <a:pt x="483717" y="17767"/>
                  </a:lnTo>
                  <a:lnTo>
                    <a:pt x="484543" y="18084"/>
                  </a:lnTo>
                  <a:lnTo>
                    <a:pt x="485355" y="18084"/>
                  </a:lnTo>
                  <a:lnTo>
                    <a:pt x="486079" y="18084"/>
                  </a:lnTo>
                  <a:lnTo>
                    <a:pt x="486803" y="17843"/>
                  </a:lnTo>
                  <a:lnTo>
                    <a:pt x="488619" y="16167"/>
                  </a:lnTo>
                  <a:lnTo>
                    <a:pt x="488683" y="14262"/>
                  </a:lnTo>
                  <a:lnTo>
                    <a:pt x="475945" y="355"/>
                  </a:lnTo>
                  <a:lnTo>
                    <a:pt x="475145" y="0"/>
                  </a:lnTo>
                  <a:lnTo>
                    <a:pt x="474370" y="0"/>
                  </a:lnTo>
                  <a:lnTo>
                    <a:pt x="474370" y="7556"/>
                  </a:lnTo>
                  <a:lnTo>
                    <a:pt x="474370" y="0"/>
                  </a:lnTo>
                  <a:lnTo>
                    <a:pt x="473456" y="0"/>
                  </a:lnTo>
                  <a:lnTo>
                    <a:pt x="472643" y="355"/>
                  </a:lnTo>
                  <a:lnTo>
                    <a:pt x="460895" y="13284"/>
                  </a:lnTo>
                  <a:lnTo>
                    <a:pt x="460997" y="15189"/>
                  </a:lnTo>
                  <a:lnTo>
                    <a:pt x="463461" y="17424"/>
                  </a:lnTo>
                  <a:lnTo>
                    <a:pt x="465366" y="17322"/>
                  </a:lnTo>
                  <a:lnTo>
                    <a:pt x="471792" y="10274"/>
                  </a:lnTo>
                  <a:lnTo>
                    <a:pt x="471792" y="197472"/>
                  </a:lnTo>
                  <a:lnTo>
                    <a:pt x="357225" y="197472"/>
                  </a:lnTo>
                  <a:lnTo>
                    <a:pt x="357225" y="29324"/>
                  </a:lnTo>
                  <a:lnTo>
                    <a:pt x="358851" y="29324"/>
                  </a:lnTo>
                  <a:lnTo>
                    <a:pt x="361683" y="26479"/>
                  </a:lnTo>
                  <a:lnTo>
                    <a:pt x="361670" y="19075"/>
                  </a:lnTo>
                  <a:lnTo>
                    <a:pt x="358927" y="16332"/>
                  </a:lnTo>
                  <a:lnTo>
                    <a:pt x="358927" y="20726"/>
                  </a:lnTo>
                  <a:lnTo>
                    <a:pt x="358927" y="24828"/>
                  </a:lnTo>
                  <a:lnTo>
                    <a:pt x="357289" y="26479"/>
                  </a:lnTo>
                  <a:lnTo>
                    <a:pt x="357225" y="19075"/>
                  </a:lnTo>
                  <a:lnTo>
                    <a:pt x="358927" y="20726"/>
                  </a:lnTo>
                  <a:lnTo>
                    <a:pt x="358927" y="16332"/>
                  </a:lnTo>
                  <a:lnTo>
                    <a:pt x="357225" y="16243"/>
                  </a:lnTo>
                  <a:lnTo>
                    <a:pt x="357225" y="2616"/>
                  </a:lnTo>
                  <a:lnTo>
                    <a:pt x="354203" y="2616"/>
                  </a:lnTo>
                  <a:lnTo>
                    <a:pt x="354203" y="16243"/>
                  </a:lnTo>
                  <a:lnTo>
                    <a:pt x="354203" y="19075"/>
                  </a:lnTo>
                  <a:lnTo>
                    <a:pt x="354203" y="26479"/>
                  </a:lnTo>
                  <a:lnTo>
                    <a:pt x="353187" y="26479"/>
                  </a:lnTo>
                  <a:lnTo>
                    <a:pt x="351536" y="24828"/>
                  </a:lnTo>
                  <a:lnTo>
                    <a:pt x="351536" y="20726"/>
                  </a:lnTo>
                  <a:lnTo>
                    <a:pt x="353187" y="19075"/>
                  </a:lnTo>
                  <a:lnTo>
                    <a:pt x="354203" y="19075"/>
                  </a:lnTo>
                  <a:lnTo>
                    <a:pt x="354203" y="16243"/>
                  </a:lnTo>
                  <a:lnTo>
                    <a:pt x="351637" y="16243"/>
                  </a:lnTo>
                  <a:lnTo>
                    <a:pt x="348792" y="19075"/>
                  </a:lnTo>
                  <a:lnTo>
                    <a:pt x="348780" y="26479"/>
                  </a:lnTo>
                  <a:lnTo>
                    <a:pt x="351637" y="29324"/>
                  </a:lnTo>
                  <a:lnTo>
                    <a:pt x="354203" y="29324"/>
                  </a:lnTo>
                  <a:lnTo>
                    <a:pt x="354203" y="197472"/>
                  </a:lnTo>
                  <a:lnTo>
                    <a:pt x="207518" y="197472"/>
                  </a:lnTo>
                  <a:lnTo>
                    <a:pt x="207518" y="2616"/>
                  </a:lnTo>
                  <a:lnTo>
                    <a:pt x="204482" y="2616"/>
                  </a:lnTo>
                  <a:lnTo>
                    <a:pt x="204482" y="197472"/>
                  </a:lnTo>
                  <a:lnTo>
                    <a:pt x="47752" y="197472"/>
                  </a:lnTo>
                  <a:lnTo>
                    <a:pt x="47752" y="2616"/>
                  </a:lnTo>
                  <a:lnTo>
                    <a:pt x="44729" y="2616"/>
                  </a:lnTo>
                  <a:lnTo>
                    <a:pt x="44729" y="197472"/>
                  </a:lnTo>
                  <a:lnTo>
                    <a:pt x="11277" y="197472"/>
                  </a:lnTo>
                  <a:lnTo>
                    <a:pt x="17754" y="191554"/>
                  </a:lnTo>
                  <a:lnTo>
                    <a:pt x="18097" y="190754"/>
                  </a:lnTo>
                  <a:lnTo>
                    <a:pt x="18097" y="189928"/>
                  </a:lnTo>
                  <a:lnTo>
                    <a:pt x="18097" y="189191"/>
                  </a:lnTo>
                  <a:lnTo>
                    <a:pt x="17843" y="188468"/>
                  </a:lnTo>
                  <a:lnTo>
                    <a:pt x="16179" y="186651"/>
                  </a:lnTo>
                  <a:lnTo>
                    <a:pt x="14274" y="186588"/>
                  </a:lnTo>
                  <a:lnTo>
                    <a:pt x="368" y="199326"/>
                  </a:lnTo>
                  <a:lnTo>
                    <a:pt x="0" y="200126"/>
                  </a:lnTo>
                  <a:lnTo>
                    <a:pt x="0" y="201815"/>
                  </a:lnTo>
                  <a:lnTo>
                    <a:pt x="368" y="202628"/>
                  </a:lnTo>
                  <a:lnTo>
                    <a:pt x="13284" y="214388"/>
                  </a:lnTo>
                  <a:lnTo>
                    <a:pt x="15189" y="214274"/>
                  </a:lnTo>
                  <a:lnTo>
                    <a:pt x="17399" y="211810"/>
                  </a:lnTo>
                  <a:lnTo>
                    <a:pt x="17335" y="209905"/>
                  </a:lnTo>
                  <a:lnTo>
                    <a:pt x="10261" y="203479"/>
                  </a:lnTo>
                  <a:lnTo>
                    <a:pt x="471792" y="203479"/>
                  </a:lnTo>
                  <a:lnTo>
                    <a:pt x="471792" y="223240"/>
                  </a:lnTo>
                  <a:lnTo>
                    <a:pt x="473151" y="224586"/>
                  </a:lnTo>
                  <a:lnTo>
                    <a:pt x="474789" y="224586"/>
                  </a:lnTo>
                  <a:lnTo>
                    <a:pt x="476453" y="224586"/>
                  </a:lnTo>
                  <a:lnTo>
                    <a:pt x="477812" y="223240"/>
                  </a:lnTo>
                  <a:lnTo>
                    <a:pt x="477812" y="203479"/>
                  </a:lnTo>
                  <a:lnTo>
                    <a:pt x="497586" y="203479"/>
                  </a:lnTo>
                  <a:lnTo>
                    <a:pt x="498919" y="202133"/>
                  </a:lnTo>
                  <a:lnTo>
                    <a:pt x="498919" y="198818"/>
                  </a:lnTo>
                  <a:close/>
                </a:path>
              </a:pathLst>
            </a:custGeom>
            <a:solidFill>
              <a:srgbClr val="3B3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004785" y="5147574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7967" y="0"/>
                  </a:moveTo>
                  <a:lnTo>
                    <a:pt x="2298" y="0"/>
                  </a:lnTo>
                  <a:lnTo>
                    <a:pt x="0" y="2285"/>
                  </a:lnTo>
                  <a:lnTo>
                    <a:pt x="0" y="5117"/>
                  </a:lnTo>
                  <a:lnTo>
                    <a:pt x="0" y="7952"/>
                  </a:lnTo>
                  <a:lnTo>
                    <a:pt x="2298" y="10238"/>
                  </a:lnTo>
                  <a:lnTo>
                    <a:pt x="7967" y="10238"/>
                  </a:lnTo>
                  <a:lnTo>
                    <a:pt x="10253" y="7952"/>
                  </a:lnTo>
                  <a:lnTo>
                    <a:pt x="10253" y="2285"/>
                  </a:lnTo>
                  <a:lnTo>
                    <a:pt x="79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003453" y="5146156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5" h="13335">
                  <a:moveTo>
                    <a:pt x="10070" y="0"/>
                  </a:moveTo>
                  <a:lnTo>
                    <a:pt x="2855" y="0"/>
                  </a:lnTo>
                  <a:lnTo>
                    <a:pt x="0" y="2843"/>
                  </a:lnTo>
                  <a:lnTo>
                    <a:pt x="8" y="10238"/>
                  </a:lnTo>
                  <a:lnTo>
                    <a:pt x="2855" y="13085"/>
                  </a:lnTo>
                  <a:lnTo>
                    <a:pt x="10070" y="13085"/>
                  </a:lnTo>
                  <a:lnTo>
                    <a:pt x="12896" y="10238"/>
                  </a:lnTo>
                  <a:lnTo>
                    <a:pt x="4416" y="10238"/>
                  </a:lnTo>
                  <a:lnTo>
                    <a:pt x="2761" y="8583"/>
                  </a:lnTo>
                  <a:lnTo>
                    <a:pt x="2761" y="4486"/>
                  </a:lnTo>
                  <a:lnTo>
                    <a:pt x="4416" y="2843"/>
                  </a:lnTo>
                  <a:lnTo>
                    <a:pt x="12905" y="2843"/>
                  </a:lnTo>
                  <a:lnTo>
                    <a:pt x="10070" y="0"/>
                  </a:lnTo>
                  <a:close/>
                </a:path>
                <a:path w="13335" h="13335">
                  <a:moveTo>
                    <a:pt x="12905" y="2843"/>
                  </a:moveTo>
                  <a:lnTo>
                    <a:pt x="8488" y="2843"/>
                  </a:lnTo>
                  <a:lnTo>
                    <a:pt x="10155" y="4486"/>
                  </a:lnTo>
                  <a:lnTo>
                    <a:pt x="10155" y="8583"/>
                  </a:lnTo>
                  <a:lnTo>
                    <a:pt x="8488" y="10238"/>
                  </a:lnTo>
                  <a:lnTo>
                    <a:pt x="12896" y="10238"/>
                  </a:lnTo>
                  <a:lnTo>
                    <a:pt x="12905" y="2843"/>
                  </a:lnTo>
                  <a:close/>
                </a:path>
              </a:pathLst>
            </a:custGeom>
            <a:solidFill>
              <a:srgbClr val="3B3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845981" y="5181242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7952" y="0"/>
                  </a:moveTo>
                  <a:lnTo>
                    <a:pt x="2285" y="0"/>
                  </a:lnTo>
                  <a:lnTo>
                    <a:pt x="0" y="2298"/>
                  </a:lnTo>
                  <a:lnTo>
                    <a:pt x="0" y="5132"/>
                  </a:lnTo>
                  <a:lnTo>
                    <a:pt x="0" y="7967"/>
                  </a:lnTo>
                  <a:lnTo>
                    <a:pt x="2285" y="10241"/>
                  </a:lnTo>
                  <a:lnTo>
                    <a:pt x="7952" y="10241"/>
                  </a:lnTo>
                  <a:lnTo>
                    <a:pt x="10238" y="7967"/>
                  </a:lnTo>
                  <a:lnTo>
                    <a:pt x="10238" y="2298"/>
                  </a:lnTo>
                  <a:lnTo>
                    <a:pt x="79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844658" y="5179828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5" h="13335">
                  <a:moveTo>
                    <a:pt x="10037" y="0"/>
                  </a:moveTo>
                  <a:lnTo>
                    <a:pt x="2846" y="0"/>
                  </a:lnTo>
                  <a:lnTo>
                    <a:pt x="0" y="2843"/>
                  </a:lnTo>
                  <a:lnTo>
                    <a:pt x="0" y="10226"/>
                  </a:lnTo>
                  <a:lnTo>
                    <a:pt x="2846" y="13072"/>
                  </a:lnTo>
                  <a:lnTo>
                    <a:pt x="10037" y="13072"/>
                  </a:lnTo>
                  <a:lnTo>
                    <a:pt x="12895" y="10226"/>
                  </a:lnTo>
                  <a:lnTo>
                    <a:pt x="4404" y="10226"/>
                  </a:lnTo>
                  <a:lnTo>
                    <a:pt x="2761" y="8583"/>
                  </a:lnTo>
                  <a:lnTo>
                    <a:pt x="2761" y="4486"/>
                  </a:lnTo>
                  <a:lnTo>
                    <a:pt x="4404" y="2843"/>
                  </a:lnTo>
                  <a:lnTo>
                    <a:pt x="12895" y="2843"/>
                  </a:lnTo>
                  <a:lnTo>
                    <a:pt x="10037" y="0"/>
                  </a:lnTo>
                  <a:close/>
                </a:path>
                <a:path w="13335" h="13335">
                  <a:moveTo>
                    <a:pt x="12895" y="2843"/>
                  </a:moveTo>
                  <a:lnTo>
                    <a:pt x="8488" y="2843"/>
                  </a:lnTo>
                  <a:lnTo>
                    <a:pt x="10155" y="4486"/>
                  </a:lnTo>
                  <a:lnTo>
                    <a:pt x="10155" y="8583"/>
                  </a:lnTo>
                  <a:lnTo>
                    <a:pt x="8488" y="10226"/>
                  </a:lnTo>
                  <a:lnTo>
                    <a:pt x="12895" y="10226"/>
                  </a:lnTo>
                  <a:lnTo>
                    <a:pt x="12895" y="2843"/>
                  </a:lnTo>
                  <a:close/>
                </a:path>
              </a:pathLst>
            </a:custGeom>
            <a:solidFill>
              <a:srgbClr val="3B3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81551" y="6369950"/>
              <a:ext cx="605155" cy="80010"/>
            </a:xfrm>
            <a:custGeom>
              <a:avLst/>
              <a:gdLst/>
              <a:ahLst/>
              <a:cxnLst/>
              <a:rect l="l" t="t" r="r" b="b"/>
              <a:pathLst>
                <a:path w="605155" h="80010">
                  <a:moveTo>
                    <a:pt x="0" y="79927"/>
                  </a:moveTo>
                  <a:lnTo>
                    <a:pt x="604622" y="79927"/>
                  </a:lnTo>
                  <a:lnTo>
                    <a:pt x="604622" y="0"/>
                  </a:lnTo>
                  <a:lnTo>
                    <a:pt x="0" y="0"/>
                  </a:lnTo>
                  <a:lnTo>
                    <a:pt x="0" y="79927"/>
                  </a:lnTo>
                  <a:close/>
                </a:path>
              </a:pathLst>
            </a:custGeom>
            <a:solidFill>
              <a:srgbClr val="F1CB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09332" y="6370535"/>
              <a:ext cx="570865" cy="80010"/>
            </a:xfrm>
            <a:custGeom>
              <a:avLst/>
              <a:gdLst/>
              <a:ahLst/>
              <a:cxnLst/>
              <a:rect l="l" t="t" r="r" b="b"/>
              <a:pathLst>
                <a:path w="570865" h="80010">
                  <a:moveTo>
                    <a:pt x="10426" y="0"/>
                  </a:moveTo>
                  <a:lnTo>
                    <a:pt x="0" y="0"/>
                  </a:lnTo>
                  <a:lnTo>
                    <a:pt x="0" y="79933"/>
                  </a:lnTo>
                  <a:lnTo>
                    <a:pt x="10426" y="79933"/>
                  </a:lnTo>
                  <a:lnTo>
                    <a:pt x="10426" y="0"/>
                  </a:lnTo>
                  <a:close/>
                </a:path>
                <a:path w="570865" h="80010">
                  <a:moveTo>
                    <a:pt x="44615" y="0"/>
                  </a:moveTo>
                  <a:lnTo>
                    <a:pt x="34188" y="0"/>
                  </a:lnTo>
                  <a:lnTo>
                    <a:pt x="34188" y="79933"/>
                  </a:lnTo>
                  <a:lnTo>
                    <a:pt x="44615" y="79933"/>
                  </a:lnTo>
                  <a:lnTo>
                    <a:pt x="44615" y="0"/>
                  </a:lnTo>
                  <a:close/>
                </a:path>
                <a:path w="570865" h="80010">
                  <a:moveTo>
                    <a:pt x="83400" y="0"/>
                  </a:moveTo>
                  <a:lnTo>
                    <a:pt x="72986" y="0"/>
                  </a:lnTo>
                  <a:lnTo>
                    <a:pt x="72986" y="79933"/>
                  </a:lnTo>
                  <a:lnTo>
                    <a:pt x="83400" y="79933"/>
                  </a:lnTo>
                  <a:lnTo>
                    <a:pt x="83400" y="0"/>
                  </a:lnTo>
                  <a:close/>
                </a:path>
                <a:path w="570865" h="80010">
                  <a:moveTo>
                    <a:pt x="117589" y="0"/>
                  </a:moveTo>
                  <a:lnTo>
                    <a:pt x="107162" y="0"/>
                  </a:lnTo>
                  <a:lnTo>
                    <a:pt x="107162" y="79933"/>
                  </a:lnTo>
                  <a:lnTo>
                    <a:pt x="117589" y="79933"/>
                  </a:lnTo>
                  <a:lnTo>
                    <a:pt x="117589" y="0"/>
                  </a:lnTo>
                  <a:close/>
                </a:path>
                <a:path w="570865" h="80010">
                  <a:moveTo>
                    <a:pt x="180708" y="0"/>
                  </a:moveTo>
                  <a:lnTo>
                    <a:pt x="170268" y="0"/>
                  </a:lnTo>
                  <a:lnTo>
                    <a:pt x="170268" y="79933"/>
                  </a:lnTo>
                  <a:lnTo>
                    <a:pt x="180708" y="79933"/>
                  </a:lnTo>
                  <a:lnTo>
                    <a:pt x="180708" y="0"/>
                  </a:lnTo>
                  <a:close/>
                </a:path>
                <a:path w="570865" h="80010">
                  <a:moveTo>
                    <a:pt x="255993" y="0"/>
                  </a:moveTo>
                  <a:lnTo>
                    <a:pt x="245567" y="0"/>
                  </a:lnTo>
                  <a:lnTo>
                    <a:pt x="245567" y="79933"/>
                  </a:lnTo>
                  <a:lnTo>
                    <a:pt x="255993" y="79933"/>
                  </a:lnTo>
                  <a:lnTo>
                    <a:pt x="255993" y="0"/>
                  </a:lnTo>
                  <a:close/>
                </a:path>
                <a:path w="570865" h="80010">
                  <a:moveTo>
                    <a:pt x="321449" y="0"/>
                  </a:moveTo>
                  <a:lnTo>
                    <a:pt x="311010" y="0"/>
                  </a:lnTo>
                  <a:lnTo>
                    <a:pt x="311010" y="79933"/>
                  </a:lnTo>
                  <a:lnTo>
                    <a:pt x="321449" y="79933"/>
                  </a:lnTo>
                  <a:lnTo>
                    <a:pt x="321449" y="0"/>
                  </a:lnTo>
                  <a:close/>
                </a:path>
                <a:path w="570865" h="80010">
                  <a:moveTo>
                    <a:pt x="355600" y="0"/>
                  </a:moveTo>
                  <a:lnTo>
                    <a:pt x="345173" y="0"/>
                  </a:lnTo>
                  <a:lnTo>
                    <a:pt x="345173" y="79933"/>
                  </a:lnTo>
                  <a:lnTo>
                    <a:pt x="355600" y="79933"/>
                  </a:lnTo>
                  <a:lnTo>
                    <a:pt x="355600" y="0"/>
                  </a:lnTo>
                  <a:close/>
                </a:path>
                <a:path w="570865" h="80010">
                  <a:moveTo>
                    <a:pt x="392684" y="0"/>
                  </a:moveTo>
                  <a:lnTo>
                    <a:pt x="382257" y="0"/>
                  </a:lnTo>
                  <a:lnTo>
                    <a:pt x="382257" y="79933"/>
                  </a:lnTo>
                  <a:lnTo>
                    <a:pt x="392684" y="79933"/>
                  </a:lnTo>
                  <a:lnTo>
                    <a:pt x="392684" y="0"/>
                  </a:lnTo>
                  <a:close/>
                </a:path>
                <a:path w="570865" h="80010">
                  <a:moveTo>
                    <a:pt x="426834" y="0"/>
                  </a:moveTo>
                  <a:lnTo>
                    <a:pt x="416407" y="0"/>
                  </a:lnTo>
                  <a:lnTo>
                    <a:pt x="416407" y="79933"/>
                  </a:lnTo>
                  <a:lnTo>
                    <a:pt x="426834" y="79933"/>
                  </a:lnTo>
                  <a:lnTo>
                    <a:pt x="426834" y="0"/>
                  </a:lnTo>
                  <a:close/>
                </a:path>
                <a:path w="570865" h="80010">
                  <a:moveTo>
                    <a:pt x="463918" y="0"/>
                  </a:moveTo>
                  <a:lnTo>
                    <a:pt x="453491" y="0"/>
                  </a:lnTo>
                  <a:lnTo>
                    <a:pt x="453491" y="79933"/>
                  </a:lnTo>
                  <a:lnTo>
                    <a:pt x="463918" y="79933"/>
                  </a:lnTo>
                  <a:lnTo>
                    <a:pt x="463918" y="0"/>
                  </a:lnTo>
                  <a:close/>
                </a:path>
                <a:path w="570865" h="80010">
                  <a:moveTo>
                    <a:pt x="498081" y="0"/>
                  </a:moveTo>
                  <a:lnTo>
                    <a:pt x="487654" y="0"/>
                  </a:lnTo>
                  <a:lnTo>
                    <a:pt x="487654" y="79933"/>
                  </a:lnTo>
                  <a:lnTo>
                    <a:pt x="498081" y="79933"/>
                  </a:lnTo>
                  <a:lnTo>
                    <a:pt x="498081" y="0"/>
                  </a:lnTo>
                  <a:close/>
                </a:path>
                <a:path w="570865" h="80010">
                  <a:moveTo>
                    <a:pt x="536308" y="0"/>
                  </a:moveTo>
                  <a:lnTo>
                    <a:pt x="525881" y="0"/>
                  </a:lnTo>
                  <a:lnTo>
                    <a:pt x="525881" y="79933"/>
                  </a:lnTo>
                  <a:lnTo>
                    <a:pt x="536308" y="79933"/>
                  </a:lnTo>
                  <a:lnTo>
                    <a:pt x="536308" y="0"/>
                  </a:lnTo>
                  <a:close/>
                </a:path>
                <a:path w="570865" h="80010">
                  <a:moveTo>
                    <a:pt x="570471" y="0"/>
                  </a:moveTo>
                  <a:lnTo>
                    <a:pt x="560044" y="0"/>
                  </a:lnTo>
                  <a:lnTo>
                    <a:pt x="560044" y="79933"/>
                  </a:lnTo>
                  <a:lnTo>
                    <a:pt x="570471" y="79933"/>
                  </a:lnTo>
                  <a:lnTo>
                    <a:pt x="570471" y="0"/>
                  </a:lnTo>
                  <a:close/>
                </a:path>
              </a:pathLst>
            </a:custGeom>
            <a:solidFill>
              <a:srgbClr val="F1CB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13396" y="6208966"/>
              <a:ext cx="605155" cy="81280"/>
            </a:xfrm>
            <a:custGeom>
              <a:avLst/>
              <a:gdLst/>
              <a:ahLst/>
              <a:cxnLst/>
              <a:rect l="l" t="t" r="r" b="b"/>
              <a:pathLst>
                <a:path w="605155" h="81279">
                  <a:moveTo>
                    <a:pt x="604634" y="0"/>
                  </a:moveTo>
                  <a:lnTo>
                    <a:pt x="0" y="0"/>
                  </a:lnTo>
                  <a:lnTo>
                    <a:pt x="0" y="1917"/>
                  </a:lnTo>
                  <a:lnTo>
                    <a:pt x="0" y="81064"/>
                  </a:lnTo>
                  <a:lnTo>
                    <a:pt x="604634" y="81064"/>
                  </a:lnTo>
                  <a:lnTo>
                    <a:pt x="604634" y="1917"/>
                  </a:lnTo>
                  <a:lnTo>
                    <a:pt x="604634" y="0"/>
                  </a:lnTo>
                  <a:close/>
                </a:path>
              </a:pathLst>
            </a:custGeom>
            <a:solidFill>
              <a:srgbClr val="F1CB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41197" y="6209525"/>
              <a:ext cx="570865" cy="80010"/>
            </a:xfrm>
            <a:custGeom>
              <a:avLst/>
              <a:gdLst/>
              <a:ahLst/>
              <a:cxnLst/>
              <a:rect l="l" t="t" r="r" b="b"/>
              <a:pathLst>
                <a:path w="570865" h="80010">
                  <a:moveTo>
                    <a:pt x="10414" y="1358"/>
                  </a:moveTo>
                  <a:lnTo>
                    <a:pt x="0" y="1358"/>
                  </a:lnTo>
                  <a:lnTo>
                    <a:pt x="0" y="79921"/>
                  </a:lnTo>
                  <a:lnTo>
                    <a:pt x="10414" y="79921"/>
                  </a:lnTo>
                  <a:lnTo>
                    <a:pt x="10414" y="1358"/>
                  </a:lnTo>
                  <a:close/>
                </a:path>
                <a:path w="570865" h="80010">
                  <a:moveTo>
                    <a:pt x="44602" y="1358"/>
                  </a:moveTo>
                  <a:lnTo>
                    <a:pt x="34163" y="1358"/>
                  </a:lnTo>
                  <a:lnTo>
                    <a:pt x="34163" y="79921"/>
                  </a:lnTo>
                  <a:lnTo>
                    <a:pt x="44602" y="79921"/>
                  </a:lnTo>
                  <a:lnTo>
                    <a:pt x="44602" y="1358"/>
                  </a:lnTo>
                  <a:close/>
                </a:path>
                <a:path w="570865" h="80010">
                  <a:moveTo>
                    <a:pt x="83388" y="1358"/>
                  </a:moveTo>
                  <a:lnTo>
                    <a:pt x="72974" y="1358"/>
                  </a:lnTo>
                  <a:lnTo>
                    <a:pt x="72974" y="79921"/>
                  </a:lnTo>
                  <a:lnTo>
                    <a:pt x="83388" y="79921"/>
                  </a:lnTo>
                  <a:lnTo>
                    <a:pt x="83388" y="1358"/>
                  </a:lnTo>
                  <a:close/>
                </a:path>
                <a:path w="570865" h="80010">
                  <a:moveTo>
                    <a:pt x="117576" y="1358"/>
                  </a:moveTo>
                  <a:lnTo>
                    <a:pt x="107137" y="1358"/>
                  </a:lnTo>
                  <a:lnTo>
                    <a:pt x="107137" y="79921"/>
                  </a:lnTo>
                  <a:lnTo>
                    <a:pt x="117576" y="79921"/>
                  </a:lnTo>
                  <a:lnTo>
                    <a:pt x="117576" y="1358"/>
                  </a:lnTo>
                  <a:close/>
                </a:path>
                <a:path w="570865" h="80010">
                  <a:moveTo>
                    <a:pt x="180682" y="1358"/>
                  </a:moveTo>
                  <a:lnTo>
                    <a:pt x="170268" y="1358"/>
                  </a:lnTo>
                  <a:lnTo>
                    <a:pt x="170268" y="79921"/>
                  </a:lnTo>
                  <a:lnTo>
                    <a:pt x="180682" y="79921"/>
                  </a:lnTo>
                  <a:lnTo>
                    <a:pt x="180682" y="1358"/>
                  </a:lnTo>
                  <a:close/>
                </a:path>
                <a:path w="570865" h="80010">
                  <a:moveTo>
                    <a:pt x="255993" y="1358"/>
                  </a:moveTo>
                  <a:lnTo>
                    <a:pt x="245567" y="1358"/>
                  </a:lnTo>
                  <a:lnTo>
                    <a:pt x="245567" y="79921"/>
                  </a:lnTo>
                  <a:lnTo>
                    <a:pt x="255993" y="79921"/>
                  </a:lnTo>
                  <a:lnTo>
                    <a:pt x="255993" y="1358"/>
                  </a:lnTo>
                  <a:close/>
                </a:path>
                <a:path w="570865" h="80010">
                  <a:moveTo>
                    <a:pt x="321424" y="1358"/>
                  </a:moveTo>
                  <a:lnTo>
                    <a:pt x="310997" y="1358"/>
                  </a:lnTo>
                  <a:lnTo>
                    <a:pt x="310997" y="79921"/>
                  </a:lnTo>
                  <a:lnTo>
                    <a:pt x="321424" y="79921"/>
                  </a:lnTo>
                  <a:lnTo>
                    <a:pt x="321424" y="1358"/>
                  </a:lnTo>
                  <a:close/>
                </a:path>
                <a:path w="570865" h="80010">
                  <a:moveTo>
                    <a:pt x="355587" y="1358"/>
                  </a:moveTo>
                  <a:lnTo>
                    <a:pt x="345173" y="1358"/>
                  </a:lnTo>
                  <a:lnTo>
                    <a:pt x="345173" y="79921"/>
                  </a:lnTo>
                  <a:lnTo>
                    <a:pt x="355587" y="79921"/>
                  </a:lnTo>
                  <a:lnTo>
                    <a:pt x="355587" y="1358"/>
                  </a:lnTo>
                  <a:close/>
                </a:path>
                <a:path w="570865" h="80010">
                  <a:moveTo>
                    <a:pt x="392671" y="1358"/>
                  </a:moveTo>
                  <a:lnTo>
                    <a:pt x="382231" y="1358"/>
                  </a:lnTo>
                  <a:lnTo>
                    <a:pt x="382231" y="79921"/>
                  </a:lnTo>
                  <a:lnTo>
                    <a:pt x="392671" y="79921"/>
                  </a:lnTo>
                  <a:lnTo>
                    <a:pt x="392671" y="1358"/>
                  </a:lnTo>
                  <a:close/>
                </a:path>
                <a:path w="570865" h="80010">
                  <a:moveTo>
                    <a:pt x="426834" y="1358"/>
                  </a:moveTo>
                  <a:lnTo>
                    <a:pt x="416420" y="1358"/>
                  </a:lnTo>
                  <a:lnTo>
                    <a:pt x="416420" y="79921"/>
                  </a:lnTo>
                  <a:lnTo>
                    <a:pt x="426834" y="79921"/>
                  </a:lnTo>
                  <a:lnTo>
                    <a:pt x="426834" y="1358"/>
                  </a:lnTo>
                  <a:close/>
                </a:path>
                <a:path w="570865" h="80010">
                  <a:moveTo>
                    <a:pt x="463905" y="1358"/>
                  </a:moveTo>
                  <a:lnTo>
                    <a:pt x="453466" y="1358"/>
                  </a:lnTo>
                  <a:lnTo>
                    <a:pt x="453466" y="79921"/>
                  </a:lnTo>
                  <a:lnTo>
                    <a:pt x="463905" y="79921"/>
                  </a:lnTo>
                  <a:lnTo>
                    <a:pt x="463905" y="1358"/>
                  </a:lnTo>
                  <a:close/>
                </a:path>
                <a:path w="570865" h="80010">
                  <a:moveTo>
                    <a:pt x="498068" y="1358"/>
                  </a:moveTo>
                  <a:lnTo>
                    <a:pt x="487654" y="1358"/>
                  </a:lnTo>
                  <a:lnTo>
                    <a:pt x="487654" y="79921"/>
                  </a:lnTo>
                  <a:lnTo>
                    <a:pt x="498068" y="79921"/>
                  </a:lnTo>
                  <a:lnTo>
                    <a:pt x="498068" y="1358"/>
                  </a:lnTo>
                  <a:close/>
                </a:path>
                <a:path w="570865" h="80010">
                  <a:moveTo>
                    <a:pt x="536295" y="1358"/>
                  </a:moveTo>
                  <a:lnTo>
                    <a:pt x="525856" y="1358"/>
                  </a:lnTo>
                  <a:lnTo>
                    <a:pt x="525856" y="79921"/>
                  </a:lnTo>
                  <a:lnTo>
                    <a:pt x="536295" y="79921"/>
                  </a:lnTo>
                  <a:lnTo>
                    <a:pt x="536295" y="1358"/>
                  </a:lnTo>
                  <a:close/>
                </a:path>
                <a:path w="570865" h="80010">
                  <a:moveTo>
                    <a:pt x="570458" y="0"/>
                  </a:moveTo>
                  <a:lnTo>
                    <a:pt x="560044" y="0"/>
                  </a:lnTo>
                  <a:lnTo>
                    <a:pt x="560044" y="1358"/>
                  </a:lnTo>
                  <a:lnTo>
                    <a:pt x="560044" y="79921"/>
                  </a:lnTo>
                  <a:lnTo>
                    <a:pt x="570458" y="79921"/>
                  </a:lnTo>
                  <a:lnTo>
                    <a:pt x="570458" y="1358"/>
                  </a:lnTo>
                  <a:lnTo>
                    <a:pt x="570458" y="0"/>
                  </a:lnTo>
                  <a:close/>
                </a:path>
              </a:pathLst>
            </a:custGeom>
            <a:solidFill>
              <a:srgbClr val="F1CB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74776" y="6048336"/>
              <a:ext cx="605155" cy="81280"/>
            </a:xfrm>
            <a:custGeom>
              <a:avLst/>
              <a:gdLst/>
              <a:ahLst/>
              <a:cxnLst/>
              <a:rect l="l" t="t" r="r" b="b"/>
              <a:pathLst>
                <a:path w="605155" h="81279">
                  <a:moveTo>
                    <a:pt x="604634" y="0"/>
                  </a:moveTo>
                  <a:lnTo>
                    <a:pt x="0" y="0"/>
                  </a:lnTo>
                  <a:lnTo>
                    <a:pt x="0" y="1930"/>
                  </a:lnTo>
                  <a:lnTo>
                    <a:pt x="0" y="81064"/>
                  </a:lnTo>
                  <a:lnTo>
                    <a:pt x="604634" y="81064"/>
                  </a:lnTo>
                  <a:lnTo>
                    <a:pt x="604634" y="1930"/>
                  </a:lnTo>
                  <a:lnTo>
                    <a:pt x="604634" y="0"/>
                  </a:lnTo>
                  <a:close/>
                </a:path>
              </a:pathLst>
            </a:custGeom>
            <a:solidFill>
              <a:srgbClr val="F1CB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02576" y="6050267"/>
              <a:ext cx="570865" cy="78740"/>
            </a:xfrm>
            <a:custGeom>
              <a:avLst/>
              <a:gdLst/>
              <a:ahLst/>
              <a:cxnLst/>
              <a:rect l="l" t="t" r="r" b="b"/>
              <a:pathLst>
                <a:path w="570865" h="78739">
                  <a:moveTo>
                    <a:pt x="10439" y="0"/>
                  </a:moveTo>
                  <a:lnTo>
                    <a:pt x="0" y="0"/>
                  </a:lnTo>
                  <a:lnTo>
                    <a:pt x="0" y="78562"/>
                  </a:lnTo>
                  <a:lnTo>
                    <a:pt x="10439" y="78562"/>
                  </a:lnTo>
                  <a:lnTo>
                    <a:pt x="10439" y="0"/>
                  </a:lnTo>
                  <a:close/>
                </a:path>
                <a:path w="570865" h="78739">
                  <a:moveTo>
                    <a:pt x="44602" y="0"/>
                  </a:moveTo>
                  <a:lnTo>
                    <a:pt x="34175" y="0"/>
                  </a:lnTo>
                  <a:lnTo>
                    <a:pt x="34175" y="78562"/>
                  </a:lnTo>
                  <a:lnTo>
                    <a:pt x="44602" y="78562"/>
                  </a:lnTo>
                  <a:lnTo>
                    <a:pt x="44602" y="0"/>
                  </a:lnTo>
                  <a:close/>
                </a:path>
                <a:path w="570865" h="78739">
                  <a:moveTo>
                    <a:pt x="83413" y="0"/>
                  </a:moveTo>
                  <a:lnTo>
                    <a:pt x="72974" y="0"/>
                  </a:lnTo>
                  <a:lnTo>
                    <a:pt x="72974" y="78562"/>
                  </a:lnTo>
                  <a:lnTo>
                    <a:pt x="83413" y="78562"/>
                  </a:lnTo>
                  <a:lnTo>
                    <a:pt x="83413" y="0"/>
                  </a:lnTo>
                  <a:close/>
                </a:path>
                <a:path w="570865" h="78739">
                  <a:moveTo>
                    <a:pt x="117576" y="0"/>
                  </a:moveTo>
                  <a:lnTo>
                    <a:pt x="107149" y="0"/>
                  </a:lnTo>
                  <a:lnTo>
                    <a:pt x="107149" y="78562"/>
                  </a:lnTo>
                  <a:lnTo>
                    <a:pt x="117576" y="78562"/>
                  </a:lnTo>
                  <a:lnTo>
                    <a:pt x="117576" y="0"/>
                  </a:lnTo>
                  <a:close/>
                </a:path>
                <a:path w="570865" h="78739">
                  <a:moveTo>
                    <a:pt x="180708" y="0"/>
                  </a:moveTo>
                  <a:lnTo>
                    <a:pt x="170281" y="0"/>
                  </a:lnTo>
                  <a:lnTo>
                    <a:pt x="170281" y="78562"/>
                  </a:lnTo>
                  <a:lnTo>
                    <a:pt x="180708" y="78562"/>
                  </a:lnTo>
                  <a:lnTo>
                    <a:pt x="180708" y="0"/>
                  </a:lnTo>
                  <a:close/>
                </a:path>
                <a:path w="570865" h="78739">
                  <a:moveTo>
                    <a:pt x="256006" y="0"/>
                  </a:moveTo>
                  <a:lnTo>
                    <a:pt x="245567" y="0"/>
                  </a:lnTo>
                  <a:lnTo>
                    <a:pt x="245567" y="78562"/>
                  </a:lnTo>
                  <a:lnTo>
                    <a:pt x="256006" y="78562"/>
                  </a:lnTo>
                  <a:lnTo>
                    <a:pt x="256006" y="0"/>
                  </a:lnTo>
                  <a:close/>
                </a:path>
                <a:path w="570865" h="78739">
                  <a:moveTo>
                    <a:pt x="321437" y="0"/>
                  </a:moveTo>
                  <a:lnTo>
                    <a:pt x="311023" y="0"/>
                  </a:lnTo>
                  <a:lnTo>
                    <a:pt x="311023" y="78562"/>
                  </a:lnTo>
                  <a:lnTo>
                    <a:pt x="321437" y="78562"/>
                  </a:lnTo>
                  <a:lnTo>
                    <a:pt x="321437" y="0"/>
                  </a:lnTo>
                  <a:close/>
                </a:path>
                <a:path w="570865" h="78739">
                  <a:moveTo>
                    <a:pt x="355612" y="0"/>
                  </a:moveTo>
                  <a:lnTo>
                    <a:pt x="345186" y="0"/>
                  </a:lnTo>
                  <a:lnTo>
                    <a:pt x="345186" y="78562"/>
                  </a:lnTo>
                  <a:lnTo>
                    <a:pt x="355612" y="78562"/>
                  </a:lnTo>
                  <a:lnTo>
                    <a:pt x="355612" y="0"/>
                  </a:lnTo>
                  <a:close/>
                </a:path>
                <a:path w="570865" h="78739">
                  <a:moveTo>
                    <a:pt x="392671" y="0"/>
                  </a:moveTo>
                  <a:lnTo>
                    <a:pt x="382257" y="0"/>
                  </a:lnTo>
                  <a:lnTo>
                    <a:pt x="382257" y="78562"/>
                  </a:lnTo>
                  <a:lnTo>
                    <a:pt x="392671" y="78562"/>
                  </a:lnTo>
                  <a:lnTo>
                    <a:pt x="392671" y="0"/>
                  </a:lnTo>
                  <a:close/>
                </a:path>
                <a:path w="570865" h="78739">
                  <a:moveTo>
                    <a:pt x="426847" y="0"/>
                  </a:moveTo>
                  <a:lnTo>
                    <a:pt x="416420" y="0"/>
                  </a:lnTo>
                  <a:lnTo>
                    <a:pt x="416420" y="78562"/>
                  </a:lnTo>
                  <a:lnTo>
                    <a:pt x="426847" y="78562"/>
                  </a:lnTo>
                  <a:lnTo>
                    <a:pt x="426847" y="0"/>
                  </a:lnTo>
                  <a:close/>
                </a:path>
                <a:path w="570865" h="78739">
                  <a:moveTo>
                    <a:pt x="463905" y="0"/>
                  </a:moveTo>
                  <a:lnTo>
                    <a:pt x="453478" y="0"/>
                  </a:lnTo>
                  <a:lnTo>
                    <a:pt x="453478" y="78562"/>
                  </a:lnTo>
                  <a:lnTo>
                    <a:pt x="463905" y="78562"/>
                  </a:lnTo>
                  <a:lnTo>
                    <a:pt x="463905" y="0"/>
                  </a:lnTo>
                  <a:close/>
                </a:path>
                <a:path w="570865" h="78739">
                  <a:moveTo>
                    <a:pt x="498094" y="0"/>
                  </a:moveTo>
                  <a:lnTo>
                    <a:pt x="487667" y="0"/>
                  </a:lnTo>
                  <a:lnTo>
                    <a:pt x="487667" y="78562"/>
                  </a:lnTo>
                  <a:lnTo>
                    <a:pt x="498094" y="78562"/>
                  </a:lnTo>
                  <a:lnTo>
                    <a:pt x="498094" y="0"/>
                  </a:lnTo>
                  <a:close/>
                </a:path>
                <a:path w="570865" h="78739">
                  <a:moveTo>
                    <a:pt x="536295" y="0"/>
                  </a:moveTo>
                  <a:lnTo>
                    <a:pt x="525868" y="0"/>
                  </a:lnTo>
                  <a:lnTo>
                    <a:pt x="525868" y="78562"/>
                  </a:lnTo>
                  <a:lnTo>
                    <a:pt x="536295" y="78562"/>
                  </a:lnTo>
                  <a:lnTo>
                    <a:pt x="536295" y="0"/>
                  </a:lnTo>
                  <a:close/>
                </a:path>
                <a:path w="570865" h="78739">
                  <a:moveTo>
                    <a:pt x="570484" y="0"/>
                  </a:moveTo>
                  <a:lnTo>
                    <a:pt x="560057" y="0"/>
                  </a:lnTo>
                  <a:lnTo>
                    <a:pt x="560057" y="78562"/>
                  </a:lnTo>
                  <a:lnTo>
                    <a:pt x="570484" y="78562"/>
                  </a:lnTo>
                  <a:lnTo>
                    <a:pt x="570484" y="0"/>
                  </a:lnTo>
                  <a:close/>
                </a:path>
              </a:pathLst>
            </a:custGeom>
            <a:solidFill>
              <a:srgbClr val="F1CB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43902" y="5889269"/>
              <a:ext cx="605155" cy="81280"/>
            </a:xfrm>
            <a:custGeom>
              <a:avLst/>
              <a:gdLst/>
              <a:ahLst/>
              <a:cxnLst/>
              <a:rect l="l" t="t" r="r" b="b"/>
              <a:pathLst>
                <a:path w="605155" h="81279">
                  <a:moveTo>
                    <a:pt x="604634" y="0"/>
                  </a:moveTo>
                  <a:lnTo>
                    <a:pt x="0" y="0"/>
                  </a:lnTo>
                  <a:lnTo>
                    <a:pt x="0" y="79908"/>
                  </a:lnTo>
                  <a:lnTo>
                    <a:pt x="0" y="81064"/>
                  </a:lnTo>
                  <a:lnTo>
                    <a:pt x="604634" y="81064"/>
                  </a:lnTo>
                  <a:lnTo>
                    <a:pt x="604634" y="79908"/>
                  </a:lnTo>
                  <a:lnTo>
                    <a:pt x="604634" y="0"/>
                  </a:lnTo>
                  <a:close/>
                </a:path>
              </a:pathLst>
            </a:custGeom>
            <a:solidFill>
              <a:srgbClr val="F1CB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71702" y="5889840"/>
              <a:ext cx="570865" cy="80010"/>
            </a:xfrm>
            <a:custGeom>
              <a:avLst/>
              <a:gdLst/>
              <a:ahLst/>
              <a:cxnLst/>
              <a:rect l="l" t="t" r="r" b="b"/>
              <a:pathLst>
                <a:path w="570865" h="80010">
                  <a:moveTo>
                    <a:pt x="10426" y="0"/>
                  </a:moveTo>
                  <a:lnTo>
                    <a:pt x="0" y="0"/>
                  </a:lnTo>
                  <a:lnTo>
                    <a:pt x="0" y="79908"/>
                  </a:lnTo>
                  <a:lnTo>
                    <a:pt x="10426" y="79908"/>
                  </a:lnTo>
                  <a:lnTo>
                    <a:pt x="10426" y="0"/>
                  </a:lnTo>
                  <a:close/>
                </a:path>
                <a:path w="570865" h="80010">
                  <a:moveTo>
                    <a:pt x="44589" y="0"/>
                  </a:moveTo>
                  <a:lnTo>
                    <a:pt x="34150" y="0"/>
                  </a:lnTo>
                  <a:lnTo>
                    <a:pt x="34150" y="79908"/>
                  </a:lnTo>
                  <a:lnTo>
                    <a:pt x="44589" y="79908"/>
                  </a:lnTo>
                  <a:lnTo>
                    <a:pt x="44589" y="0"/>
                  </a:lnTo>
                  <a:close/>
                </a:path>
                <a:path w="570865" h="80010">
                  <a:moveTo>
                    <a:pt x="83400" y="0"/>
                  </a:moveTo>
                  <a:lnTo>
                    <a:pt x="72974" y="0"/>
                  </a:lnTo>
                  <a:lnTo>
                    <a:pt x="72974" y="79908"/>
                  </a:lnTo>
                  <a:lnTo>
                    <a:pt x="83400" y="79908"/>
                  </a:lnTo>
                  <a:lnTo>
                    <a:pt x="83400" y="0"/>
                  </a:lnTo>
                  <a:close/>
                </a:path>
                <a:path w="570865" h="80010">
                  <a:moveTo>
                    <a:pt x="117563" y="0"/>
                  </a:moveTo>
                  <a:lnTo>
                    <a:pt x="107124" y="0"/>
                  </a:lnTo>
                  <a:lnTo>
                    <a:pt x="107124" y="79908"/>
                  </a:lnTo>
                  <a:lnTo>
                    <a:pt x="117563" y="79908"/>
                  </a:lnTo>
                  <a:lnTo>
                    <a:pt x="117563" y="0"/>
                  </a:lnTo>
                  <a:close/>
                </a:path>
                <a:path w="570865" h="80010">
                  <a:moveTo>
                    <a:pt x="180682" y="0"/>
                  </a:moveTo>
                  <a:lnTo>
                    <a:pt x="170268" y="0"/>
                  </a:lnTo>
                  <a:lnTo>
                    <a:pt x="170268" y="79908"/>
                  </a:lnTo>
                  <a:lnTo>
                    <a:pt x="180682" y="79908"/>
                  </a:lnTo>
                  <a:lnTo>
                    <a:pt x="180682" y="0"/>
                  </a:lnTo>
                  <a:close/>
                </a:path>
                <a:path w="570865" h="80010">
                  <a:moveTo>
                    <a:pt x="255981" y="0"/>
                  </a:moveTo>
                  <a:lnTo>
                    <a:pt x="245554" y="0"/>
                  </a:lnTo>
                  <a:lnTo>
                    <a:pt x="245554" y="79908"/>
                  </a:lnTo>
                  <a:lnTo>
                    <a:pt x="255981" y="79908"/>
                  </a:lnTo>
                  <a:lnTo>
                    <a:pt x="255981" y="0"/>
                  </a:lnTo>
                  <a:close/>
                </a:path>
                <a:path w="570865" h="80010">
                  <a:moveTo>
                    <a:pt x="321424" y="0"/>
                  </a:moveTo>
                  <a:lnTo>
                    <a:pt x="310997" y="0"/>
                  </a:lnTo>
                  <a:lnTo>
                    <a:pt x="310997" y="79908"/>
                  </a:lnTo>
                  <a:lnTo>
                    <a:pt x="321424" y="79908"/>
                  </a:lnTo>
                  <a:lnTo>
                    <a:pt x="321424" y="0"/>
                  </a:lnTo>
                  <a:close/>
                </a:path>
                <a:path w="570865" h="80010">
                  <a:moveTo>
                    <a:pt x="355587" y="0"/>
                  </a:moveTo>
                  <a:lnTo>
                    <a:pt x="345173" y="0"/>
                  </a:lnTo>
                  <a:lnTo>
                    <a:pt x="345173" y="79908"/>
                  </a:lnTo>
                  <a:lnTo>
                    <a:pt x="355587" y="79908"/>
                  </a:lnTo>
                  <a:lnTo>
                    <a:pt x="355587" y="0"/>
                  </a:lnTo>
                  <a:close/>
                </a:path>
                <a:path w="570865" h="80010">
                  <a:moveTo>
                    <a:pt x="392658" y="0"/>
                  </a:moveTo>
                  <a:lnTo>
                    <a:pt x="382231" y="0"/>
                  </a:lnTo>
                  <a:lnTo>
                    <a:pt x="382231" y="79908"/>
                  </a:lnTo>
                  <a:lnTo>
                    <a:pt x="392658" y="79908"/>
                  </a:lnTo>
                  <a:lnTo>
                    <a:pt x="392658" y="0"/>
                  </a:lnTo>
                  <a:close/>
                </a:path>
                <a:path w="570865" h="80010">
                  <a:moveTo>
                    <a:pt x="426821" y="0"/>
                  </a:moveTo>
                  <a:lnTo>
                    <a:pt x="416407" y="0"/>
                  </a:lnTo>
                  <a:lnTo>
                    <a:pt x="416407" y="79908"/>
                  </a:lnTo>
                  <a:lnTo>
                    <a:pt x="426821" y="79908"/>
                  </a:lnTo>
                  <a:lnTo>
                    <a:pt x="426821" y="0"/>
                  </a:lnTo>
                  <a:close/>
                </a:path>
                <a:path w="570865" h="80010">
                  <a:moveTo>
                    <a:pt x="463905" y="0"/>
                  </a:moveTo>
                  <a:lnTo>
                    <a:pt x="453466" y="0"/>
                  </a:lnTo>
                  <a:lnTo>
                    <a:pt x="453466" y="79908"/>
                  </a:lnTo>
                  <a:lnTo>
                    <a:pt x="463905" y="79908"/>
                  </a:lnTo>
                  <a:lnTo>
                    <a:pt x="463905" y="0"/>
                  </a:lnTo>
                  <a:close/>
                </a:path>
                <a:path w="570865" h="80010">
                  <a:moveTo>
                    <a:pt x="498055" y="0"/>
                  </a:moveTo>
                  <a:lnTo>
                    <a:pt x="487641" y="0"/>
                  </a:lnTo>
                  <a:lnTo>
                    <a:pt x="487641" y="79908"/>
                  </a:lnTo>
                  <a:lnTo>
                    <a:pt x="498055" y="79908"/>
                  </a:lnTo>
                  <a:lnTo>
                    <a:pt x="498055" y="0"/>
                  </a:lnTo>
                  <a:close/>
                </a:path>
                <a:path w="570865" h="80010">
                  <a:moveTo>
                    <a:pt x="536295" y="0"/>
                  </a:moveTo>
                  <a:lnTo>
                    <a:pt x="525856" y="0"/>
                  </a:lnTo>
                  <a:lnTo>
                    <a:pt x="525856" y="79908"/>
                  </a:lnTo>
                  <a:lnTo>
                    <a:pt x="536295" y="79908"/>
                  </a:lnTo>
                  <a:lnTo>
                    <a:pt x="536295" y="0"/>
                  </a:lnTo>
                  <a:close/>
                </a:path>
                <a:path w="570865" h="80010">
                  <a:moveTo>
                    <a:pt x="570471" y="0"/>
                  </a:moveTo>
                  <a:lnTo>
                    <a:pt x="560044" y="0"/>
                  </a:lnTo>
                  <a:lnTo>
                    <a:pt x="560044" y="79908"/>
                  </a:lnTo>
                  <a:lnTo>
                    <a:pt x="570471" y="79908"/>
                  </a:lnTo>
                  <a:lnTo>
                    <a:pt x="570471" y="0"/>
                  </a:lnTo>
                  <a:close/>
                </a:path>
              </a:pathLst>
            </a:custGeom>
            <a:solidFill>
              <a:srgbClr val="F1CB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70740" y="6289632"/>
              <a:ext cx="605155" cy="81280"/>
            </a:xfrm>
            <a:custGeom>
              <a:avLst/>
              <a:gdLst/>
              <a:ahLst/>
              <a:cxnLst/>
              <a:rect l="l" t="t" r="r" b="b"/>
              <a:pathLst>
                <a:path w="605155" h="81279">
                  <a:moveTo>
                    <a:pt x="603098" y="0"/>
                  </a:moveTo>
                  <a:lnTo>
                    <a:pt x="601193" y="0"/>
                  </a:lnTo>
                  <a:lnTo>
                    <a:pt x="1548" y="0"/>
                  </a:lnTo>
                  <a:lnTo>
                    <a:pt x="0" y="1548"/>
                  </a:lnTo>
                  <a:lnTo>
                    <a:pt x="0" y="79546"/>
                  </a:lnTo>
                  <a:lnTo>
                    <a:pt x="1548" y="81092"/>
                  </a:lnTo>
                  <a:lnTo>
                    <a:pt x="603098" y="81092"/>
                  </a:lnTo>
                  <a:lnTo>
                    <a:pt x="604634" y="79546"/>
                  </a:lnTo>
                  <a:lnTo>
                    <a:pt x="604634" y="1548"/>
                  </a:lnTo>
                  <a:lnTo>
                    <a:pt x="603098" y="0"/>
                  </a:lnTo>
                  <a:close/>
                </a:path>
              </a:pathLst>
            </a:custGeom>
            <a:solidFill>
              <a:srgbClr val="EAAB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98537" y="6290233"/>
              <a:ext cx="570865" cy="80010"/>
            </a:xfrm>
            <a:custGeom>
              <a:avLst/>
              <a:gdLst/>
              <a:ahLst/>
              <a:cxnLst/>
              <a:rect l="l" t="t" r="r" b="b"/>
              <a:pathLst>
                <a:path w="570865" h="80010">
                  <a:moveTo>
                    <a:pt x="10414" y="0"/>
                  </a:moveTo>
                  <a:lnTo>
                    <a:pt x="0" y="0"/>
                  </a:lnTo>
                  <a:lnTo>
                    <a:pt x="0" y="79908"/>
                  </a:lnTo>
                  <a:lnTo>
                    <a:pt x="10414" y="79908"/>
                  </a:lnTo>
                  <a:lnTo>
                    <a:pt x="10414" y="0"/>
                  </a:lnTo>
                  <a:close/>
                </a:path>
                <a:path w="570865" h="80010">
                  <a:moveTo>
                    <a:pt x="44589" y="0"/>
                  </a:moveTo>
                  <a:lnTo>
                    <a:pt x="34150" y="0"/>
                  </a:lnTo>
                  <a:lnTo>
                    <a:pt x="34150" y="79908"/>
                  </a:lnTo>
                  <a:lnTo>
                    <a:pt x="44589" y="79908"/>
                  </a:lnTo>
                  <a:lnTo>
                    <a:pt x="44589" y="0"/>
                  </a:lnTo>
                  <a:close/>
                </a:path>
                <a:path w="570865" h="80010">
                  <a:moveTo>
                    <a:pt x="83400" y="0"/>
                  </a:moveTo>
                  <a:lnTo>
                    <a:pt x="72974" y="0"/>
                  </a:lnTo>
                  <a:lnTo>
                    <a:pt x="72974" y="79908"/>
                  </a:lnTo>
                  <a:lnTo>
                    <a:pt x="83400" y="79908"/>
                  </a:lnTo>
                  <a:lnTo>
                    <a:pt x="83400" y="0"/>
                  </a:lnTo>
                  <a:close/>
                </a:path>
                <a:path w="570865" h="80010">
                  <a:moveTo>
                    <a:pt x="117563" y="0"/>
                  </a:moveTo>
                  <a:lnTo>
                    <a:pt x="107124" y="0"/>
                  </a:lnTo>
                  <a:lnTo>
                    <a:pt x="107124" y="79908"/>
                  </a:lnTo>
                  <a:lnTo>
                    <a:pt x="117563" y="79908"/>
                  </a:lnTo>
                  <a:lnTo>
                    <a:pt x="117563" y="0"/>
                  </a:lnTo>
                  <a:close/>
                </a:path>
                <a:path w="570865" h="80010">
                  <a:moveTo>
                    <a:pt x="180682" y="0"/>
                  </a:moveTo>
                  <a:lnTo>
                    <a:pt x="170256" y="0"/>
                  </a:lnTo>
                  <a:lnTo>
                    <a:pt x="170256" y="79908"/>
                  </a:lnTo>
                  <a:lnTo>
                    <a:pt x="180682" y="79908"/>
                  </a:lnTo>
                  <a:lnTo>
                    <a:pt x="180682" y="0"/>
                  </a:lnTo>
                  <a:close/>
                </a:path>
                <a:path w="570865" h="80010">
                  <a:moveTo>
                    <a:pt x="255968" y="0"/>
                  </a:moveTo>
                  <a:lnTo>
                    <a:pt x="245554" y="0"/>
                  </a:lnTo>
                  <a:lnTo>
                    <a:pt x="245554" y="79908"/>
                  </a:lnTo>
                  <a:lnTo>
                    <a:pt x="255968" y="79908"/>
                  </a:lnTo>
                  <a:lnTo>
                    <a:pt x="255968" y="0"/>
                  </a:lnTo>
                  <a:close/>
                </a:path>
                <a:path w="570865" h="80010">
                  <a:moveTo>
                    <a:pt x="321424" y="0"/>
                  </a:moveTo>
                  <a:lnTo>
                    <a:pt x="310984" y="0"/>
                  </a:lnTo>
                  <a:lnTo>
                    <a:pt x="310984" y="79908"/>
                  </a:lnTo>
                  <a:lnTo>
                    <a:pt x="321424" y="79908"/>
                  </a:lnTo>
                  <a:lnTo>
                    <a:pt x="321424" y="0"/>
                  </a:lnTo>
                  <a:close/>
                </a:path>
                <a:path w="570865" h="80010">
                  <a:moveTo>
                    <a:pt x="355600" y="0"/>
                  </a:moveTo>
                  <a:lnTo>
                    <a:pt x="345173" y="0"/>
                  </a:lnTo>
                  <a:lnTo>
                    <a:pt x="345173" y="79908"/>
                  </a:lnTo>
                  <a:lnTo>
                    <a:pt x="355600" y="79908"/>
                  </a:lnTo>
                  <a:lnTo>
                    <a:pt x="355600" y="0"/>
                  </a:lnTo>
                  <a:close/>
                </a:path>
                <a:path w="570865" h="80010">
                  <a:moveTo>
                    <a:pt x="392671" y="0"/>
                  </a:moveTo>
                  <a:lnTo>
                    <a:pt x="382231" y="0"/>
                  </a:lnTo>
                  <a:lnTo>
                    <a:pt x="382231" y="79908"/>
                  </a:lnTo>
                  <a:lnTo>
                    <a:pt x="392671" y="79908"/>
                  </a:lnTo>
                  <a:lnTo>
                    <a:pt x="392671" y="0"/>
                  </a:lnTo>
                  <a:close/>
                </a:path>
                <a:path w="570865" h="80010">
                  <a:moveTo>
                    <a:pt x="426821" y="0"/>
                  </a:moveTo>
                  <a:lnTo>
                    <a:pt x="416407" y="0"/>
                  </a:lnTo>
                  <a:lnTo>
                    <a:pt x="416407" y="79908"/>
                  </a:lnTo>
                  <a:lnTo>
                    <a:pt x="426821" y="79908"/>
                  </a:lnTo>
                  <a:lnTo>
                    <a:pt x="426821" y="0"/>
                  </a:lnTo>
                  <a:close/>
                </a:path>
                <a:path w="570865" h="80010">
                  <a:moveTo>
                    <a:pt x="463905" y="0"/>
                  </a:moveTo>
                  <a:lnTo>
                    <a:pt x="453466" y="0"/>
                  </a:lnTo>
                  <a:lnTo>
                    <a:pt x="453466" y="79908"/>
                  </a:lnTo>
                  <a:lnTo>
                    <a:pt x="463905" y="79908"/>
                  </a:lnTo>
                  <a:lnTo>
                    <a:pt x="463905" y="0"/>
                  </a:lnTo>
                  <a:close/>
                </a:path>
                <a:path w="570865" h="80010">
                  <a:moveTo>
                    <a:pt x="498055" y="0"/>
                  </a:moveTo>
                  <a:lnTo>
                    <a:pt x="487641" y="0"/>
                  </a:lnTo>
                  <a:lnTo>
                    <a:pt x="487641" y="79908"/>
                  </a:lnTo>
                  <a:lnTo>
                    <a:pt x="498055" y="79908"/>
                  </a:lnTo>
                  <a:lnTo>
                    <a:pt x="498055" y="0"/>
                  </a:lnTo>
                  <a:close/>
                </a:path>
                <a:path w="570865" h="80010">
                  <a:moveTo>
                    <a:pt x="536295" y="0"/>
                  </a:moveTo>
                  <a:lnTo>
                    <a:pt x="525856" y="0"/>
                  </a:lnTo>
                  <a:lnTo>
                    <a:pt x="525856" y="79908"/>
                  </a:lnTo>
                  <a:lnTo>
                    <a:pt x="536295" y="79908"/>
                  </a:lnTo>
                  <a:lnTo>
                    <a:pt x="536295" y="0"/>
                  </a:lnTo>
                  <a:close/>
                </a:path>
                <a:path w="570865" h="80010">
                  <a:moveTo>
                    <a:pt x="570458" y="0"/>
                  </a:moveTo>
                  <a:lnTo>
                    <a:pt x="560044" y="0"/>
                  </a:lnTo>
                  <a:lnTo>
                    <a:pt x="560044" y="79908"/>
                  </a:lnTo>
                  <a:lnTo>
                    <a:pt x="570458" y="79908"/>
                  </a:lnTo>
                  <a:lnTo>
                    <a:pt x="570458" y="0"/>
                  </a:lnTo>
                  <a:close/>
                </a:path>
              </a:pathLst>
            </a:custGeom>
            <a:solidFill>
              <a:srgbClr val="F1CB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77503" y="6449877"/>
              <a:ext cx="605155" cy="81280"/>
            </a:xfrm>
            <a:custGeom>
              <a:avLst/>
              <a:gdLst/>
              <a:ahLst/>
              <a:cxnLst/>
              <a:rect l="l" t="t" r="r" b="b"/>
              <a:pathLst>
                <a:path w="605155" h="81279">
                  <a:moveTo>
                    <a:pt x="603086" y="0"/>
                  </a:moveTo>
                  <a:lnTo>
                    <a:pt x="601181" y="0"/>
                  </a:lnTo>
                  <a:lnTo>
                    <a:pt x="1533" y="0"/>
                  </a:lnTo>
                  <a:lnTo>
                    <a:pt x="0" y="1536"/>
                  </a:lnTo>
                  <a:lnTo>
                    <a:pt x="0" y="79534"/>
                  </a:lnTo>
                  <a:lnTo>
                    <a:pt x="1533" y="81070"/>
                  </a:lnTo>
                  <a:lnTo>
                    <a:pt x="603086" y="81070"/>
                  </a:lnTo>
                  <a:lnTo>
                    <a:pt x="604634" y="79534"/>
                  </a:lnTo>
                  <a:lnTo>
                    <a:pt x="604634" y="1536"/>
                  </a:lnTo>
                  <a:lnTo>
                    <a:pt x="603086" y="0"/>
                  </a:lnTo>
                  <a:close/>
                </a:path>
              </a:pathLst>
            </a:custGeom>
            <a:solidFill>
              <a:srgbClr val="EAAB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05281" y="6450469"/>
              <a:ext cx="570865" cy="80010"/>
            </a:xfrm>
            <a:custGeom>
              <a:avLst/>
              <a:gdLst/>
              <a:ahLst/>
              <a:cxnLst/>
              <a:rect l="l" t="t" r="r" b="b"/>
              <a:pathLst>
                <a:path w="570865" h="80009">
                  <a:moveTo>
                    <a:pt x="10439" y="0"/>
                  </a:moveTo>
                  <a:lnTo>
                    <a:pt x="0" y="0"/>
                  </a:lnTo>
                  <a:lnTo>
                    <a:pt x="0" y="79908"/>
                  </a:lnTo>
                  <a:lnTo>
                    <a:pt x="10439" y="79908"/>
                  </a:lnTo>
                  <a:lnTo>
                    <a:pt x="10439" y="0"/>
                  </a:lnTo>
                  <a:close/>
                </a:path>
                <a:path w="570865" h="80009">
                  <a:moveTo>
                    <a:pt x="44589" y="0"/>
                  </a:moveTo>
                  <a:lnTo>
                    <a:pt x="34175" y="0"/>
                  </a:lnTo>
                  <a:lnTo>
                    <a:pt x="34175" y="79908"/>
                  </a:lnTo>
                  <a:lnTo>
                    <a:pt x="44589" y="79908"/>
                  </a:lnTo>
                  <a:lnTo>
                    <a:pt x="44589" y="0"/>
                  </a:lnTo>
                  <a:close/>
                </a:path>
                <a:path w="570865" h="80009">
                  <a:moveTo>
                    <a:pt x="83413" y="0"/>
                  </a:moveTo>
                  <a:lnTo>
                    <a:pt x="72974" y="0"/>
                  </a:lnTo>
                  <a:lnTo>
                    <a:pt x="72974" y="79908"/>
                  </a:lnTo>
                  <a:lnTo>
                    <a:pt x="83413" y="79908"/>
                  </a:lnTo>
                  <a:lnTo>
                    <a:pt x="83413" y="0"/>
                  </a:lnTo>
                  <a:close/>
                </a:path>
                <a:path w="570865" h="80009">
                  <a:moveTo>
                    <a:pt x="117563" y="0"/>
                  </a:moveTo>
                  <a:lnTo>
                    <a:pt x="107149" y="0"/>
                  </a:lnTo>
                  <a:lnTo>
                    <a:pt x="107149" y="79908"/>
                  </a:lnTo>
                  <a:lnTo>
                    <a:pt x="117563" y="79908"/>
                  </a:lnTo>
                  <a:lnTo>
                    <a:pt x="117563" y="0"/>
                  </a:lnTo>
                  <a:close/>
                </a:path>
                <a:path w="570865" h="80009">
                  <a:moveTo>
                    <a:pt x="180708" y="0"/>
                  </a:moveTo>
                  <a:lnTo>
                    <a:pt x="170281" y="0"/>
                  </a:lnTo>
                  <a:lnTo>
                    <a:pt x="170281" y="79908"/>
                  </a:lnTo>
                  <a:lnTo>
                    <a:pt x="180708" y="79908"/>
                  </a:lnTo>
                  <a:lnTo>
                    <a:pt x="180708" y="0"/>
                  </a:lnTo>
                  <a:close/>
                </a:path>
                <a:path w="570865" h="80009">
                  <a:moveTo>
                    <a:pt x="255993" y="0"/>
                  </a:moveTo>
                  <a:lnTo>
                    <a:pt x="245554" y="0"/>
                  </a:lnTo>
                  <a:lnTo>
                    <a:pt x="245554" y="79908"/>
                  </a:lnTo>
                  <a:lnTo>
                    <a:pt x="255993" y="79908"/>
                  </a:lnTo>
                  <a:lnTo>
                    <a:pt x="255993" y="0"/>
                  </a:lnTo>
                  <a:close/>
                </a:path>
                <a:path w="570865" h="80009">
                  <a:moveTo>
                    <a:pt x="321437" y="0"/>
                  </a:moveTo>
                  <a:lnTo>
                    <a:pt x="311010" y="0"/>
                  </a:lnTo>
                  <a:lnTo>
                    <a:pt x="311010" y="79908"/>
                  </a:lnTo>
                  <a:lnTo>
                    <a:pt x="321437" y="79908"/>
                  </a:lnTo>
                  <a:lnTo>
                    <a:pt x="321437" y="0"/>
                  </a:lnTo>
                  <a:close/>
                </a:path>
                <a:path w="570865" h="80009">
                  <a:moveTo>
                    <a:pt x="355612" y="0"/>
                  </a:moveTo>
                  <a:lnTo>
                    <a:pt x="345173" y="0"/>
                  </a:lnTo>
                  <a:lnTo>
                    <a:pt x="345173" y="79908"/>
                  </a:lnTo>
                  <a:lnTo>
                    <a:pt x="355612" y="79908"/>
                  </a:lnTo>
                  <a:lnTo>
                    <a:pt x="355612" y="0"/>
                  </a:lnTo>
                  <a:close/>
                </a:path>
                <a:path w="570865" h="80009">
                  <a:moveTo>
                    <a:pt x="392684" y="0"/>
                  </a:moveTo>
                  <a:lnTo>
                    <a:pt x="382257" y="0"/>
                  </a:lnTo>
                  <a:lnTo>
                    <a:pt x="382257" y="79908"/>
                  </a:lnTo>
                  <a:lnTo>
                    <a:pt x="392684" y="79908"/>
                  </a:lnTo>
                  <a:lnTo>
                    <a:pt x="392684" y="0"/>
                  </a:lnTo>
                  <a:close/>
                </a:path>
                <a:path w="570865" h="80009">
                  <a:moveTo>
                    <a:pt x="426847" y="0"/>
                  </a:moveTo>
                  <a:lnTo>
                    <a:pt x="416407" y="0"/>
                  </a:lnTo>
                  <a:lnTo>
                    <a:pt x="416407" y="79908"/>
                  </a:lnTo>
                  <a:lnTo>
                    <a:pt x="426847" y="79908"/>
                  </a:lnTo>
                  <a:lnTo>
                    <a:pt x="426847" y="0"/>
                  </a:lnTo>
                  <a:close/>
                </a:path>
                <a:path w="570865" h="80009">
                  <a:moveTo>
                    <a:pt x="463905" y="0"/>
                  </a:moveTo>
                  <a:lnTo>
                    <a:pt x="453491" y="0"/>
                  </a:lnTo>
                  <a:lnTo>
                    <a:pt x="453491" y="79908"/>
                  </a:lnTo>
                  <a:lnTo>
                    <a:pt x="463905" y="79908"/>
                  </a:lnTo>
                  <a:lnTo>
                    <a:pt x="463905" y="0"/>
                  </a:lnTo>
                  <a:close/>
                </a:path>
                <a:path w="570865" h="80009">
                  <a:moveTo>
                    <a:pt x="498081" y="0"/>
                  </a:moveTo>
                  <a:lnTo>
                    <a:pt x="487654" y="0"/>
                  </a:lnTo>
                  <a:lnTo>
                    <a:pt x="487654" y="79908"/>
                  </a:lnTo>
                  <a:lnTo>
                    <a:pt x="498081" y="79908"/>
                  </a:lnTo>
                  <a:lnTo>
                    <a:pt x="498081" y="0"/>
                  </a:lnTo>
                  <a:close/>
                </a:path>
                <a:path w="570865" h="80009">
                  <a:moveTo>
                    <a:pt x="536295" y="0"/>
                  </a:moveTo>
                  <a:lnTo>
                    <a:pt x="525881" y="0"/>
                  </a:lnTo>
                  <a:lnTo>
                    <a:pt x="525881" y="79908"/>
                  </a:lnTo>
                  <a:lnTo>
                    <a:pt x="536295" y="79908"/>
                  </a:lnTo>
                  <a:lnTo>
                    <a:pt x="536295" y="0"/>
                  </a:lnTo>
                  <a:close/>
                </a:path>
                <a:path w="570865" h="80009">
                  <a:moveTo>
                    <a:pt x="570484" y="0"/>
                  </a:moveTo>
                  <a:lnTo>
                    <a:pt x="560044" y="0"/>
                  </a:lnTo>
                  <a:lnTo>
                    <a:pt x="560044" y="79908"/>
                  </a:lnTo>
                  <a:lnTo>
                    <a:pt x="570484" y="79908"/>
                  </a:lnTo>
                  <a:lnTo>
                    <a:pt x="570484" y="0"/>
                  </a:lnTo>
                  <a:close/>
                </a:path>
              </a:pathLst>
            </a:custGeom>
            <a:solidFill>
              <a:srgbClr val="F1CB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00863" y="6129792"/>
              <a:ext cx="605155" cy="81280"/>
            </a:xfrm>
            <a:custGeom>
              <a:avLst/>
              <a:gdLst/>
              <a:ahLst/>
              <a:cxnLst/>
              <a:rect l="l" t="t" r="r" b="b"/>
              <a:pathLst>
                <a:path w="605155" h="81279">
                  <a:moveTo>
                    <a:pt x="603098" y="0"/>
                  </a:moveTo>
                  <a:lnTo>
                    <a:pt x="601193" y="0"/>
                  </a:lnTo>
                  <a:lnTo>
                    <a:pt x="1536" y="0"/>
                  </a:lnTo>
                  <a:lnTo>
                    <a:pt x="0" y="1533"/>
                  </a:lnTo>
                  <a:lnTo>
                    <a:pt x="0" y="79543"/>
                  </a:lnTo>
                  <a:lnTo>
                    <a:pt x="1536" y="81079"/>
                  </a:lnTo>
                  <a:lnTo>
                    <a:pt x="603098" y="81079"/>
                  </a:lnTo>
                  <a:lnTo>
                    <a:pt x="604634" y="79543"/>
                  </a:lnTo>
                  <a:lnTo>
                    <a:pt x="604634" y="1533"/>
                  </a:lnTo>
                  <a:lnTo>
                    <a:pt x="603098" y="0"/>
                  </a:lnTo>
                  <a:close/>
                </a:path>
              </a:pathLst>
            </a:custGeom>
            <a:solidFill>
              <a:srgbClr val="EAAB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28649" y="6130378"/>
              <a:ext cx="570865" cy="80010"/>
            </a:xfrm>
            <a:custGeom>
              <a:avLst/>
              <a:gdLst/>
              <a:ahLst/>
              <a:cxnLst/>
              <a:rect l="l" t="t" r="r" b="b"/>
              <a:pathLst>
                <a:path w="570865" h="80010">
                  <a:moveTo>
                    <a:pt x="10426" y="0"/>
                  </a:moveTo>
                  <a:lnTo>
                    <a:pt x="0" y="0"/>
                  </a:lnTo>
                  <a:lnTo>
                    <a:pt x="0" y="79933"/>
                  </a:lnTo>
                  <a:lnTo>
                    <a:pt x="10426" y="79933"/>
                  </a:lnTo>
                  <a:lnTo>
                    <a:pt x="10426" y="0"/>
                  </a:lnTo>
                  <a:close/>
                </a:path>
                <a:path w="570865" h="80010">
                  <a:moveTo>
                    <a:pt x="44602" y="0"/>
                  </a:moveTo>
                  <a:lnTo>
                    <a:pt x="34163" y="0"/>
                  </a:lnTo>
                  <a:lnTo>
                    <a:pt x="34163" y="79933"/>
                  </a:lnTo>
                  <a:lnTo>
                    <a:pt x="44602" y="79933"/>
                  </a:lnTo>
                  <a:lnTo>
                    <a:pt x="44602" y="0"/>
                  </a:lnTo>
                  <a:close/>
                </a:path>
                <a:path w="570865" h="80010">
                  <a:moveTo>
                    <a:pt x="83400" y="0"/>
                  </a:moveTo>
                  <a:lnTo>
                    <a:pt x="72974" y="0"/>
                  </a:lnTo>
                  <a:lnTo>
                    <a:pt x="72974" y="79933"/>
                  </a:lnTo>
                  <a:lnTo>
                    <a:pt x="83400" y="79933"/>
                  </a:lnTo>
                  <a:lnTo>
                    <a:pt x="83400" y="0"/>
                  </a:lnTo>
                  <a:close/>
                </a:path>
                <a:path w="570865" h="80010">
                  <a:moveTo>
                    <a:pt x="117576" y="0"/>
                  </a:moveTo>
                  <a:lnTo>
                    <a:pt x="107137" y="0"/>
                  </a:lnTo>
                  <a:lnTo>
                    <a:pt x="107137" y="79933"/>
                  </a:lnTo>
                  <a:lnTo>
                    <a:pt x="117576" y="79933"/>
                  </a:lnTo>
                  <a:lnTo>
                    <a:pt x="117576" y="0"/>
                  </a:lnTo>
                  <a:close/>
                </a:path>
                <a:path w="570865" h="80010">
                  <a:moveTo>
                    <a:pt x="180682" y="0"/>
                  </a:moveTo>
                  <a:lnTo>
                    <a:pt x="170256" y="0"/>
                  </a:lnTo>
                  <a:lnTo>
                    <a:pt x="170256" y="79933"/>
                  </a:lnTo>
                  <a:lnTo>
                    <a:pt x="180682" y="79933"/>
                  </a:lnTo>
                  <a:lnTo>
                    <a:pt x="180682" y="0"/>
                  </a:lnTo>
                  <a:close/>
                </a:path>
                <a:path w="570865" h="80010">
                  <a:moveTo>
                    <a:pt x="255981" y="0"/>
                  </a:moveTo>
                  <a:lnTo>
                    <a:pt x="245567" y="0"/>
                  </a:lnTo>
                  <a:lnTo>
                    <a:pt x="245567" y="79933"/>
                  </a:lnTo>
                  <a:lnTo>
                    <a:pt x="255981" y="79933"/>
                  </a:lnTo>
                  <a:lnTo>
                    <a:pt x="255981" y="0"/>
                  </a:lnTo>
                  <a:close/>
                </a:path>
                <a:path w="570865" h="80010">
                  <a:moveTo>
                    <a:pt x="321424" y="0"/>
                  </a:moveTo>
                  <a:lnTo>
                    <a:pt x="310997" y="0"/>
                  </a:lnTo>
                  <a:lnTo>
                    <a:pt x="310997" y="79933"/>
                  </a:lnTo>
                  <a:lnTo>
                    <a:pt x="321424" y="79933"/>
                  </a:lnTo>
                  <a:lnTo>
                    <a:pt x="321424" y="0"/>
                  </a:lnTo>
                  <a:close/>
                </a:path>
                <a:path w="570865" h="80010">
                  <a:moveTo>
                    <a:pt x="355587" y="0"/>
                  </a:moveTo>
                  <a:lnTo>
                    <a:pt x="345173" y="0"/>
                  </a:lnTo>
                  <a:lnTo>
                    <a:pt x="345173" y="79933"/>
                  </a:lnTo>
                  <a:lnTo>
                    <a:pt x="355587" y="79933"/>
                  </a:lnTo>
                  <a:lnTo>
                    <a:pt x="355587" y="0"/>
                  </a:lnTo>
                  <a:close/>
                </a:path>
                <a:path w="570865" h="80010">
                  <a:moveTo>
                    <a:pt x="392658" y="0"/>
                  </a:moveTo>
                  <a:lnTo>
                    <a:pt x="382231" y="0"/>
                  </a:lnTo>
                  <a:lnTo>
                    <a:pt x="382231" y="79933"/>
                  </a:lnTo>
                  <a:lnTo>
                    <a:pt x="392658" y="79933"/>
                  </a:lnTo>
                  <a:lnTo>
                    <a:pt x="392658" y="0"/>
                  </a:lnTo>
                  <a:close/>
                </a:path>
                <a:path w="570865" h="80010">
                  <a:moveTo>
                    <a:pt x="426847" y="0"/>
                  </a:moveTo>
                  <a:lnTo>
                    <a:pt x="416420" y="0"/>
                  </a:lnTo>
                  <a:lnTo>
                    <a:pt x="416420" y="79933"/>
                  </a:lnTo>
                  <a:lnTo>
                    <a:pt x="426847" y="79933"/>
                  </a:lnTo>
                  <a:lnTo>
                    <a:pt x="426847" y="0"/>
                  </a:lnTo>
                  <a:close/>
                </a:path>
                <a:path w="570865" h="80010">
                  <a:moveTo>
                    <a:pt x="463905" y="0"/>
                  </a:moveTo>
                  <a:lnTo>
                    <a:pt x="453466" y="0"/>
                  </a:lnTo>
                  <a:lnTo>
                    <a:pt x="453466" y="79933"/>
                  </a:lnTo>
                  <a:lnTo>
                    <a:pt x="463905" y="79933"/>
                  </a:lnTo>
                  <a:lnTo>
                    <a:pt x="463905" y="0"/>
                  </a:lnTo>
                  <a:close/>
                </a:path>
                <a:path w="570865" h="80010">
                  <a:moveTo>
                    <a:pt x="498068" y="0"/>
                  </a:moveTo>
                  <a:lnTo>
                    <a:pt x="487654" y="0"/>
                  </a:lnTo>
                  <a:lnTo>
                    <a:pt x="487654" y="79933"/>
                  </a:lnTo>
                  <a:lnTo>
                    <a:pt x="498068" y="79933"/>
                  </a:lnTo>
                  <a:lnTo>
                    <a:pt x="498068" y="0"/>
                  </a:lnTo>
                  <a:close/>
                </a:path>
                <a:path w="570865" h="80010">
                  <a:moveTo>
                    <a:pt x="536295" y="0"/>
                  </a:moveTo>
                  <a:lnTo>
                    <a:pt x="525856" y="0"/>
                  </a:lnTo>
                  <a:lnTo>
                    <a:pt x="525856" y="79933"/>
                  </a:lnTo>
                  <a:lnTo>
                    <a:pt x="536295" y="79933"/>
                  </a:lnTo>
                  <a:lnTo>
                    <a:pt x="536295" y="0"/>
                  </a:lnTo>
                  <a:close/>
                </a:path>
                <a:path w="570865" h="80010">
                  <a:moveTo>
                    <a:pt x="570458" y="0"/>
                  </a:moveTo>
                  <a:lnTo>
                    <a:pt x="560044" y="0"/>
                  </a:lnTo>
                  <a:lnTo>
                    <a:pt x="560044" y="79933"/>
                  </a:lnTo>
                  <a:lnTo>
                    <a:pt x="570458" y="79933"/>
                  </a:lnTo>
                  <a:lnTo>
                    <a:pt x="570458" y="0"/>
                  </a:lnTo>
                  <a:close/>
                </a:path>
              </a:pathLst>
            </a:custGeom>
            <a:solidFill>
              <a:srgbClr val="F1CB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90052" y="5969174"/>
              <a:ext cx="605155" cy="81280"/>
            </a:xfrm>
            <a:custGeom>
              <a:avLst/>
              <a:gdLst/>
              <a:ahLst/>
              <a:cxnLst/>
              <a:rect l="l" t="t" r="r" b="b"/>
              <a:pathLst>
                <a:path w="605155" h="81279">
                  <a:moveTo>
                    <a:pt x="603098" y="0"/>
                  </a:moveTo>
                  <a:lnTo>
                    <a:pt x="601193" y="0"/>
                  </a:lnTo>
                  <a:lnTo>
                    <a:pt x="1536" y="0"/>
                  </a:lnTo>
                  <a:lnTo>
                    <a:pt x="0" y="1536"/>
                  </a:lnTo>
                  <a:lnTo>
                    <a:pt x="0" y="79546"/>
                  </a:lnTo>
                  <a:lnTo>
                    <a:pt x="1536" y="81082"/>
                  </a:lnTo>
                  <a:lnTo>
                    <a:pt x="603098" y="81082"/>
                  </a:lnTo>
                  <a:lnTo>
                    <a:pt x="604634" y="79546"/>
                  </a:lnTo>
                  <a:lnTo>
                    <a:pt x="604634" y="1536"/>
                  </a:lnTo>
                  <a:lnTo>
                    <a:pt x="603098" y="0"/>
                  </a:lnTo>
                  <a:close/>
                </a:path>
              </a:pathLst>
            </a:custGeom>
            <a:solidFill>
              <a:srgbClr val="EAAB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17829" y="5969761"/>
              <a:ext cx="570865" cy="80010"/>
            </a:xfrm>
            <a:custGeom>
              <a:avLst/>
              <a:gdLst/>
              <a:ahLst/>
              <a:cxnLst/>
              <a:rect l="l" t="t" r="r" b="b"/>
              <a:pathLst>
                <a:path w="570865" h="80010">
                  <a:moveTo>
                    <a:pt x="10439" y="0"/>
                  </a:moveTo>
                  <a:lnTo>
                    <a:pt x="0" y="0"/>
                  </a:lnTo>
                  <a:lnTo>
                    <a:pt x="0" y="79933"/>
                  </a:lnTo>
                  <a:lnTo>
                    <a:pt x="10439" y="79933"/>
                  </a:lnTo>
                  <a:lnTo>
                    <a:pt x="10439" y="0"/>
                  </a:lnTo>
                  <a:close/>
                </a:path>
                <a:path w="570865" h="80010">
                  <a:moveTo>
                    <a:pt x="44602" y="0"/>
                  </a:moveTo>
                  <a:lnTo>
                    <a:pt x="34188" y="0"/>
                  </a:lnTo>
                  <a:lnTo>
                    <a:pt x="34188" y="79933"/>
                  </a:lnTo>
                  <a:lnTo>
                    <a:pt x="44602" y="79933"/>
                  </a:lnTo>
                  <a:lnTo>
                    <a:pt x="44602" y="0"/>
                  </a:lnTo>
                  <a:close/>
                </a:path>
                <a:path w="570865" h="80010">
                  <a:moveTo>
                    <a:pt x="83413" y="0"/>
                  </a:moveTo>
                  <a:lnTo>
                    <a:pt x="72974" y="0"/>
                  </a:lnTo>
                  <a:lnTo>
                    <a:pt x="72974" y="79933"/>
                  </a:lnTo>
                  <a:lnTo>
                    <a:pt x="83413" y="79933"/>
                  </a:lnTo>
                  <a:lnTo>
                    <a:pt x="83413" y="0"/>
                  </a:lnTo>
                  <a:close/>
                </a:path>
                <a:path w="570865" h="80010">
                  <a:moveTo>
                    <a:pt x="117563" y="0"/>
                  </a:moveTo>
                  <a:lnTo>
                    <a:pt x="107137" y="0"/>
                  </a:lnTo>
                  <a:lnTo>
                    <a:pt x="107137" y="79933"/>
                  </a:lnTo>
                  <a:lnTo>
                    <a:pt x="117563" y="79933"/>
                  </a:lnTo>
                  <a:lnTo>
                    <a:pt x="117563" y="0"/>
                  </a:lnTo>
                  <a:close/>
                </a:path>
                <a:path w="570865" h="80010">
                  <a:moveTo>
                    <a:pt x="180695" y="0"/>
                  </a:moveTo>
                  <a:lnTo>
                    <a:pt x="170281" y="0"/>
                  </a:lnTo>
                  <a:lnTo>
                    <a:pt x="170281" y="79933"/>
                  </a:lnTo>
                  <a:lnTo>
                    <a:pt x="180695" y="79933"/>
                  </a:lnTo>
                  <a:lnTo>
                    <a:pt x="180695" y="0"/>
                  </a:lnTo>
                  <a:close/>
                </a:path>
                <a:path w="570865" h="80010">
                  <a:moveTo>
                    <a:pt x="255993" y="0"/>
                  </a:moveTo>
                  <a:lnTo>
                    <a:pt x="245554" y="0"/>
                  </a:lnTo>
                  <a:lnTo>
                    <a:pt x="245554" y="79933"/>
                  </a:lnTo>
                  <a:lnTo>
                    <a:pt x="255993" y="79933"/>
                  </a:lnTo>
                  <a:lnTo>
                    <a:pt x="255993" y="0"/>
                  </a:lnTo>
                  <a:close/>
                </a:path>
                <a:path w="570865" h="80010">
                  <a:moveTo>
                    <a:pt x="321437" y="0"/>
                  </a:moveTo>
                  <a:lnTo>
                    <a:pt x="311023" y="0"/>
                  </a:lnTo>
                  <a:lnTo>
                    <a:pt x="311023" y="79933"/>
                  </a:lnTo>
                  <a:lnTo>
                    <a:pt x="321437" y="79933"/>
                  </a:lnTo>
                  <a:lnTo>
                    <a:pt x="321437" y="0"/>
                  </a:lnTo>
                  <a:close/>
                </a:path>
                <a:path w="570865" h="80010">
                  <a:moveTo>
                    <a:pt x="355612" y="0"/>
                  </a:moveTo>
                  <a:lnTo>
                    <a:pt x="345186" y="0"/>
                  </a:lnTo>
                  <a:lnTo>
                    <a:pt x="345186" y="79933"/>
                  </a:lnTo>
                  <a:lnTo>
                    <a:pt x="355612" y="79933"/>
                  </a:lnTo>
                  <a:lnTo>
                    <a:pt x="355612" y="0"/>
                  </a:lnTo>
                  <a:close/>
                </a:path>
                <a:path w="570865" h="80010">
                  <a:moveTo>
                    <a:pt x="392671" y="0"/>
                  </a:moveTo>
                  <a:lnTo>
                    <a:pt x="382257" y="0"/>
                  </a:lnTo>
                  <a:lnTo>
                    <a:pt x="382257" y="79933"/>
                  </a:lnTo>
                  <a:lnTo>
                    <a:pt x="392671" y="79933"/>
                  </a:lnTo>
                  <a:lnTo>
                    <a:pt x="392671" y="0"/>
                  </a:lnTo>
                  <a:close/>
                </a:path>
                <a:path w="570865" h="80010">
                  <a:moveTo>
                    <a:pt x="426847" y="0"/>
                  </a:moveTo>
                  <a:lnTo>
                    <a:pt x="416420" y="0"/>
                  </a:lnTo>
                  <a:lnTo>
                    <a:pt x="416420" y="79933"/>
                  </a:lnTo>
                  <a:lnTo>
                    <a:pt x="426847" y="79933"/>
                  </a:lnTo>
                  <a:lnTo>
                    <a:pt x="426847" y="0"/>
                  </a:lnTo>
                  <a:close/>
                </a:path>
                <a:path w="570865" h="80010">
                  <a:moveTo>
                    <a:pt x="463905" y="0"/>
                  </a:moveTo>
                  <a:lnTo>
                    <a:pt x="453491" y="0"/>
                  </a:lnTo>
                  <a:lnTo>
                    <a:pt x="453491" y="79933"/>
                  </a:lnTo>
                  <a:lnTo>
                    <a:pt x="463905" y="79933"/>
                  </a:lnTo>
                  <a:lnTo>
                    <a:pt x="463905" y="0"/>
                  </a:lnTo>
                  <a:close/>
                </a:path>
                <a:path w="570865" h="80010">
                  <a:moveTo>
                    <a:pt x="498081" y="0"/>
                  </a:moveTo>
                  <a:lnTo>
                    <a:pt x="487654" y="0"/>
                  </a:lnTo>
                  <a:lnTo>
                    <a:pt x="487654" y="79933"/>
                  </a:lnTo>
                  <a:lnTo>
                    <a:pt x="498081" y="79933"/>
                  </a:lnTo>
                  <a:lnTo>
                    <a:pt x="498081" y="0"/>
                  </a:lnTo>
                  <a:close/>
                </a:path>
                <a:path w="570865" h="80010">
                  <a:moveTo>
                    <a:pt x="536295" y="0"/>
                  </a:moveTo>
                  <a:lnTo>
                    <a:pt x="525881" y="0"/>
                  </a:lnTo>
                  <a:lnTo>
                    <a:pt x="525881" y="79933"/>
                  </a:lnTo>
                  <a:lnTo>
                    <a:pt x="536295" y="79933"/>
                  </a:lnTo>
                  <a:lnTo>
                    <a:pt x="536295" y="0"/>
                  </a:lnTo>
                  <a:close/>
                </a:path>
                <a:path w="570865" h="80010">
                  <a:moveTo>
                    <a:pt x="570471" y="0"/>
                  </a:moveTo>
                  <a:lnTo>
                    <a:pt x="560057" y="0"/>
                  </a:lnTo>
                  <a:lnTo>
                    <a:pt x="560057" y="79933"/>
                  </a:lnTo>
                  <a:lnTo>
                    <a:pt x="570471" y="79933"/>
                  </a:lnTo>
                  <a:lnTo>
                    <a:pt x="570471" y="0"/>
                  </a:lnTo>
                  <a:close/>
                </a:path>
              </a:pathLst>
            </a:custGeom>
            <a:solidFill>
              <a:srgbClr val="F1CB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45905" y="6213289"/>
              <a:ext cx="234499" cy="316836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416426" y="5989261"/>
              <a:ext cx="121285" cy="263525"/>
            </a:xfrm>
            <a:custGeom>
              <a:avLst/>
              <a:gdLst/>
              <a:ahLst/>
              <a:cxnLst/>
              <a:rect l="l" t="t" r="r" b="b"/>
              <a:pathLst>
                <a:path w="121284" h="263525">
                  <a:moveTo>
                    <a:pt x="50066" y="0"/>
                  </a:moveTo>
                  <a:lnTo>
                    <a:pt x="0" y="242922"/>
                  </a:lnTo>
                  <a:lnTo>
                    <a:pt x="55494" y="263139"/>
                  </a:lnTo>
                  <a:lnTo>
                    <a:pt x="121228" y="26313"/>
                  </a:lnTo>
                  <a:lnTo>
                    <a:pt x="50066" y="0"/>
                  </a:lnTo>
                  <a:close/>
                </a:path>
              </a:pathLst>
            </a:custGeom>
            <a:solidFill>
              <a:srgbClr val="E89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86090" y="6213776"/>
              <a:ext cx="216225" cy="146877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1074229" y="5763018"/>
              <a:ext cx="529590" cy="664845"/>
            </a:xfrm>
            <a:custGeom>
              <a:avLst/>
              <a:gdLst/>
              <a:ahLst/>
              <a:cxnLst/>
              <a:rect l="l" t="t" r="r" b="b"/>
              <a:pathLst>
                <a:path w="529590" h="664845">
                  <a:moveTo>
                    <a:pt x="529094" y="127317"/>
                  </a:moveTo>
                  <a:lnTo>
                    <a:pt x="524967" y="108153"/>
                  </a:lnTo>
                  <a:lnTo>
                    <a:pt x="496074" y="89458"/>
                  </a:lnTo>
                  <a:lnTo>
                    <a:pt x="417652" y="60159"/>
                  </a:lnTo>
                  <a:lnTo>
                    <a:pt x="379857" y="47548"/>
                  </a:lnTo>
                  <a:lnTo>
                    <a:pt x="379857" y="199580"/>
                  </a:lnTo>
                  <a:lnTo>
                    <a:pt x="358330" y="329412"/>
                  </a:lnTo>
                  <a:lnTo>
                    <a:pt x="349948" y="282028"/>
                  </a:lnTo>
                  <a:lnTo>
                    <a:pt x="255943" y="154774"/>
                  </a:lnTo>
                  <a:lnTo>
                    <a:pt x="379857" y="199580"/>
                  </a:lnTo>
                  <a:lnTo>
                    <a:pt x="379857" y="47548"/>
                  </a:lnTo>
                  <a:lnTo>
                    <a:pt x="264947" y="9169"/>
                  </a:lnTo>
                  <a:lnTo>
                    <a:pt x="177495" y="53949"/>
                  </a:lnTo>
                  <a:lnTo>
                    <a:pt x="165481" y="38493"/>
                  </a:lnTo>
                  <a:lnTo>
                    <a:pt x="0" y="0"/>
                  </a:lnTo>
                  <a:lnTo>
                    <a:pt x="152" y="16459"/>
                  </a:lnTo>
                  <a:lnTo>
                    <a:pt x="1079" y="54851"/>
                  </a:lnTo>
                  <a:lnTo>
                    <a:pt x="3530" y="98691"/>
                  </a:lnTo>
                  <a:lnTo>
                    <a:pt x="19431" y="147662"/>
                  </a:lnTo>
                  <a:lnTo>
                    <a:pt x="82181" y="206717"/>
                  </a:lnTo>
                  <a:lnTo>
                    <a:pt x="127736" y="245452"/>
                  </a:lnTo>
                  <a:lnTo>
                    <a:pt x="178739" y="287591"/>
                  </a:lnTo>
                  <a:lnTo>
                    <a:pt x="232219" y="331050"/>
                  </a:lnTo>
                  <a:lnTo>
                    <a:pt x="262191" y="653986"/>
                  </a:lnTo>
                  <a:lnTo>
                    <a:pt x="290842" y="662228"/>
                  </a:lnTo>
                  <a:lnTo>
                    <a:pt x="312572" y="664400"/>
                  </a:lnTo>
                  <a:lnTo>
                    <a:pt x="338328" y="659980"/>
                  </a:lnTo>
                  <a:lnTo>
                    <a:pt x="379082" y="648462"/>
                  </a:lnTo>
                  <a:lnTo>
                    <a:pt x="368020" y="433705"/>
                  </a:lnTo>
                  <a:lnTo>
                    <a:pt x="367068" y="423557"/>
                  </a:lnTo>
                  <a:lnTo>
                    <a:pt x="456844" y="432904"/>
                  </a:lnTo>
                  <a:lnTo>
                    <a:pt x="468134" y="389483"/>
                  </a:lnTo>
                  <a:lnTo>
                    <a:pt x="492975" y="291668"/>
                  </a:lnTo>
                  <a:lnTo>
                    <a:pt x="517804" y="188061"/>
                  </a:lnTo>
                  <a:lnTo>
                    <a:pt x="529094" y="127317"/>
                  </a:lnTo>
                  <a:close/>
                </a:path>
              </a:pathLst>
            </a:custGeom>
            <a:solidFill>
              <a:srgbClr val="A9DA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078479" y="5798712"/>
              <a:ext cx="60325" cy="57150"/>
            </a:xfrm>
            <a:custGeom>
              <a:avLst/>
              <a:gdLst/>
              <a:ahLst/>
              <a:cxnLst/>
              <a:rect l="l" t="t" r="r" b="b"/>
              <a:pathLst>
                <a:path w="60325" h="57150">
                  <a:moveTo>
                    <a:pt x="58616" y="0"/>
                  </a:moveTo>
                  <a:lnTo>
                    <a:pt x="57281" y="167"/>
                  </a:lnTo>
                  <a:lnTo>
                    <a:pt x="56805" y="798"/>
                  </a:lnTo>
                  <a:lnTo>
                    <a:pt x="56900" y="1478"/>
                  </a:lnTo>
                  <a:lnTo>
                    <a:pt x="57548" y="13127"/>
                  </a:lnTo>
                  <a:lnTo>
                    <a:pt x="33488" y="49011"/>
                  </a:lnTo>
                  <a:lnTo>
                    <a:pt x="6460" y="54099"/>
                  </a:lnTo>
                  <a:lnTo>
                    <a:pt x="725" y="53913"/>
                  </a:lnTo>
                  <a:lnTo>
                    <a:pt x="106" y="54388"/>
                  </a:lnTo>
                  <a:lnTo>
                    <a:pt x="0" y="55744"/>
                  </a:lnTo>
                  <a:lnTo>
                    <a:pt x="499" y="56354"/>
                  </a:lnTo>
                  <a:lnTo>
                    <a:pt x="3322" y="56592"/>
                  </a:lnTo>
                  <a:lnTo>
                    <a:pt x="6227" y="56592"/>
                  </a:lnTo>
                  <a:lnTo>
                    <a:pt x="49148" y="41434"/>
                  </a:lnTo>
                  <a:lnTo>
                    <a:pt x="60011" y="13366"/>
                  </a:lnTo>
                  <a:lnTo>
                    <a:pt x="59341" y="1133"/>
                  </a:lnTo>
                  <a:lnTo>
                    <a:pt x="59247" y="466"/>
                  </a:lnTo>
                  <a:lnTo>
                    <a:pt x="58616" y="0"/>
                  </a:lnTo>
                  <a:close/>
                </a:path>
              </a:pathLst>
            </a:custGeom>
            <a:solidFill>
              <a:srgbClr val="2325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101001" y="5773343"/>
              <a:ext cx="341630" cy="640080"/>
            </a:xfrm>
            <a:custGeom>
              <a:avLst/>
              <a:gdLst/>
              <a:ahLst/>
              <a:cxnLst/>
              <a:rect l="l" t="t" r="r" b="b"/>
              <a:pathLst>
                <a:path w="341630" h="640079">
                  <a:moveTo>
                    <a:pt x="233197" y="141846"/>
                  </a:moveTo>
                  <a:lnTo>
                    <a:pt x="178257" y="82943"/>
                  </a:lnTo>
                  <a:lnTo>
                    <a:pt x="140550" y="12877"/>
                  </a:lnTo>
                  <a:lnTo>
                    <a:pt x="169037" y="3606"/>
                  </a:lnTo>
                  <a:lnTo>
                    <a:pt x="191947" y="57848"/>
                  </a:lnTo>
                  <a:lnTo>
                    <a:pt x="183159" y="84162"/>
                  </a:lnTo>
                  <a:lnTo>
                    <a:pt x="183603" y="85013"/>
                  </a:lnTo>
                  <a:lnTo>
                    <a:pt x="171005" y="381"/>
                  </a:lnTo>
                  <a:lnTo>
                    <a:pt x="170205" y="0"/>
                  </a:lnTo>
                  <a:lnTo>
                    <a:pt x="137414" y="10655"/>
                  </a:lnTo>
                  <a:lnTo>
                    <a:pt x="137058" y="10985"/>
                  </a:lnTo>
                  <a:lnTo>
                    <a:pt x="136702" y="11823"/>
                  </a:lnTo>
                  <a:lnTo>
                    <a:pt x="136740" y="12306"/>
                  </a:lnTo>
                  <a:lnTo>
                    <a:pt x="175780" y="84772"/>
                  </a:lnTo>
                  <a:lnTo>
                    <a:pt x="230657" y="143637"/>
                  </a:lnTo>
                  <a:lnTo>
                    <a:pt x="231089" y="143802"/>
                  </a:lnTo>
                  <a:lnTo>
                    <a:pt x="231495" y="143802"/>
                  </a:lnTo>
                  <a:lnTo>
                    <a:pt x="231876" y="143802"/>
                  </a:lnTo>
                  <a:lnTo>
                    <a:pt x="232244" y="143675"/>
                  </a:lnTo>
                  <a:lnTo>
                    <a:pt x="233146" y="142824"/>
                  </a:lnTo>
                  <a:lnTo>
                    <a:pt x="233197" y="141846"/>
                  </a:lnTo>
                  <a:close/>
                </a:path>
                <a:path w="341630" h="640079">
                  <a:moveTo>
                    <a:pt x="267055" y="638810"/>
                  </a:moveTo>
                  <a:lnTo>
                    <a:pt x="249262" y="483984"/>
                  </a:lnTo>
                  <a:lnTo>
                    <a:pt x="240677" y="409117"/>
                  </a:lnTo>
                  <a:lnTo>
                    <a:pt x="233857" y="349288"/>
                  </a:lnTo>
                  <a:lnTo>
                    <a:pt x="230644" y="320573"/>
                  </a:lnTo>
                  <a:lnTo>
                    <a:pt x="223189" y="307708"/>
                  </a:lnTo>
                  <a:lnTo>
                    <a:pt x="204038" y="288112"/>
                  </a:lnTo>
                  <a:lnTo>
                    <a:pt x="175285" y="262483"/>
                  </a:lnTo>
                  <a:lnTo>
                    <a:pt x="97523" y="196126"/>
                  </a:lnTo>
                  <a:lnTo>
                    <a:pt x="83261" y="183769"/>
                  </a:lnTo>
                  <a:lnTo>
                    <a:pt x="42672" y="145415"/>
                  </a:lnTo>
                  <a:lnTo>
                    <a:pt x="8763" y="98958"/>
                  </a:lnTo>
                  <a:lnTo>
                    <a:pt x="3530" y="83019"/>
                  </a:lnTo>
                  <a:lnTo>
                    <a:pt x="2946" y="81000"/>
                  </a:lnTo>
                  <a:lnTo>
                    <a:pt x="2108" y="80568"/>
                  </a:lnTo>
                  <a:lnTo>
                    <a:pt x="1270" y="80784"/>
                  </a:lnTo>
                  <a:lnTo>
                    <a:pt x="457" y="81038"/>
                  </a:lnTo>
                  <a:lnTo>
                    <a:pt x="0" y="81889"/>
                  </a:lnTo>
                  <a:lnTo>
                    <a:pt x="596" y="83858"/>
                  </a:lnTo>
                  <a:lnTo>
                    <a:pt x="1270" y="86309"/>
                  </a:lnTo>
                  <a:lnTo>
                    <a:pt x="40233" y="147294"/>
                  </a:lnTo>
                  <a:lnTo>
                    <a:pt x="81229" y="186067"/>
                  </a:lnTo>
                  <a:lnTo>
                    <a:pt x="171259" y="263080"/>
                  </a:lnTo>
                  <a:lnTo>
                    <a:pt x="199885" y="288480"/>
                  </a:lnTo>
                  <a:lnTo>
                    <a:pt x="219710" y="308330"/>
                  </a:lnTo>
                  <a:lnTo>
                    <a:pt x="227571" y="320890"/>
                  </a:lnTo>
                  <a:lnTo>
                    <a:pt x="230784" y="349618"/>
                  </a:lnTo>
                  <a:lnTo>
                    <a:pt x="237617" y="409460"/>
                  </a:lnTo>
                  <a:lnTo>
                    <a:pt x="263994" y="639102"/>
                  </a:lnTo>
                  <a:lnTo>
                    <a:pt x="264668" y="639673"/>
                  </a:lnTo>
                  <a:lnTo>
                    <a:pt x="265442" y="639673"/>
                  </a:lnTo>
                  <a:lnTo>
                    <a:pt x="266446" y="639559"/>
                  </a:lnTo>
                  <a:lnTo>
                    <a:pt x="267055" y="638810"/>
                  </a:lnTo>
                  <a:close/>
                </a:path>
                <a:path w="341630" h="640079">
                  <a:moveTo>
                    <a:pt x="341426" y="411861"/>
                  </a:moveTo>
                  <a:lnTo>
                    <a:pt x="334111" y="317944"/>
                  </a:lnTo>
                  <a:lnTo>
                    <a:pt x="333476" y="317334"/>
                  </a:lnTo>
                  <a:lnTo>
                    <a:pt x="331673" y="317461"/>
                  </a:lnTo>
                  <a:lnTo>
                    <a:pt x="331050" y="318173"/>
                  </a:lnTo>
                  <a:lnTo>
                    <a:pt x="338340" y="412038"/>
                  </a:lnTo>
                  <a:lnTo>
                    <a:pt x="339013" y="412661"/>
                  </a:lnTo>
                  <a:lnTo>
                    <a:pt x="339801" y="412661"/>
                  </a:lnTo>
                  <a:lnTo>
                    <a:pt x="340779" y="412584"/>
                  </a:lnTo>
                  <a:lnTo>
                    <a:pt x="341426" y="411861"/>
                  </a:lnTo>
                  <a:close/>
                </a:path>
              </a:pathLst>
            </a:custGeom>
            <a:solidFill>
              <a:srgbClr val="3B3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270135" y="5760804"/>
              <a:ext cx="14604" cy="56515"/>
            </a:xfrm>
            <a:custGeom>
              <a:avLst/>
              <a:gdLst/>
              <a:ahLst/>
              <a:cxnLst/>
              <a:rect l="l" t="t" r="r" b="b"/>
              <a:pathLst>
                <a:path w="14605" h="56514">
                  <a:moveTo>
                    <a:pt x="1691" y="0"/>
                  </a:moveTo>
                  <a:lnTo>
                    <a:pt x="380" y="368"/>
                  </a:lnTo>
                  <a:lnTo>
                    <a:pt x="0" y="1060"/>
                  </a:lnTo>
                  <a:lnTo>
                    <a:pt x="11966" y="42729"/>
                  </a:lnTo>
                  <a:lnTo>
                    <a:pt x="4892" y="55196"/>
                  </a:lnTo>
                  <a:lnTo>
                    <a:pt x="5108" y="55946"/>
                  </a:lnTo>
                  <a:lnTo>
                    <a:pt x="5882" y="56387"/>
                  </a:lnTo>
                  <a:lnTo>
                    <a:pt x="6297" y="56445"/>
                  </a:lnTo>
                  <a:lnTo>
                    <a:pt x="6739" y="56445"/>
                  </a:lnTo>
                  <a:lnTo>
                    <a:pt x="7156" y="56208"/>
                  </a:lnTo>
                  <a:lnTo>
                    <a:pt x="14535" y="43196"/>
                  </a:lnTo>
                  <a:lnTo>
                    <a:pt x="14572" y="42851"/>
                  </a:lnTo>
                  <a:lnTo>
                    <a:pt x="2368" y="368"/>
                  </a:lnTo>
                  <a:lnTo>
                    <a:pt x="1691" y="0"/>
                  </a:lnTo>
                  <a:close/>
                </a:path>
              </a:pathLst>
            </a:custGeom>
            <a:solidFill>
              <a:srgbClr val="2325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289721" y="5755208"/>
              <a:ext cx="53340" cy="34290"/>
            </a:xfrm>
            <a:custGeom>
              <a:avLst/>
              <a:gdLst/>
              <a:ahLst/>
              <a:cxnLst/>
              <a:rect l="l" t="t" r="r" b="b"/>
              <a:pathLst>
                <a:path w="53340" h="34289">
                  <a:moveTo>
                    <a:pt x="36896" y="0"/>
                  </a:moveTo>
                  <a:lnTo>
                    <a:pt x="0" y="18455"/>
                  </a:lnTo>
                  <a:lnTo>
                    <a:pt x="3691" y="33945"/>
                  </a:lnTo>
                  <a:lnTo>
                    <a:pt x="53135" y="32467"/>
                  </a:lnTo>
                  <a:lnTo>
                    <a:pt x="36896" y="0"/>
                  </a:lnTo>
                  <a:close/>
                </a:path>
              </a:pathLst>
            </a:custGeom>
            <a:solidFill>
              <a:srgbClr val="D0D9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351467" y="5483363"/>
              <a:ext cx="273685" cy="183515"/>
            </a:xfrm>
            <a:custGeom>
              <a:avLst/>
              <a:gdLst/>
              <a:ahLst/>
              <a:cxnLst/>
              <a:rect l="l" t="t" r="r" b="b"/>
              <a:pathLst>
                <a:path w="273684" h="183514">
                  <a:moveTo>
                    <a:pt x="48219" y="0"/>
                  </a:moveTo>
                  <a:lnTo>
                    <a:pt x="0" y="74797"/>
                  </a:lnTo>
                  <a:lnTo>
                    <a:pt x="31784" y="134707"/>
                  </a:lnTo>
                  <a:lnTo>
                    <a:pt x="51178" y="165944"/>
                  </a:lnTo>
                  <a:lnTo>
                    <a:pt x="66101" y="178650"/>
                  </a:lnTo>
                  <a:lnTo>
                    <a:pt x="84472" y="182965"/>
                  </a:lnTo>
                  <a:lnTo>
                    <a:pt x="114625" y="178885"/>
                  </a:lnTo>
                  <a:lnTo>
                    <a:pt x="152432" y="161753"/>
                  </a:lnTo>
                  <a:lnTo>
                    <a:pt x="194052" y="135777"/>
                  </a:lnTo>
                  <a:lnTo>
                    <a:pt x="235647" y="105166"/>
                  </a:lnTo>
                  <a:lnTo>
                    <a:pt x="273378" y="74130"/>
                  </a:lnTo>
                  <a:lnTo>
                    <a:pt x="257839" y="44576"/>
                  </a:lnTo>
                  <a:lnTo>
                    <a:pt x="199549" y="67717"/>
                  </a:lnTo>
                  <a:lnTo>
                    <a:pt x="164731" y="81019"/>
                  </a:lnTo>
                  <a:lnTo>
                    <a:pt x="139537" y="89513"/>
                  </a:lnTo>
                  <a:lnTo>
                    <a:pt x="110118" y="98227"/>
                  </a:lnTo>
                  <a:lnTo>
                    <a:pt x="48219" y="0"/>
                  </a:lnTo>
                  <a:close/>
                </a:path>
              </a:pathLst>
            </a:custGeom>
            <a:solidFill>
              <a:srgbClr val="E79E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014913" y="5360349"/>
              <a:ext cx="430530" cy="469265"/>
            </a:xfrm>
            <a:custGeom>
              <a:avLst/>
              <a:gdLst/>
              <a:ahLst/>
              <a:cxnLst/>
              <a:rect l="l" t="t" r="r" b="b"/>
              <a:pathLst>
                <a:path w="430530" h="469264">
                  <a:moveTo>
                    <a:pt x="171245" y="0"/>
                  </a:moveTo>
                  <a:lnTo>
                    <a:pt x="100986" y="15686"/>
                  </a:lnTo>
                  <a:lnTo>
                    <a:pt x="63111" y="25837"/>
                  </a:lnTo>
                  <a:lnTo>
                    <a:pt x="19934" y="75489"/>
                  </a:lnTo>
                  <a:lnTo>
                    <a:pt x="9600" y="117478"/>
                  </a:lnTo>
                  <a:lnTo>
                    <a:pt x="2585" y="155592"/>
                  </a:lnTo>
                  <a:lnTo>
                    <a:pt x="0" y="172211"/>
                  </a:lnTo>
                  <a:lnTo>
                    <a:pt x="43315" y="184022"/>
                  </a:lnTo>
                  <a:lnTo>
                    <a:pt x="41175" y="314942"/>
                  </a:lnTo>
                  <a:lnTo>
                    <a:pt x="40973" y="386311"/>
                  </a:lnTo>
                  <a:lnTo>
                    <a:pt x="48231" y="450223"/>
                  </a:lnTo>
                  <a:lnTo>
                    <a:pt x="124781" y="467056"/>
                  </a:lnTo>
                  <a:lnTo>
                    <a:pt x="179051" y="468668"/>
                  </a:lnTo>
                  <a:lnTo>
                    <a:pt x="236919" y="451461"/>
                  </a:lnTo>
                  <a:lnTo>
                    <a:pt x="324264" y="411836"/>
                  </a:lnTo>
                  <a:lnTo>
                    <a:pt x="308902" y="361215"/>
                  </a:lnTo>
                  <a:lnTo>
                    <a:pt x="301013" y="333425"/>
                  </a:lnTo>
                  <a:lnTo>
                    <a:pt x="298107" y="318641"/>
                  </a:lnTo>
                  <a:lnTo>
                    <a:pt x="297692" y="307037"/>
                  </a:lnTo>
                  <a:lnTo>
                    <a:pt x="300921" y="281803"/>
                  </a:lnTo>
                  <a:lnTo>
                    <a:pt x="308026" y="243561"/>
                  </a:lnTo>
                  <a:lnTo>
                    <a:pt x="315131" y="208640"/>
                  </a:lnTo>
                  <a:lnTo>
                    <a:pt x="318360" y="193371"/>
                  </a:lnTo>
                  <a:lnTo>
                    <a:pt x="347874" y="246506"/>
                  </a:lnTo>
                  <a:lnTo>
                    <a:pt x="379323" y="239631"/>
                  </a:lnTo>
                  <a:lnTo>
                    <a:pt x="398364" y="230215"/>
                  </a:lnTo>
                  <a:lnTo>
                    <a:pt x="412702" y="211848"/>
                  </a:lnTo>
                  <a:lnTo>
                    <a:pt x="430039" y="178119"/>
                  </a:lnTo>
                  <a:lnTo>
                    <a:pt x="390330" y="107285"/>
                  </a:lnTo>
                  <a:lnTo>
                    <a:pt x="366946" y="69017"/>
                  </a:lnTo>
                  <a:lnTo>
                    <a:pt x="332622" y="37411"/>
                  </a:lnTo>
                  <a:lnTo>
                    <a:pt x="273828" y="15632"/>
                  </a:lnTo>
                  <a:lnTo>
                    <a:pt x="237170" y="7882"/>
                  </a:lnTo>
                  <a:lnTo>
                    <a:pt x="171245" y="0"/>
                  </a:lnTo>
                  <a:close/>
                </a:path>
              </a:pathLst>
            </a:custGeom>
            <a:solidFill>
              <a:srgbClr val="DD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177539" y="5285578"/>
              <a:ext cx="103505" cy="121920"/>
            </a:xfrm>
            <a:custGeom>
              <a:avLst/>
              <a:gdLst/>
              <a:ahLst/>
              <a:cxnLst/>
              <a:rect l="l" t="t" r="r" b="b"/>
              <a:pathLst>
                <a:path w="103505" h="121920">
                  <a:moveTo>
                    <a:pt x="26325" y="0"/>
                  </a:moveTo>
                  <a:lnTo>
                    <a:pt x="13024" y="61910"/>
                  </a:lnTo>
                  <a:lnTo>
                    <a:pt x="8631" y="69473"/>
                  </a:lnTo>
                  <a:lnTo>
                    <a:pt x="0" y="77236"/>
                  </a:lnTo>
                  <a:lnTo>
                    <a:pt x="5843" y="83802"/>
                  </a:lnTo>
                  <a:lnTo>
                    <a:pt x="21465" y="98394"/>
                  </a:lnTo>
                  <a:lnTo>
                    <a:pt x="44006" y="113355"/>
                  </a:lnTo>
                  <a:lnTo>
                    <a:pt x="70603" y="121026"/>
                  </a:lnTo>
                  <a:lnTo>
                    <a:pt x="91816" y="121602"/>
                  </a:lnTo>
                  <a:lnTo>
                    <a:pt x="101852" y="118302"/>
                  </a:lnTo>
                  <a:lnTo>
                    <a:pt x="103381" y="107986"/>
                  </a:lnTo>
                  <a:lnTo>
                    <a:pt x="99072" y="87511"/>
                  </a:lnTo>
                  <a:lnTo>
                    <a:pt x="90226" y="86032"/>
                  </a:lnTo>
                  <a:lnTo>
                    <a:pt x="88928" y="81223"/>
                  </a:lnTo>
                  <a:lnTo>
                    <a:pt x="88767" y="79848"/>
                  </a:lnTo>
                  <a:lnTo>
                    <a:pt x="89163" y="75849"/>
                  </a:lnTo>
                  <a:lnTo>
                    <a:pt x="90518" y="66039"/>
                  </a:lnTo>
                  <a:lnTo>
                    <a:pt x="93238" y="47231"/>
                  </a:lnTo>
                  <a:lnTo>
                    <a:pt x="26325" y="0"/>
                  </a:lnTo>
                  <a:close/>
                </a:path>
              </a:pathLst>
            </a:custGeom>
            <a:solidFill>
              <a:srgbClr val="E79E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201006" y="5285566"/>
              <a:ext cx="69850" cy="67945"/>
            </a:xfrm>
            <a:custGeom>
              <a:avLst/>
              <a:gdLst/>
              <a:ahLst/>
              <a:cxnLst/>
              <a:rect l="l" t="t" r="r" b="b"/>
              <a:pathLst>
                <a:path w="69850" h="67945">
                  <a:moveTo>
                    <a:pt x="2859" y="0"/>
                  </a:moveTo>
                  <a:lnTo>
                    <a:pt x="0" y="13322"/>
                  </a:lnTo>
                  <a:lnTo>
                    <a:pt x="16626" y="45925"/>
                  </a:lnTo>
                  <a:lnTo>
                    <a:pt x="36265" y="62275"/>
                  </a:lnTo>
                  <a:lnTo>
                    <a:pt x="54464" y="67731"/>
                  </a:lnTo>
                  <a:lnTo>
                    <a:pt x="66772" y="67650"/>
                  </a:lnTo>
                  <a:lnTo>
                    <a:pt x="68165" y="57805"/>
                  </a:lnTo>
                  <a:lnTo>
                    <a:pt x="69771" y="47231"/>
                  </a:lnTo>
                  <a:lnTo>
                    <a:pt x="2859" y="0"/>
                  </a:lnTo>
                  <a:close/>
                </a:path>
              </a:pathLst>
            </a:custGeom>
            <a:solidFill>
              <a:srgbClr val="E0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304811" y="5242714"/>
              <a:ext cx="20955" cy="33020"/>
            </a:xfrm>
            <a:custGeom>
              <a:avLst/>
              <a:gdLst/>
              <a:ahLst/>
              <a:cxnLst/>
              <a:rect l="l" t="t" r="r" b="b"/>
              <a:pathLst>
                <a:path w="20955" h="33020">
                  <a:moveTo>
                    <a:pt x="13149" y="0"/>
                  </a:moveTo>
                  <a:lnTo>
                    <a:pt x="3042" y="7418"/>
                  </a:lnTo>
                  <a:lnTo>
                    <a:pt x="814" y="16047"/>
                  </a:lnTo>
                  <a:lnTo>
                    <a:pt x="0" y="21525"/>
                  </a:lnTo>
                  <a:lnTo>
                    <a:pt x="533" y="26194"/>
                  </a:lnTo>
                  <a:lnTo>
                    <a:pt x="2350" y="32397"/>
                  </a:lnTo>
                  <a:lnTo>
                    <a:pt x="13638" y="28589"/>
                  </a:lnTo>
                  <a:lnTo>
                    <a:pt x="19480" y="20896"/>
                  </a:lnTo>
                  <a:lnTo>
                    <a:pt x="20734" y="12282"/>
                  </a:lnTo>
                  <a:lnTo>
                    <a:pt x="18257" y="5715"/>
                  </a:lnTo>
                  <a:lnTo>
                    <a:pt x="13149" y="0"/>
                  </a:lnTo>
                  <a:close/>
                </a:path>
              </a:pathLst>
            </a:custGeom>
            <a:solidFill>
              <a:srgbClr val="E487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310627" y="5248941"/>
              <a:ext cx="12700" cy="21590"/>
            </a:xfrm>
            <a:custGeom>
              <a:avLst/>
              <a:gdLst/>
              <a:ahLst/>
              <a:cxnLst/>
              <a:rect l="l" t="t" r="r" b="b"/>
              <a:pathLst>
                <a:path w="12700" h="21589">
                  <a:moveTo>
                    <a:pt x="4813" y="14526"/>
                  </a:moveTo>
                  <a:lnTo>
                    <a:pt x="3511" y="14526"/>
                  </a:lnTo>
                  <a:lnTo>
                    <a:pt x="4666" y="18705"/>
                  </a:lnTo>
                  <a:lnTo>
                    <a:pt x="3392" y="20430"/>
                  </a:lnTo>
                  <a:lnTo>
                    <a:pt x="3392" y="20729"/>
                  </a:lnTo>
                  <a:lnTo>
                    <a:pt x="3666" y="21122"/>
                  </a:lnTo>
                  <a:lnTo>
                    <a:pt x="3858" y="21217"/>
                  </a:lnTo>
                  <a:lnTo>
                    <a:pt x="4142" y="21217"/>
                  </a:lnTo>
                  <a:lnTo>
                    <a:pt x="9302" y="19299"/>
                  </a:lnTo>
                  <a:lnTo>
                    <a:pt x="5321" y="19299"/>
                  </a:lnTo>
                  <a:lnTo>
                    <a:pt x="5538" y="18504"/>
                  </a:lnTo>
                  <a:lnTo>
                    <a:pt x="5620" y="17431"/>
                  </a:lnTo>
                  <a:lnTo>
                    <a:pt x="4813" y="14526"/>
                  </a:lnTo>
                  <a:close/>
                </a:path>
                <a:path w="12700" h="21589">
                  <a:moveTo>
                    <a:pt x="11548" y="13051"/>
                  </a:moveTo>
                  <a:lnTo>
                    <a:pt x="11180" y="13191"/>
                  </a:lnTo>
                  <a:lnTo>
                    <a:pt x="9857" y="16489"/>
                  </a:lnTo>
                  <a:lnTo>
                    <a:pt x="7062" y="18373"/>
                  </a:lnTo>
                  <a:lnTo>
                    <a:pt x="5321" y="19299"/>
                  </a:lnTo>
                  <a:lnTo>
                    <a:pt x="9302" y="19299"/>
                  </a:lnTo>
                  <a:lnTo>
                    <a:pt x="10229" y="18955"/>
                  </a:lnTo>
                  <a:lnTo>
                    <a:pt x="12229" y="13953"/>
                  </a:lnTo>
                  <a:lnTo>
                    <a:pt x="12192" y="13289"/>
                  </a:lnTo>
                  <a:lnTo>
                    <a:pt x="11548" y="13051"/>
                  </a:lnTo>
                  <a:close/>
                </a:path>
                <a:path w="12700" h="21589">
                  <a:moveTo>
                    <a:pt x="6525" y="0"/>
                  </a:moveTo>
                  <a:lnTo>
                    <a:pt x="844" y="1310"/>
                  </a:lnTo>
                  <a:lnTo>
                    <a:pt x="60" y="11917"/>
                  </a:lnTo>
                  <a:lnTo>
                    <a:pt x="0" y="14395"/>
                  </a:lnTo>
                  <a:lnTo>
                    <a:pt x="249" y="14645"/>
                  </a:lnTo>
                  <a:lnTo>
                    <a:pt x="405" y="14706"/>
                  </a:lnTo>
                  <a:lnTo>
                    <a:pt x="3511" y="14526"/>
                  </a:lnTo>
                  <a:lnTo>
                    <a:pt x="4813" y="14526"/>
                  </a:lnTo>
                  <a:lnTo>
                    <a:pt x="4654" y="13953"/>
                  </a:lnTo>
                  <a:lnTo>
                    <a:pt x="2417" y="13514"/>
                  </a:lnTo>
                  <a:lnTo>
                    <a:pt x="1237" y="13441"/>
                  </a:lnTo>
                  <a:lnTo>
                    <a:pt x="1572" y="8881"/>
                  </a:lnTo>
                  <a:lnTo>
                    <a:pt x="2761" y="2167"/>
                  </a:lnTo>
                  <a:lnTo>
                    <a:pt x="6464" y="1310"/>
                  </a:lnTo>
                  <a:lnTo>
                    <a:pt x="9786" y="1310"/>
                  </a:lnTo>
                  <a:lnTo>
                    <a:pt x="8205" y="237"/>
                  </a:lnTo>
                  <a:lnTo>
                    <a:pt x="6525" y="0"/>
                  </a:lnTo>
                  <a:close/>
                </a:path>
                <a:path w="12700" h="21589">
                  <a:moveTo>
                    <a:pt x="9786" y="1310"/>
                  </a:moveTo>
                  <a:lnTo>
                    <a:pt x="6464" y="1310"/>
                  </a:lnTo>
                  <a:lnTo>
                    <a:pt x="7799" y="1478"/>
                  </a:lnTo>
                  <a:lnTo>
                    <a:pt x="10430" y="3264"/>
                  </a:lnTo>
                  <a:lnTo>
                    <a:pt x="10762" y="5370"/>
                  </a:lnTo>
                  <a:lnTo>
                    <a:pt x="10835" y="5702"/>
                  </a:lnTo>
                  <a:lnTo>
                    <a:pt x="11131" y="5907"/>
                  </a:lnTo>
                  <a:lnTo>
                    <a:pt x="11490" y="5882"/>
                  </a:lnTo>
                  <a:lnTo>
                    <a:pt x="11835" y="5833"/>
                  </a:lnTo>
                  <a:lnTo>
                    <a:pt x="11932" y="5702"/>
                  </a:lnTo>
                  <a:lnTo>
                    <a:pt x="12050" y="5370"/>
                  </a:lnTo>
                  <a:lnTo>
                    <a:pt x="11609" y="2548"/>
                  </a:lnTo>
                  <a:lnTo>
                    <a:pt x="9786" y="1310"/>
                  </a:lnTo>
                  <a:close/>
                </a:path>
              </a:pathLst>
            </a:custGeom>
            <a:solidFill>
              <a:srgbClr val="E0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64211" y="5137738"/>
              <a:ext cx="167121" cy="203536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1027724" y="5536502"/>
              <a:ext cx="222885" cy="283845"/>
            </a:xfrm>
            <a:custGeom>
              <a:avLst/>
              <a:gdLst/>
              <a:ahLst/>
              <a:cxnLst/>
              <a:rect l="l" t="t" r="r" b="b"/>
              <a:pathLst>
                <a:path w="222884" h="283845">
                  <a:moveTo>
                    <a:pt x="0" y="0"/>
                  </a:moveTo>
                  <a:lnTo>
                    <a:pt x="938" y="66129"/>
                  </a:lnTo>
                  <a:lnTo>
                    <a:pt x="3932" y="119601"/>
                  </a:lnTo>
                  <a:lnTo>
                    <a:pt x="33555" y="157980"/>
                  </a:lnTo>
                  <a:lnTo>
                    <a:pt x="85848" y="199146"/>
                  </a:lnTo>
                  <a:lnTo>
                    <a:pt x="138143" y="238099"/>
                  </a:lnTo>
                  <a:lnTo>
                    <a:pt x="164329" y="257818"/>
                  </a:lnTo>
                  <a:lnTo>
                    <a:pt x="174891" y="264152"/>
                  </a:lnTo>
                  <a:lnTo>
                    <a:pt x="192592" y="272400"/>
                  </a:lnTo>
                  <a:lnTo>
                    <a:pt x="209737" y="279724"/>
                  </a:lnTo>
                  <a:lnTo>
                    <a:pt x="218633" y="283284"/>
                  </a:lnTo>
                  <a:lnTo>
                    <a:pt x="220533" y="276337"/>
                  </a:lnTo>
                  <a:lnTo>
                    <a:pt x="221822" y="260088"/>
                  </a:lnTo>
                  <a:lnTo>
                    <a:pt x="222555" y="243653"/>
                  </a:lnTo>
                  <a:lnTo>
                    <a:pt x="222787" y="236149"/>
                  </a:lnTo>
                  <a:lnTo>
                    <a:pt x="221025" y="207263"/>
                  </a:lnTo>
                  <a:lnTo>
                    <a:pt x="201038" y="209746"/>
                  </a:lnTo>
                  <a:lnTo>
                    <a:pt x="185260" y="211442"/>
                  </a:lnTo>
                  <a:lnTo>
                    <a:pt x="182855" y="210443"/>
                  </a:lnTo>
                  <a:lnTo>
                    <a:pt x="162957" y="185500"/>
                  </a:lnTo>
                  <a:lnTo>
                    <a:pt x="134167" y="149853"/>
                  </a:lnTo>
                  <a:lnTo>
                    <a:pt x="104105" y="113423"/>
                  </a:lnTo>
                  <a:lnTo>
                    <a:pt x="81914" y="88071"/>
                  </a:lnTo>
                  <a:lnTo>
                    <a:pt x="87569" y="7869"/>
                  </a:lnTo>
                  <a:lnTo>
                    <a:pt x="59077" y="9963"/>
                  </a:lnTo>
                  <a:lnTo>
                    <a:pt x="40458" y="9841"/>
                  </a:lnTo>
                  <a:lnTo>
                    <a:pt x="23502" y="6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9E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06315" y="5502794"/>
              <a:ext cx="126208" cy="97615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1019390" y="5423192"/>
              <a:ext cx="399415" cy="114935"/>
            </a:xfrm>
            <a:custGeom>
              <a:avLst/>
              <a:gdLst/>
              <a:ahLst/>
              <a:cxnLst/>
              <a:rect l="l" t="t" r="r" b="b"/>
              <a:pathLst>
                <a:path w="399415" h="114935">
                  <a:moveTo>
                    <a:pt x="361784" y="12623"/>
                  </a:moveTo>
                  <a:lnTo>
                    <a:pt x="357111" y="6121"/>
                  </a:lnTo>
                  <a:lnTo>
                    <a:pt x="354799" y="3073"/>
                  </a:lnTo>
                  <a:lnTo>
                    <a:pt x="305866" y="22821"/>
                  </a:lnTo>
                  <a:lnTo>
                    <a:pt x="250952" y="31584"/>
                  </a:lnTo>
                  <a:lnTo>
                    <a:pt x="193865" y="31902"/>
                  </a:lnTo>
                  <a:lnTo>
                    <a:pt x="138391" y="26352"/>
                  </a:lnTo>
                  <a:lnTo>
                    <a:pt x="88353" y="17475"/>
                  </a:lnTo>
                  <a:lnTo>
                    <a:pt x="47548" y="7835"/>
                  </a:lnTo>
                  <a:lnTo>
                    <a:pt x="19761" y="0"/>
                  </a:lnTo>
                  <a:lnTo>
                    <a:pt x="18440" y="3416"/>
                  </a:lnTo>
                  <a:lnTo>
                    <a:pt x="17157" y="7200"/>
                  </a:lnTo>
                  <a:lnTo>
                    <a:pt x="15913" y="11201"/>
                  </a:lnTo>
                  <a:lnTo>
                    <a:pt x="37325" y="17386"/>
                  </a:lnTo>
                  <a:lnTo>
                    <a:pt x="67767" y="25120"/>
                  </a:lnTo>
                  <a:lnTo>
                    <a:pt x="105219" y="33007"/>
                  </a:lnTo>
                  <a:lnTo>
                    <a:pt x="147599" y="39712"/>
                  </a:lnTo>
                  <a:lnTo>
                    <a:pt x="213131" y="44640"/>
                  </a:lnTo>
                  <a:lnTo>
                    <a:pt x="270751" y="41744"/>
                  </a:lnTo>
                  <a:lnTo>
                    <a:pt x="320344" y="31064"/>
                  </a:lnTo>
                  <a:lnTo>
                    <a:pt x="361784" y="12623"/>
                  </a:lnTo>
                  <a:close/>
                </a:path>
                <a:path w="399415" h="114935">
                  <a:moveTo>
                    <a:pt x="399237" y="70243"/>
                  </a:moveTo>
                  <a:lnTo>
                    <a:pt x="392988" y="60058"/>
                  </a:lnTo>
                  <a:lnTo>
                    <a:pt x="382282" y="67538"/>
                  </a:lnTo>
                  <a:lnTo>
                    <a:pt x="365798" y="76530"/>
                  </a:lnTo>
                  <a:lnTo>
                    <a:pt x="342976" y="85801"/>
                  </a:lnTo>
                  <a:lnTo>
                    <a:pt x="313296" y="94119"/>
                  </a:lnTo>
                  <a:lnTo>
                    <a:pt x="281762" y="99580"/>
                  </a:lnTo>
                  <a:lnTo>
                    <a:pt x="242658" y="102743"/>
                  </a:lnTo>
                  <a:lnTo>
                    <a:pt x="195567" y="102489"/>
                  </a:lnTo>
                  <a:lnTo>
                    <a:pt x="140055" y="97675"/>
                  </a:lnTo>
                  <a:lnTo>
                    <a:pt x="75717" y="87198"/>
                  </a:lnTo>
                  <a:lnTo>
                    <a:pt x="2120" y="69926"/>
                  </a:lnTo>
                  <a:lnTo>
                    <a:pt x="0" y="81584"/>
                  </a:lnTo>
                  <a:lnTo>
                    <a:pt x="66268" y="97332"/>
                  </a:lnTo>
                  <a:lnTo>
                    <a:pt x="125260" y="107619"/>
                  </a:lnTo>
                  <a:lnTo>
                    <a:pt x="177279" y="113220"/>
                  </a:lnTo>
                  <a:lnTo>
                    <a:pt x="222605" y="114909"/>
                  </a:lnTo>
                  <a:lnTo>
                    <a:pt x="250901" y="114173"/>
                  </a:lnTo>
                  <a:lnTo>
                    <a:pt x="298196" y="109080"/>
                  </a:lnTo>
                  <a:lnTo>
                    <a:pt x="347103" y="96888"/>
                  </a:lnTo>
                  <a:lnTo>
                    <a:pt x="387502" y="78282"/>
                  </a:lnTo>
                  <a:lnTo>
                    <a:pt x="399237" y="702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05483" y="5462112"/>
              <a:ext cx="136922" cy="133849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1332737" y="5494366"/>
              <a:ext cx="21590" cy="60325"/>
            </a:xfrm>
            <a:custGeom>
              <a:avLst/>
              <a:gdLst/>
              <a:ahLst/>
              <a:cxnLst/>
              <a:rect l="l" t="t" r="r" b="b"/>
              <a:pathLst>
                <a:path w="21590" h="60325">
                  <a:moveTo>
                    <a:pt x="14084" y="0"/>
                  </a:moveTo>
                  <a:lnTo>
                    <a:pt x="13691" y="225"/>
                  </a:lnTo>
                  <a:lnTo>
                    <a:pt x="7503" y="25162"/>
                  </a:lnTo>
                  <a:lnTo>
                    <a:pt x="2966" y="44592"/>
                  </a:lnTo>
                  <a:lnTo>
                    <a:pt x="0" y="59591"/>
                  </a:lnTo>
                  <a:lnTo>
                    <a:pt x="179" y="59899"/>
                  </a:lnTo>
                  <a:lnTo>
                    <a:pt x="499" y="60042"/>
                  </a:lnTo>
                  <a:lnTo>
                    <a:pt x="774" y="60091"/>
                  </a:lnTo>
                  <a:lnTo>
                    <a:pt x="999" y="60091"/>
                  </a:lnTo>
                  <a:lnTo>
                    <a:pt x="1225" y="59993"/>
                  </a:lnTo>
                  <a:lnTo>
                    <a:pt x="21037" y="32884"/>
                  </a:lnTo>
                  <a:lnTo>
                    <a:pt x="20979" y="32430"/>
                  </a:lnTo>
                  <a:lnTo>
                    <a:pt x="20324" y="31943"/>
                  </a:lnTo>
                  <a:lnTo>
                    <a:pt x="19860" y="32016"/>
                  </a:lnTo>
                  <a:lnTo>
                    <a:pt x="2023" y="56400"/>
                  </a:lnTo>
                  <a:lnTo>
                    <a:pt x="5269" y="41094"/>
                  </a:lnTo>
                  <a:lnTo>
                    <a:pt x="9574" y="22889"/>
                  </a:lnTo>
                  <a:lnTo>
                    <a:pt x="15121" y="594"/>
                  </a:lnTo>
                  <a:lnTo>
                    <a:pt x="14883" y="188"/>
                  </a:lnTo>
                  <a:lnTo>
                    <a:pt x="14084" y="0"/>
                  </a:lnTo>
                  <a:close/>
                </a:path>
              </a:pathLst>
            </a:custGeom>
            <a:solidFill>
              <a:srgbClr val="2325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22558" y="5721692"/>
              <a:ext cx="128835" cy="102775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64254" y="5474304"/>
              <a:ext cx="159962" cy="117610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2348204" y="6152184"/>
              <a:ext cx="300355" cy="381000"/>
            </a:xfrm>
            <a:custGeom>
              <a:avLst/>
              <a:gdLst/>
              <a:ahLst/>
              <a:cxnLst/>
              <a:rect l="l" t="t" r="r" b="b"/>
              <a:pathLst>
                <a:path w="300355" h="381000">
                  <a:moveTo>
                    <a:pt x="300304" y="0"/>
                  </a:moveTo>
                  <a:lnTo>
                    <a:pt x="0" y="0"/>
                  </a:lnTo>
                  <a:lnTo>
                    <a:pt x="0" y="379730"/>
                  </a:lnTo>
                  <a:lnTo>
                    <a:pt x="165" y="379730"/>
                  </a:lnTo>
                  <a:lnTo>
                    <a:pt x="165" y="381000"/>
                  </a:lnTo>
                  <a:lnTo>
                    <a:pt x="300139" y="381000"/>
                  </a:lnTo>
                  <a:lnTo>
                    <a:pt x="300139" y="379730"/>
                  </a:lnTo>
                  <a:lnTo>
                    <a:pt x="300304" y="379730"/>
                  </a:lnTo>
                  <a:lnTo>
                    <a:pt x="300304" y="0"/>
                  </a:lnTo>
                  <a:close/>
                </a:path>
              </a:pathLst>
            </a:custGeom>
            <a:solidFill>
              <a:srgbClr val="3B3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363544" y="6175570"/>
              <a:ext cx="266700" cy="64135"/>
            </a:xfrm>
            <a:custGeom>
              <a:avLst/>
              <a:gdLst/>
              <a:ahLst/>
              <a:cxnLst/>
              <a:rect l="l" t="t" r="r" b="b"/>
              <a:pathLst>
                <a:path w="266700" h="64135">
                  <a:moveTo>
                    <a:pt x="266699" y="0"/>
                  </a:moveTo>
                  <a:lnTo>
                    <a:pt x="0" y="0"/>
                  </a:lnTo>
                  <a:lnTo>
                    <a:pt x="0" y="63556"/>
                  </a:lnTo>
                  <a:lnTo>
                    <a:pt x="266699" y="63556"/>
                  </a:lnTo>
                  <a:lnTo>
                    <a:pt x="266699" y="0"/>
                  </a:lnTo>
                  <a:close/>
                </a:path>
              </a:pathLst>
            </a:custGeom>
            <a:solidFill>
              <a:srgbClr val="DBE3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370836" y="6265697"/>
              <a:ext cx="255270" cy="18415"/>
            </a:xfrm>
            <a:custGeom>
              <a:avLst/>
              <a:gdLst/>
              <a:ahLst/>
              <a:cxnLst/>
              <a:rect l="l" t="t" r="r" b="b"/>
              <a:pathLst>
                <a:path w="255269" h="18414">
                  <a:moveTo>
                    <a:pt x="44399" y="4013"/>
                  </a:moveTo>
                  <a:lnTo>
                    <a:pt x="40386" y="0"/>
                  </a:lnTo>
                  <a:lnTo>
                    <a:pt x="4013" y="0"/>
                  </a:lnTo>
                  <a:lnTo>
                    <a:pt x="0" y="4013"/>
                  </a:lnTo>
                  <a:lnTo>
                    <a:pt x="0" y="13804"/>
                  </a:lnTo>
                  <a:lnTo>
                    <a:pt x="4013" y="17818"/>
                  </a:lnTo>
                  <a:lnTo>
                    <a:pt x="8928" y="17818"/>
                  </a:lnTo>
                  <a:lnTo>
                    <a:pt x="40386" y="17818"/>
                  </a:lnTo>
                  <a:lnTo>
                    <a:pt x="44399" y="13804"/>
                  </a:lnTo>
                  <a:lnTo>
                    <a:pt x="44399" y="4013"/>
                  </a:lnTo>
                  <a:close/>
                </a:path>
                <a:path w="255269" h="18414">
                  <a:moveTo>
                    <a:pt x="98463" y="4013"/>
                  </a:moveTo>
                  <a:lnTo>
                    <a:pt x="94449" y="0"/>
                  </a:lnTo>
                  <a:lnTo>
                    <a:pt x="58089" y="0"/>
                  </a:lnTo>
                  <a:lnTo>
                    <a:pt x="54076" y="4013"/>
                  </a:lnTo>
                  <a:lnTo>
                    <a:pt x="54076" y="13804"/>
                  </a:lnTo>
                  <a:lnTo>
                    <a:pt x="58089" y="17818"/>
                  </a:lnTo>
                  <a:lnTo>
                    <a:pt x="62992" y="17818"/>
                  </a:lnTo>
                  <a:lnTo>
                    <a:pt x="94449" y="17818"/>
                  </a:lnTo>
                  <a:lnTo>
                    <a:pt x="98463" y="13804"/>
                  </a:lnTo>
                  <a:lnTo>
                    <a:pt x="98463" y="4013"/>
                  </a:lnTo>
                  <a:close/>
                </a:path>
                <a:path w="255269" h="18414">
                  <a:moveTo>
                    <a:pt x="150723" y="4013"/>
                  </a:moveTo>
                  <a:lnTo>
                    <a:pt x="146697" y="0"/>
                  </a:lnTo>
                  <a:lnTo>
                    <a:pt x="110337" y="0"/>
                  </a:lnTo>
                  <a:lnTo>
                    <a:pt x="106311" y="4013"/>
                  </a:lnTo>
                  <a:lnTo>
                    <a:pt x="106311" y="13804"/>
                  </a:lnTo>
                  <a:lnTo>
                    <a:pt x="110337" y="17818"/>
                  </a:lnTo>
                  <a:lnTo>
                    <a:pt x="115239" y="17818"/>
                  </a:lnTo>
                  <a:lnTo>
                    <a:pt x="146697" y="17818"/>
                  </a:lnTo>
                  <a:lnTo>
                    <a:pt x="150723" y="13804"/>
                  </a:lnTo>
                  <a:lnTo>
                    <a:pt x="150723" y="4013"/>
                  </a:lnTo>
                  <a:close/>
                </a:path>
                <a:path w="255269" h="18414">
                  <a:moveTo>
                    <a:pt x="202234" y="4013"/>
                  </a:moveTo>
                  <a:lnTo>
                    <a:pt x="198221" y="0"/>
                  </a:lnTo>
                  <a:lnTo>
                    <a:pt x="161861" y="0"/>
                  </a:lnTo>
                  <a:lnTo>
                    <a:pt x="157848" y="4013"/>
                  </a:lnTo>
                  <a:lnTo>
                    <a:pt x="157848" y="13804"/>
                  </a:lnTo>
                  <a:lnTo>
                    <a:pt x="161861" y="17818"/>
                  </a:lnTo>
                  <a:lnTo>
                    <a:pt x="166763" y="17818"/>
                  </a:lnTo>
                  <a:lnTo>
                    <a:pt x="198221" y="17818"/>
                  </a:lnTo>
                  <a:lnTo>
                    <a:pt x="202234" y="13804"/>
                  </a:lnTo>
                  <a:lnTo>
                    <a:pt x="202234" y="4013"/>
                  </a:lnTo>
                  <a:close/>
                </a:path>
                <a:path w="255269" h="18414">
                  <a:moveTo>
                    <a:pt x="254825" y="4013"/>
                  </a:moveTo>
                  <a:lnTo>
                    <a:pt x="250812" y="0"/>
                  </a:lnTo>
                  <a:lnTo>
                    <a:pt x="214452" y="0"/>
                  </a:lnTo>
                  <a:lnTo>
                    <a:pt x="210439" y="4013"/>
                  </a:lnTo>
                  <a:lnTo>
                    <a:pt x="210439" y="13804"/>
                  </a:lnTo>
                  <a:lnTo>
                    <a:pt x="214452" y="17818"/>
                  </a:lnTo>
                  <a:lnTo>
                    <a:pt x="219367" y="17818"/>
                  </a:lnTo>
                  <a:lnTo>
                    <a:pt x="250812" y="17818"/>
                  </a:lnTo>
                  <a:lnTo>
                    <a:pt x="254825" y="13804"/>
                  </a:lnTo>
                  <a:lnTo>
                    <a:pt x="254825" y="4013"/>
                  </a:lnTo>
                  <a:close/>
                </a:path>
              </a:pathLst>
            </a:custGeom>
            <a:solidFill>
              <a:srgbClr val="DD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473502" y="6296850"/>
              <a:ext cx="153670" cy="46990"/>
            </a:xfrm>
            <a:custGeom>
              <a:avLst/>
              <a:gdLst/>
              <a:ahLst/>
              <a:cxnLst/>
              <a:rect l="l" t="t" r="r" b="b"/>
              <a:pathLst>
                <a:path w="153669" h="46989">
                  <a:moveTo>
                    <a:pt x="46774" y="342"/>
                  </a:moveTo>
                  <a:lnTo>
                    <a:pt x="46431" y="0"/>
                  </a:lnTo>
                  <a:lnTo>
                    <a:pt x="749" y="0"/>
                  </a:lnTo>
                  <a:lnTo>
                    <a:pt x="330" y="0"/>
                  </a:lnTo>
                  <a:lnTo>
                    <a:pt x="0" y="342"/>
                  </a:lnTo>
                  <a:lnTo>
                    <a:pt x="0" y="46431"/>
                  </a:lnTo>
                  <a:lnTo>
                    <a:pt x="330" y="46774"/>
                  </a:lnTo>
                  <a:lnTo>
                    <a:pt x="46431" y="46774"/>
                  </a:lnTo>
                  <a:lnTo>
                    <a:pt x="46774" y="46431"/>
                  </a:lnTo>
                  <a:lnTo>
                    <a:pt x="46774" y="342"/>
                  </a:lnTo>
                  <a:close/>
                </a:path>
                <a:path w="153669" h="46989">
                  <a:moveTo>
                    <a:pt x="99745" y="342"/>
                  </a:moveTo>
                  <a:lnTo>
                    <a:pt x="99390" y="0"/>
                  </a:lnTo>
                  <a:lnTo>
                    <a:pt x="53721" y="0"/>
                  </a:lnTo>
                  <a:lnTo>
                    <a:pt x="53314" y="0"/>
                  </a:lnTo>
                  <a:lnTo>
                    <a:pt x="52971" y="342"/>
                  </a:lnTo>
                  <a:lnTo>
                    <a:pt x="52971" y="46431"/>
                  </a:lnTo>
                  <a:lnTo>
                    <a:pt x="53314" y="46774"/>
                  </a:lnTo>
                  <a:lnTo>
                    <a:pt x="99390" y="46774"/>
                  </a:lnTo>
                  <a:lnTo>
                    <a:pt x="99745" y="46431"/>
                  </a:lnTo>
                  <a:lnTo>
                    <a:pt x="99745" y="342"/>
                  </a:lnTo>
                  <a:close/>
                </a:path>
                <a:path w="153669" h="46989">
                  <a:moveTo>
                    <a:pt x="153085" y="342"/>
                  </a:moveTo>
                  <a:lnTo>
                    <a:pt x="152730" y="0"/>
                  </a:lnTo>
                  <a:lnTo>
                    <a:pt x="107061" y="0"/>
                  </a:lnTo>
                  <a:lnTo>
                    <a:pt x="106654" y="0"/>
                  </a:lnTo>
                  <a:lnTo>
                    <a:pt x="106311" y="342"/>
                  </a:lnTo>
                  <a:lnTo>
                    <a:pt x="106311" y="46431"/>
                  </a:lnTo>
                  <a:lnTo>
                    <a:pt x="106654" y="46774"/>
                  </a:lnTo>
                  <a:lnTo>
                    <a:pt x="152730" y="46774"/>
                  </a:lnTo>
                  <a:lnTo>
                    <a:pt x="153085" y="46431"/>
                  </a:lnTo>
                  <a:lnTo>
                    <a:pt x="153085" y="342"/>
                  </a:lnTo>
                  <a:close/>
                </a:path>
              </a:pathLst>
            </a:custGeom>
            <a:solidFill>
              <a:srgbClr val="CCB8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367559" y="6296850"/>
              <a:ext cx="99695" cy="46990"/>
            </a:xfrm>
            <a:custGeom>
              <a:avLst/>
              <a:gdLst/>
              <a:ahLst/>
              <a:cxnLst/>
              <a:rect l="l" t="t" r="r" b="b"/>
              <a:pathLst>
                <a:path w="99694" h="46989">
                  <a:moveTo>
                    <a:pt x="46774" y="342"/>
                  </a:moveTo>
                  <a:lnTo>
                    <a:pt x="46431" y="0"/>
                  </a:lnTo>
                  <a:lnTo>
                    <a:pt x="749" y="0"/>
                  </a:lnTo>
                  <a:lnTo>
                    <a:pt x="342" y="0"/>
                  </a:lnTo>
                  <a:lnTo>
                    <a:pt x="0" y="342"/>
                  </a:lnTo>
                  <a:lnTo>
                    <a:pt x="0" y="46431"/>
                  </a:lnTo>
                  <a:lnTo>
                    <a:pt x="342" y="46774"/>
                  </a:lnTo>
                  <a:lnTo>
                    <a:pt x="46431" y="46774"/>
                  </a:lnTo>
                  <a:lnTo>
                    <a:pt x="46774" y="46431"/>
                  </a:lnTo>
                  <a:lnTo>
                    <a:pt x="46774" y="342"/>
                  </a:lnTo>
                  <a:close/>
                </a:path>
                <a:path w="99694" h="46989">
                  <a:moveTo>
                    <a:pt x="99377" y="342"/>
                  </a:moveTo>
                  <a:lnTo>
                    <a:pt x="99021" y="0"/>
                  </a:lnTo>
                  <a:lnTo>
                    <a:pt x="53352" y="0"/>
                  </a:lnTo>
                  <a:lnTo>
                    <a:pt x="52933" y="0"/>
                  </a:lnTo>
                  <a:lnTo>
                    <a:pt x="52603" y="342"/>
                  </a:lnTo>
                  <a:lnTo>
                    <a:pt x="52603" y="46431"/>
                  </a:lnTo>
                  <a:lnTo>
                    <a:pt x="52933" y="46774"/>
                  </a:lnTo>
                  <a:lnTo>
                    <a:pt x="99021" y="46774"/>
                  </a:lnTo>
                  <a:lnTo>
                    <a:pt x="99377" y="46431"/>
                  </a:lnTo>
                  <a:lnTo>
                    <a:pt x="99377" y="342"/>
                  </a:lnTo>
                  <a:close/>
                </a:path>
              </a:pathLst>
            </a:custGeom>
            <a:solidFill>
              <a:srgbClr val="AFD6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473502" y="6348374"/>
              <a:ext cx="153670" cy="46990"/>
            </a:xfrm>
            <a:custGeom>
              <a:avLst/>
              <a:gdLst/>
              <a:ahLst/>
              <a:cxnLst/>
              <a:rect l="l" t="t" r="r" b="b"/>
              <a:pathLst>
                <a:path w="153669" h="46989">
                  <a:moveTo>
                    <a:pt x="46774" y="342"/>
                  </a:moveTo>
                  <a:lnTo>
                    <a:pt x="46431" y="0"/>
                  </a:lnTo>
                  <a:lnTo>
                    <a:pt x="749" y="0"/>
                  </a:lnTo>
                  <a:lnTo>
                    <a:pt x="330" y="0"/>
                  </a:lnTo>
                  <a:lnTo>
                    <a:pt x="0" y="342"/>
                  </a:lnTo>
                  <a:lnTo>
                    <a:pt x="0" y="46405"/>
                  </a:lnTo>
                  <a:lnTo>
                    <a:pt x="330" y="46748"/>
                  </a:lnTo>
                  <a:lnTo>
                    <a:pt x="46431" y="46748"/>
                  </a:lnTo>
                  <a:lnTo>
                    <a:pt x="46774" y="46405"/>
                  </a:lnTo>
                  <a:lnTo>
                    <a:pt x="46774" y="342"/>
                  </a:lnTo>
                  <a:close/>
                </a:path>
                <a:path w="153669" h="46989">
                  <a:moveTo>
                    <a:pt x="99745" y="342"/>
                  </a:moveTo>
                  <a:lnTo>
                    <a:pt x="99390" y="0"/>
                  </a:lnTo>
                  <a:lnTo>
                    <a:pt x="53721" y="0"/>
                  </a:lnTo>
                  <a:lnTo>
                    <a:pt x="53314" y="0"/>
                  </a:lnTo>
                  <a:lnTo>
                    <a:pt x="52971" y="342"/>
                  </a:lnTo>
                  <a:lnTo>
                    <a:pt x="52971" y="46405"/>
                  </a:lnTo>
                  <a:lnTo>
                    <a:pt x="53314" y="46748"/>
                  </a:lnTo>
                  <a:lnTo>
                    <a:pt x="99390" y="46748"/>
                  </a:lnTo>
                  <a:lnTo>
                    <a:pt x="99745" y="46405"/>
                  </a:lnTo>
                  <a:lnTo>
                    <a:pt x="99745" y="342"/>
                  </a:lnTo>
                  <a:close/>
                </a:path>
                <a:path w="153669" h="46989">
                  <a:moveTo>
                    <a:pt x="153085" y="342"/>
                  </a:moveTo>
                  <a:lnTo>
                    <a:pt x="152730" y="0"/>
                  </a:lnTo>
                  <a:lnTo>
                    <a:pt x="107061" y="0"/>
                  </a:lnTo>
                  <a:lnTo>
                    <a:pt x="106654" y="0"/>
                  </a:lnTo>
                  <a:lnTo>
                    <a:pt x="106311" y="342"/>
                  </a:lnTo>
                  <a:lnTo>
                    <a:pt x="106311" y="46405"/>
                  </a:lnTo>
                  <a:lnTo>
                    <a:pt x="106654" y="46748"/>
                  </a:lnTo>
                  <a:lnTo>
                    <a:pt x="152730" y="46748"/>
                  </a:lnTo>
                  <a:lnTo>
                    <a:pt x="153085" y="46405"/>
                  </a:lnTo>
                  <a:lnTo>
                    <a:pt x="153085" y="342"/>
                  </a:lnTo>
                  <a:close/>
                </a:path>
              </a:pathLst>
            </a:custGeom>
            <a:solidFill>
              <a:srgbClr val="CCB8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367559" y="6348374"/>
              <a:ext cx="99695" cy="46990"/>
            </a:xfrm>
            <a:custGeom>
              <a:avLst/>
              <a:gdLst/>
              <a:ahLst/>
              <a:cxnLst/>
              <a:rect l="l" t="t" r="r" b="b"/>
              <a:pathLst>
                <a:path w="99694" h="46989">
                  <a:moveTo>
                    <a:pt x="46774" y="342"/>
                  </a:moveTo>
                  <a:lnTo>
                    <a:pt x="46431" y="0"/>
                  </a:lnTo>
                  <a:lnTo>
                    <a:pt x="749" y="0"/>
                  </a:lnTo>
                  <a:lnTo>
                    <a:pt x="342" y="0"/>
                  </a:lnTo>
                  <a:lnTo>
                    <a:pt x="0" y="342"/>
                  </a:lnTo>
                  <a:lnTo>
                    <a:pt x="0" y="46405"/>
                  </a:lnTo>
                  <a:lnTo>
                    <a:pt x="342" y="46748"/>
                  </a:lnTo>
                  <a:lnTo>
                    <a:pt x="46431" y="46748"/>
                  </a:lnTo>
                  <a:lnTo>
                    <a:pt x="46774" y="46405"/>
                  </a:lnTo>
                  <a:lnTo>
                    <a:pt x="46774" y="342"/>
                  </a:lnTo>
                  <a:close/>
                </a:path>
                <a:path w="99694" h="46989">
                  <a:moveTo>
                    <a:pt x="99377" y="342"/>
                  </a:moveTo>
                  <a:lnTo>
                    <a:pt x="99021" y="0"/>
                  </a:lnTo>
                  <a:lnTo>
                    <a:pt x="53352" y="0"/>
                  </a:lnTo>
                  <a:lnTo>
                    <a:pt x="52933" y="0"/>
                  </a:lnTo>
                  <a:lnTo>
                    <a:pt x="52603" y="342"/>
                  </a:lnTo>
                  <a:lnTo>
                    <a:pt x="52603" y="46405"/>
                  </a:lnTo>
                  <a:lnTo>
                    <a:pt x="52933" y="46748"/>
                  </a:lnTo>
                  <a:lnTo>
                    <a:pt x="99021" y="46748"/>
                  </a:lnTo>
                  <a:lnTo>
                    <a:pt x="99377" y="46405"/>
                  </a:lnTo>
                  <a:lnTo>
                    <a:pt x="99377" y="342"/>
                  </a:lnTo>
                  <a:close/>
                </a:path>
              </a:pathLst>
            </a:custGeom>
            <a:solidFill>
              <a:srgbClr val="AFD6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420150" y="6400622"/>
              <a:ext cx="207010" cy="98425"/>
            </a:xfrm>
            <a:custGeom>
              <a:avLst/>
              <a:gdLst/>
              <a:ahLst/>
              <a:cxnLst/>
              <a:rect l="l" t="t" r="r" b="b"/>
              <a:pathLst>
                <a:path w="207010" h="98425">
                  <a:moveTo>
                    <a:pt x="46774" y="368"/>
                  </a:moveTo>
                  <a:lnTo>
                    <a:pt x="46418" y="0"/>
                  </a:lnTo>
                  <a:lnTo>
                    <a:pt x="838" y="0"/>
                  </a:lnTo>
                  <a:lnTo>
                    <a:pt x="368" y="0"/>
                  </a:lnTo>
                  <a:lnTo>
                    <a:pt x="0" y="368"/>
                  </a:lnTo>
                  <a:lnTo>
                    <a:pt x="0" y="97536"/>
                  </a:lnTo>
                  <a:lnTo>
                    <a:pt x="368" y="97917"/>
                  </a:lnTo>
                  <a:lnTo>
                    <a:pt x="46418" y="97917"/>
                  </a:lnTo>
                  <a:lnTo>
                    <a:pt x="46774" y="97536"/>
                  </a:lnTo>
                  <a:lnTo>
                    <a:pt x="46774" y="368"/>
                  </a:lnTo>
                  <a:close/>
                </a:path>
                <a:path w="207010" h="98425">
                  <a:moveTo>
                    <a:pt x="100126" y="330"/>
                  </a:moveTo>
                  <a:lnTo>
                    <a:pt x="99783" y="0"/>
                  </a:lnTo>
                  <a:lnTo>
                    <a:pt x="54102" y="0"/>
                  </a:lnTo>
                  <a:lnTo>
                    <a:pt x="53682" y="0"/>
                  </a:lnTo>
                  <a:lnTo>
                    <a:pt x="53352" y="330"/>
                  </a:lnTo>
                  <a:lnTo>
                    <a:pt x="53352" y="46418"/>
                  </a:lnTo>
                  <a:lnTo>
                    <a:pt x="53682" y="46748"/>
                  </a:lnTo>
                  <a:lnTo>
                    <a:pt x="99783" y="46748"/>
                  </a:lnTo>
                  <a:lnTo>
                    <a:pt x="100126" y="46418"/>
                  </a:lnTo>
                  <a:lnTo>
                    <a:pt x="100126" y="330"/>
                  </a:lnTo>
                  <a:close/>
                </a:path>
                <a:path w="207010" h="98425">
                  <a:moveTo>
                    <a:pt x="153098" y="330"/>
                  </a:moveTo>
                  <a:lnTo>
                    <a:pt x="152742" y="0"/>
                  </a:lnTo>
                  <a:lnTo>
                    <a:pt x="107073" y="0"/>
                  </a:lnTo>
                  <a:lnTo>
                    <a:pt x="106667" y="0"/>
                  </a:lnTo>
                  <a:lnTo>
                    <a:pt x="106324" y="330"/>
                  </a:lnTo>
                  <a:lnTo>
                    <a:pt x="106324" y="46418"/>
                  </a:lnTo>
                  <a:lnTo>
                    <a:pt x="106667" y="46748"/>
                  </a:lnTo>
                  <a:lnTo>
                    <a:pt x="152742" y="46748"/>
                  </a:lnTo>
                  <a:lnTo>
                    <a:pt x="153098" y="46418"/>
                  </a:lnTo>
                  <a:lnTo>
                    <a:pt x="153098" y="330"/>
                  </a:lnTo>
                  <a:close/>
                </a:path>
                <a:path w="207010" h="98425">
                  <a:moveTo>
                    <a:pt x="206438" y="330"/>
                  </a:moveTo>
                  <a:lnTo>
                    <a:pt x="206082" y="0"/>
                  </a:lnTo>
                  <a:lnTo>
                    <a:pt x="160413" y="0"/>
                  </a:lnTo>
                  <a:lnTo>
                    <a:pt x="160007" y="0"/>
                  </a:lnTo>
                  <a:lnTo>
                    <a:pt x="159664" y="330"/>
                  </a:lnTo>
                  <a:lnTo>
                    <a:pt x="159664" y="46418"/>
                  </a:lnTo>
                  <a:lnTo>
                    <a:pt x="160007" y="46748"/>
                  </a:lnTo>
                  <a:lnTo>
                    <a:pt x="206082" y="46748"/>
                  </a:lnTo>
                  <a:lnTo>
                    <a:pt x="206438" y="46418"/>
                  </a:lnTo>
                  <a:lnTo>
                    <a:pt x="206438" y="330"/>
                  </a:lnTo>
                  <a:close/>
                </a:path>
              </a:pathLst>
            </a:custGeom>
            <a:solidFill>
              <a:srgbClr val="CCB8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367570" y="6400610"/>
              <a:ext cx="46990" cy="46990"/>
            </a:xfrm>
            <a:custGeom>
              <a:avLst/>
              <a:gdLst/>
              <a:ahLst/>
              <a:cxnLst/>
              <a:rect l="l" t="t" r="r" b="b"/>
              <a:pathLst>
                <a:path w="46989" h="46989">
                  <a:moveTo>
                    <a:pt x="46421" y="0"/>
                  </a:moveTo>
                  <a:lnTo>
                    <a:pt x="749" y="0"/>
                  </a:lnTo>
                  <a:lnTo>
                    <a:pt x="332" y="0"/>
                  </a:lnTo>
                  <a:lnTo>
                    <a:pt x="0" y="332"/>
                  </a:lnTo>
                  <a:lnTo>
                    <a:pt x="0" y="46424"/>
                  </a:lnTo>
                  <a:lnTo>
                    <a:pt x="332" y="46756"/>
                  </a:lnTo>
                  <a:lnTo>
                    <a:pt x="46421" y="46756"/>
                  </a:lnTo>
                  <a:lnTo>
                    <a:pt x="46765" y="46424"/>
                  </a:lnTo>
                  <a:lnTo>
                    <a:pt x="46765" y="332"/>
                  </a:lnTo>
                  <a:lnTo>
                    <a:pt x="46421" y="0"/>
                  </a:lnTo>
                  <a:close/>
                </a:path>
              </a:pathLst>
            </a:custGeom>
            <a:solidFill>
              <a:srgbClr val="AFD6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473502" y="6452844"/>
              <a:ext cx="153670" cy="46990"/>
            </a:xfrm>
            <a:custGeom>
              <a:avLst/>
              <a:gdLst/>
              <a:ahLst/>
              <a:cxnLst/>
              <a:rect l="l" t="t" r="r" b="b"/>
              <a:pathLst>
                <a:path w="153669" h="46989">
                  <a:moveTo>
                    <a:pt x="46774" y="355"/>
                  </a:moveTo>
                  <a:lnTo>
                    <a:pt x="46431" y="0"/>
                  </a:lnTo>
                  <a:lnTo>
                    <a:pt x="749" y="0"/>
                  </a:lnTo>
                  <a:lnTo>
                    <a:pt x="330" y="0"/>
                  </a:lnTo>
                  <a:lnTo>
                    <a:pt x="0" y="355"/>
                  </a:lnTo>
                  <a:lnTo>
                    <a:pt x="0" y="46443"/>
                  </a:lnTo>
                  <a:lnTo>
                    <a:pt x="330" y="46774"/>
                  </a:lnTo>
                  <a:lnTo>
                    <a:pt x="46431" y="46774"/>
                  </a:lnTo>
                  <a:lnTo>
                    <a:pt x="46774" y="46443"/>
                  </a:lnTo>
                  <a:lnTo>
                    <a:pt x="46774" y="355"/>
                  </a:lnTo>
                  <a:close/>
                </a:path>
                <a:path w="153669" h="46989">
                  <a:moveTo>
                    <a:pt x="99745" y="355"/>
                  </a:moveTo>
                  <a:lnTo>
                    <a:pt x="99390" y="0"/>
                  </a:lnTo>
                  <a:lnTo>
                    <a:pt x="53721" y="0"/>
                  </a:lnTo>
                  <a:lnTo>
                    <a:pt x="53314" y="0"/>
                  </a:lnTo>
                  <a:lnTo>
                    <a:pt x="52971" y="355"/>
                  </a:lnTo>
                  <a:lnTo>
                    <a:pt x="52971" y="46443"/>
                  </a:lnTo>
                  <a:lnTo>
                    <a:pt x="53314" y="46774"/>
                  </a:lnTo>
                  <a:lnTo>
                    <a:pt x="99390" y="46774"/>
                  </a:lnTo>
                  <a:lnTo>
                    <a:pt x="99745" y="46443"/>
                  </a:lnTo>
                  <a:lnTo>
                    <a:pt x="99745" y="355"/>
                  </a:lnTo>
                  <a:close/>
                </a:path>
                <a:path w="153669" h="46989">
                  <a:moveTo>
                    <a:pt x="153085" y="355"/>
                  </a:moveTo>
                  <a:lnTo>
                    <a:pt x="152730" y="0"/>
                  </a:lnTo>
                  <a:lnTo>
                    <a:pt x="107061" y="0"/>
                  </a:lnTo>
                  <a:lnTo>
                    <a:pt x="106654" y="0"/>
                  </a:lnTo>
                  <a:lnTo>
                    <a:pt x="106311" y="355"/>
                  </a:lnTo>
                  <a:lnTo>
                    <a:pt x="106311" y="46443"/>
                  </a:lnTo>
                  <a:lnTo>
                    <a:pt x="106654" y="46774"/>
                  </a:lnTo>
                  <a:lnTo>
                    <a:pt x="152730" y="46774"/>
                  </a:lnTo>
                  <a:lnTo>
                    <a:pt x="153085" y="46443"/>
                  </a:lnTo>
                  <a:lnTo>
                    <a:pt x="153085" y="355"/>
                  </a:lnTo>
                  <a:close/>
                </a:path>
              </a:pathLst>
            </a:custGeom>
            <a:solidFill>
              <a:srgbClr val="CCB8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2367570" y="6452843"/>
              <a:ext cx="46990" cy="46990"/>
            </a:xfrm>
            <a:custGeom>
              <a:avLst/>
              <a:gdLst/>
              <a:ahLst/>
              <a:cxnLst/>
              <a:rect l="l" t="t" r="r" b="b"/>
              <a:pathLst>
                <a:path w="46989" h="46989">
                  <a:moveTo>
                    <a:pt x="46421" y="0"/>
                  </a:moveTo>
                  <a:lnTo>
                    <a:pt x="749" y="0"/>
                  </a:lnTo>
                  <a:lnTo>
                    <a:pt x="332" y="0"/>
                  </a:lnTo>
                  <a:lnTo>
                    <a:pt x="0" y="344"/>
                  </a:lnTo>
                  <a:lnTo>
                    <a:pt x="0" y="46433"/>
                  </a:lnTo>
                  <a:lnTo>
                    <a:pt x="332" y="46768"/>
                  </a:lnTo>
                  <a:lnTo>
                    <a:pt x="46421" y="46768"/>
                  </a:lnTo>
                  <a:lnTo>
                    <a:pt x="46765" y="46433"/>
                  </a:lnTo>
                  <a:lnTo>
                    <a:pt x="46765" y="344"/>
                  </a:lnTo>
                  <a:lnTo>
                    <a:pt x="46421" y="0"/>
                  </a:lnTo>
                  <a:close/>
                </a:path>
              </a:pathLst>
            </a:custGeom>
            <a:solidFill>
              <a:srgbClr val="AFD6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2436418" y="6307175"/>
              <a:ext cx="175260" cy="181610"/>
            </a:xfrm>
            <a:custGeom>
              <a:avLst/>
              <a:gdLst/>
              <a:ahLst/>
              <a:cxnLst/>
              <a:rect l="l" t="t" r="r" b="b"/>
              <a:pathLst>
                <a:path w="175260" h="181610">
                  <a:moveTo>
                    <a:pt x="12801" y="65151"/>
                  </a:moveTo>
                  <a:lnTo>
                    <a:pt x="0" y="65151"/>
                  </a:lnTo>
                  <a:lnTo>
                    <a:pt x="0" y="69062"/>
                  </a:lnTo>
                  <a:lnTo>
                    <a:pt x="12801" y="69062"/>
                  </a:lnTo>
                  <a:lnTo>
                    <a:pt x="12801" y="65151"/>
                  </a:lnTo>
                  <a:close/>
                </a:path>
                <a:path w="175260" h="181610">
                  <a:moveTo>
                    <a:pt x="14033" y="22847"/>
                  </a:moveTo>
                  <a:lnTo>
                    <a:pt x="9017" y="13690"/>
                  </a:lnTo>
                  <a:lnTo>
                    <a:pt x="13893" y="4762"/>
                  </a:lnTo>
                  <a:lnTo>
                    <a:pt x="10033" y="4762"/>
                  </a:lnTo>
                  <a:lnTo>
                    <a:pt x="7162" y="11366"/>
                  </a:lnTo>
                  <a:lnTo>
                    <a:pt x="4152" y="4762"/>
                  </a:lnTo>
                  <a:lnTo>
                    <a:pt x="254" y="4762"/>
                  </a:lnTo>
                  <a:lnTo>
                    <a:pt x="5156" y="13690"/>
                  </a:lnTo>
                  <a:lnTo>
                    <a:pt x="76" y="22847"/>
                  </a:lnTo>
                  <a:lnTo>
                    <a:pt x="3949" y="22847"/>
                  </a:lnTo>
                  <a:lnTo>
                    <a:pt x="7010" y="16040"/>
                  </a:lnTo>
                  <a:lnTo>
                    <a:pt x="10160" y="22847"/>
                  </a:lnTo>
                  <a:lnTo>
                    <a:pt x="14033" y="22847"/>
                  </a:lnTo>
                  <a:close/>
                </a:path>
                <a:path w="175260" h="181610">
                  <a:moveTo>
                    <a:pt x="15151" y="139979"/>
                  </a:moveTo>
                  <a:lnTo>
                    <a:pt x="9334" y="139979"/>
                  </a:lnTo>
                  <a:lnTo>
                    <a:pt x="9334" y="132765"/>
                  </a:lnTo>
                  <a:lnTo>
                    <a:pt x="5994" y="132765"/>
                  </a:lnTo>
                  <a:lnTo>
                    <a:pt x="5994" y="139979"/>
                  </a:lnTo>
                  <a:lnTo>
                    <a:pt x="139" y="139979"/>
                  </a:lnTo>
                  <a:lnTo>
                    <a:pt x="139" y="142887"/>
                  </a:lnTo>
                  <a:lnTo>
                    <a:pt x="5994" y="142887"/>
                  </a:lnTo>
                  <a:lnTo>
                    <a:pt x="5994" y="150456"/>
                  </a:lnTo>
                  <a:lnTo>
                    <a:pt x="9334" y="150456"/>
                  </a:lnTo>
                  <a:lnTo>
                    <a:pt x="9334" y="142887"/>
                  </a:lnTo>
                  <a:lnTo>
                    <a:pt x="15151" y="142887"/>
                  </a:lnTo>
                  <a:lnTo>
                    <a:pt x="15151" y="139979"/>
                  </a:lnTo>
                  <a:close/>
                </a:path>
                <a:path w="175260" h="181610">
                  <a:moveTo>
                    <a:pt x="67081" y="110401"/>
                  </a:moveTo>
                  <a:lnTo>
                    <a:pt x="66408" y="108432"/>
                  </a:lnTo>
                  <a:lnTo>
                    <a:pt x="65303" y="107099"/>
                  </a:lnTo>
                  <a:lnTo>
                    <a:pt x="63766" y="105257"/>
                  </a:lnTo>
                  <a:lnTo>
                    <a:pt x="63639" y="105206"/>
                  </a:lnTo>
                  <a:lnTo>
                    <a:pt x="63639" y="114477"/>
                  </a:lnTo>
                  <a:lnTo>
                    <a:pt x="63322" y="115811"/>
                  </a:lnTo>
                  <a:lnTo>
                    <a:pt x="62103" y="117868"/>
                  </a:lnTo>
                  <a:lnTo>
                    <a:pt x="61226" y="118389"/>
                  </a:lnTo>
                  <a:lnTo>
                    <a:pt x="59182" y="118389"/>
                  </a:lnTo>
                  <a:lnTo>
                    <a:pt x="58407" y="118148"/>
                  </a:lnTo>
                  <a:lnTo>
                    <a:pt x="57099" y="117157"/>
                  </a:lnTo>
                  <a:lnTo>
                    <a:pt x="56616" y="116522"/>
                  </a:lnTo>
                  <a:lnTo>
                    <a:pt x="56286" y="115811"/>
                  </a:lnTo>
                  <a:lnTo>
                    <a:pt x="56400" y="110401"/>
                  </a:lnTo>
                  <a:lnTo>
                    <a:pt x="56603" y="109588"/>
                  </a:lnTo>
                  <a:lnTo>
                    <a:pt x="57962" y="107594"/>
                  </a:lnTo>
                  <a:lnTo>
                    <a:pt x="58889" y="107099"/>
                  </a:lnTo>
                  <a:lnTo>
                    <a:pt x="61099" y="107099"/>
                  </a:lnTo>
                  <a:lnTo>
                    <a:pt x="61963" y="107645"/>
                  </a:lnTo>
                  <a:lnTo>
                    <a:pt x="63296" y="109816"/>
                  </a:lnTo>
                  <a:lnTo>
                    <a:pt x="63601" y="111023"/>
                  </a:lnTo>
                  <a:lnTo>
                    <a:pt x="63639" y="114477"/>
                  </a:lnTo>
                  <a:lnTo>
                    <a:pt x="63639" y="105206"/>
                  </a:lnTo>
                  <a:lnTo>
                    <a:pt x="62115" y="104482"/>
                  </a:lnTo>
                  <a:lnTo>
                    <a:pt x="57937" y="104482"/>
                  </a:lnTo>
                  <a:lnTo>
                    <a:pt x="56184" y="105257"/>
                  </a:lnTo>
                  <a:lnTo>
                    <a:pt x="53479" y="108381"/>
                  </a:lnTo>
                  <a:lnTo>
                    <a:pt x="52870" y="110401"/>
                  </a:lnTo>
                  <a:lnTo>
                    <a:pt x="52819" y="123482"/>
                  </a:lnTo>
                  <a:lnTo>
                    <a:pt x="53555" y="125628"/>
                  </a:lnTo>
                  <a:lnTo>
                    <a:pt x="56451" y="128739"/>
                  </a:lnTo>
                  <a:lnTo>
                    <a:pt x="58331" y="129501"/>
                  </a:lnTo>
                  <a:lnTo>
                    <a:pt x="61379" y="129501"/>
                  </a:lnTo>
                  <a:lnTo>
                    <a:pt x="62166" y="129425"/>
                  </a:lnTo>
                  <a:lnTo>
                    <a:pt x="63741" y="129070"/>
                  </a:lnTo>
                  <a:lnTo>
                    <a:pt x="64490" y="128816"/>
                  </a:lnTo>
                  <a:lnTo>
                    <a:pt x="65189" y="128460"/>
                  </a:lnTo>
                  <a:lnTo>
                    <a:pt x="64846" y="126949"/>
                  </a:lnTo>
                  <a:lnTo>
                    <a:pt x="64643" y="126009"/>
                  </a:lnTo>
                  <a:lnTo>
                    <a:pt x="64008" y="126339"/>
                  </a:lnTo>
                  <a:lnTo>
                    <a:pt x="63360" y="126580"/>
                  </a:lnTo>
                  <a:lnTo>
                    <a:pt x="62128" y="126873"/>
                  </a:lnTo>
                  <a:lnTo>
                    <a:pt x="61417" y="126949"/>
                  </a:lnTo>
                  <a:lnTo>
                    <a:pt x="59321" y="126949"/>
                  </a:lnTo>
                  <a:lnTo>
                    <a:pt x="58254" y="126403"/>
                  </a:lnTo>
                  <a:lnTo>
                    <a:pt x="56654" y="124269"/>
                  </a:lnTo>
                  <a:lnTo>
                    <a:pt x="56261" y="122770"/>
                  </a:lnTo>
                  <a:lnTo>
                    <a:pt x="56261" y="118503"/>
                  </a:lnTo>
                  <a:lnTo>
                    <a:pt x="56756" y="119291"/>
                  </a:lnTo>
                  <a:lnTo>
                    <a:pt x="57365" y="119875"/>
                  </a:lnTo>
                  <a:lnTo>
                    <a:pt x="58813" y="120700"/>
                  </a:lnTo>
                  <a:lnTo>
                    <a:pt x="59613" y="120904"/>
                  </a:lnTo>
                  <a:lnTo>
                    <a:pt x="62509" y="120904"/>
                  </a:lnTo>
                  <a:lnTo>
                    <a:pt x="64109" y="120180"/>
                  </a:lnTo>
                  <a:lnTo>
                    <a:pt x="65468" y="118503"/>
                  </a:lnTo>
                  <a:lnTo>
                    <a:pt x="66484" y="117259"/>
                  </a:lnTo>
                  <a:lnTo>
                    <a:pt x="67081" y="115303"/>
                  </a:lnTo>
                  <a:lnTo>
                    <a:pt x="67081" y="110401"/>
                  </a:lnTo>
                  <a:close/>
                </a:path>
                <a:path w="175260" h="181610">
                  <a:moveTo>
                    <a:pt x="67424" y="20345"/>
                  </a:moveTo>
                  <a:lnTo>
                    <a:pt x="67360" y="18211"/>
                  </a:lnTo>
                  <a:lnTo>
                    <a:pt x="64046" y="18122"/>
                  </a:lnTo>
                  <a:lnTo>
                    <a:pt x="64046" y="19342"/>
                  </a:lnTo>
                  <a:lnTo>
                    <a:pt x="63690" y="20383"/>
                  </a:lnTo>
                  <a:lnTo>
                    <a:pt x="62242" y="22021"/>
                  </a:lnTo>
                  <a:lnTo>
                    <a:pt x="61328" y="22453"/>
                  </a:lnTo>
                  <a:lnTo>
                    <a:pt x="59016" y="22453"/>
                  </a:lnTo>
                  <a:lnTo>
                    <a:pt x="58102" y="22047"/>
                  </a:lnTo>
                  <a:lnTo>
                    <a:pt x="56705" y="20408"/>
                  </a:lnTo>
                  <a:lnTo>
                    <a:pt x="56375" y="19329"/>
                  </a:lnTo>
                  <a:lnTo>
                    <a:pt x="56375" y="16471"/>
                  </a:lnTo>
                  <a:lnTo>
                    <a:pt x="56692" y="15341"/>
                  </a:lnTo>
                  <a:lnTo>
                    <a:pt x="58039" y="13830"/>
                  </a:lnTo>
                  <a:lnTo>
                    <a:pt x="59016" y="13449"/>
                  </a:lnTo>
                  <a:lnTo>
                    <a:pt x="62674" y="13449"/>
                  </a:lnTo>
                  <a:lnTo>
                    <a:pt x="62674" y="10909"/>
                  </a:lnTo>
                  <a:lnTo>
                    <a:pt x="60325" y="10909"/>
                  </a:lnTo>
                  <a:lnTo>
                    <a:pt x="59105" y="10909"/>
                  </a:lnTo>
                  <a:lnTo>
                    <a:pt x="58191" y="10528"/>
                  </a:lnTo>
                  <a:lnTo>
                    <a:pt x="57035" y="9029"/>
                  </a:lnTo>
                  <a:lnTo>
                    <a:pt x="56769" y="8013"/>
                  </a:lnTo>
                  <a:lnTo>
                    <a:pt x="56769" y="5524"/>
                  </a:lnTo>
                  <a:lnTo>
                    <a:pt x="57035" y="4521"/>
                  </a:lnTo>
                  <a:lnTo>
                    <a:pt x="58204" y="2971"/>
                  </a:lnTo>
                  <a:lnTo>
                    <a:pt x="59080" y="2603"/>
                  </a:lnTo>
                  <a:lnTo>
                    <a:pt x="61226" y="2603"/>
                  </a:lnTo>
                  <a:lnTo>
                    <a:pt x="62103" y="2971"/>
                  </a:lnTo>
                  <a:lnTo>
                    <a:pt x="63461" y="4521"/>
                  </a:lnTo>
                  <a:lnTo>
                    <a:pt x="63779" y="5499"/>
                  </a:lnTo>
                  <a:lnTo>
                    <a:pt x="63779" y="6692"/>
                  </a:lnTo>
                  <a:lnTo>
                    <a:pt x="67106" y="6692"/>
                  </a:lnTo>
                  <a:lnTo>
                    <a:pt x="67183" y="4724"/>
                  </a:lnTo>
                  <a:lnTo>
                    <a:pt x="66560" y="3149"/>
                  </a:lnTo>
                  <a:lnTo>
                    <a:pt x="63893" y="635"/>
                  </a:lnTo>
                  <a:lnTo>
                    <a:pt x="62204" y="0"/>
                  </a:lnTo>
                  <a:lnTo>
                    <a:pt x="58089" y="0"/>
                  </a:lnTo>
                  <a:lnTo>
                    <a:pt x="56413" y="584"/>
                  </a:lnTo>
                  <a:lnTo>
                    <a:pt x="53924" y="2921"/>
                  </a:lnTo>
                  <a:lnTo>
                    <a:pt x="53289" y="4597"/>
                  </a:lnTo>
                  <a:lnTo>
                    <a:pt x="53289" y="7912"/>
                  </a:lnTo>
                  <a:lnTo>
                    <a:pt x="53594" y="8978"/>
                  </a:lnTo>
                  <a:lnTo>
                    <a:pt x="54762" y="10871"/>
                  </a:lnTo>
                  <a:lnTo>
                    <a:pt x="55575" y="11595"/>
                  </a:lnTo>
                  <a:lnTo>
                    <a:pt x="56629" y="12115"/>
                  </a:lnTo>
                  <a:lnTo>
                    <a:pt x="55448" y="12585"/>
                  </a:lnTo>
                  <a:lnTo>
                    <a:pt x="54533" y="13322"/>
                  </a:lnTo>
                  <a:lnTo>
                    <a:pt x="53251" y="15303"/>
                  </a:lnTo>
                  <a:lnTo>
                    <a:pt x="52946" y="16510"/>
                  </a:lnTo>
                  <a:lnTo>
                    <a:pt x="52946" y="20167"/>
                  </a:lnTo>
                  <a:lnTo>
                    <a:pt x="53619" y="21894"/>
                  </a:lnTo>
                  <a:lnTo>
                    <a:pt x="56324" y="24396"/>
                  </a:lnTo>
                  <a:lnTo>
                    <a:pt x="58064" y="25044"/>
                  </a:lnTo>
                  <a:lnTo>
                    <a:pt x="62128" y="25044"/>
                  </a:lnTo>
                  <a:lnTo>
                    <a:pt x="63817" y="24422"/>
                  </a:lnTo>
                  <a:lnTo>
                    <a:pt x="66725" y="22009"/>
                  </a:lnTo>
                  <a:lnTo>
                    <a:pt x="67424" y="20345"/>
                  </a:lnTo>
                  <a:close/>
                </a:path>
                <a:path w="175260" h="181610">
                  <a:moveTo>
                    <a:pt x="67691" y="59461"/>
                  </a:moveTo>
                  <a:lnTo>
                    <a:pt x="66929" y="57111"/>
                  </a:lnTo>
                  <a:lnTo>
                    <a:pt x="65316" y="55219"/>
                  </a:lnTo>
                  <a:lnTo>
                    <a:pt x="63881" y="53517"/>
                  </a:lnTo>
                  <a:lnTo>
                    <a:pt x="61988" y="52616"/>
                  </a:lnTo>
                  <a:lnTo>
                    <a:pt x="58851" y="52616"/>
                  </a:lnTo>
                  <a:lnTo>
                    <a:pt x="58026" y="52692"/>
                  </a:lnTo>
                  <a:lnTo>
                    <a:pt x="56464" y="53073"/>
                  </a:lnTo>
                  <a:lnTo>
                    <a:pt x="55765" y="53340"/>
                  </a:lnTo>
                  <a:lnTo>
                    <a:pt x="55143" y="53657"/>
                  </a:lnTo>
                  <a:lnTo>
                    <a:pt x="55829" y="56146"/>
                  </a:lnTo>
                  <a:lnTo>
                    <a:pt x="56400" y="55854"/>
                  </a:lnTo>
                  <a:lnTo>
                    <a:pt x="56997" y="55626"/>
                  </a:lnTo>
                  <a:lnTo>
                    <a:pt x="58178" y="55308"/>
                  </a:lnTo>
                  <a:lnTo>
                    <a:pt x="58902" y="55219"/>
                  </a:lnTo>
                  <a:lnTo>
                    <a:pt x="61036" y="55219"/>
                  </a:lnTo>
                  <a:lnTo>
                    <a:pt x="62141" y="55867"/>
                  </a:lnTo>
                  <a:lnTo>
                    <a:pt x="63855" y="58381"/>
                  </a:lnTo>
                  <a:lnTo>
                    <a:pt x="64274" y="60032"/>
                  </a:lnTo>
                  <a:lnTo>
                    <a:pt x="64274" y="63995"/>
                  </a:lnTo>
                  <a:lnTo>
                    <a:pt x="64274" y="70421"/>
                  </a:lnTo>
                  <a:lnTo>
                    <a:pt x="63893" y="72072"/>
                  </a:lnTo>
                  <a:lnTo>
                    <a:pt x="62433" y="74472"/>
                  </a:lnTo>
                  <a:lnTo>
                    <a:pt x="61480" y="75082"/>
                  </a:lnTo>
                  <a:lnTo>
                    <a:pt x="59194" y="75082"/>
                  </a:lnTo>
                  <a:lnTo>
                    <a:pt x="58318" y="74561"/>
                  </a:lnTo>
                  <a:lnTo>
                    <a:pt x="57035" y="72478"/>
                  </a:lnTo>
                  <a:lnTo>
                    <a:pt x="56692" y="71158"/>
                  </a:lnTo>
                  <a:lnTo>
                    <a:pt x="56692" y="67881"/>
                  </a:lnTo>
                  <a:lnTo>
                    <a:pt x="57035" y="66586"/>
                  </a:lnTo>
                  <a:lnTo>
                    <a:pt x="58356" y="64681"/>
                  </a:lnTo>
                  <a:lnTo>
                    <a:pt x="59270" y="64223"/>
                  </a:lnTo>
                  <a:lnTo>
                    <a:pt x="61366" y="64223"/>
                  </a:lnTo>
                  <a:lnTo>
                    <a:pt x="64274" y="70421"/>
                  </a:lnTo>
                  <a:lnTo>
                    <a:pt x="64274" y="63995"/>
                  </a:lnTo>
                  <a:lnTo>
                    <a:pt x="63690" y="63284"/>
                  </a:lnTo>
                  <a:lnTo>
                    <a:pt x="62953" y="62738"/>
                  </a:lnTo>
                  <a:lnTo>
                    <a:pt x="61264" y="61937"/>
                  </a:lnTo>
                  <a:lnTo>
                    <a:pt x="60337" y="61734"/>
                  </a:lnTo>
                  <a:lnTo>
                    <a:pt x="57429" y="61734"/>
                  </a:lnTo>
                  <a:lnTo>
                    <a:pt x="55943" y="62433"/>
                  </a:lnTo>
                  <a:lnTo>
                    <a:pt x="53822" y="65303"/>
                  </a:lnTo>
                  <a:lnTo>
                    <a:pt x="53441" y="66636"/>
                  </a:lnTo>
                  <a:lnTo>
                    <a:pt x="53327" y="72072"/>
                  </a:lnTo>
                  <a:lnTo>
                    <a:pt x="53949" y="73926"/>
                  </a:lnTo>
                  <a:lnTo>
                    <a:pt x="55245" y="75399"/>
                  </a:lnTo>
                  <a:lnTo>
                    <a:pt x="56515" y="76885"/>
                  </a:lnTo>
                  <a:lnTo>
                    <a:pt x="58216" y="77635"/>
                  </a:lnTo>
                  <a:lnTo>
                    <a:pt x="62471" y="77635"/>
                  </a:lnTo>
                  <a:lnTo>
                    <a:pt x="64236" y="76796"/>
                  </a:lnTo>
                  <a:lnTo>
                    <a:pt x="65620" y="75082"/>
                  </a:lnTo>
                  <a:lnTo>
                    <a:pt x="66979" y="73406"/>
                  </a:lnTo>
                  <a:lnTo>
                    <a:pt x="67665" y="71158"/>
                  </a:lnTo>
                  <a:lnTo>
                    <a:pt x="67691" y="64223"/>
                  </a:lnTo>
                  <a:lnTo>
                    <a:pt x="67691" y="63995"/>
                  </a:lnTo>
                  <a:lnTo>
                    <a:pt x="67691" y="59461"/>
                  </a:lnTo>
                  <a:close/>
                </a:path>
                <a:path w="175260" h="181610">
                  <a:moveTo>
                    <a:pt x="68173" y="170700"/>
                  </a:moveTo>
                  <a:lnTo>
                    <a:pt x="53733" y="170700"/>
                  </a:lnTo>
                  <a:lnTo>
                    <a:pt x="53733" y="173812"/>
                  </a:lnTo>
                  <a:lnTo>
                    <a:pt x="68173" y="173812"/>
                  </a:lnTo>
                  <a:lnTo>
                    <a:pt x="68173" y="170700"/>
                  </a:lnTo>
                  <a:close/>
                </a:path>
                <a:path w="175260" h="181610">
                  <a:moveTo>
                    <a:pt x="68173" y="162585"/>
                  </a:moveTo>
                  <a:lnTo>
                    <a:pt x="53733" y="162585"/>
                  </a:lnTo>
                  <a:lnTo>
                    <a:pt x="53733" y="165684"/>
                  </a:lnTo>
                  <a:lnTo>
                    <a:pt x="68173" y="165684"/>
                  </a:lnTo>
                  <a:lnTo>
                    <a:pt x="68173" y="162585"/>
                  </a:lnTo>
                  <a:close/>
                </a:path>
                <a:path w="175260" h="181610">
                  <a:moveTo>
                    <a:pt x="115150" y="177647"/>
                  </a:moveTo>
                  <a:lnTo>
                    <a:pt x="111721" y="177647"/>
                  </a:lnTo>
                  <a:lnTo>
                    <a:pt x="111721" y="181051"/>
                  </a:lnTo>
                  <a:lnTo>
                    <a:pt x="115150" y="181051"/>
                  </a:lnTo>
                  <a:lnTo>
                    <a:pt x="115150" y="177647"/>
                  </a:lnTo>
                  <a:close/>
                </a:path>
                <a:path w="175260" h="181610">
                  <a:moveTo>
                    <a:pt x="118795" y="5257"/>
                  </a:moveTo>
                  <a:lnTo>
                    <a:pt x="118186" y="3530"/>
                  </a:lnTo>
                  <a:lnTo>
                    <a:pt x="115633" y="711"/>
                  </a:lnTo>
                  <a:lnTo>
                    <a:pt x="113906" y="0"/>
                  </a:lnTo>
                  <a:lnTo>
                    <a:pt x="109639" y="0"/>
                  </a:lnTo>
                  <a:lnTo>
                    <a:pt x="108026" y="596"/>
                  </a:lnTo>
                  <a:lnTo>
                    <a:pt x="105676" y="3022"/>
                  </a:lnTo>
                  <a:lnTo>
                    <a:pt x="105092" y="4635"/>
                  </a:lnTo>
                  <a:lnTo>
                    <a:pt x="105092" y="8039"/>
                  </a:lnTo>
                  <a:lnTo>
                    <a:pt x="105435" y="9359"/>
                  </a:lnTo>
                  <a:lnTo>
                    <a:pt x="106870" y="11925"/>
                  </a:lnTo>
                  <a:lnTo>
                    <a:pt x="107937" y="13512"/>
                  </a:lnTo>
                  <a:lnTo>
                    <a:pt x="109410" y="15354"/>
                  </a:lnTo>
                  <a:lnTo>
                    <a:pt x="114160" y="22098"/>
                  </a:lnTo>
                  <a:lnTo>
                    <a:pt x="104381" y="22098"/>
                  </a:lnTo>
                  <a:lnTo>
                    <a:pt x="104381" y="24676"/>
                  </a:lnTo>
                  <a:lnTo>
                    <a:pt x="118414" y="24676"/>
                  </a:lnTo>
                  <a:lnTo>
                    <a:pt x="118414" y="22402"/>
                  </a:lnTo>
                  <a:lnTo>
                    <a:pt x="111531" y="13411"/>
                  </a:lnTo>
                  <a:lnTo>
                    <a:pt x="110413" y="11849"/>
                  </a:lnTo>
                  <a:lnTo>
                    <a:pt x="109626" y="10579"/>
                  </a:lnTo>
                  <a:lnTo>
                    <a:pt x="108762" y="8572"/>
                  </a:lnTo>
                  <a:lnTo>
                    <a:pt x="108534" y="7594"/>
                  </a:lnTo>
                  <a:lnTo>
                    <a:pt x="108534" y="5422"/>
                  </a:lnTo>
                  <a:lnTo>
                    <a:pt x="108813" y="4445"/>
                  </a:lnTo>
                  <a:lnTo>
                    <a:pt x="109880" y="2971"/>
                  </a:lnTo>
                  <a:lnTo>
                    <a:pt x="110680" y="2603"/>
                  </a:lnTo>
                  <a:lnTo>
                    <a:pt x="112903" y="2603"/>
                  </a:lnTo>
                  <a:lnTo>
                    <a:pt x="113804" y="3060"/>
                  </a:lnTo>
                  <a:lnTo>
                    <a:pt x="115074" y="4864"/>
                  </a:lnTo>
                  <a:lnTo>
                    <a:pt x="115379" y="6007"/>
                  </a:lnTo>
                  <a:lnTo>
                    <a:pt x="115379" y="7404"/>
                  </a:lnTo>
                  <a:lnTo>
                    <a:pt x="118719" y="7404"/>
                  </a:lnTo>
                  <a:lnTo>
                    <a:pt x="118795" y="5257"/>
                  </a:lnTo>
                  <a:close/>
                </a:path>
                <a:path w="175260" h="181610">
                  <a:moveTo>
                    <a:pt x="121183" y="73126"/>
                  </a:moveTo>
                  <a:lnTo>
                    <a:pt x="121107" y="70967"/>
                  </a:lnTo>
                  <a:lnTo>
                    <a:pt x="117856" y="70802"/>
                  </a:lnTo>
                  <a:lnTo>
                    <a:pt x="117856" y="72174"/>
                  </a:lnTo>
                  <a:lnTo>
                    <a:pt x="117538" y="73228"/>
                  </a:lnTo>
                  <a:lnTo>
                    <a:pt x="116243" y="74701"/>
                  </a:lnTo>
                  <a:lnTo>
                    <a:pt x="115392" y="75069"/>
                  </a:lnTo>
                  <a:lnTo>
                    <a:pt x="113118" y="75069"/>
                  </a:lnTo>
                  <a:lnTo>
                    <a:pt x="112204" y="74587"/>
                  </a:lnTo>
                  <a:lnTo>
                    <a:pt x="110972" y="72682"/>
                  </a:lnTo>
                  <a:lnTo>
                    <a:pt x="110680" y="71323"/>
                  </a:lnTo>
                  <a:lnTo>
                    <a:pt x="110680" y="67919"/>
                  </a:lnTo>
                  <a:lnTo>
                    <a:pt x="110985" y="66636"/>
                  </a:lnTo>
                  <a:lnTo>
                    <a:pt x="112255" y="64731"/>
                  </a:lnTo>
                  <a:lnTo>
                    <a:pt x="113157" y="64249"/>
                  </a:lnTo>
                  <a:lnTo>
                    <a:pt x="115379" y="64249"/>
                  </a:lnTo>
                  <a:lnTo>
                    <a:pt x="116192" y="64465"/>
                  </a:lnTo>
                  <a:lnTo>
                    <a:pt x="117233" y="65303"/>
                  </a:lnTo>
                  <a:lnTo>
                    <a:pt x="117614" y="65925"/>
                  </a:lnTo>
                  <a:lnTo>
                    <a:pt x="117830" y="66738"/>
                  </a:lnTo>
                  <a:lnTo>
                    <a:pt x="120802" y="66459"/>
                  </a:lnTo>
                  <a:lnTo>
                    <a:pt x="119557" y="52959"/>
                  </a:lnTo>
                  <a:lnTo>
                    <a:pt x="108051" y="52959"/>
                  </a:lnTo>
                  <a:lnTo>
                    <a:pt x="108051" y="55740"/>
                  </a:lnTo>
                  <a:lnTo>
                    <a:pt x="116700" y="55740"/>
                  </a:lnTo>
                  <a:lnTo>
                    <a:pt x="117373" y="63068"/>
                  </a:lnTo>
                  <a:lnTo>
                    <a:pt x="111645" y="61556"/>
                  </a:lnTo>
                  <a:lnTo>
                    <a:pt x="110070" y="62255"/>
                  </a:lnTo>
                  <a:lnTo>
                    <a:pt x="107823" y="65087"/>
                  </a:lnTo>
                  <a:lnTo>
                    <a:pt x="107251" y="67030"/>
                  </a:lnTo>
                  <a:lnTo>
                    <a:pt x="107251" y="71958"/>
                  </a:lnTo>
                  <a:lnTo>
                    <a:pt x="107848" y="73914"/>
                  </a:lnTo>
                  <a:lnTo>
                    <a:pt x="110185" y="76885"/>
                  </a:lnTo>
                  <a:lnTo>
                    <a:pt x="111963" y="77635"/>
                  </a:lnTo>
                  <a:lnTo>
                    <a:pt x="116268" y="77635"/>
                  </a:lnTo>
                  <a:lnTo>
                    <a:pt x="117906" y="77063"/>
                  </a:lnTo>
                  <a:lnTo>
                    <a:pt x="120535" y="74777"/>
                  </a:lnTo>
                  <a:lnTo>
                    <a:pt x="121183" y="73126"/>
                  </a:lnTo>
                  <a:close/>
                </a:path>
                <a:path w="175260" h="181610">
                  <a:moveTo>
                    <a:pt x="121424" y="121069"/>
                  </a:moveTo>
                  <a:lnTo>
                    <a:pt x="117995" y="116890"/>
                  </a:lnTo>
                  <a:lnTo>
                    <a:pt x="117995" y="121069"/>
                  </a:lnTo>
                  <a:lnTo>
                    <a:pt x="117995" y="123786"/>
                  </a:lnTo>
                  <a:lnTo>
                    <a:pt x="117614" y="124891"/>
                  </a:lnTo>
                  <a:lnTo>
                    <a:pt x="116090" y="126542"/>
                  </a:lnTo>
                  <a:lnTo>
                    <a:pt x="115125" y="126949"/>
                  </a:lnTo>
                  <a:lnTo>
                    <a:pt x="112839" y="126949"/>
                  </a:lnTo>
                  <a:lnTo>
                    <a:pt x="111937" y="126542"/>
                  </a:lnTo>
                  <a:lnTo>
                    <a:pt x="110515" y="124891"/>
                  </a:lnTo>
                  <a:lnTo>
                    <a:pt x="110121" y="123786"/>
                  </a:lnTo>
                  <a:lnTo>
                    <a:pt x="110121" y="121069"/>
                  </a:lnTo>
                  <a:lnTo>
                    <a:pt x="110502" y="119976"/>
                  </a:lnTo>
                  <a:lnTo>
                    <a:pt x="111963" y="118287"/>
                  </a:lnTo>
                  <a:lnTo>
                    <a:pt x="112852" y="117856"/>
                  </a:lnTo>
                  <a:lnTo>
                    <a:pt x="115100" y="117856"/>
                  </a:lnTo>
                  <a:lnTo>
                    <a:pt x="116078" y="118287"/>
                  </a:lnTo>
                  <a:lnTo>
                    <a:pt x="117614" y="119976"/>
                  </a:lnTo>
                  <a:lnTo>
                    <a:pt x="117995" y="121069"/>
                  </a:lnTo>
                  <a:lnTo>
                    <a:pt x="117995" y="116890"/>
                  </a:lnTo>
                  <a:lnTo>
                    <a:pt x="117094" y="116535"/>
                  </a:lnTo>
                  <a:lnTo>
                    <a:pt x="118237" y="116078"/>
                  </a:lnTo>
                  <a:lnTo>
                    <a:pt x="119138" y="115354"/>
                  </a:lnTo>
                  <a:lnTo>
                    <a:pt x="120459" y="113423"/>
                  </a:lnTo>
                  <a:lnTo>
                    <a:pt x="120764" y="112356"/>
                  </a:lnTo>
                  <a:lnTo>
                    <a:pt x="117348" y="104965"/>
                  </a:lnTo>
                  <a:lnTo>
                    <a:pt x="117348" y="109867"/>
                  </a:lnTo>
                  <a:lnTo>
                    <a:pt x="117348" y="112356"/>
                  </a:lnTo>
                  <a:lnTo>
                    <a:pt x="117030" y="113372"/>
                  </a:lnTo>
                  <a:lnTo>
                    <a:pt x="115747" y="114884"/>
                  </a:lnTo>
                  <a:lnTo>
                    <a:pt x="114922" y="115252"/>
                  </a:lnTo>
                  <a:lnTo>
                    <a:pt x="113017" y="115252"/>
                  </a:lnTo>
                  <a:lnTo>
                    <a:pt x="112268" y="114884"/>
                  </a:lnTo>
                  <a:lnTo>
                    <a:pt x="111086" y="113372"/>
                  </a:lnTo>
                  <a:lnTo>
                    <a:pt x="110782" y="112356"/>
                  </a:lnTo>
                  <a:lnTo>
                    <a:pt x="110794" y="109867"/>
                  </a:lnTo>
                  <a:lnTo>
                    <a:pt x="111086" y="108966"/>
                  </a:lnTo>
                  <a:lnTo>
                    <a:pt x="112306" y="107454"/>
                  </a:lnTo>
                  <a:lnTo>
                    <a:pt x="113042" y="107099"/>
                  </a:lnTo>
                  <a:lnTo>
                    <a:pt x="114947" y="107099"/>
                  </a:lnTo>
                  <a:lnTo>
                    <a:pt x="115785" y="107467"/>
                  </a:lnTo>
                  <a:lnTo>
                    <a:pt x="117030" y="108877"/>
                  </a:lnTo>
                  <a:lnTo>
                    <a:pt x="117348" y="109867"/>
                  </a:lnTo>
                  <a:lnTo>
                    <a:pt x="117348" y="104965"/>
                  </a:lnTo>
                  <a:lnTo>
                    <a:pt x="115951" y="104495"/>
                  </a:lnTo>
                  <a:lnTo>
                    <a:pt x="112001" y="104495"/>
                  </a:lnTo>
                  <a:lnTo>
                    <a:pt x="110401" y="105054"/>
                  </a:lnTo>
                  <a:lnTo>
                    <a:pt x="109207" y="106184"/>
                  </a:lnTo>
                  <a:lnTo>
                    <a:pt x="107962" y="107315"/>
                  </a:lnTo>
                  <a:lnTo>
                    <a:pt x="107378" y="108877"/>
                  </a:lnTo>
                  <a:lnTo>
                    <a:pt x="107365" y="112356"/>
                  </a:lnTo>
                  <a:lnTo>
                    <a:pt x="107683" y="113423"/>
                  </a:lnTo>
                  <a:lnTo>
                    <a:pt x="108953" y="115354"/>
                  </a:lnTo>
                  <a:lnTo>
                    <a:pt x="109791" y="116078"/>
                  </a:lnTo>
                  <a:lnTo>
                    <a:pt x="110883" y="116535"/>
                  </a:lnTo>
                  <a:lnTo>
                    <a:pt x="109613" y="117055"/>
                  </a:lnTo>
                  <a:lnTo>
                    <a:pt x="108585" y="117856"/>
                  </a:lnTo>
                  <a:lnTo>
                    <a:pt x="107099" y="119913"/>
                  </a:lnTo>
                  <a:lnTo>
                    <a:pt x="106718" y="121069"/>
                  </a:lnTo>
                  <a:lnTo>
                    <a:pt x="106768" y="124891"/>
                  </a:lnTo>
                  <a:lnTo>
                    <a:pt x="107378" y="126441"/>
                  </a:lnTo>
                  <a:lnTo>
                    <a:pt x="108724" y="127685"/>
                  </a:lnTo>
                  <a:lnTo>
                    <a:pt x="110096" y="128892"/>
                  </a:lnTo>
                  <a:lnTo>
                    <a:pt x="111810" y="129501"/>
                  </a:lnTo>
                  <a:lnTo>
                    <a:pt x="116116" y="129501"/>
                  </a:lnTo>
                  <a:lnTo>
                    <a:pt x="117932" y="128892"/>
                  </a:lnTo>
                  <a:lnTo>
                    <a:pt x="120167" y="126949"/>
                  </a:lnTo>
                  <a:lnTo>
                    <a:pt x="120738" y="126441"/>
                  </a:lnTo>
                  <a:lnTo>
                    <a:pt x="121373" y="124891"/>
                  </a:lnTo>
                  <a:lnTo>
                    <a:pt x="121424" y="121069"/>
                  </a:lnTo>
                  <a:close/>
                </a:path>
                <a:path w="175260" h="181610">
                  <a:moveTo>
                    <a:pt x="172834" y="1003"/>
                  </a:moveTo>
                  <a:lnTo>
                    <a:pt x="164668" y="0"/>
                  </a:lnTo>
                  <a:lnTo>
                    <a:pt x="164668" y="24676"/>
                  </a:lnTo>
                  <a:lnTo>
                    <a:pt x="168084" y="24676"/>
                  </a:lnTo>
                  <a:lnTo>
                    <a:pt x="168084" y="3225"/>
                  </a:lnTo>
                  <a:lnTo>
                    <a:pt x="172834" y="3530"/>
                  </a:lnTo>
                  <a:lnTo>
                    <a:pt x="172834" y="1003"/>
                  </a:lnTo>
                  <a:close/>
                </a:path>
                <a:path w="175260" h="181610">
                  <a:moveTo>
                    <a:pt x="174231" y="162610"/>
                  </a:moveTo>
                  <a:lnTo>
                    <a:pt x="173583" y="160413"/>
                  </a:lnTo>
                  <a:lnTo>
                    <a:pt x="172440" y="158978"/>
                  </a:lnTo>
                  <a:lnTo>
                    <a:pt x="171005" y="157175"/>
                  </a:lnTo>
                  <a:lnTo>
                    <a:pt x="170713" y="157048"/>
                  </a:lnTo>
                  <a:lnTo>
                    <a:pt x="170713" y="162610"/>
                  </a:lnTo>
                  <a:lnTo>
                    <a:pt x="170700" y="175171"/>
                  </a:lnTo>
                  <a:lnTo>
                    <a:pt x="170484" y="176161"/>
                  </a:lnTo>
                  <a:lnTo>
                    <a:pt x="169176" y="178282"/>
                  </a:lnTo>
                  <a:lnTo>
                    <a:pt x="168262" y="178816"/>
                  </a:lnTo>
                  <a:lnTo>
                    <a:pt x="165887" y="178816"/>
                  </a:lnTo>
                  <a:lnTo>
                    <a:pt x="164985" y="178282"/>
                  </a:lnTo>
                  <a:lnTo>
                    <a:pt x="163690" y="176136"/>
                  </a:lnTo>
                  <a:lnTo>
                    <a:pt x="163474" y="175171"/>
                  </a:lnTo>
                  <a:lnTo>
                    <a:pt x="163474" y="162610"/>
                  </a:lnTo>
                  <a:lnTo>
                    <a:pt x="163715" y="161607"/>
                  </a:lnTo>
                  <a:lnTo>
                    <a:pt x="165023" y="159499"/>
                  </a:lnTo>
                  <a:lnTo>
                    <a:pt x="165925" y="158978"/>
                  </a:lnTo>
                  <a:lnTo>
                    <a:pt x="168287" y="158978"/>
                  </a:lnTo>
                  <a:lnTo>
                    <a:pt x="169202" y="159499"/>
                  </a:lnTo>
                  <a:lnTo>
                    <a:pt x="170497" y="161607"/>
                  </a:lnTo>
                  <a:lnTo>
                    <a:pt x="170713" y="162610"/>
                  </a:lnTo>
                  <a:lnTo>
                    <a:pt x="170713" y="157048"/>
                  </a:lnTo>
                  <a:lnTo>
                    <a:pt x="169265" y="156362"/>
                  </a:lnTo>
                  <a:lnTo>
                    <a:pt x="164922" y="156362"/>
                  </a:lnTo>
                  <a:lnTo>
                    <a:pt x="163195" y="157175"/>
                  </a:lnTo>
                  <a:lnTo>
                    <a:pt x="160591" y="160426"/>
                  </a:lnTo>
                  <a:lnTo>
                    <a:pt x="159931" y="162610"/>
                  </a:lnTo>
                  <a:lnTo>
                    <a:pt x="159931" y="175171"/>
                  </a:lnTo>
                  <a:lnTo>
                    <a:pt x="160591" y="177368"/>
                  </a:lnTo>
                  <a:lnTo>
                    <a:pt x="163182" y="180581"/>
                  </a:lnTo>
                  <a:lnTo>
                    <a:pt x="164909" y="181394"/>
                  </a:lnTo>
                  <a:lnTo>
                    <a:pt x="169240" y="181394"/>
                  </a:lnTo>
                  <a:lnTo>
                    <a:pt x="170980" y="180581"/>
                  </a:lnTo>
                  <a:lnTo>
                    <a:pt x="172415" y="178816"/>
                  </a:lnTo>
                  <a:lnTo>
                    <a:pt x="173596" y="177368"/>
                  </a:lnTo>
                  <a:lnTo>
                    <a:pt x="174231" y="175171"/>
                  </a:lnTo>
                  <a:lnTo>
                    <a:pt x="174231" y="162610"/>
                  </a:lnTo>
                  <a:close/>
                </a:path>
                <a:path w="175260" h="181610">
                  <a:moveTo>
                    <a:pt x="174561" y="104838"/>
                  </a:moveTo>
                  <a:lnTo>
                    <a:pt x="159689" y="104838"/>
                  </a:lnTo>
                  <a:lnTo>
                    <a:pt x="159689" y="107442"/>
                  </a:lnTo>
                  <a:lnTo>
                    <a:pt x="162217" y="110680"/>
                  </a:lnTo>
                  <a:lnTo>
                    <a:pt x="163982" y="113741"/>
                  </a:lnTo>
                  <a:lnTo>
                    <a:pt x="165976" y="119532"/>
                  </a:lnTo>
                  <a:lnTo>
                    <a:pt x="166458" y="122809"/>
                  </a:lnTo>
                  <a:lnTo>
                    <a:pt x="166458" y="129159"/>
                  </a:lnTo>
                  <a:lnTo>
                    <a:pt x="169887" y="129159"/>
                  </a:lnTo>
                  <a:lnTo>
                    <a:pt x="169887" y="122834"/>
                  </a:lnTo>
                  <a:lnTo>
                    <a:pt x="169291" y="119468"/>
                  </a:lnTo>
                  <a:lnTo>
                    <a:pt x="166941" y="113372"/>
                  </a:lnTo>
                  <a:lnTo>
                    <a:pt x="165239" y="110375"/>
                  </a:lnTo>
                  <a:lnTo>
                    <a:pt x="163017" y="107442"/>
                  </a:lnTo>
                  <a:lnTo>
                    <a:pt x="174561" y="107442"/>
                  </a:lnTo>
                  <a:lnTo>
                    <a:pt x="174561" y="104838"/>
                  </a:lnTo>
                  <a:close/>
                </a:path>
                <a:path w="175260" h="181610">
                  <a:moveTo>
                    <a:pt x="174815" y="69659"/>
                  </a:moveTo>
                  <a:lnTo>
                    <a:pt x="171475" y="63639"/>
                  </a:lnTo>
                  <a:lnTo>
                    <a:pt x="171475" y="68986"/>
                  </a:lnTo>
                  <a:lnTo>
                    <a:pt x="165442" y="68986"/>
                  </a:lnTo>
                  <a:lnTo>
                    <a:pt x="165557" y="57619"/>
                  </a:lnTo>
                  <a:lnTo>
                    <a:pt x="166001" y="58648"/>
                  </a:lnTo>
                  <a:lnTo>
                    <a:pt x="171475" y="68986"/>
                  </a:lnTo>
                  <a:lnTo>
                    <a:pt x="171475" y="63639"/>
                  </a:lnTo>
                  <a:lnTo>
                    <a:pt x="168148" y="57619"/>
                  </a:lnTo>
                  <a:lnTo>
                    <a:pt x="165582" y="52959"/>
                  </a:lnTo>
                  <a:lnTo>
                    <a:pt x="162026" y="52959"/>
                  </a:lnTo>
                  <a:lnTo>
                    <a:pt x="162026" y="68986"/>
                  </a:lnTo>
                  <a:lnTo>
                    <a:pt x="159194" y="68986"/>
                  </a:lnTo>
                  <a:lnTo>
                    <a:pt x="159194" y="71564"/>
                  </a:lnTo>
                  <a:lnTo>
                    <a:pt x="162026" y="71564"/>
                  </a:lnTo>
                  <a:lnTo>
                    <a:pt x="162026" y="77279"/>
                  </a:lnTo>
                  <a:lnTo>
                    <a:pt x="165442" y="77279"/>
                  </a:lnTo>
                  <a:lnTo>
                    <a:pt x="165442" y="71564"/>
                  </a:lnTo>
                  <a:lnTo>
                    <a:pt x="174739" y="71564"/>
                  </a:lnTo>
                  <a:lnTo>
                    <a:pt x="174815" y="696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435515" y="5623534"/>
              <a:ext cx="778510" cy="906144"/>
            </a:xfrm>
            <a:custGeom>
              <a:avLst/>
              <a:gdLst/>
              <a:ahLst/>
              <a:cxnLst/>
              <a:rect l="l" t="t" r="r" b="b"/>
              <a:pathLst>
                <a:path w="778510" h="906145">
                  <a:moveTo>
                    <a:pt x="280263" y="796340"/>
                  </a:moveTo>
                  <a:lnTo>
                    <a:pt x="244335" y="766254"/>
                  </a:lnTo>
                  <a:lnTo>
                    <a:pt x="204990" y="745794"/>
                  </a:lnTo>
                  <a:lnTo>
                    <a:pt x="150647" y="730224"/>
                  </a:lnTo>
                  <a:lnTo>
                    <a:pt x="91897" y="726071"/>
                  </a:lnTo>
                  <a:lnTo>
                    <a:pt x="60896" y="728002"/>
                  </a:lnTo>
                  <a:lnTo>
                    <a:pt x="30099" y="732802"/>
                  </a:lnTo>
                  <a:lnTo>
                    <a:pt x="0" y="740664"/>
                  </a:lnTo>
                  <a:lnTo>
                    <a:pt x="10477" y="773595"/>
                  </a:lnTo>
                  <a:lnTo>
                    <a:pt x="24472" y="816432"/>
                  </a:lnTo>
                  <a:lnTo>
                    <a:pt x="46113" y="862126"/>
                  </a:lnTo>
                  <a:lnTo>
                    <a:pt x="79527" y="903605"/>
                  </a:lnTo>
                  <a:lnTo>
                    <a:pt x="235394" y="905979"/>
                  </a:lnTo>
                  <a:lnTo>
                    <a:pt x="208813" y="850087"/>
                  </a:lnTo>
                  <a:lnTo>
                    <a:pt x="215519" y="848029"/>
                  </a:lnTo>
                  <a:lnTo>
                    <a:pt x="232638" y="840130"/>
                  </a:lnTo>
                  <a:lnTo>
                    <a:pt x="255714" y="823760"/>
                  </a:lnTo>
                  <a:lnTo>
                    <a:pt x="280263" y="796340"/>
                  </a:lnTo>
                  <a:close/>
                </a:path>
                <a:path w="778510" h="906145">
                  <a:moveTo>
                    <a:pt x="778243" y="7823"/>
                  </a:moveTo>
                  <a:lnTo>
                    <a:pt x="692950" y="26860"/>
                  </a:lnTo>
                  <a:lnTo>
                    <a:pt x="632409" y="59042"/>
                  </a:lnTo>
                  <a:lnTo>
                    <a:pt x="586498" y="94615"/>
                  </a:lnTo>
                  <a:lnTo>
                    <a:pt x="553593" y="131635"/>
                  </a:lnTo>
                  <a:lnTo>
                    <a:pt x="532091" y="168198"/>
                  </a:lnTo>
                  <a:lnTo>
                    <a:pt x="516851" y="232168"/>
                  </a:lnTo>
                  <a:lnTo>
                    <a:pt x="519874" y="255714"/>
                  </a:lnTo>
                  <a:lnTo>
                    <a:pt x="527850" y="271056"/>
                  </a:lnTo>
                  <a:lnTo>
                    <a:pt x="547179" y="288251"/>
                  </a:lnTo>
                  <a:lnTo>
                    <a:pt x="570788" y="289204"/>
                  </a:lnTo>
                  <a:lnTo>
                    <a:pt x="614146" y="269646"/>
                  </a:lnTo>
                  <a:lnTo>
                    <a:pt x="692696" y="225259"/>
                  </a:lnTo>
                  <a:lnTo>
                    <a:pt x="704342" y="182232"/>
                  </a:lnTo>
                  <a:lnTo>
                    <a:pt x="725474" y="131711"/>
                  </a:lnTo>
                  <a:lnTo>
                    <a:pt x="749350" y="80949"/>
                  </a:lnTo>
                  <a:lnTo>
                    <a:pt x="769188" y="37236"/>
                  </a:lnTo>
                  <a:lnTo>
                    <a:pt x="778243" y="7823"/>
                  </a:lnTo>
                  <a:close/>
                </a:path>
              </a:pathLst>
            </a:custGeom>
            <a:solidFill>
              <a:srgbClr val="E58D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34846" y="6360248"/>
              <a:ext cx="157612" cy="166497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3281223" y="5546674"/>
              <a:ext cx="1064260" cy="984250"/>
            </a:xfrm>
            <a:custGeom>
              <a:avLst/>
              <a:gdLst/>
              <a:ahLst/>
              <a:cxnLst/>
              <a:rect l="l" t="t" r="r" b="b"/>
              <a:pathLst>
                <a:path w="1064260" h="984250">
                  <a:moveTo>
                    <a:pt x="1063637" y="522427"/>
                  </a:moveTo>
                  <a:lnTo>
                    <a:pt x="1043851" y="484149"/>
                  </a:lnTo>
                  <a:lnTo>
                    <a:pt x="1012761" y="474713"/>
                  </a:lnTo>
                  <a:lnTo>
                    <a:pt x="975804" y="477786"/>
                  </a:lnTo>
                  <a:lnTo>
                    <a:pt x="943051" y="481977"/>
                  </a:lnTo>
                  <a:lnTo>
                    <a:pt x="924585" y="475856"/>
                  </a:lnTo>
                  <a:lnTo>
                    <a:pt x="923277" y="468947"/>
                  </a:lnTo>
                  <a:lnTo>
                    <a:pt x="922642" y="455904"/>
                  </a:lnTo>
                  <a:lnTo>
                    <a:pt x="921969" y="437603"/>
                  </a:lnTo>
                  <a:lnTo>
                    <a:pt x="920534" y="414947"/>
                  </a:lnTo>
                  <a:lnTo>
                    <a:pt x="912609" y="360159"/>
                  </a:lnTo>
                  <a:lnTo>
                    <a:pt x="893216" y="298678"/>
                  </a:lnTo>
                  <a:lnTo>
                    <a:pt x="856716" y="237680"/>
                  </a:lnTo>
                  <a:lnTo>
                    <a:pt x="830262" y="209575"/>
                  </a:lnTo>
                  <a:lnTo>
                    <a:pt x="797420" y="184289"/>
                  </a:lnTo>
                  <a:lnTo>
                    <a:pt x="763333" y="165862"/>
                  </a:lnTo>
                  <a:lnTo>
                    <a:pt x="768946" y="119113"/>
                  </a:lnTo>
                  <a:lnTo>
                    <a:pt x="775538" y="68516"/>
                  </a:lnTo>
                  <a:lnTo>
                    <a:pt x="779272" y="27584"/>
                  </a:lnTo>
                  <a:lnTo>
                    <a:pt x="777189" y="2641"/>
                  </a:lnTo>
                  <a:lnTo>
                    <a:pt x="766368" y="0"/>
                  </a:lnTo>
                  <a:lnTo>
                    <a:pt x="705662" y="44805"/>
                  </a:lnTo>
                  <a:lnTo>
                    <a:pt x="658012" y="89852"/>
                  </a:lnTo>
                  <a:lnTo>
                    <a:pt x="624154" y="131826"/>
                  </a:lnTo>
                  <a:lnTo>
                    <a:pt x="587933" y="128968"/>
                  </a:lnTo>
                  <a:lnTo>
                    <a:pt x="512495" y="131076"/>
                  </a:lnTo>
                  <a:lnTo>
                    <a:pt x="438061" y="140182"/>
                  </a:lnTo>
                  <a:lnTo>
                    <a:pt x="395884" y="148043"/>
                  </a:lnTo>
                  <a:lnTo>
                    <a:pt x="351675" y="158318"/>
                  </a:lnTo>
                  <a:lnTo>
                    <a:pt x="306349" y="171119"/>
                  </a:lnTo>
                  <a:lnTo>
                    <a:pt x="260870" y="186588"/>
                  </a:lnTo>
                  <a:lnTo>
                    <a:pt x="216179" y="204876"/>
                  </a:lnTo>
                  <a:lnTo>
                    <a:pt x="173215" y="226110"/>
                  </a:lnTo>
                  <a:lnTo>
                    <a:pt x="132918" y="250431"/>
                  </a:lnTo>
                  <a:lnTo>
                    <a:pt x="96240" y="277964"/>
                  </a:lnTo>
                  <a:lnTo>
                    <a:pt x="64109" y="308864"/>
                  </a:lnTo>
                  <a:lnTo>
                    <a:pt x="37477" y="343255"/>
                  </a:lnTo>
                  <a:lnTo>
                    <a:pt x="17284" y="381279"/>
                  </a:lnTo>
                  <a:lnTo>
                    <a:pt x="4483" y="423087"/>
                  </a:lnTo>
                  <a:lnTo>
                    <a:pt x="0" y="468782"/>
                  </a:lnTo>
                  <a:lnTo>
                    <a:pt x="5003" y="550837"/>
                  </a:lnTo>
                  <a:lnTo>
                    <a:pt x="18351" y="618934"/>
                  </a:lnTo>
                  <a:lnTo>
                    <a:pt x="37490" y="674395"/>
                  </a:lnTo>
                  <a:lnTo>
                    <a:pt x="59931" y="718477"/>
                  </a:lnTo>
                  <a:lnTo>
                    <a:pt x="83146" y="752487"/>
                  </a:lnTo>
                  <a:lnTo>
                    <a:pt x="121831" y="795451"/>
                  </a:lnTo>
                  <a:lnTo>
                    <a:pt x="132257" y="806983"/>
                  </a:lnTo>
                  <a:lnTo>
                    <a:pt x="143891" y="836231"/>
                  </a:lnTo>
                  <a:lnTo>
                    <a:pt x="157949" y="881811"/>
                  </a:lnTo>
                  <a:lnTo>
                    <a:pt x="180428" y="933589"/>
                  </a:lnTo>
                  <a:lnTo>
                    <a:pt x="217297" y="981430"/>
                  </a:lnTo>
                  <a:lnTo>
                    <a:pt x="373176" y="981430"/>
                  </a:lnTo>
                  <a:lnTo>
                    <a:pt x="341655" y="925068"/>
                  </a:lnTo>
                  <a:lnTo>
                    <a:pt x="366737" y="923683"/>
                  </a:lnTo>
                  <a:lnTo>
                    <a:pt x="382892" y="917867"/>
                  </a:lnTo>
                  <a:lnTo>
                    <a:pt x="397129" y="902792"/>
                  </a:lnTo>
                  <a:lnTo>
                    <a:pt x="416458" y="873658"/>
                  </a:lnTo>
                  <a:lnTo>
                    <a:pt x="484378" y="895718"/>
                  </a:lnTo>
                  <a:lnTo>
                    <a:pt x="528828" y="902970"/>
                  </a:lnTo>
                  <a:lnTo>
                    <a:pt x="569442" y="895337"/>
                  </a:lnTo>
                  <a:lnTo>
                    <a:pt x="625856" y="872744"/>
                  </a:lnTo>
                  <a:lnTo>
                    <a:pt x="631126" y="922934"/>
                  </a:lnTo>
                  <a:lnTo>
                    <a:pt x="637057" y="951230"/>
                  </a:lnTo>
                  <a:lnTo>
                    <a:pt x="647433" y="968006"/>
                  </a:lnTo>
                  <a:lnTo>
                    <a:pt x="665988" y="983678"/>
                  </a:lnTo>
                  <a:lnTo>
                    <a:pt x="788797" y="980503"/>
                  </a:lnTo>
                  <a:lnTo>
                    <a:pt x="763003" y="921854"/>
                  </a:lnTo>
                  <a:lnTo>
                    <a:pt x="750722" y="889228"/>
                  </a:lnTo>
                  <a:lnTo>
                    <a:pt x="748614" y="870839"/>
                  </a:lnTo>
                  <a:lnTo>
                    <a:pt x="753376" y="854913"/>
                  </a:lnTo>
                  <a:lnTo>
                    <a:pt x="822528" y="823607"/>
                  </a:lnTo>
                  <a:lnTo>
                    <a:pt x="865632" y="798042"/>
                  </a:lnTo>
                  <a:lnTo>
                    <a:pt x="900722" y="764603"/>
                  </a:lnTo>
                  <a:lnTo>
                    <a:pt x="945857" y="709688"/>
                  </a:lnTo>
                  <a:lnTo>
                    <a:pt x="969137" y="689737"/>
                  </a:lnTo>
                  <a:lnTo>
                    <a:pt x="993965" y="678535"/>
                  </a:lnTo>
                  <a:lnTo>
                    <a:pt x="1016584" y="669328"/>
                  </a:lnTo>
                  <a:lnTo>
                    <a:pt x="1033221" y="655370"/>
                  </a:lnTo>
                  <a:lnTo>
                    <a:pt x="1048232" y="623150"/>
                  </a:lnTo>
                  <a:lnTo>
                    <a:pt x="1061732" y="573798"/>
                  </a:lnTo>
                  <a:lnTo>
                    <a:pt x="1063637" y="522427"/>
                  </a:lnTo>
                  <a:close/>
                </a:path>
              </a:pathLst>
            </a:custGeom>
            <a:solidFill>
              <a:srgbClr val="EDB9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609530" y="5692673"/>
              <a:ext cx="541020" cy="339725"/>
            </a:xfrm>
            <a:custGeom>
              <a:avLst/>
              <a:gdLst/>
              <a:ahLst/>
              <a:cxnLst/>
              <a:rect l="l" t="t" r="r" b="b"/>
              <a:pathLst>
                <a:path w="541020" h="339725">
                  <a:moveTo>
                    <a:pt x="191020" y="2717"/>
                  </a:moveTo>
                  <a:lnTo>
                    <a:pt x="138468" y="0"/>
                  </a:lnTo>
                  <a:lnTo>
                    <a:pt x="101841" y="2451"/>
                  </a:lnTo>
                  <a:lnTo>
                    <a:pt x="63957" y="13093"/>
                  </a:lnTo>
                  <a:lnTo>
                    <a:pt x="7620" y="34950"/>
                  </a:lnTo>
                  <a:lnTo>
                    <a:pt x="0" y="57569"/>
                  </a:lnTo>
                  <a:lnTo>
                    <a:pt x="71856" y="38023"/>
                  </a:lnTo>
                  <a:lnTo>
                    <a:pt x="115100" y="28079"/>
                  </a:lnTo>
                  <a:lnTo>
                    <a:pt x="147053" y="24663"/>
                  </a:lnTo>
                  <a:lnTo>
                    <a:pt x="185077" y="24663"/>
                  </a:lnTo>
                  <a:lnTo>
                    <a:pt x="191020" y="2717"/>
                  </a:lnTo>
                  <a:close/>
                </a:path>
                <a:path w="541020" h="339725">
                  <a:moveTo>
                    <a:pt x="540778" y="292087"/>
                  </a:moveTo>
                  <a:lnTo>
                    <a:pt x="538543" y="273697"/>
                  </a:lnTo>
                  <a:lnTo>
                    <a:pt x="532472" y="258699"/>
                  </a:lnTo>
                  <a:lnTo>
                    <a:pt x="523481" y="248577"/>
                  </a:lnTo>
                  <a:lnTo>
                    <a:pt x="512457" y="244856"/>
                  </a:lnTo>
                  <a:lnTo>
                    <a:pt x="501434" y="248577"/>
                  </a:lnTo>
                  <a:lnTo>
                    <a:pt x="492417" y="258699"/>
                  </a:lnTo>
                  <a:lnTo>
                    <a:pt x="486346" y="273697"/>
                  </a:lnTo>
                  <a:lnTo>
                    <a:pt x="484111" y="292087"/>
                  </a:lnTo>
                  <a:lnTo>
                    <a:pt x="486346" y="310476"/>
                  </a:lnTo>
                  <a:lnTo>
                    <a:pt x="492417" y="325488"/>
                  </a:lnTo>
                  <a:lnTo>
                    <a:pt x="501434" y="335610"/>
                  </a:lnTo>
                  <a:lnTo>
                    <a:pt x="512457" y="339331"/>
                  </a:lnTo>
                  <a:lnTo>
                    <a:pt x="523481" y="335610"/>
                  </a:lnTo>
                  <a:lnTo>
                    <a:pt x="532472" y="325488"/>
                  </a:lnTo>
                  <a:lnTo>
                    <a:pt x="538543" y="310476"/>
                  </a:lnTo>
                  <a:lnTo>
                    <a:pt x="540778" y="292087"/>
                  </a:lnTo>
                  <a:close/>
                </a:path>
              </a:pathLst>
            </a:custGeom>
            <a:solidFill>
              <a:srgbClr val="3B3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4300392" y="6022014"/>
              <a:ext cx="45085" cy="193040"/>
            </a:xfrm>
            <a:custGeom>
              <a:avLst/>
              <a:gdLst/>
              <a:ahLst/>
              <a:cxnLst/>
              <a:rect l="l" t="t" r="r" b="b"/>
              <a:pathLst>
                <a:path w="45085" h="193039">
                  <a:moveTo>
                    <a:pt x="1310" y="0"/>
                  </a:moveTo>
                  <a:lnTo>
                    <a:pt x="6467" y="47732"/>
                  </a:lnTo>
                  <a:lnTo>
                    <a:pt x="8187" y="96105"/>
                  </a:lnTo>
                  <a:lnTo>
                    <a:pt x="6141" y="144565"/>
                  </a:lnTo>
                  <a:lnTo>
                    <a:pt x="0" y="192560"/>
                  </a:lnTo>
                  <a:lnTo>
                    <a:pt x="5669" y="189332"/>
                  </a:lnTo>
                  <a:lnTo>
                    <a:pt x="29069" y="147808"/>
                  </a:lnTo>
                  <a:lnTo>
                    <a:pt x="42572" y="98456"/>
                  </a:lnTo>
                  <a:lnTo>
                    <a:pt x="44475" y="47082"/>
                  </a:lnTo>
                  <a:lnTo>
                    <a:pt x="24688" y="8799"/>
                  </a:lnTo>
                  <a:lnTo>
                    <a:pt x="18257" y="3739"/>
                  </a:lnTo>
                  <a:lnTo>
                    <a:pt x="10180" y="1106"/>
                  </a:lnTo>
                  <a:lnTo>
                    <a:pt x="1310" y="0"/>
                  </a:lnTo>
                  <a:close/>
                </a:path>
              </a:pathLst>
            </a:custGeom>
            <a:solidFill>
              <a:srgbClr val="E58D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10422" y="5948040"/>
              <a:ext cx="181782" cy="117453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2775585" y="6203407"/>
              <a:ext cx="389255" cy="154305"/>
            </a:xfrm>
            <a:custGeom>
              <a:avLst/>
              <a:gdLst/>
              <a:ahLst/>
              <a:cxnLst/>
              <a:rect l="l" t="t" r="r" b="b"/>
              <a:pathLst>
                <a:path w="389255" h="154304">
                  <a:moveTo>
                    <a:pt x="317220" y="0"/>
                  </a:moveTo>
                  <a:lnTo>
                    <a:pt x="71783" y="0"/>
                  </a:lnTo>
                  <a:lnTo>
                    <a:pt x="43911" y="5664"/>
                  </a:lnTo>
                  <a:lnTo>
                    <a:pt x="21086" y="21086"/>
                  </a:lnTo>
                  <a:lnTo>
                    <a:pt x="5664" y="43911"/>
                  </a:lnTo>
                  <a:lnTo>
                    <a:pt x="0" y="71783"/>
                  </a:lnTo>
                  <a:lnTo>
                    <a:pt x="0" y="82341"/>
                  </a:lnTo>
                  <a:lnTo>
                    <a:pt x="5664" y="110217"/>
                  </a:lnTo>
                  <a:lnTo>
                    <a:pt x="21086" y="133045"/>
                  </a:lnTo>
                  <a:lnTo>
                    <a:pt x="43911" y="148471"/>
                  </a:lnTo>
                  <a:lnTo>
                    <a:pt x="71783" y="154137"/>
                  </a:lnTo>
                  <a:lnTo>
                    <a:pt x="317220" y="154137"/>
                  </a:lnTo>
                  <a:lnTo>
                    <a:pt x="345101" y="148471"/>
                  </a:lnTo>
                  <a:lnTo>
                    <a:pt x="367924" y="133045"/>
                  </a:lnTo>
                  <a:lnTo>
                    <a:pt x="383340" y="110217"/>
                  </a:lnTo>
                  <a:lnTo>
                    <a:pt x="389000" y="82341"/>
                  </a:lnTo>
                  <a:lnTo>
                    <a:pt x="389000" y="71783"/>
                  </a:lnTo>
                  <a:lnTo>
                    <a:pt x="383340" y="43911"/>
                  </a:lnTo>
                  <a:lnTo>
                    <a:pt x="367924" y="21086"/>
                  </a:lnTo>
                  <a:lnTo>
                    <a:pt x="345101" y="5664"/>
                  </a:lnTo>
                  <a:lnTo>
                    <a:pt x="317220" y="0"/>
                  </a:lnTo>
                  <a:close/>
                </a:path>
              </a:pathLst>
            </a:custGeom>
            <a:solidFill>
              <a:srgbClr val="404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2759762" y="6185058"/>
              <a:ext cx="415290" cy="118110"/>
            </a:xfrm>
            <a:custGeom>
              <a:avLst/>
              <a:gdLst/>
              <a:ahLst/>
              <a:cxnLst/>
              <a:rect l="l" t="t" r="r" b="b"/>
              <a:pathLst>
                <a:path w="415289" h="118110">
                  <a:moveTo>
                    <a:pt x="348800" y="0"/>
                  </a:moveTo>
                  <a:lnTo>
                    <a:pt x="74151" y="0"/>
                  </a:lnTo>
                  <a:lnTo>
                    <a:pt x="40254" y="7118"/>
                  </a:lnTo>
                  <a:lnTo>
                    <a:pt x="18505" y="28093"/>
                  </a:lnTo>
                  <a:lnTo>
                    <a:pt x="6041" y="63641"/>
                  </a:lnTo>
                  <a:lnTo>
                    <a:pt x="0" y="114479"/>
                  </a:lnTo>
                  <a:lnTo>
                    <a:pt x="11274" y="99705"/>
                  </a:lnTo>
                  <a:lnTo>
                    <a:pt x="21526" y="85883"/>
                  </a:lnTo>
                  <a:lnTo>
                    <a:pt x="31443" y="71902"/>
                  </a:lnTo>
                  <a:lnTo>
                    <a:pt x="31443" y="71176"/>
                  </a:lnTo>
                  <a:lnTo>
                    <a:pt x="34804" y="54567"/>
                  </a:lnTo>
                  <a:lnTo>
                    <a:pt x="43965" y="40990"/>
                  </a:lnTo>
                  <a:lnTo>
                    <a:pt x="57542" y="31829"/>
                  </a:lnTo>
                  <a:lnTo>
                    <a:pt x="74151" y="28468"/>
                  </a:lnTo>
                  <a:lnTo>
                    <a:pt x="348800" y="28468"/>
                  </a:lnTo>
                  <a:lnTo>
                    <a:pt x="364333" y="33777"/>
                  </a:lnTo>
                  <a:lnTo>
                    <a:pt x="375562" y="47220"/>
                  </a:lnTo>
                  <a:lnTo>
                    <a:pt x="382379" y="65075"/>
                  </a:lnTo>
                  <a:lnTo>
                    <a:pt x="384675" y="83618"/>
                  </a:lnTo>
                  <a:lnTo>
                    <a:pt x="414912" y="117741"/>
                  </a:lnTo>
                  <a:lnTo>
                    <a:pt x="413296" y="83151"/>
                  </a:lnTo>
                  <a:lnTo>
                    <a:pt x="405093" y="45140"/>
                  </a:lnTo>
                  <a:lnTo>
                    <a:pt x="385272" y="13995"/>
                  </a:lnTo>
                  <a:lnTo>
                    <a:pt x="348800" y="0"/>
                  </a:lnTo>
                  <a:close/>
                </a:path>
              </a:pathLst>
            </a:custGeom>
            <a:solidFill>
              <a:srgbClr val="EAAB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2752950" y="6235207"/>
              <a:ext cx="427990" cy="121920"/>
            </a:xfrm>
            <a:custGeom>
              <a:avLst/>
              <a:gdLst/>
              <a:ahLst/>
              <a:cxnLst/>
              <a:rect l="l" t="t" r="r" b="b"/>
              <a:pathLst>
                <a:path w="427989" h="121920">
                  <a:moveTo>
                    <a:pt x="359667" y="0"/>
                  </a:moveTo>
                  <a:lnTo>
                    <a:pt x="76462" y="0"/>
                  </a:lnTo>
                  <a:lnTo>
                    <a:pt x="41509" y="7349"/>
                  </a:lnTo>
                  <a:lnTo>
                    <a:pt x="19085" y="28977"/>
                  </a:lnTo>
                  <a:lnTo>
                    <a:pt x="6234" y="65626"/>
                  </a:lnTo>
                  <a:lnTo>
                    <a:pt x="0" y="118039"/>
                  </a:lnTo>
                  <a:lnTo>
                    <a:pt x="11625" y="102812"/>
                  </a:lnTo>
                  <a:lnTo>
                    <a:pt x="22196" y="88566"/>
                  </a:lnTo>
                  <a:lnTo>
                    <a:pt x="32421" y="74154"/>
                  </a:lnTo>
                  <a:lnTo>
                    <a:pt x="32421" y="73401"/>
                  </a:lnTo>
                  <a:lnTo>
                    <a:pt x="35887" y="56269"/>
                  </a:lnTo>
                  <a:lnTo>
                    <a:pt x="45333" y="42269"/>
                  </a:lnTo>
                  <a:lnTo>
                    <a:pt x="59333" y="32825"/>
                  </a:lnTo>
                  <a:lnTo>
                    <a:pt x="76462" y="29361"/>
                  </a:lnTo>
                  <a:lnTo>
                    <a:pt x="359667" y="29361"/>
                  </a:lnTo>
                  <a:lnTo>
                    <a:pt x="375684" y="34834"/>
                  </a:lnTo>
                  <a:lnTo>
                    <a:pt x="387266" y="48697"/>
                  </a:lnTo>
                  <a:lnTo>
                    <a:pt x="394299" y="67114"/>
                  </a:lnTo>
                  <a:lnTo>
                    <a:pt x="396669" y="86249"/>
                  </a:lnTo>
                  <a:lnTo>
                    <a:pt x="427850" y="121407"/>
                  </a:lnTo>
                  <a:lnTo>
                    <a:pt x="426185" y="85752"/>
                  </a:lnTo>
                  <a:lnTo>
                    <a:pt x="417727" y="46560"/>
                  </a:lnTo>
                  <a:lnTo>
                    <a:pt x="397285" y="14440"/>
                  </a:lnTo>
                  <a:lnTo>
                    <a:pt x="359667" y="0"/>
                  </a:lnTo>
                  <a:close/>
                </a:path>
              </a:pathLst>
            </a:custGeom>
            <a:solidFill>
              <a:srgbClr val="EEC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2715637" y="6260270"/>
              <a:ext cx="501650" cy="278130"/>
            </a:xfrm>
            <a:custGeom>
              <a:avLst/>
              <a:gdLst/>
              <a:ahLst/>
              <a:cxnLst/>
              <a:rect l="l" t="t" r="r" b="b"/>
              <a:pathLst>
                <a:path w="501650" h="278129">
                  <a:moveTo>
                    <a:pt x="389970" y="0"/>
                  </a:moveTo>
                  <a:lnTo>
                    <a:pt x="111596" y="0"/>
                  </a:lnTo>
                  <a:lnTo>
                    <a:pt x="95408" y="3154"/>
                  </a:lnTo>
                  <a:lnTo>
                    <a:pt x="82150" y="11818"/>
                  </a:lnTo>
                  <a:lnTo>
                    <a:pt x="73192" y="24787"/>
                  </a:lnTo>
                  <a:lnTo>
                    <a:pt x="69902" y="40861"/>
                  </a:lnTo>
                  <a:lnTo>
                    <a:pt x="58980" y="59907"/>
                  </a:lnTo>
                  <a:lnTo>
                    <a:pt x="34951" y="93438"/>
                  </a:lnTo>
                  <a:lnTo>
                    <a:pt x="10922" y="134066"/>
                  </a:lnTo>
                  <a:lnTo>
                    <a:pt x="0" y="174403"/>
                  </a:lnTo>
                  <a:lnTo>
                    <a:pt x="8129" y="214508"/>
                  </a:lnTo>
                  <a:lnTo>
                    <a:pt x="30262" y="247401"/>
                  </a:lnTo>
                  <a:lnTo>
                    <a:pt x="63018" y="269652"/>
                  </a:lnTo>
                  <a:lnTo>
                    <a:pt x="103013" y="277831"/>
                  </a:lnTo>
                  <a:lnTo>
                    <a:pt x="398535" y="277831"/>
                  </a:lnTo>
                  <a:lnTo>
                    <a:pt x="438536" y="269628"/>
                  </a:lnTo>
                  <a:lnTo>
                    <a:pt x="471294" y="247325"/>
                  </a:lnTo>
                  <a:lnTo>
                    <a:pt x="493428" y="214382"/>
                  </a:lnTo>
                  <a:lnTo>
                    <a:pt x="501557" y="174260"/>
                  </a:lnTo>
                  <a:lnTo>
                    <a:pt x="490637" y="133940"/>
                  </a:lnTo>
                  <a:lnTo>
                    <a:pt x="466612" y="93362"/>
                  </a:lnTo>
                  <a:lnTo>
                    <a:pt x="442587" y="59883"/>
                  </a:lnTo>
                  <a:lnTo>
                    <a:pt x="431666" y="40861"/>
                  </a:lnTo>
                  <a:lnTo>
                    <a:pt x="428375" y="24787"/>
                  </a:lnTo>
                  <a:lnTo>
                    <a:pt x="419413" y="11818"/>
                  </a:lnTo>
                  <a:lnTo>
                    <a:pt x="406155" y="3154"/>
                  </a:lnTo>
                  <a:lnTo>
                    <a:pt x="389970" y="0"/>
                  </a:lnTo>
                  <a:close/>
                </a:path>
              </a:pathLst>
            </a:custGeom>
            <a:solidFill>
              <a:srgbClr val="DD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2929066" y="6178929"/>
              <a:ext cx="41910" cy="63500"/>
            </a:xfrm>
            <a:custGeom>
              <a:avLst/>
              <a:gdLst/>
              <a:ahLst/>
              <a:cxnLst/>
              <a:rect l="l" t="t" r="r" b="b"/>
              <a:pathLst>
                <a:path w="41910" h="63500">
                  <a:moveTo>
                    <a:pt x="21040" y="0"/>
                  </a:moveTo>
                  <a:lnTo>
                    <a:pt x="12947" y="1523"/>
                  </a:lnTo>
                  <a:lnTo>
                    <a:pt x="6336" y="5676"/>
                  </a:lnTo>
                  <a:lnTo>
                    <a:pt x="1876" y="11837"/>
                  </a:lnTo>
                  <a:lnTo>
                    <a:pt x="240" y="19382"/>
                  </a:lnTo>
                  <a:lnTo>
                    <a:pt x="240" y="26895"/>
                  </a:lnTo>
                  <a:lnTo>
                    <a:pt x="4895" y="33348"/>
                  </a:lnTo>
                  <a:lnTo>
                    <a:pt x="11622" y="36551"/>
                  </a:lnTo>
                  <a:lnTo>
                    <a:pt x="0" y="58469"/>
                  </a:lnTo>
                  <a:lnTo>
                    <a:pt x="8644" y="63053"/>
                  </a:lnTo>
                  <a:lnTo>
                    <a:pt x="21564" y="38694"/>
                  </a:lnTo>
                  <a:lnTo>
                    <a:pt x="29471" y="37046"/>
                  </a:lnTo>
                  <a:lnTo>
                    <a:pt x="35910" y="32886"/>
                  </a:lnTo>
                  <a:lnTo>
                    <a:pt x="40241" y="26803"/>
                  </a:lnTo>
                  <a:lnTo>
                    <a:pt x="41827" y="19382"/>
                  </a:lnTo>
                  <a:lnTo>
                    <a:pt x="40193" y="11837"/>
                  </a:lnTo>
                  <a:lnTo>
                    <a:pt x="35737" y="5676"/>
                  </a:lnTo>
                  <a:lnTo>
                    <a:pt x="29129" y="1523"/>
                  </a:lnTo>
                  <a:lnTo>
                    <a:pt x="21040" y="0"/>
                  </a:lnTo>
                  <a:close/>
                </a:path>
              </a:pathLst>
            </a:custGeom>
            <a:solidFill>
              <a:srgbClr val="EEC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0341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9436" y="629131"/>
            <a:ext cx="3057213" cy="247218"/>
            <a:chOff x="2799694" y="520344"/>
            <a:chExt cx="2528570" cy="204470"/>
          </a:xfrm>
        </p:grpSpPr>
        <p:sp>
          <p:nvSpPr>
            <p:cNvPr id="3" name="object 3"/>
            <p:cNvSpPr/>
            <p:nvPr/>
          </p:nvSpPr>
          <p:spPr>
            <a:xfrm>
              <a:off x="2901589" y="520384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404" y="203810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07996" y="520384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99694" y="520344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0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06102" y="520344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9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17950" y="660235"/>
            <a:ext cx="4931310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2902203" algn="l"/>
                <a:tab pos="4774046" algn="l"/>
              </a:tabLst>
            </a:pPr>
            <a:r>
              <a:rPr sz="1270" baseline="3968" dirty="0">
                <a:solidFill>
                  <a:srgbClr val="386742"/>
                </a:solidFill>
                <a:latin typeface="Roboto"/>
                <a:cs typeface="Roboto"/>
              </a:rPr>
              <a:t>ЭФФЕКТИВНОЕ</a:t>
            </a:r>
            <a:r>
              <a:rPr sz="1270" spc="553" baseline="3968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70" spc="-18" baseline="3968" dirty="0">
                <a:solidFill>
                  <a:srgbClr val="386742"/>
                </a:solidFill>
                <a:latin typeface="Roboto"/>
                <a:cs typeface="Roboto"/>
              </a:rPr>
              <a:t>ГОСУДАРСТВО</a:t>
            </a:r>
            <a:r>
              <a:rPr sz="1270" baseline="3968" dirty="0">
                <a:solidFill>
                  <a:srgbClr val="386742"/>
                </a:solidFill>
                <a:latin typeface="Roboto"/>
                <a:cs typeface="Roboto"/>
              </a:rPr>
              <a:t>	</a:t>
            </a: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40</a:t>
            </a:r>
            <a:endParaRPr sz="967" dirty="0">
              <a:latin typeface="Roboto"/>
              <a:cs typeface="Robo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4416" y="693328"/>
            <a:ext cx="774668" cy="118235"/>
            <a:chOff x="0" y="573440"/>
            <a:chExt cx="640715" cy="97790"/>
          </a:xfrm>
        </p:grpSpPr>
        <p:sp>
          <p:nvSpPr>
            <p:cNvPr id="9" name="object 9"/>
            <p:cNvSpPr/>
            <p:nvPr/>
          </p:nvSpPr>
          <p:spPr>
            <a:xfrm>
              <a:off x="0" y="620681"/>
              <a:ext cx="621665" cy="3175"/>
            </a:xfrm>
            <a:custGeom>
              <a:avLst/>
              <a:gdLst/>
              <a:ahLst/>
              <a:cxnLst/>
              <a:rect l="l" t="t" r="r" b="b"/>
              <a:pathLst>
                <a:path w="621665" h="3175">
                  <a:moveTo>
                    <a:pt x="621293" y="0"/>
                  </a:moveTo>
                  <a:lnTo>
                    <a:pt x="0" y="0"/>
                  </a:lnTo>
                  <a:lnTo>
                    <a:pt x="0" y="3176"/>
                  </a:lnTo>
                  <a:lnTo>
                    <a:pt x="621293" y="3176"/>
                  </a:lnTo>
                  <a:lnTo>
                    <a:pt x="621293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0370" y="573442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97637" y="48831"/>
                  </a:moveTo>
                  <a:lnTo>
                    <a:pt x="48806" y="0"/>
                  </a:lnTo>
                  <a:lnTo>
                    <a:pt x="0" y="48831"/>
                  </a:lnTo>
                  <a:lnTo>
                    <a:pt x="48806" y="97663"/>
                  </a:lnTo>
                  <a:lnTo>
                    <a:pt x="97637" y="48831"/>
                  </a:lnTo>
                  <a:close/>
                </a:path>
                <a:path w="320675" h="97790">
                  <a:moveTo>
                    <a:pt x="216890" y="48831"/>
                  </a:moveTo>
                  <a:lnTo>
                    <a:pt x="214731" y="38125"/>
                  </a:lnTo>
                  <a:lnTo>
                    <a:pt x="208838" y="29375"/>
                  </a:lnTo>
                  <a:lnTo>
                    <a:pt x="200088" y="23469"/>
                  </a:lnTo>
                  <a:lnTo>
                    <a:pt x="189382" y="21310"/>
                  </a:lnTo>
                  <a:lnTo>
                    <a:pt x="178663" y="23469"/>
                  </a:lnTo>
                  <a:lnTo>
                    <a:pt x="169913" y="29375"/>
                  </a:lnTo>
                  <a:lnTo>
                    <a:pt x="164020" y="38125"/>
                  </a:lnTo>
                  <a:lnTo>
                    <a:pt x="161861" y="48831"/>
                  </a:lnTo>
                  <a:lnTo>
                    <a:pt x="164020" y="59550"/>
                  </a:lnTo>
                  <a:lnTo>
                    <a:pt x="169913" y="68300"/>
                  </a:lnTo>
                  <a:lnTo>
                    <a:pt x="178663" y="74193"/>
                  </a:lnTo>
                  <a:lnTo>
                    <a:pt x="189382" y="76352"/>
                  </a:lnTo>
                  <a:lnTo>
                    <a:pt x="200088" y="74193"/>
                  </a:lnTo>
                  <a:lnTo>
                    <a:pt x="208838" y="68300"/>
                  </a:lnTo>
                  <a:lnTo>
                    <a:pt x="214731" y="59550"/>
                  </a:lnTo>
                  <a:lnTo>
                    <a:pt x="216890" y="48831"/>
                  </a:lnTo>
                  <a:close/>
                </a:path>
                <a:path w="320675" h="97790">
                  <a:moveTo>
                    <a:pt x="320103" y="47244"/>
                  </a:moveTo>
                  <a:lnTo>
                    <a:pt x="318604" y="39776"/>
                  </a:lnTo>
                  <a:lnTo>
                    <a:pt x="314490" y="33667"/>
                  </a:lnTo>
                  <a:lnTo>
                    <a:pt x="308394" y="29552"/>
                  </a:lnTo>
                  <a:lnTo>
                    <a:pt x="300926" y="28041"/>
                  </a:lnTo>
                  <a:lnTo>
                    <a:pt x="293446" y="29552"/>
                  </a:lnTo>
                  <a:lnTo>
                    <a:pt x="287350" y="33667"/>
                  </a:lnTo>
                  <a:lnTo>
                    <a:pt x="283235" y="39776"/>
                  </a:lnTo>
                  <a:lnTo>
                    <a:pt x="281724" y="47244"/>
                  </a:lnTo>
                  <a:lnTo>
                    <a:pt x="283235" y="54724"/>
                  </a:lnTo>
                  <a:lnTo>
                    <a:pt x="287350" y="60807"/>
                  </a:lnTo>
                  <a:lnTo>
                    <a:pt x="293446" y="64909"/>
                  </a:lnTo>
                  <a:lnTo>
                    <a:pt x="300926" y="66421"/>
                  </a:lnTo>
                  <a:lnTo>
                    <a:pt x="308394" y="64909"/>
                  </a:lnTo>
                  <a:lnTo>
                    <a:pt x="314490" y="60807"/>
                  </a:lnTo>
                  <a:lnTo>
                    <a:pt x="318604" y="54724"/>
                  </a:lnTo>
                  <a:lnTo>
                    <a:pt x="320103" y="47244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150491" y="2033220"/>
            <a:ext cx="4522096" cy="30710"/>
            <a:chOff x="782483" y="1681642"/>
            <a:chExt cx="3740150" cy="25400"/>
          </a:xfrm>
        </p:grpSpPr>
        <p:sp>
          <p:nvSpPr>
            <p:cNvPr id="12" name="object 12"/>
            <p:cNvSpPr/>
            <p:nvPr/>
          </p:nvSpPr>
          <p:spPr>
            <a:xfrm>
              <a:off x="833210" y="1694342"/>
              <a:ext cx="3689350" cy="0"/>
            </a:xfrm>
            <a:custGeom>
              <a:avLst/>
              <a:gdLst/>
              <a:ahLst/>
              <a:cxnLst/>
              <a:rect l="l" t="t" r="r" b="b"/>
              <a:pathLst>
                <a:path w="3689350">
                  <a:moveTo>
                    <a:pt x="3689198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82483" y="1681642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5748944" y="2033220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150491" y="2450868"/>
            <a:ext cx="4522096" cy="30710"/>
            <a:chOff x="782483" y="2027072"/>
            <a:chExt cx="3740150" cy="25400"/>
          </a:xfrm>
        </p:grpSpPr>
        <p:sp>
          <p:nvSpPr>
            <p:cNvPr id="16" name="object 16"/>
            <p:cNvSpPr/>
            <p:nvPr/>
          </p:nvSpPr>
          <p:spPr>
            <a:xfrm>
              <a:off x="833210" y="2039772"/>
              <a:ext cx="3689350" cy="0"/>
            </a:xfrm>
            <a:custGeom>
              <a:avLst/>
              <a:gdLst/>
              <a:ahLst/>
              <a:cxnLst/>
              <a:rect l="l" t="t" r="r" b="b"/>
              <a:pathLst>
                <a:path w="3689350">
                  <a:moveTo>
                    <a:pt x="3689198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2483" y="2027072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5748944" y="2450868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142803" y="922769"/>
            <a:ext cx="4929654" cy="1039748"/>
          </a:xfrm>
          <a:prstGeom prst="rect">
            <a:avLst/>
          </a:prstGeom>
        </p:spPr>
        <p:txBody>
          <a:bodyPr vert="horz" wrap="square" lIns="0" tIns="64492" rIns="0" bIns="0" rtlCol="0" anchor="ctr">
            <a:spAutoFit/>
          </a:bodyPr>
          <a:lstStyle/>
          <a:p>
            <a:pPr marL="15356" marR="605777">
              <a:lnSpc>
                <a:spcPts val="1935"/>
              </a:lnSpc>
              <a:spcBef>
                <a:spcPts val="508"/>
              </a:spcBef>
            </a:pPr>
            <a:r>
              <a:rPr lang="ru-RU" dirty="0" smtClean="0">
                <a:latin typeface="Palatino Linotype" panose="02040502050505030304" pitchFamily="18" charset="0"/>
              </a:rPr>
              <a:t>Муниципальная</a:t>
            </a:r>
            <a:r>
              <a:rPr spc="-30" dirty="0" smtClean="0">
                <a:latin typeface="Palatino Linotype" panose="02040502050505030304" pitchFamily="18" charset="0"/>
              </a:rPr>
              <a:t> </a:t>
            </a:r>
            <a:r>
              <a:rPr lang="ru-RU" spc="-12" dirty="0" smtClean="0">
                <a:latin typeface="Palatino Linotype" panose="02040502050505030304" pitchFamily="18" charset="0"/>
              </a:rPr>
              <a:t>программа</a:t>
            </a:r>
            <a:r>
              <a:rPr spc="-12" dirty="0" smtClean="0">
                <a:latin typeface="Palatino Linotype" panose="02040502050505030304" pitchFamily="18" charset="0"/>
              </a:rPr>
              <a:t> </a:t>
            </a:r>
            <a:r>
              <a:rPr spc="-36" dirty="0" smtClean="0">
                <a:latin typeface="Palatino Linotype" panose="02040502050505030304" pitchFamily="18" charset="0"/>
              </a:rPr>
              <a:t>«</a:t>
            </a:r>
            <a:r>
              <a:rPr spc="-36" dirty="0">
                <a:latin typeface="Palatino Linotype" panose="02040502050505030304" pitchFamily="18" charset="0"/>
              </a:rPr>
              <a:t>Социальная</a:t>
            </a:r>
            <a:r>
              <a:rPr spc="-6" dirty="0">
                <a:latin typeface="Palatino Linotype" panose="02040502050505030304" pitchFamily="18" charset="0"/>
              </a:rPr>
              <a:t> </a:t>
            </a:r>
            <a:r>
              <a:rPr spc="-12" dirty="0">
                <a:latin typeface="Palatino Linotype" panose="02040502050505030304" pitchFamily="18" charset="0"/>
              </a:rPr>
              <a:t>поддержка</a:t>
            </a:r>
            <a:r>
              <a:rPr spc="-6" dirty="0">
                <a:latin typeface="Palatino Linotype" panose="02040502050505030304" pitchFamily="18" charset="0"/>
              </a:rPr>
              <a:t> </a:t>
            </a:r>
            <a:r>
              <a:rPr spc="-12" dirty="0">
                <a:latin typeface="Palatino Linotype" panose="02040502050505030304" pitchFamily="18" charset="0"/>
              </a:rPr>
              <a:t>граждан </a:t>
            </a:r>
            <a:r>
              <a:rPr spc="200" dirty="0">
                <a:latin typeface="Palatino Linotype" panose="02040502050505030304" pitchFamily="18" charset="0"/>
              </a:rPr>
              <a:t>в</a:t>
            </a:r>
            <a:r>
              <a:rPr spc="-42" dirty="0">
                <a:latin typeface="Palatino Linotype" panose="02040502050505030304" pitchFamily="18" charset="0"/>
              </a:rPr>
              <a:t> </a:t>
            </a:r>
            <a:r>
              <a:rPr lang="ru-RU" spc="-36" dirty="0" smtClean="0">
                <a:latin typeface="Palatino Linotype" panose="02040502050505030304" pitchFamily="18" charset="0"/>
              </a:rPr>
              <a:t>городе Невинномысске</a:t>
            </a:r>
            <a:r>
              <a:rPr spc="-12" dirty="0" smtClean="0">
                <a:latin typeface="Palatino Linotype" panose="02040502050505030304" pitchFamily="18" charset="0"/>
              </a:rPr>
              <a:t>»</a:t>
            </a:r>
            <a:endParaRPr spc="-12" dirty="0">
              <a:latin typeface="Palatino Linotype" panose="02040502050505030304" pitchFamily="18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35186" y="2091137"/>
            <a:ext cx="5462166" cy="857274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22266">
              <a:spcBef>
                <a:spcPts val="121"/>
              </a:spcBef>
            </a:pP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Ответственный</a:t>
            </a:r>
            <a:r>
              <a:rPr sz="967" b="1" spc="54" dirty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исполнитель:</a:t>
            </a:r>
            <a:endParaRPr sz="967" dirty="0">
              <a:latin typeface="Roboto"/>
              <a:cs typeface="Roboto"/>
            </a:endParaRPr>
          </a:p>
          <a:p>
            <a:pPr marL="22266"/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Комитет по труду и социальной поддержке населения администрации города Невинномысска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36"/>
              </a:spcBef>
            </a:pPr>
            <a:endParaRPr sz="786" dirty="0">
              <a:latin typeface="Roboto"/>
              <a:cs typeface="Roboto"/>
            </a:endParaRPr>
          </a:p>
          <a:p>
            <a:pPr marL="15356" marR="524393">
              <a:lnSpc>
                <a:spcPts val="1088"/>
              </a:lnSpc>
              <a:spcBef>
                <a:spcPts val="6"/>
              </a:spcBef>
            </a:pPr>
            <a:r>
              <a:rPr lang="ru-RU" sz="967" b="1" dirty="0" smtClean="0">
                <a:solidFill>
                  <a:srgbClr val="BD474A"/>
                </a:solidFill>
                <a:latin typeface="Roboto"/>
                <a:cs typeface="Roboto"/>
              </a:rPr>
              <a:t>Основные</a:t>
            </a:r>
            <a:r>
              <a:rPr sz="967" b="1" spc="-36" dirty="0" smtClean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BD474A"/>
                </a:solidFill>
                <a:latin typeface="Roboto"/>
                <a:cs typeface="Roboto"/>
              </a:rPr>
              <a:t>цели реализации</a:t>
            </a:r>
            <a:r>
              <a:rPr sz="967" b="1" spc="-24" dirty="0" smtClean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lang="ru-RU" sz="967" b="1" spc="-12" dirty="0" smtClean="0">
                <a:solidFill>
                  <a:srgbClr val="BD474A"/>
                </a:solidFill>
                <a:latin typeface="Roboto"/>
                <a:cs typeface="Roboto"/>
              </a:rPr>
              <a:t>муниципальной</a:t>
            </a:r>
            <a:r>
              <a:rPr sz="967" b="1" spc="-30" dirty="0" smtClean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программы:</a:t>
            </a:r>
            <a:r>
              <a:rPr sz="967" b="1" spc="605" dirty="0">
                <a:solidFill>
                  <a:srgbClr val="BD474A"/>
                </a:solidFill>
                <a:latin typeface="Roboto"/>
                <a:cs typeface="Roboto"/>
              </a:rPr>
              <a:t> 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Обеспечение надлежащего уровня и качества жизни, нуждающихся в социальной поддержке граждан, проживающих на территории города Невинномысска</a:t>
            </a:r>
            <a:endParaRPr sz="967" dirty="0">
              <a:latin typeface="Roboto"/>
              <a:cs typeface="Roboto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902681"/>
              </p:ext>
            </p:extLst>
          </p:nvPr>
        </p:nvGraphicFramePr>
        <p:xfrm>
          <a:off x="853463" y="3119183"/>
          <a:ext cx="4920556" cy="1923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7764"/>
                <a:gridCol w="667182"/>
                <a:gridCol w="436853"/>
                <a:gridCol w="482919"/>
                <a:gridCol w="447602"/>
                <a:gridCol w="459118"/>
                <a:gridCol w="459118"/>
              </a:tblGrid>
              <a:tr h="167371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501015" marR="492759" algn="ctr">
                        <a:lnSpc>
                          <a:spcPts val="700"/>
                        </a:lnSpc>
                        <a:spcBef>
                          <a:spcPts val="575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Наименование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целевого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показателя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56261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Значение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целевого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показателя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16123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9731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40640" marR="42545" indent="50165">
                        <a:lnSpc>
                          <a:spcPts val="700"/>
                        </a:lnSpc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Единица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измерения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L="78740" algn="ctr">
                        <a:lnSpc>
                          <a:spcPts val="770"/>
                        </a:lnSpc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2021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50165" marR="41275" indent="60325" algn="ctr">
                        <a:lnSpc>
                          <a:spcPts val="700"/>
                        </a:lnSpc>
                        <a:spcBef>
                          <a:spcPts val="70"/>
                        </a:spcBef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70"/>
                        </a:lnSpc>
                        <a:spcBef>
                          <a:spcPts val="105"/>
                        </a:spcBef>
                      </a:pPr>
                      <a:r>
                        <a:rPr sz="8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2022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48895" marR="41275" indent="-1905" algn="ctr">
                        <a:lnSpc>
                          <a:spcPts val="700"/>
                        </a:lnSpc>
                        <a:spcBef>
                          <a:spcPts val="70"/>
                        </a:spcBef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16123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L="78105" algn="ctr">
                        <a:lnSpc>
                          <a:spcPts val="770"/>
                        </a:lnSpc>
                      </a:pPr>
                      <a:r>
                        <a:rPr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2023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48895" marR="51435" indent="60325" algn="ctr">
                        <a:lnSpc>
                          <a:spcPts val="700"/>
                        </a:lnSpc>
                        <a:spcBef>
                          <a:spcPts val="70"/>
                        </a:spcBef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L="87630" algn="ctr">
                        <a:lnSpc>
                          <a:spcPts val="770"/>
                        </a:lnSpc>
                      </a:pPr>
                      <a:r>
                        <a:rPr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2024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58419" marR="51435" indent="60325" algn="ctr">
                        <a:lnSpc>
                          <a:spcPts val="700"/>
                        </a:lnSpc>
                        <a:spcBef>
                          <a:spcPts val="70"/>
                        </a:spcBef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L="87630" algn="ctr">
                        <a:lnSpc>
                          <a:spcPts val="770"/>
                        </a:lnSpc>
                      </a:pPr>
                      <a:r>
                        <a:rPr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2025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58419" marR="51435" indent="60325" algn="ctr">
                        <a:lnSpc>
                          <a:spcPts val="700"/>
                        </a:lnSpc>
                        <a:spcBef>
                          <a:spcPts val="70"/>
                        </a:spcBef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</a:tr>
              <a:tr h="720157">
                <a:tc>
                  <a:txBody>
                    <a:bodyPr/>
                    <a:lstStyle/>
                    <a:p>
                      <a:pPr algn="ctr">
                        <a:lnSpc>
                          <a:spcPts val="1020"/>
                        </a:lnSpc>
                      </a:pPr>
                      <a:r>
                        <a:rPr lang="ru-RU" sz="85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</a:t>
                      </a:r>
                      <a:r>
                        <a:rPr lang="ru-RU" sz="85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оля граждан, получивших социальную поддержку и государственные социальные гарантии, в общей численности граждан, обратившихся и имеющих на них право в соответствии с законодательством Российской Федерации и законодательством Ставропольского края, за год</a:t>
                      </a:r>
                    </a:p>
                  </a:txBody>
                  <a:tcPr marL="0" marR="0" marT="16123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1600">
                        <a:lnSpc>
                          <a:spcPct val="100000"/>
                        </a:lnSpc>
                      </a:pPr>
                      <a:r>
                        <a:rPr sz="800" i="1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процент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sz="800" spc="-25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24460">
                        <a:lnSpc>
                          <a:spcPct val="100000"/>
                        </a:lnSpc>
                      </a:pPr>
                      <a:r>
                        <a:rPr sz="800" spc="-25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5410">
                        <a:lnSpc>
                          <a:spcPct val="100000"/>
                        </a:lnSpc>
                      </a:pPr>
                      <a:r>
                        <a:rPr sz="800" spc="-25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ct val="100000"/>
                        </a:lnSpc>
                      </a:pPr>
                      <a:r>
                        <a:rPr sz="800" spc="-25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ct val="100000"/>
                        </a:lnSpc>
                      </a:pPr>
                      <a:r>
                        <a:rPr sz="800" spc="-25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</a:tr>
            </a:tbl>
          </a:graphicData>
        </a:graphic>
      </p:graphicFrame>
      <p:grpSp>
        <p:nvGrpSpPr>
          <p:cNvPr id="22" name="object 22"/>
          <p:cNvGrpSpPr/>
          <p:nvPr/>
        </p:nvGrpSpPr>
        <p:grpSpPr>
          <a:xfrm>
            <a:off x="778951" y="6441887"/>
            <a:ext cx="4919027" cy="1198808"/>
            <a:chOff x="536816" y="4633119"/>
            <a:chExt cx="4068445" cy="447040"/>
          </a:xfrm>
        </p:grpSpPr>
        <p:sp>
          <p:nvSpPr>
            <p:cNvPr id="23" name="object 23"/>
            <p:cNvSpPr/>
            <p:nvPr/>
          </p:nvSpPr>
          <p:spPr>
            <a:xfrm>
              <a:off x="536829" y="4636300"/>
              <a:ext cx="4068445" cy="443865"/>
            </a:xfrm>
            <a:custGeom>
              <a:avLst/>
              <a:gdLst/>
              <a:ahLst/>
              <a:cxnLst/>
              <a:rect l="l" t="t" r="r" b="b"/>
              <a:pathLst>
                <a:path w="4068445" h="443864">
                  <a:moveTo>
                    <a:pt x="2928937" y="0"/>
                  </a:moveTo>
                  <a:lnTo>
                    <a:pt x="2549271" y="0"/>
                  </a:lnTo>
                  <a:lnTo>
                    <a:pt x="2169591" y="0"/>
                  </a:lnTo>
                  <a:lnTo>
                    <a:pt x="1627200" y="0"/>
                  </a:lnTo>
                  <a:lnTo>
                    <a:pt x="0" y="0"/>
                  </a:lnTo>
                  <a:lnTo>
                    <a:pt x="0" y="443471"/>
                  </a:lnTo>
                  <a:lnTo>
                    <a:pt x="1627200" y="443471"/>
                  </a:lnTo>
                  <a:lnTo>
                    <a:pt x="2169591" y="443471"/>
                  </a:lnTo>
                  <a:lnTo>
                    <a:pt x="2549271" y="443471"/>
                  </a:lnTo>
                  <a:lnTo>
                    <a:pt x="2928937" y="443471"/>
                  </a:lnTo>
                  <a:lnTo>
                    <a:pt x="2928937" y="0"/>
                  </a:lnTo>
                  <a:close/>
                </a:path>
                <a:path w="4068445" h="443864">
                  <a:moveTo>
                    <a:pt x="3308629" y="0"/>
                  </a:moveTo>
                  <a:lnTo>
                    <a:pt x="2928950" y="0"/>
                  </a:lnTo>
                  <a:lnTo>
                    <a:pt x="2928950" y="443471"/>
                  </a:lnTo>
                  <a:lnTo>
                    <a:pt x="3308629" y="443471"/>
                  </a:lnTo>
                  <a:lnTo>
                    <a:pt x="3308629" y="0"/>
                  </a:lnTo>
                  <a:close/>
                </a:path>
                <a:path w="4068445" h="443864">
                  <a:moveTo>
                    <a:pt x="4067975" y="0"/>
                  </a:moveTo>
                  <a:lnTo>
                    <a:pt x="3688321" y="0"/>
                  </a:lnTo>
                  <a:lnTo>
                    <a:pt x="3308642" y="0"/>
                  </a:lnTo>
                  <a:lnTo>
                    <a:pt x="3308642" y="443471"/>
                  </a:lnTo>
                  <a:lnTo>
                    <a:pt x="3688308" y="443471"/>
                  </a:lnTo>
                  <a:lnTo>
                    <a:pt x="4067975" y="443471"/>
                  </a:lnTo>
                  <a:lnTo>
                    <a:pt x="4067975" y="0"/>
                  </a:lnTo>
                  <a:close/>
                </a:path>
              </a:pathLst>
            </a:custGeom>
            <a:solidFill>
              <a:srgbClr val="F2E7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36816" y="4636293"/>
              <a:ext cx="2169795" cy="0"/>
            </a:xfrm>
            <a:custGeom>
              <a:avLst/>
              <a:gdLst/>
              <a:ahLst/>
              <a:cxnLst/>
              <a:rect l="l" t="t" r="r" b="b"/>
              <a:pathLst>
                <a:path w="2169795">
                  <a:moveTo>
                    <a:pt x="0" y="0"/>
                  </a:moveTo>
                  <a:lnTo>
                    <a:pt x="1627214" y="0"/>
                  </a:lnTo>
                  <a:lnTo>
                    <a:pt x="216961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706422" y="4636293"/>
              <a:ext cx="1898650" cy="0"/>
            </a:xfrm>
            <a:custGeom>
              <a:avLst/>
              <a:gdLst/>
              <a:ahLst/>
              <a:cxnLst/>
              <a:rect l="l" t="t" r="r" b="b"/>
              <a:pathLst>
                <a:path w="1898650">
                  <a:moveTo>
                    <a:pt x="0" y="0"/>
                  </a:moveTo>
                  <a:lnTo>
                    <a:pt x="379677" y="0"/>
                  </a:lnTo>
                  <a:lnTo>
                    <a:pt x="759366" y="0"/>
                  </a:lnTo>
                  <a:lnTo>
                    <a:pt x="1139055" y="0"/>
                  </a:lnTo>
                  <a:lnTo>
                    <a:pt x="1518714" y="0"/>
                  </a:lnTo>
                  <a:lnTo>
                    <a:pt x="1898404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869651" y="5659220"/>
            <a:ext cx="500085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i="1" spc="-12" dirty="0">
                <a:solidFill>
                  <a:srgbClr val="231F20"/>
                </a:solidFill>
                <a:latin typeface="Roboto"/>
                <a:cs typeface="Roboto"/>
              </a:rPr>
              <a:t>процент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589436" y="5659220"/>
            <a:ext cx="246450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100</a:t>
            </a:r>
            <a:endParaRPr sz="846" dirty="0">
              <a:latin typeface="Roboto"/>
              <a:cs typeface="Roboto"/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1" y="983091"/>
            <a:ext cx="900267" cy="748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855605" y="5097266"/>
            <a:ext cx="1763841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50" dirty="0" smtClean="0">
                <a:latin typeface="Roboto"/>
              </a:rPr>
              <a:t>Доля </a:t>
            </a:r>
            <a:r>
              <a:rPr lang="ru-RU" sz="850" dirty="0">
                <a:latin typeface="Roboto"/>
              </a:rPr>
              <a:t>семей, обеспеченных финансовой поддержкой при рождении детей, из числа обратившихся и имеющих на нее право в соответствии с законодательством Российской Федерации и законодательством Ставропольского края, за год</a:t>
            </a:r>
          </a:p>
        </p:txBody>
      </p:sp>
      <p:sp>
        <p:nvSpPr>
          <p:cNvPr id="37" name="object 28"/>
          <p:cNvSpPr txBox="1"/>
          <p:nvPr/>
        </p:nvSpPr>
        <p:spPr>
          <a:xfrm>
            <a:off x="4055586" y="5659219"/>
            <a:ext cx="246450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100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38" name="object 28"/>
          <p:cNvSpPr txBox="1"/>
          <p:nvPr/>
        </p:nvSpPr>
        <p:spPr>
          <a:xfrm>
            <a:off x="4498051" y="5640210"/>
            <a:ext cx="246450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100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39" name="object 28"/>
          <p:cNvSpPr txBox="1"/>
          <p:nvPr/>
        </p:nvSpPr>
        <p:spPr>
          <a:xfrm>
            <a:off x="4959367" y="5640210"/>
            <a:ext cx="246450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100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40" name="object 28"/>
          <p:cNvSpPr txBox="1"/>
          <p:nvPr/>
        </p:nvSpPr>
        <p:spPr>
          <a:xfrm>
            <a:off x="5406149" y="5640209"/>
            <a:ext cx="246450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100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56051" y="6406502"/>
            <a:ext cx="1570484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50" dirty="0" smtClean="0">
                <a:latin typeface="Roboto"/>
              </a:rPr>
              <a:t>Численность </a:t>
            </a:r>
            <a:r>
              <a:rPr lang="ru-RU" sz="850" dirty="0">
                <a:latin typeface="Roboto"/>
              </a:rPr>
              <a:t>граждан, которым предоставлены меры социальной поддержки в соответствии с законодательством Российской Федерации и законодательством Ставропольского края, за год</a:t>
            </a:r>
          </a:p>
        </p:txBody>
      </p:sp>
      <p:sp>
        <p:nvSpPr>
          <p:cNvPr id="42" name="object 27"/>
          <p:cNvSpPr txBox="1"/>
          <p:nvPr/>
        </p:nvSpPr>
        <p:spPr>
          <a:xfrm>
            <a:off x="2869650" y="7063278"/>
            <a:ext cx="500085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i="1" spc="-12" dirty="0" smtClean="0">
                <a:solidFill>
                  <a:srgbClr val="231F20"/>
                </a:solidFill>
                <a:latin typeface="Roboto"/>
                <a:cs typeface="Roboto"/>
              </a:rPr>
              <a:t>человек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43" name="object 28"/>
          <p:cNvSpPr txBox="1"/>
          <p:nvPr/>
        </p:nvSpPr>
        <p:spPr>
          <a:xfrm>
            <a:off x="3495120" y="7072588"/>
            <a:ext cx="365617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50053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44" name="object 28"/>
          <p:cNvSpPr txBox="1"/>
          <p:nvPr/>
        </p:nvSpPr>
        <p:spPr>
          <a:xfrm>
            <a:off x="3972703" y="7063278"/>
            <a:ext cx="365617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45411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45" name="object 28"/>
          <p:cNvSpPr txBox="1"/>
          <p:nvPr/>
        </p:nvSpPr>
        <p:spPr>
          <a:xfrm>
            <a:off x="4413748" y="7063277"/>
            <a:ext cx="365617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42282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46" name="object 28"/>
          <p:cNvSpPr txBox="1"/>
          <p:nvPr/>
        </p:nvSpPr>
        <p:spPr>
          <a:xfrm>
            <a:off x="4854793" y="7056607"/>
            <a:ext cx="365617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39857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47" name="object 28"/>
          <p:cNvSpPr txBox="1"/>
          <p:nvPr/>
        </p:nvSpPr>
        <p:spPr>
          <a:xfrm>
            <a:off x="5306881" y="7063277"/>
            <a:ext cx="365617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39857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62642" y="7667490"/>
            <a:ext cx="1780620" cy="100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50" dirty="0" smtClean="0">
                <a:latin typeface="Roboto"/>
              </a:rPr>
              <a:t>Численность </a:t>
            </a:r>
            <a:r>
              <a:rPr lang="ru-RU" sz="850" dirty="0">
                <a:latin typeface="Roboto"/>
              </a:rPr>
              <a:t>семей, получивших финансовую поддержку при рождении детей, в соответствии с законодательством Российской Федерации и Ставропольского края, за год</a:t>
            </a:r>
          </a:p>
        </p:txBody>
      </p:sp>
      <p:sp>
        <p:nvSpPr>
          <p:cNvPr id="49" name="object 27"/>
          <p:cNvSpPr txBox="1"/>
          <p:nvPr/>
        </p:nvSpPr>
        <p:spPr>
          <a:xfrm>
            <a:off x="2854807" y="8107903"/>
            <a:ext cx="500085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i="1" spc="-12" dirty="0" smtClean="0">
                <a:solidFill>
                  <a:srgbClr val="231F20"/>
                </a:solidFill>
                <a:latin typeface="Roboto"/>
                <a:cs typeface="Roboto"/>
              </a:rPr>
              <a:t>семьи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50" name="object 28"/>
          <p:cNvSpPr txBox="1"/>
          <p:nvPr/>
        </p:nvSpPr>
        <p:spPr>
          <a:xfrm>
            <a:off x="3406627" y="8117213"/>
            <a:ext cx="365617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1471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51" name="object 28"/>
          <p:cNvSpPr txBox="1"/>
          <p:nvPr/>
        </p:nvSpPr>
        <p:spPr>
          <a:xfrm>
            <a:off x="3936419" y="8117213"/>
            <a:ext cx="365617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1491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52" name="object 28"/>
          <p:cNvSpPr txBox="1"/>
          <p:nvPr/>
        </p:nvSpPr>
        <p:spPr>
          <a:xfrm>
            <a:off x="4490981" y="8117212"/>
            <a:ext cx="365617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341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53" name="object 28"/>
          <p:cNvSpPr txBox="1"/>
          <p:nvPr/>
        </p:nvSpPr>
        <p:spPr>
          <a:xfrm>
            <a:off x="4899783" y="8107903"/>
            <a:ext cx="365617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199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54" name="object 28"/>
          <p:cNvSpPr txBox="1"/>
          <p:nvPr/>
        </p:nvSpPr>
        <p:spPr>
          <a:xfrm>
            <a:off x="5383327" y="8107902"/>
            <a:ext cx="365617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81</a:t>
            </a:r>
            <a:endParaRPr sz="846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7132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9436" y="629131"/>
            <a:ext cx="3057213" cy="247218"/>
            <a:chOff x="2799694" y="520344"/>
            <a:chExt cx="2528570" cy="204470"/>
          </a:xfrm>
        </p:grpSpPr>
        <p:sp>
          <p:nvSpPr>
            <p:cNvPr id="3" name="object 3"/>
            <p:cNvSpPr/>
            <p:nvPr/>
          </p:nvSpPr>
          <p:spPr>
            <a:xfrm>
              <a:off x="2901589" y="520384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404" y="203810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07996" y="520384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99694" y="520344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0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06102" y="520344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9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17950" y="608380"/>
            <a:ext cx="5628484" cy="1339718"/>
          </a:xfrm>
          <a:prstGeom prst="rect">
            <a:avLst/>
          </a:prstGeom>
        </p:spPr>
        <p:txBody>
          <a:bodyPr vert="horz" wrap="square" lIns="0" tIns="66794" rIns="0" bIns="0" rtlCol="0">
            <a:spAutoFit/>
          </a:bodyPr>
          <a:lstStyle/>
          <a:p>
            <a:pPr marL="15356">
              <a:spcBef>
                <a:spcPts val="525"/>
              </a:spcBef>
              <a:tabLst>
                <a:tab pos="2902203" algn="l"/>
                <a:tab pos="4774046" algn="l"/>
              </a:tabLst>
            </a:pPr>
            <a:r>
              <a:rPr sz="1270" baseline="3968" dirty="0">
                <a:solidFill>
                  <a:srgbClr val="386742"/>
                </a:solidFill>
                <a:latin typeface="Roboto"/>
                <a:cs typeface="Roboto"/>
              </a:rPr>
              <a:t>ЭФФЕКТИВНОЕ</a:t>
            </a:r>
            <a:r>
              <a:rPr sz="1270" spc="553" baseline="3968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70" spc="-18" baseline="3968" dirty="0">
                <a:solidFill>
                  <a:srgbClr val="386742"/>
                </a:solidFill>
                <a:latin typeface="Roboto"/>
                <a:cs typeface="Roboto"/>
              </a:rPr>
              <a:t>ГОСУДАРСТВО</a:t>
            </a:r>
            <a:r>
              <a:rPr sz="1270" baseline="3968" dirty="0">
                <a:solidFill>
                  <a:srgbClr val="386742"/>
                </a:solidFill>
                <a:latin typeface="Roboto"/>
                <a:cs typeface="Roboto"/>
              </a:rPr>
              <a:t>	</a:t>
            </a: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41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42"/>
              </a:spcBef>
            </a:pPr>
            <a:endParaRPr sz="967" dirty="0">
              <a:latin typeface="Roboto"/>
              <a:cs typeface="Roboto"/>
            </a:endParaRPr>
          </a:p>
          <a:p>
            <a:pPr marL="139736" marR="1214624">
              <a:lnSpc>
                <a:spcPts val="1935"/>
              </a:lnSpc>
            </a:pPr>
            <a:r>
              <a:rPr lang="ru-RU" sz="2000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Муниципальная</a:t>
            </a:r>
            <a:r>
              <a:rPr sz="2000" spc="-30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 </a:t>
            </a:r>
            <a:r>
              <a:rPr lang="ru-RU" sz="2000" spc="-12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программа </a:t>
            </a:r>
            <a:r>
              <a:rPr sz="2000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«</a:t>
            </a:r>
            <a:r>
              <a:rPr lang="ru-RU" sz="2000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Развитие физической культуры</a:t>
            </a:r>
            <a:r>
              <a:rPr lang="ru-RU" sz="2000" spc="-12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,</a:t>
            </a:r>
            <a:r>
              <a:rPr sz="2000" spc="-12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 </a:t>
            </a:r>
            <a:r>
              <a:rPr lang="ru-RU" sz="2000" spc="-36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спорта и молодежной политики в городе Невинномысске</a:t>
            </a:r>
            <a:r>
              <a:rPr sz="2000" spc="-12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»</a:t>
            </a:r>
            <a:endParaRPr sz="2000" dirty="0">
              <a:latin typeface="Palatino Linotype" panose="02040502050505030304" pitchFamily="18" charset="0"/>
              <a:cs typeface="Palatino Linotype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4416" y="693328"/>
            <a:ext cx="774668" cy="118235"/>
            <a:chOff x="0" y="573440"/>
            <a:chExt cx="640715" cy="97790"/>
          </a:xfrm>
        </p:grpSpPr>
        <p:sp>
          <p:nvSpPr>
            <p:cNvPr id="9" name="object 9"/>
            <p:cNvSpPr/>
            <p:nvPr/>
          </p:nvSpPr>
          <p:spPr>
            <a:xfrm>
              <a:off x="0" y="620681"/>
              <a:ext cx="621665" cy="3175"/>
            </a:xfrm>
            <a:custGeom>
              <a:avLst/>
              <a:gdLst/>
              <a:ahLst/>
              <a:cxnLst/>
              <a:rect l="l" t="t" r="r" b="b"/>
              <a:pathLst>
                <a:path w="621665" h="3175">
                  <a:moveTo>
                    <a:pt x="621293" y="0"/>
                  </a:moveTo>
                  <a:lnTo>
                    <a:pt x="0" y="0"/>
                  </a:lnTo>
                  <a:lnTo>
                    <a:pt x="0" y="3176"/>
                  </a:lnTo>
                  <a:lnTo>
                    <a:pt x="621293" y="3176"/>
                  </a:lnTo>
                  <a:lnTo>
                    <a:pt x="621293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0370" y="573442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97637" y="48831"/>
                  </a:moveTo>
                  <a:lnTo>
                    <a:pt x="48806" y="0"/>
                  </a:lnTo>
                  <a:lnTo>
                    <a:pt x="0" y="48831"/>
                  </a:lnTo>
                  <a:lnTo>
                    <a:pt x="48806" y="97663"/>
                  </a:lnTo>
                  <a:lnTo>
                    <a:pt x="97637" y="48831"/>
                  </a:lnTo>
                  <a:close/>
                </a:path>
                <a:path w="320675" h="97790">
                  <a:moveTo>
                    <a:pt x="216890" y="48831"/>
                  </a:moveTo>
                  <a:lnTo>
                    <a:pt x="214731" y="38125"/>
                  </a:lnTo>
                  <a:lnTo>
                    <a:pt x="208838" y="29375"/>
                  </a:lnTo>
                  <a:lnTo>
                    <a:pt x="200088" y="23469"/>
                  </a:lnTo>
                  <a:lnTo>
                    <a:pt x="189382" y="21310"/>
                  </a:lnTo>
                  <a:lnTo>
                    <a:pt x="178663" y="23469"/>
                  </a:lnTo>
                  <a:lnTo>
                    <a:pt x="169913" y="29375"/>
                  </a:lnTo>
                  <a:lnTo>
                    <a:pt x="164020" y="38125"/>
                  </a:lnTo>
                  <a:lnTo>
                    <a:pt x="161861" y="48831"/>
                  </a:lnTo>
                  <a:lnTo>
                    <a:pt x="164020" y="59550"/>
                  </a:lnTo>
                  <a:lnTo>
                    <a:pt x="169913" y="68300"/>
                  </a:lnTo>
                  <a:lnTo>
                    <a:pt x="178663" y="74193"/>
                  </a:lnTo>
                  <a:lnTo>
                    <a:pt x="189382" y="76352"/>
                  </a:lnTo>
                  <a:lnTo>
                    <a:pt x="200088" y="74193"/>
                  </a:lnTo>
                  <a:lnTo>
                    <a:pt x="208838" y="68300"/>
                  </a:lnTo>
                  <a:lnTo>
                    <a:pt x="214731" y="59550"/>
                  </a:lnTo>
                  <a:lnTo>
                    <a:pt x="216890" y="48831"/>
                  </a:lnTo>
                  <a:close/>
                </a:path>
                <a:path w="320675" h="97790">
                  <a:moveTo>
                    <a:pt x="320103" y="47244"/>
                  </a:moveTo>
                  <a:lnTo>
                    <a:pt x="318604" y="39776"/>
                  </a:lnTo>
                  <a:lnTo>
                    <a:pt x="314490" y="33667"/>
                  </a:lnTo>
                  <a:lnTo>
                    <a:pt x="308394" y="29552"/>
                  </a:lnTo>
                  <a:lnTo>
                    <a:pt x="300926" y="28041"/>
                  </a:lnTo>
                  <a:lnTo>
                    <a:pt x="293446" y="29552"/>
                  </a:lnTo>
                  <a:lnTo>
                    <a:pt x="287350" y="33667"/>
                  </a:lnTo>
                  <a:lnTo>
                    <a:pt x="283235" y="39776"/>
                  </a:lnTo>
                  <a:lnTo>
                    <a:pt x="281724" y="47244"/>
                  </a:lnTo>
                  <a:lnTo>
                    <a:pt x="283235" y="54724"/>
                  </a:lnTo>
                  <a:lnTo>
                    <a:pt x="287350" y="60807"/>
                  </a:lnTo>
                  <a:lnTo>
                    <a:pt x="293446" y="64909"/>
                  </a:lnTo>
                  <a:lnTo>
                    <a:pt x="300926" y="66421"/>
                  </a:lnTo>
                  <a:lnTo>
                    <a:pt x="308394" y="64909"/>
                  </a:lnTo>
                  <a:lnTo>
                    <a:pt x="314490" y="60807"/>
                  </a:lnTo>
                  <a:lnTo>
                    <a:pt x="318604" y="54724"/>
                  </a:lnTo>
                  <a:lnTo>
                    <a:pt x="320103" y="47244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150491" y="2044092"/>
            <a:ext cx="4522096" cy="30710"/>
            <a:chOff x="782483" y="1690634"/>
            <a:chExt cx="3740150" cy="25400"/>
          </a:xfrm>
        </p:grpSpPr>
        <p:sp>
          <p:nvSpPr>
            <p:cNvPr id="12" name="object 12"/>
            <p:cNvSpPr/>
            <p:nvPr/>
          </p:nvSpPr>
          <p:spPr>
            <a:xfrm>
              <a:off x="833210" y="1703334"/>
              <a:ext cx="3689350" cy="0"/>
            </a:xfrm>
            <a:custGeom>
              <a:avLst/>
              <a:gdLst/>
              <a:ahLst/>
              <a:cxnLst/>
              <a:rect l="l" t="t" r="r" b="b"/>
              <a:pathLst>
                <a:path w="3689350">
                  <a:moveTo>
                    <a:pt x="3689198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82483" y="169063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5748944" y="2044092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142394" y="2558158"/>
            <a:ext cx="4629324" cy="45719"/>
            <a:chOff x="782483" y="2090074"/>
            <a:chExt cx="3740150" cy="25400"/>
          </a:xfrm>
        </p:grpSpPr>
        <p:sp>
          <p:nvSpPr>
            <p:cNvPr id="16" name="object 16"/>
            <p:cNvSpPr/>
            <p:nvPr/>
          </p:nvSpPr>
          <p:spPr>
            <a:xfrm>
              <a:off x="833210" y="2102774"/>
              <a:ext cx="3689350" cy="0"/>
            </a:xfrm>
            <a:custGeom>
              <a:avLst/>
              <a:gdLst/>
              <a:ahLst/>
              <a:cxnLst/>
              <a:rect l="l" t="t" r="r" b="b"/>
              <a:pathLst>
                <a:path w="3689350">
                  <a:moveTo>
                    <a:pt x="3689198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2483" y="209007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127857" y="2082432"/>
            <a:ext cx="4636442" cy="1206472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22266">
              <a:spcBef>
                <a:spcPts val="121"/>
              </a:spcBef>
            </a:pP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Ответственный</a:t>
            </a:r>
            <a:r>
              <a:rPr sz="967" b="1" spc="54" dirty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исполнитель:</a:t>
            </a:r>
            <a:endParaRPr sz="967" dirty="0">
              <a:latin typeface="Roboto"/>
              <a:cs typeface="Roboto"/>
            </a:endParaRPr>
          </a:p>
          <a:p>
            <a:pPr marL="22266"/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Комитет по молодежной политике, физической культуре и спорту администрации города Невинномысска</a:t>
            </a:r>
            <a:endParaRPr sz="967" dirty="0">
              <a:latin typeface="Roboto"/>
              <a:cs typeface="Roboto"/>
            </a:endParaRPr>
          </a:p>
          <a:p>
            <a:pPr>
              <a:lnSpc>
                <a:spcPct val="100000"/>
              </a:lnSpc>
            </a:pPr>
            <a:endParaRPr sz="1088" dirty="0">
              <a:latin typeface="Roboto"/>
              <a:cs typeface="Roboto"/>
            </a:endParaRPr>
          </a:p>
          <a:p>
            <a:pPr marL="15356">
              <a:lnSpc>
                <a:spcPts val="1124"/>
              </a:lnSpc>
            </a:pPr>
            <a:r>
              <a:rPr lang="ru-RU" sz="967" b="1" dirty="0" smtClean="0">
                <a:solidFill>
                  <a:srgbClr val="BD474A"/>
                </a:solidFill>
                <a:latin typeface="Roboto"/>
                <a:cs typeface="Roboto"/>
              </a:rPr>
              <a:t>Основные цели реализации</a:t>
            </a:r>
            <a:r>
              <a:rPr sz="967" b="1" spc="-24" dirty="0" smtClean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lang="ru-RU" sz="967" b="1" spc="-12" dirty="0" smtClean="0">
                <a:solidFill>
                  <a:srgbClr val="BD474A"/>
                </a:solidFill>
                <a:latin typeface="Roboto"/>
                <a:cs typeface="Roboto"/>
              </a:rPr>
              <a:t>муниципальной</a:t>
            </a:r>
            <a:r>
              <a:rPr sz="967" b="1" spc="-30" dirty="0" smtClean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программы:</a:t>
            </a:r>
            <a:endParaRPr sz="967" dirty="0">
              <a:latin typeface="Roboto"/>
              <a:cs typeface="Roboto"/>
            </a:endParaRPr>
          </a:p>
          <a:p>
            <a:pPr marL="15356" marR="6142" algn="just">
              <a:lnSpc>
                <a:spcPts val="1088"/>
              </a:lnSpc>
              <a:spcBef>
                <a:spcPts val="60"/>
              </a:spcBef>
            </a:pP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Укрепление физического и духовного здоровья населения города Невинномысска, успешная социализация и эффективная самореализация молодежи города</a:t>
            </a:r>
            <a:endParaRPr sz="967" dirty="0">
              <a:latin typeface="Roboto"/>
              <a:cs typeface="Roboto"/>
            </a:endParaRPr>
          </a:p>
        </p:txBody>
      </p:sp>
      <p:graphicFrame>
        <p:nvGraphicFramePr>
          <p:cNvPr id="20" name="object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999177"/>
              </p:ext>
            </p:extLst>
          </p:nvPr>
        </p:nvGraphicFramePr>
        <p:xfrm>
          <a:off x="853463" y="3283253"/>
          <a:ext cx="4920556" cy="18226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7764"/>
                <a:gridCol w="667182"/>
                <a:gridCol w="436853"/>
                <a:gridCol w="482919"/>
                <a:gridCol w="447602"/>
                <a:gridCol w="459118"/>
                <a:gridCol w="459118"/>
              </a:tblGrid>
              <a:tr h="34242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501015" marR="492759" algn="ctr">
                        <a:lnSpc>
                          <a:spcPts val="700"/>
                        </a:lnSpc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Наименование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целевого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показателя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56261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Значение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целевого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показателя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104415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7723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0640" marR="42545" indent="50165">
                        <a:lnSpc>
                          <a:spcPts val="700"/>
                        </a:lnSpc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Единица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измерения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L="78740" algn="ctr">
                        <a:lnSpc>
                          <a:spcPts val="770"/>
                        </a:lnSpc>
                      </a:pPr>
                      <a:endParaRPr lang="ru-RU" sz="800" b="1" spc="-20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marL="78740" algn="ctr">
                        <a:lnSpc>
                          <a:spcPts val="770"/>
                        </a:lnSpc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2021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50165" marR="41275" indent="60325" algn="ctr">
                        <a:lnSpc>
                          <a:spcPts val="700"/>
                        </a:lnSpc>
                        <a:spcBef>
                          <a:spcPts val="70"/>
                        </a:spcBef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8445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70"/>
                        </a:lnSpc>
                        <a:spcBef>
                          <a:spcPts val="675"/>
                        </a:spcBef>
                      </a:pPr>
                      <a:r>
                        <a:rPr sz="8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2022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48895" marR="41275" indent="-1905" algn="ctr">
                        <a:lnSpc>
                          <a:spcPts val="700"/>
                        </a:lnSpc>
                        <a:spcBef>
                          <a:spcPts val="70"/>
                        </a:spcBef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103647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L="78105" algn="ctr">
                        <a:lnSpc>
                          <a:spcPts val="770"/>
                        </a:lnSpc>
                      </a:pPr>
                      <a:endParaRPr lang="ru-RU" sz="800" b="1" spc="-20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marL="78105" algn="ctr">
                        <a:lnSpc>
                          <a:spcPts val="770"/>
                        </a:lnSpc>
                      </a:pPr>
                      <a:r>
                        <a:rPr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2023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48895" marR="51435" indent="60325" algn="ctr">
                        <a:lnSpc>
                          <a:spcPts val="700"/>
                        </a:lnSpc>
                        <a:spcBef>
                          <a:spcPts val="70"/>
                        </a:spcBef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8445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L="87630" algn="ctr">
                        <a:lnSpc>
                          <a:spcPts val="770"/>
                        </a:lnSpc>
                      </a:pPr>
                      <a:endParaRPr lang="ru-RU" sz="800" b="1" spc="-20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marL="87630" algn="ctr">
                        <a:lnSpc>
                          <a:spcPts val="770"/>
                        </a:lnSpc>
                      </a:pPr>
                      <a:r>
                        <a:rPr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2024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58419" marR="51435" indent="60325" algn="ctr">
                        <a:lnSpc>
                          <a:spcPts val="700"/>
                        </a:lnSpc>
                        <a:spcBef>
                          <a:spcPts val="70"/>
                        </a:spcBef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8445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L="87630" algn="ctr">
                        <a:lnSpc>
                          <a:spcPts val="770"/>
                        </a:lnSpc>
                      </a:pPr>
                      <a:endParaRPr lang="ru-RU" sz="800" b="1" spc="-20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marL="87630" algn="ctr">
                        <a:lnSpc>
                          <a:spcPts val="770"/>
                        </a:lnSpc>
                      </a:pPr>
                      <a:r>
                        <a:rPr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2025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58419" marR="51435" indent="60325" algn="ctr">
                        <a:lnSpc>
                          <a:spcPts val="700"/>
                        </a:lnSpc>
                        <a:spcBef>
                          <a:spcPts val="70"/>
                        </a:spcBef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8445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</a:tr>
              <a:tr h="707873"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Численность жителей города в возрасте от 3 до 79 лет, принимающих участие в городских физкультурно-спортивных мероприятиях (за год)</a:t>
                      </a:r>
                    </a:p>
                  </a:txBody>
                  <a:tcPr marL="0" marR="0" marT="92899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98425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человек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19000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19351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270" algn="ctr">
                        <a:lnSpc>
                          <a:spcPct val="10000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19738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20133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20535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</a:tr>
            </a:tbl>
          </a:graphicData>
        </a:graphic>
      </p:graphicFrame>
      <p:sp>
        <p:nvSpPr>
          <p:cNvPr id="22" name="object 22"/>
          <p:cNvSpPr txBox="1"/>
          <p:nvPr/>
        </p:nvSpPr>
        <p:spPr>
          <a:xfrm>
            <a:off x="1002472" y="5876111"/>
            <a:ext cx="1669874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spc="-24" dirty="0">
                <a:solidFill>
                  <a:srgbClr val="231F20"/>
                </a:solidFill>
                <a:latin typeface="Roboto"/>
                <a:cs typeface="Roboto"/>
              </a:rPr>
              <a:t>существующих</a:t>
            </a:r>
            <a:r>
              <a:rPr sz="846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231F20"/>
                </a:solidFill>
                <a:latin typeface="Roboto"/>
                <a:cs typeface="Roboto"/>
              </a:rPr>
              <a:t>объектов</a:t>
            </a:r>
            <a:r>
              <a:rPr sz="846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231F20"/>
                </a:solidFill>
                <a:latin typeface="Roboto"/>
                <a:cs typeface="Roboto"/>
              </a:rPr>
              <a:t>спорта</a:t>
            </a:r>
            <a:endParaRPr sz="846">
              <a:latin typeface="Roboto"/>
              <a:cs typeface="Roboto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317615"/>
              </p:ext>
            </p:extLst>
          </p:nvPr>
        </p:nvGraphicFramePr>
        <p:xfrm>
          <a:off x="851645" y="5116791"/>
          <a:ext cx="4918256" cy="11975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7466"/>
                <a:gridCol w="1155082"/>
                <a:gridCol w="459119"/>
                <a:gridCol w="459119"/>
                <a:gridCol w="459118"/>
                <a:gridCol w="458352"/>
              </a:tblGrid>
              <a:tr h="522717"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Численность спортсменов города, принимающих участие в соревнованиях различного уровня (за год)</a:t>
                      </a: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0489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  </a:t>
                      </a: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человек            1910</a:t>
                      </a:r>
                      <a:endParaRPr lang="ru-RU" sz="800" dirty="0" smtClean="0">
                        <a:latin typeface="Roboto"/>
                        <a:cs typeface="Roboto"/>
                      </a:endParaRPr>
                    </a:p>
                    <a:p>
                      <a:pPr marL="110489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 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6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1400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6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1410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6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1420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6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1425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6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674854">
                <a:tc>
                  <a:txBody>
                    <a:bodyPr/>
                    <a:lstStyle/>
                    <a:p>
                      <a:pPr marL="145415" marR="0" lvl="0" indent="0" algn="ctr" defTabSz="514350" rtl="0" eaLnBrk="1" fontAlgn="auto" latinLnBrk="0" hangingPunct="1">
                        <a:lnSpc>
                          <a:spcPts val="96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25295" algn="l"/>
                        </a:tabLst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Доля населения города, задействованного в спортивно-массовых, культурно-досуговых и зрелищных мероприятиях (за год)</a:t>
                      </a:r>
                    </a:p>
                  </a:txBody>
                  <a:tcPr marL="0" marR="0" marT="71402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102235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процент              11,1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1536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11,5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1536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11,9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1536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12,3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1536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12,6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1536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</a:tr>
            </a:tbl>
          </a:graphicData>
        </a:graphic>
      </p:graphicFrame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3462" y="6341789"/>
            <a:ext cx="4914623" cy="21719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4" y="957614"/>
            <a:ext cx="652554" cy="46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2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4416" y="623896"/>
            <a:ext cx="3057213" cy="246450"/>
            <a:chOff x="0" y="516013"/>
            <a:chExt cx="2528570" cy="203835"/>
          </a:xfrm>
        </p:grpSpPr>
        <p:sp>
          <p:nvSpPr>
            <p:cNvPr id="3" name="object 3"/>
            <p:cNvSpPr/>
            <p:nvPr/>
          </p:nvSpPr>
          <p:spPr>
            <a:xfrm>
              <a:off x="720007" y="516013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80" h="203834">
                  <a:moveTo>
                    <a:pt x="1706392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1706392" y="203822"/>
                  </a:lnTo>
                  <a:lnTo>
                    <a:pt x="1706392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16013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720007" y="203822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24493" y="516015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8088" y="516015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4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01982" y="669233"/>
            <a:ext cx="4836109" cy="148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6">
              <a:tabLst>
                <a:tab pos="380050" algn="l"/>
                <a:tab pos="3167086" algn="l"/>
              </a:tabLst>
            </a:pP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42</a:t>
            </a:r>
            <a:r>
              <a:rPr sz="967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sz="1270" baseline="3968" dirty="0">
                <a:solidFill>
                  <a:srgbClr val="386742"/>
                </a:solidFill>
                <a:latin typeface="Roboto"/>
                <a:cs typeface="Roboto"/>
              </a:rPr>
              <a:t>ЭФФЕКТИВНОЕ</a:t>
            </a:r>
            <a:r>
              <a:rPr sz="1270" spc="553" baseline="3968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70" spc="-18" baseline="3968" dirty="0">
                <a:solidFill>
                  <a:srgbClr val="386742"/>
                </a:solidFill>
                <a:latin typeface="Roboto"/>
                <a:cs typeface="Roboto"/>
              </a:rPr>
              <a:t>ГОСУДАРСТВО</a:t>
            </a:r>
            <a:endParaRPr sz="1270" baseline="3968" dirty="0">
              <a:latin typeface="Roboto"/>
              <a:cs typeface="Robo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775392" y="693328"/>
            <a:ext cx="871406" cy="118235"/>
            <a:chOff x="4607661" y="573440"/>
            <a:chExt cx="720725" cy="97790"/>
          </a:xfrm>
        </p:grpSpPr>
        <p:sp>
          <p:nvSpPr>
            <p:cNvPr id="9" name="object 9"/>
            <p:cNvSpPr/>
            <p:nvPr/>
          </p:nvSpPr>
          <p:spPr>
            <a:xfrm>
              <a:off x="4626864" y="622269"/>
              <a:ext cx="661670" cy="0"/>
            </a:xfrm>
            <a:custGeom>
              <a:avLst/>
              <a:gdLst/>
              <a:ahLst/>
              <a:cxnLst/>
              <a:rect l="l" t="t" r="r" b="b"/>
              <a:pathLst>
                <a:path w="661670">
                  <a:moveTo>
                    <a:pt x="661202" y="0"/>
                  </a:moveTo>
                  <a:lnTo>
                    <a:pt x="0" y="0"/>
                  </a:lnTo>
                </a:path>
              </a:pathLst>
            </a:custGeom>
            <a:ln w="3176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288067" y="620681"/>
              <a:ext cx="40005" cy="3175"/>
            </a:xfrm>
            <a:custGeom>
              <a:avLst/>
              <a:gdLst/>
              <a:ahLst/>
              <a:cxnLst/>
              <a:rect l="l" t="t" r="r" b="b"/>
              <a:pathLst>
                <a:path w="40004" h="3175">
                  <a:moveTo>
                    <a:pt x="0" y="3176"/>
                  </a:moveTo>
                  <a:lnTo>
                    <a:pt x="39938" y="3176"/>
                  </a:lnTo>
                  <a:lnTo>
                    <a:pt x="39938" y="0"/>
                  </a:lnTo>
                  <a:lnTo>
                    <a:pt x="0" y="0"/>
                  </a:lnTo>
                  <a:lnTo>
                    <a:pt x="0" y="3176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07661" y="573442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38404" y="47244"/>
                  </a:moveTo>
                  <a:lnTo>
                    <a:pt x="36893" y="39776"/>
                  </a:lnTo>
                  <a:lnTo>
                    <a:pt x="32778" y="33667"/>
                  </a:lnTo>
                  <a:lnTo>
                    <a:pt x="26670" y="29552"/>
                  </a:lnTo>
                  <a:lnTo>
                    <a:pt x="19202" y="28041"/>
                  </a:lnTo>
                  <a:lnTo>
                    <a:pt x="11722" y="29552"/>
                  </a:lnTo>
                  <a:lnTo>
                    <a:pt x="5613" y="33667"/>
                  </a:lnTo>
                  <a:lnTo>
                    <a:pt x="1498" y="39776"/>
                  </a:lnTo>
                  <a:lnTo>
                    <a:pt x="0" y="47244"/>
                  </a:lnTo>
                  <a:lnTo>
                    <a:pt x="1498" y="54724"/>
                  </a:lnTo>
                  <a:lnTo>
                    <a:pt x="5613" y="60807"/>
                  </a:lnTo>
                  <a:lnTo>
                    <a:pt x="11722" y="64909"/>
                  </a:lnTo>
                  <a:lnTo>
                    <a:pt x="19202" y="66421"/>
                  </a:lnTo>
                  <a:lnTo>
                    <a:pt x="26670" y="64909"/>
                  </a:lnTo>
                  <a:lnTo>
                    <a:pt x="32778" y="60807"/>
                  </a:lnTo>
                  <a:lnTo>
                    <a:pt x="36893" y="54724"/>
                  </a:lnTo>
                  <a:lnTo>
                    <a:pt x="38404" y="47244"/>
                  </a:lnTo>
                  <a:close/>
                </a:path>
                <a:path w="320675" h="97790">
                  <a:moveTo>
                    <a:pt x="158280" y="48831"/>
                  </a:moveTo>
                  <a:lnTo>
                    <a:pt x="156108" y="38125"/>
                  </a:lnTo>
                  <a:lnTo>
                    <a:pt x="150202" y="29375"/>
                  </a:lnTo>
                  <a:lnTo>
                    <a:pt x="141452" y="23469"/>
                  </a:lnTo>
                  <a:lnTo>
                    <a:pt x="130759" y="21310"/>
                  </a:lnTo>
                  <a:lnTo>
                    <a:pt x="120040" y="23469"/>
                  </a:lnTo>
                  <a:lnTo>
                    <a:pt x="111290" y="29375"/>
                  </a:lnTo>
                  <a:lnTo>
                    <a:pt x="105397" y="38125"/>
                  </a:lnTo>
                  <a:lnTo>
                    <a:pt x="103225" y="48831"/>
                  </a:lnTo>
                  <a:lnTo>
                    <a:pt x="105397" y="59550"/>
                  </a:lnTo>
                  <a:lnTo>
                    <a:pt x="111290" y="68300"/>
                  </a:lnTo>
                  <a:lnTo>
                    <a:pt x="120040" y="74193"/>
                  </a:lnTo>
                  <a:lnTo>
                    <a:pt x="130759" y="76352"/>
                  </a:lnTo>
                  <a:lnTo>
                    <a:pt x="141452" y="74193"/>
                  </a:lnTo>
                  <a:lnTo>
                    <a:pt x="150202" y="68300"/>
                  </a:lnTo>
                  <a:lnTo>
                    <a:pt x="156108" y="59550"/>
                  </a:lnTo>
                  <a:lnTo>
                    <a:pt x="158280" y="48831"/>
                  </a:lnTo>
                  <a:close/>
                </a:path>
                <a:path w="320675" h="97790">
                  <a:moveTo>
                    <a:pt x="320128" y="48831"/>
                  </a:moveTo>
                  <a:lnTo>
                    <a:pt x="271297" y="0"/>
                  </a:lnTo>
                  <a:lnTo>
                    <a:pt x="222504" y="48831"/>
                  </a:lnTo>
                  <a:lnTo>
                    <a:pt x="271297" y="97663"/>
                  </a:lnTo>
                  <a:lnTo>
                    <a:pt x="320128" y="48831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371963" y="2120303"/>
            <a:ext cx="4522096" cy="30710"/>
            <a:chOff x="965659" y="1753667"/>
            <a:chExt cx="3740150" cy="25400"/>
          </a:xfrm>
        </p:grpSpPr>
        <p:sp>
          <p:nvSpPr>
            <p:cNvPr id="13" name="object 13"/>
            <p:cNvSpPr/>
            <p:nvPr/>
          </p:nvSpPr>
          <p:spPr>
            <a:xfrm>
              <a:off x="1016388" y="1766366"/>
              <a:ext cx="3689350" cy="0"/>
            </a:xfrm>
            <a:custGeom>
              <a:avLst/>
              <a:gdLst/>
              <a:ahLst/>
              <a:cxnLst/>
              <a:rect l="l" t="t" r="r" b="b"/>
              <a:pathLst>
                <a:path w="3689350">
                  <a:moveTo>
                    <a:pt x="3689174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5659" y="175366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5970427" y="2120303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371963" y="2537914"/>
            <a:ext cx="4522096" cy="30710"/>
            <a:chOff x="965659" y="2099066"/>
            <a:chExt cx="3740150" cy="25400"/>
          </a:xfrm>
        </p:grpSpPr>
        <p:sp>
          <p:nvSpPr>
            <p:cNvPr id="17" name="object 17"/>
            <p:cNvSpPr/>
            <p:nvPr/>
          </p:nvSpPr>
          <p:spPr>
            <a:xfrm>
              <a:off x="1016388" y="2111766"/>
              <a:ext cx="3689350" cy="0"/>
            </a:xfrm>
            <a:custGeom>
              <a:avLst/>
              <a:gdLst/>
              <a:ahLst/>
              <a:cxnLst/>
              <a:rect l="l" t="t" r="r" b="b"/>
              <a:pathLst>
                <a:path w="3689350">
                  <a:moveTo>
                    <a:pt x="3689174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5659" y="209906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5970427" y="2537914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364279" y="1131644"/>
            <a:ext cx="4873034" cy="796091"/>
          </a:xfrm>
          <a:prstGeom prst="rect">
            <a:avLst/>
          </a:prstGeom>
        </p:spPr>
        <p:txBody>
          <a:bodyPr vert="horz" wrap="square" lIns="0" tIns="64492" rIns="0" bIns="0" rtlCol="0" anchor="ctr">
            <a:spAutoFit/>
          </a:bodyPr>
          <a:lstStyle/>
          <a:p>
            <a:pPr marL="15356" marR="535909">
              <a:lnSpc>
                <a:spcPts val="1935"/>
              </a:lnSpc>
              <a:spcBef>
                <a:spcPts val="508"/>
              </a:spcBef>
            </a:pPr>
            <a:r>
              <a:rPr lang="ru-RU" dirty="0" smtClean="0">
                <a:latin typeface="Palatino Linotype" panose="02040502050505030304" pitchFamily="18" charset="0"/>
              </a:rPr>
              <a:t>Муниципальная</a:t>
            </a:r>
            <a:r>
              <a:rPr spc="-30" dirty="0" smtClean="0">
                <a:latin typeface="Palatino Linotype" panose="02040502050505030304" pitchFamily="18" charset="0"/>
              </a:rPr>
              <a:t> </a:t>
            </a:r>
            <a:r>
              <a:rPr lang="ru-RU" spc="-12" dirty="0" smtClean="0">
                <a:latin typeface="Palatino Linotype" panose="02040502050505030304" pitchFamily="18" charset="0"/>
              </a:rPr>
              <a:t>программа</a:t>
            </a:r>
            <a:r>
              <a:rPr spc="-12" dirty="0" smtClean="0">
                <a:latin typeface="Palatino Linotype" panose="02040502050505030304" pitchFamily="18" charset="0"/>
              </a:rPr>
              <a:t> </a:t>
            </a:r>
            <a:r>
              <a:rPr dirty="0" smtClean="0">
                <a:latin typeface="Palatino Linotype" panose="02040502050505030304" pitchFamily="18" charset="0"/>
              </a:rPr>
              <a:t>«</a:t>
            </a:r>
            <a:r>
              <a:rPr lang="ru-RU" dirty="0" smtClean="0">
                <a:latin typeface="Palatino Linotype" panose="02040502050505030304" pitchFamily="18" charset="0"/>
              </a:rPr>
              <a:t>Культура города Невинномысска</a:t>
            </a:r>
            <a:r>
              <a:rPr spc="-12" dirty="0" smtClean="0">
                <a:latin typeface="Palatino Linotype" panose="02040502050505030304" pitchFamily="18" charset="0"/>
              </a:rPr>
              <a:t>»</a:t>
            </a:r>
            <a:endParaRPr spc="-12" dirty="0">
              <a:latin typeface="Palatino Linotype" panose="02040502050505030304" pitchFamily="18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56663" y="2178185"/>
            <a:ext cx="4381428" cy="100564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22266">
              <a:spcBef>
                <a:spcPts val="121"/>
              </a:spcBef>
            </a:pP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Ответственный</a:t>
            </a:r>
            <a:r>
              <a:rPr sz="967" b="1" spc="54" dirty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исполнитель:</a:t>
            </a:r>
            <a:endParaRPr sz="967" dirty="0">
              <a:latin typeface="Roboto"/>
              <a:cs typeface="Roboto"/>
            </a:endParaRPr>
          </a:p>
          <a:p>
            <a:pPr marL="22266"/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Комитет по культуре администрации города Невинномысска</a:t>
            </a:r>
            <a:endParaRPr sz="967" dirty="0">
              <a:latin typeface="Roboto"/>
              <a:cs typeface="Roboto"/>
            </a:endParaRPr>
          </a:p>
          <a:p>
            <a:pPr marL="15356">
              <a:lnSpc>
                <a:spcPts val="1124"/>
              </a:lnSpc>
              <a:spcBef>
                <a:spcPts val="889"/>
              </a:spcBef>
            </a:pPr>
            <a:r>
              <a:rPr lang="ru-RU" sz="967" b="1" dirty="0" smtClean="0">
                <a:solidFill>
                  <a:srgbClr val="BD474A"/>
                </a:solidFill>
                <a:latin typeface="Roboto"/>
                <a:cs typeface="Roboto"/>
              </a:rPr>
              <a:t>Основные цели реализации </a:t>
            </a:r>
            <a:r>
              <a:rPr lang="ru-RU" sz="967" b="1" spc="-12" dirty="0" smtClean="0">
                <a:solidFill>
                  <a:srgbClr val="BD474A"/>
                </a:solidFill>
                <a:latin typeface="Roboto"/>
                <a:cs typeface="Roboto"/>
              </a:rPr>
              <a:t>муниципальной</a:t>
            </a:r>
            <a:r>
              <a:rPr sz="967" b="1" spc="-30" dirty="0" smtClean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программы:</a:t>
            </a:r>
            <a:endParaRPr sz="967" dirty="0">
              <a:latin typeface="Roboto"/>
              <a:cs typeface="Roboto"/>
            </a:endParaRPr>
          </a:p>
          <a:p>
            <a:pPr marL="15356" marR="6142">
              <a:lnSpc>
                <a:spcPts val="1088"/>
              </a:lnSpc>
              <a:spcBef>
                <a:spcPts val="60"/>
              </a:spcBef>
            </a:pP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Развитие системы дополнительного образования в области искусств, сохранение и развитие культуры города, повышение доступности и качества библиотечных услуг, развитие исполнительского искусства города</a:t>
            </a:r>
            <a:endParaRPr sz="967" dirty="0">
              <a:latin typeface="Roboto"/>
              <a:cs typeface="Roboto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210208"/>
              </p:ext>
            </p:extLst>
          </p:nvPr>
        </p:nvGraphicFramePr>
        <p:xfrm>
          <a:off x="1050225" y="3203297"/>
          <a:ext cx="4919026" cy="15634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1946"/>
                <a:gridCol w="668716"/>
                <a:gridCol w="567372"/>
                <a:gridCol w="572748"/>
                <a:gridCol w="572748"/>
                <a:gridCol w="572748"/>
                <a:gridCol w="572748"/>
              </a:tblGrid>
              <a:tr h="296722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263525" marR="254635" algn="ctr">
                        <a:lnSpc>
                          <a:spcPts val="700"/>
                        </a:lnSpc>
                        <a:spcBef>
                          <a:spcPts val="5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Наименование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целевого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показателя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80073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Значение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целевого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показателя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106718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66272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3815" marR="41275" indent="50165">
                        <a:lnSpc>
                          <a:spcPts val="700"/>
                        </a:lnSpc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Единица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измерения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1600" marR="45085" indent="-53340" algn="ctr">
                        <a:lnSpc>
                          <a:spcPts val="700"/>
                        </a:lnSpc>
                      </a:pPr>
                      <a:r>
                        <a:rPr sz="8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</a:t>
                      </a: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1</a:t>
                      </a:r>
                      <a:r>
                        <a:rPr sz="800" b="1" spc="1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endParaRPr lang="ru-RU" sz="800" b="1" spc="15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marL="101600" marR="45085" indent="-53340" algn="ctr">
                        <a:lnSpc>
                          <a:spcPts val="700"/>
                        </a:lnSpc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52705" marR="45085" algn="ctr">
                        <a:lnSpc>
                          <a:spcPts val="700"/>
                        </a:lnSpc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marL="52705" marR="45085" algn="ctr">
                        <a:lnSpc>
                          <a:spcPts val="700"/>
                        </a:lnSpc>
                      </a:pPr>
                      <a:r>
                        <a:rPr sz="8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2022</a:t>
                      </a:r>
                      <a:r>
                        <a:rPr sz="800" b="1" spc="1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endParaRPr lang="ru-RU" sz="800" b="1" spc="15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marL="52705" marR="45085" algn="ctr">
                        <a:lnSpc>
                          <a:spcPts val="700"/>
                        </a:lnSpc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5374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5410" marR="45085" indent="-53340" algn="ctr">
                        <a:lnSpc>
                          <a:spcPts val="700"/>
                        </a:lnSpc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2023</a:t>
                      </a:r>
                      <a:r>
                        <a:rPr sz="800" b="1" spc="1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endParaRPr lang="ru-RU" sz="800" b="1" spc="15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marL="105410" marR="45085" indent="-53340" algn="ctr">
                        <a:lnSpc>
                          <a:spcPts val="700"/>
                        </a:lnSpc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5410" marR="45085" indent="-53340" algn="ctr">
                        <a:lnSpc>
                          <a:spcPts val="700"/>
                        </a:lnSpc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2024</a:t>
                      </a:r>
                      <a:r>
                        <a:rPr sz="800" b="1" spc="1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endParaRPr lang="ru-RU" sz="800" b="1" spc="15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marL="105410" marR="45085" indent="-53340" algn="ctr">
                        <a:lnSpc>
                          <a:spcPts val="700"/>
                        </a:lnSpc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5410" marR="45085" indent="-53340" algn="ctr">
                        <a:lnSpc>
                          <a:spcPts val="700"/>
                        </a:lnSpc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2025</a:t>
                      </a:r>
                      <a:r>
                        <a:rPr sz="800" b="1" spc="1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endParaRPr lang="ru-RU" sz="800" b="1" spc="15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marL="105410" marR="45085" indent="-53340" algn="ctr">
                        <a:lnSpc>
                          <a:spcPts val="700"/>
                        </a:lnSpc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</a:tr>
              <a:tr h="602420">
                <a:tc>
                  <a:txBody>
                    <a:bodyPr/>
                    <a:lstStyle/>
                    <a:p>
                      <a:pPr algn="ctr">
                        <a:lnSpc>
                          <a:spcPts val="840"/>
                        </a:lnSpc>
                      </a:pPr>
                      <a:r>
                        <a:rPr lang="ru-RU" sz="7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Численность детей в возрасте 5 - 18 лет, обучающихся в муниципальных бюджетных учреждениях дополнительного образования в области искусств</a:t>
                      </a:r>
                      <a:endParaRPr lang="ru-RU" sz="7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597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105410">
                        <a:lnSpc>
                          <a:spcPct val="100000"/>
                        </a:lnSpc>
                      </a:pPr>
                      <a:r>
                        <a:rPr lang="ru-RU" sz="800" spc="-60" dirty="0" smtClean="0">
                          <a:solidFill>
                            <a:srgbClr val="231F20"/>
                          </a:solidFill>
                          <a:latin typeface="Roboto"/>
                          <a:cs typeface="Noto Mono"/>
                        </a:rPr>
                        <a:t>человек</a:t>
                      </a:r>
                      <a:endParaRPr sz="800" dirty="0">
                        <a:latin typeface="Roboto"/>
                        <a:cs typeface="Noto Mono"/>
                      </a:endParaRPr>
                    </a:p>
                  </a:txBody>
                  <a:tcPr marL="0" marR="0" marT="460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59690">
                        <a:lnSpc>
                          <a:spcPct val="100000"/>
                        </a:lnSpc>
                      </a:pPr>
                      <a:r>
                        <a:rPr lang="ru-RU" sz="800" spc="-35" dirty="0" smtClean="0">
                          <a:solidFill>
                            <a:srgbClr val="231F20"/>
                          </a:solidFill>
                          <a:latin typeface="Roboto"/>
                          <a:cs typeface="Noto Mono"/>
                        </a:rPr>
                        <a:t>1110</a:t>
                      </a:r>
                      <a:endParaRPr sz="800" dirty="0">
                        <a:latin typeface="Roboto"/>
                        <a:cs typeface="Noto Mono"/>
                      </a:endParaRPr>
                    </a:p>
                  </a:txBody>
                  <a:tcPr marL="0" marR="0" marT="460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64135">
                        <a:lnSpc>
                          <a:spcPct val="100000"/>
                        </a:lnSpc>
                      </a:pPr>
                      <a:r>
                        <a:rPr lang="ru-RU" sz="800" spc="-35" dirty="0" smtClean="0">
                          <a:solidFill>
                            <a:srgbClr val="231F20"/>
                          </a:solidFill>
                          <a:latin typeface="Roboto"/>
                          <a:cs typeface="Noto Mono"/>
                        </a:rPr>
                        <a:t>1120</a:t>
                      </a:r>
                      <a:endParaRPr sz="800" dirty="0">
                        <a:latin typeface="Roboto"/>
                        <a:cs typeface="Noto Mono"/>
                      </a:endParaRPr>
                    </a:p>
                  </a:txBody>
                  <a:tcPr marL="0" marR="0" marT="460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64135">
                        <a:lnSpc>
                          <a:spcPct val="100000"/>
                        </a:lnSpc>
                      </a:pPr>
                      <a:r>
                        <a:rPr lang="ru-RU" sz="800" spc="-35" dirty="0" smtClean="0">
                          <a:solidFill>
                            <a:srgbClr val="231F20"/>
                          </a:solidFill>
                          <a:latin typeface="Roboto"/>
                          <a:cs typeface="Noto Mono"/>
                        </a:rPr>
                        <a:t>1120</a:t>
                      </a:r>
                      <a:endParaRPr sz="800" dirty="0">
                        <a:latin typeface="Roboto"/>
                        <a:cs typeface="Noto Mono"/>
                      </a:endParaRPr>
                    </a:p>
                  </a:txBody>
                  <a:tcPr marL="0" marR="0" marT="460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64135">
                        <a:lnSpc>
                          <a:spcPct val="100000"/>
                        </a:lnSpc>
                      </a:pPr>
                      <a:r>
                        <a:rPr lang="ru-RU" sz="800" spc="-35" dirty="0" smtClean="0">
                          <a:solidFill>
                            <a:srgbClr val="231F20"/>
                          </a:solidFill>
                          <a:latin typeface="Roboto"/>
                          <a:cs typeface="Noto Mono"/>
                        </a:rPr>
                        <a:t>1120</a:t>
                      </a:r>
                      <a:endParaRPr sz="800" dirty="0">
                        <a:latin typeface="Roboto"/>
                        <a:cs typeface="Noto Mono"/>
                      </a:endParaRPr>
                    </a:p>
                  </a:txBody>
                  <a:tcPr marL="0" marR="0" marT="460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99060">
                        <a:lnSpc>
                          <a:spcPct val="100000"/>
                        </a:lnSpc>
                      </a:pPr>
                      <a:r>
                        <a:rPr lang="ru-RU" sz="800" spc="-35" dirty="0" smtClean="0">
                          <a:solidFill>
                            <a:srgbClr val="231F20"/>
                          </a:solidFill>
                          <a:latin typeface="Roboto"/>
                          <a:cs typeface="Noto Mono"/>
                        </a:rPr>
                        <a:t>1120</a:t>
                      </a:r>
                      <a:endParaRPr sz="800" dirty="0">
                        <a:latin typeface="Roboto"/>
                        <a:cs typeface="Noto Mono"/>
                      </a:endParaRPr>
                    </a:p>
                  </a:txBody>
                  <a:tcPr marL="0" marR="0" marT="460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1194065" y="4762406"/>
            <a:ext cx="1229947" cy="586658"/>
          </a:xfrm>
          <a:prstGeom prst="rect">
            <a:avLst/>
          </a:prstGeom>
        </p:spPr>
        <p:txBody>
          <a:bodyPr vert="horz" wrap="square" lIns="0" tIns="36852" rIns="0" bIns="0" rtlCol="0">
            <a:spAutoFit/>
          </a:bodyPr>
          <a:lstStyle/>
          <a:p>
            <a:pPr algn="ctr">
              <a:lnSpc>
                <a:spcPts val="1080"/>
              </a:lnSpc>
            </a:pPr>
            <a:r>
              <a:rPr lang="ru-RU" sz="700" dirty="0">
                <a:latin typeface="Roboto"/>
              </a:rPr>
              <a:t>Доля населения, участвовавшего в платных культурно-массовых </a:t>
            </a:r>
            <a:r>
              <a:rPr lang="ru-RU" sz="700" dirty="0" smtClean="0">
                <a:latin typeface="Roboto"/>
              </a:rPr>
              <a:t>мероприятиях</a:t>
            </a:r>
            <a:endParaRPr lang="ru-RU" sz="700" dirty="0">
              <a:latin typeface="Robo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79402" y="4919775"/>
            <a:ext cx="438390" cy="138616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00" spc="-73" dirty="0" smtClean="0">
                <a:solidFill>
                  <a:srgbClr val="231F20"/>
                </a:solidFill>
                <a:latin typeface="Roboto"/>
                <a:cs typeface="Noto Mono"/>
              </a:rPr>
              <a:t>процент</a:t>
            </a:r>
            <a:endParaRPr sz="800" dirty="0">
              <a:latin typeface="Roboto"/>
              <a:cs typeface="Noto Mon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93120" y="4919775"/>
            <a:ext cx="447603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42" dirty="0" smtClean="0">
                <a:solidFill>
                  <a:srgbClr val="231F20"/>
                </a:solidFill>
                <a:latin typeface="Roboto"/>
                <a:cs typeface="Noto Mono"/>
              </a:rPr>
              <a:t>19,8</a:t>
            </a:r>
            <a:endParaRPr sz="846" dirty="0">
              <a:latin typeface="Roboto"/>
              <a:cs typeface="Noto Mon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765597" y="4919775"/>
            <a:ext cx="447603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42" dirty="0" smtClean="0">
                <a:solidFill>
                  <a:srgbClr val="231F20"/>
                </a:solidFill>
                <a:latin typeface="Roboto"/>
                <a:cs typeface="Noto Mono"/>
              </a:rPr>
              <a:t>21,8</a:t>
            </a:r>
            <a:endParaRPr sz="846" dirty="0">
              <a:latin typeface="Roboto"/>
              <a:cs typeface="Noto Mon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10942" y="4919775"/>
            <a:ext cx="301728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42" dirty="0" smtClean="0">
                <a:solidFill>
                  <a:srgbClr val="231F20"/>
                </a:solidFill>
                <a:latin typeface="Roboto"/>
                <a:cs typeface="Noto Mono"/>
              </a:rPr>
              <a:t>22,3</a:t>
            </a:r>
            <a:endParaRPr sz="846" dirty="0">
              <a:latin typeface="Roboto"/>
              <a:cs typeface="Noto Mon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910605" y="4919775"/>
            <a:ext cx="447603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42" dirty="0" smtClean="0">
                <a:solidFill>
                  <a:srgbClr val="231F20"/>
                </a:solidFill>
                <a:latin typeface="Roboto"/>
                <a:cs typeface="Noto Mono"/>
              </a:rPr>
              <a:t>22,5</a:t>
            </a:r>
            <a:endParaRPr sz="846" dirty="0">
              <a:latin typeface="Roboto"/>
              <a:cs typeface="Noto Mon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513598" y="4919775"/>
            <a:ext cx="386950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42" dirty="0" smtClean="0">
                <a:solidFill>
                  <a:srgbClr val="231F20"/>
                </a:solidFill>
                <a:latin typeface="Roboto"/>
                <a:cs typeface="Noto Mono"/>
              </a:rPr>
              <a:t>23,1</a:t>
            </a:r>
            <a:endParaRPr sz="846" dirty="0">
              <a:latin typeface="Roboto"/>
              <a:cs typeface="Noto Mono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50" y="1172924"/>
            <a:ext cx="860313" cy="657462"/>
          </a:xfrm>
          <a:prstGeom prst="rect">
            <a:avLst/>
          </a:prstGeom>
        </p:spPr>
      </p:pic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801334"/>
              </p:ext>
            </p:extLst>
          </p:nvPr>
        </p:nvGraphicFramePr>
        <p:xfrm>
          <a:off x="1050225" y="5349064"/>
          <a:ext cx="4919027" cy="3429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0663"/>
                <a:gridCol w="648071"/>
                <a:gridCol w="648071"/>
                <a:gridCol w="576066"/>
                <a:gridCol w="576061"/>
                <a:gridCol w="576064"/>
                <a:gridCol w="524031"/>
              </a:tblGrid>
              <a:tr h="447072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ts val="9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Количество созданных виртуальных концертных залов, на конец года</a:t>
                      </a: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штук</a:t>
                      </a:r>
                      <a:endParaRPr lang="ru-RU" sz="80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50" dirty="0" smtClean="0">
                          <a:latin typeface="Roboto"/>
                        </a:rPr>
                        <a:t>0</a:t>
                      </a:r>
                      <a:endParaRPr lang="ru-RU" sz="85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50" dirty="0" smtClean="0">
                          <a:latin typeface="Roboto"/>
                        </a:rPr>
                        <a:t>0</a:t>
                      </a:r>
                      <a:endParaRPr lang="ru-RU" sz="85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50" dirty="0" smtClean="0">
                          <a:latin typeface="Roboto"/>
                        </a:rPr>
                        <a:t>1</a:t>
                      </a:r>
                      <a:endParaRPr lang="ru-RU" sz="85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50" dirty="0" smtClean="0">
                          <a:latin typeface="Roboto"/>
                        </a:rPr>
                        <a:t>0</a:t>
                      </a:r>
                      <a:endParaRPr lang="ru-RU" sz="85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50" dirty="0" smtClean="0">
                          <a:latin typeface="Roboto"/>
                        </a:rPr>
                        <a:t>0</a:t>
                      </a:r>
                      <a:endParaRPr lang="ru-RU" sz="85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Охват населения библиотечным обслуживанием, нарастающим итогом на конец года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Roboto"/>
                        </a:rPr>
                        <a:t>процент</a:t>
                      </a:r>
                      <a:endParaRPr lang="ru-RU" sz="8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Roboto"/>
                        </a:rPr>
                        <a:t>32,0</a:t>
                      </a:r>
                      <a:endParaRPr lang="ru-RU" sz="8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Roboto"/>
                        </a:rPr>
                        <a:t>32,0</a:t>
                      </a:r>
                      <a:endParaRPr lang="ru-RU" sz="8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Roboto"/>
                        </a:rPr>
                        <a:t>32,2</a:t>
                      </a:r>
                      <a:endParaRPr lang="ru-RU" sz="8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Roboto"/>
                        </a:rPr>
                        <a:t>32,2</a:t>
                      </a:r>
                      <a:endParaRPr lang="ru-RU" sz="8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Roboto"/>
                        </a:rPr>
                        <a:t>32,2</a:t>
                      </a:r>
                      <a:endParaRPr lang="ru-RU" sz="800" dirty="0">
                        <a:latin typeface="Roboto"/>
                      </a:endParaRPr>
                    </a:p>
                  </a:txBody>
                  <a:tcPr/>
                </a:tc>
              </a:tr>
              <a:tr h="513413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Количество экземпляров библиотечного фонда, на конец года</a:t>
                      </a: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			</a:t>
                      </a:r>
                      <a:endParaRPr lang="ru-RU" sz="80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штук</a:t>
                      </a:r>
                      <a:endParaRPr lang="ru-RU" sz="80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353470</a:t>
                      </a:r>
                      <a:endParaRPr lang="ru-RU" sz="70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354440</a:t>
                      </a:r>
                      <a:endParaRPr lang="ru-RU" sz="70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355440</a:t>
                      </a:r>
                      <a:endParaRPr lang="ru-RU" sz="70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355950</a:t>
                      </a:r>
                      <a:endParaRPr lang="ru-RU" sz="70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355960	</a:t>
                      </a:r>
                      <a:endParaRPr lang="ru-RU" sz="70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Доля населения, участвовавшего в театрализованных мероприятиях (спектаклях, концертах, творческих вечерах и т.д.), проведенных силами МБУК "Первый Невинномысский промышленный театр", за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Roboto"/>
                        </a:rPr>
                        <a:t>процент</a:t>
                      </a:r>
                      <a:endParaRPr lang="ru-RU" sz="8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Roboto"/>
                        </a:rPr>
                        <a:t>0</a:t>
                      </a:r>
                      <a:endParaRPr lang="ru-RU" sz="8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Roboto"/>
                        </a:rPr>
                        <a:t>0</a:t>
                      </a:r>
                      <a:endParaRPr lang="ru-RU" sz="8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Roboto"/>
                        </a:rPr>
                        <a:t>14,9</a:t>
                      </a:r>
                      <a:endParaRPr lang="ru-RU" sz="8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Roboto"/>
                        </a:rPr>
                        <a:t>18,2</a:t>
                      </a:r>
                      <a:endParaRPr lang="ru-RU" sz="8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Roboto"/>
                        </a:rPr>
                        <a:t>25,9</a:t>
                      </a:r>
                      <a:endParaRPr lang="ru-RU" sz="800" dirty="0">
                        <a:latin typeface="Robot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Количество человек, принявших участие в платных культурно-массовых мероприятиях, за год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	</a:t>
                      </a:r>
                      <a:endParaRPr lang="ru-RU" dirty="0"/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человек</a:t>
                      </a:r>
                      <a:endParaRPr lang="ru-RU" sz="80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22807</a:t>
                      </a:r>
                      <a:endParaRPr lang="ru-RU" sz="80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25000</a:t>
                      </a:r>
                      <a:endParaRPr lang="ru-RU" sz="80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25500</a:t>
                      </a:r>
                      <a:endParaRPr lang="ru-RU" sz="80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26000</a:t>
                      </a:r>
                      <a:endParaRPr lang="ru-RU" sz="80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26500</a:t>
                      </a:r>
                      <a:endParaRPr lang="ru-RU" sz="80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608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4416" y="623896"/>
            <a:ext cx="3057213" cy="246450"/>
            <a:chOff x="0" y="516013"/>
            <a:chExt cx="2528570" cy="203835"/>
          </a:xfrm>
        </p:grpSpPr>
        <p:sp>
          <p:nvSpPr>
            <p:cNvPr id="3" name="object 3"/>
            <p:cNvSpPr/>
            <p:nvPr/>
          </p:nvSpPr>
          <p:spPr>
            <a:xfrm>
              <a:off x="720007" y="516013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80" h="203834">
                  <a:moveTo>
                    <a:pt x="1706392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1706392" y="203822"/>
                  </a:lnTo>
                  <a:lnTo>
                    <a:pt x="1706392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16013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720007" y="203822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24493" y="516015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8088" y="516015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4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01982" y="669233"/>
            <a:ext cx="4836109" cy="148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6">
              <a:tabLst>
                <a:tab pos="380050" algn="l"/>
                <a:tab pos="3167086" algn="l"/>
              </a:tabLst>
            </a:pP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43</a:t>
            </a:r>
            <a:r>
              <a:rPr sz="967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sz="1270" baseline="3968" dirty="0">
                <a:solidFill>
                  <a:srgbClr val="386742"/>
                </a:solidFill>
                <a:latin typeface="Roboto"/>
                <a:cs typeface="Roboto"/>
              </a:rPr>
              <a:t>ЭФФЕКТИВНОЕ</a:t>
            </a:r>
            <a:r>
              <a:rPr sz="1270" spc="553" baseline="3968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70" spc="-18" baseline="3968" dirty="0">
                <a:solidFill>
                  <a:srgbClr val="386742"/>
                </a:solidFill>
                <a:latin typeface="Roboto"/>
                <a:cs typeface="Roboto"/>
              </a:rPr>
              <a:t>ГОСУДАРСТВО</a:t>
            </a:r>
            <a:endParaRPr sz="1270" baseline="3968" dirty="0">
              <a:latin typeface="Roboto"/>
              <a:cs typeface="Robo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775392" y="693328"/>
            <a:ext cx="871406" cy="118235"/>
            <a:chOff x="4607661" y="573440"/>
            <a:chExt cx="720725" cy="97790"/>
          </a:xfrm>
        </p:grpSpPr>
        <p:sp>
          <p:nvSpPr>
            <p:cNvPr id="9" name="object 9"/>
            <p:cNvSpPr/>
            <p:nvPr/>
          </p:nvSpPr>
          <p:spPr>
            <a:xfrm>
              <a:off x="4626864" y="622269"/>
              <a:ext cx="661670" cy="0"/>
            </a:xfrm>
            <a:custGeom>
              <a:avLst/>
              <a:gdLst/>
              <a:ahLst/>
              <a:cxnLst/>
              <a:rect l="l" t="t" r="r" b="b"/>
              <a:pathLst>
                <a:path w="661670">
                  <a:moveTo>
                    <a:pt x="661202" y="0"/>
                  </a:moveTo>
                  <a:lnTo>
                    <a:pt x="0" y="0"/>
                  </a:lnTo>
                </a:path>
              </a:pathLst>
            </a:custGeom>
            <a:ln w="3176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288067" y="620681"/>
              <a:ext cx="40005" cy="3175"/>
            </a:xfrm>
            <a:custGeom>
              <a:avLst/>
              <a:gdLst/>
              <a:ahLst/>
              <a:cxnLst/>
              <a:rect l="l" t="t" r="r" b="b"/>
              <a:pathLst>
                <a:path w="40004" h="3175">
                  <a:moveTo>
                    <a:pt x="0" y="3176"/>
                  </a:moveTo>
                  <a:lnTo>
                    <a:pt x="39938" y="3176"/>
                  </a:lnTo>
                  <a:lnTo>
                    <a:pt x="39938" y="0"/>
                  </a:lnTo>
                  <a:lnTo>
                    <a:pt x="0" y="0"/>
                  </a:lnTo>
                  <a:lnTo>
                    <a:pt x="0" y="3176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07661" y="573442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38404" y="47244"/>
                  </a:moveTo>
                  <a:lnTo>
                    <a:pt x="36893" y="39776"/>
                  </a:lnTo>
                  <a:lnTo>
                    <a:pt x="32778" y="33667"/>
                  </a:lnTo>
                  <a:lnTo>
                    <a:pt x="26670" y="29552"/>
                  </a:lnTo>
                  <a:lnTo>
                    <a:pt x="19202" y="28041"/>
                  </a:lnTo>
                  <a:lnTo>
                    <a:pt x="11722" y="29552"/>
                  </a:lnTo>
                  <a:lnTo>
                    <a:pt x="5613" y="33667"/>
                  </a:lnTo>
                  <a:lnTo>
                    <a:pt x="1498" y="39776"/>
                  </a:lnTo>
                  <a:lnTo>
                    <a:pt x="0" y="47244"/>
                  </a:lnTo>
                  <a:lnTo>
                    <a:pt x="1498" y="54724"/>
                  </a:lnTo>
                  <a:lnTo>
                    <a:pt x="5613" y="60807"/>
                  </a:lnTo>
                  <a:lnTo>
                    <a:pt x="11722" y="64909"/>
                  </a:lnTo>
                  <a:lnTo>
                    <a:pt x="19202" y="66421"/>
                  </a:lnTo>
                  <a:lnTo>
                    <a:pt x="26670" y="64909"/>
                  </a:lnTo>
                  <a:lnTo>
                    <a:pt x="32778" y="60807"/>
                  </a:lnTo>
                  <a:lnTo>
                    <a:pt x="36893" y="54724"/>
                  </a:lnTo>
                  <a:lnTo>
                    <a:pt x="38404" y="47244"/>
                  </a:lnTo>
                  <a:close/>
                </a:path>
                <a:path w="320675" h="97790">
                  <a:moveTo>
                    <a:pt x="158280" y="48831"/>
                  </a:moveTo>
                  <a:lnTo>
                    <a:pt x="156108" y="38125"/>
                  </a:lnTo>
                  <a:lnTo>
                    <a:pt x="150202" y="29375"/>
                  </a:lnTo>
                  <a:lnTo>
                    <a:pt x="141452" y="23469"/>
                  </a:lnTo>
                  <a:lnTo>
                    <a:pt x="130759" y="21310"/>
                  </a:lnTo>
                  <a:lnTo>
                    <a:pt x="120040" y="23469"/>
                  </a:lnTo>
                  <a:lnTo>
                    <a:pt x="111290" y="29375"/>
                  </a:lnTo>
                  <a:lnTo>
                    <a:pt x="105397" y="38125"/>
                  </a:lnTo>
                  <a:lnTo>
                    <a:pt x="103225" y="48831"/>
                  </a:lnTo>
                  <a:lnTo>
                    <a:pt x="105397" y="59550"/>
                  </a:lnTo>
                  <a:lnTo>
                    <a:pt x="111290" y="68300"/>
                  </a:lnTo>
                  <a:lnTo>
                    <a:pt x="120040" y="74193"/>
                  </a:lnTo>
                  <a:lnTo>
                    <a:pt x="130759" y="76352"/>
                  </a:lnTo>
                  <a:lnTo>
                    <a:pt x="141452" y="74193"/>
                  </a:lnTo>
                  <a:lnTo>
                    <a:pt x="150202" y="68300"/>
                  </a:lnTo>
                  <a:lnTo>
                    <a:pt x="156108" y="59550"/>
                  </a:lnTo>
                  <a:lnTo>
                    <a:pt x="158280" y="48831"/>
                  </a:lnTo>
                  <a:close/>
                </a:path>
                <a:path w="320675" h="97790">
                  <a:moveTo>
                    <a:pt x="320128" y="48831"/>
                  </a:moveTo>
                  <a:lnTo>
                    <a:pt x="271297" y="0"/>
                  </a:lnTo>
                  <a:lnTo>
                    <a:pt x="222504" y="48831"/>
                  </a:lnTo>
                  <a:lnTo>
                    <a:pt x="271297" y="97663"/>
                  </a:lnTo>
                  <a:lnTo>
                    <a:pt x="320128" y="48831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298924" y="2243142"/>
            <a:ext cx="4522096" cy="30710"/>
            <a:chOff x="965659" y="1973123"/>
            <a:chExt cx="3740150" cy="25400"/>
          </a:xfrm>
        </p:grpSpPr>
        <p:sp>
          <p:nvSpPr>
            <p:cNvPr id="13" name="object 13"/>
            <p:cNvSpPr/>
            <p:nvPr/>
          </p:nvSpPr>
          <p:spPr>
            <a:xfrm>
              <a:off x="1016388" y="1985822"/>
              <a:ext cx="3689350" cy="0"/>
            </a:xfrm>
            <a:custGeom>
              <a:avLst/>
              <a:gdLst/>
              <a:ahLst/>
              <a:cxnLst/>
              <a:rect l="l" t="t" r="r" b="b"/>
              <a:pathLst>
                <a:path w="3689350">
                  <a:moveTo>
                    <a:pt x="3689174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5659" y="197312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276514" y="2566916"/>
            <a:ext cx="4522096" cy="30710"/>
            <a:chOff x="965659" y="2318553"/>
            <a:chExt cx="3740150" cy="25400"/>
          </a:xfrm>
        </p:grpSpPr>
        <p:sp>
          <p:nvSpPr>
            <p:cNvPr id="17" name="object 17"/>
            <p:cNvSpPr/>
            <p:nvPr/>
          </p:nvSpPr>
          <p:spPr>
            <a:xfrm>
              <a:off x="1016388" y="2331252"/>
              <a:ext cx="3689350" cy="0"/>
            </a:xfrm>
            <a:custGeom>
              <a:avLst/>
              <a:gdLst/>
              <a:ahLst/>
              <a:cxnLst/>
              <a:rect l="l" t="t" r="r" b="b"/>
              <a:pathLst>
                <a:path w="3689350">
                  <a:moveTo>
                    <a:pt x="3689174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5659" y="231855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351570" y="972623"/>
            <a:ext cx="4669717" cy="1091464"/>
          </a:xfrm>
          <a:prstGeom prst="rect">
            <a:avLst/>
          </a:prstGeom>
        </p:spPr>
        <p:txBody>
          <a:bodyPr vert="horz" wrap="square" lIns="0" tIns="52208" rIns="0" bIns="0" rtlCol="0" anchor="ctr">
            <a:spAutoFit/>
          </a:bodyPr>
          <a:lstStyle/>
          <a:p>
            <a:pPr marL="15356" marR="6142">
              <a:lnSpc>
                <a:spcPts val="2055"/>
              </a:lnSpc>
              <a:spcBef>
                <a:spcPts val="411"/>
              </a:spcBef>
            </a:pPr>
            <a:r>
              <a:rPr lang="ru-RU" dirty="0" smtClean="0">
                <a:latin typeface="Palatino Linotype" panose="02040502050505030304" pitchFamily="18" charset="0"/>
              </a:rPr>
              <a:t>Муниципальная </a:t>
            </a:r>
            <a:r>
              <a:rPr lang="ru-RU" spc="-12" dirty="0" smtClean="0">
                <a:latin typeface="Palatino Linotype" panose="02040502050505030304" pitchFamily="18" charset="0"/>
              </a:rPr>
              <a:t>программа</a:t>
            </a:r>
            <a:endParaRPr spc="-12" dirty="0">
              <a:latin typeface="Palatino Linotype" panose="02040502050505030304" pitchFamily="18" charset="0"/>
            </a:endParaRPr>
          </a:p>
          <a:p>
            <a:pPr marL="15356">
              <a:lnSpc>
                <a:spcPts val="2031"/>
              </a:lnSpc>
            </a:pPr>
            <a:r>
              <a:rPr spc="-54" dirty="0" smtClean="0">
                <a:latin typeface="Palatino Linotype" panose="02040502050505030304" pitchFamily="18" charset="0"/>
              </a:rPr>
              <a:t>«</a:t>
            </a:r>
            <a:r>
              <a:rPr lang="ru-RU" spc="-54" dirty="0" smtClean="0">
                <a:latin typeface="Palatino Linotype" panose="02040502050505030304" pitchFamily="18" charset="0"/>
              </a:rPr>
              <a:t>Развитие </a:t>
            </a:r>
            <a:r>
              <a:rPr lang="ru-RU" spc="-54" dirty="0" smtClean="0">
                <a:latin typeface="Palatino Linotype" panose="02040502050505030304" pitchFamily="18" charset="0"/>
              </a:rPr>
              <a:t>жилищно-коммунального хозяйства города Невинномысска»</a:t>
            </a:r>
            <a:endParaRPr spc="-12" dirty="0">
              <a:latin typeface="Palatino Linotype" panose="02040502050505030304" pitchFamily="18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44863" y="2258496"/>
            <a:ext cx="5154412" cy="132374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22266">
              <a:spcBef>
                <a:spcPts val="121"/>
              </a:spcBef>
            </a:pP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Ответственный</a:t>
            </a:r>
            <a:r>
              <a:rPr sz="967" b="1" spc="54" dirty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исполнитель:</a:t>
            </a:r>
            <a:endParaRPr sz="967" dirty="0">
              <a:latin typeface="Roboto"/>
              <a:cs typeface="Roboto"/>
            </a:endParaRPr>
          </a:p>
          <a:p>
            <a:pPr marL="22266"/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Управление</a:t>
            </a:r>
            <a:r>
              <a:rPr sz="967" spc="30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жилищно-коммунального хозяйства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администрации города Невинномысска</a:t>
            </a:r>
            <a:endParaRPr sz="967" dirty="0">
              <a:latin typeface="Roboto"/>
              <a:cs typeface="Roboto"/>
            </a:endParaRPr>
          </a:p>
          <a:p>
            <a:r>
              <a:rPr lang="ru-RU" sz="967" b="1" dirty="0" smtClean="0">
                <a:solidFill>
                  <a:srgbClr val="BD474A"/>
                </a:solidFill>
                <a:latin typeface="Roboto"/>
                <a:cs typeface="Roboto"/>
              </a:rPr>
              <a:t>Основные</a:t>
            </a:r>
            <a:r>
              <a:rPr sz="967" b="1" spc="-36" dirty="0" smtClean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BD474A"/>
                </a:solidFill>
                <a:latin typeface="Roboto"/>
                <a:cs typeface="Roboto"/>
              </a:rPr>
              <a:t>цели реализации </a:t>
            </a:r>
            <a:r>
              <a:rPr lang="ru-RU" sz="967" b="1" spc="-12" dirty="0" smtClean="0">
                <a:solidFill>
                  <a:srgbClr val="BD474A"/>
                </a:solidFill>
                <a:latin typeface="Roboto"/>
                <a:cs typeface="Roboto"/>
              </a:rPr>
              <a:t>муниципальной</a:t>
            </a:r>
            <a:r>
              <a:rPr sz="967" b="1" spc="-30" dirty="0" smtClean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программы:</a:t>
            </a:r>
            <a:r>
              <a:rPr sz="967" b="1" spc="605" dirty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endParaRPr lang="ru-RU" sz="967" b="1" spc="605" dirty="0" smtClean="0">
              <a:solidFill>
                <a:srgbClr val="BD474A"/>
              </a:solidFill>
              <a:latin typeface="Roboto"/>
              <a:cs typeface="Roboto"/>
            </a:endParaRPr>
          </a:p>
          <a:p>
            <a:r>
              <a:rPr lang="ru-RU" sz="700" dirty="0" smtClean="0">
                <a:latin typeface="Roboto"/>
              </a:rPr>
              <a:t>1.Улучшение </a:t>
            </a:r>
            <a:r>
              <a:rPr lang="ru-RU" sz="700" dirty="0">
                <a:latin typeface="Roboto"/>
              </a:rPr>
              <a:t>жилищных условий населения города; </a:t>
            </a:r>
            <a:endParaRPr lang="ru-RU" sz="700" dirty="0" smtClean="0">
              <a:latin typeface="Roboto"/>
            </a:endParaRPr>
          </a:p>
          <a:p>
            <a:r>
              <a:rPr lang="ru-RU" sz="700" dirty="0" smtClean="0">
                <a:latin typeface="Roboto"/>
              </a:rPr>
              <a:t>2.Социальная </a:t>
            </a:r>
            <a:r>
              <a:rPr lang="ru-RU" sz="700" dirty="0">
                <a:latin typeface="Roboto"/>
              </a:rPr>
              <a:t>поддержка населения;	</a:t>
            </a:r>
          </a:p>
          <a:p>
            <a:r>
              <a:rPr lang="ru-RU" sz="700" dirty="0" smtClean="0">
                <a:latin typeface="Roboto"/>
              </a:rPr>
              <a:t>3. Обеспечение </a:t>
            </a:r>
            <a:r>
              <a:rPr lang="ru-RU" sz="700" dirty="0">
                <a:latin typeface="Roboto"/>
              </a:rPr>
              <a:t>экологической безопасности населения города;	</a:t>
            </a:r>
          </a:p>
          <a:p>
            <a:r>
              <a:rPr lang="ru-RU" sz="700" dirty="0" smtClean="0">
                <a:latin typeface="Roboto"/>
              </a:rPr>
              <a:t>4. Развитие </a:t>
            </a:r>
            <a:r>
              <a:rPr lang="ru-RU" sz="700" dirty="0">
                <a:latin typeface="Roboto"/>
              </a:rPr>
              <a:t>современной транспортной инфраструктуры города;	</a:t>
            </a:r>
          </a:p>
          <a:p>
            <a:r>
              <a:rPr lang="ru-RU" sz="700" dirty="0" smtClean="0">
                <a:latin typeface="Roboto"/>
              </a:rPr>
              <a:t>5. Повышение </a:t>
            </a:r>
            <a:r>
              <a:rPr lang="ru-RU" sz="700" dirty="0">
                <a:latin typeface="Roboto"/>
              </a:rPr>
              <a:t>уровня благоустройства территории города;	</a:t>
            </a:r>
          </a:p>
          <a:p>
            <a:r>
              <a:rPr lang="ru-RU" sz="700" dirty="0" smtClean="0">
                <a:latin typeface="Roboto"/>
              </a:rPr>
              <a:t>6. Обеспечение </a:t>
            </a:r>
            <a:r>
              <a:rPr lang="ru-RU" sz="700" dirty="0">
                <a:latin typeface="Roboto"/>
              </a:rPr>
              <a:t>устойчивого функционирования систем коммунальной инфраструктуры;	</a:t>
            </a:r>
          </a:p>
          <a:p>
            <a:r>
              <a:rPr lang="ru-RU" sz="700" dirty="0" smtClean="0">
                <a:latin typeface="Roboto"/>
              </a:rPr>
              <a:t>7. Обеспечение </a:t>
            </a:r>
            <a:r>
              <a:rPr lang="ru-RU" sz="700" dirty="0">
                <a:latin typeface="Roboto"/>
              </a:rPr>
              <a:t>эффективного использования энергетических ресурсов в системах коммунальной инфраструктуры города.	</a:t>
            </a: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541614"/>
              </p:ext>
            </p:extLst>
          </p:nvPr>
        </p:nvGraphicFramePr>
        <p:xfrm>
          <a:off x="1198176" y="3538487"/>
          <a:ext cx="4920556" cy="14379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7764"/>
                <a:gridCol w="667182"/>
                <a:gridCol w="387966"/>
                <a:gridCol w="531806"/>
                <a:gridCol w="447602"/>
                <a:gridCol w="459118"/>
                <a:gridCol w="459118"/>
              </a:tblGrid>
              <a:tr h="23186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501015" marR="492759" algn="ctr">
                        <a:lnSpc>
                          <a:spcPts val="700"/>
                        </a:lnSpc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Наименование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целевого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показателя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5626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Значение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целевого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показателя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48369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66180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0640" marR="42545" indent="50165">
                        <a:lnSpc>
                          <a:spcPts val="700"/>
                        </a:lnSpc>
                        <a:spcBef>
                          <a:spcPts val="585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Единица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измерения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8740" algn="ctr">
                        <a:lnSpc>
                          <a:spcPts val="770"/>
                        </a:lnSpc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2021 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6142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70"/>
                        </a:lnSpc>
                        <a:spcBef>
                          <a:spcPts val="315"/>
                        </a:spcBef>
                      </a:pPr>
                      <a:endParaRPr lang="ru-RU" sz="800" b="1" spc="-20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2022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8369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8105" algn="ctr">
                        <a:lnSpc>
                          <a:spcPts val="770"/>
                        </a:lnSpc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2023 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6142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7630" algn="ctr">
                        <a:lnSpc>
                          <a:spcPts val="770"/>
                        </a:lnSpc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2024 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6142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7630" algn="ctr">
                        <a:lnSpc>
                          <a:spcPts val="770"/>
                        </a:lnSpc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2025 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6142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</a:tr>
              <a:tr h="339349">
                <a:tc>
                  <a:txBody>
                    <a:bodyPr/>
                    <a:lstStyle/>
                    <a:p>
                      <a:pPr algn="ctr"/>
                      <a:r>
                        <a:rPr lang="ru-RU" sz="1013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Доля граждан из числа обратившихся, которым оказана социальная помощь, в соответствии с действующим законодательством, на конец года</a:t>
                      </a:r>
                      <a:endParaRPr lang="ru-RU" sz="700" b="0" i="0" u="none" strike="noStrike" kern="1200" baseline="0" dirty="0" smtClean="0">
                        <a:solidFill>
                          <a:schemeClr val="tx1"/>
                        </a:solidFill>
                        <a:latin typeface="Roboto"/>
                        <a:ea typeface="+mn-ea"/>
                        <a:cs typeface="+mn-cs"/>
                      </a:endParaRPr>
                    </a:p>
                  </a:txBody>
                  <a:tcPr marL="0" marR="0" marT="69866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ru-RU" sz="800" i="1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процент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102112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102112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102112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102112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102112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102112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object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597945"/>
              </p:ext>
            </p:extLst>
          </p:nvPr>
        </p:nvGraphicFramePr>
        <p:xfrm>
          <a:off x="1191468" y="4995087"/>
          <a:ext cx="4910945" cy="10469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3804"/>
                <a:gridCol w="792088"/>
                <a:gridCol w="504056"/>
                <a:gridCol w="521820"/>
                <a:gridCol w="447703"/>
                <a:gridCol w="463803"/>
                <a:gridCol w="457671"/>
              </a:tblGrid>
              <a:tr h="429556"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           Доля молодых семей – </a:t>
                      </a:r>
                    </a:p>
                    <a:p>
                      <a:pPr algn="ctr"/>
                      <a:r>
                        <a:rPr lang="ru-RU" sz="7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         участников программы, обеспеченных жильем, </a:t>
                      </a:r>
                    </a:p>
                    <a:p>
                      <a:pPr algn="ctr"/>
                      <a:r>
                        <a:rPr lang="ru-RU" sz="7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      в рамках программы, за год</a:t>
                      </a:r>
                      <a:endParaRPr lang="ru-RU" sz="700" b="0" i="0" u="none" strike="noStrike" kern="1200" baseline="0" dirty="0" smtClean="0">
                        <a:solidFill>
                          <a:schemeClr val="tx1"/>
                        </a:solidFill>
                        <a:latin typeface="Roboto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1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процент</a:t>
                      </a:r>
                    </a:p>
                    <a:p>
                      <a:endParaRPr lang="ru-RU" dirty="0"/>
                    </a:p>
                  </a:txBody>
                  <a:tcPr marL="0" marR="0" marT="0" marB="0" anchor="ctr"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0" i="0" u="none" strike="noStrike" baseline="0" dirty="0" smtClean="0">
                        <a:latin typeface="Roboto"/>
                      </a:endParaRPr>
                    </a:p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8,88 		</a:t>
                      </a:r>
                      <a:endParaRPr lang="ru-RU" sz="800" b="0" i="0" u="none" strike="noStrike" baseline="0" dirty="0" smtClean="0">
                        <a:latin typeface="Roboto"/>
                      </a:endParaRPr>
                    </a:p>
                  </a:txBody>
                  <a:tcPr marL="0" marR="0" marT="0" marB="0" anchor="ctr"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43,33 		</a:t>
                      </a:r>
                      <a:endParaRPr lang="ru-RU" sz="800" b="0" i="0" u="none" strike="noStrike" baseline="0" dirty="0" smtClean="0">
                        <a:latin typeface="Roboto"/>
                      </a:endParaRPr>
                    </a:p>
                  </a:txBody>
                  <a:tcPr marL="0" marR="0" marT="0" marB="0" anchor="ctr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0" i="0" u="none" strike="noStrike" baseline="0" dirty="0" smtClean="0">
                        <a:latin typeface="Roboto"/>
                      </a:endParaRPr>
                    </a:p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49,64 		</a:t>
                      </a:r>
                      <a:endParaRPr lang="ru-RU" sz="800" b="0" i="0" u="none" strike="noStrike" baseline="0" dirty="0" smtClean="0">
                        <a:latin typeface="Roboto"/>
                      </a:endParaRPr>
                    </a:p>
                  </a:txBody>
                  <a:tcPr marL="0" marR="0" marT="0" marB="0" anchor="ctr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0" i="0" u="none" strike="noStrike" baseline="0" dirty="0" smtClean="0">
                        <a:latin typeface="Roboto"/>
                      </a:endParaRPr>
                    </a:p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49,64 		</a:t>
                      </a:r>
                      <a:endParaRPr lang="ru-RU" sz="800" b="0" i="0" u="none" strike="noStrike" baseline="0" dirty="0" smtClean="0">
                        <a:latin typeface="Roboto"/>
                      </a:endParaRPr>
                    </a:p>
                  </a:txBody>
                  <a:tcPr marL="0" marR="0" marT="0" marB="0" anchor="ctr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49,64 	</a:t>
                      </a:r>
                      <a:endParaRPr lang="ru-RU" sz="800" b="0" i="0" u="none" strike="noStrike" baseline="0" dirty="0" smtClean="0">
                        <a:latin typeface="Roboto"/>
                      </a:endParaRPr>
                    </a:p>
                  </a:txBody>
                  <a:tcPr marL="0" marR="0" marT="0" marB="0" anchor="ctr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492651">
                <a:tc>
                  <a:txBody>
                    <a:bodyPr/>
                    <a:lstStyle/>
                    <a:p>
                      <a:pPr marL="408305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29739" algn="l"/>
                        </a:tabLst>
                        <a:defRPr/>
                      </a:pPr>
                      <a:r>
                        <a:rPr lang="ru-RU" sz="7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Площадь озеленения, </a:t>
                      </a:r>
                    </a:p>
                    <a:p>
                      <a:pPr marL="408305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29739" algn="l"/>
                        </a:tabLst>
                        <a:defRPr/>
                      </a:pPr>
                      <a:r>
                        <a:rPr lang="ru-RU" sz="7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 на конец года</a:t>
                      </a:r>
                      <a:endParaRPr sz="700" i="0" baseline="-27777" dirty="0">
                        <a:latin typeface="Roboto"/>
                        <a:cs typeface="Roboto"/>
                      </a:endParaRPr>
                    </a:p>
                  </a:txBody>
                  <a:tcPr marL="0" marR="0" marT="48369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spc="-15" baseline="-27777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кв. метров</a:t>
                      </a:r>
                      <a:endParaRPr lang="ru-RU" sz="1200" i="0" baseline="-27777" dirty="0" smtClean="0">
                        <a:latin typeface="Roboto"/>
                        <a:cs typeface="Roboto"/>
                      </a:endParaRPr>
                    </a:p>
                    <a:p>
                      <a:pPr algn="ctr"/>
                      <a:endParaRPr lang="ru-RU" sz="1200" dirty="0"/>
                    </a:p>
                  </a:txBody>
                  <a:tcPr marL="0" marR="0" marT="48369" marB="0" anchor="ctr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u="none" strike="noStrike" baseline="0" dirty="0" smtClean="0">
                          <a:latin typeface="Roboto"/>
                        </a:rPr>
                        <a:t>	1512378,38 			</a:t>
                      </a:r>
                      <a:endParaRPr lang="ru-RU" sz="600" b="0" i="0" u="none" strike="noStrike" baseline="0" dirty="0" smtClean="0">
                        <a:latin typeface="Roboto"/>
                      </a:endParaRPr>
                    </a:p>
                  </a:txBody>
                  <a:tcPr marL="0" marR="0" marT="102112" marB="0" anchor="ctr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u="none" strike="noStrike" baseline="0" dirty="0" smtClean="0">
                          <a:latin typeface="Roboto"/>
                        </a:rPr>
                        <a:t>1512378,38 		</a:t>
                      </a:r>
                      <a:endParaRPr lang="ru-RU" sz="600" b="0" i="0" u="none" strike="noStrike" baseline="0" dirty="0" smtClean="0">
                        <a:latin typeface="Roboto"/>
                      </a:endParaRPr>
                    </a:p>
                  </a:txBody>
                  <a:tcPr marL="0" marR="0" marT="102112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600" b="0" i="0" u="none" strike="noStrike" baseline="0" dirty="0" smtClean="0">
                        <a:latin typeface="Roboto"/>
                      </a:endParaRPr>
                    </a:p>
                    <a:p>
                      <a:pPr algn="ctr"/>
                      <a:r>
                        <a:rPr lang="ru-RU" sz="600" b="0" i="0" u="none" strike="noStrike" baseline="0" dirty="0" smtClean="0">
                          <a:latin typeface="Roboto"/>
                        </a:rPr>
                        <a:t>1515069,38</a:t>
                      </a:r>
                      <a:r>
                        <a:rPr lang="ru-RU" sz="600" b="0" i="0" u="none" strike="noStrike" baseline="0" dirty="0" smtClean="0">
                          <a:latin typeface="Roboto"/>
                        </a:rPr>
                        <a:t>		</a:t>
                      </a:r>
                      <a:endParaRPr lang="ru-RU" sz="600" b="0" i="0" u="none" strike="noStrike" baseline="0" dirty="0" smtClean="0">
                        <a:latin typeface="Roboto"/>
                      </a:endParaRPr>
                    </a:p>
                  </a:txBody>
                  <a:tcPr marL="0" marR="0" marT="102112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u="none" strike="noStrike" baseline="0" dirty="0" smtClean="0">
                          <a:latin typeface="Roboto"/>
                        </a:rPr>
                        <a:t>1515069,38 </a:t>
                      </a:r>
                      <a:r>
                        <a:rPr lang="ru-RU" sz="600" b="0" i="0" u="none" strike="noStrike" baseline="0" dirty="0" smtClean="0">
                          <a:latin typeface="Roboto"/>
                        </a:rPr>
                        <a:t>	</a:t>
                      </a:r>
                      <a:endParaRPr lang="ru-RU" sz="600" b="0" i="0" u="none" strike="noStrike" baseline="0" dirty="0" smtClean="0">
                        <a:latin typeface="Roboto"/>
                      </a:endParaRPr>
                    </a:p>
                  </a:txBody>
                  <a:tcPr marL="0" marR="0" marT="102112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600" b="0" i="0" u="none" strike="noStrike" baseline="0" dirty="0" smtClean="0">
                        <a:latin typeface="Roboto"/>
                      </a:endParaRPr>
                    </a:p>
                    <a:p>
                      <a:pPr algn="ctr"/>
                      <a:r>
                        <a:rPr lang="ru-RU" sz="600" b="0" i="0" u="none" strike="noStrike" baseline="0" dirty="0" smtClean="0">
                          <a:latin typeface="Roboto"/>
                        </a:rPr>
                        <a:t>1515069,38 </a:t>
                      </a:r>
                      <a:r>
                        <a:rPr lang="ru-RU" sz="600" b="0" i="0" u="none" strike="noStrike" baseline="0" dirty="0" smtClean="0">
                          <a:latin typeface="Roboto"/>
                        </a:rPr>
                        <a:t>	 	</a:t>
                      </a:r>
                      <a:endParaRPr lang="ru-RU" sz="600" b="0" i="0" u="none" strike="noStrike" baseline="0" dirty="0" smtClean="0">
                        <a:latin typeface="Roboto"/>
                      </a:endParaRPr>
                    </a:p>
                  </a:txBody>
                  <a:tcPr marL="0" marR="0" marT="102112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452997"/>
              </p:ext>
            </p:extLst>
          </p:nvPr>
        </p:nvGraphicFramePr>
        <p:xfrm>
          <a:off x="1191468" y="6042079"/>
          <a:ext cx="4910943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7734"/>
                <a:gridCol w="789464"/>
                <a:gridCol w="502386"/>
                <a:gridCol w="502386"/>
                <a:gridCol w="502386"/>
                <a:gridCol w="430617"/>
                <a:gridCol w="455970"/>
              </a:tblGrid>
              <a:tr h="618153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Доля протяженности дорог, отвечающих нормативным требованиям, нарастающим итогом на конец года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процент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800" b="0" i="0" u="none" strike="noStrike" kern="1200" baseline="0" smtClean="0">
                        <a:solidFill>
                          <a:schemeClr val="tx1"/>
                        </a:solidFill>
                        <a:latin typeface="Roboto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800" b="0" i="0" u="none" strike="noStrike" kern="1200" baseline="0" smtClean="0">
                        <a:solidFill>
                          <a:schemeClr val="tx1"/>
                        </a:solidFill>
                        <a:latin typeface="Roboto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800" b="0" i="0" u="none" strike="noStrike" kern="1200" baseline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84,6 	  </a:t>
                      </a: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	</a:t>
                      </a:r>
                      <a:endParaRPr lang="ru-RU" sz="800" b="0" i="0" u="none" strike="noStrike" kern="1200" baseline="0" dirty="0" smtClean="0">
                        <a:solidFill>
                          <a:schemeClr val="tx1"/>
                        </a:solidFill>
                        <a:latin typeface="Roboto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smtClean="0">
                          <a:latin typeface="Roboto"/>
                        </a:rPr>
                        <a:t>86,33</a:t>
                      </a:r>
                      <a:endParaRPr lang="ru-RU" sz="80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85,5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86,0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86,0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Количество дорог, строящихся для реализации инвестиционных проектов, за год</a:t>
                      </a:r>
                    </a:p>
                    <a:p>
                      <a:pPr algn="ctr"/>
                      <a:endParaRPr lang="ru-RU" sz="80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единиц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kern="1200" baseline="0" dirty="0" smtClean="0">
                        <a:solidFill>
                          <a:schemeClr val="tx1"/>
                        </a:solidFill>
                        <a:latin typeface="Roboto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- </a:t>
                      </a:r>
                    </a:p>
                    <a:p>
                      <a:pPr algn="ctr"/>
                      <a:endParaRPr lang="ru-RU" sz="800" dirty="0">
                        <a:latin typeface="Roboto"/>
                      </a:endParaRPr>
                    </a:p>
                  </a:txBody>
                  <a:tcPr anchor="ctr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1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1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-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-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>
                    <a:solidFill>
                      <a:srgbClr val="F2E7CF"/>
                    </a:solidFill>
                  </a:tcPr>
                </a:tc>
              </a:tr>
              <a:tr h="767800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Доля исправно функционирующих объектов благоустройства города, на конец года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Roboto"/>
                        </a:rPr>
                        <a:t>процент</a:t>
                      </a:r>
                    </a:p>
                    <a:p>
                      <a:pPr algn="ctr"/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kern="1200" baseline="0" dirty="0" smtClean="0">
                        <a:solidFill>
                          <a:schemeClr val="tx1"/>
                        </a:solidFill>
                        <a:latin typeface="Roboto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kern="1200" baseline="0" dirty="0" smtClean="0">
                        <a:solidFill>
                          <a:schemeClr val="tx1"/>
                        </a:solidFill>
                        <a:latin typeface="Roboto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kern="1200" baseline="0" dirty="0" smtClean="0">
                        <a:solidFill>
                          <a:schemeClr val="tx1"/>
                        </a:solidFill>
                        <a:latin typeface="Roboto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97,1 		</a:t>
                      </a:r>
                    </a:p>
                    <a:p>
                      <a:pPr algn="ctr"/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97,2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97,3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97,5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98,0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Доля энергосберегающих ламп в объектах наружного освещения, нарастающим итогом на конец года</a:t>
                      </a:r>
                    </a:p>
                  </a:txBody>
                  <a:tcPr anchor="ctr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процент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98,8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98,8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98,8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98,8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98,8</a:t>
                      </a:r>
                      <a:endParaRPr lang="ru-RU" sz="800" dirty="0">
                        <a:latin typeface="Roboto"/>
                      </a:endParaRPr>
                    </a:p>
                  </a:txBody>
                  <a:tcPr anchor="ctr">
                    <a:solidFill>
                      <a:srgbClr val="F2E7C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936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2E7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710546" y="1461906"/>
            <a:ext cx="5688632" cy="369332"/>
          </a:xfrm>
          <a:prstGeom prst="rect">
            <a:avLst/>
          </a:prstGeom>
          <a:solidFill>
            <a:srgbClr val="E3301D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latin typeface="Palatino Linotype" panose="02040502050505030304" pitchFamily="18" charset="0"/>
                <a:cs typeface="Times New Roman" pitchFamily="18" charset="0"/>
              </a:rPr>
              <a:t>ОСНОВНЫЕ  НАПРАВЛЕНИЯ  РАСХОДОВ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56792" y="1936822"/>
            <a:ext cx="3868368" cy="4617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1" b="1" dirty="0" smtClean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2023 </a:t>
            </a:r>
            <a:r>
              <a:rPr lang="ru-RU" sz="2401" b="1" dirty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2401" b="1" dirty="0" smtClean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515,6 </a:t>
            </a:r>
            <a:r>
              <a:rPr lang="ru-RU" sz="2401" b="1" dirty="0" smtClean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млн</a:t>
            </a:r>
            <a:r>
              <a:rPr lang="ru-RU" sz="2401" b="1" dirty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14" name="Прямоугольник 13"/>
          <p:cNvSpPr/>
          <p:nvPr>
            <p:custDataLst>
              <p:tags r:id="rId1"/>
            </p:custDataLst>
          </p:nvPr>
        </p:nvSpPr>
        <p:spPr>
          <a:xfrm>
            <a:off x="178473" y="984459"/>
            <a:ext cx="6453336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ct val="0"/>
              </a:spcBef>
              <a:defRPr/>
            </a:pPr>
            <a:r>
              <a:rPr lang="ru-RU" altLang="ru-RU" sz="3600" b="1" dirty="0" smtClean="0">
                <a:solidFill>
                  <a:srgbClr val="386742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Дорожный  фонд</a:t>
            </a:r>
          </a:p>
        </p:txBody>
      </p:sp>
      <p:pic>
        <p:nvPicPr>
          <p:cNvPr id="12" name="Picture 9" descr="http://moziru.com/images/asphalt-clipart-zigzag-road-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26" y="2843808"/>
            <a:ext cx="3809625" cy="6300192"/>
          </a:xfrm>
          <a:prstGeom prst="rect">
            <a:avLst/>
          </a:prstGeom>
          <a:solidFill>
            <a:srgbClr val="F2E7CF"/>
          </a:solidFill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079" y="5597757"/>
            <a:ext cx="3487122" cy="2652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Прямоугольник 29"/>
          <p:cNvSpPr/>
          <p:nvPr/>
        </p:nvSpPr>
        <p:spPr>
          <a:xfrm>
            <a:off x="3386472" y="2558385"/>
            <a:ext cx="3024336" cy="678322"/>
          </a:xfrm>
          <a:prstGeom prst="rect">
            <a:avLst/>
          </a:prstGeom>
          <a:solidFill>
            <a:srgbClr val="6A994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Содержание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дорог</a:t>
            </a:r>
            <a:endParaRPr lang="ru-RU" sz="14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42,3 </a:t>
            </a:r>
            <a:r>
              <a:rPr lang="ru-RU" sz="1400" b="1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млн. руб</a:t>
            </a:r>
            <a:r>
              <a:rPr lang="ru-RU" sz="1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.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374842" y="3420395"/>
            <a:ext cx="3024336" cy="705464"/>
          </a:xfrm>
          <a:prstGeom prst="rect">
            <a:avLst/>
          </a:prstGeom>
          <a:solidFill>
            <a:srgbClr val="6A994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latin typeface="Palatino Linotype" panose="02040502050505030304" pitchFamily="18" charset="0"/>
              </a:rPr>
              <a:t>Р</a:t>
            </a:r>
            <a:r>
              <a:rPr lang="ru-RU" sz="1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емонт </a:t>
            </a:r>
            <a:r>
              <a:rPr lang="ru-RU" sz="1400" dirty="0">
                <a:solidFill>
                  <a:schemeClr val="tx1"/>
                </a:solidFill>
                <a:latin typeface="Palatino Linotype" panose="02040502050505030304" pitchFamily="18" charset="0"/>
              </a:rPr>
              <a:t>автомобильных дорог, мостов, грейдирование </a:t>
            </a:r>
            <a:r>
              <a:rPr lang="ru-RU" sz="1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дорог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8,0 </a:t>
            </a:r>
            <a:r>
              <a:rPr lang="ru-RU" sz="1400" b="1" dirty="0" smtClean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млн</a:t>
            </a:r>
            <a:r>
              <a:rPr lang="ru-RU" sz="1400" b="1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91071" y="4318319"/>
            <a:ext cx="3024336" cy="743018"/>
          </a:xfrm>
          <a:prstGeom prst="rect">
            <a:avLst/>
          </a:prstGeom>
          <a:solidFill>
            <a:srgbClr val="6A994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800" dirty="0" smtClean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Ремонт автомобильных дорог общего пользования </a:t>
            </a:r>
            <a:r>
              <a:rPr lang="ru-RU" sz="800" dirty="0">
                <a:solidFill>
                  <a:schemeClr val="tx1"/>
                </a:solidFill>
                <a:latin typeface="Palatino Linotype" panose="02040502050505030304" pitchFamily="18" charset="0"/>
              </a:rPr>
              <a:t>по улицам Шевченко, Комбинатской, Дунаевского, Садовой, Подгорного, </a:t>
            </a:r>
            <a:r>
              <a:rPr lang="ru-RU" sz="8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30 </a:t>
            </a:r>
            <a:r>
              <a:rPr lang="ru-RU" sz="800" dirty="0">
                <a:solidFill>
                  <a:schemeClr val="tx1"/>
                </a:solidFill>
                <a:latin typeface="Palatino Linotype" panose="02040502050505030304" pitchFamily="18" charset="0"/>
              </a:rPr>
              <a:t>лет Победы, Проточной, Лермонтова, Школьной, Казачьей, Совхозной, </a:t>
            </a:r>
            <a:r>
              <a:rPr lang="ru-RU" sz="8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Пугачева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465,3  </a:t>
            </a:r>
            <a:r>
              <a:rPr lang="ru-RU" sz="1400" b="1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млн. руб.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754C75C-0F1E-4359-BF5F-B53D9AC515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46145" y="2167718"/>
            <a:ext cx="6839712" cy="7204781"/>
          </a:xfrm>
          <a:prstGeom prst="rect">
            <a:avLst/>
          </a:prstGeom>
        </p:spPr>
      </p:pic>
      <p:grpSp>
        <p:nvGrpSpPr>
          <p:cNvPr id="19" name="object 2"/>
          <p:cNvGrpSpPr/>
          <p:nvPr/>
        </p:nvGrpSpPr>
        <p:grpSpPr>
          <a:xfrm>
            <a:off x="188640" y="536014"/>
            <a:ext cx="3057213" cy="246450"/>
            <a:chOff x="0" y="516013"/>
            <a:chExt cx="2528570" cy="203835"/>
          </a:xfrm>
        </p:grpSpPr>
        <p:sp>
          <p:nvSpPr>
            <p:cNvPr id="20" name="object 3"/>
            <p:cNvSpPr/>
            <p:nvPr/>
          </p:nvSpPr>
          <p:spPr>
            <a:xfrm>
              <a:off x="720007" y="516013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80" h="203834">
                  <a:moveTo>
                    <a:pt x="1706392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1706392" y="203822"/>
                  </a:lnTo>
                  <a:lnTo>
                    <a:pt x="1706392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4"/>
            <p:cNvSpPr/>
            <p:nvPr/>
          </p:nvSpPr>
          <p:spPr>
            <a:xfrm>
              <a:off x="0" y="516013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720007" y="203822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5"/>
            <p:cNvSpPr/>
            <p:nvPr/>
          </p:nvSpPr>
          <p:spPr>
            <a:xfrm>
              <a:off x="2324493" y="516015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6"/>
            <p:cNvSpPr/>
            <p:nvPr/>
          </p:nvSpPr>
          <p:spPr>
            <a:xfrm>
              <a:off x="618088" y="516015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4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7"/>
          <p:cNvSpPr txBox="1"/>
          <p:nvPr/>
        </p:nvSpPr>
        <p:spPr>
          <a:xfrm>
            <a:off x="947875" y="576948"/>
            <a:ext cx="4836109" cy="148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6">
              <a:tabLst>
                <a:tab pos="380050" algn="l"/>
                <a:tab pos="3167086" algn="l"/>
              </a:tabLst>
            </a:pP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44</a:t>
            </a:r>
            <a:r>
              <a:rPr sz="967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sz="1270" baseline="3968" dirty="0">
                <a:solidFill>
                  <a:srgbClr val="386742"/>
                </a:solidFill>
                <a:latin typeface="Roboto"/>
                <a:cs typeface="Roboto"/>
              </a:rPr>
              <a:t>ЭФФЕКТИВНОЕ</a:t>
            </a:r>
            <a:r>
              <a:rPr sz="1270" spc="553" baseline="3968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70" spc="-18" baseline="3968" dirty="0">
                <a:solidFill>
                  <a:srgbClr val="386742"/>
                </a:solidFill>
                <a:latin typeface="Roboto"/>
                <a:cs typeface="Roboto"/>
              </a:rPr>
              <a:t>ГОСУДАРСТВО</a:t>
            </a:r>
            <a:endParaRPr sz="1270" baseline="3968" dirty="0">
              <a:latin typeface="Roboto"/>
              <a:cs typeface="Roboto"/>
            </a:endParaRPr>
          </a:p>
        </p:txBody>
      </p:sp>
      <p:grpSp>
        <p:nvGrpSpPr>
          <p:cNvPr id="25" name="object 8"/>
          <p:cNvGrpSpPr/>
          <p:nvPr/>
        </p:nvGrpSpPr>
        <p:grpSpPr>
          <a:xfrm>
            <a:off x="5895286" y="576948"/>
            <a:ext cx="871406" cy="118235"/>
            <a:chOff x="4607661" y="573440"/>
            <a:chExt cx="720725" cy="97790"/>
          </a:xfrm>
        </p:grpSpPr>
        <p:sp>
          <p:nvSpPr>
            <p:cNvPr id="26" name="object 9"/>
            <p:cNvSpPr/>
            <p:nvPr/>
          </p:nvSpPr>
          <p:spPr>
            <a:xfrm>
              <a:off x="4626864" y="622269"/>
              <a:ext cx="661670" cy="0"/>
            </a:xfrm>
            <a:custGeom>
              <a:avLst/>
              <a:gdLst/>
              <a:ahLst/>
              <a:cxnLst/>
              <a:rect l="l" t="t" r="r" b="b"/>
              <a:pathLst>
                <a:path w="661670">
                  <a:moveTo>
                    <a:pt x="661202" y="0"/>
                  </a:moveTo>
                  <a:lnTo>
                    <a:pt x="0" y="0"/>
                  </a:lnTo>
                </a:path>
              </a:pathLst>
            </a:custGeom>
            <a:ln w="3176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0"/>
            <p:cNvSpPr/>
            <p:nvPr/>
          </p:nvSpPr>
          <p:spPr>
            <a:xfrm>
              <a:off x="5288067" y="620681"/>
              <a:ext cx="40005" cy="3175"/>
            </a:xfrm>
            <a:custGeom>
              <a:avLst/>
              <a:gdLst/>
              <a:ahLst/>
              <a:cxnLst/>
              <a:rect l="l" t="t" r="r" b="b"/>
              <a:pathLst>
                <a:path w="40004" h="3175">
                  <a:moveTo>
                    <a:pt x="0" y="3176"/>
                  </a:moveTo>
                  <a:lnTo>
                    <a:pt x="39938" y="3176"/>
                  </a:lnTo>
                  <a:lnTo>
                    <a:pt x="39938" y="0"/>
                  </a:lnTo>
                  <a:lnTo>
                    <a:pt x="0" y="0"/>
                  </a:lnTo>
                  <a:lnTo>
                    <a:pt x="0" y="3176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1"/>
            <p:cNvSpPr/>
            <p:nvPr/>
          </p:nvSpPr>
          <p:spPr>
            <a:xfrm>
              <a:off x="4607661" y="573442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38404" y="47244"/>
                  </a:moveTo>
                  <a:lnTo>
                    <a:pt x="36893" y="39776"/>
                  </a:lnTo>
                  <a:lnTo>
                    <a:pt x="32778" y="33667"/>
                  </a:lnTo>
                  <a:lnTo>
                    <a:pt x="26670" y="29552"/>
                  </a:lnTo>
                  <a:lnTo>
                    <a:pt x="19202" y="28041"/>
                  </a:lnTo>
                  <a:lnTo>
                    <a:pt x="11722" y="29552"/>
                  </a:lnTo>
                  <a:lnTo>
                    <a:pt x="5613" y="33667"/>
                  </a:lnTo>
                  <a:lnTo>
                    <a:pt x="1498" y="39776"/>
                  </a:lnTo>
                  <a:lnTo>
                    <a:pt x="0" y="47244"/>
                  </a:lnTo>
                  <a:lnTo>
                    <a:pt x="1498" y="54724"/>
                  </a:lnTo>
                  <a:lnTo>
                    <a:pt x="5613" y="60807"/>
                  </a:lnTo>
                  <a:lnTo>
                    <a:pt x="11722" y="64909"/>
                  </a:lnTo>
                  <a:lnTo>
                    <a:pt x="19202" y="66421"/>
                  </a:lnTo>
                  <a:lnTo>
                    <a:pt x="26670" y="64909"/>
                  </a:lnTo>
                  <a:lnTo>
                    <a:pt x="32778" y="60807"/>
                  </a:lnTo>
                  <a:lnTo>
                    <a:pt x="36893" y="54724"/>
                  </a:lnTo>
                  <a:lnTo>
                    <a:pt x="38404" y="47244"/>
                  </a:lnTo>
                  <a:close/>
                </a:path>
                <a:path w="320675" h="97790">
                  <a:moveTo>
                    <a:pt x="158280" y="48831"/>
                  </a:moveTo>
                  <a:lnTo>
                    <a:pt x="156108" y="38125"/>
                  </a:lnTo>
                  <a:lnTo>
                    <a:pt x="150202" y="29375"/>
                  </a:lnTo>
                  <a:lnTo>
                    <a:pt x="141452" y="23469"/>
                  </a:lnTo>
                  <a:lnTo>
                    <a:pt x="130759" y="21310"/>
                  </a:lnTo>
                  <a:lnTo>
                    <a:pt x="120040" y="23469"/>
                  </a:lnTo>
                  <a:lnTo>
                    <a:pt x="111290" y="29375"/>
                  </a:lnTo>
                  <a:lnTo>
                    <a:pt x="105397" y="38125"/>
                  </a:lnTo>
                  <a:lnTo>
                    <a:pt x="103225" y="48831"/>
                  </a:lnTo>
                  <a:lnTo>
                    <a:pt x="105397" y="59550"/>
                  </a:lnTo>
                  <a:lnTo>
                    <a:pt x="111290" y="68300"/>
                  </a:lnTo>
                  <a:lnTo>
                    <a:pt x="120040" y="74193"/>
                  </a:lnTo>
                  <a:lnTo>
                    <a:pt x="130759" y="76352"/>
                  </a:lnTo>
                  <a:lnTo>
                    <a:pt x="141452" y="74193"/>
                  </a:lnTo>
                  <a:lnTo>
                    <a:pt x="150202" y="68300"/>
                  </a:lnTo>
                  <a:lnTo>
                    <a:pt x="156108" y="59550"/>
                  </a:lnTo>
                  <a:lnTo>
                    <a:pt x="158280" y="48831"/>
                  </a:lnTo>
                  <a:close/>
                </a:path>
                <a:path w="320675" h="97790">
                  <a:moveTo>
                    <a:pt x="320128" y="48831"/>
                  </a:moveTo>
                  <a:lnTo>
                    <a:pt x="271297" y="0"/>
                  </a:lnTo>
                  <a:lnTo>
                    <a:pt x="222504" y="48831"/>
                  </a:lnTo>
                  <a:lnTo>
                    <a:pt x="271297" y="97663"/>
                  </a:lnTo>
                  <a:lnTo>
                    <a:pt x="320128" y="48831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8816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4416" y="623896"/>
            <a:ext cx="3057213" cy="246450"/>
            <a:chOff x="0" y="516013"/>
            <a:chExt cx="2528570" cy="203835"/>
          </a:xfrm>
        </p:grpSpPr>
        <p:sp>
          <p:nvSpPr>
            <p:cNvPr id="3" name="object 3"/>
            <p:cNvSpPr/>
            <p:nvPr/>
          </p:nvSpPr>
          <p:spPr>
            <a:xfrm>
              <a:off x="720007" y="516013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80" h="203834">
                  <a:moveTo>
                    <a:pt x="1706392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1706392" y="203822"/>
                  </a:lnTo>
                  <a:lnTo>
                    <a:pt x="1706392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16013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720007" y="203822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24493" y="516015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8088" y="516015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4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5775392" y="693328"/>
            <a:ext cx="871406" cy="118235"/>
            <a:chOff x="4607661" y="573440"/>
            <a:chExt cx="720725" cy="97790"/>
          </a:xfrm>
        </p:grpSpPr>
        <p:sp>
          <p:nvSpPr>
            <p:cNvPr id="8" name="object 8"/>
            <p:cNvSpPr/>
            <p:nvPr/>
          </p:nvSpPr>
          <p:spPr>
            <a:xfrm>
              <a:off x="4626864" y="622269"/>
              <a:ext cx="661670" cy="0"/>
            </a:xfrm>
            <a:custGeom>
              <a:avLst/>
              <a:gdLst/>
              <a:ahLst/>
              <a:cxnLst/>
              <a:rect l="l" t="t" r="r" b="b"/>
              <a:pathLst>
                <a:path w="661670">
                  <a:moveTo>
                    <a:pt x="661202" y="0"/>
                  </a:moveTo>
                  <a:lnTo>
                    <a:pt x="0" y="0"/>
                  </a:lnTo>
                </a:path>
              </a:pathLst>
            </a:custGeom>
            <a:ln w="3176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88067" y="620681"/>
              <a:ext cx="40005" cy="3175"/>
            </a:xfrm>
            <a:custGeom>
              <a:avLst/>
              <a:gdLst/>
              <a:ahLst/>
              <a:cxnLst/>
              <a:rect l="l" t="t" r="r" b="b"/>
              <a:pathLst>
                <a:path w="40004" h="3175">
                  <a:moveTo>
                    <a:pt x="0" y="3176"/>
                  </a:moveTo>
                  <a:lnTo>
                    <a:pt x="39938" y="3176"/>
                  </a:lnTo>
                  <a:lnTo>
                    <a:pt x="39938" y="0"/>
                  </a:lnTo>
                  <a:lnTo>
                    <a:pt x="0" y="0"/>
                  </a:lnTo>
                  <a:lnTo>
                    <a:pt x="0" y="3176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07661" y="573442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38404" y="47244"/>
                  </a:moveTo>
                  <a:lnTo>
                    <a:pt x="36893" y="39776"/>
                  </a:lnTo>
                  <a:lnTo>
                    <a:pt x="32778" y="33667"/>
                  </a:lnTo>
                  <a:lnTo>
                    <a:pt x="26670" y="29552"/>
                  </a:lnTo>
                  <a:lnTo>
                    <a:pt x="19202" y="28041"/>
                  </a:lnTo>
                  <a:lnTo>
                    <a:pt x="11722" y="29552"/>
                  </a:lnTo>
                  <a:lnTo>
                    <a:pt x="5613" y="33667"/>
                  </a:lnTo>
                  <a:lnTo>
                    <a:pt x="1498" y="39776"/>
                  </a:lnTo>
                  <a:lnTo>
                    <a:pt x="0" y="47244"/>
                  </a:lnTo>
                  <a:lnTo>
                    <a:pt x="1498" y="54724"/>
                  </a:lnTo>
                  <a:lnTo>
                    <a:pt x="5613" y="60807"/>
                  </a:lnTo>
                  <a:lnTo>
                    <a:pt x="11722" y="64909"/>
                  </a:lnTo>
                  <a:lnTo>
                    <a:pt x="19202" y="66421"/>
                  </a:lnTo>
                  <a:lnTo>
                    <a:pt x="26670" y="64909"/>
                  </a:lnTo>
                  <a:lnTo>
                    <a:pt x="32778" y="60807"/>
                  </a:lnTo>
                  <a:lnTo>
                    <a:pt x="36893" y="54724"/>
                  </a:lnTo>
                  <a:lnTo>
                    <a:pt x="38404" y="47244"/>
                  </a:lnTo>
                  <a:close/>
                </a:path>
                <a:path w="320675" h="97790">
                  <a:moveTo>
                    <a:pt x="158280" y="48831"/>
                  </a:moveTo>
                  <a:lnTo>
                    <a:pt x="156108" y="38125"/>
                  </a:lnTo>
                  <a:lnTo>
                    <a:pt x="150202" y="29375"/>
                  </a:lnTo>
                  <a:lnTo>
                    <a:pt x="141452" y="23469"/>
                  </a:lnTo>
                  <a:lnTo>
                    <a:pt x="130759" y="21310"/>
                  </a:lnTo>
                  <a:lnTo>
                    <a:pt x="120040" y="23469"/>
                  </a:lnTo>
                  <a:lnTo>
                    <a:pt x="111290" y="29375"/>
                  </a:lnTo>
                  <a:lnTo>
                    <a:pt x="105397" y="38125"/>
                  </a:lnTo>
                  <a:lnTo>
                    <a:pt x="103225" y="48831"/>
                  </a:lnTo>
                  <a:lnTo>
                    <a:pt x="105397" y="59550"/>
                  </a:lnTo>
                  <a:lnTo>
                    <a:pt x="111290" y="68300"/>
                  </a:lnTo>
                  <a:lnTo>
                    <a:pt x="120040" y="74193"/>
                  </a:lnTo>
                  <a:lnTo>
                    <a:pt x="130759" y="76352"/>
                  </a:lnTo>
                  <a:lnTo>
                    <a:pt x="141452" y="74193"/>
                  </a:lnTo>
                  <a:lnTo>
                    <a:pt x="150202" y="68300"/>
                  </a:lnTo>
                  <a:lnTo>
                    <a:pt x="156108" y="59550"/>
                  </a:lnTo>
                  <a:lnTo>
                    <a:pt x="158280" y="48831"/>
                  </a:lnTo>
                  <a:close/>
                </a:path>
                <a:path w="320675" h="97790">
                  <a:moveTo>
                    <a:pt x="320128" y="48831"/>
                  </a:moveTo>
                  <a:lnTo>
                    <a:pt x="271297" y="0"/>
                  </a:lnTo>
                  <a:lnTo>
                    <a:pt x="222504" y="48831"/>
                  </a:lnTo>
                  <a:lnTo>
                    <a:pt x="271297" y="97663"/>
                  </a:lnTo>
                  <a:lnTo>
                    <a:pt x="320128" y="48831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01982" y="669232"/>
            <a:ext cx="5261128" cy="19879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6">
              <a:tabLst>
                <a:tab pos="380050" algn="l"/>
                <a:tab pos="3167086" algn="l"/>
              </a:tabLst>
            </a:pP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45</a:t>
            </a:r>
            <a:endParaRPr sz="1270" baseline="3968" dirty="0">
              <a:latin typeface="Roboto"/>
              <a:cs typeface="Roboto"/>
            </a:endParaRPr>
          </a:p>
          <a:p>
            <a:pPr>
              <a:spcBef>
                <a:spcPts val="12"/>
              </a:spcBef>
            </a:pPr>
            <a:endParaRPr sz="1451" dirty="0">
              <a:latin typeface="Roboto"/>
              <a:cs typeface="Roboto"/>
            </a:endParaRPr>
          </a:p>
          <a:p>
            <a:pPr marL="473719" marR="6142">
              <a:lnSpc>
                <a:spcPts val="2055"/>
              </a:lnSpc>
            </a:pPr>
            <a:r>
              <a:rPr lang="ru-RU" sz="1935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Муниципальная</a:t>
            </a:r>
            <a:r>
              <a:rPr sz="1935" spc="-30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lang="ru-RU" sz="1935" spc="-12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программа</a:t>
            </a:r>
            <a:r>
              <a:rPr sz="1935" spc="-12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1935" spc="-48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«</a:t>
            </a:r>
            <a:r>
              <a:rPr lang="ru-RU" sz="1935" spc="-48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Межнациональные отношения, поддержка казачества, профилактика экстремизма, терроризма, правонарушений и наркомании в городе Невинномысске</a:t>
            </a:r>
            <a:r>
              <a:rPr sz="1935" spc="-12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»</a:t>
            </a:r>
            <a:endParaRPr sz="1935" dirty="0">
              <a:latin typeface="Palatino Linotype"/>
              <a:cs typeface="Palatino Linotype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368119" y="2672130"/>
            <a:ext cx="4522096" cy="30710"/>
            <a:chOff x="962480" y="2210074"/>
            <a:chExt cx="3740150" cy="25400"/>
          </a:xfrm>
        </p:grpSpPr>
        <p:sp>
          <p:nvSpPr>
            <p:cNvPr id="13" name="object 13"/>
            <p:cNvSpPr/>
            <p:nvPr/>
          </p:nvSpPr>
          <p:spPr>
            <a:xfrm>
              <a:off x="1013210" y="2222774"/>
              <a:ext cx="3689350" cy="0"/>
            </a:xfrm>
            <a:custGeom>
              <a:avLst/>
              <a:gdLst/>
              <a:ahLst/>
              <a:cxnLst/>
              <a:rect l="l" t="t" r="r" b="b"/>
              <a:pathLst>
                <a:path w="3689350">
                  <a:moveTo>
                    <a:pt x="3689213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2480" y="221007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5966557" y="2672130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368119" y="3089778"/>
            <a:ext cx="4522096" cy="30710"/>
            <a:chOff x="962480" y="2555504"/>
            <a:chExt cx="3740150" cy="25400"/>
          </a:xfrm>
        </p:grpSpPr>
        <p:sp>
          <p:nvSpPr>
            <p:cNvPr id="17" name="object 17"/>
            <p:cNvSpPr/>
            <p:nvPr/>
          </p:nvSpPr>
          <p:spPr>
            <a:xfrm>
              <a:off x="1013210" y="2568204"/>
              <a:ext cx="3689350" cy="0"/>
            </a:xfrm>
            <a:custGeom>
              <a:avLst/>
              <a:gdLst/>
              <a:ahLst/>
              <a:cxnLst/>
              <a:rect l="l" t="t" r="r" b="b"/>
              <a:pathLst>
                <a:path w="3689350">
                  <a:moveTo>
                    <a:pt x="3689213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480" y="255550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5966557" y="3089778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352804" y="2730036"/>
            <a:ext cx="4642705" cy="1500720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22266">
              <a:spcBef>
                <a:spcPts val="121"/>
              </a:spcBef>
            </a:pP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Ответственный</a:t>
            </a:r>
            <a:r>
              <a:rPr sz="967" b="1" spc="54" dirty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исполнитель:</a:t>
            </a:r>
            <a:endParaRPr sz="967" dirty="0">
              <a:latin typeface="Roboto"/>
              <a:cs typeface="Roboto"/>
            </a:endParaRPr>
          </a:p>
          <a:p>
            <a:pPr marL="22266"/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Администрация города Невинномысска</a:t>
            </a:r>
            <a:endParaRPr sz="967" dirty="0">
              <a:latin typeface="Roboto"/>
              <a:cs typeface="Roboto"/>
            </a:endParaRPr>
          </a:p>
          <a:p>
            <a:pPr marL="15356">
              <a:spcBef>
                <a:spcPts val="889"/>
              </a:spcBef>
            </a:pPr>
            <a:r>
              <a:rPr lang="ru-RU" sz="967" b="1" dirty="0" smtClean="0">
                <a:solidFill>
                  <a:srgbClr val="BD474A"/>
                </a:solidFill>
                <a:latin typeface="Roboto"/>
                <a:cs typeface="Roboto"/>
              </a:rPr>
              <a:t>Основные цели реализации муниципальной</a:t>
            </a:r>
            <a:r>
              <a:rPr sz="967" b="1" spc="-30" dirty="0" smtClean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программы:</a:t>
            </a:r>
            <a:endParaRPr sz="967" dirty="0">
              <a:latin typeface="Roboto"/>
              <a:cs typeface="Roboto"/>
            </a:endParaRPr>
          </a:p>
          <a:p>
            <a:pPr algn="just"/>
            <a:r>
              <a:rPr lang="ru-RU" sz="1000" dirty="0" smtClean="0">
                <a:latin typeface="Roboto"/>
              </a:rPr>
              <a:t>1. Стабилизация </a:t>
            </a:r>
            <a:r>
              <a:rPr lang="ru-RU" sz="1000" dirty="0">
                <a:latin typeface="Roboto"/>
              </a:rPr>
              <a:t>и гармонизация межнациональных и межконфессиональных отношений в городе, укрепление общероссийской гражданской идентичности населения города;	</a:t>
            </a:r>
          </a:p>
          <a:p>
            <a:pPr algn="just"/>
            <a:r>
              <a:rPr lang="ru-RU" sz="1000" dirty="0" smtClean="0">
                <a:latin typeface="Roboto"/>
              </a:rPr>
              <a:t>2. Привлечение </a:t>
            </a:r>
            <a:r>
              <a:rPr lang="ru-RU" sz="1000" dirty="0">
                <a:latin typeface="Roboto"/>
              </a:rPr>
              <a:t>казачества к обеспечению общественного порядка;	</a:t>
            </a:r>
          </a:p>
          <a:p>
            <a:pPr algn="just"/>
            <a:r>
              <a:rPr lang="ru-RU" sz="1000" dirty="0" smtClean="0">
                <a:latin typeface="Roboto"/>
              </a:rPr>
              <a:t>3. Недопущение </a:t>
            </a:r>
            <a:r>
              <a:rPr lang="ru-RU" sz="1000" dirty="0">
                <a:latin typeface="Roboto"/>
              </a:rPr>
              <a:t>террористических проявлений на территории города;	</a:t>
            </a:r>
          </a:p>
          <a:p>
            <a:pPr algn="just"/>
            <a:r>
              <a:rPr lang="ru-RU" sz="1000" dirty="0" smtClean="0">
                <a:latin typeface="Roboto"/>
              </a:rPr>
              <a:t>4. Укрепление </a:t>
            </a:r>
            <a:r>
              <a:rPr lang="ru-RU" sz="1000" dirty="0">
                <a:latin typeface="Roboto"/>
              </a:rPr>
              <a:t>общественного порядка</a:t>
            </a:r>
            <a:r>
              <a:rPr lang="ru-RU" sz="1000" dirty="0"/>
              <a:t>	</a:t>
            </a: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268621"/>
              </p:ext>
            </p:extLst>
          </p:nvPr>
        </p:nvGraphicFramePr>
        <p:xfrm>
          <a:off x="1074953" y="4324610"/>
          <a:ext cx="4920556" cy="17620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7764"/>
                <a:gridCol w="667182"/>
                <a:gridCol w="436853"/>
                <a:gridCol w="482919"/>
                <a:gridCol w="447602"/>
                <a:gridCol w="459118"/>
                <a:gridCol w="459118"/>
              </a:tblGrid>
              <a:tr h="28637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501015" marR="492759" algn="ctr">
                        <a:lnSpc>
                          <a:spcPct val="100000"/>
                        </a:lnSpc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Наименование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целевого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показателя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56261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Значение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целевого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показателя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76008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73781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0640" marR="42545" indent="5016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Единица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измерения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78740" algn="ctr">
                        <a:lnSpc>
                          <a:spcPct val="100000"/>
                        </a:lnSpc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2021 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ru-RU" sz="800" b="1" spc="-20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2022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3762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78105" algn="ctr">
                        <a:lnSpc>
                          <a:spcPct val="100000"/>
                        </a:lnSpc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2023 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87630" algn="ctr">
                        <a:lnSpc>
                          <a:spcPct val="100000"/>
                        </a:lnSpc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2024 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87630" algn="ctr">
                        <a:lnSpc>
                          <a:spcPct val="100000"/>
                        </a:lnSpc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2025 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</a:tr>
              <a:tr h="737816"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оля населения города, считающего состояние межнациональных отношений и межконфессиональных отношений в городе стабильным, в общей численности населения города, на конец года</a:t>
                      </a:r>
                      <a:endParaRPr lang="ru-RU" sz="700" b="0" i="0" u="none" strike="noStrike" kern="1200" baseline="0" dirty="0" smtClean="0">
                        <a:solidFill>
                          <a:schemeClr val="tx1"/>
                        </a:solidFill>
                        <a:latin typeface="Roboto"/>
                        <a:ea typeface="+mn-ea"/>
                        <a:cs typeface="+mn-cs"/>
                      </a:endParaRPr>
                    </a:p>
                  </a:txBody>
                  <a:tcPr marL="0" marR="0" marT="43762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01600">
                        <a:lnSpc>
                          <a:spcPct val="100000"/>
                        </a:lnSpc>
                      </a:pPr>
                      <a:r>
                        <a:rPr sz="800" i="1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процент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0" i="0" u="none" strike="noStrike" baseline="0" dirty="0" smtClean="0">
                        <a:latin typeface="Roboto"/>
                      </a:endParaRPr>
                    </a:p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70,7 		</a:t>
                      </a:r>
                      <a:endParaRPr lang="ru-RU" sz="800" b="0" i="0" u="none" strike="noStrike" baseline="0" dirty="0" smtClean="0">
                        <a:latin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70,8	</a:t>
                      </a:r>
                      <a:endParaRPr lang="ru-RU" sz="800" b="0" i="0" u="none" strike="noStrike" baseline="0" dirty="0" smtClean="0">
                        <a:latin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0" i="0" u="none" strike="noStrike" baseline="0" dirty="0" smtClean="0">
                        <a:latin typeface="Roboto"/>
                      </a:endParaRPr>
                    </a:p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70,9 		</a:t>
                      </a:r>
                      <a:endParaRPr lang="ru-RU" sz="800" b="0" i="0" u="none" strike="noStrike" baseline="0" dirty="0" smtClean="0">
                        <a:latin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0" i="0" u="none" strike="noStrike" baseline="0" dirty="0" smtClean="0">
                        <a:latin typeface="Roboto"/>
                      </a:endParaRPr>
                    </a:p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71		</a:t>
                      </a:r>
                      <a:endParaRPr lang="ru-RU" sz="800" b="0" i="0" u="none" strike="noStrike" baseline="0" dirty="0" smtClean="0">
                        <a:latin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0" i="0" u="none" strike="noStrike" baseline="0" dirty="0" smtClean="0">
                        <a:latin typeface="Roboto"/>
                      </a:endParaRPr>
                    </a:p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71,1 		</a:t>
                      </a:r>
                      <a:endParaRPr lang="ru-RU" sz="800" b="0" i="0" u="none" strike="noStrike" baseline="0" dirty="0" smtClean="0">
                        <a:latin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110858"/>
              </p:ext>
            </p:extLst>
          </p:nvPr>
        </p:nvGraphicFramePr>
        <p:xfrm>
          <a:off x="1074955" y="6142660"/>
          <a:ext cx="4921325" cy="23064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9985"/>
                <a:gridCol w="657713"/>
                <a:gridCol w="456056"/>
                <a:gridCol w="479324"/>
                <a:gridCol w="449075"/>
                <a:gridCol w="464586"/>
                <a:gridCol w="464586"/>
              </a:tblGrid>
              <a:tr h="445564"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baseline="0" dirty="0" smtClean="0">
                          <a:latin typeface="Roboto"/>
                        </a:rPr>
                        <a:t>Доля населения города, у которого сформирована общероссийская гражданская идентичность, из числа опрошенных граждан, на конец года</a:t>
                      </a:r>
                      <a:endParaRPr lang="ru-RU" sz="700" b="0" i="0" u="none" strike="noStrike" baseline="0" dirty="0" smtClean="0">
                        <a:latin typeface="Robo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ts val="800"/>
                        </a:lnSpc>
                      </a:pPr>
                      <a:r>
                        <a:rPr sz="800" i="1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процент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800" b="0" i="0" u="none" strike="noStrike" baseline="0" dirty="0" smtClean="0">
                        <a:latin typeface="Roboto"/>
                      </a:endParaRPr>
                    </a:p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92,7 </a:t>
                      </a:r>
                      <a:r>
                        <a:rPr lang="ru-RU" sz="800" b="0" i="0" u="none" strike="noStrike" baseline="0" dirty="0" smtClean="0">
                          <a:latin typeface="Roboto"/>
                        </a:rPr>
                        <a:t>		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800" b="0" i="0" u="none" strike="noStrike" baseline="0" dirty="0" smtClean="0">
                        <a:latin typeface="Roboto"/>
                      </a:endParaRPr>
                    </a:p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92,8 </a:t>
                      </a:r>
                      <a:r>
                        <a:rPr lang="ru-RU" sz="800" b="0" i="0" u="none" strike="noStrike" baseline="0" dirty="0" smtClean="0">
                          <a:latin typeface="Roboto"/>
                        </a:rPr>
                        <a:t>		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800" b="0" i="0" u="none" strike="noStrike" baseline="0" dirty="0" smtClean="0">
                        <a:latin typeface="Roboto"/>
                      </a:endParaRPr>
                    </a:p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92,9 </a:t>
                      </a:r>
                      <a:r>
                        <a:rPr lang="ru-RU" sz="800" b="0" i="0" u="none" strike="noStrike" baseline="0" dirty="0" smtClean="0">
                          <a:latin typeface="Roboto"/>
                        </a:rPr>
                        <a:t>		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800" b="0" i="0" u="none" strike="noStrike" baseline="0" dirty="0" smtClean="0">
                        <a:latin typeface="Roboto"/>
                      </a:endParaRPr>
                    </a:p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93 </a:t>
                      </a:r>
                      <a:r>
                        <a:rPr lang="ru-RU" sz="800" b="0" i="0" u="none" strike="noStrike" baseline="0" dirty="0" smtClean="0">
                          <a:latin typeface="Roboto"/>
                        </a:rPr>
                        <a:t>		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93,1 </a:t>
                      </a:r>
                    </a:p>
                  </a:txBody>
                  <a:tcPr marL="0" marR="0" marT="0" marB="0" anchor="ctr"/>
                </a:tc>
              </a:tr>
              <a:tr h="307871"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baseline="0" dirty="0" smtClean="0">
                          <a:latin typeface="Roboto"/>
                        </a:rPr>
                        <a:t>Доля территории города, охваченной патрулированием с участием членов Невинномысского городского казачьего общества Ставропольского окружного казачьего общества Терского войскового казачьего общества, на конец года</a:t>
                      </a:r>
                      <a:endParaRPr lang="ru-RU" sz="700" b="0" i="0" u="none" strike="noStrike" baseline="0" dirty="0" smtClean="0">
                        <a:latin typeface="Roboto"/>
                      </a:endParaRPr>
                    </a:p>
                  </a:txBody>
                  <a:tcPr marL="0" marR="0" marT="34549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780"/>
                        </a:lnSpc>
                      </a:pPr>
                      <a:r>
                        <a:rPr sz="800" i="1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процент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78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4445" algn="ctr">
                        <a:lnSpc>
                          <a:spcPts val="78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32080" algn="r">
                        <a:lnSpc>
                          <a:spcPts val="78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78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31445" algn="r">
                        <a:lnSpc>
                          <a:spcPts val="78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solidFill>
                      <a:srgbClr val="F2E7CF"/>
                    </a:solidFill>
                  </a:tcPr>
                </a:tc>
              </a:tr>
              <a:tr h="307871"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baseline="0" dirty="0" smtClean="0">
                          <a:latin typeface="Roboto"/>
                        </a:rPr>
                        <a:t>Степень обеспеченности средствами инженерно-технической защищенности мест массового пребывания людей на территории города, на конец года</a:t>
                      </a:r>
                      <a:endParaRPr lang="ru-RU" sz="700" b="0" i="0" u="none" strike="noStrike" baseline="0" dirty="0" smtClean="0">
                        <a:latin typeface="Roboto"/>
                      </a:endParaRPr>
                    </a:p>
                  </a:txBody>
                  <a:tcPr marL="0" marR="0" marT="3454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780"/>
                        </a:lnSpc>
                      </a:pPr>
                      <a:r>
                        <a:rPr lang="ru-RU" sz="800" i="1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процент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/>
                </a:tc>
                <a:tc>
                  <a:txBody>
                    <a:bodyPr/>
                    <a:lstStyle/>
                    <a:p>
                      <a:pPr algn="ctr"/>
                      <a:endParaRPr lang="ru-RU" sz="800" b="0" i="0" u="none" strike="noStrike" baseline="0" dirty="0" smtClean="0">
                        <a:latin typeface="Roboto"/>
                      </a:endParaRPr>
                    </a:p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77,7 		</a:t>
                      </a:r>
                      <a:endParaRPr lang="ru-RU" sz="800" b="0" i="0" u="none" strike="noStrike" baseline="0" dirty="0" smtClean="0">
                        <a:latin typeface="Roboto"/>
                      </a:endParaRPr>
                    </a:p>
                  </a:txBody>
                  <a:tcPr marL="0" marR="0" marT="4607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800" b="0" i="0" u="none" strike="noStrike" baseline="0" dirty="0" smtClean="0">
                        <a:latin typeface="Roboto"/>
                      </a:endParaRPr>
                    </a:p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93,58 		</a:t>
                      </a:r>
                      <a:endParaRPr lang="ru-RU" sz="800" b="0" i="0" u="none" strike="noStrike" baseline="0" dirty="0" smtClean="0">
                        <a:latin typeface="Roboto"/>
                      </a:endParaRPr>
                    </a:p>
                  </a:txBody>
                  <a:tcPr marL="0" marR="0" marT="4607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800" b="0" i="0" u="none" strike="noStrike" baseline="0" dirty="0" smtClean="0">
                        <a:latin typeface="Roboto"/>
                      </a:endParaRPr>
                    </a:p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69,26 		</a:t>
                      </a:r>
                      <a:endParaRPr lang="ru-RU" sz="800" b="0" i="0" u="none" strike="noStrike" baseline="0" dirty="0" smtClean="0">
                        <a:latin typeface="Roboto"/>
                      </a:endParaRPr>
                    </a:p>
                  </a:txBody>
                  <a:tcPr marL="0" marR="0" marT="4607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800" b="0" i="0" u="none" strike="noStrike" baseline="0" dirty="0" smtClean="0">
                        <a:latin typeface="Roboto"/>
                      </a:endParaRPr>
                    </a:p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69,62		</a:t>
                      </a:r>
                      <a:endParaRPr lang="ru-RU" sz="800" b="0" i="0" u="none" strike="noStrike" baseline="0" dirty="0" smtClean="0">
                        <a:latin typeface="Roboto"/>
                      </a:endParaRPr>
                    </a:p>
                  </a:txBody>
                  <a:tcPr marL="0" marR="0" marT="460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70,56	</a:t>
                      </a:r>
                      <a:endParaRPr lang="ru-RU" sz="800" b="0" i="0" u="none" strike="noStrike" baseline="0" dirty="0" smtClean="0">
                        <a:latin typeface="Roboto"/>
                      </a:endParaRPr>
                    </a:p>
                  </a:txBody>
                  <a:tcPr marL="0" marR="0" marT="4607" marB="0" anchor="ctr"/>
                </a:tc>
              </a:tr>
              <a:tr h="171978">
                <a:tc>
                  <a:txBody>
                    <a:bodyPr/>
                    <a:lstStyle/>
                    <a:p>
                      <a:pPr algn="l"/>
                      <a:endParaRPr lang="ru-RU" sz="1000" b="0" i="0" u="none" strike="noStrike" baseline="0" dirty="0" smtClean="0"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307871"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Число членов народных дружин города, на конец года</a:t>
                      </a:r>
                      <a:endParaRPr lang="ru-RU" sz="800" b="0" i="0" u="none" strike="noStrike" baseline="0" dirty="0" smtClean="0">
                        <a:latin typeface="Roboto"/>
                      </a:endParaRPr>
                    </a:p>
                  </a:txBody>
                  <a:tcPr marL="0" marR="0" marT="34549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8255" algn="ctr">
                        <a:lnSpc>
                          <a:spcPts val="780"/>
                        </a:lnSpc>
                      </a:pPr>
                      <a:r>
                        <a:rPr lang="ru-RU" sz="800" i="1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человек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78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4445" algn="ctr">
                        <a:lnSpc>
                          <a:spcPts val="78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32080" algn="r">
                        <a:lnSpc>
                          <a:spcPts val="78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78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31445" algn="r">
                        <a:lnSpc>
                          <a:spcPts val="78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</a:tr>
              <a:tr h="171978">
                <a:tc>
                  <a:txBody>
                    <a:bodyPr/>
                    <a:lstStyle/>
                    <a:p>
                      <a:pPr algn="l"/>
                      <a:endParaRPr lang="ru-RU" sz="1000" b="0" i="0" u="none" strike="noStrike" baseline="0" dirty="0" smtClean="0"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2E7C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177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4416" y="623896"/>
            <a:ext cx="3057213" cy="246450"/>
            <a:chOff x="0" y="516013"/>
            <a:chExt cx="2528570" cy="203835"/>
          </a:xfrm>
        </p:grpSpPr>
        <p:sp>
          <p:nvSpPr>
            <p:cNvPr id="3" name="object 3"/>
            <p:cNvSpPr/>
            <p:nvPr/>
          </p:nvSpPr>
          <p:spPr>
            <a:xfrm>
              <a:off x="720007" y="516013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80" h="203834">
                  <a:moveTo>
                    <a:pt x="1706392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1706392" y="203822"/>
                  </a:lnTo>
                  <a:lnTo>
                    <a:pt x="1706392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16013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720007" y="203822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24493" y="516015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8088" y="516015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4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5775392" y="693328"/>
            <a:ext cx="871406" cy="118235"/>
            <a:chOff x="4607661" y="573440"/>
            <a:chExt cx="720725" cy="97790"/>
          </a:xfrm>
        </p:grpSpPr>
        <p:sp>
          <p:nvSpPr>
            <p:cNvPr id="8" name="object 8"/>
            <p:cNvSpPr/>
            <p:nvPr/>
          </p:nvSpPr>
          <p:spPr>
            <a:xfrm>
              <a:off x="4626864" y="622269"/>
              <a:ext cx="661670" cy="0"/>
            </a:xfrm>
            <a:custGeom>
              <a:avLst/>
              <a:gdLst/>
              <a:ahLst/>
              <a:cxnLst/>
              <a:rect l="l" t="t" r="r" b="b"/>
              <a:pathLst>
                <a:path w="661670">
                  <a:moveTo>
                    <a:pt x="661202" y="0"/>
                  </a:moveTo>
                  <a:lnTo>
                    <a:pt x="0" y="0"/>
                  </a:lnTo>
                </a:path>
              </a:pathLst>
            </a:custGeom>
            <a:ln w="3176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88067" y="620681"/>
              <a:ext cx="40005" cy="3175"/>
            </a:xfrm>
            <a:custGeom>
              <a:avLst/>
              <a:gdLst/>
              <a:ahLst/>
              <a:cxnLst/>
              <a:rect l="l" t="t" r="r" b="b"/>
              <a:pathLst>
                <a:path w="40004" h="3175">
                  <a:moveTo>
                    <a:pt x="0" y="3176"/>
                  </a:moveTo>
                  <a:lnTo>
                    <a:pt x="39938" y="3176"/>
                  </a:lnTo>
                  <a:lnTo>
                    <a:pt x="39938" y="0"/>
                  </a:lnTo>
                  <a:lnTo>
                    <a:pt x="0" y="0"/>
                  </a:lnTo>
                  <a:lnTo>
                    <a:pt x="0" y="3176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07661" y="573442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38404" y="47244"/>
                  </a:moveTo>
                  <a:lnTo>
                    <a:pt x="36893" y="39776"/>
                  </a:lnTo>
                  <a:lnTo>
                    <a:pt x="32778" y="33667"/>
                  </a:lnTo>
                  <a:lnTo>
                    <a:pt x="26670" y="29552"/>
                  </a:lnTo>
                  <a:lnTo>
                    <a:pt x="19202" y="28041"/>
                  </a:lnTo>
                  <a:lnTo>
                    <a:pt x="11722" y="29552"/>
                  </a:lnTo>
                  <a:lnTo>
                    <a:pt x="5613" y="33667"/>
                  </a:lnTo>
                  <a:lnTo>
                    <a:pt x="1498" y="39776"/>
                  </a:lnTo>
                  <a:lnTo>
                    <a:pt x="0" y="47244"/>
                  </a:lnTo>
                  <a:lnTo>
                    <a:pt x="1498" y="54724"/>
                  </a:lnTo>
                  <a:lnTo>
                    <a:pt x="5613" y="60807"/>
                  </a:lnTo>
                  <a:lnTo>
                    <a:pt x="11722" y="64909"/>
                  </a:lnTo>
                  <a:lnTo>
                    <a:pt x="19202" y="66421"/>
                  </a:lnTo>
                  <a:lnTo>
                    <a:pt x="26670" y="64909"/>
                  </a:lnTo>
                  <a:lnTo>
                    <a:pt x="32778" y="60807"/>
                  </a:lnTo>
                  <a:lnTo>
                    <a:pt x="36893" y="54724"/>
                  </a:lnTo>
                  <a:lnTo>
                    <a:pt x="38404" y="47244"/>
                  </a:lnTo>
                  <a:close/>
                </a:path>
                <a:path w="320675" h="97790">
                  <a:moveTo>
                    <a:pt x="158280" y="48831"/>
                  </a:moveTo>
                  <a:lnTo>
                    <a:pt x="156108" y="38125"/>
                  </a:lnTo>
                  <a:lnTo>
                    <a:pt x="150202" y="29375"/>
                  </a:lnTo>
                  <a:lnTo>
                    <a:pt x="141452" y="23469"/>
                  </a:lnTo>
                  <a:lnTo>
                    <a:pt x="130759" y="21310"/>
                  </a:lnTo>
                  <a:lnTo>
                    <a:pt x="120040" y="23469"/>
                  </a:lnTo>
                  <a:lnTo>
                    <a:pt x="111290" y="29375"/>
                  </a:lnTo>
                  <a:lnTo>
                    <a:pt x="105397" y="38125"/>
                  </a:lnTo>
                  <a:lnTo>
                    <a:pt x="103225" y="48831"/>
                  </a:lnTo>
                  <a:lnTo>
                    <a:pt x="105397" y="59550"/>
                  </a:lnTo>
                  <a:lnTo>
                    <a:pt x="111290" y="68300"/>
                  </a:lnTo>
                  <a:lnTo>
                    <a:pt x="120040" y="74193"/>
                  </a:lnTo>
                  <a:lnTo>
                    <a:pt x="130759" y="76352"/>
                  </a:lnTo>
                  <a:lnTo>
                    <a:pt x="141452" y="74193"/>
                  </a:lnTo>
                  <a:lnTo>
                    <a:pt x="150202" y="68300"/>
                  </a:lnTo>
                  <a:lnTo>
                    <a:pt x="156108" y="59550"/>
                  </a:lnTo>
                  <a:lnTo>
                    <a:pt x="158280" y="48831"/>
                  </a:lnTo>
                  <a:close/>
                </a:path>
                <a:path w="320675" h="97790">
                  <a:moveTo>
                    <a:pt x="320128" y="48831"/>
                  </a:moveTo>
                  <a:lnTo>
                    <a:pt x="271297" y="0"/>
                  </a:lnTo>
                  <a:lnTo>
                    <a:pt x="222504" y="48831"/>
                  </a:lnTo>
                  <a:lnTo>
                    <a:pt x="271297" y="97663"/>
                  </a:lnTo>
                  <a:lnTo>
                    <a:pt x="320128" y="48831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01982" y="669232"/>
            <a:ext cx="5648263" cy="14493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6">
              <a:tabLst>
                <a:tab pos="380050" algn="l"/>
                <a:tab pos="3167086" algn="l"/>
              </a:tabLst>
            </a:pP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46</a:t>
            </a:r>
            <a:r>
              <a:rPr sz="967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sz="1270" baseline="3968" dirty="0">
                <a:solidFill>
                  <a:srgbClr val="386742"/>
                </a:solidFill>
                <a:latin typeface="Roboto"/>
                <a:cs typeface="Roboto"/>
              </a:rPr>
              <a:t>ЭФФЕКТИВНОЕ</a:t>
            </a:r>
            <a:r>
              <a:rPr sz="1270" spc="553" baseline="3968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70" spc="-18" baseline="3968" dirty="0">
                <a:solidFill>
                  <a:srgbClr val="386742"/>
                </a:solidFill>
                <a:latin typeface="Roboto"/>
                <a:cs typeface="Roboto"/>
              </a:rPr>
              <a:t>ГОСУДАРСТВО</a:t>
            </a:r>
            <a:endParaRPr sz="1270" baseline="3968" dirty="0">
              <a:latin typeface="Roboto"/>
              <a:cs typeface="Roboto"/>
            </a:endParaRPr>
          </a:p>
          <a:p>
            <a:pPr>
              <a:spcBef>
                <a:spcPts val="12"/>
              </a:spcBef>
            </a:pPr>
            <a:endParaRPr sz="1451" dirty="0">
              <a:latin typeface="Roboto"/>
              <a:cs typeface="Roboto"/>
            </a:endParaRPr>
          </a:p>
          <a:p>
            <a:pPr marL="473719" marR="6142">
              <a:lnSpc>
                <a:spcPts val="2055"/>
              </a:lnSpc>
            </a:pPr>
            <a:r>
              <a:rPr lang="ru-RU" sz="2800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Муниципальная</a:t>
            </a:r>
            <a:r>
              <a:rPr sz="2800" spc="-30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lang="ru-RU" sz="2800" spc="-12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программа</a:t>
            </a:r>
            <a:r>
              <a:rPr sz="2800" spc="-12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800" spc="-48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«</a:t>
            </a:r>
            <a:r>
              <a:rPr lang="ru-RU" sz="2800" spc="-48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Развитие субъектов малого и среднего предпринимательства в городе Невинномысске</a:t>
            </a:r>
            <a:r>
              <a:rPr sz="2800" spc="-12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»</a:t>
            </a:r>
            <a:endParaRPr sz="2800" dirty="0">
              <a:latin typeface="Palatino Linotype"/>
              <a:cs typeface="Palatino Linotype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368119" y="2672130"/>
            <a:ext cx="4522096" cy="30710"/>
            <a:chOff x="962480" y="2210074"/>
            <a:chExt cx="3740150" cy="25400"/>
          </a:xfrm>
        </p:grpSpPr>
        <p:sp>
          <p:nvSpPr>
            <p:cNvPr id="13" name="object 13"/>
            <p:cNvSpPr/>
            <p:nvPr/>
          </p:nvSpPr>
          <p:spPr>
            <a:xfrm>
              <a:off x="1013210" y="2222774"/>
              <a:ext cx="3689350" cy="0"/>
            </a:xfrm>
            <a:custGeom>
              <a:avLst/>
              <a:gdLst/>
              <a:ahLst/>
              <a:cxnLst/>
              <a:rect l="l" t="t" r="r" b="b"/>
              <a:pathLst>
                <a:path w="3689350">
                  <a:moveTo>
                    <a:pt x="3689213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2480" y="221007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5966557" y="2672130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368119" y="3089778"/>
            <a:ext cx="4522096" cy="30710"/>
            <a:chOff x="962480" y="2555504"/>
            <a:chExt cx="3740150" cy="25400"/>
          </a:xfrm>
        </p:grpSpPr>
        <p:sp>
          <p:nvSpPr>
            <p:cNvPr id="17" name="object 17"/>
            <p:cNvSpPr/>
            <p:nvPr/>
          </p:nvSpPr>
          <p:spPr>
            <a:xfrm>
              <a:off x="1013210" y="2568204"/>
              <a:ext cx="3689350" cy="0"/>
            </a:xfrm>
            <a:custGeom>
              <a:avLst/>
              <a:gdLst/>
              <a:ahLst/>
              <a:cxnLst/>
              <a:rect l="l" t="t" r="r" b="b"/>
              <a:pathLst>
                <a:path w="3689350">
                  <a:moveTo>
                    <a:pt x="3689213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480" y="255550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5966557" y="3089778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352804" y="2730036"/>
            <a:ext cx="4514418" cy="134683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22266">
              <a:spcBef>
                <a:spcPts val="121"/>
              </a:spcBef>
            </a:pP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Ответственный</a:t>
            </a:r>
            <a:r>
              <a:rPr sz="967" b="1" spc="54" dirty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исполнитель:</a:t>
            </a:r>
            <a:endParaRPr sz="967" dirty="0">
              <a:latin typeface="Roboto"/>
              <a:cs typeface="Roboto"/>
            </a:endParaRPr>
          </a:p>
          <a:p>
            <a:pPr marL="22266"/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Администрация города Невинномысска</a:t>
            </a:r>
            <a:endParaRPr sz="967" dirty="0">
              <a:latin typeface="Roboto"/>
              <a:cs typeface="Roboto"/>
            </a:endParaRPr>
          </a:p>
          <a:p>
            <a:pPr marL="15356">
              <a:spcBef>
                <a:spcPts val="889"/>
              </a:spcBef>
            </a:pPr>
            <a:r>
              <a:rPr lang="ru-RU" sz="967" b="1" dirty="0" smtClean="0">
                <a:solidFill>
                  <a:srgbClr val="BD474A"/>
                </a:solidFill>
                <a:latin typeface="Roboto"/>
                <a:cs typeface="Roboto"/>
              </a:rPr>
              <a:t>Основные цели реализации</a:t>
            </a:r>
            <a:r>
              <a:rPr sz="967" b="1" spc="-24" dirty="0" smtClean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lang="ru-RU" sz="967" b="1" spc="-12" dirty="0" smtClean="0">
                <a:solidFill>
                  <a:srgbClr val="BD474A"/>
                </a:solidFill>
                <a:latin typeface="Roboto"/>
                <a:cs typeface="Roboto"/>
              </a:rPr>
              <a:t>муниципальной</a:t>
            </a:r>
            <a:r>
              <a:rPr sz="967" b="1" spc="-30" dirty="0" smtClean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программы:</a:t>
            </a:r>
            <a:endParaRPr sz="967" dirty="0">
              <a:latin typeface="Roboto"/>
              <a:cs typeface="Roboto"/>
            </a:endParaRPr>
          </a:p>
          <a:p>
            <a:pPr algn="just"/>
            <a:r>
              <a:rPr lang="ru-RU" sz="1000" dirty="0" smtClean="0"/>
              <a:t>1. Увеличение </a:t>
            </a:r>
            <a:r>
              <a:rPr lang="ru-RU" sz="1000" dirty="0"/>
              <a:t>числа субъектов малого и среднего предпринимательства и занятых в сфере малого и среднего предпринимательства в городе;	</a:t>
            </a:r>
          </a:p>
          <a:p>
            <a:pPr algn="just"/>
            <a:r>
              <a:rPr lang="ru-RU" sz="1000" dirty="0" smtClean="0"/>
              <a:t>2. Поддержка </a:t>
            </a:r>
            <a:r>
              <a:rPr lang="ru-RU" sz="1000" dirty="0"/>
              <a:t>пищевой и перерабатывающей промышленности и развитие потребительского рынка в городе	</a:t>
            </a: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45333"/>
              </p:ext>
            </p:extLst>
          </p:nvPr>
        </p:nvGraphicFramePr>
        <p:xfrm>
          <a:off x="1076710" y="4119417"/>
          <a:ext cx="5016586" cy="17994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6095"/>
                <a:gridCol w="800275"/>
                <a:gridCol w="445379"/>
                <a:gridCol w="492344"/>
                <a:gridCol w="456337"/>
                <a:gridCol w="468078"/>
                <a:gridCol w="468078"/>
              </a:tblGrid>
              <a:tr h="28637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501015" marR="492759" algn="ctr">
                        <a:lnSpc>
                          <a:spcPct val="100000"/>
                        </a:lnSpc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Наименование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целевого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показателя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56261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Значение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целевого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показателя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76008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73781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0640" marR="42545" indent="5016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Единица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измерения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78740" algn="ctr">
                        <a:lnSpc>
                          <a:spcPct val="100000"/>
                        </a:lnSpc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2021 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lang="ru-RU" sz="800" b="1" spc="-20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2022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3762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78105" algn="ctr">
                        <a:lnSpc>
                          <a:spcPct val="100000"/>
                        </a:lnSpc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2023 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87630" algn="ctr">
                        <a:lnSpc>
                          <a:spcPct val="100000"/>
                        </a:lnSpc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2024 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87630" algn="ctr">
                        <a:lnSpc>
                          <a:spcPct val="100000"/>
                        </a:lnSpc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2025 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</a:tr>
              <a:tr h="737816"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Количество субъектов малого и среднего предпринимательства, в том числе </a:t>
                      </a:r>
                      <a:r>
                        <a:rPr lang="ru-RU" sz="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самозанятых</a:t>
                      </a: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, осуществляющих деятельность на территории города, в расчете на 10 тыс. человек населения, на конец года</a:t>
                      </a:r>
                    </a:p>
                  </a:txBody>
                  <a:tcPr marL="0" marR="0" marT="43762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01600">
                        <a:lnSpc>
                          <a:spcPct val="100000"/>
                        </a:lnSpc>
                      </a:pPr>
                      <a:r>
                        <a:rPr lang="ru-RU" sz="800" i="1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    единиц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ctr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458,4  	</a:t>
                      </a: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567,1 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R="1270" algn="ctr">
                        <a:lnSpc>
                          <a:spcPct val="10000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631,2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686,2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734,2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314501"/>
              </p:ext>
            </p:extLst>
          </p:nvPr>
        </p:nvGraphicFramePr>
        <p:xfrm>
          <a:off x="1076708" y="5925510"/>
          <a:ext cx="5016588" cy="2957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0953"/>
                <a:gridCol w="734133"/>
                <a:gridCol w="513893"/>
                <a:gridCol w="440480"/>
                <a:gridCol w="513893"/>
                <a:gridCol w="440480"/>
                <a:gridCol w="452756"/>
              </a:tblGrid>
              <a:tr h="465327"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Количество субъектов малого и среднего предпринимательства (без учета индивидуальных предпринимателей) в городе, на конец года</a:t>
                      </a:r>
                    </a:p>
                  </a:txBody>
                  <a:tcPr marL="0" marR="0" marT="0" marB="0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ts val="800"/>
                        </a:lnSpc>
                      </a:pPr>
                      <a:r>
                        <a:rPr lang="ru-RU" sz="800" i="1" u="none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единиц</a:t>
                      </a:r>
                      <a:endParaRPr sz="800" u="none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1089 	 		</a:t>
                      </a:r>
                    </a:p>
                  </a:txBody>
                  <a:tcPr marL="0" marR="0" marT="0" marB="0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1094			 		</a:t>
                      </a:r>
                    </a:p>
                  </a:txBody>
                  <a:tcPr marL="0" marR="0" marT="0" marB="0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1097 </a:t>
                      </a:r>
                    </a:p>
                  </a:txBody>
                  <a:tcPr marL="0" marR="0" marT="0" marB="0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1099	 </a:t>
                      </a:r>
                    </a:p>
                  </a:txBody>
                  <a:tcPr marL="0" marR="0" marT="0" marB="0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1103 		 	 	</a:t>
                      </a:r>
                    </a:p>
                  </a:txBody>
                  <a:tcPr marL="0" marR="0" marT="0" marB="0"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871"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0" marR="0" marT="34549" marB="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800" dirty="0" smtClean="0">
                          <a:latin typeface="Roboto"/>
                          <a:cs typeface="Roboto"/>
                        </a:rPr>
                        <a:t>процент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26,8 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800" dirty="0" smtClean="0">
                          <a:latin typeface="Roboto"/>
                          <a:cs typeface="Roboto"/>
                        </a:rPr>
                        <a:t>28,4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800" dirty="0" smtClean="0">
                          <a:latin typeface="Roboto"/>
                          <a:cs typeface="Roboto"/>
                        </a:rPr>
                        <a:t>29,30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800" dirty="0" smtClean="0">
                          <a:latin typeface="Roboto"/>
                          <a:cs typeface="Roboto"/>
                        </a:rPr>
                        <a:t>30,2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marR="131445" algn="r">
                        <a:lnSpc>
                          <a:spcPts val="780"/>
                        </a:lnSpc>
                      </a:pPr>
                      <a:r>
                        <a:rPr lang="ru-RU" sz="800" dirty="0" smtClean="0">
                          <a:latin typeface="Roboto"/>
                          <a:cs typeface="Roboto"/>
                        </a:rPr>
                        <a:t>33,2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E7CF"/>
                    </a:solidFill>
                  </a:tcPr>
                </a:tc>
              </a:tr>
              <a:tr h="171978">
                <a:tc>
                  <a:txBody>
                    <a:bodyPr/>
                    <a:lstStyle/>
                    <a:p>
                      <a:pPr algn="just"/>
                      <a:endParaRPr lang="ru-RU" sz="1000" b="0" i="0" u="none" strike="noStrike" baseline="0" dirty="0" smtClean="0"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7CF"/>
                    </a:solidFill>
                  </a:tcPr>
                </a:tc>
              </a:tr>
              <a:tr h="307871"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Количество субъектов малого и среднего предпринимательства города, осуществляющих деятельность в сфере пищевой и перерабатывающей промышленности, на конец </a:t>
                      </a: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год</a:t>
                      </a:r>
                    </a:p>
                    <a:p>
                      <a:pPr algn="ctr"/>
                      <a:endParaRPr lang="ru-RU" sz="800" b="0" i="0" u="none" strike="noStrike" kern="1200" baseline="0" dirty="0" smtClean="0">
                        <a:solidFill>
                          <a:schemeClr val="tx1"/>
                        </a:solidFill>
                        <a:latin typeface="Roboto"/>
                        <a:ea typeface="+mn-ea"/>
                        <a:cs typeface="+mn-cs"/>
                      </a:endParaRPr>
                    </a:p>
                  </a:txBody>
                  <a:tcPr marL="0" marR="0" marT="34549" marB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78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единиц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4445" algn="ctr">
                        <a:lnSpc>
                          <a:spcPts val="78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32080" algn="ctr">
                        <a:lnSpc>
                          <a:spcPts val="78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23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78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25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ts val="78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27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31445" algn="ctr">
                        <a:lnSpc>
                          <a:spcPts val="780"/>
                        </a:lnSpc>
                      </a:pPr>
                      <a:endParaRPr lang="ru-RU" sz="800" dirty="0" smtClean="0">
                        <a:latin typeface="Roboto"/>
                        <a:cs typeface="Roboto"/>
                      </a:endParaRPr>
                    </a:p>
                    <a:p>
                      <a:pPr marR="131445" algn="ctr">
                        <a:lnSpc>
                          <a:spcPts val="780"/>
                        </a:lnSpc>
                      </a:pPr>
                      <a:endParaRPr lang="ru-RU" sz="800" dirty="0" smtClean="0">
                        <a:latin typeface="Roboto"/>
                        <a:cs typeface="Roboto"/>
                      </a:endParaRPr>
                    </a:p>
                    <a:p>
                      <a:pPr marR="131445" algn="ctr">
                        <a:lnSpc>
                          <a:spcPts val="780"/>
                        </a:lnSpc>
                      </a:pPr>
                      <a:r>
                        <a:rPr lang="ru-RU" sz="800" dirty="0" smtClean="0">
                          <a:latin typeface="Roboto"/>
                          <a:cs typeface="Roboto"/>
                        </a:rPr>
                        <a:t>28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 anchor="ctr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7871"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Обеспеченность населения города площадью торговых объектов на 1000 человек, на конец года	</a:t>
                      </a:r>
                    </a:p>
                  </a:txBody>
                  <a:tcPr marL="0" marR="0" marT="34549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780"/>
                        </a:lnSpc>
                      </a:pPr>
                      <a:r>
                        <a:rPr lang="ru-RU" sz="800" spc="-25" dirty="0" err="1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кв.м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4445" algn="ctr">
                        <a:lnSpc>
                          <a:spcPts val="78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939,1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32080" algn="r">
                        <a:lnSpc>
                          <a:spcPts val="78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1265,6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78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1265,6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31445" algn="r">
                        <a:lnSpc>
                          <a:spcPts val="78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1270,0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marR="131445" algn="ctr">
                        <a:lnSpc>
                          <a:spcPts val="780"/>
                        </a:lnSpc>
                      </a:pPr>
                      <a:r>
                        <a:rPr lang="ru-RU" sz="800" dirty="0" smtClean="0">
                          <a:latin typeface="Roboto"/>
                          <a:cs typeface="Roboto"/>
                        </a:rPr>
                        <a:t>1284,2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7" marB="0" anchor="ctr">
                    <a:solidFill>
                      <a:srgbClr val="F2E7C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13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53743" y="663475"/>
            <a:ext cx="1684461" cy="27583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ЭФФЕКТИВНОЕ</a:t>
            </a:r>
            <a:r>
              <a:rPr sz="846" spc="369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386742"/>
                </a:solidFill>
                <a:latin typeface="Roboto"/>
                <a:cs typeface="Roboto"/>
              </a:rPr>
              <a:t>ГОСУДАРСТВО</a:t>
            </a:r>
            <a:endParaRPr sz="846">
              <a:latin typeface="Roboto"/>
              <a:cs typeface="Robo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4416" y="623896"/>
            <a:ext cx="3057213" cy="246450"/>
            <a:chOff x="0" y="516013"/>
            <a:chExt cx="2528570" cy="203835"/>
          </a:xfrm>
        </p:grpSpPr>
        <p:sp>
          <p:nvSpPr>
            <p:cNvPr id="4" name="object 4"/>
            <p:cNvSpPr/>
            <p:nvPr/>
          </p:nvSpPr>
          <p:spPr>
            <a:xfrm>
              <a:off x="720007" y="516013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80" h="203834">
                  <a:moveTo>
                    <a:pt x="1706392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1706392" y="203822"/>
                  </a:lnTo>
                  <a:lnTo>
                    <a:pt x="1706392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16013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720007" y="203822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24493" y="516015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8088" y="516015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4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01981" y="669233"/>
            <a:ext cx="2069876" cy="148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6">
              <a:tabLst>
                <a:tab pos="380050" algn="l"/>
              </a:tabLst>
            </a:pP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47</a:t>
            </a:r>
            <a:r>
              <a:rPr sz="967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 </a:t>
            </a:r>
            <a:endParaRPr sz="1270" baseline="3968" dirty="0">
              <a:latin typeface="Noto Mono"/>
              <a:cs typeface="Noto Mon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775392" y="693328"/>
            <a:ext cx="871406" cy="118235"/>
            <a:chOff x="4607661" y="573440"/>
            <a:chExt cx="720725" cy="97790"/>
          </a:xfrm>
        </p:grpSpPr>
        <p:sp>
          <p:nvSpPr>
            <p:cNvPr id="10" name="object 10"/>
            <p:cNvSpPr/>
            <p:nvPr/>
          </p:nvSpPr>
          <p:spPr>
            <a:xfrm>
              <a:off x="4626864" y="622269"/>
              <a:ext cx="661670" cy="0"/>
            </a:xfrm>
            <a:custGeom>
              <a:avLst/>
              <a:gdLst/>
              <a:ahLst/>
              <a:cxnLst/>
              <a:rect l="l" t="t" r="r" b="b"/>
              <a:pathLst>
                <a:path w="661670">
                  <a:moveTo>
                    <a:pt x="661202" y="0"/>
                  </a:moveTo>
                  <a:lnTo>
                    <a:pt x="0" y="0"/>
                  </a:lnTo>
                </a:path>
              </a:pathLst>
            </a:custGeom>
            <a:ln w="3176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88067" y="620681"/>
              <a:ext cx="40005" cy="3175"/>
            </a:xfrm>
            <a:custGeom>
              <a:avLst/>
              <a:gdLst/>
              <a:ahLst/>
              <a:cxnLst/>
              <a:rect l="l" t="t" r="r" b="b"/>
              <a:pathLst>
                <a:path w="40004" h="3175">
                  <a:moveTo>
                    <a:pt x="0" y="3176"/>
                  </a:moveTo>
                  <a:lnTo>
                    <a:pt x="39938" y="3176"/>
                  </a:lnTo>
                  <a:lnTo>
                    <a:pt x="39938" y="0"/>
                  </a:lnTo>
                  <a:lnTo>
                    <a:pt x="0" y="0"/>
                  </a:lnTo>
                  <a:lnTo>
                    <a:pt x="0" y="3176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607661" y="573442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38404" y="47244"/>
                  </a:moveTo>
                  <a:lnTo>
                    <a:pt x="36893" y="39776"/>
                  </a:lnTo>
                  <a:lnTo>
                    <a:pt x="32778" y="33667"/>
                  </a:lnTo>
                  <a:lnTo>
                    <a:pt x="26670" y="29552"/>
                  </a:lnTo>
                  <a:lnTo>
                    <a:pt x="19202" y="28041"/>
                  </a:lnTo>
                  <a:lnTo>
                    <a:pt x="11722" y="29552"/>
                  </a:lnTo>
                  <a:lnTo>
                    <a:pt x="5613" y="33667"/>
                  </a:lnTo>
                  <a:lnTo>
                    <a:pt x="1498" y="39776"/>
                  </a:lnTo>
                  <a:lnTo>
                    <a:pt x="0" y="47244"/>
                  </a:lnTo>
                  <a:lnTo>
                    <a:pt x="1498" y="54724"/>
                  </a:lnTo>
                  <a:lnTo>
                    <a:pt x="5613" y="60807"/>
                  </a:lnTo>
                  <a:lnTo>
                    <a:pt x="11722" y="64909"/>
                  </a:lnTo>
                  <a:lnTo>
                    <a:pt x="19202" y="66421"/>
                  </a:lnTo>
                  <a:lnTo>
                    <a:pt x="26670" y="64909"/>
                  </a:lnTo>
                  <a:lnTo>
                    <a:pt x="32778" y="60807"/>
                  </a:lnTo>
                  <a:lnTo>
                    <a:pt x="36893" y="54724"/>
                  </a:lnTo>
                  <a:lnTo>
                    <a:pt x="38404" y="47244"/>
                  </a:lnTo>
                  <a:close/>
                </a:path>
                <a:path w="320675" h="97790">
                  <a:moveTo>
                    <a:pt x="158280" y="48831"/>
                  </a:moveTo>
                  <a:lnTo>
                    <a:pt x="156108" y="38125"/>
                  </a:lnTo>
                  <a:lnTo>
                    <a:pt x="150202" y="29375"/>
                  </a:lnTo>
                  <a:lnTo>
                    <a:pt x="141452" y="23469"/>
                  </a:lnTo>
                  <a:lnTo>
                    <a:pt x="130759" y="21310"/>
                  </a:lnTo>
                  <a:lnTo>
                    <a:pt x="120040" y="23469"/>
                  </a:lnTo>
                  <a:lnTo>
                    <a:pt x="111290" y="29375"/>
                  </a:lnTo>
                  <a:lnTo>
                    <a:pt x="105397" y="38125"/>
                  </a:lnTo>
                  <a:lnTo>
                    <a:pt x="103225" y="48831"/>
                  </a:lnTo>
                  <a:lnTo>
                    <a:pt x="105397" y="59550"/>
                  </a:lnTo>
                  <a:lnTo>
                    <a:pt x="111290" y="68300"/>
                  </a:lnTo>
                  <a:lnTo>
                    <a:pt x="120040" y="74193"/>
                  </a:lnTo>
                  <a:lnTo>
                    <a:pt x="130759" y="76352"/>
                  </a:lnTo>
                  <a:lnTo>
                    <a:pt x="141452" y="74193"/>
                  </a:lnTo>
                  <a:lnTo>
                    <a:pt x="150202" y="68300"/>
                  </a:lnTo>
                  <a:lnTo>
                    <a:pt x="156108" y="59550"/>
                  </a:lnTo>
                  <a:lnTo>
                    <a:pt x="158280" y="48831"/>
                  </a:lnTo>
                  <a:close/>
                </a:path>
                <a:path w="320675" h="97790">
                  <a:moveTo>
                    <a:pt x="320128" y="48831"/>
                  </a:moveTo>
                  <a:lnTo>
                    <a:pt x="271297" y="0"/>
                  </a:lnTo>
                  <a:lnTo>
                    <a:pt x="222504" y="48831"/>
                  </a:lnTo>
                  <a:lnTo>
                    <a:pt x="271297" y="97663"/>
                  </a:lnTo>
                  <a:lnTo>
                    <a:pt x="320128" y="48831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305445" y="2013844"/>
            <a:ext cx="4695692" cy="45719"/>
            <a:chOff x="965659" y="1805361"/>
            <a:chExt cx="3740150" cy="25400"/>
          </a:xfrm>
        </p:grpSpPr>
        <p:sp>
          <p:nvSpPr>
            <p:cNvPr id="14" name="object 14"/>
            <p:cNvSpPr/>
            <p:nvPr/>
          </p:nvSpPr>
          <p:spPr>
            <a:xfrm>
              <a:off x="1016388" y="1818060"/>
              <a:ext cx="3689350" cy="0"/>
            </a:xfrm>
            <a:custGeom>
              <a:avLst/>
              <a:gdLst/>
              <a:ahLst/>
              <a:cxnLst/>
              <a:rect l="l" t="t" r="r" b="b"/>
              <a:pathLst>
                <a:path w="3689350">
                  <a:moveTo>
                    <a:pt x="3689174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65659" y="180536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305444" y="2364988"/>
            <a:ext cx="4715843" cy="46771"/>
            <a:chOff x="965659" y="2159813"/>
            <a:chExt cx="3740150" cy="25400"/>
          </a:xfrm>
        </p:grpSpPr>
        <p:sp>
          <p:nvSpPr>
            <p:cNvPr id="18" name="object 18"/>
            <p:cNvSpPr/>
            <p:nvPr/>
          </p:nvSpPr>
          <p:spPr>
            <a:xfrm>
              <a:off x="1016388" y="2172512"/>
              <a:ext cx="3689350" cy="0"/>
            </a:xfrm>
            <a:custGeom>
              <a:avLst/>
              <a:gdLst/>
              <a:ahLst/>
              <a:cxnLst/>
              <a:rect l="l" t="t" r="r" b="b"/>
              <a:pathLst>
                <a:path w="3689350">
                  <a:moveTo>
                    <a:pt x="3689174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65659" y="215981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285478" y="940724"/>
            <a:ext cx="5377090" cy="1039748"/>
          </a:xfrm>
          <a:prstGeom prst="rect">
            <a:avLst/>
          </a:prstGeom>
        </p:spPr>
        <p:txBody>
          <a:bodyPr vert="horz" wrap="square" lIns="0" tIns="64492" rIns="0" bIns="0" rtlCol="0">
            <a:spAutoFit/>
          </a:bodyPr>
          <a:lstStyle/>
          <a:p>
            <a:pPr marL="15356" marR="226495">
              <a:lnSpc>
                <a:spcPts val="1935"/>
              </a:lnSpc>
              <a:spcBef>
                <a:spcPts val="508"/>
              </a:spcBef>
            </a:pPr>
            <a:r>
              <a:rPr lang="ru-RU" sz="1935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Муниципальная</a:t>
            </a:r>
            <a:r>
              <a:rPr sz="1935" spc="-30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lang="ru-RU" sz="1935" spc="-12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программа</a:t>
            </a:r>
            <a:r>
              <a:rPr sz="1935" spc="-12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1935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«</a:t>
            </a:r>
            <a:r>
              <a:rPr lang="ru-RU" sz="1935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Развитие муниципальной службы и противодействие коррупции в администрации города Невинномысска и ее органах</a:t>
            </a:r>
            <a:r>
              <a:rPr sz="1935" spc="-12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»</a:t>
            </a:r>
            <a:endParaRPr sz="1935" dirty="0">
              <a:latin typeface="Palatino Linotype"/>
              <a:cs typeface="Palatino Linotyp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85478" y="2048593"/>
            <a:ext cx="4705853" cy="1148636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Ответственный</a:t>
            </a:r>
            <a:r>
              <a:rPr sz="967" b="1" spc="54" dirty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исполнитель:</a:t>
            </a:r>
            <a:endParaRPr sz="967" dirty="0">
              <a:latin typeface="Roboto"/>
              <a:cs typeface="Roboto"/>
            </a:endParaRPr>
          </a:p>
          <a:p>
            <a:pPr marL="15356"/>
            <a:r>
              <a:rPr lang="ru-RU" sz="967" spc="-54" dirty="0" smtClean="0">
                <a:solidFill>
                  <a:srgbClr val="231F20"/>
                </a:solidFill>
                <a:latin typeface="Roboto"/>
                <a:cs typeface="Roboto"/>
              </a:rPr>
              <a:t>Администрация города Невинномысска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42"/>
              </a:spcBef>
            </a:pPr>
            <a:endParaRPr sz="846" dirty="0">
              <a:latin typeface="Roboto"/>
              <a:cs typeface="Roboto"/>
            </a:endParaRPr>
          </a:p>
          <a:p>
            <a:pPr marL="15356">
              <a:lnSpc>
                <a:spcPts val="1124"/>
              </a:lnSpc>
            </a:pPr>
            <a:r>
              <a:rPr lang="ru-RU" sz="967" b="1" dirty="0" smtClean="0">
                <a:solidFill>
                  <a:srgbClr val="BD474A"/>
                </a:solidFill>
                <a:latin typeface="Roboto"/>
                <a:cs typeface="Roboto"/>
              </a:rPr>
              <a:t>Основные цели реализации</a:t>
            </a:r>
            <a:r>
              <a:rPr sz="967" b="1" spc="-24" dirty="0" smtClean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lang="ru-RU" sz="967" b="1" spc="-12" dirty="0" smtClean="0">
                <a:solidFill>
                  <a:srgbClr val="BD474A"/>
                </a:solidFill>
                <a:latin typeface="Roboto"/>
                <a:cs typeface="Roboto"/>
              </a:rPr>
              <a:t>муниципальной</a:t>
            </a:r>
            <a:r>
              <a:rPr sz="967" b="1" spc="-30" dirty="0" smtClean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программы:</a:t>
            </a:r>
            <a:endParaRPr sz="967" dirty="0">
              <a:latin typeface="Roboto"/>
              <a:cs typeface="Roboto"/>
            </a:endParaRPr>
          </a:p>
          <a:p>
            <a:pPr marL="15356" algn="just">
              <a:lnSpc>
                <a:spcPts val="1124"/>
              </a:lnSpc>
            </a:pPr>
            <a:r>
              <a:rPr lang="ru-RU" sz="800" spc="-12" dirty="0" smtClean="0">
                <a:solidFill>
                  <a:srgbClr val="231F20"/>
                </a:solidFill>
                <a:latin typeface="Roboto"/>
                <a:cs typeface="Roboto"/>
              </a:rPr>
              <a:t>Формирование высококвалифицированного кадрового состава администрации города, создание эффективной системы противодействия коррупции в администрации города Невинномысска и ее органах, формирование в обществе  антикоррупционного сознания и нетерпимости к коррупционному поведению</a:t>
            </a:r>
            <a:endParaRPr sz="800" dirty="0">
              <a:latin typeface="Roboto"/>
              <a:cs typeface="Roboto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803154"/>
              </p:ext>
            </p:extLst>
          </p:nvPr>
        </p:nvGraphicFramePr>
        <p:xfrm>
          <a:off x="1072864" y="3199797"/>
          <a:ext cx="4920556" cy="12482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7764"/>
                <a:gridCol w="667182"/>
                <a:gridCol w="436853"/>
                <a:gridCol w="482919"/>
                <a:gridCol w="447602"/>
                <a:gridCol w="459118"/>
                <a:gridCol w="459118"/>
              </a:tblGrid>
              <a:tr h="291191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501015" marR="492759" algn="ctr">
                        <a:lnSpc>
                          <a:spcPts val="700"/>
                        </a:lnSpc>
                        <a:spcBef>
                          <a:spcPts val="5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Наименование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целевого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показателя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562610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Значение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целевого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показателя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071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5170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40640" marR="42545" indent="50165">
                        <a:lnSpc>
                          <a:spcPts val="700"/>
                        </a:lnSpc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Единица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измерения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78740" algn="ctr">
                        <a:lnSpc>
                          <a:spcPts val="770"/>
                        </a:lnSpc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2021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50165" marR="41275" indent="60325" algn="ctr">
                        <a:lnSpc>
                          <a:spcPts val="700"/>
                        </a:lnSpc>
                        <a:spcBef>
                          <a:spcPts val="70"/>
                        </a:spcBef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70"/>
                        </a:lnSpc>
                        <a:spcBef>
                          <a:spcPts val="105"/>
                        </a:spcBef>
                      </a:pPr>
                      <a:endParaRPr lang="ru-RU" sz="800" b="1" spc="-20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algn="ctr">
                        <a:lnSpc>
                          <a:spcPts val="770"/>
                        </a:lnSpc>
                        <a:spcBef>
                          <a:spcPts val="105"/>
                        </a:spcBef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2022 </a:t>
                      </a:r>
                    </a:p>
                    <a:p>
                      <a:pPr algn="ctr">
                        <a:lnSpc>
                          <a:spcPts val="770"/>
                        </a:lnSpc>
                        <a:spcBef>
                          <a:spcPts val="105"/>
                        </a:spcBef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16123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78105" algn="ctr">
                        <a:lnSpc>
                          <a:spcPts val="770"/>
                        </a:lnSpc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2023 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87630" algn="ctr">
                        <a:lnSpc>
                          <a:spcPts val="770"/>
                        </a:lnSpc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2024 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87630" algn="ctr">
                        <a:lnSpc>
                          <a:spcPts val="770"/>
                        </a:lnSpc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2025 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</a:tr>
              <a:tr h="505317">
                <a:tc>
                  <a:txBody>
                    <a:bodyPr/>
                    <a:lstStyle/>
                    <a:p>
                      <a:pPr marL="80645" marR="73025" algn="ctr">
                        <a:lnSpc>
                          <a:spcPts val="700"/>
                        </a:lnSpc>
                        <a:spcBef>
                          <a:spcPts val="245"/>
                        </a:spcBef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Доля муниципальных служащих, повысивших свой профессиональный уровень и уровень своей компетенции, за 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762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sz="850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процент</a:t>
                      </a:r>
                      <a:endParaRPr sz="85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85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5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5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5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 marR="1905" algn="ctr">
                        <a:lnSpc>
                          <a:spcPct val="100000"/>
                        </a:lnSpc>
                      </a:pPr>
                      <a:r>
                        <a:rPr lang="ru-RU" sz="85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5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5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5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5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5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</a:tr>
            </a:tbl>
          </a:graphicData>
        </a:graphic>
      </p:graphicFrame>
      <p:sp>
        <p:nvSpPr>
          <p:cNvPr id="24" name="object 24"/>
          <p:cNvSpPr txBox="1"/>
          <p:nvPr/>
        </p:nvSpPr>
        <p:spPr>
          <a:xfrm>
            <a:off x="1048937" y="4500944"/>
            <a:ext cx="1857207" cy="477170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algn="ctr">
              <a:lnSpc>
                <a:spcPts val="931"/>
              </a:lnSpc>
              <a:spcBef>
                <a:spcPts val="121"/>
              </a:spcBef>
            </a:pPr>
            <a:r>
              <a:rPr lang="ru-RU" sz="800" dirty="0" smtClean="0">
                <a:latin typeface="Roboto"/>
              </a:rPr>
              <a:t>Численность </a:t>
            </a:r>
            <a:r>
              <a:rPr lang="ru-RU" sz="800" dirty="0">
                <a:latin typeface="Roboto"/>
              </a:rPr>
              <a:t>муниципальных служащих, повысивших свой профессиональный уровень и уровень своей компетенции, за год </a:t>
            </a:r>
            <a:endParaRPr sz="800" dirty="0">
              <a:latin typeface="Roboto"/>
              <a:cs typeface="Robo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16024" y="4717822"/>
            <a:ext cx="449139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12" dirty="0" smtClean="0">
                <a:solidFill>
                  <a:srgbClr val="231F20"/>
                </a:solidFill>
                <a:latin typeface="Roboto"/>
                <a:cs typeface="Roboto"/>
              </a:rPr>
              <a:t>человек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39503" y="4742949"/>
            <a:ext cx="214239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240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293096" y="4742949"/>
            <a:ext cx="205426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241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743957" y="4739529"/>
            <a:ext cx="243144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243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33652" y="4759610"/>
            <a:ext cx="211572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244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687989" y="4759610"/>
            <a:ext cx="204682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Roboto"/>
              </a:rPr>
              <a:t>244</a:t>
            </a:r>
            <a:endParaRPr sz="846" dirty="0">
              <a:latin typeface="Roboto"/>
              <a:cs typeface="Roboto"/>
            </a:endParaRPr>
          </a:p>
        </p:txBody>
      </p:sp>
      <p:pic>
        <p:nvPicPr>
          <p:cNvPr id="31" name="object 3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864" y="5355241"/>
            <a:ext cx="4918467" cy="2906430"/>
          </a:xfrm>
          <a:prstGeom prst="rect">
            <a:avLst/>
          </a:prstGeom>
        </p:spPr>
      </p:pic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29596"/>
              </p:ext>
            </p:extLst>
          </p:nvPr>
        </p:nvGraphicFramePr>
        <p:xfrm>
          <a:off x="1072865" y="5100406"/>
          <a:ext cx="4920557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3006"/>
                <a:gridCol w="718966"/>
                <a:gridCol w="503276"/>
                <a:gridCol w="431379"/>
                <a:gridCol w="359484"/>
                <a:gridCol w="503277"/>
                <a:gridCol w="411169"/>
              </a:tblGrid>
              <a:tr h="142984"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Охват информированности муниципальных служащих в сфере противодействия коррупции, на конец года </a:t>
                      </a:r>
                      <a:endParaRPr lang="ru-RU" sz="80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sz="850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процент</a:t>
                      </a:r>
                      <a:endParaRPr sz="85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85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5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5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5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 marR="1905" algn="ctr">
                        <a:lnSpc>
                          <a:spcPct val="100000"/>
                        </a:lnSpc>
                      </a:pPr>
                      <a:r>
                        <a:rPr lang="ru-RU" sz="85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5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5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5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5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100</a:t>
                      </a:r>
                      <a:endParaRPr sz="85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solidFill>
                      <a:srgbClr val="F2E7C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49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7951" y="665655"/>
            <a:ext cx="1684461" cy="27583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ЭФФЕКТИВНОЕ</a:t>
            </a:r>
            <a:r>
              <a:rPr sz="846" spc="369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386742"/>
                </a:solidFill>
                <a:latin typeface="Roboto"/>
                <a:cs typeface="Roboto"/>
              </a:rPr>
              <a:t>ГОСУДАРСТВО</a:t>
            </a:r>
            <a:endParaRPr sz="846">
              <a:latin typeface="Roboto"/>
              <a:cs typeface="Robo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89436" y="629131"/>
            <a:ext cx="3057213" cy="247218"/>
            <a:chOff x="2799694" y="520344"/>
            <a:chExt cx="2528570" cy="204470"/>
          </a:xfrm>
        </p:grpSpPr>
        <p:sp>
          <p:nvSpPr>
            <p:cNvPr id="4" name="object 4"/>
            <p:cNvSpPr/>
            <p:nvPr/>
          </p:nvSpPr>
          <p:spPr>
            <a:xfrm>
              <a:off x="2901589" y="520384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404" y="203810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07996" y="520384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99694" y="520344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0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06102" y="520344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9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905090" y="660235"/>
            <a:ext cx="2043772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1887200" algn="l"/>
              </a:tabLst>
            </a:pP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48</a:t>
            </a:r>
            <a:endParaRPr sz="967" dirty="0">
              <a:latin typeface="Roboto"/>
              <a:cs typeface="Robo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4416" y="693328"/>
            <a:ext cx="774668" cy="118235"/>
            <a:chOff x="0" y="573440"/>
            <a:chExt cx="640715" cy="97790"/>
          </a:xfrm>
        </p:grpSpPr>
        <p:sp>
          <p:nvSpPr>
            <p:cNvPr id="10" name="object 10"/>
            <p:cNvSpPr/>
            <p:nvPr/>
          </p:nvSpPr>
          <p:spPr>
            <a:xfrm>
              <a:off x="0" y="620681"/>
              <a:ext cx="621665" cy="3175"/>
            </a:xfrm>
            <a:custGeom>
              <a:avLst/>
              <a:gdLst/>
              <a:ahLst/>
              <a:cxnLst/>
              <a:rect l="l" t="t" r="r" b="b"/>
              <a:pathLst>
                <a:path w="621665" h="3175">
                  <a:moveTo>
                    <a:pt x="621293" y="0"/>
                  </a:moveTo>
                  <a:lnTo>
                    <a:pt x="0" y="0"/>
                  </a:lnTo>
                  <a:lnTo>
                    <a:pt x="0" y="3176"/>
                  </a:lnTo>
                  <a:lnTo>
                    <a:pt x="621293" y="3176"/>
                  </a:lnTo>
                  <a:lnTo>
                    <a:pt x="621293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0370" y="573442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97637" y="48831"/>
                  </a:moveTo>
                  <a:lnTo>
                    <a:pt x="48806" y="0"/>
                  </a:lnTo>
                  <a:lnTo>
                    <a:pt x="0" y="48831"/>
                  </a:lnTo>
                  <a:lnTo>
                    <a:pt x="48806" y="97663"/>
                  </a:lnTo>
                  <a:lnTo>
                    <a:pt x="97637" y="48831"/>
                  </a:lnTo>
                  <a:close/>
                </a:path>
                <a:path w="320675" h="97790">
                  <a:moveTo>
                    <a:pt x="216890" y="48831"/>
                  </a:moveTo>
                  <a:lnTo>
                    <a:pt x="214731" y="38125"/>
                  </a:lnTo>
                  <a:lnTo>
                    <a:pt x="208838" y="29375"/>
                  </a:lnTo>
                  <a:lnTo>
                    <a:pt x="200088" y="23469"/>
                  </a:lnTo>
                  <a:lnTo>
                    <a:pt x="189382" y="21310"/>
                  </a:lnTo>
                  <a:lnTo>
                    <a:pt x="178663" y="23469"/>
                  </a:lnTo>
                  <a:lnTo>
                    <a:pt x="169913" y="29375"/>
                  </a:lnTo>
                  <a:lnTo>
                    <a:pt x="164020" y="38125"/>
                  </a:lnTo>
                  <a:lnTo>
                    <a:pt x="161861" y="48831"/>
                  </a:lnTo>
                  <a:lnTo>
                    <a:pt x="164020" y="59550"/>
                  </a:lnTo>
                  <a:lnTo>
                    <a:pt x="169913" y="68300"/>
                  </a:lnTo>
                  <a:lnTo>
                    <a:pt x="178663" y="74193"/>
                  </a:lnTo>
                  <a:lnTo>
                    <a:pt x="189382" y="76352"/>
                  </a:lnTo>
                  <a:lnTo>
                    <a:pt x="200088" y="74193"/>
                  </a:lnTo>
                  <a:lnTo>
                    <a:pt x="208838" y="68300"/>
                  </a:lnTo>
                  <a:lnTo>
                    <a:pt x="214731" y="59550"/>
                  </a:lnTo>
                  <a:lnTo>
                    <a:pt x="216890" y="48831"/>
                  </a:lnTo>
                  <a:close/>
                </a:path>
                <a:path w="320675" h="97790">
                  <a:moveTo>
                    <a:pt x="320103" y="47244"/>
                  </a:moveTo>
                  <a:lnTo>
                    <a:pt x="318604" y="39776"/>
                  </a:lnTo>
                  <a:lnTo>
                    <a:pt x="314490" y="33667"/>
                  </a:lnTo>
                  <a:lnTo>
                    <a:pt x="308394" y="29552"/>
                  </a:lnTo>
                  <a:lnTo>
                    <a:pt x="300926" y="28041"/>
                  </a:lnTo>
                  <a:lnTo>
                    <a:pt x="293446" y="29552"/>
                  </a:lnTo>
                  <a:lnTo>
                    <a:pt x="287350" y="33667"/>
                  </a:lnTo>
                  <a:lnTo>
                    <a:pt x="283235" y="39776"/>
                  </a:lnTo>
                  <a:lnTo>
                    <a:pt x="281724" y="47244"/>
                  </a:lnTo>
                  <a:lnTo>
                    <a:pt x="283235" y="54724"/>
                  </a:lnTo>
                  <a:lnTo>
                    <a:pt x="287350" y="60807"/>
                  </a:lnTo>
                  <a:lnTo>
                    <a:pt x="293446" y="64909"/>
                  </a:lnTo>
                  <a:lnTo>
                    <a:pt x="300926" y="66421"/>
                  </a:lnTo>
                  <a:lnTo>
                    <a:pt x="308394" y="64909"/>
                  </a:lnTo>
                  <a:lnTo>
                    <a:pt x="314490" y="60807"/>
                  </a:lnTo>
                  <a:lnTo>
                    <a:pt x="318604" y="54724"/>
                  </a:lnTo>
                  <a:lnTo>
                    <a:pt x="320103" y="47244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150491" y="2182804"/>
            <a:ext cx="4522096" cy="30710"/>
            <a:chOff x="782483" y="1805361"/>
            <a:chExt cx="3740150" cy="25400"/>
          </a:xfrm>
        </p:grpSpPr>
        <p:sp>
          <p:nvSpPr>
            <p:cNvPr id="13" name="object 13"/>
            <p:cNvSpPr/>
            <p:nvPr/>
          </p:nvSpPr>
          <p:spPr>
            <a:xfrm>
              <a:off x="833210" y="1818060"/>
              <a:ext cx="3689350" cy="0"/>
            </a:xfrm>
            <a:custGeom>
              <a:avLst/>
              <a:gdLst/>
              <a:ahLst/>
              <a:cxnLst/>
              <a:rect l="l" t="t" r="r" b="b"/>
              <a:pathLst>
                <a:path w="3689350">
                  <a:moveTo>
                    <a:pt x="3689198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82483" y="180536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5748944" y="2182804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150491" y="2611361"/>
            <a:ext cx="4522096" cy="30710"/>
            <a:chOff x="782483" y="2159813"/>
            <a:chExt cx="3740150" cy="25400"/>
          </a:xfrm>
        </p:grpSpPr>
        <p:sp>
          <p:nvSpPr>
            <p:cNvPr id="17" name="object 17"/>
            <p:cNvSpPr/>
            <p:nvPr/>
          </p:nvSpPr>
          <p:spPr>
            <a:xfrm>
              <a:off x="833210" y="2172512"/>
              <a:ext cx="3689350" cy="0"/>
            </a:xfrm>
            <a:custGeom>
              <a:avLst/>
              <a:gdLst/>
              <a:ahLst/>
              <a:cxnLst/>
              <a:rect l="l" t="t" r="r" b="b"/>
              <a:pathLst>
                <a:path w="3689350">
                  <a:moveTo>
                    <a:pt x="3689198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82483" y="215981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5748944" y="2611361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142803" y="1065150"/>
            <a:ext cx="5670573" cy="1039748"/>
          </a:xfrm>
          <a:prstGeom prst="rect">
            <a:avLst/>
          </a:prstGeom>
        </p:spPr>
        <p:txBody>
          <a:bodyPr vert="horz" wrap="square" lIns="0" tIns="64492" rIns="0" bIns="0" rtlCol="0">
            <a:spAutoFit/>
          </a:bodyPr>
          <a:lstStyle/>
          <a:p>
            <a:pPr marL="15356" marR="6142">
              <a:lnSpc>
                <a:spcPts val="1935"/>
              </a:lnSpc>
              <a:spcBef>
                <a:spcPts val="508"/>
              </a:spcBef>
            </a:pPr>
            <a:r>
              <a:rPr lang="ru-RU" sz="2400" spc="-24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Муниципальная программа</a:t>
            </a:r>
            <a:r>
              <a:rPr sz="2400" spc="-24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 </a:t>
            </a:r>
            <a:r>
              <a:rPr sz="2400" spc="-12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«</a:t>
            </a:r>
            <a:r>
              <a:rPr lang="ru-RU" sz="2400" spc="-12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Формирование</a:t>
            </a:r>
            <a:r>
              <a:rPr sz="2400" spc="-127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 </a:t>
            </a:r>
            <a:r>
              <a:rPr lang="ru-RU" sz="2400" spc="-12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современной</a:t>
            </a:r>
            <a:r>
              <a:rPr sz="2400" spc="272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 </a:t>
            </a:r>
            <a:r>
              <a:rPr lang="ru-RU" sz="2400" spc="-60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городской среды</a:t>
            </a:r>
            <a:r>
              <a:rPr sz="2400" spc="-133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 </a:t>
            </a:r>
            <a:r>
              <a:rPr lang="ru-RU" sz="2400" spc="-30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в городе Невинномысске</a:t>
            </a:r>
            <a:r>
              <a:rPr sz="2400" spc="-12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»</a:t>
            </a:r>
            <a:endParaRPr sz="2400" dirty="0">
              <a:latin typeface="Palatino Linotype" panose="02040502050505030304" pitchFamily="18" charset="0"/>
              <a:cs typeface="Palatino Linotyp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9895" y="2207404"/>
            <a:ext cx="4670134" cy="95371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Ответственный</a:t>
            </a:r>
            <a:r>
              <a:rPr sz="967" b="1" spc="54" dirty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исполнитель:</a:t>
            </a:r>
            <a:endParaRPr sz="967" dirty="0">
              <a:latin typeface="Roboto"/>
              <a:cs typeface="Roboto"/>
            </a:endParaRPr>
          </a:p>
          <a:p>
            <a:pPr marL="15356"/>
            <a:r>
              <a:rPr lang="ru-RU" sz="967" spc="-54" dirty="0" smtClean="0">
                <a:solidFill>
                  <a:srgbClr val="231F20"/>
                </a:solidFill>
                <a:latin typeface="Roboto"/>
                <a:cs typeface="Roboto"/>
              </a:rPr>
              <a:t>Управление</a:t>
            </a:r>
            <a:r>
              <a:rPr sz="967" spc="18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60" dirty="0" smtClean="0">
                <a:solidFill>
                  <a:srgbClr val="231F20"/>
                </a:solidFill>
                <a:latin typeface="Roboto"/>
                <a:cs typeface="Roboto"/>
              </a:rPr>
              <a:t>жилищно-коммунального</a:t>
            </a:r>
            <a:r>
              <a:rPr sz="967" spc="18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60" dirty="0" smtClean="0">
                <a:solidFill>
                  <a:srgbClr val="231F20"/>
                </a:solidFill>
                <a:latin typeface="Roboto"/>
                <a:cs typeface="Roboto"/>
              </a:rPr>
              <a:t>хозяйства</a:t>
            </a:r>
            <a:r>
              <a:rPr sz="967" spc="24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54" dirty="0" smtClean="0">
                <a:solidFill>
                  <a:srgbClr val="231F20"/>
                </a:solidFill>
                <a:latin typeface="Roboto"/>
                <a:cs typeface="Roboto"/>
              </a:rPr>
              <a:t>администрации города Невинномысска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42"/>
              </a:spcBef>
            </a:pPr>
            <a:endParaRPr sz="846" dirty="0">
              <a:latin typeface="Roboto"/>
              <a:cs typeface="Roboto"/>
            </a:endParaRPr>
          </a:p>
          <a:p>
            <a:pPr marL="15356">
              <a:lnSpc>
                <a:spcPts val="1124"/>
              </a:lnSpc>
            </a:pPr>
            <a:r>
              <a:rPr lang="ru-RU" sz="967" b="1" dirty="0" smtClean="0">
                <a:solidFill>
                  <a:srgbClr val="BD474A"/>
                </a:solidFill>
                <a:latin typeface="Roboto"/>
                <a:cs typeface="Roboto"/>
              </a:rPr>
              <a:t>Основные цели реализации</a:t>
            </a:r>
            <a:r>
              <a:rPr sz="967" b="1" spc="-24" dirty="0" smtClean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lang="ru-RU" sz="967" b="1" spc="-12" dirty="0" smtClean="0">
                <a:solidFill>
                  <a:srgbClr val="BD474A"/>
                </a:solidFill>
                <a:latin typeface="Roboto"/>
                <a:cs typeface="Roboto"/>
              </a:rPr>
              <a:t>муниципальной</a:t>
            </a:r>
            <a:r>
              <a:rPr sz="967" b="1" spc="-30" dirty="0" smtClean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программы:</a:t>
            </a:r>
            <a:endParaRPr sz="967" dirty="0">
              <a:latin typeface="Roboto"/>
              <a:cs typeface="Roboto"/>
            </a:endParaRPr>
          </a:p>
          <a:p>
            <a:pPr algn="just"/>
            <a:r>
              <a:rPr lang="ru-RU" sz="600" dirty="0" smtClean="0">
                <a:latin typeface="Roboto"/>
              </a:rPr>
              <a:t>Повышение </a:t>
            </a:r>
            <a:r>
              <a:rPr lang="ru-RU" sz="600" dirty="0">
                <a:latin typeface="Roboto"/>
              </a:rPr>
              <a:t>качества и комфорта городской среды на территории города, уровня благоустройства общественных территорий соответствующего функционального назначения (площадей, набережных, улиц, пешеходных зон, скверов, парков, иных территорий) (далее - общественные территории), а также территорий, прилегающих к многоквартирным домам, расположенным на территории города</a:t>
            </a: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657751"/>
              </p:ext>
            </p:extLst>
          </p:nvPr>
        </p:nvGraphicFramePr>
        <p:xfrm>
          <a:off x="853463" y="3155004"/>
          <a:ext cx="4920556" cy="22487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7764"/>
                <a:gridCol w="667182"/>
                <a:gridCol w="436853"/>
                <a:gridCol w="482919"/>
                <a:gridCol w="447602"/>
                <a:gridCol w="459118"/>
                <a:gridCol w="459118"/>
              </a:tblGrid>
              <a:tr h="537431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501015" marR="492759" algn="ctr">
                        <a:lnSpc>
                          <a:spcPts val="700"/>
                        </a:lnSpc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Наименование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целевого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показателя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62610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Значение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целевого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показателя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691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72860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40640" marR="42545" indent="50165" algn="ctr">
                        <a:lnSpc>
                          <a:spcPts val="700"/>
                        </a:lnSpc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Единица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измерения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L="78740" algn="ctr">
                        <a:lnSpc>
                          <a:spcPts val="770"/>
                        </a:lnSpc>
                      </a:pPr>
                      <a:endParaRPr lang="ru-RU" sz="800" b="1" spc="-20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marL="78740" algn="ctr">
                        <a:lnSpc>
                          <a:spcPts val="770"/>
                        </a:lnSpc>
                      </a:pPr>
                      <a:endParaRPr lang="ru-RU" sz="800" b="1" spc="-20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marL="78740" algn="ctr">
                        <a:lnSpc>
                          <a:spcPts val="770"/>
                        </a:lnSpc>
                      </a:pPr>
                      <a:r>
                        <a:rPr lang="ru-RU"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2021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50165" marR="41275" indent="60325" algn="ctr">
                        <a:lnSpc>
                          <a:spcPts val="700"/>
                        </a:lnSpc>
                        <a:spcBef>
                          <a:spcPts val="70"/>
                        </a:spcBef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839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70"/>
                        </a:lnSpc>
                        <a:spcBef>
                          <a:spcPts val="535"/>
                        </a:spcBef>
                      </a:pPr>
                      <a:endParaRPr lang="ru-RU" sz="800" b="1" spc="-20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algn="ctr">
                        <a:lnSpc>
                          <a:spcPts val="770"/>
                        </a:lnSpc>
                        <a:spcBef>
                          <a:spcPts val="535"/>
                        </a:spcBef>
                      </a:pPr>
                      <a:r>
                        <a:rPr sz="800" b="1" spc="-2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2022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48895" marR="41275" indent="-1905" algn="ctr">
                        <a:lnSpc>
                          <a:spcPts val="700"/>
                        </a:lnSpc>
                        <a:spcBef>
                          <a:spcPts val="70"/>
                        </a:spcBef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8215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78105" algn="ctr">
                        <a:lnSpc>
                          <a:spcPts val="770"/>
                        </a:lnSpc>
                      </a:pPr>
                      <a:r>
                        <a:rPr sz="8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2023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48895" marR="51435" indent="60325" algn="ctr">
                        <a:lnSpc>
                          <a:spcPts val="700"/>
                        </a:lnSpc>
                        <a:spcBef>
                          <a:spcPts val="70"/>
                        </a:spcBef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839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87630" algn="ctr">
                        <a:lnSpc>
                          <a:spcPts val="770"/>
                        </a:lnSpc>
                      </a:pPr>
                      <a:r>
                        <a:rPr sz="8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2024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58419" marR="51435" indent="60325" algn="ctr">
                        <a:lnSpc>
                          <a:spcPts val="700"/>
                        </a:lnSpc>
                        <a:spcBef>
                          <a:spcPts val="70"/>
                        </a:spcBef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839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87630" algn="ctr">
                        <a:lnSpc>
                          <a:spcPts val="770"/>
                        </a:lnSpc>
                      </a:pPr>
                      <a:r>
                        <a:rPr sz="8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2025</a:t>
                      </a:r>
                      <a:endParaRPr sz="800" dirty="0">
                        <a:latin typeface="Roboto"/>
                        <a:cs typeface="Roboto"/>
                      </a:endParaRPr>
                    </a:p>
                    <a:p>
                      <a:pPr marL="58419" marR="51435" indent="60325" algn="ctr">
                        <a:lnSpc>
                          <a:spcPts val="700"/>
                        </a:lnSpc>
                        <a:spcBef>
                          <a:spcPts val="70"/>
                        </a:spcBef>
                      </a:pPr>
                      <a:r>
                        <a:rPr lang="ru-RU" sz="8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3839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994D"/>
                    </a:solidFill>
                  </a:tcPr>
                </a:tc>
              </a:tr>
              <a:tr h="9827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Охват населения благоустроенными дворовыми территориями (доля населения, проживающего в жилом фонде с благоустроенными дворовыми территориями), нарастающим итогом на конец года</a:t>
                      </a:r>
                    </a:p>
                  </a:txBody>
                  <a:tcPr marL="0" marR="0" marT="8445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17475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процент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 smtClean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 smtClean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 smtClean="0">
                        <a:latin typeface="Times New Roman"/>
                        <a:cs typeface="Times New Roman"/>
                      </a:endParaRPr>
                    </a:p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5,0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 smtClean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 smtClean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 smtClean="0">
                        <a:latin typeface="Times New Roman"/>
                        <a:cs typeface="Times New Roman"/>
                      </a:endParaRPr>
                    </a:p>
                    <a:p>
                      <a:pPr marL="124460">
                        <a:lnSpc>
                          <a:spcPct val="10000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5,0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 smtClean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 smtClean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 smtClean="0">
                        <a:latin typeface="Times New Roman"/>
                        <a:cs typeface="Times New Roman"/>
                      </a:endParaRPr>
                    </a:p>
                    <a:p>
                      <a:pPr marL="105410">
                        <a:lnSpc>
                          <a:spcPct val="10000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5,0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 smtClean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 smtClean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 smtClean="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ct val="100000"/>
                        </a:lnSpc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5,0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7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003473"/>
              </p:ext>
            </p:extLst>
          </p:nvPr>
        </p:nvGraphicFramePr>
        <p:xfrm>
          <a:off x="853462" y="5379876"/>
          <a:ext cx="4920556" cy="3221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6088"/>
                <a:gridCol w="683579"/>
                <a:gridCol w="450339"/>
                <a:gridCol w="460329"/>
                <a:gridCol w="460329"/>
                <a:gridCol w="459946"/>
                <a:gridCol w="459946"/>
              </a:tblGrid>
              <a:tr h="435774"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Доля благоустроенных дворовых территорий в общем количестве дворовых территорий, нарастающим итогом на конец года</a:t>
                      </a:r>
                    </a:p>
                    <a:p>
                      <a:pPr algn="ctr"/>
                      <a:endParaRPr lang="ru-RU" sz="800" b="0" i="0" u="none" strike="noStrike" kern="1200" baseline="0" dirty="0" smtClean="0">
                        <a:solidFill>
                          <a:schemeClr val="tx1"/>
                        </a:solidFill>
                        <a:latin typeface="Roboto"/>
                        <a:ea typeface="+mn-ea"/>
                        <a:cs typeface="+mn-cs"/>
                      </a:endParaRPr>
                    </a:p>
                  </a:txBody>
                  <a:tcPr marL="0" marR="0" marT="138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процент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3,6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65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3,6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65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3,6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65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3,6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65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46065" marB="0"/>
                </a:tc>
              </a:tr>
              <a:tr h="824466"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Доля благоустроенных общественных территорий, в общем количестве общественных территорий, нарастающим итогом на конец года	</a:t>
                      </a:r>
                      <a:r>
                        <a:rPr lang="ru-RU" sz="1013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		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Roboto"/>
                          <a:cs typeface="Times New Roman"/>
                        </a:rPr>
                        <a:t>процент</a:t>
                      </a:r>
                      <a:endParaRPr sz="800" dirty="0">
                        <a:latin typeface="Roboto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51,4 	 	 	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65,7</a:t>
                      </a:r>
                      <a:endParaRPr sz="800" dirty="0">
                        <a:latin typeface="Roboto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69,7</a:t>
                      </a:r>
                      <a:endParaRPr sz="800" dirty="0">
                        <a:latin typeface="Roboto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72,7 </a:t>
                      </a:r>
                      <a:endParaRPr sz="800" dirty="0">
                        <a:latin typeface="Roboto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F2E7CF"/>
                    </a:solidFill>
                  </a:tcPr>
                </a:tc>
              </a:tr>
              <a:tr h="1306333"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Численность граждан, принявших участие в рейтинговом голосовании по выбору общественных территорий, нарастающим итогом на конец года</a:t>
                      </a:r>
                    </a:p>
                  </a:txBody>
                  <a:tcPr marL="0" marR="0" marT="103647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635"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человек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 dirty="0" smtClean="0">
                        <a:latin typeface="Roboto"/>
                        <a:cs typeface="Times New Roman"/>
                      </a:endParaRPr>
                    </a:p>
                    <a:p>
                      <a:pPr marL="0" marR="635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16253 	 	 		</a:t>
                      </a:r>
                    </a:p>
                    <a:p>
                      <a:pPr marR="635"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13970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19658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13970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23600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/>
                        <a:cs typeface="Times New Roman"/>
                      </a:endParaRPr>
                    </a:p>
                    <a:p>
                      <a:pPr marL="13970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28320 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7960"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baseline="0" dirty="0" smtClean="0">
                          <a:latin typeface="Roboto"/>
                        </a:rPr>
                        <a:t>Количество благоустроенных общественных территорий, за год</a:t>
                      </a:r>
                    </a:p>
                  </a:txBody>
                  <a:tcPr marL="0" marR="0" marT="82150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770"/>
                        </a:lnSpc>
                        <a:spcBef>
                          <a:spcPts val="665"/>
                        </a:spcBef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единиц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770"/>
                        </a:lnSpc>
                        <a:spcBef>
                          <a:spcPts val="665"/>
                        </a:spcBef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14300">
                        <a:lnSpc>
                          <a:spcPts val="770"/>
                        </a:lnSpc>
                        <a:spcBef>
                          <a:spcPts val="665"/>
                        </a:spcBef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14300">
                        <a:lnSpc>
                          <a:spcPts val="770"/>
                        </a:lnSpc>
                        <a:spcBef>
                          <a:spcPts val="665"/>
                        </a:spcBef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ts val="770"/>
                        </a:lnSpc>
                        <a:spcBef>
                          <a:spcPts val="665"/>
                        </a:spcBef>
                      </a:pPr>
                      <a:r>
                        <a:rPr lang="ru-RU" sz="800" spc="-25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91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9436" y="629131"/>
            <a:ext cx="3057213" cy="247218"/>
            <a:chOff x="2799694" y="520344"/>
            <a:chExt cx="2528570" cy="204470"/>
          </a:xfrm>
        </p:grpSpPr>
        <p:sp>
          <p:nvSpPr>
            <p:cNvPr id="3" name="object 3"/>
            <p:cNvSpPr/>
            <p:nvPr/>
          </p:nvSpPr>
          <p:spPr>
            <a:xfrm>
              <a:off x="2901589" y="520384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404" y="203810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07996" y="520384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99694" y="520344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0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06102" y="520344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9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17950" y="575413"/>
            <a:ext cx="4931310" cy="1450962"/>
          </a:xfrm>
          <a:prstGeom prst="rect">
            <a:avLst/>
          </a:prstGeom>
        </p:spPr>
        <p:txBody>
          <a:bodyPr vert="horz" wrap="square" lIns="0" tIns="99809" rIns="0" bIns="0" rtlCol="0">
            <a:spAutoFit/>
          </a:bodyPr>
          <a:lstStyle/>
          <a:p>
            <a:pPr marL="15356">
              <a:spcBef>
                <a:spcPts val="786"/>
              </a:spcBef>
              <a:tabLst>
                <a:tab pos="2902203" algn="l"/>
                <a:tab pos="4774046" algn="l"/>
              </a:tabLst>
            </a:pPr>
            <a:r>
              <a:rPr sz="1270" baseline="3968" dirty="0">
                <a:solidFill>
                  <a:srgbClr val="386742"/>
                </a:solidFill>
                <a:latin typeface="Roboto"/>
                <a:cs typeface="Roboto"/>
              </a:rPr>
              <a:t>ЭФФЕКТИВНОЕ</a:t>
            </a:r>
            <a:r>
              <a:rPr sz="1270" spc="553" baseline="3968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70" spc="-18" baseline="3968" dirty="0">
                <a:solidFill>
                  <a:srgbClr val="386742"/>
                </a:solidFill>
                <a:latin typeface="Roboto"/>
                <a:cs typeface="Roboto"/>
              </a:rPr>
              <a:t>ГОСУДАРСТВО</a:t>
            </a:r>
            <a:r>
              <a:rPr sz="1270" baseline="3968" dirty="0">
                <a:solidFill>
                  <a:srgbClr val="386742"/>
                </a:solidFill>
                <a:latin typeface="Roboto"/>
                <a:cs typeface="Roboto"/>
              </a:rPr>
              <a:t>	</a:t>
            </a: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49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54"/>
              </a:spcBef>
            </a:pPr>
            <a:endParaRPr sz="1390" dirty="0">
              <a:latin typeface="Roboto"/>
              <a:cs typeface="Roboto"/>
            </a:endParaRPr>
          </a:p>
          <a:p>
            <a:pPr marL="135897" marR="267186">
              <a:lnSpc>
                <a:spcPts val="1935"/>
              </a:lnSpc>
            </a:pPr>
            <a:r>
              <a:rPr lang="ru-RU" sz="2400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Муниципальная</a:t>
            </a:r>
            <a:r>
              <a:rPr sz="2400" spc="-30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lang="ru-RU" sz="2400" spc="-12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программа </a:t>
            </a:r>
            <a:r>
              <a:rPr sz="2400" spc="-12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«</a:t>
            </a:r>
            <a:r>
              <a:rPr lang="ru-RU" sz="2400" spc="-12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Безопасные и качественные автомобильные дороги города Невинномысска</a:t>
            </a:r>
            <a:r>
              <a:rPr sz="2400" spc="-12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»</a:t>
            </a:r>
            <a:endParaRPr sz="2400" dirty="0">
              <a:latin typeface="Palatino Linotype"/>
              <a:cs typeface="Palatino Linotype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4416" y="693328"/>
            <a:ext cx="774668" cy="118235"/>
            <a:chOff x="0" y="573440"/>
            <a:chExt cx="640715" cy="97790"/>
          </a:xfrm>
        </p:grpSpPr>
        <p:sp>
          <p:nvSpPr>
            <p:cNvPr id="9" name="object 9"/>
            <p:cNvSpPr/>
            <p:nvPr/>
          </p:nvSpPr>
          <p:spPr>
            <a:xfrm>
              <a:off x="0" y="620681"/>
              <a:ext cx="621665" cy="3175"/>
            </a:xfrm>
            <a:custGeom>
              <a:avLst/>
              <a:gdLst/>
              <a:ahLst/>
              <a:cxnLst/>
              <a:rect l="l" t="t" r="r" b="b"/>
              <a:pathLst>
                <a:path w="621665" h="3175">
                  <a:moveTo>
                    <a:pt x="621293" y="0"/>
                  </a:moveTo>
                  <a:lnTo>
                    <a:pt x="0" y="0"/>
                  </a:lnTo>
                  <a:lnTo>
                    <a:pt x="0" y="3176"/>
                  </a:lnTo>
                  <a:lnTo>
                    <a:pt x="621293" y="3176"/>
                  </a:lnTo>
                  <a:lnTo>
                    <a:pt x="621293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0370" y="573442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97637" y="48831"/>
                  </a:moveTo>
                  <a:lnTo>
                    <a:pt x="48806" y="0"/>
                  </a:lnTo>
                  <a:lnTo>
                    <a:pt x="0" y="48831"/>
                  </a:lnTo>
                  <a:lnTo>
                    <a:pt x="48806" y="97663"/>
                  </a:lnTo>
                  <a:lnTo>
                    <a:pt x="97637" y="48831"/>
                  </a:lnTo>
                  <a:close/>
                </a:path>
                <a:path w="320675" h="97790">
                  <a:moveTo>
                    <a:pt x="216890" y="48831"/>
                  </a:moveTo>
                  <a:lnTo>
                    <a:pt x="214731" y="38125"/>
                  </a:lnTo>
                  <a:lnTo>
                    <a:pt x="208838" y="29375"/>
                  </a:lnTo>
                  <a:lnTo>
                    <a:pt x="200088" y="23469"/>
                  </a:lnTo>
                  <a:lnTo>
                    <a:pt x="189382" y="21310"/>
                  </a:lnTo>
                  <a:lnTo>
                    <a:pt x="178663" y="23469"/>
                  </a:lnTo>
                  <a:lnTo>
                    <a:pt x="169913" y="29375"/>
                  </a:lnTo>
                  <a:lnTo>
                    <a:pt x="164020" y="38125"/>
                  </a:lnTo>
                  <a:lnTo>
                    <a:pt x="161861" y="48831"/>
                  </a:lnTo>
                  <a:lnTo>
                    <a:pt x="164020" y="59550"/>
                  </a:lnTo>
                  <a:lnTo>
                    <a:pt x="169913" y="68300"/>
                  </a:lnTo>
                  <a:lnTo>
                    <a:pt x="178663" y="74193"/>
                  </a:lnTo>
                  <a:lnTo>
                    <a:pt x="189382" y="76352"/>
                  </a:lnTo>
                  <a:lnTo>
                    <a:pt x="200088" y="74193"/>
                  </a:lnTo>
                  <a:lnTo>
                    <a:pt x="208838" y="68300"/>
                  </a:lnTo>
                  <a:lnTo>
                    <a:pt x="214731" y="59550"/>
                  </a:lnTo>
                  <a:lnTo>
                    <a:pt x="216890" y="48831"/>
                  </a:lnTo>
                  <a:close/>
                </a:path>
                <a:path w="320675" h="97790">
                  <a:moveTo>
                    <a:pt x="320103" y="47244"/>
                  </a:moveTo>
                  <a:lnTo>
                    <a:pt x="318604" y="39776"/>
                  </a:lnTo>
                  <a:lnTo>
                    <a:pt x="314490" y="33667"/>
                  </a:lnTo>
                  <a:lnTo>
                    <a:pt x="308394" y="29552"/>
                  </a:lnTo>
                  <a:lnTo>
                    <a:pt x="300926" y="28041"/>
                  </a:lnTo>
                  <a:lnTo>
                    <a:pt x="293446" y="29552"/>
                  </a:lnTo>
                  <a:lnTo>
                    <a:pt x="287350" y="33667"/>
                  </a:lnTo>
                  <a:lnTo>
                    <a:pt x="283235" y="39776"/>
                  </a:lnTo>
                  <a:lnTo>
                    <a:pt x="281724" y="47244"/>
                  </a:lnTo>
                  <a:lnTo>
                    <a:pt x="283235" y="54724"/>
                  </a:lnTo>
                  <a:lnTo>
                    <a:pt x="287350" y="60807"/>
                  </a:lnTo>
                  <a:lnTo>
                    <a:pt x="293446" y="64909"/>
                  </a:lnTo>
                  <a:lnTo>
                    <a:pt x="300926" y="66421"/>
                  </a:lnTo>
                  <a:lnTo>
                    <a:pt x="308394" y="64909"/>
                  </a:lnTo>
                  <a:lnTo>
                    <a:pt x="314490" y="60807"/>
                  </a:lnTo>
                  <a:lnTo>
                    <a:pt x="318604" y="54724"/>
                  </a:lnTo>
                  <a:lnTo>
                    <a:pt x="320103" y="47244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146647" y="2331652"/>
            <a:ext cx="4522096" cy="30710"/>
            <a:chOff x="779304" y="1928470"/>
            <a:chExt cx="3740150" cy="25400"/>
          </a:xfrm>
        </p:grpSpPr>
        <p:sp>
          <p:nvSpPr>
            <p:cNvPr id="12" name="object 12"/>
            <p:cNvSpPr/>
            <p:nvPr/>
          </p:nvSpPr>
          <p:spPr>
            <a:xfrm>
              <a:off x="830031" y="1941169"/>
              <a:ext cx="3689350" cy="0"/>
            </a:xfrm>
            <a:custGeom>
              <a:avLst/>
              <a:gdLst/>
              <a:ahLst/>
              <a:cxnLst/>
              <a:rect l="l" t="t" r="r" b="b"/>
              <a:pathLst>
                <a:path w="3689350">
                  <a:moveTo>
                    <a:pt x="3689207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79304" y="192847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5745075" y="2331652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146647" y="2760171"/>
            <a:ext cx="4522096" cy="30710"/>
            <a:chOff x="779304" y="2282891"/>
            <a:chExt cx="3740150" cy="25400"/>
          </a:xfrm>
        </p:grpSpPr>
        <p:sp>
          <p:nvSpPr>
            <p:cNvPr id="16" name="object 16"/>
            <p:cNvSpPr/>
            <p:nvPr/>
          </p:nvSpPr>
          <p:spPr>
            <a:xfrm>
              <a:off x="830031" y="2295590"/>
              <a:ext cx="3689350" cy="0"/>
            </a:xfrm>
            <a:custGeom>
              <a:avLst/>
              <a:gdLst/>
              <a:ahLst/>
              <a:cxnLst/>
              <a:rect l="l" t="t" r="r" b="b"/>
              <a:pathLst>
                <a:path w="3689350">
                  <a:moveTo>
                    <a:pt x="3689207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79304" y="228289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5745075" y="2760171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131287" y="2389550"/>
            <a:ext cx="4817973" cy="104604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Ответственный</a:t>
            </a:r>
            <a:r>
              <a:rPr sz="967" b="1" spc="54" dirty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исполнитель:</a:t>
            </a:r>
            <a:endParaRPr sz="967" dirty="0">
              <a:latin typeface="Roboto"/>
              <a:cs typeface="Roboto"/>
            </a:endParaRPr>
          </a:p>
          <a:p>
            <a:pPr marL="15356"/>
            <a:r>
              <a:rPr lang="ru-RU" sz="967" spc="-54" dirty="0">
                <a:solidFill>
                  <a:srgbClr val="231F20"/>
                </a:solidFill>
                <a:latin typeface="Roboto"/>
                <a:cs typeface="Roboto"/>
              </a:rPr>
              <a:t>Управление</a:t>
            </a:r>
            <a:r>
              <a:rPr lang="ru-RU"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60" dirty="0">
                <a:solidFill>
                  <a:srgbClr val="231F20"/>
                </a:solidFill>
                <a:latin typeface="Roboto"/>
                <a:cs typeface="Roboto"/>
              </a:rPr>
              <a:t>жилищно-коммунального</a:t>
            </a:r>
            <a:r>
              <a:rPr lang="ru-RU"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60" dirty="0">
                <a:solidFill>
                  <a:srgbClr val="231F20"/>
                </a:solidFill>
                <a:latin typeface="Roboto"/>
                <a:cs typeface="Roboto"/>
              </a:rPr>
              <a:t>хозяйства</a:t>
            </a:r>
            <a:r>
              <a:rPr lang="ru-RU"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54" dirty="0">
                <a:solidFill>
                  <a:srgbClr val="231F20"/>
                </a:solidFill>
                <a:latin typeface="Roboto"/>
                <a:cs typeface="Roboto"/>
              </a:rPr>
              <a:t>администрации города Невинномысска</a:t>
            </a:r>
            <a:endParaRPr lang="ru-RU" sz="967" dirty="0">
              <a:latin typeface="Roboto"/>
              <a:cs typeface="Roboto"/>
            </a:endParaRPr>
          </a:p>
          <a:p>
            <a:pPr>
              <a:spcBef>
                <a:spcPts val="42"/>
              </a:spcBef>
            </a:pPr>
            <a:endParaRPr sz="846" dirty="0">
              <a:latin typeface="Roboto"/>
              <a:cs typeface="Roboto"/>
            </a:endParaRPr>
          </a:p>
          <a:p>
            <a:pPr marL="15356">
              <a:lnSpc>
                <a:spcPts val="1124"/>
              </a:lnSpc>
            </a:pPr>
            <a:r>
              <a:rPr lang="ru-RU" sz="967" b="1" dirty="0" smtClean="0">
                <a:solidFill>
                  <a:srgbClr val="BD474A"/>
                </a:solidFill>
                <a:latin typeface="Roboto"/>
                <a:cs typeface="Roboto"/>
              </a:rPr>
              <a:t>Основные цели</a:t>
            </a:r>
            <a:r>
              <a:rPr sz="967" b="1" spc="-30" dirty="0" smtClean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BD474A"/>
                </a:solidFill>
                <a:latin typeface="Roboto"/>
                <a:cs typeface="Roboto"/>
              </a:rPr>
              <a:t>реализации</a:t>
            </a:r>
            <a:r>
              <a:rPr sz="967" b="1" spc="-24" dirty="0" smtClean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lang="ru-RU" sz="967" b="1" spc="-12" dirty="0" smtClean="0">
                <a:solidFill>
                  <a:srgbClr val="BD474A"/>
                </a:solidFill>
                <a:latin typeface="Roboto"/>
                <a:cs typeface="Roboto"/>
              </a:rPr>
              <a:t>муниципальной</a:t>
            </a:r>
            <a:r>
              <a:rPr sz="967" b="1" spc="-30" dirty="0" smtClean="0">
                <a:solidFill>
                  <a:srgbClr val="BD474A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BD474A"/>
                </a:solidFill>
                <a:latin typeface="Roboto"/>
                <a:cs typeface="Roboto"/>
              </a:rPr>
              <a:t>программы:</a:t>
            </a:r>
            <a:endParaRPr sz="967" dirty="0">
              <a:latin typeface="Roboto"/>
              <a:cs typeface="Roboto"/>
            </a:endParaRPr>
          </a:p>
          <a:p>
            <a:pPr algn="just"/>
            <a:r>
              <a:rPr lang="ru-RU" sz="970" dirty="0" smtClean="0">
                <a:latin typeface="Roboto"/>
              </a:rPr>
              <a:t>Увеличение </a:t>
            </a:r>
            <a:r>
              <a:rPr lang="ru-RU" sz="970" dirty="0">
                <a:latin typeface="Roboto"/>
              </a:rPr>
              <a:t>к концу 2025 года доли автомобильных дорог общего пользования местного значения города, включенных в состав Ставропольской городской агломерации, соответствующих нормативным требованиям</a:t>
            </a:r>
          </a:p>
        </p:txBody>
      </p:sp>
      <p:graphicFrame>
        <p:nvGraphicFramePr>
          <p:cNvPr id="20" name="object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484751"/>
              </p:ext>
            </p:extLst>
          </p:nvPr>
        </p:nvGraphicFramePr>
        <p:xfrm>
          <a:off x="849634" y="3483045"/>
          <a:ext cx="4921333" cy="19019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9246"/>
                <a:gridCol w="582916"/>
                <a:gridCol w="563535"/>
                <a:gridCol w="568909"/>
                <a:gridCol w="568909"/>
                <a:gridCol w="568909"/>
                <a:gridCol w="568909"/>
              </a:tblGrid>
              <a:tr h="19535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73685" marR="264795" algn="ctr">
                        <a:lnSpc>
                          <a:spcPts val="700"/>
                        </a:lnSpc>
                        <a:spcBef>
                          <a:spcPts val="53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Наименование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целевого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показателя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790575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Значение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целевого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показателя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4607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1352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1910" marR="39370" indent="50165">
                        <a:lnSpc>
                          <a:spcPts val="700"/>
                        </a:lnSpc>
                        <a:spcBef>
                          <a:spcPts val="64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Единица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измерения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99695" marR="43815" indent="-5334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2021</a:t>
                      </a:r>
                      <a:r>
                        <a:rPr lang="ru-RU" sz="800" b="1" baseline="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</a:p>
                    <a:p>
                      <a:pPr marL="99695" marR="43815" indent="-5334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b="1" baseline="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51435" marR="4381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2022 </a:t>
                      </a:r>
                    </a:p>
                    <a:p>
                      <a:pPr marL="51435" marR="4381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4139" marR="43815" indent="-5270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2023 </a:t>
                      </a:r>
                    </a:p>
                    <a:p>
                      <a:pPr marL="104139" marR="43815" indent="-5270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4139" marR="43815" indent="-5270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2024 </a:t>
                      </a:r>
                    </a:p>
                    <a:p>
                      <a:pPr marL="104139" marR="43815" indent="-5270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4139" marR="43815" indent="-5334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2025 </a:t>
                      </a:r>
                    </a:p>
                    <a:p>
                      <a:pPr marL="104139" marR="43815" indent="-5334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</a:tr>
              <a:tr h="1056141"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</a:t>
                      </a: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оля автомобильных дорог общего пользования местного значения, включенных в состав Ставропольской городской агломерации соответствующих нормативным требованиям, на конец года</a:t>
                      </a:r>
                    </a:p>
                  </a:txBody>
                  <a:tcPr marL="0" marR="0" marT="6910" marB="0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99060" algn="ctr">
                        <a:lnSpc>
                          <a:spcPct val="100000"/>
                        </a:lnSpc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процент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b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46685" algn="ctr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61,19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b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26364" algn="ctr">
                        <a:lnSpc>
                          <a:spcPct val="100000"/>
                        </a:lnSpc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73,00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b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51130" algn="ctr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92,54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b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51130" algn="ctr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93,15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b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51765" algn="ctr">
                        <a:lnSpc>
                          <a:spcPct val="100000"/>
                        </a:lnSpc>
                      </a:pPr>
                      <a:r>
                        <a:rPr lang="ru-RU" sz="800" spc="-2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93,76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0" marB="0" anchor="b">
                    <a:lnT w="6350">
                      <a:solidFill>
                        <a:srgbClr val="231F20"/>
                      </a:solidFill>
                      <a:prstDash val="solid"/>
                    </a:lnT>
                    <a:solidFill>
                      <a:srgbClr val="F2E7CF"/>
                    </a:solidFill>
                  </a:tcPr>
                </a:tc>
              </a:tr>
            </a:tbl>
          </a:graphicData>
        </a:graphic>
      </p:graphicFrame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9634" y="7229857"/>
            <a:ext cx="4895442" cy="1653310"/>
          </a:xfrm>
          <a:prstGeom prst="rect">
            <a:avLst/>
          </a:prstGeom>
        </p:spPr>
      </p:pic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488589"/>
              </p:ext>
            </p:extLst>
          </p:nvPr>
        </p:nvGraphicFramePr>
        <p:xfrm>
          <a:off x="849633" y="5362060"/>
          <a:ext cx="4895443" cy="18445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4617"/>
                <a:gridCol w="590492"/>
                <a:gridCol w="573034"/>
                <a:gridCol w="555574"/>
                <a:gridCol w="573035"/>
                <a:gridCol w="501126"/>
                <a:gridCol w="467565"/>
              </a:tblGrid>
              <a:tr h="472983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Количество мест концентрации ДТП, на конец года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Roboto"/>
                        </a:rPr>
                        <a:t>единиц</a:t>
                      </a:r>
                      <a:endParaRPr lang="ru-RU" sz="8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4 		</a:t>
                      </a:r>
                      <a:endParaRPr lang="ru-RU" sz="8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4 </a:t>
                      </a:r>
                      <a:endParaRPr lang="ru-RU" sz="8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3</a:t>
                      </a:r>
                      <a:endParaRPr lang="ru-RU" sz="8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2</a:t>
                      </a:r>
                      <a:endParaRPr lang="ru-RU" sz="8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Roboto"/>
                        </a:rPr>
                        <a:t>2</a:t>
                      </a:r>
                      <a:endParaRPr lang="ru-RU" sz="800" dirty="0">
                        <a:latin typeface="Roboto"/>
                      </a:endParaRPr>
                    </a:p>
                  </a:txBody>
                  <a:tcPr/>
                </a:tc>
              </a:tr>
              <a:tr h="1078875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Доля детей в возрасте от 7 до 14 лет, вовлеченных в реализацию дополнительной общеобразовательной программы по профилактике ДТП и обучению правилам дорожного движения на базе специализированного центра по профилактике детского дорожно-транспортного травматизма нарастающим итогом с начала реализации мероприятия</a:t>
                      </a: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процент</a:t>
                      </a:r>
                      <a:endParaRPr lang="ru-RU" sz="800" dirty="0" smtClean="0">
                        <a:latin typeface="Roboto"/>
                        <a:cs typeface="Roboto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5 		 	 		</a:t>
                      </a:r>
                    </a:p>
                    <a:p>
                      <a:pPr algn="ctr"/>
                      <a:endParaRPr lang="ru-RU" sz="80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7 </a:t>
                      </a:r>
                      <a:endParaRPr lang="ru-RU" sz="80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18</a:t>
                      </a:r>
                      <a:endParaRPr lang="ru-RU" sz="80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19</a:t>
                      </a:r>
                      <a:endParaRPr lang="ru-RU" sz="80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Roboto"/>
                          <a:ea typeface="+mn-ea"/>
                          <a:cs typeface="+mn-cs"/>
                        </a:rPr>
                        <a:t>20 </a:t>
                      </a:r>
                      <a:endParaRPr lang="ru-RU" sz="800" dirty="0">
                        <a:latin typeface="Roboto"/>
                      </a:endParaRPr>
                    </a:p>
                  </a:txBody>
                  <a:tcPr>
                    <a:solidFill>
                      <a:srgbClr val="F2E7C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71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38324" y="747316"/>
            <a:ext cx="3308270" cy="0"/>
          </a:xfrm>
          <a:custGeom>
            <a:avLst/>
            <a:gdLst/>
            <a:ahLst/>
            <a:cxnLst/>
            <a:rect l="l" t="t" r="r" b="b"/>
            <a:pathLst>
              <a:path w="2736215">
                <a:moveTo>
                  <a:pt x="2736021" y="0"/>
                </a:moveTo>
                <a:lnTo>
                  <a:pt x="0" y="0"/>
                </a:lnTo>
              </a:path>
            </a:pathLst>
          </a:custGeom>
          <a:ln w="3176">
            <a:solidFill>
              <a:srgbClr val="386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4953" y="624094"/>
            <a:ext cx="2063734" cy="246450"/>
          </a:xfrm>
          <a:custGeom>
            <a:avLst/>
            <a:gdLst/>
            <a:ahLst/>
            <a:cxnLst/>
            <a:rect l="l" t="t" r="r" b="b"/>
            <a:pathLst>
              <a:path w="1706880" h="203834">
                <a:moveTo>
                  <a:pt x="1706392" y="0"/>
                </a:moveTo>
                <a:lnTo>
                  <a:pt x="0" y="0"/>
                </a:lnTo>
                <a:lnTo>
                  <a:pt x="0" y="203810"/>
                </a:lnTo>
                <a:lnTo>
                  <a:pt x="1706392" y="203810"/>
                </a:lnTo>
                <a:lnTo>
                  <a:pt x="1706392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67397" y="664780"/>
            <a:ext cx="1704423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spc="242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846" spc="-320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21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846" spc="-296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846" spc="91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73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846" spc="-302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127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846" spc="103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73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846" spc="-357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200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846" spc="-302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73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846" spc="-296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109" dirty="0">
                <a:solidFill>
                  <a:srgbClr val="FFFFFF"/>
                </a:solidFill>
                <a:latin typeface="Noto Mono"/>
                <a:cs typeface="Noto Mono"/>
              </a:rPr>
              <a:t>АН </a:t>
            </a:r>
            <a:endParaRPr sz="846">
              <a:latin typeface="Noto Mono"/>
              <a:cs typeface="Noto Mon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23669" y="722184"/>
            <a:ext cx="46833" cy="46833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19202" y="0"/>
                </a:moveTo>
                <a:lnTo>
                  <a:pt x="11740" y="1508"/>
                </a:lnTo>
                <a:lnTo>
                  <a:pt x="5634" y="5623"/>
                </a:lnTo>
                <a:lnTo>
                  <a:pt x="1513" y="11727"/>
                </a:lnTo>
                <a:lnTo>
                  <a:pt x="0" y="19202"/>
                </a:lnTo>
                <a:lnTo>
                  <a:pt x="1513" y="26672"/>
                </a:lnTo>
                <a:lnTo>
                  <a:pt x="5634" y="32765"/>
                </a:lnTo>
                <a:lnTo>
                  <a:pt x="11740" y="36870"/>
                </a:lnTo>
                <a:lnTo>
                  <a:pt x="19202" y="38374"/>
                </a:lnTo>
                <a:lnTo>
                  <a:pt x="26659" y="36870"/>
                </a:lnTo>
                <a:lnTo>
                  <a:pt x="32754" y="32765"/>
                </a:lnTo>
                <a:lnTo>
                  <a:pt x="36866" y="26672"/>
                </a:lnTo>
                <a:lnTo>
                  <a:pt x="38374" y="19202"/>
                </a:lnTo>
                <a:lnTo>
                  <a:pt x="36866" y="11727"/>
                </a:lnTo>
                <a:lnTo>
                  <a:pt x="32754" y="5623"/>
                </a:lnTo>
                <a:lnTo>
                  <a:pt x="26659" y="1508"/>
                </a:lnTo>
                <a:lnTo>
                  <a:pt x="19202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48450" y="714039"/>
            <a:ext cx="66794" cy="6679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23" y="0"/>
                </a:moveTo>
                <a:lnTo>
                  <a:pt x="16806" y="2161"/>
                </a:lnTo>
                <a:lnTo>
                  <a:pt x="8058" y="8058"/>
                </a:lnTo>
                <a:lnTo>
                  <a:pt x="2161" y="16806"/>
                </a:lnTo>
                <a:lnTo>
                  <a:pt x="0" y="27523"/>
                </a:lnTo>
                <a:lnTo>
                  <a:pt x="2161" y="38227"/>
                </a:lnTo>
                <a:lnTo>
                  <a:pt x="8058" y="46977"/>
                </a:lnTo>
                <a:lnTo>
                  <a:pt x="16806" y="52880"/>
                </a:lnTo>
                <a:lnTo>
                  <a:pt x="27523" y="55046"/>
                </a:lnTo>
                <a:lnTo>
                  <a:pt x="38240" y="52880"/>
                </a:lnTo>
                <a:lnTo>
                  <a:pt x="46988" y="46977"/>
                </a:lnTo>
                <a:lnTo>
                  <a:pt x="52885" y="38227"/>
                </a:lnTo>
                <a:lnTo>
                  <a:pt x="55046" y="27523"/>
                </a:lnTo>
                <a:lnTo>
                  <a:pt x="52885" y="16806"/>
                </a:lnTo>
                <a:lnTo>
                  <a:pt x="46988" y="8058"/>
                </a:lnTo>
                <a:lnTo>
                  <a:pt x="38240" y="2161"/>
                </a:lnTo>
                <a:lnTo>
                  <a:pt x="27523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2653" y="688279"/>
            <a:ext cx="118235" cy="118235"/>
          </a:xfrm>
          <a:custGeom>
            <a:avLst/>
            <a:gdLst/>
            <a:ahLst/>
            <a:cxnLst/>
            <a:rect l="l" t="t" r="r" b="b"/>
            <a:pathLst>
              <a:path w="97789" h="97790">
                <a:moveTo>
                  <a:pt x="48828" y="0"/>
                </a:moveTo>
                <a:lnTo>
                  <a:pt x="0" y="48828"/>
                </a:lnTo>
                <a:lnTo>
                  <a:pt x="48828" y="97657"/>
                </a:lnTo>
                <a:lnTo>
                  <a:pt x="97627" y="48828"/>
                </a:lnTo>
                <a:lnTo>
                  <a:pt x="48828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204416" y="624094"/>
            <a:ext cx="3057213" cy="246450"/>
            <a:chOff x="0" y="516177"/>
            <a:chExt cx="2528570" cy="203835"/>
          </a:xfrm>
        </p:grpSpPr>
        <p:sp>
          <p:nvSpPr>
            <p:cNvPr id="9" name="object 9"/>
            <p:cNvSpPr/>
            <p:nvPr/>
          </p:nvSpPr>
          <p:spPr>
            <a:xfrm>
              <a:off x="0" y="516177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24493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8088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4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37221" y="654093"/>
            <a:ext cx="101344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967" b="1" spc="6" dirty="0">
                <a:solidFill>
                  <a:srgbClr val="FFFFFF"/>
                </a:solidFill>
                <a:latin typeface="Roboto"/>
                <a:cs typeface="Roboto"/>
              </a:rPr>
              <a:t>5</a:t>
            </a:r>
            <a:endParaRPr sz="967" dirty="0">
              <a:latin typeface="Roboto"/>
              <a:cs typeface="Roboto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67841" y="870539"/>
            <a:ext cx="2455291" cy="7399653"/>
            <a:chOff x="714125" y="720008"/>
            <a:chExt cx="2030730" cy="6120130"/>
          </a:xfrm>
        </p:grpSpPr>
        <p:sp>
          <p:nvSpPr>
            <p:cNvPr id="14" name="object 14"/>
            <p:cNvSpPr/>
            <p:nvPr/>
          </p:nvSpPr>
          <p:spPr>
            <a:xfrm>
              <a:off x="834353" y="764519"/>
              <a:ext cx="0" cy="6050280"/>
            </a:xfrm>
            <a:custGeom>
              <a:avLst/>
              <a:gdLst/>
              <a:ahLst/>
              <a:cxnLst/>
              <a:rect l="l" t="t" r="r" b="b"/>
              <a:pathLst>
                <a:path h="6050280">
                  <a:moveTo>
                    <a:pt x="0" y="0"/>
                  </a:moveTo>
                  <a:lnTo>
                    <a:pt x="0" y="6050048"/>
                  </a:lnTo>
                </a:path>
              </a:pathLst>
            </a:custGeom>
            <a:ln w="12701">
              <a:solidFill>
                <a:srgbClr val="80828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28001" y="720013"/>
              <a:ext cx="12700" cy="6120130"/>
            </a:xfrm>
            <a:custGeom>
              <a:avLst/>
              <a:gdLst/>
              <a:ahLst/>
              <a:cxnLst/>
              <a:rect l="l" t="t" r="r" b="b"/>
              <a:pathLst>
                <a:path w="12700" h="6120130">
                  <a:moveTo>
                    <a:pt x="12700" y="6113653"/>
                  </a:moveTo>
                  <a:lnTo>
                    <a:pt x="10833" y="6109170"/>
                  </a:lnTo>
                  <a:lnTo>
                    <a:pt x="6350" y="6107303"/>
                  </a:lnTo>
                  <a:lnTo>
                    <a:pt x="1854" y="6109170"/>
                  </a:lnTo>
                  <a:lnTo>
                    <a:pt x="0" y="6113653"/>
                  </a:lnTo>
                  <a:lnTo>
                    <a:pt x="1854" y="6118149"/>
                  </a:lnTo>
                  <a:lnTo>
                    <a:pt x="6350" y="6120003"/>
                  </a:lnTo>
                  <a:lnTo>
                    <a:pt x="10833" y="6118149"/>
                  </a:lnTo>
                  <a:lnTo>
                    <a:pt x="12700" y="6113653"/>
                  </a:lnTo>
                  <a:close/>
                </a:path>
                <a:path w="12700" h="6120130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6779" y="1017046"/>
              <a:ext cx="2028189" cy="224154"/>
            </a:xfrm>
            <a:custGeom>
              <a:avLst/>
              <a:gdLst/>
              <a:ahLst/>
              <a:cxnLst/>
              <a:rect l="l" t="t" r="r" b="b"/>
              <a:pathLst>
                <a:path w="2028189" h="224155">
                  <a:moveTo>
                    <a:pt x="1938741" y="0"/>
                  </a:moveTo>
                  <a:lnTo>
                    <a:pt x="0" y="0"/>
                  </a:lnTo>
                  <a:lnTo>
                    <a:pt x="0" y="223540"/>
                  </a:lnTo>
                  <a:lnTo>
                    <a:pt x="1938741" y="223540"/>
                  </a:lnTo>
                  <a:lnTo>
                    <a:pt x="1990131" y="222151"/>
                  </a:lnTo>
                  <a:lnTo>
                    <a:pt x="2016521" y="212426"/>
                  </a:lnTo>
                  <a:lnTo>
                    <a:pt x="2026244" y="186031"/>
                  </a:lnTo>
                  <a:lnTo>
                    <a:pt x="2027633" y="134630"/>
                  </a:lnTo>
                  <a:lnTo>
                    <a:pt x="2027633" y="88879"/>
                  </a:lnTo>
                  <a:lnTo>
                    <a:pt x="2026244" y="37496"/>
                  </a:lnTo>
                  <a:lnTo>
                    <a:pt x="2016521" y="11109"/>
                  </a:lnTo>
                  <a:lnTo>
                    <a:pt x="1990131" y="1388"/>
                  </a:lnTo>
                  <a:lnTo>
                    <a:pt x="1938741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125" y="2326314"/>
              <a:ext cx="2028189" cy="223520"/>
            </a:xfrm>
            <a:custGeom>
              <a:avLst/>
              <a:gdLst/>
              <a:ahLst/>
              <a:cxnLst/>
              <a:rect l="l" t="t" r="r" b="b"/>
              <a:pathLst>
                <a:path w="2028189" h="223519">
                  <a:moveTo>
                    <a:pt x="1938753" y="0"/>
                  </a:moveTo>
                  <a:lnTo>
                    <a:pt x="0" y="0"/>
                  </a:lnTo>
                  <a:lnTo>
                    <a:pt x="0" y="223509"/>
                  </a:lnTo>
                  <a:lnTo>
                    <a:pt x="1938753" y="223509"/>
                  </a:lnTo>
                  <a:lnTo>
                    <a:pt x="1990151" y="222120"/>
                  </a:lnTo>
                  <a:lnTo>
                    <a:pt x="2016544" y="212396"/>
                  </a:lnTo>
                  <a:lnTo>
                    <a:pt x="2026268" y="186000"/>
                  </a:lnTo>
                  <a:lnTo>
                    <a:pt x="2027657" y="134599"/>
                  </a:lnTo>
                  <a:lnTo>
                    <a:pt x="2027657" y="88879"/>
                  </a:lnTo>
                  <a:lnTo>
                    <a:pt x="2026268" y="37496"/>
                  </a:lnTo>
                  <a:lnTo>
                    <a:pt x="2016544" y="11109"/>
                  </a:lnTo>
                  <a:lnTo>
                    <a:pt x="1990151" y="1388"/>
                  </a:lnTo>
                  <a:lnTo>
                    <a:pt x="1938753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361630" y="958248"/>
            <a:ext cx="4642634" cy="2671745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209" b="1" spc="-30" dirty="0">
                <a:solidFill>
                  <a:srgbClr val="386742"/>
                </a:solidFill>
                <a:latin typeface="Roboto"/>
                <a:cs typeface="Roboto"/>
              </a:rPr>
              <a:t>Главный</a:t>
            </a:r>
            <a:r>
              <a:rPr sz="1209" b="1" spc="18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09" b="1" dirty="0">
                <a:solidFill>
                  <a:srgbClr val="386742"/>
                </a:solidFill>
                <a:latin typeface="Roboto"/>
                <a:cs typeface="Roboto"/>
              </a:rPr>
              <a:t>распорядитель</a:t>
            </a:r>
            <a:r>
              <a:rPr sz="1209" b="1" spc="24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09" b="1" dirty="0">
                <a:solidFill>
                  <a:srgbClr val="386742"/>
                </a:solidFill>
                <a:latin typeface="Roboto"/>
                <a:cs typeface="Roboto"/>
              </a:rPr>
              <a:t>бюджетных</a:t>
            </a:r>
            <a:r>
              <a:rPr sz="1209" b="1" spc="18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09" b="1" spc="-12" dirty="0">
                <a:solidFill>
                  <a:srgbClr val="386742"/>
                </a:solidFill>
                <a:latin typeface="Roboto"/>
                <a:cs typeface="Roboto"/>
              </a:rPr>
              <a:t>средств</a:t>
            </a:r>
            <a:endParaRPr sz="1209" dirty="0">
              <a:latin typeface="Roboto"/>
              <a:cs typeface="Roboto"/>
            </a:endParaRPr>
          </a:p>
          <a:p>
            <a:pPr marR="2773216" algn="ctr">
              <a:spcBef>
                <a:spcPts val="1020"/>
              </a:spcBef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Бюджетный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кодекс</a:t>
            </a:r>
            <a:endParaRPr sz="967" dirty="0">
              <a:latin typeface="Roboto"/>
              <a:cs typeface="Roboto"/>
            </a:endParaRPr>
          </a:p>
          <a:p>
            <a:pPr marL="15356" marR="6142" indent="217281" algn="just">
              <a:spcBef>
                <a:spcPts val="973"/>
              </a:spcBef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Орган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государственной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власти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(государственный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орган),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орган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управления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государственным</a:t>
            </a:r>
            <a:r>
              <a:rPr sz="967" spc="9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внебюджетным</a:t>
            </a:r>
            <a:r>
              <a:rPr sz="967" spc="9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фондом,</a:t>
            </a:r>
            <a:r>
              <a:rPr sz="967" spc="9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орган</a:t>
            </a:r>
            <a:r>
              <a:rPr sz="967" spc="9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местного</a:t>
            </a:r>
            <a:r>
              <a:rPr sz="967" spc="9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самоуправления,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орган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местной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администрации,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а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также наиболее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значимое учреждение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науки,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образования,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культуры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здравоохранения,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указанное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ведомственной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струк-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туре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расходов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бюджета,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имеющие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право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распределять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бюджетные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ассигнова-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ния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лимиты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бюджетных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обязательств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между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подведомственными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распоря-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дителями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(или)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получателями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бюджетных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средств,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если иное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не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установлено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настоящим Бюджетным кодексом.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30"/>
              </a:spcBef>
            </a:pPr>
            <a:endParaRPr sz="846" dirty="0">
              <a:latin typeface="Roboto"/>
              <a:cs typeface="Roboto"/>
            </a:endParaRPr>
          </a:p>
          <a:p>
            <a:pPr marR="2779358" algn="ctr"/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«Бюджет</a:t>
            </a:r>
            <a:r>
              <a:rPr sz="967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для</a:t>
            </a:r>
            <a:r>
              <a:rPr sz="967" spc="-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граждан»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18"/>
              </a:spcBef>
            </a:pPr>
            <a:endParaRPr sz="967" dirty="0">
              <a:latin typeface="Roboto"/>
              <a:cs typeface="Roboto"/>
            </a:endParaRPr>
          </a:p>
          <a:p>
            <a:pPr marL="15356" marR="6142" indent="217281" algn="just"/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Орган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государственной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власти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или орган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местного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самоуправления,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имею-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щий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право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распределять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бюджетные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ассигнования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между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подведомственны-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ми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получателям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бюджетных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средств.</a:t>
            </a:r>
            <a:endParaRPr sz="967" dirty="0">
              <a:latin typeface="Roboto"/>
              <a:cs typeface="Roboto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074507" y="4113968"/>
            <a:ext cx="2455291" cy="1412675"/>
            <a:chOff x="719638" y="3402594"/>
            <a:chExt cx="2030730" cy="1168400"/>
          </a:xfrm>
        </p:grpSpPr>
        <p:sp>
          <p:nvSpPr>
            <p:cNvPr id="20" name="object 20"/>
            <p:cNvSpPr/>
            <p:nvPr/>
          </p:nvSpPr>
          <p:spPr>
            <a:xfrm>
              <a:off x="722293" y="3402594"/>
              <a:ext cx="2028189" cy="224154"/>
            </a:xfrm>
            <a:custGeom>
              <a:avLst/>
              <a:gdLst/>
              <a:ahLst/>
              <a:cxnLst/>
              <a:rect l="l" t="t" r="r" b="b"/>
              <a:pathLst>
                <a:path w="2028189" h="224154">
                  <a:moveTo>
                    <a:pt x="1938741" y="0"/>
                  </a:moveTo>
                  <a:lnTo>
                    <a:pt x="0" y="0"/>
                  </a:lnTo>
                  <a:lnTo>
                    <a:pt x="0" y="223540"/>
                  </a:lnTo>
                  <a:lnTo>
                    <a:pt x="1938741" y="223540"/>
                  </a:lnTo>
                  <a:lnTo>
                    <a:pt x="1990131" y="222151"/>
                  </a:lnTo>
                  <a:lnTo>
                    <a:pt x="2016521" y="212430"/>
                  </a:lnTo>
                  <a:lnTo>
                    <a:pt x="2026244" y="186044"/>
                  </a:lnTo>
                  <a:lnTo>
                    <a:pt x="2027633" y="134660"/>
                  </a:lnTo>
                  <a:lnTo>
                    <a:pt x="2027633" y="88910"/>
                  </a:lnTo>
                  <a:lnTo>
                    <a:pt x="2026244" y="37508"/>
                  </a:lnTo>
                  <a:lnTo>
                    <a:pt x="2016521" y="11113"/>
                  </a:lnTo>
                  <a:lnTo>
                    <a:pt x="1990131" y="1389"/>
                  </a:lnTo>
                  <a:lnTo>
                    <a:pt x="1938741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9638" y="4347138"/>
              <a:ext cx="2028189" cy="224154"/>
            </a:xfrm>
            <a:custGeom>
              <a:avLst/>
              <a:gdLst/>
              <a:ahLst/>
              <a:cxnLst/>
              <a:rect l="l" t="t" r="r" b="b"/>
              <a:pathLst>
                <a:path w="2028189" h="224154">
                  <a:moveTo>
                    <a:pt x="1938753" y="0"/>
                  </a:moveTo>
                  <a:lnTo>
                    <a:pt x="0" y="0"/>
                  </a:lnTo>
                  <a:lnTo>
                    <a:pt x="0" y="223528"/>
                  </a:lnTo>
                  <a:lnTo>
                    <a:pt x="1938753" y="223528"/>
                  </a:lnTo>
                  <a:lnTo>
                    <a:pt x="1990144" y="222139"/>
                  </a:lnTo>
                  <a:lnTo>
                    <a:pt x="2016533" y="212415"/>
                  </a:lnTo>
                  <a:lnTo>
                    <a:pt x="2026256" y="186024"/>
                  </a:lnTo>
                  <a:lnTo>
                    <a:pt x="2027645" y="134630"/>
                  </a:lnTo>
                  <a:lnTo>
                    <a:pt x="2027645" y="88879"/>
                  </a:lnTo>
                  <a:lnTo>
                    <a:pt x="2026256" y="37496"/>
                  </a:lnTo>
                  <a:lnTo>
                    <a:pt x="2016533" y="11109"/>
                  </a:lnTo>
                  <a:lnTo>
                    <a:pt x="1990144" y="1388"/>
                  </a:lnTo>
                  <a:lnTo>
                    <a:pt x="1938753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364710" y="3847216"/>
            <a:ext cx="4647239" cy="2359032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209" b="1" spc="-24" dirty="0">
                <a:solidFill>
                  <a:srgbClr val="386742"/>
                </a:solidFill>
                <a:latin typeface="Roboto"/>
                <a:cs typeface="Roboto"/>
              </a:rPr>
              <a:t>Государственный</a:t>
            </a:r>
            <a:r>
              <a:rPr sz="1209" b="1" spc="60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09" b="1" dirty="0">
                <a:solidFill>
                  <a:srgbClr val="386742"/>
                </a:solidFill>
                <a:latin typeface="Roboto"/>
                <a:cs typeface="Roboto"/>
              </a:rPr>
              <a:t>(муниципальный)</a:t>
            </a:r>
            <a:r>
              <a:rPr sz="1209" b="1" spc="60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09" b="1" spc="-24" dirty="0">
                <a:solidFill>
                  <a:srgbClr val="386742"/>
                </a:solidFill>
                <a:latin typeface="Roboto"/>
                <a:cs typeface="Roboto"/>
              </a:rPr>
              <a:t>долг</a:t>
            </a:r>
            <a:endParaRPr sz="1209">
              <a:latin typeface="Roboto"/>
              <a:cs typeface="Roboto"/>
            </a:endParaRPr>
          </a:p>
          <a:p>
            <a:pPr marR="2770145" algn="ctr">
              <a:spcBef>
                <a:spcPts val="985"/>
              </a:spcBef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Бюджетный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кодекс</a:t>
            </a:r>
            <a:endParaRPr sz="967">
              <a:latin typeface="Roboto"/>
              <a:cs typeface="Roboto"/>
            </a:endParaRPr>
          </a:p>
          <a:p>
            <a:pPr>
              <a:spcBef>
                <a:spcPts val="60"/>
              </a:spcBef>
            </a:pPr>
            <a:endParaRPr sz="846">
              <a:latin typeface="Roboto"/>
              <a:cs typeface="Roboto"/>
            </a:endParaRPr>
          </a:p>
          <a:p>
            <a:pPr marL="15356" marR="6142" indent="217281" algn="just"/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Обязательства,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возникающие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из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государственных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или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муниципальных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за-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имствований,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гарантий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по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обязательствам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третьих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лиц,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другие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обязательства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9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соответствии</a:t>
            </a:r>
            <a:r>
              <a:rPr sz="967" spc="10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</a:t>
            </a:r>
            <a:r>
              <a:rPr sz="967" spc="10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видами</a:t>
            </a:r>
            <a:r>
              <a:rPr sz="967" spc="10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долговых</a:t>
            </a:r>
            <a:r>
              <a:rPr sz="967" spc="10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обязательств,</a:t>
            </a:r>
            <a:r>
              <a:rPr sz="967" spc="10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установленными</a:t>
            </a:r>
            <a:r>
              <a:rPr sz="967" spc="10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ным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кодексом,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принятые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себя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Федерацией,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субъектом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Россий-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ской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Федерации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или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муниципальным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образованием.</a:t>
            </a:r>
            <a:endParaRPr sz="967">
              <a:latin typeface="Roboto"/>
              <a:cs typeface="Roboto"/>
            </a:endParaRPr>
          </a:p>
          <a:p>
            <a:pPr marR="2776287" algn="ctr">
              <a:spcBef>
                <a:spcPts val="955"/>
              </a:spcBef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«Бюджет</a:t>
            </a:r>
            <a:r>
              <a:rPr sz="967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для</a:t>
            </a:r>
            <a:r>
              <a:rPr sz="967" spc="-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граждан»</a:t>
            </a:r>
            <a:endParaRPr sz="967">
              <a:latin typeface="Roboto"/>
              <a:cs typeface="Roboto"/>
            </a:endParaRPr>
          </a:p>
          <a:p>
            <a:pPr>
              <a:spcBef>
                <a:spcPts val="36"/>
              </a:spcBef>
            </a:pPr>
            <a:endParaRPr sz="786">
              <a:latin typeface="Roboto"/>
              <a:cs typeface="Roboto"/>
            </a:endParaRPr>
          </a:p>
          <a:p>
            <a:pPr marL="15356" marR="6910" indent="217281" algn="just"/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Обязательства,</a:t>
            </a:r>
            <a:r>
              <a:rPr sz="967" spc="19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возникающие</a:t>
            </a:r>
            <a:r>
              <a:rPr sz="967" spc="19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19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связи</a:t>
            </a:r>
            <a:r>
              <a:rPr sz="967" spc="19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</a:t>
            </a:r>
            <a:r>
              <a:rPr sz="967" spc="19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размещением</a:t>
            </a:r>
            <a:r>
              <a:rPr sz="967" spc="20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государственных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ценных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бумаг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области,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привлечением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кредитов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кредитных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организациях,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по-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лучением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бюджетных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кредитов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от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других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бюджетов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предоставлением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госу-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дарственных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областных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гарантий.</a:t>
            </a:r>
            <a:endParaRPr sz="967">
              <a:latin typeface="Roboto"/>
              <a:cs typeface="Roboto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077717" y="6788615"/>
            <a:ext cx="2455291" cy="856050"/>
            <a:chOff x="722293" y="5614750"/>
            <a:chExt cx="2030730" cy="708025"/>
          </a:xfrm>
        </p:grpSpPr>
        <p:sp>
          <p:nvSpPr>
            <p:cNvPr id="24" name="object 24"/>
            <p:cNvSpPr/>
            <p:nvPr/>
          </p:nvSpPr>
          <p:spPr>
            <a:xfrm>
              <a:off x="724936" y="5614750"/>
              <a:ext cx="2028189" cy="224154"/>
            </a:xfrm>
            <a:custGeom>
              <a:avLst/>
              <a:gdLst/>
              <a:ahLst/>
              <a:cxnLst/>
              <a:rect l="l" t="t" r="r" b="b"/>
              <a:pathLst>
                <a:path w="2028189" h="224154">
                  <a:moveTo>
                    <a:pt x="1938753" y="0"/>
                  </a:moveTo>
                  <a:lnTo>
                    <a:pt x="0" y="0"/>
                  </a:lnTo>
                  <a:lnTo>
                    <a:pt x="0" y="223528"/>
                  </a:lnTo>
                  <a:lnTo>
                    <a:pt x="1938753" y="223528"/>
                  </a:lnTo>
                  <a:lnTo>
                    <a:pt x="1990144" y="222138"/>
                  </a:lnTo>
                  <a:lnTo>
                    <a:pt x="2016533" y="212415"/>
                  </a:lnTo>
                  <a:lnTo>
                    <a:pt x="2026256" y="186021"/>
                  </a:lnTo>
                  <a:lnTo>
                    <a:pt x="2027645" y="134624"/>
                  </a:lnTo>
                  <a:lnTo>
                    <a:pt x="2027645" y="88891"/>
                  </a:lnTo>
                  <a:lnTo>
                    <a:pt x="2026256" y="37501"/>
                  </a:lnTo>
                  <a:lnTo>
                    <a:pt x="2016533" y="11111"/>
                  </a:lnTo>
                  <a:lnTo>
                    <a:pt x="1990144" y="1388"/>
                  </a:lnTo>
                  <a:lnTo>
                    <a:pt x="1938753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22293" y="6099226"/>
              <a:ext cx="2028189" cy="224154"/>
            </a:xfrm>
            <a:custGeom>
              <a:avLst/>
              <a:gdLst/>
              <a:ahLst/>
              <a:cxnLst/>
              <a:rect l="l" t="t" r="r" b="b"/>
              <a:pathLst>
                <a:path w="2028189" h="224154">
                  <a:moveTo>
                    <a:pt x="1938741" y="0"/>
                  </a:moveTo>
                  <a:lnTo>
                    <a:pt x="0" y="0"/>
                  </a:lnTo>
                  <a:lnTo>
                    <a:pt x="0" y="223540"/>
                  </a:lnTo>
                  <a:lnTo>
                    <a:pt x="1938741" y="223540"/>
                  </a:lnTo>
                  <a:lnTo>
                    <a:pt x="1990131" y="222151"/>
                  </a:lnTo>
                  <a:lnTo>
                    <a:pt x="2016521" y="212427"/>
                  </a:lnTo>
                  <a:lnTo>
                    <a:pt x="2026244" y="186033"/>
                  </a:lnTo>
                  <a:lnTo>
                    <a:pt x="2027633" y="134636"/>
                  </a:lnTo>
                  <a:lnTo>
                    <a:pt x="2027633" y="88904"/>
                  </a:lnTo>
                  <a:lnTo>
                    <a:pt x="2026244" y="37506"/>
                  </a:lnTo>
                  <a:lnTo>
                    <a:pt x="2016521" y="11113"/>
                  </a:lnTo>
                  <a:lnTo>
                    <a:pt x="1990131" y="1389"/>
                  </a:lnTo>
                  <a:lnTo>
                    <a:pt x="1938741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367849" y="6511509"/>
            <a:ext cx="4644169" cy="1505336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209" b="1" spc="-30" dirty="0">
                <a:solidFill>
                  <a:srgbClr val="386742"/>
                </a:solidFill>
                <a:latin typeface="Roboto"/>
                <a:cs typeface="Roboto"/>
              </a:rPr>
              <a:t>Дефицит</a:t>
            </a:r>
            <a:r>
              <a:rPr sz="1209" b="1" spc="-6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09" b="1" spc="-12" dirty="0">
                <a:solidFill>
                  <a:srgbClr val="386742"/>
                </a:solidFill>
                <a:latin typeface="Roboto"/>
                <a:cs typeface="Roboto"/>
              </a:rPr>
              <a:t>бюджета</a:t>
            </a:r>
            <a:endParaRPr sz="1209">
              <a:latin typeface="Roboto"/>
              <a:cs typeface="Roboto"/>
            </a:endParaRPr>
          </a:p>
          <a:p>
            <a:pPr marL="368534">
              <a:spcBef>
                <a:spcPts val="1070"/>
              </a:spcBef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Бюджетный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кодекс</a:t>
            </a:r>
            <a:endParaRPr sz="967">
              <a:latin typeface="Roboto"/>
              <a:cs typeface="Roboto"/>
            </a:endParaRPr>
          </a:p>
          <a:p>
            <a:pPr>
              <a:lnSpc>
                <a:spcPct val="100000"/>
              </a:lnSpc>
            </a:pPr>
            <a:endParaRPr sz="967">
              <a:latin typeface="Roboto"/>
              <a:cs typeface="Roboto"/>
            </a:endParaRPr>
          </a:p>
          <a:p>
            <a:pPr marL="232637"/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Превышение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расходов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бюджета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над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его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доходами.</a:t>
            </a:r>
            <a:endParaRPr sz="967">
              <a:latin typeface="Roboto"/>
              <a:cs typeface="Roboto"/>
            </a:endParaRPr>
          </a:p>
          <a:p>
            <a:pPr>
              <a:spcBef>
                <a:spcPts val="36"/>
              </a:spcBef>
            </a:pPr>
            <a:endParaRPr sz="907">
              <a:latin typeface="Roboto"/>
              <a:cs typeface="Roboto"/>
            </a:endParaRPr>
          </a:p>
          <a:p>
            <a:pPr marL="257206">
              <a:spcBef>
                <a:spcPts val="6"/>
              </a:spcBef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«Бюджет</a:t>
            </a:r>
            <a:r>
              <a:rPr sz="967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для</a:t>
            </a:r>
            <a:r>
              <a:rPr sz="967" spc="-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граждан»</a:t>
            </a:r>
            <a:endParaRPr sz="967">
              <a:latin typeface="Roboto"/>
              <a:cs typeface="Roboto"/>
            </a:endParaRPr>
          </a:p>
          <a:p>
            <a:pPr>
              <a:spcBef>
                <a:spcPts val="36"/>
              </a:spcBef>
            </a:pPr>
            <a:endParaRPr sz="846">
              <a:latin typeface="Roboto"/>
              <a:cs typeface="Roboto"/>
            </a:endParaRPr>
          </a:p>
          <a:p>
            <a:pPr marL="15356" marR="6142" indent="217281"/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Сумма,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которую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расходы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бюджета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превышают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доходы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бюджета в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опре-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деленный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период.</a:t>
            </a:r>
            <a:endParaRPr sz="967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9634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l" t="t" r="r" b="b"/>
            <a:pathLst>
              <a:path w="5328285" h="7560309">
                <a:moveTo>
                  <a:pt x="5327995" y="0"/>
                </a:moveTo>
                <a:lnTo>
                  <a:pt x="0" y="0"/>
                </a:lnTo>
                <a:lnTo>
                  <a:pt x="0" y="7560015"/>
                </a:lnTo>
                <a:lnTo>
                  <a:pt x="5327995" y="7560015"/>
                </a:lnTo>
                <a:lnTo>
                  <a:pt x="5327995" y="0"/>
                </a:lnTo>
                <a:close/>
              </a:path>
            </a:pathLst>
          </a:custGeom>
          <a:solidFill>
            <a:srgbClr val="F2E7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38324" y="747316"/>
            <a:ext cx="3308270" cy="0"/>
          </a:xfrm>
          <a:custGeom>
            <a:avLst/>
            <a:gdLst/>
            <a:ahLst/>
            <a:cxnLst/>
            <a:rect l="l" t="t" r="r" b="b"/>
            <a:pathLst>
              <a:path w="2736215">
                <a:moveTo>
                  <a:pt x="2736021" y="0"/>
                </a:moveTo>
                <a:lnTo>
                  <a:pt x="0" y="0"/>
                </a:lnTo>
              </a:path>
            </a:pathLst>
          </a:custGeom>
          <a:ln w="3176">
            <a:solidFill>
              <a:srgbClr val="386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04416" y="624094"/>
            <a:ext cx="3057213" cy="246450"/>
            <a:chOff x="0" y="516177"/>
            <a:chExt cx="2528570" cy="203835"/>
          </a:xfrm>
        </p:grpSpPr>
        <p:sp>
          <p:nvSpPr>
            <p:cNvPr id="5" name="object 5"/>
            <p:cNvSpPr/>
            <p:nvPr/>
          </p:nvSpPr>
          <p:spPr>
            <a:xfrm>
              <a:off x="720007" y="516177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80" h="203834">
                  <a:moveTo>
                    <a:pt x="1706392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392" y="203810"/>
                  </a:lnTo>
                  <a:lnTo>
                    <a:pt x="1706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16177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24493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8088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4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5823669" y="722184"/>
            <a:ext cx="46833" cy="46833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19202" y="0"/>
                </a:moveTo>
                <a:lnTo>
                  <a:pt x="11740" y="1508"/>
                </a:lnTo>
                <a:lnTo>
                  <a:pt x="5634" y="5623"/>
                </a:lnTo>
                <a:lnTo>
                  <a:pt x="1513" y="11727"/>
                </a:lnTo>
                <a:lnTo>
                  <a:pt x="0" y="19202"/>
                </a:lnTo>
                <a:lnTo>
                  <a:pt x="1513" y="26672"/>
                </a:lnTo>
                <a:lnTo>
                  <a:pt x="5634" y="32765"/>
                </a:lnTo>
                <a:lnTo>
                  <a:pt x="11740" y="36870"/>
                </a:lnTo>
                <a:lnTo>
                  <a:pt x="19202" y="38374"/>
                </a:lnTo>
                <a:lnTo>
                  <a:pt x="26659" y="36870"/>
                </a:lnTo>
                <a:lnTo>
                  <a:pt x="32754" y="32765"/>
                </a:lnTo>
                <a:lnTo>
                  <a:pt x="36866" y="26672"/>
                </a:lnTo>
                <a:lnTo>
                  <a:pt x="38374" y="19202"/>
                </a:lnTo>
                <a:lnTo>
                  <a:pt x="36866" y="11727"/>
                </a:lnTo>
                <a:lnTo>
                  <a:pt x="32754" y="5623"/>
                </a:lnTo>
                <a:lnTo>
                  <a:pt x="26659" y="1508"/>
                </a:lnTo>
                <a:lnTo>
                  <a:pt x="19202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48450" y="714039"/>
            <a:ext cx="66794" cy="6679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23" y="0"/>
                </a:moveTo>
                <a:lnTo>
                  <a:pt x="16806" y="2161"/>
                </a:lnTo>
                <a:lnTo>
                  <a:pt x="8058" y="8058"/>
                </a:lnTo>
                <a:lnTo>
                  <a:pt x="2161" y="16806"/>
                </a:lnTo>
                <a:lnTo>
                  <a:pt x="0" y="27523"/>
                </a:lnTo>
                <a:lnTo>
                  <a:pt x="2161" y="38227"/>
                </a:lnTo>
                <a:lnTo>
                  <a:pt x="8058" y="46977"/>
                </a:lnTo>
                <a:lnTo>
                  <a:pt x="16806" y="52880"/>
                </a:lnTo>
                <a:lnTo>
                  <a:pt x="27523" y="55046"/>
                </a:lnTo>
                <a:lnTo>
                  <a:pt x="38240" y="52880"/>
                </a:lnTo>
                <a:lnTo>
                  <a:pt x="46988" y="46977"/>
                </a:lnTo>
                <a:lnTo>
                  <a:pt x="52885" y="38227"/>
                </a:lnTo>
                <a:lnTo>
                  <a:pt x="55046" y="27523"/>
                </a:lnTo>
                <a:lnTo>
                  <a:pt x="52885" y="16806"/>
                </a:lnTo>
                <a:lnTo>
                  <a:pt x="46988" y="8058"/>
                </a:lnTo>
                <a:lnTo>
                  <a:pt x="38240" y="2161"/>
                </a:lnTo>
                <a:lnTo>
                  <a:pt x="27523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92653" y="688279"/>
            <a:ext cx="118235" cy="118235"/>
          </a:xfrm>
          <a:custGeom>
            <a:avLst/>
            <a:gdLst/>
            <a:ahLst/>
            <a:cxnLst/>
            <a:rect l="l" t="t" r="r" b="b"/>
            <a:pathLst>
              <a:path w="97789" h="97790">
                <a:moveTo>
                  <a:pt x="48828" y="0"/>
                </a:moveTo>
                <a:lnTo>
                  <a:pt x="0" y="48828"/>
                </a:lnTo>
                <a:lnTo>
                  <a:pt x="48828" y="97657"/>
                </a:lnTo>
                <a:lnTo>
                  <a:pt x="97627" y="48828"/>
                </a:lnTo>
                <a:lnTo>
                  <a:pt x="48828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01981" y="669448"/>
            <a:ext cx="2069876" cy="148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6">
              <a:tabLst>
                <a:tab pos="380050" algn="l"/>
              </a:tabLst>
            </a:pP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50</a:t>
            </a:r>
            <a:r>
              <a:rPr sz="967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270" spc="363" baseline="3968" dirty="0">
                <a:solidFill>
                  <a:srgbClr val="386742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386742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386742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386742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386742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386742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386742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386742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386742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386742"/>
                </a:solidFill>
                <a:latin typeface="Noto Mono"/>
                <a:cs typeface="Noto Mono"/>
              </a:rPr>
              <a:t>АН </a:t>
            </a:r>
            <a:endParaRPr sz="1270" baseline="3968" dirty="0">
              <a:latin typeface="Noto Mono"/>
              <a:cs typeface="Noto Mono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364278" y="996867"/>
            <a:ext cx="3726698" cy="1354846"/>
          </a:xfrm>
          <a:prstGeom prst="rect">
            <a:avLst/>
          </a:prstGeom>
        </p:spPr>
        <p:txBody>
          <a:bodyPr vert="horz" wrap="square" lIns="0" tIns="15355" rIns="0" bIns="0" rtlCol="0" anchor="ctr">
            <a:spAutoFit/>
          </a:bodyPr>
          <a:lstStyle/>
          <a:p>
            <a:pPr marL="15356" marR="782366">
              <a:lnSpc>
                <a:spcPct val="100000"/>
              </a:lnSpc>
              <a:spcBef>
                <a:spcPts val="121"/>
              </a:spcBef>
            </a:pPr>
            <a:r>
              <a:rPr sz="2176" spc="-12" dirty="0">
                <a:solidFill>
                  <a:srgbClr val="386742"/>
                </a:solidFill>
              </a:rPr>
              <a:t>ИНИЦИАТИВНОЕ </a:t>
            </a:r>
            <a:r>
              <a:rPr sz="2176" spc="-79" dirty="0">
                <a:solidFill>
                  <a:srgbClr val="386742"/>
                </a:solidFill>
              </a:rPr>
              <a:t>БЮДЖЕТИРОВАНИЕ </a:t>
            </a:r>
            <a:r>
              <a:rPr sz="2176" spc="-200" dirty="0">
                <a:solidFill>
                  <a:srgbClr val="386742"/>
                </a:solidFill>
              </a:rPr>
              <a:t>НА</a:t>
            </a:r>
            <a:r>
              <a:rPr sz="2176" dirty="0">
                <a:solidFill>
                  <a:srgbClr val="386742"/>
                </a:solidFill>
              </a:rPr>
              <a:t> </a:t>
            </a:r>
            <a:r>
              <a:rPr sz="2176" spc="-12" dirty="0">
                <a:solidFill>
                  <a:srgbClr val="386742"/>
                </a:solidFill>
              </a:rPr>
              <a:t>ТЕРРИТОРИИ</a:t>
            </a:r>
            <a:endParaRPr sz="2176" dirty="0"/>
          </a:p>
          <a:p>
            <a:pPr marL="15356">
              <a:lnSpc>
                <a:spcPct val="100000"/>
              </a:lnSpc>
            </a:pPr>
            <a:r>
              <a:rPr lang="ru-RU" sz="2176" spc="-121" dirty="0" smtClean="0">
                <a:solidFill>
                  <a:srgbClr val="386742"/>
                </a:solidFill>
              </a:rPr>
              <a:t>ГОРОДА НЕВИННОМЫССКА</a:t>
            </a:r>
            <a:endParaRPr sz="2176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15151" r="-399" b="-49"/>
          <a:stretch/>
        </p:blipFill>
        <p:spPr>
          <a:xfrm>
            <a:off x="819563" y="5407774"/>
            <a:ext cx="5218874" cy="4115876"/>
          </a:xfrm>
          <a:prstGeom prst="rect">
            <a:avLst/>
          </a:prstGeom>
          <a:effectLst>
            <a:outerShdw blurRad="8509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4" name="object 14"/>
          <p:cNvSpPr txBox="1"/>
          <p:nvPr/>
        </p:nvSpPr>
        <p:spPr>
          <a:xfrm>
            <a:off x="1364262" y="2418156"/>
            <a:ext cx="4584187" cy="3369267"/>
          </a:xfrm>
          <a:prstGeom prst="rect">
            <a:avLst/>
          </a:prstGeom>
        </p:spPr>
        <p:txBody>
          <a:bodyPr vert="horz" wrap="square" lIns="0" tIns="52208" rIns="0" bIns="0" rtlCol="0">
            <a:spAutoFit/>
          </a:bodyPr>
          <a:lstStyle/>
          <a:p>
            <a:pPr marL="102115" indent="-87527">
              <a:spcBef>
                <a:spcPts val="411"/>
              </a:spcBef>
              <a:buChar char="•"/>
              <a:tabLst>
                <a:tab pos="102882" algn="l"/>
              </a:tabLst>
            </a:pPr>
            <a:r>
              <a:rPr lang="ru-RU" sz="967" b="1" spc="-24" dirty="0" smtClean="0">
                <a:solidFill>
                  <a:srgbClr val="231F20"/>
                </a:solidFill>
                <a:latin typeface="Roboto"/>
                <a:cs typeface="Roboto"/>
              </a:rPr>
              <a:t>Закон Ставропольского края</a:t>
            </a:r>
            <a:r>
              <a:rPr sz="967" b="1" spc="-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от 29 января 2021 г. № 1-кз</a:t>
            </a:r>
            <a:endParaRPr sz="967" dirty="0">
              <a:latin typeface="Roboto"/>
              <a:cs typeface="Roboto"/>
            </a:endParaRPr>
          </a:p>
          <a:p>
            <a:pPr marL="102115">
              <a:spcBef>
                <a:spcPts val="290"/>
              </a:spcBef>
            </a:pP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«О развитии инициативного бюджетирования в Ставропольском крае»</a:t>
            </a:r>
          </a:p>
          <a:p>
            <a:pPr marL="102115">
              <a:spcBef>
                <a:spcPts val="290"/>
              </a:spcBef>
            </a:pPr>
            <a:endParaRPr lang="ru-RU" sz="1000" dirty="0" smtClean="0"/>
          </a:p>
          <a:p>
            <a:pPr marL="273565" indent="-1714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970" b="1" dirty="0" smtClean="0">
                <a:latin typeface="Roboto"/>
              </a:rPr>
              <a:t>Постановление Правительства Ставропольского края </a:t>
            </a:r>
          </a:p>
          <a:p>
            <a:pPr marL="102115" algn="just">
              <a:spcBef>
                <a:spcPts val="0"/>
              </a:spcBef>
            </a:pPr>
            <a:r>
              <a:rPr lang="ru-RU" sz="970" b="1" dirty="0" smtClean="0">
                <a:latin typeface="Roboto"/>
              </a:rPr>
              <a:t>от 26 декабря 2018 г. № 598-п </a:t>
            </a:r>
          </a:p>
          <a:p>
            <a:pPr marL="102115" algn="just">
              <a:spcBef>
                <a:spcPts val="290"/>
              </a:spcBef>
            </a:pPr>
            <a:r>
              <a:rPr lang="ru-RU" sz="970" dirty="0" smtClean="0">
                <a:latin typeface="Roboto"/>
              </a:rPr>
              <a:t>«Об утверждении государственной программы Ставропольского края «Управление финансами»</a:t>
            </a:r>
            <a:endParaRPr lang="ru-RU" sz="970" dirty="0" smtClean="0">
              <a:latin typeface="Roboto"/>
              <a:cs typeface="Roboto"/>
            </a:endParaRPr>
          </a:p>
          <a:p>
            <a:pPr>
              <a:spcBef>
                <a:spcPts val="67"/>
              </a:spcBef>
            </a:pPr>
            <a:endParaRPr sz="1149" dirty="0">
              <a:latin typeface="Roboto"/>
              <a:cs typeface="Roboto"/>
            </a:endParaRPr>
          </a:p>
          <a:p>
            <a:pPr marL="102115" marR="6142" indent="-87527" algn="just">
              <a:lnSpc>
                <a:spcPct val="125000"/>
              </a:lnSpc>
              <a:spcBef>
                <a:spcPts val="6"/>
              </a:spcBef>
              <a:buChar char="•"/>
              <a:tabLst>
                <a:tab pos="102882" algn="l"/>
              </a:tabLst>
            </a:pPr>
            <a:r>
              <a:rPr lang="ru-RU" sz="967" b="1" spc="-12" dirty="0" smtClean="0">
                <a:solidFill>
                  <a:srgbClr val="231F20"/>
                </a:solidFill>
                <a:latin typeface="Roboto"/>
                <a:cs typeface="Roboto"/>
              </a:rPr>
              <a:t>Решение Думы города Невинномысска от 25 февраля 2021 г. № 623-78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«Об утверждении Порядка выдвижения, внесения, обсуждения, рассмотрения инициативных проектов, а также проведения их конкурсного отбора на территории города Невинномысска»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67"/>
              </a:spcBef>
              <a:buClr>
                <a:srgbClr val="231F20"/>
              </a:buClr>
              <a:buFont typeface="Roboto"/>
              <a:buChar char="•"/>
            </a:pPr>
            <a:endParaRPr sz="1149" dirty="0">
              <a:latin typeface="Roboto"/>
              <a:cs typeface="Roboto"/>
            </a:endParaRPr>
          </a:p>
          <a:p>
            <a:pPr marL="102115" marR="6142" indent="-87527" algn="just">
              <a:lnSpc>
                <a:spcPct val="125000"/>
              </a:lnSpc>
              <a:spcBef>
                <a:spcPts val="6"/>
              </a:spcBef>
              <a:buChar char="•"/>
              <a:tabLst>
                <a:tab pos="102882" algn="l"/>
              </a:tabLst>
            </a:pPr>
            <a:r>
              <a:rPr lang="ru-RU" sz="967" b="1" spc="-12" dirty="0">
                <a:solidFill>
                  <a:srgbClr val="231F20"/>
                </a:solidFill>
                <a:latin typeface="Roboto"/>
                <a:cs typeface="Roboto"/>
              </a:rPr>
              <a:t>Решение Думы города Невинномысска от 25 февраля 2021 г. № </a:t>
            </a:r>
            <a:r>
              <a:rPr lang="ru-RU" sz="967" b="1" spc="-12" dirty="0" smtClean="0">
                <a:solidFill>
                  <a:srgbClr val="231F20"/>
                </a:solidFill>
                <a:latin typeface="Roboto"/>
                <a:cs typeface="Roboto"/>
              </a:rPr>
              <a:t>624-78 </a:t>
            </a:r>
            <a:r>
              <a:rPr lang="ru-RU" sz="967" spc="-12" dirty="0">
                <a:solidFill>
                  <a:srgbClr val="231F20"/>
                </a:solidFill>
                <a:latin typeface="Roboto"/>
                <a:cs typeface="Roboto"/>
              </a:rPr>
              <a:t>«Об утверждении Порядка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расчета и возврата сумм инициативных платежей, подлежащих возврату лицам (в том числе организациям), осуществившим их перечисление в бюджет города Невинномысска»</a:t>
            </a:r>
            <a:endParaRPr lang="ru-RU" sz="967" dirty="0">
              <a:latin typeface="Roboto"/>
              <a:cs typeface="Roboto"/>
            </a:endParaRPr>
          </a:p>
          <a:p>
            <a:pPr>
              <a:spcBef>
                <a:spcPts val="67"/>
              </a:spcBef>
              <a:buClr>
                <a:srgbClr val="231F20"/>
              </a:buClr>
              <a:buFont typeface="Roboto"/>
              <a:buChar char="•"/>
            </a:pPr>
            <a:endParaRPr sz="1149" dirty="0">
              <a:latin typeface="Roboto"/>
              <a:cs typeface="Robo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79631" y="2395466"/>
            <a:ext cx="5266821" cy="0"/>
          </a:xfrm>
          <a:custGeom>
            <a:avLst/>
            <a:gdLst/>
            <a:ahLst/>
            <a:cxnLst/>
            <a:rect l="l" t="t" r="r" b="b"/>
            <a:pathLst>
              <a:path w="4356100">
                <a:moveTo>
                  <a:pt x="0" y="0"/>
                </a:moveTo>
                <a:lnTo>
                  <a:pt x="4355994" y="0"/>
                </a:lnTo>
              </a:path>
            </a:pathLst>
          </a:custGeom>
          <a:ln w="12701">
            <a:solidFill>
              <a:srgbClr val="386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754C75C-0F1E-4359-BF5F-B53D9AC515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379650"/>
            <a:ext cx="674136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8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7951" y="665655"/>
            <a:ext cx="1684461" cy="27583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ЭФФЕКТИВНОЕ</a:t>
            </a:r>
            <a:r>
              <a:rPr sz="846" spc="369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386742"/>
                </a:solidFill>
                <a:latin typeface="Roboto"/>
                <a:cs typeface="Roboto"/>
              </a:rPr>
              <a:t>ГОСУДАРСТВО</a:t>
            </a:r>
            <a:endParaRPr sz="846">
              <a:latin typeface="Roboto"/>
              <a:cs typeface="Robo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89436" y="629131"/>
            <a:ext cx="3057213" cy="247218"/>
            <a:chOff x="2799694" y="520344"/>
            <a:chExt cx="2528570" cy="204470"/>
          </a:xfrm>
        </p:grpSpPr>
        <p:sp>
          <p:nvSpPr>
            <p:cNvPr id="4" name="object 4"/>
            <p:cNvSpPr/>
            <p:nvPr/>
          </p:nvSpPr>
          <p:spPr>
            <a:xfrm>
              <a:off x="2901589" y="520384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404" y="203810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07996" y="520384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99694" y="520344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0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06102" y="520344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9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905090" y="660235"/>
            <a:ext cx="2043772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1887200" algn="l"/>
              </a:tabLst>
            </a:pP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51</a:t>
            </a:r>
            <a:endParaRPr sz="967" dirty="0">
              <a:latin typeface="Roboto"/>
              <a:cs typeface="Robo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4416" y="693328"/>
            <a:ext cx="774668" cy="118235"/>
            <a:chOff x="0" y="573440"/>
            <a:chExt cx="640715" cy="97790"/>
          </a:xfrm>
        </p:grpSpPr>
        <p:sp>
          <p:nvSpPr>
            <p:cNvPr id="10" name="object 10"/>
            <p:cNvSpPr/>
            <p:nvPr/>
          </p:nvSpPr>
          <p:spPr>
            <a:xfrm>
              <a:off x="0" y="620681"/>
              <a:ext cx="621665" cy="3175"/>
            </a:xfrm>
            <a:custGeom>
              <a:avLst/>
              <a:gdLst/>
              <a:ahLst/>
              <a:cxnLst/>
              <a:rect l="l" t="t" r="r" b="b"/>
              <a:pathLst>
                <a:path w="621665" h="3175">
                  <a:moveTo>
                    <a:pt x="621293" y="0"/>
                  </a:moveTo>
                  <a:lnTo>
                    <a:pt x="0" y="0"/>
                  </a:lnTo>
                  <a:lnTo>
                    <a:pt x="0" y="3176"/>
                  </a:lnTo>
                  <a:lnTo>
                    <a:pt x="621293" y="3176"/>
                  </a:lnTo>
                  <a:lnTo>
                    <a:pt x="621293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0370" y="573442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97637" y="48831"/>
                  </a:moveTo>
                  <a:lnTo>
                    <a:pt x="48806" y="0"/>
                  </a:lnTo>
                  <a:lnTo>
                    <a:pt x="0" y="48831"/>
                  </a:lnTo>
                  <a:lnTo>
                    <a:pt x="48806" y="97663"/>
                  </a:lnTo>
                  <a:lnTo>
                    <a:pt x="97637" y="48831"/>
                  </a:lnTo>
                  <a:close/>
                </a:path>
                <a:path w="320675" h="97790">
                  <a:moveTo>
                    <a:pt x="216890" y="48831"/>
                  </a:moveTo>
                  <a:lnTo>
                    <a:pt x="214731" y="38125"/>
                  </a:lnTo>
                  <a:lnTo>
                    <a:pt x="208838" y="29375"/>
                  </a:lnTo>
                  <a:lnTo>
                    <a:pt x="200088" y="23469"/>
                  </a:lnTo>
                  <a:lnTo>
                    <a:pt x="189382" y="21310"/>
                  </a:lnTo>
                  <a:lnTo>
                    <a:pt x="178663" y="23469"/>
                  </a:lnTo>
                  <a:lnTo>
                    <a:pt x="169913" y="29375"/>
                  </a:lnTo>
                  <a:lnTo>
                    <a:pt x="164020" y="38125"/>
                  </a:lnTo>
                  <a:lnTo>
                    <a:pt x="161861" y="48831"/>
                  </a:lnTo>
                  <a:lnTo>
                    <a:pt x="164020" y="59550"/>
                  </a:lnTo>
                  <a:lnTo>
                    <a:pt x="169913" y="68300"/>
                  </a:lnTo>
                  <a:lnTo>
                    <a:pt x="178663" y="74193"/>
                  </a:lnTo>
                  <a:lnTo>
                    <a:pt x="189382" y="76352"/>
                  </a:lnTo>
                  <a:lnTo>
                    <a:pt x="200088" y="74193"/>
                  </a:lnTo>
                  <a:lnTo>
                    <a:pt x="208838" y="68300"/>
                  </a:lnTo>
                  <a:lnTo>
                    <a:pt x="214731" y="59550"/>
                  </a:lnTo>
                  <a:lnTo>
                    <a:pt x="216890" y="48831"/>
                  </a:lnTo>
                  <a:close/>
                </a:path>
                <a:path w="320675" h="97790">
                  <a:moveTo>
                    <a:pt x="320103" y="47244"/>
                  </a:moveTo>
                  <a:lnTo>
                    <a:pt x="318604" y="39776"/>
                  </a:lnTo>
                  <a:lnTo>
                    <a:pt x="314490" y="33667"/>
                  </a:lnTo>
                  <a:lnTo>
                    <a:pt x="308394" y="29552"/>
                  </a:lnTo>
                  <a:lnTo>
                    <a:pt x="300926" y="28041"/>
                  </a:lnTo>
                  <a:lnTo>
                    <a:pt x="293446" y="29552"/>
                  </a:lnTo>
                  <a:lnTo>
                    <a:pt x="287350" y="33667"/>
                  </a:lnTo>
                  <a:lnTo>
                    <a:pt x="283235" y="39776"/>
                  </a:lnTo>
                  <a:lnTo>
                    <a:pt x="281724" y="47244"/>
                  </a:lnTo>
                  <a:lnTo>
                    <a:pt x="283235" y="54724"/>
                  </a:lnTo>
                  <a:lnTo>
                    <a:pt x="287350" y="60807"/>
                  </a:lnTo>
                  <a:lnTo>
                    <a:pt x="293446" y="64909"/>
                  </a:lnTo>
                  <a:lnTo>
                    <a:pt x="300926" y="66421"/>
                  </a:lnTo>
                  <a:lnTo>
                    <a:pt x="308394" y="64909"/>
                  </a:lnTo>
                  <a:lnTo>
                    <a:pt x="314490" y="60807"/>
                  </a:lnTo>
                  <a:lnTo>
                    <a:pt x="318604" y="54724"/>
                  </a:lnTo>
                  <a:lnTo>
                    <a:pt x="320103" y="47244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146646" y="1049995"/>
            <a:ext cx="4641866" cy="1354846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>
              <a:spcBef>
                <a:spcPts val="121"/>
              </a:spcBef>
            </a:pPr>
            <a:r>
              <a:rPr sz="2176" b="1" spc="-67" dirty="0">
                <a:solidFill>
                  <a:srgbClr val="386742"/>
                </a:solidFill>
                <a:latin typeface="Palatino Linotype"/>
                <a:cs typeface="Palatino Linotype"/>
              </a:rPr>
              <a:t>РЕАЛИЗАЦИЯ</a:t>
            </a:r>
            <a:r>
              <a:rPr sz="2176" b="1" spc="-18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-138" dirty="0">
                <a:solidFill>
                  <a:srgbClr val="386742"/>
                </a:solidFill>
                <a:latin typeface="Palatino Linotype"/>
                <a:cs typeface="Palatino Linotype"/>
              </a:rPr>
              <a:t>ИНИЦИАТИВНОГО </a:t>
            </a:r>
            <a:r>
              <a:rPr sz="2176" b="1" spc="-115" dirty="0">
                <a:solidFill>
                  <a:srgbClr val="386742"/>
                </a:solidFill>
                <a:latin typeface="Palatino Linotype"/>
                <a:cs typeface="Palatino Linotype"/>
              </a:rPr>
              <a:t>БЮДЖЕТИРОВАНИЯ</a:t>
            </a:r>
            <a:r>
              <a:rPr sz="2176" b="1" spc="-12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-30" dirty="0">
                <a:solidFill>
                  <a:srgbClr val="386742"/>
                </a:solidFill>
                <a:latin typeface="Palatino Linotype"/>
                <a:cs typeface="Palatino Linotype"/>
              </a:rPr>
              <a:t>НА </a:t>
            </a:r>
            <a:r>
              <a:rPr sz="2176" b="1" spc="-42" dirty="0">
                <a:solidFill>
                  <a:srgbClr val="386742"/>
                </a:solidFill>
                <a:latin typeface="Palatino Linotype"/>
                <a:cs typeface="Palatino Linotype"/>
              </a:rPr>
              <a:t>ТЕРРИТОРИИ</a:t>
            </a:r>
            <a:r>
              <a:rPr sz="2176" b="1" spc="-48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lang="ru-RU" sz="2176" b="1" spc="-30" dirty="0" smtClean="0">
                <a:solidFill>
                  <a:srgbClr val="386742"/>
                </a:solidFill>
                <a:latin typeface="Palatino Linotype"/>
                <a:cs typeface="Palatino Linotype"/>
              </a:rPr>
              <a:t>ГОРОДА НЕВИННОМЫССКА</a:t>
            </a:r>
            <a:r>
              <a:rPr sz="2176" b="1" spc="-36" dirty="0" smtClean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dirty="0">
                <a:solidFill>
                  <a:srgbClr val="386742"/>
                </a:solidFill>
                <a:latin typeface="Palatino Linotype"/>
                <a:cs typeface="Palatino Linotype"/>
              </a:rPr>
              <a:t>В</a:t>
            </a:r>
            <a:r>
              <a:rPr sz="2176" b="1" spc="-36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109" dirty="0">
                <a:solidFill>
                  <a:srgbClr val="386742"/>
                </a:solidFill>
                <a:latin typeface="Palatino Linotype"/>
                <a:cs typeface="Palatino Linotype"/>
              </a:rPr>
              <a:t>2022</a:t>
            </a:r>
            <a:r>
              <a:rPr sz="2176" b="1" spc="-36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-24" dirty="0">
                <a:solidFill>
                  <a:srgbClr val="386742"/>
                </a:solidFill>
                <a:latin typeface="Palatino Linotype"/>
                <a:cs typeface="Palatino Linotype"/>
              </a:rPr>
              <a:t>ГОДУ</a:t>
            </a:r>
            <a:endParaRPr sz="2176" dirty="0">
              <a:latin typeface="Palatino Linotype"/>
              <a:cs typeface="Palatino Linotyp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52736" y="5398800"/>
            <a:ext cx="3502513" cy="350340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2176" b="1" spc="-121" dirty="0">
                <a:solidFill>
                  <a:srgbClr val="386742"/>
                </a:solidFill>
                <a:latin typeface="Palatino Linotype"/>
                <a:cs typeface="Palatino Linotype"/>
              </a:rPr>
              <a:t>БЮДЖЕТ</a:t>
            </a:r>
            <a:r>
              <a:rPr sz="2176" b="1" spc="-36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-85" dirty="0">
                <a:solidFill>
                  <a:srgbClr val="386742"/>
                </a:solidFill>
                <a:latin typeface="Palatino Linotype"/>
                <a:cs typeface="Palatino Linotype"/>
              </a:rPr>
              <a:t>ДЛЯ</a:t>
            </a:r>
            <a:r>
              <a:rPr sz="2176" b="1" spc="-36" dirty="0">
                <a:solidFill>
                  <a:srgbClr val="386742"/>
                </a:solidFill>
                <a:latin typeface="Palatino Linotype"/>
                <a:cs typeface="Palatino Linotype"/>
              </a:rPr>
              <a:t> </a:t>
            </a:r>
            <a:r>
              <a:rPr sz="2176" b="1" spc="-79" dirty="0">
                <a:solidFill>
                  <a:srgbClr val="386742"/>
                </a:solidFill>
                <a:latin typeface="Palatino Linotype"/>
                <a:cs typeface="Palatino Linotype"/>
              </a:rPr>
              <a:t>ГРАЖДАН</a:t>
            </a:r>
            <a:endParaRPr sz="2176" dirty="0">
              <a:latin typeface="Palatino Linotype"/>
              <a:cs typeface="Palatino Linotyp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46646" y="6137007"/>
            <a:ext cx="4644937" cy="2292090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 indent="261045" algn="just">
              <a:lnSpc>
                <a:spcPct val="125000"/>
              </a:lnSpc>
              <a:spcBef>
                <a:spcPts val="121"/>
              </a:spcBef>
            </a:pP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Ежегодно</a:t>
            </a:r>
            <a:r>
              <a:rPr sz="967" b="1" spc="24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spc="-12" dirty="0" smtClean="0">
                <a:solidFill>
                  <a:srgbClr val="231F20"/>
                </a:solidFill>
                <a:latin typeface="Roboto"/>
                <a:cs typeface="Roboto"/>
              </a:rPr>
              <a:t>финансовым управлением администрации города Невинномысска</a:t>
            </a:r>
            <a:r>
              <a:rPr sz="967" b="1" spc="254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разрабатываются</a:t>
            </a:r>
            <a:r>
              <a:rPr sz="967" b="1" spc="254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брошюры</a:t>
            </a:r>
            <a:r>
              <a:rPr sz="967" b="1" spc="2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о</a:t>
            </a:r>
            <a:r>
              <a:rPr sz="967" b="1" spc="2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spc="-12" dirty="0" smtClean="0">
                <a:solidFill>
                  <a:srgbClr val="231F20"/>
                </a:solidFill>
                <a:latin typeface="Roboto"/>
                <a:cs typeface="Roboto"/>
              </a:rPr>
              <a:t>бюджете</a:t>
            </a:r>
            <a:r>
              <a:rPr sz="967" b="1" spc="605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города</a:t>
            </a:r>
            <a:r>
              <a:rPr lang="ru-RU" sz="967" b="1" spc="605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b="1" spc="67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очередной</a:t>
            </a:r>
            <a:r>
              <a:rPr sz="967" b="1" spc="7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финансовый</a:t>
            </a:r>
            <a:r>
              <a:rPr sz="967" b="1" spc="79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год</a:t>
            </a:r>
            <a:r>
              <a:rPr sz="967" b="1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b="1" spc="7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b="1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плановый</a:t>
            </a:r>
            <a:r>
              <a:rPr sz="967" b="1" spc="79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период,</a:t>
            </a:r>
            <a:r>
              <a:rPr sz="967" b="1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об</a:t>
            </a:r>
            <a:r>
              <a:rPr sz="967" b="1" spc="73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spc="-12" dirty="0" smtClean="0">
                <a:solidFill>
                  <a:srgbClr val="231F20"/>
                </a:solidFill>
                <a:latin typeface="Roboto"/>
                <a:cs typeface="Roboto"/>
              </a:rPr>
              <a:t>исполнении</a:t>
            </a:r>
            <a:r>
              <a:rPr sz="967" b="1" spc="605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бюджета</a:t>
            </a:r>
            <a:r>
              <a:rPr sz="967" b="1" spc="333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города</a:t>
            </a:r>
            <a:r>
              <a:rPr lang="ru-RU" sz="967" b="1" spc="333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за</a:t>
            </a:r>
            <a:r>
              <a:rPr sz="967" b="1" spc="333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отчетный</a:t>
            </a:r>
            <a:r>
              <a:rPr sz="967" b="1" spc="339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финансовый</a:t>
            </a:r>
            <a:r>
              <a:rPr sz="967" b="1" spc="33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год</a:t>
            </a:r>
            <a:r>
              <a:rPr sz="967" b="1" spc="339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b="1" spc="33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понятной</a:t>
            </a:r>
            <a:r>
              <a:rPr sz="967" b="1" spc="339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для</a:t>
            </a:r>
            <a:r>
              <a:rPr sz="967" b="1" spc="33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широкого</a:t>
            </a:r>
            <a:r>
              <a:rPr sz="967" b="1" spc="339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круга</a:t>
            </a:r>
            <a:r>
              <a:rPr sz="967" b="1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граждан</a:t>
            </a:r>
            <a:r>
              <a:rPr sz="967" b="1" spc="7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форме.</a:t>
            </a:r>
            <a:endParaRPr sz="967" dirty="0">
              <a:latin typeface="Roboto"/>
              <a:cs typeface="Roboto"/>
            </a:endParaRPr>
          </a:p>
          <a:p>
            <a:pPr marL="15356" marR="6142" indent="261045" algn="just">
              <a:lnSpc>
                <a:spcPct val="125000"/>
              </a:lnSpc>
            </a:pP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В 2022 году</a:t>
            </a:r>
            <a:r>
              <a:rPr sz="967" b="1" spc="387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altLang="ru-RU" sz="10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в соответствии с приказом министерства финансов Ставропольского края от 08 апреля 2016 г. № 63 «О проведении открытого публичного конкурса проектов по представлению бюджета для граждан»  состоялось </a:t>
            </a:r>
            <a:r>
              <a:rPr lang="ru-RU" altLang="ru-RU" sz="1000" b="1" dirty="0">
                <a:latin typeface="Arial" panose="020B0604020202020204" pitchFamily="34" charset="0"/>
                <a:ea typeface="Times New Roman" panose="02020603050405020304" pitchFamily="18" charset="0"/>
              </a:rPr>
              <a:t>рассмотрение конкурсных проектов по представлению бюджета для граждан. Проект финансового управления в очередной раз отмечен конкурсной комиссией за полноту отражения информации, оригинальность и творческий подход.</a:t>
            </a:r>
            <a:r>
              <a:rPr lang="ru-RU" altLang="ru-RU" sz="100" b="1" dirty="0">
                <a:latin typeface="Arial" panose="020B0604020202020204" pitchFamily="34" charset="0"/>
              </a:rPr>
              <a:t> </a:t>
            </a:r>
            <a:endParaRPr lang="ru-RU" altLang="ru-RU" sz="1100" b="1" dirty="0">
              <a:latin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82874" y="2663302"/>
            <a:ext cx="1022190" cy="461974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 indent="-1536" algn="ctr">
              <a:spcBef>
                <a:spcPts val="121"/>
              </a:spcBef>
            </a:pP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Количество</a:t>
            </a:r>
            <a:r>
              <a:rPr sz="967" b="1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реализованных</a:t>
            </a:r>
            <a:r>
              <a:rPr sz="967" b="1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проектов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2719" y="3370167"/>
            <a:ext cx="1530910" cy="67228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 algn="ctr">
              <a:spcBef>
                <a:spcPts val="121"/>
              </a:spcBef>
            </a:pP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Поддержка местных инициатив</a:t>
            </a:r>
          </a:p>
          <a:p>
            <a:pPr marL="15356" marR="6142" algn="ctr">
              <a:spcBef>
                <a:spcPts val="121"/>
              </a:spcBef>
            </a:pPr>
            <a:r>
              <a:rPr lang="ru-RU" sz="600" dirty="0" smtClean="0">
                <a:solidFill>
                  <a:srgbClr val="231F20"/>
                </a:solidFill>
                <a:latin typeface="Roboto"/>
                <a:cs typeface="Roboto"/>
              </a:rPr>
              <a:t>Обустройство </a:t>
            </a:r>
            <a:r>
              <a:rPr lang="ru-RU" sz="600" dirty="0">
                <a:solidFill>
                  <a:srgbClr val="231F20"/>
                </a:solidFill>
                <a:latin typeface="Roboto"/>
                <a:cs typeface="Roboto"/>
              </a:rPr>
              <a:t>спортивной площадки по ул. Менделеева, 16А</a:t>
            </a:r>
            <a:endParaRPr lang="ru-RU" sz="600" dirty="0">
              <a:latin typeface="Roboto"/>
              <a:cs typeface="Roboto"/>
            </a:endParaRPr>
          </a:p>
          <a:p>
            <a:pPr marL="15356" marR="6142" algn="ctr">
              <a:spcBef>
                <a:spcPts val="121"/>
              </a:spcBef>
            </a:pPr>
            <a:endParaRPr sz="967" dirty="0">
              <a:latin typeface="Roboto"/>
              <a:cs typeface="Robo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45232" y="3522270"/>
            <a:ext cx="348562" cy="23877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1451" b="1" spc="-30" dirty="0" smtClean="0">
                <a:solidFill>
                  <a:srgbClr val="231F20"/>
                </a:solidFill>
                <a:latin typeface="Roboto"/>
                <a:cs typeface="Roboto"/>
              </a:rPr>
              <a:t>1</a:t>
            </a:r>
            <a:endParaRPr sz="1451" dirty="0">
              <a:latin typeface="Roboto"/>
              <a:cs typeface="Robo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45232" y="4148968"/>
            <a:ext cx="348562" cy="23877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1451" b="1" spc="-30" dirty="0" smtClean="0">
                <a:solidFill>
                  <a:srgbClr val="231F20"/>
                </a:solidFill>
                <a:latin typeface="Roboto"/>
                <a:cs typeface="Roboto"/>
              </a:rPr>
              <a:t>1</a:t>
            </a:r>
            <a:endParaRPr sz="1451" dirty="0">
              <a:latin typeface="Roboto"/>
              <a:cs typeface="Robo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99842" y="3522270"/>
            <a:ext cx="604993" cy="23877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1451" b="1" spc="-12" dirty="0" smtClean="0">
                <a:solidFill>
                  <a:srgbClr val="231F20"/>
                </a:solidFill>
                <a:latin typeface="Roboto"/>
                <a:cs typeface="Roboto"/>
              </a:rPr>
              <a:t>11,0</a:t>
            </a:r>
            <a:endParaRPr sz="1451" dirty="0">
              <a:latin typeface="Roboto"/>
              <a:cs typeface="Robo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52725" y="4157421"/>
            <a:ext cx="499043" cy="23877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1451" b="1" spc="-12" dirty="0" smtClean="0">
                <a:solidFill>
                  <a:srgbClr val="231F20"/>
                </a:solidFill>
                <a:latin typeface="Roboto"/>
                <a:cs typeface="Roboto"/>
              </a:rPr>
              <a:t>18,3</a:t>
            </a:r>
            <a:endParaRPr sz="1451" dirty="0">
              <a:latin typeface="Roboto"/>
              <a:cs typeface="Robo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30019" y="4019479"/>
            <a:ext cx="1333735" cy="510640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 indent="99811" algn="ctr">
              <a:spcBef>
                <a:spcPts val="121"/>
              </a:spcBef>
            </a:pPr>
            <a:r>
              <a:rPr lang="ru-RU" sz="967" b="1" spc="-12" dirty="0" smtClean="0">
                <a:solidFill>
                  <a:srgbClr val="231F20"/>
                </a:solidFill>
                <a:latin typeface="Roboto"/>
                <a:cs typeface="Roboto"/>
              </a:rPr>
              <a:t>Инициативный</a:t>
            </a:r>
            <a:r>
              <a:rPr sz="967" b="1" spc="605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b="1" dirty="0" smtClean="0">
                <a:solidFill>
                  <a:srgbClr val="231F20"/>
                </a:solidFill>
                <a:latin typeface="Roboto"/>
                <a:cs typeface="Roboto"/>
              </a:rPr>
              <a:t>проект</a:t>
            </a:r>
          </a:p>
          <a:p>
            <a:pPr marL="15356" marR="6142" indent="99811" algn="ctr">
              <a:spcBef>
                <a:spcPts val="121"/>
              </a:spcBef>
            </a:pPr>
            <a:r>
              <a:rPr lang="ru-RU" sz="600" dirty="0" smtClean="0">
                <a:solidFill>
                  <a:srgbClr val="231F20"/>
                </a:solidFill>
                <a:latin typeface="Roboto"/>
                <a:cs typeface="Roboto"/>
              </a:rPr>
              <a:t>Обустройство спортивной площадки по ул. Чайковского, 2А</a:t>
            </a:r>
            <a:endParaRPr sz="600" dirty="0">
              <a:latin typeface="Roboto"/>
              <a:cs typeface="Robo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86153" y="2719538"/>
            <a:ext cx="1283116" cy="31315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263347" marR="6142" indent="-248760">
              <a:spcBef>
                <a:spcPts val="121"/>
              </a:spcBef>
            </a:pPr>
            <a:r>
              <a:rPr lang="ru-RU" sz="967" b="1" spc="-12" dirty="0" smtClean="0">
                <a:solidFill>
                  <a:srgbClr val="231F20"/>
                </a:solidFill>
                <a:latin typeface="Roboto"/>
                <a:cs typeface="Roboto"/>
              </a:rPr>
              <a:t>Исполнено</a:t>
            </a:r>
            <a:r>
              <a:rPr sz="967" b="1" spc="18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 smtClean="0">
                <a:solidFill>
                  <a:srgbClr val="231F20"/>
                </a:solidFill>
                <a:latin typeface="Roboto"/>
                <a:cs typeface="Roboto"/>
              </a:rPr>
              <a:t>2022</a:t>
            </a:r>
            <a:r>
              <a:rPr sz="967" b="1" spc="24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24" dirty="0">
                <a:solidFill>
                  <a:srgbClr val="231F20"/>
                </a:solidFill>
                <a:latin typeface="Roboto"/>
                <a:cs typeface="Roboto"/>
              </a:rPr>
              <a:t>год,</a:t>
            </a:r>
            <a:r>
              <a:rPr sz="967" b="1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dirty="0">
                <a:solidFill>
                  <a:srgbClr val="231F20"/>
                </a:solidFill>
                <a:latin typeface="Roboto"/>
                <a:cs typeface="Roboto"/>
              </a:rPr>
              <a:t>млн.</a:t>
            </a:r>
            <a:r>
              <a:rPr sz="967" b="1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b="1" spc="-12" dirty="0">
                <a:solidFill>
                  <a:srgbClr val="231F20"/>
                </a:solidFill>
                <a:latin typeface="Roboto"/>
                <a:cs typeface="Roboto"/>
              </a:rPr>
              <a:t>рублей</a:t>
            </a:r>
            <a:endParaRPr sz="967" dirty="0">
              <a:latin typeface="Roboto"/>
              <a:cs typeface="Roboto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162009" y="3304555"/>
            <a:ext cx="4507508" cy="30710"/>
            <a:chOff x="792009" y="2733142"/>
            <a:chExt cx="3728085" cy="25400"/>
          </a:xfrm>
        </p:grpSpPr>
        <p:sp>
          <p:nvSpPr>
            <p:cNvPr id="27" name="object 27"/>
            <p:cNvSpPr/>
            <p:nvPr/>
          </p:nvSpPr>
          <p:spPr>
            <a:xfrm>
              <a:off x="842604" y="2745841"/>
              <a:ext cx="3677285" cy="0"/>
            </a:xfrm>
            <a:custGeom>
              <a:avLst/>
              <a:gdLst/>
              <a:ahLst/>
              <a:cxnLst/>
              <a:rect l="l" t="t" r="r" b="b"/>
              <a:pathLst>
                <a:path w="3677285">
                  <a:moveTo>
                    <a:pt x="3676878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92009" y="2733142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5745075" y="3304555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1162009" y="4574782"/>
            <a:ext cx="4507508" cy="30710"/>
            <a:chOff x="792009" y="3783726"/>
            <a:chExt cx="3728085" cy="25400"/>
          </a:xfrm>
        </p:grpSpPr>
        <p:sp>
          <p:nvSpPr>
            <p:cNvPr id="31" name="object 31"/>
            <p:cNvSpPr/>
            <p:nvPr/>
          </p:nvSpPr>
          <p:spPr>
            <a:xfrm>
              <a:off x="842604" y="3796426"/>
              <a:ext cx="3677285" cy="0"/>
            </a:xfrm>
            <a:custGeom>
              <a:avLst/>
              <a:gdLst/>
              <a:ahLst/>
              <a:cxnLst/>
              <a:rect l="l" t="t" r="r" b="b"/>
              <a:pathLst>
                <a:path w="3677285">
                  <a:moveTo>
                    <a:pt x="3676878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92009" y="378372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/>
          <p:nvPr/>
        </p:nvSpPr>
        <p:spPr>
          <a:xfrm>
            <a:off x="5745075" y="4574782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1162009" y="3939668"/>
            <a:ext cx="4507508" cy="30710"/>
            <a:chOff x="792009" y="3258434"/>
            <a:chExt cx="3728085" cy="25400"/>
          </a:xfrm>
        </p:grpSpPr>
        <p:sp>
          <p:nvSpPr>
            <p:cNvPr id="35" name="object 35"/>
            <p:cNvSpPr/>
            <p:nvPr/>
          </p:nvSpPr>
          <p:spPr>
            <a:xfrm>
              <a:off x="842604" y="3271133"/>
              <a:ext cx="3677285" cy="0"/>
            </a:xfrm>
            <a:custGeom>
              <a:avLst/>
              <a:gdLst/>
              <a:ahLst/>
              <a:cxnLst/>
              <a:rect l="l" t="t" r="r" b="b"/>
              <a:pathLst>
                <a:path w="3677285">
                  <a:moveTo>
                    <a:pt x="3676878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92009" y="325843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/>
          <p:nvPr/>
        </p:nvSpPr>
        <p:spPr>
          <a:xfrm>
            <a:off x="5745075" y="3939668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object 38"/>
          <p:cNvGrpSpPr/>
          <p:nvPr/>
        </p:nvGrpSpPr>
        <p:grpSpPr>
          <a:xfrm>
            <a:off x="1162009" y="2470363"/>
            <a:ext cx="4507508" cy="30710"/>
            <a:chOff x="792009" y="2043196"/>
            <a:chExt cx="3728085" cy="25400"/>
          </a:xfrm>
        </p:grpSpPr>
        <p:sp>
          <p:nvSpPr>
            <p:cNvPr id="39" name="object 39"/>
            <p:cNvSpPr/>
            <p:nvPr/>
          </p:nvSpPr>
          <p:spPr>
            <a:xfrm>
              <a:off x="842604" y="2055896"/>
              <a:ext cx="3677285" cy="0"/>
            </a:xfrm>
            <a:custGeom>
              <a:avLst/>
              <a:gdLst/>
              <a:ahLst/>
              <a:cxnLst/>
              <a:rect l="l" t="t" r="r" b="b"/>
              <a:pathLst>
                <a:path w="3677285">
                  <a:moveTo>
                    <a:pt x="3676878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BD474A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92009" y="204319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BD4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/>
          <p:nvPr/>
        </p:nvSpPr>
        <p:spPr>
          <a:xfrm>
            <a:off x="5745075" y="2470363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BD47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1162009" y="6080465"/>
            <a:ext cx="4507508" cy="30710"/>
            <a:chOff x="792009" y="5029051"/>
            <a:chExt cx="3728085" cy="25400"/>
          </a:xfrm>
        </p:grpSpPr>
        <p:sp>
          <p:nvSpPr>
            <p:cNvPr id="43" name="object 43"/>
            <p:cNvSpPr/>
            <p:nvPr/>
          </p:nvSpPr>
          <p:spPr>
            <a:xfrm>
              <a:off x="842604" y="5041750"/>
              <a:ext cx="3677285" cy="0"/>
            </a:xfrm>
            <a:custGeom>
              <a:avLst/>
              <a:gdLst/>
              <a:ahLst/>
              <a:cxnLst/>
              <a:rect l="l" t="t" r="r" b="b"/>
              <a:pathLst>
                <a:path w="3677285">
                  <a:moveTo>
                    <a:pt x="3676878" y="0"/>
                  </a:moveTo>
                  <a:lnTo>
                    <a:pt x="0" y="0"/>
                  </a:lnTo>
                </a:path>
              </a:pathLst>
            </a:custGeom>
            <a:ln w="25398">
              <a:solidFill>
                <a:srgbClr val="386742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92009" y="502905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699"/>
                  </a:moveTo>
                  <a:lnTo>
                    <a:pt x="3719" y="3719"/>
                  </a:lnTo>
                  <a:lnTo>
                    <a:pt x="12699" y="0"/>
                  </a:lnTo>
                  <a:lnTo>
                    <a:pt x="21679" y="3719"/>
                  </a:lnTo>
                  <a:lnTo>
                    <a:pt x="25399" y="12699"/>
                  </a:lnTo>
                  <a:lnTo>
                    <a:pt x="21679" y="21679"/>
                  </a:lnTo>
                  <a:lnTo>
                    <a:pt x="12699" y="25398"/>
                  </a:lnTo>
                  <a:lnTo>
                    <a:pt x="3719" y="2167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/>
          <p:nvPr/>
        </p:nvSpPr>
        <p:spPr>
          <a:xfrm>
            <a:off x="5745075" y="6080465"/>
            <a:ext cx="30710" cy="3071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12699"/>
                </a:moveTo>
                <a:lnTo>
                  <a:pt x="3719" y="3719"/>
                </a:lnTo>
                <a:lnTo>
                  <a:pt x="12699" y="0"/>
                </a:lnTo>
                <a:lnTo>
                  <a:pt x="21679" y="3719"/>
                </a:lnTo>
                <a:lnTo>
                  <a:pt x="25398" y="12699"/>
                </a:lnTo>
                <a:lnTo>
                  <a:pt x="21679" y="21679"/>
                </a:lnTo>
                <a:lnTo>
                  <a:pt x="12699" y="25398"/>
                </a:lnTo>
                <a:lnTo>
                  <a:pt x="3719" y="21679"/>
                </a:lnTo>
                <a:lnTo>
                  <a:pt x="0" y="12699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890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53743" y="663475"/>
            <a:ext cx="1684461" cy="27583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ЭФФЕКТИВНОЕ</a:t>
            </a:r>
            <a:r>
              <a:rPr sz="846" spc="369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386742"/>
                </a:solidFill>
                <a:latin typeface="Roboto"/>
                <a:cs typeface="Roboto"/>
              </a:rPr>
              <a:t>ГОСУДАРСТВО</a:t>
            </a:r>
            <a:endParaRPr sz="846">
              <a:latin typeface="Roboto"/>
              <a:cs typeface="Robo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4416" y="623896"/>
            <a:ext cx="3057213" cy="246450"/>
            <a:chOff x="0" y="516013"/>
            <a:chExt cx="2528570" cy="203835"/>
          </a:xfrm>
        </p:grpSpPr>
        <p:sp>
          <p:nvSpPr>
            <p:cNvPr id="4" name="object 4"/>
            <p:cNvSpPr/>
            <p:nvPr/>
          </p:nvSpPr>
          <p:spPr>
            <a:xfrm>
              <a:off x="720007" y="516013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80" h="203834">
                  <a:moveTo>
                    <a:pt x="1706392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1706392" y="203822"/>
                  </a:lnTo>
                  <a:lnTo>
                    <a:pt x="1706392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16013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720007" y="203822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24493" y="516015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8088" y="516015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4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01981" y="669233"/>
            <a:ext cx="2069876" cy="148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6">
              <a:tabLst>
                <a:tab pos="380050" algn="l"/>
              </a:tabLst>
            </a:pP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52</a:t>
            </a:r>
            <a:r>
              <a:rPr sz="967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 </a:t>
            </a:r>
            <a:endParaRPr sz="1270" baseline="3968" dirty="0">
              <a:latin typeface="Noto Mono"/>
              <a:cs typeface="Noto Mon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775392" y="693328"/>
            <a:ext cx="871406" cy="118235"/>
            <a:chOff x="4607661" y="573440"/>
            <a:chExt cx="720725" cy="97790"/>
          </a:xfrm>
        </p:grpSpPr>
        <p:sp>
          <p:nvSpPr>
            <p:cNvPr id="10" name="object 10"/>
            <p:cNvSpPr/>
            <p:nvPr/>
          </p:nvSpPr>
          <p:spPr>
            <a:xfrm>
              <a:off x="4626864" y="622269"/>
              <a:ext cx="661670" cy="0"/>
            </a:xfrm>
            <a:custGeom>
              <a:avLst/>
              <a:gdLst/>
              <a:ahLst/>
              <a:cxnLst/>
              <a:rect l="l" t="t" r="r" b="b"/>
              <a:pathLst>
                <a:path w="661670">
                  <a:moveTo>
                    <a:pt x="661202" y="0"/>
                  </a:moveTo>
                  <a:lnTo>
                    <a:pt x="0" y="0"/>
                  </a:lnTo>
                </a:path>
              </a:pathLst>
            </a:custGeom>
            <a:ln w="3176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88067" y="620681"/>
              <a:ext cx="40005" cy="3175"/>
            </a:xfrm>
            <a:custGeom>
              <a:avLst/>
              <a:gdLst/>
              <a:ahLst/>
              <a:cxnLst/>
              <a:rect l="l" t="t" r="r" b="b"/>
              <a:pathLst>
                <a:path w="40004" h="3175">
                  <a:moveTo>
                    <a:pt x="0" y="3176"/>
                  </a:moveTo>
                  <a:lnTo>
                    <a:pt x="39938" y="3176"/>
                  </a:lnTo>
                  <a:lnTo>
                    <a:pt x="39938" y="0"/>
                  </a:lnTo>
                  <a:lnTo>
                    <a:pt x="0" y="0"/>
                  </a:lnTo>
                  <a:lnTo>
                    <a:pt x="0" y="3176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607661" y="573442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38404" y="47244"/>
                  </a:moveTo>
                  <a:lnTo>
                    <a:pt x="36893" y="39776"/>
                  </a:lnTo>
                  <a:lnTo>
                    <a:pt x="32778" y="33667"/>
                  </a:lnTo>
                  <a:lnTo>
                    <a:pt x="26670" y="29552"/>
                  </a:lnTo>
                  <a:lnTo>
                    <a:pt x="19202" y="28041"/>
                  </a:lnTo>
                  <a:lnTo>
                    <a:pt x="11722" y="29552"/>
                  </a:lnTo>
                  <a:lnTo>
                    <a:pt x="5613" y="33667"/>
                  </a:lnTo>
                  <a:lnTo>
                    <a:pt x="1498" y="39776"/>
                  </a:lnTo>
                  <a:lnTo>
                    <a:pt x="0" y="47244"/>
                  </a:lnTo>
                  <a:lnTo>
                    <a:pt x="1498" y="54724"/>
                  </a:lnTo>
                  <a:lnTo>
                    <a:pt x="5613" y="60807"/>
                  </a:lnTo>
                  <a:lnTo>
                    <a:pt x="11722" y="64909"/>
                  </a:lnTo>
                  <a:lnTo>
                    <a:pt x="19202" y="66421"/>
                  </a:lnTo>
                  <a:lnTo>
                    <a:pt x="26670" y="64909"/>
                  </a:lnTo>
                  <a:lnTo>
                    <a:pt x="32778" y="60807"/>
                  </a:lnTo>
                  <a:lnTo>
                    <a:pt x="36893" y="54724"/>
                  </a:lnTo>
                  <a:lnTo>
                    <a:pt x="38404" y="47244"/>
                  </a:lnTo>
                  <a:close/>
                </a:path>
                <a:path w="320675" h="97790">
                  <a:moveTo>
                    <a:pt x="158280" y="48831"/>
                  </a:moveTo>
                  <a:lnTo>
                    <a:pt x="156108" y="38125"/>
                  </a:lnTo>
                  <a:lnTo>
                    <a:pt x="150202" y="29375"/>
                  </a:lnTo>
                  <a:lnTo>
                    <a:pt x="141452" y="23469"/>
                  </a:lnTo>
                  <a:lnTo>
                    <a:pt x="130759" y="21310"/>
                  </a:lnTo>
                  <a:lnTo>
                    <a:pt x="120040" y="23469"/>
                  </a:lnTo>
                  <a:lnTo>
                    <a:pt x="111290" y="29375"/>
                  </a:lnTo>
                  <a:lnTo>
                    <a:pt x="105397" y="38125"/>
                  </a:lnTo>
                  <a:lnTo>
                    <a:pt x="103225" y="48831"/>
                  </a:lnTo>
                  <a:lnTo>
                    <a:pt x="105397" y="59550"/>
                  </a:lnTo>
                  <a:lnTo>
                    <a:pt x="111290" y="68300"/>
                  </a:lnTo>
                  <a:lnTo>
                    <a:pt x="120040" y="74193"/>
                  </a:lnTo>
                  <a:lnTo>
                    <a:pt x="130759" y="76352"/>
                  </a:lnTo>
                  <a:lnTo>
                    <a:pt x="141452" y="74193"/>
                  </a:lnTo>
                  <a:lnTo>
                    <a:pt x="150202" y="68300"/>
                  </a:lnTo>
                  <a:lnTo>
                    <a:pt x="156108" y="59550"/>
                  </a:lnTo>
                  <a:lnTo>
                    <a:pt x="158280" y="48831"/>
                  </a:lnTo>
                  <a:close/>
                </a:path>
                <a:path w="320675" h="97790">
                  <a:moveTo>
                    <a:pt x="320128" y="48831"/>
                  </a:moveTo>
                  <a:lnTo>
                    <a:pt x="271297" y="0"/>
                  </a:lnTo>
                  <a:lnTo>
                    <a:pt x="222504" y="48831"/>
                  </a:lnTo>
                  <a:lnTo>
                    <a:pt x="271297" y="97663"/>
                  </a:lnTo>
                  <a:lnTo>
                    <a:pt x="320128" y="48831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073340" y="984486"/>
            <a:ext cx="5719434" cy="145019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lnSpc>
                <a:spcPts val="2334"/>
              </a:lnSpc>
              <a:spcBef>
                <a:spcPts val="121"/>
              </a:spcBef>
            </a:pPr>
            <a:r>
              <a:rPr sz="2176" spc="-91" dirty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ДЕФИЦИТ</a:t>
            </a:r>
            <a:r>
              <a:rPr sz="2176" spc="-42" dirty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 </a:t>
            </a:r>
            <a:r>
              <a:rPr sz="2176" dirty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И</a:t>
            </a:r>
            <a:r>
              <a:rPr sz="2176" spc="-36" dirty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 </a:t>
            </a:r>
            <a:r>
              <a:rPr sz="2176" spc="-12" dirty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ИСТОЧНИКИ</a:t>
            </a:r>
            <a:endParaRPr sz="2176" dirty="0">
              <a:latin typeface="Palatino Linotype" panose="02040502050505030304" pitchFamily="18" charset="0"/>
              <a:cs typeface="Palatino Linotype"/>
            </a:endParaRPr>
          </a:p>
          <a:p>
            <a:pPr marL="15356">
              <a:lnSpc>
                <a:spcPts val="2055"/>
              </a:lnSpc>
            </a:pPr>
            <a:r>
              <a:rPr sz="2176" spc="-133" dirty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ФИНАНСИРОВАНИЯ</a:t>
            </a:r>
            <a:r>
              <a:rPr sz="2176" spc="121" dirty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 </a:t>
            </a:r>
            <a:r>
              <a:rPr sz="2176" spc="-24" dirty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ДЕФИЦИТА</a:t>
            </a:r>
            <a:endParaRPr sz="2176" dirty="0">
              <a:latin typeface="Palatino Linotype" panose="02040502050505030304" pitchFamily="18" charset="0"/>
              <a:cs typeface="Palatino Linotype"/>
            </a:endParaRPr>
          </a:p>
          <a:p>
            <a:pPr marL="15356" marR="1154739">
              <a:lnSpc>
                <a:spcPct val="78700"/>
              </a:lnSpc>
              <a:spcBef>
                <a:spcPts val="277"/>
              </a:spcBef>
            </a:pPr>
            <a:r>
              <a:rPr sz="2176" spc="-103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БЮДЖЕТА </a:t>
            </a:r>
            <a:r>
              <a:rPr lang="ru-RU" sz="2176" spc="-103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ГОРОДА НЕВИННОМЫССКА </a:t>
            </a:r>
            <a:r>
              <a:rPr sz="2176" spc="-200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НА</a:t>
            </a:r>
            <a:r>
              <a:rPr sz="2176" spc="-12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 </a:t>
            </a:r>
            <a:r>
              <a:rPr sz="2176" spc="115" dirty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2023</a:t>
            </a:r>
            <a:r>
              <a:rPr sz="2176" spc="-6" dirty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 </a:t>
            </a:r>
            <a:r>
              <a:rPr sz="2176" spc="-30" dirty="0" smtClean="0">
                <a:solidFill>
                  <a:srgbClr val="231F20"/>
                </a:solidFill>
                <a:latin typeface="Palatino Linotype" panose="02040502050505030304" pitchFamily="18" charset="0"/>
                <a:cs typeface="Palatino Linotype"/>
              </a:rPr>
              <a:t>ГОД</a:t>
            </a:r>
            <a:r>
              <a:rPr lang="ru-RU" sz="2176" dirty="0">
                <a:latin typeface="Palatino Linotype" panose="02040502050505030304" pitchFamily="18" charset="0"/>
                <a:cs typeface="Palatino Linotype"/>
              </a:rPr>
              <a:t> </a:t>
            </a:r>
            <a:r>
              <a:rPr lang="ru-RU" sz="2176" dirty="0" smtClean="0">
                <a:latin typeface="Palatino Linotype" panose="02040502050505030304" pitchFamily="18" charset="0"/>
                <a:cs typeface="Palatino Linotype"/>
              </a:rPr>
              <a:t>                   </a:t>
            </a:r>
          </a:p>
          <a:p>
            <a:pPr marL="15356" marR="1154739">
              <a:lnSpc>
                <a:spcPct val="78700"/>
              </a:lnSpc>
              <a:spcBef>
                <a:spcPts val="277"/>
              </a:spcBef>
            </a:pPr>
            <a:r>
              <a:rPr lang="ru-RU" sz="2176" dirty="0">
                <a:solidFill>
                  <a:srgbClr val="231F20"/>
                </a:solidFill>
                <a:latin typeface="Palatino Linotype" panose="02040502050505030304" pitchFamily="18" charset="0"/>
                <a:cs typeface="Roboto"/>
              </a:rPr>
              <a:t> </a:t>
            </a:r>
            <a:r>
              <a:rPr lang="ru-RU" sz="2176" dirty="0" smtClean="0">
                <a:solidFill>
                  <a:srgbClr val="231F20"/>
                </a:solidFill>
                <a:latin typeface="Palatino Linotype" panose="02040502050505030304" pitchFamily="18" charset="0"/>
                <a:cs typeface="Roboto"/>
              </a:rPr>
              <a:t>                                                    </a:t>
            </a:r>
            <a:r>
              <a:rPr sz="967" dirty="0" smtClean="0">
                <a:solidFill>
                  <a:srgbClr val="231F20"/>
                </a:solidFill>
                <a:latin typeface="Roboto"/>
                <a:cs typeface="Roboto"/>
              </a:rPr>
              <a:t>(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млн</a:t>
            </a:r>
            <a:r>
              <a:rPr sz="967" dirty="0" smtClean="0">
                <a:solidFill>
                  <a:srgbClr val="231F20"/>
                </a:solidFill>
                <a:latin typeface="Roboto"/>
                <a:cs typeface="Roboto"/>
              </a:rPr>
              <a:t>.</a:t>
            </a:r>
            <a:r>
              <a:rPr sz="967" spc="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рублей)</a:t>
            </a:r>
            <a:endParaRPr sz="967" dirty="0">
              <a:latin typeface="Roboto"/>
              <a:cs typeface="Roboto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541115"/>
              </p:ext>
            </p:extLst>
          </p:nvPr>
        </p:nvGraphicFramePr>
        <p:xfrm>
          <a:off x="1073339" y="2375898"/>
          <a:ext cx="4918259" cy="26510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9038"/>
                <a:gridCol w="1609221"/>
              </a:tblGrid>
              <a:tr h="3976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127635">
                        <a:lnSpc>
                          <a:spcPct val="100000"/>
                        </a:lnSpc>
                        <a:tabLst>
                          <a:tab pos="356870" algn="l"/>
                        </a:tabLst>
                      </a:pPr>
                      <a:r>
                        <a:rPr sz="800" b="1" spc="-5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1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8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Дефицит</a:t>
                      </a:r>
                      <a:r>
                        <a:rPr sz="800" b="1" spc="1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2023</a:t>
                      </a:r>
                      <a:r>
                        <a:rPr sz="800" b="1" spc="1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года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7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R="181610" algn="r">
                        <a:lnSpc>
                          <a:spcPct val="100000"/>
                        </a:lnSpc>
                      </a:pPr>
                      <a:r>
                        <a:rPr sz="800" b="1" spc="-10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-</a:t>
                      </a: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33,10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7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</a:tr>
              <a:tr h="3976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635">
                        <a:lnSpc>
                          <a:spcPct val="100000"/>
                        </a:lnSpc>
                        <a:tabLst>
                          <a:tab pos="356870" algn="l"/>
                        </a:tabLst>
                      </a:pPr>
                      <a:r>
                        <a:rPr sz="800" b="1" spc="-5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800" b="1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Источники</a:t>
                      </a:r>
                      <a:r>
                        <a:rPr sz="800" b="1" spc="3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финансирования</a:t>
                      </a:r>
                      <a:r>
                        <a:rPr sz="800" b="1" spc="35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дефицита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767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R="198755" algn="r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33,10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7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3976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88900">
                        <a:lnSpc>
                          <a:spcPct val="100000"/>
                        </a:lnSpc>
                        <a:tabLst>
                          <a:tab pos="356870" algn="l"/>
                        </a:tabLst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2.1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Собственные</a:t>
                      </a:r>
                      <a:r>
                        <a:rPr sz="800" b="1" spc="-1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источники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767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R="224154" algn="r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0,00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7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</a:tr>
              <a:tr h="3976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5687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Изменение</a:t>
                      </a:r>
                      <a:r>
                        <a:rPr sz="800" spc="15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остатков</a:t>
                      </a:r>
                      <a:r>
                        <a:rPr sz="800" spc="15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средств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767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R="228600" algn="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0,00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7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3976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88900">
                        <a:lnSpc>
                          <a:spcPct val="100000"/>
                        </a:lnSpc>
                        <a:tabLst>
                          <a:tab pos="356870" algn="l"/>
                        </a:tabLst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2.2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	Заемные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источники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767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R="198755" algn="r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33,10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7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386742"/>
                    </a:solidFill>
                  </a:tcPr>
                </a:tc>
              </a:tr>
              <a:tr h="3976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5687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Привлечение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заимствований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767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R="203835" algn="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533,10</a:t>
                      </a:r>
                      <a:endParaRPr sz="800" dirty="0">
                        <a:latin typeface="Roboto"/>
                        <a:cs typeface="Roboto"/>
                      </a:endParaRPr>
                    </a:p>
                  </a:txBody>
                  <a:tcPr marL="0" marR="0" marT="7678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648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56870">
                        <a:lnSpc>
                          <a:spcPts val="770"/>
                        </a:lnSpc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Погашение</a:t>
                      </a:r>
                      <a:r>
                        <a:rPr sz="800" spc="45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заимствований</a:t>
                      </a:r>
                      <a:endParaRPr sz="800">
                        <a:latin typeface="Roboto"/>
                        <a:cs typeface="Roboto"/>
                      </a:endParaRPr>
                    </a:p>
                  </a:txBody>
                  <a:tcPr marL="0" marR="0" marT="7678" marB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R="216535" algn="r">
                        <a:lnSpc>
                          <a:spcPts val="770"/>
                        </a:lnSpc>
                      </a:pPr>
                      <a:r>
                        <a:rPr lang="ru-RU" sz="800" spc="0" baseline="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-500,00</a:t>
                      </a:r>
                      <a:endParaRPr sz="800" spc="0" baseline="0" dirty="0">
                        <a:latin typeface="Roboto"/>
                        <a:cs typeface="Roboto"/>
                      </a:endParaRPr>
                    </a:p>
                  </a:txBody>
                  <a:tcPr marL="0" marR="0" marT="7678" marB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340" y="5157769"/>
            <a:ext cx="4921691" cy="31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7951" y="665655"/>
            <a:ext cx="1684461" cy="27583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ЭФФЕКТИВНОЕ</a:t>
            </a:r>
            <a:r>
              <a:rPr sz="846" spc="369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386742"/>
                </a:solidFill>
                <a:latin typeface="Roboto"/>
                <a:cs typeface="Roboto"/>
              </a:rPr>
              <a:t>ГОСУДАРСТВО</a:t>
            </a:r>
            <a:endParaRPr sz="846">
              <a:latin typeface="Roboto"/>
              <a:cs typeface="Robo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89436" y="629131"/>
            <a:ext cx="3057213" cy="247218"/>
            <a:chOff x="2799694" y="520344"/>
            <a:chExt cx="2528570" cy="204470"/>
          </a:xfrm>
        </p:grpSpPr>
        <p:sp>
          <p:nvSpPr>
            <p:cNvPr id="4" name="object 4"/>
            <p:cNvSpPr/>
            <p:nvPr/>
          </p:nvSpPr>
          <p:spPr>
            <a:xfrm>
              <a:off x="2901589" y="520384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404" y="203810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07996" y="520384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99694" y="520344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0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06102" y="520344"/>
              <a:ext cx="203835" cy="204470"/>
            </a:xfrm>
            <a:custGeom>
              <a:avLst/>
              <a:gdLst/>
              <a:ahLst/>
              <a:cxnLst/>
              <a:rect l="l" t="t" r="r" b="b"/>
              <a:pathLst>
                <a:path w="203835" h="204470">
                  <a:moveTo>
                    <a:pt x="101894" y="0"/>
                  </a:moveTo>
                  <a:lnTo>
                    <a:pt x="0" y="101925"/>
                  </a:lnTo>
                  <a:lnTo>
                    <a:pt x="101894" y="203850"/>
                  </a:lnTo>
                  <a:lnTo>
                    <a:pt x="203819" y="101925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905090" y="660235"/>
            <a:ext cx="2043772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1887200" algn="l"/>
              </a:tabLst>
            </a:pP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53</a:t>
            </a:r>
            <a:endParaRPr sz="967" dirty="0">
              <a:latin typeface="Roboto"/>
              <a:cs typeface="Robo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4416" y="693328"/>
            <a:ext cx="774668" cy="118235"/>
            <a:chOff x="0" y="573440"/>
            <a:chExt cx="640715" cy="97790"/>
          </a:xfrm>
        </p:grpSpPr>
        <p:sp>
          <p:nvSpPr>
            <p:cNvPr id="10" name="object 10"/>
            <p:cNvSpPr/>
            <p:nvPr/>
          </p:nvSpPr>
          <p:spPr>
            <a:xfrm>
              <a:off x="0" y="620681"/>
              <a:ext cx="621665" cy="3175"/>
            </a:xfrm>
            <a:custGeom>
              <a:avLst/>
              <a:gdLst/>
              <a:ahLst/>
              <a:cxnLst/>
              <a:rect l="l" t="t" r="r" b="b"/>
              <a:pathLst>
                <a:path w="621665" h="3175">
                  <a:moveTo>
                    <a:pt x="621293" y="0"/>
                  </a:moveTo>
                  <a:lnTo>
                    <a:pt x="0" y="0"/>
                  </a:lnTo>
                  <a:lnTo>
                    <a:pt x="0" y="3176"/>
                  </a:lnTo>
                  <a:lnTo>
                    <a:pt x="621293" y="3176"/>
                  </a:lnTo>
                  <a:lnTo>
                    <a:pt x="621293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0370" y="573442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97637" y="48831"/>
                  </a:moveTo>
                  <a:lnTo>
                    <a:pt x="48806" y="0"/>
                  </a:lnTo>
                  <a:lnTo>
                    <a:pt x="0" y="48831"/>
                  </a:lnTo>
                  <a:lnTo>
                    <a:pt x="48806" y="97663"/>
                  </a:lnTo>
                  <a:lnTo>
                    <a:pt x="97637" y="48831"/>
                  </a:lnTo>
                  <a:close/>
                </a:path>
                <a:path w="320675" h="97790">
                  <a:moveTo>
                    <a:pt x="216890" y="48831"/>
                  </a:moveTo>
                  <a:lnTo>
                    <a:pt x="214731" y="38125"/>
                  </a:lnTo>
                  <a:lnTo>
                    <a:pt x="208838" y="29375"/>
                  </a:lnTo>
                  <a:lnTo>
                    <a:pt x="200088" y="23469"/>
                  </a:lnTo>
                  <a:lnTo>
                    <a:pt x="189382" y="21310"/>
                  </a:lnTo>
                  <a:lnTo>
                    <a:pt x="178663" y="23469"/>
                  </a:lnTo>
                  <a:lnTo>
                    <a:pt x="169913" y="29375"/>
                  </a:lnTo>
                  <a:lnTo>
                    <a:pt x="164020" y="38125"/>
                  </a:lnTo>
                  <a:lnTo>
                    <a:pt x="161861" y="48831"/>
                  </a:lnTo>
                  <a:lnTo>
                    <a:pt x="164020" y="59550"/>
                  </a:lnTo>
                  <a:lnTo>
                    <a:pt x="169913" y="68300"/>
                  </a:lnTo>
                  <a:lnTo>
                    <a:pt x="178663" y="74193"/>
                  </a:lnTo>
                  <a:lnTo>
                    <a:pt x="189382" y="76352"/>
                  </a:lnTo>
                  <a:lnTo>
                    <a:pt x="200088" y="74193"/>
                  </a:lnTo>
                  <a:lnTo>
                    <a:pt x="208838" y="68300"/>
                  </a:lnTo>
                  <a:lnTo>
                    <a:pt x="214731" y="59550"/>
                  </a:lnTo>
                  <a:lnTo>
                    <a:pt x="216890" y="48831"/>
                  </a:lnTo>
                  <a:close/>
                </a:path>
                <a:path w="320675" h="97790">
                  <a:moveTo>
                    <a:pt x="320103" y="47244"/>
                  </a:moveTo>
                  <a:lnTo>
                    <a:pt x="318604" y="39776"/>
                  </a:lnTo>
                  <a:lnTo>
                    <a:pt x="314490" y="33667"/>
                  </a:lnTo>
                  <a:lnTo>
                    <a:pt x="308394" y="29552"/>
                  </a:lnTo>
                  <a:lnTo>
                    <a:pt x="300926" y="28041"/>
                  </a:lnTo>
                  <a:lnTo>
                    <a:pt x="293446" y="29552"/>
                  </a:lnTo>
                  <a:lnTo>
                    <a:pt x="287350" y="33667"/>
                  </a:lnTo>
                  <a:lnTo>
                    <a:pt x="283235" y="39776"/>
                  </a:lnTo>
                  <a:lnTo>
                    <a:pt x="281724" y="47244"/>
                  </a:lnTo>
                  <a:lnTo>
                    <a:pt x="283235" y="54724"/>
                  </a:lnTo>
                  <a:lnTo>
                    <a:pt x="287350" y="60807"/>
                  </a:lnTo>
                  <a:lnTo>
                    <a:pt x="293446" y="64909"/>
                  </a:lnTo>
                  <a:lnTo>
                    <a:pt x="300926" y="66421"/>
                  </a:lnTo>
                  <a:lnTo>
                    <a:pt x="308394" y="64909"/>
                  </a:lnTo>
                  <a:lnTo>
                    <a:pt x="314490" y="60807"/>
                  </a:lnTo>
                  <a:lnTo>
                    <a:pt x="318604" y="54724"/>
                  </a:lnTo>
                  <a:lnTo>
                    <a:pt x="320103" y="47244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146646" y="1041703"/>
            <a:ext cx="4308701" cy="917708"/>
          </a:xfrm>
          <a:prstGeom prst="rect">
            <a:avLst/>
          </a:prstGeom>
        </p:spPr>
        <p:txBody>
          <a:bodyPr vert="horz" wrap="square" lIns="0" tIns="70633" rIns="0" bIns="0" rtlCol="0">
            <a:spAutoFit/>
          </a:bodyPr>
          <a:lstStyle/>
          <a:p>
            <a:pPr marL="15356" marR="6142">
              <a:lnSpc>
                <a:spcPts val="2176"/>
              </a:lnSpc>
              <a:spcBef>
                <a:spcPts val="555"/>
              </a:spcBef>
            </a:pPr>
            <a:r>
              <a:rPr lang="ru-RU" sz="2176" b="1" spc="-67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МУНИЦИПАЛЬНЫЙ </a:t>
            </a:r>
            <a:r>
              <a:rPr sz="2176" b="1" spc="-60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ДОЛГ </a:t>
            </a:r>
            <a:r>
              <a:rPr lang="ru-RU" sz="2176" b="1" spc="-121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ГОРОДА НЕВИННОМЫССКА </a:t>
            </a:r>
            <a:r>
              <a:rPr sz="2176" b="1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В</a:t>
            </a:r>
            <a:r>
              <a:rPr sz="2176" b="1" spc="-18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121" dirty="0">
                <a:solidFill>
                  <a:srgbClr val="231F20"/>
                </a:solidFill>
                <a:latin typeface="Palatino Linotype"/>
                <a:cs typeface="Palatino Linotype"/>
              </a:rPr>
              <a:t>2020</a:t>
            </a:r>
            <a:r>
              <a:rPr sz="2176" b="1" spc="-12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151" dirty="0">
                <a:solidFill>
                  <a:srgbClr val="231F20"/>
                </a:solidFill>
                <a:latin typeface="Palatino Linotype"/>
                <a:cs typeface="Palatino Linotype"/>
              </a:rPr>
              <a:t>-</a:t>
            </a:r>
            <a:r>
              <a:rPr sz="2176" b="1" spc="-12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115" dirty="0">
                <a:solidFill>
                  <a:srgbClr val="231F20"/>
                </a:solidFill>
                <a:latin typeface="Palatino Linotype"/>
                <a:cs typeface="Palatino Linotype"/>
              </a:rPr>
              <a:t>2025</a:t>
            </a:r>
            <a:r>
              <a:rPr sz="2176" b="1" spc="-12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24" dirty="0">
                <a:solidFill>
                  <a:srgbClr val="231F20"/>
                </a:solidFill>
                <a:latin typeface="Palatino Linotype"/>
                <a:cs typeface="Palatino Linotype"/>
              </a:rPr>
              <a:t>ГОДАХ</a:t>
            </a:r>
            <a:endParaRPr sz="2176" dirty="0">
              <a:latin typeface="Palatino Linotype"/>
              <a:cs typeface="Palatino Linotype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14590" y="5044085"/>
            <a:ext cx="5344844" cy="356240"/>
            <a:chOff x="539995" y="4770565"/>
            <a:chExt cx="4068445" cy="294640"/>
          </a:xfrm>
        </p:grpSpPr>
        <p:sp>
          <p:nvSpPr>
            <p:cNvPr id="15" name="object 15"/>
            <p:cNvSpPr/>
            <p:nvPr/>
          </p:nvSpPr>
          <p:spPr>
            <a:xfrm>
              <a:off x="540004" y="4773751"/>
              <a:ext cx="4068445" cy="288290"/>
            </a:xfrm>
            <a:custGeom>
              <a:avLst/>
              <a:gdLst/>
              <a:ahLst/>
              <a:cxnLst/>
              <a:rect l="l" t="t" r="r" b="b"/>
              <a:pathLst>
                <a:path w="4068445" h="288289">
                  <a:moveTo>
                    <a:pt x="2115286" y="0"/>
                  </a:moveTo>
                  <a:lnTo>
                    <a:pt x="1724736" y="0"/>
                  </a:lnTo>
                  <a:lnTo>
                    <a:pt x="235331" y="0"/>
                  </a:lnTo>
                  <a:lnTo>
                    <a:pt x="0" y="0"/>
                  </a:lnTo>
                  <a:lnTo>
                    <a:pt x="0" y="287997"/>
                  </a:lnTo>
                  <a:lnTo>
                    <a:pt x="235318" y="287997"/>
                  </a:lnTo>
                  <a:lnTo>
                    <a:pt x="1724736" y="287997"/>
                  </a:lnTo>
                  <a:lnTo>
                    <a:pt x="2115286" y="287997"/>
                  </a:lnTo>
                  <a:lnTo>
                    <a:pt x="2115286" y="0"/>
                  </a:lnTo>
                  <a:close/>
                </a:path>
                <a:path w="4068445" h="288289">
                  <a:moveTo>
                    <a:pt x="3286899" y="0"/>
                  </a:moveTo>
                  <a:lnTo>
                    <a:pt x="2896374" y="0"/>
                  </a:lnTo>
                  <a:lnTo>
                    <a:pt x="2505837" y="0"/>
                  </a:lnTo>
                  <a:lnTo>
                    <a:pt x="2115299" y="0"/>
                  </a:lnTo>
                  <a:lnTo>
                    <a:pt x="2115299" y="287997"/>
                  </a:lnTo>
                  <a:lnTo>
                    <a:pt x="2505837" y="287997"/>
                  </a:lnTo>
                  <a:lnTo>
                    <a:pt x="2896362" y="287997"/>
                  </a:lnTo>
                  <a:lnTo>
                    <a:pt x="3286899" y="287997"/>
                  </a:lnTo>
                  <a:lnTo>
                    <a:pt x="3286899" y="0"/>
                  </a:lnTo>
                  <a:close/>
                </a:path>
                <a:path w="4068445" h="288289">
                  <a:moveTo>
                    <a:pt x="3677437" y="0"/>
                  </a:moveTo>
                  <a:lnTo>
                    <a:pt x="3286912" y="0"/>
                  </a:lnTo>
                  <a:lnTo>
                    <a:pt x="3286912" y="287997"/>
                  </a:lnTo>
                  <a:lnTo>
                    <a:pt x="3677437" y="287997"/>
                  </a:lnTo>
                  <a:lnTo>
                    <a:pt x="3677437" y="0"/>
                  </a:lnTo>
                  <a:close/>
                </a:path>
                <a:path w="4068445" h="288289">
                  <a:moveTo>
                    <a:pt x="4067987" y="0"/>
                  </a:moveTo>
                  <a:lnTo>
                    <a:pt x="3677450" y="0"/>
                  </a:lnTo>
                  <a:lnTo>
                    <a:pt x="3677450" y="287997"/>
                  </a:lnTo>
                  <a:lnTo>
                    <a:pt x="4067987" y="287997"/>
                  </a:lnTo>
                  <a:lnTo>
                    <a:pt x="4067987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39995" y="4773739"/>
              <a:ext cx="235585" cy="0"/>
            </a:xfrm>
            <a:custGeom>
              <a:avLst/>
              <a:gdLst/>
              <a:ahLst/>
              <a:cxnLst/>
              <a:rect l="l" t="t" r="r" b="b"/>
              <a:pathLst>
                <a:path w="235584">
                  <a:moveTo>
                    <a:pt x="0" y="0"/>
                  </a:moveTo>
                  <a:lnTo>
                    <a:pt x="235339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75322" y="4773739"/>
              <a:ext cx="1880235" cy="0"/>
            </a:xfrm>
            <a:custGeom>
              <a:avLst/>
              <a:gdLst/>
              <a:ahLst/>
              <a:cxnLst/>
              <a:rect l="l" t="t" r="r" b="b"/>
              <a:pathLst>
                <a:path w="1880235">
                  <a:moveTo>
                    <a:pt x="0" y="0"/>
                  </a:moveTo>
                  <a:lnTo>
                    <a:pt x="1489423" y="0"/>
                  </a:lnTo>
                  <a:lnTo>
                    <a:pt x="1879972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655307" y="4773739"/>
              <a:ext cx="1953260" cy="0"/>
            </a:xfrm>
            <a:custGeom>
              <a:avLst/>
              <a:gdLst/>
              <a:ahLst/>
              <a:cxnLst/>
              <a:rect l="l" t="t" r="r" b="b"/>
              <a:pathLst>
                <a:path w="1953260">
                  <a:moveTo>
                    <a:pt x="0" y="0"/>
                  </a:moveTo>
                  <a:lnTo>
                    <a:pt x="390537" y="0"/>
                  </a:lnTo>
                  <a:lnTo>
                    <a:pt x="781068" y="0"/>
                  </a:lnTo>
                  <a:lnTo>
                    <a:pt x="1171608" y="0"/>
                  </a:lnTo>
                  <a:lnTo>
                    <a:pt x="1562148" y="0"/>
                  </a:lnTo>
                  <a:lnTo>
                    <a:pt x="19526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39995" y="5061739"/>
              <a:ext cx="235585" cy="0"/>
            </a:xfrm>
            <a:custGeom>
              <a:avLst/>
              <a:gdLst/>
              <a:ahLst/>
              <a:cxnLst/>
              <a:rect l="l" t="t" r="r" b="b"/>
              <a:pathLst>
                <a:path w="235584">
                  <a:moveTo>
                    <a:pt x="0" y="0"/>
                  </a:moveTo>
                  <a:lnTo>
                    <a:pt x="235339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75322" y="5061739"/>
              <a:ext cx="1880235" cy="0"/>
            </a:xfrm>
            <a:custGeom>
              <a:avLst/>
              <a:gdLst/>
              <a:ahLst/>
              <a:cxnLst/>
              <a:rect l="l" t="t" r="r" b="b"/>
              <a:pathLst>
                <a:path w="1880235">
                  <a:moveTo>
                    <a:pt x="0" y="0"/>
                  </a:moveTo>
                  <a:lnTo>
                    <a:pt x="1489423" y="0"/>
                  </a:lnTo>
                  <a:lnTo>
                    <a:pt x="1879972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655307" y="5061739"/>
              <a:ext cx="1953260" cy="0"/>
            </a:xfrm>
            <a:custGeom>
              <a:avLst/>
              <a:gdLst/>
              <a:ahLst/>
              <a:cxnLst/>
              <a:rect l="l" t="t" r="r" b="b"/>
              <a:pathLst>
                <a:path w="1953260">
                  <a:moveTo>
                    <a:pt x="0" y="0"/>
                  </a:moveTo>
                  <a:lnTo>
                    <a:pt x="390537" y="0"/>
                  </a:lnTo>
                  <a:lnTo>
                    <a:pt x="781068" y="0"/>
                  </a:lnTo>
                  <a:lnTo>
                    <a:pt x="1171608" y="0"/>
                  </a:lnTo>
                  <a:lnTo>
                    <a:pt x="1562148" y="0"/>
                  </a:lnTo>
                  <a:lnTo>
                    <a:pt x="19526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908720" y="5984666"/>
            <a:ext cx="5350702" cy="736280"/>
            <a:chOff x="539995" y="6231282"/>
            <a:chExt cx="4068445" cy="608965"/>
          </a:xfrm>
          <a:solidFill>
            <a:srgbClr val="6A994D"/>
          </a:solidFill>
        </p:grpSpPr>
        <p:sp>
          <p:nvSpPr>
            <p:cNvPr id="23" name="object 23"/>
            <p:cNvSpPr/>
            <p:nvPr/>
          </p:nvSpPr>
          <p:spPr>
            <a:xfrm>
              <a:off x="540004" y="6234467"/>
              <a:ext cx="4068445" cy="602615"/>
            </a:xfrm>
            <a:custGeom>
              <a:avLst/>
              <a:gdLst/>
              <a:ahLst/>
              <a:cxnLst/>
              <a:rect l="l" t="t" r="r" b="b"/>
              <a:pathLst>
                <a:path w="4068445" h="602615">
                  <a:moveTo>
                    <a:pt x="2115286" y="0"/>
                  </a:moveTo>
                  <a:lnTo>
                    <a:pt x="1724736" y="0"/>
                  </a:lnTo>
                  <a:lnTo>
                    <a:pt x="235331" y="0"/>
                  </a:lnTo>
                  <a:lnTo>
                    <a:pt x="0" y="0"/>
                  </a:lnTo>
                  <a:lnTo>
                    <a:pt x="0" y="602373"/>
                  </a:lnTo>
                  <a:lnTo>
                    <a:pt x="235318" y="602373"/>
                  </a:lnTo>
                  <a:lnTo>
                    <a:pt x="1724736" y="602373"/>
                  </a:lnTo>
                  <a:lnTo>
                    <a:pt x="2115286" y="602373"/>
                  </a:lnTo>
                  <a:lnTo>
                    <a:pt x="2115286" y="0"/>
                  </a:lnTo>
                  <a:close/>
                </a:path>
                <a:path w="4068445" h="602615">
                  <a:moveTo>
                    <a:pt x="3286899" y="0"/>
                  </a:moveTo>
                  <a:lnTo>
                    <a:pt x="2896374" y="0"/>
                  </a:lnTo>
                  <a:lnTo>
                    <a:pt x="2505837" y="0"/>
                  </a:lnTo>
                  <a:lnTo>
                    <a:pt x="2115299" y="0"/>
                  </a:lnTo>
                  <a:lnTo>
                    <a:pt x="2115299" y="602373"/>
                  </a:lnTo>
                  <a:lnTo>
                    <a:pt x="2505837" y="602373"/>
                  </a:lnTo>
                  <a:lnTo>
                    <a:pt x="2896362" y="602373"/>
                  </a:lnTo>
                  <a:lnTo>
                    <a:pt x="3286899" y="602373"/>
                  </a:lnTo>
                  <a:lnTo>
                    <a:pt x="3286899" y="0"/>
                  </a:lnTo>
                  <a:close/>
                </a:path>
                <a:path w="4068445" h="602615">
                  <a:moveTo>
                    <a:pt x="3677437" y="0"/>
                  </a:moveTo>
                  <a:lnTo>
                    <a:pt x="3286912" y="0"/>
                  </a:lnTo>
                  <a:lnTo>
                    <a:pt x="3286912" y="602373"/>
                  </a:lnTo>
                  <a:lnTo>
                    <a:pt x="3677437" y="602373"/>
                  </a:lnTo>
                  <a:lnTo>
                    <a:pt x="3677437" y="0"/>
                  </a:lnTo>
                  <a:close/>
                </a:path>
                <a:path w="4068445" h="602615">
                  <a:moveTo>
                    <a:pt x="4067987" y="0"/>
                  </a:moveTo>
                  <a:lnTo>
                    <a:pt x="3677450" y="0"/>
                  </a:lnTo>
                  <a:lnTo>
                    <a:pt x="3677450" y="602373"/>
                  </a:lnTo>
                  <a:lnTo>
                    <a:pt x="4067987" y="602373"/>
                  </a:lnTo>
                  <a:lnTo>
                    <a:pt x="406798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39995" y="6234457"/>
              <a:ext cx="235585" cy="0"/>
            </a:xfrm>
            <a:custGeom>
              <a:avLst/>
              <a:gdLst/>
              <a:ahLst/>
              <a:cxnLst/>
              <a:rect l="l" t="t" r="r" b="b"/>
              <a:pathLst>
                <a:path w="235584">
                  <a:moveTo>
                    <a:pt x="0" y="0"/>
                  </a:moveTo>
                  <a:lnTo>
                    <a:pt x="235339" y="0"/>
                  </a:lnTo>
                </a:path>
              </a:pathLst>
            </a:custGeom>
            <a:grpFill/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75322" y="6234457"/>
              <a:ext cx="1880235" cy="0"/>
            </a:xfrm>
            <a:custGeom>
              <a:avLst/>
              <a:gdLst/>
              <a:ahLst/>
              <a:cxnLst/>
              <a:rect l="l" t="t" r="r" b="b"/>
              <a:pathLst>
                <a:path w="1880235">
                  <a:moveTo>
                    <a:pt x="0" y="0"/>
                  </a:moveTo>
                  <a:lnTo>
                    <a:pt x="1489423" y="0"/>
                  </a:lnTo>
                  <a:lnTo>
                    <a:pt x="1879972" y="0"/>
                  </a:lnTo>
                </a:path>
              </a:pathLst>
            </a:custGeom>
            <a:grpFill/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655307" y="6234457"/>
              <a:ext cx="1953260" cy="0"/>
            </a:xfrm>
            <a:custGeom>
              <a:avLst/>
              <a:gdLst/>
              <a:ahLst/>
              <a:cxnLst/>
              <a:rect l="l" t="t" r="r" b="b"/>
              <a:pathLst>
                <a:path w="1953260">
                  <a:moveTo>
                    <a:pt x="0" y="0"/>
                  </a:moveTo>
                  <a:lnTo>
                    <a:pt x="390537" y="0"/>
                  </a:lnTo>
                  <a:lnTo>
                    <a:pt x="781068" y="0"/>
                  </a:lnTo>
                  <a:lnTo>
                    <a:pt x="1171608" y="0"/>
                  </a:lnTo>
                  <a:lnTo>
                    <a:pt x="1562148" y="0"/>
                  </a:lnTo>
                  <a:lnTo>
                    <a:pt x="1952688" y="0"/>
                  </a:lnTo>
                </a:path>
              </a:pathLst>
            </a:custGeom>
            <a:grpFill/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39995" y="6836830"/>
              <a:ext cx="235585" cy="0"/>
            </a:xfrm>
            <a:custGeom>
              <a:avLst/>
              <a:gdLst/>
              <a:ahLst/>
              <a:cxnLst/>
              <a:rect l="l" t="t" r="r" b="b"/>
              <a:pathLst>
                <a:path w="235584">
                  <a:moveTo>
                    <a:pt x="0" y="0"/>
                  </a:moveTo>
                  <a:lnTo>
                    <a:pt x="235339" y="0"/>
                  </a:lnTo>
                </a:path>
              </a:pathLst>
            </a:custGeom>
            <a:grpFill/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75322" y="6836830"/>
              <a:ext cx="1880235" cy="0"/>
            </a:xfrm>
            <a:custGeom>
              <a:avLst/>
              <a:gdLst/>
              <a:ahLst/>
              <a:cxnLst/>
              <a:rect l="l" t="t" r="r" b="b"/>
              <a:pathLst>
                <a:path w="1880235">
                  <a:moveTo>
                    <a:pt x="0" y="0"/>
                  </a:moveTo>
                  <a:lnTo>
                    <a:pt x="1489423" y="0"/>
                  </a:lnTo>
                  <a:lnTo>
                    <a:pt x="1879972" y="0"/>
                  </a:lnTo>
                </a:path>
              </a:pathLst>
            </a:custGeom>
            <a:grpFill/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655307" y="6836830"/>
              <a:ext cx="1953260" cy="0"/>
            </a:xfrm>
            <a:custGeom>
              <a:avLst/>
              <a:gdLst/>
              <a:ahLst/>
              <a:cxnLst/>
              <a:rect l="l" t="t" r="r" b="b"/>
              <a:pathLst>
                <a:path w="1953260">
                  <a:moveTo>
                    <a:pt x="0" y="0"/>
                  </a:moveTo>
                  <a:lnTo>
                    <a:pt x="390537" y="0"/>
                  </a:lnTo>
                  <a:lnTo>
                    <a:pt x="781068" y="0"/>
                  </a:lnTo>
                  <a:lnTo>
                    <a:pt x="1171608" y="0"/>
                  </a:lnTo>
                  <a:lnTo>
                    <a:pt x="1562148" y="0"/>
                  </a:lnTo>
                  <a:lnTo>
                    <a:pt x="1952688" y="0"/>
                  </a:lnTo>
                </a:path>
              </a:pathLst>
            </a:custGeom>
            <a:grpFill/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914590" y="4257348"/>
            <a:ext cx="5322722" cy="356240"/>
            <a:chOff x="539995" y="4194551"/>
            <a:chExt cx="4068445" cy="294640"/>
          </a:xfrm>
        </p:grpSpPr>
        <p:sp>
          <p:nvSpPr>
            <p:cNvPr id="31" name="object 31"/>
            <p:cNvSpPr/>
            <p:nvPr/>
          </p:nvSpPr>
          <p:spPr>
            <a:xfrm>
              <a:off x="540004" y="4197730"/>
              <a:ext cx="4068445" cy="288290"/>
            </a:xfrm>
            <a:custGeom>
              <a:avLst/>
              <a:gdLst/>
              <a:ahLst/>
              <a:cxnLst/>
              <a:rect l="l" t="t" r="r" b="b"/>
              <a:pathLst>
                <a:path w="4068445" h="288289">
                  <a:moveTo>
                    <a:pt x="2115286" y="0"/>
                  </a:moveTo>
                  <a:lnTo>
                    <a:pt x="1724736" y="0"/>
                  </a:lnTo>
                  <a:lnTo>
                    <a:pt x="235331" y="0"/>
                  </a:lnTo>
                  <a:lnTo>
                    <a:pt x="0" y="0"/>
                  </a:lnTo>
                  <a:lnTo>
                    <a:pt x="0" y="287997"/>
                  </a:lnTo>
                  <a:lnTo>
                    <a:pt x="235318" y="287997"/>
                  </a:lnTo>
                  <a:lnTo>
                    <a:pt x="1724736" y="287997"/>
                  </a:lnTo>
                  <a:lnTo>
                    <a:pt x="2115286" y="287997"/>
                  </a:lnTo>
                  <a:lnTo>
                    <a:pt x="2115286" y="0"/>
                  </a:lnTo>
                  <a:close/>
                </a:path>
                <a:path w="4068445" h="288289">
                  <a:moveTo>
                    <a:pt x="3286899" y="0"/>
                  </a:moveTo>
                  <a:lnTo>
                    <a:pt x="2896374" y="0"/>
                  </a:lnTo>
                  <a:lnTo>
                    <a:pt x="2505837" y="0"/>
                  </a:lnTo>
                  <a:lnTo>
                    <a:pt x="2115299" y="0"/>
                  </a:lnTo>
                  <a:lnTo>
                    <a:pt x="2115299" y="287997"/>
                  </a:lnTo>
                  <a:lnTo>
                    <a:pt x="2505837" y="287997"/>
                  </a:lnTo>
                  <a:lnTo>
                    <a:pt x="2896362" y="287997"/>
                  </a:lnTo>
                  <a:lnTo>
                    <a:pt x="3286899" y="287997"/>
                  </a:lnTo>
                  <a:lnTo>
                    <a:pt x="3286899" y="0"/>
                  </a:lnTo>
                  <a:close/>
                </a:path>
                <a:path w="4068445" h="288289">
                  <a:moveTo>
                    <a:pt x="3677437" y="0"/>
                  </a:moveTo>
                  <a:lnTo>
                    <a:pt x="3286912" y="0"/>
                  </a:lnTo>
                  <a:lnTo>
                    <a:pt x="3286912" y="287997"/>
                  </a:lnTo>
                  <a:lnTo>
                    <a:pt x="3677437" y="287997"/>
                  </a:lnTo>
                  <a:lnTo>
                    <a:pt x="3677437" y="0"/>
                  </a:lnTo>
                  <a:close/>
                </a:path>
                <a:path w="4068445" h="288289">
                  <a:moveTo>
                    <a:pt x="4067987" y="0"/>
                  </a:moveTo>
                  <a:lnTo>
                    <a:pt x="3677450" y="0"/>
                  </a:lnTo>
                  <a:lnTo>
                    <a:pt x="3677450" y="287997"/>
                  </a:lnTo>
                  <a:lnTo>
                    <a:pt x="4067987" y="287997"/>
                  </a:lnTo>
                  <a:lnTo>
                    <a:pt x="406798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39995" y="4197725"/>
              <a:ext cx="235585" cy="0"/>
            </a:xfrm>
            <a:custGeom>
              <a:avLst/>
              <a:gdLst/>
              <a:ahLst/>
              <a:cxnLst/>
              <a:rect l="l" t="t" r="r" b="b"/>
              <a:pathLst>
                <a:path w="235584">
                  <a:moveTo>
                    <a:pt x="0" y="0"/>
                  </a:moveTo>
                  <a:lnTo>
                    <a:pt x="235339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75322" y="4197725"/>
              <a:ext cx="1880235" cy="0"/>
            </a:xfrm>
            <a:custGeom>
              <a:avLst/>
              <a:gdLst/>
              <a:ahLst/>
              <a:cxnLst/>
              <a:rect l="l" t="t" r="r" b="b"/>
              <a:pathLst>
                <a:path w="1880235">
                  <a:moveTo>
                    <a:pt x="0" y="0"/>
                  </a:moveTo>
                  <a:lnTo>
                    <a:pt x="1489423" y="0"/>
                  </a:lnTo>
                  <a:lnTo>
                    <a:pt x="1879972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655307" y="4197725"/>
              <a:ext cx="1953260" cy="0"/>
            </a:xfrm>
            <a:custGeom>
              <a:avLst/>
              <a:gdLst/>
              <a:ahLst/>
              <a:cxnLst/>
              <a:rect l="l" t="t" r="r" b="b"/>
              <a:pathLst>
                <a:path w="1953260">
                  <a:moveTo>
                    <a:pt x="0" y="0"/>
                  </a:moveTo>
                  <a:lnTo>
                    <a:pt x="390537" y="0"/>
                  </a:lnTo>
                  <a:lnTo>
                    <a:pt x="781068" y="0"/>
                  </a:lnTo>
                  <a:lnTo>
                    <a:pt x="1171608" y="0"/>
                  </a:lnTo>
                  <a:lnTo>
                    <a:pt x="1562148" y="0"/>
                  </a:lnTo>
                  <a:lnTo>
                    <a:pt x="19526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39995" y="4485731"/>
              <a:ext cx="235585" cy="0"/>
            </a:xfrm>
            <a:custGeom>
              <a:avLst/>
              <a:gdLst/>
              <a:ahLst/>
              <a:cxnLst/>
              <a:rect l="l" t="t" r="r" b="b"/>
              <a:pathLst>
                <a:path w="235584">
                  <a:moveTo>
                    <a:pt x="0" y="0"/>
                  </a:moveTo>
                  <a:lnTo>
                    <a:pt x="235339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75322" y="4485731"/>
              <a:ext cx="1880235" cy="0"/>
            </a:xfrm>
            <a:custGeom>
              <a:avLst/>
              <a:gdLst/>
              <a:ahLst/>
              <a:cxnLst/>
              <a:rect l="l" t="t" r="r" b="b"/>
              <a:pathLst>
                <a:path w="1880235">
                  <a:moveTo>
                    <a:pt x="0" y="0"/>
                  </a:moveTo>
                  <a:lnTo>
                    <a:pt x="1489423" y="0"/>
                  </a:lnTo>
                  <a:lnTo>
                    <a:pt x="1879972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655307" y="4485731"/>
              <a:ext cx="1953260" cy="0"/>
            </a:xfrm>
            <a:custGeom>
              <a:avLst/>
              <a:gdLst/>
              <a:ahLst/>
              <a:cxnLst/>
              <a:rect l="l" t="t" r="r" b="b"/>
              <a:pathLst>
                <a:path w="1953260">
                  <a:moveTo>
                    <a:pt x="0" y="0"/>
                  </a:moveTo>
                  <a:lnTo>
                    <a:pt x="390537" y="0"/>
                  </a:lnTo>
                  <a:lnTo>
                    <a:pt x="781068" y="0"/>
                  </a:lnTo>
                  <a:lnTo>
                    <a:pt x="1171608" y="0"/>
                  </a:lnTo>
                  <a:lnTo>
                    <a:pt x="1562148" y="0"/>
                  </a:lnTo>
                  <a:lnTo>
                    <a:pt x="195268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1199525" y="3962415"/>
            <a:ext cx="1321312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231101" algn="l"/>
              </a:tabLst>
            </a:pPr>
            <a:r>
              <a:rPr lang="ru-RU" sz="846" spc="-60" dirty="0" smtClean="0">
                <a:solidFill>
                  <a:srgbClr val="231F20"/>
                </a:solidFill>
                <a:latin typeface="Noto Mono"/>
                <a:cs typeface="Noto Mono"/>
              </a:rPr>
              <a:t>1</a:t>
            </a:r>
            <a:r>
              <a:rPr sz="846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lang="ru-RU" sz="846" spc="-48" dirty="0" smtClean="0">
                <a:solidFill>
                  <a:srgbClr val="231F20"/>
                </a:solidFill>
                <a:latin typeface="Noto Mono"/>
                <a:cs typeface="Noto Mono"/>
              </a:rPr>
              <a:t>Банковские </a:t>
            </a:r>
            <a:r>
              <a:rPr sz="846" spc="-224" dirty="0" smtClean="0">
                <a:solidFill>
                  <a:srgbClr val="231F20"/>
                </a:solidFill>
                <a:latin typeface="Noto Mono"/>
                <a:cs typeface="Noto Mono"/>
              </a:rPr>
              <a:t> </a:t>
            </a:r>
            <a:r>
              <a:rPr lang="ru-RU" sz="846" spc="-224" dirty="0" smtClean="0">
                <a:solidFill>
                  <a:srgbClr val="231F20"/>
                </a:solidFill>
                <a:latin typeface="Noto Mono"/>
                <a:cs typeface="Noto Mono"/>
              </a:rPr>
              <a:t> </a:t>
            </a:r>
            <a:r>
              <a:rPr lang="ru-RU" sz="846" spc="-12" dirty="0" smtClean="0">
                <a:solidFill>
                  <a:srgbClr val="231F20"/>
                </a:solidFill>
                <a:latin typeface="Noto Mono"/>
                <a:cs typeface="Noto Mono"/>
              </a:rPr>
              <a:t>кредиты</a:t>
            </a:r>
            <a:endParaRPr sz="846" dirty="0">
              <a:latin typeface="Noto Mono"/>
              <a:cs typeface="Noto Mono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228528" y="3998177"/>
            <a:ext cx="232032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115" dirty="0" smtClean="0">
                <a:solidFill>
                  <a:srgbClr val="231F20"/>
                </a:solidFill>
                <a:latin typeface="Roboto"/>
                <a:cs typeface="Noto Mono"/>
              </a:rPr>
              <a:t>280,0</a:t>
            </a:r>
            <a:endParaRPr sz="846" dirty="0">
              <a:latin typeface="Roboto"/>
              <a:cs typeface="Noto Mono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679181" y="3993382"/>
            <a:ext cx="235415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115" dirty="0" smtClean="0">
                <a:solidFill>
                  <a:srgbClr val="231F20"/>
                </a:solidFill>
                <a:latin typeface="Roboto"/>
                <a:cs typeface="Noto Mono"/>
              </a:rPr>
              <a:t>200,0</a:t>
            </a:r>
            <a:endParaRPr sz="846" dirty="0">
              <a:latin typeface="Roboto"/>
              <a:cs typeface="Noto Mono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221089" y="3978881"/>
            <a:ext cx="2016224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382354" algn="l"/>
              </a:tabLst>
            </a:pPr>
            <a:r>
              <a:rPr lang="ru-RU" sz="846" spc="-30" dirty="0" smtClean="0">
                <a:solidFill>
                  <a:srgbClr val="231F20"/>
                </a:solidFill>
                <a:latin typeface="Roboto"/>
                <a:cs typeface="Noto Mono"/>
              </a:rPr>
              <a:t>224,4</a:t>
            </a:r>
            <a:r>
              <a:rPr sz="846" dirty="0">
                <a:solidFill>
                  <a:srgbClr val="231F20"/>
                </a:solidFill>
                <a:latin typeface="Roboto"/>
                <a:cs typeface="Noto Mono"/>
              </a:rPr>
              <a:t>	</a:t>
            </a:r>
            <a:r>
              <a:rPr lang="ru-RU" sz="846" dirty="0" smtClean="0">
                <a:solidFill>
                  <a:srgbClr val="231F20"/>
                </a:solidFill>
                <a:latin typeface="Roboto"/>
                <a:cs typeface="Noto Mono"/>
              </a:rPr>
              <a:t>       </a:t>
            </a:r>
            <a:r>
              <a:rPr lang="ru-RU" sz="846" spc="-42" dirty="0" smtClean="0">
                <a:solidFill>
                  <a:srgbClr val="231F20"/>
                </a:solidFill>
                <a:latin typeface="Roboto"/>
                <a:cs typeface="Noto Mono"/>
              </a:rPr>
              <a:t>257,5</a:t>
            </a:r>
            <a:r>
              <a:rPr sz="846" spc="79" dirty="0" smtClean="0">
                <a:solidFill>
                  <a:srgbClr val="231F20"/>
                </a:solidFill>
                <a:latin typeface="Roboto"/>
                <a:cs typeface="Noto Mono"/>
              </a:rPr>
              <a:t> </a:t>
            </a:r>
            <a:r>
              <a:rPr lang="ru-RU" sz="846" spc="79" dirty="0" smtClean="0">
                <a:solidFill>
                  <a:srgbClr val="231F20"/>
                </a:solidFill>
                <a:latin typeface="Roboto"/>
                <a:cs typeface="Noto Mono"/>
              </a:rPr>
              <a:t>      </a:t>
            </a:r>
            <a:r>
              <a:rPr lang="ru-RU" sz="846" spc="-42" dirty="0" smtClean="0">
                <a:solidFill>
                  <a:srgbClr val="231F20"/>
                </a:solidFill>
                <a:latin typeface="Roboto"/>
                <a:cs typeface="Noto Mono"/>
              </a:rPr>
              <a:t>308,8              318,4</a:t>
            </a:r>
            <a:endParaRPr sz="846" dirty="0">
              <a:latin typeface="Roboto"/>
              <a:cs typeface="Noto Mono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049118" y="4366664"/>
            <a:ext cx="1719778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spc="-12" dirty="0">
                <a:solidFill>
                  <a:srgbClr val="FFFFFF"/>
                </a:solidFill>
                <a:latin typeface="Roboto"/>
                <a:cs typeface="Roboto"/>
              </a:rPr>
              <a:t>Итого</a:t>
            </a:r>
            <a:r>
              <a:rPr sz="846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46" dirty="0">
                <a:solidFill>
                  <a:srgbClr val="FFFFFF"/>
                </a:solidFill>
                <a:latin typeface="Roboto"/>
                <a:cs typeface="Roboto"/>
              </a:rPr>
              <a:t>рыночные</a:t>
            </a:r>
            <a:r>
              <a:rPr sz="846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FFFFFF"/>
                </a:solidFill>
                <a:latin typeface="Roboto"/>
                <a:cs typeface="Roboto"/>
              </a:rPr>
              <a:t>заимствования: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124964" y="4375525"/>
            <a:ext cx="338581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dirty="0" smtClean="0">
                <a:solidFill>
                  <a:srgbClr val="FFFFFF"/>
                </a:solidFill>
                <a:latin typeface="Roboto"/>
                <a:cs typeface="Roboto"/>
              </a:rPr>
              <a:t>280,0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687215" y="4362464"/>
            <a:ext cx="338581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dirty="0" smtClean="0">
                <a:solidFill>
                  <a:srgbClr val="FFFFFF"/>
                </a:solidFill>
                <a:latin typeface="Roboto"/>
                <a:cs typeface="Roboto"/>
              </a:rPr>
              <a:t>200,0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275276" y="4367876"/>
            <a:ext cx="338581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dirty="0" smtClean="0">
                <a:solidFill>
                  <a:srgbClr val="FFFFFF"/>
                </a:solidFill>
                <a:latin typeface="Roboto"/>
                <a:cs typeface="Roboto"/>
              </a:rPr>
              <a:t>224,4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907617" y="4380639"/>
            <a:ext cx="338581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133" dirty="0" smtClean="0">
                <a:solidFill>
                  <a:srgbClr val="FFFFFF"/>
                </a:solidFill>
                <a:latin typeface="Roboto"/>
                <a:cs typeface="Roboto"/>
              </a:rPr>
              <a:t>257,5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425587" y="4391839"/>
            <a:ext cx="338581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dirty="0" smtClean="0">
                <a:solidFill>
                  <a:srgbClr val="FFFFFF"/>
                </a:solidFill>
                <a:latin typeface="Roboto"/>
                <a:cs typeface="Roboto"/>
              </a:rPr>
              <a:t>308,8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907485" y="4390894"/>
            <a:ext cx="338581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dirty="0" smtClean="0">
                <a:solidFill>
                  <a:srgbClr val="FFFFFF"/>
                </a:solidFill>
                <a:latin typeface="Roboto"/>
                <a:cs typeface="Roboto"/>
              </a:rPr>
              <a:t>318,4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201828" y="4774283"/>
            <a:ext cx="1319009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231101" algn="l"/>
              </a:tabLst>
            </a:pPr>
            <a:r>
              <a:rPr lang="ru-RU" sz="846" spc="-60" dirty="0" smtClean="0">
                <a:solidFill>
                  <a:srgbClr val="231F20"/>
                </a:solidFill>
                <a:latin typeface="Roboto"/>
                <a:cs typeface="Roboto"/>
              </a:rPr>
              <a:t>2</a:t>
            </a:r>
            <a:r>
              <a:rPr sz="846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846" spc="-12" dirty="0">
                <a:solidFill>
                  <a:srgbClr val="231F20"/>
                </a:solidFill>
                <a:latin typeface="Roboto"/>
                <a:cs typeface="Roboto"/>
              </a:rPr>
              <a:t>Бюджетные</a:t>
            </a:r>
            <a:r>
              <a:rPr sz="846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231F20"/>
                </a:solidFill>
                <a:latin typeface="Roboto"/>
                <a:cs typeface="Roboto"/>
              </a:rPr>
              <a:t>кредиты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211613" y="4774283"/>
            <a:ext cx="380808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dirty="0" smtClean="0">
                <a:solidFill>
                  <a:srgbClr val="231F20"/>
                </a:solidFill>
                <a:latin typeface="Roboto"/>
                <a:cs typeface="Roboto"/>
              </a:rPr>
              <a:t>0,0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738159" y="4770665"/>
            <a:ext cx="1412813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dirty="0" smtClean="0">
                <a:solidFill>
                  <a:srgbClr val="231F20"/>
                </a:solidFill>
                <a:latin typeface="Roboto"/>
                <a:cs typeface="Roboto"/>
              </a:rPr>
              <a:t>0,0            0,0                  </a:t>
            </a:r>
            <a:r>
              <a:rPr lang="ru-RU" sz="846" spc="-12" dirty="0" smtClean="0">
                <a:solidFill>
                  <a:srgbClr val="231F20"/>
                </a:solidFill>
                <a:latin typeface="Roboto"/>
                <a:cs typeface="Roboto"/>
              </a:rPr>
              <a:t>0,0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467156" y="4784302"/>
            <a:ext cx="338581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dirty="0" smtClean="0">
                <a:solidFill>
                  <a:srgbClr val="231F20"/>
                </a:solidFill>
                <a:latin typeface="Roboto"/>
                <a:cs typeface="Roboto"/>
              </a:rPr>
              <a:t>0,0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909470" y="4784302"/>
            <a:ext cx="338581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dirty="0" smtClean="0">
                <a:solidFill>
                  <a:srgbClr val="231F20"/>
                </a:solidFill>
                <a:latin typeface="Roboto"/>
                <a:cs typeface="Roboto"/>
              </a:rPr>
              <a:t>0,0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106688" y="5149383"/>
            <a:ext cx="4919027" cy="16939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327841">
              <a:spcBef>
                <a:spcPts val="121"/>
              </a:spcBef>
            </a:pPr>
            <a:r>
              <a:rPr sz="1000" spc="-12" dirty="0">
                <a:solidFill>
                  <a:srgbClr val="FFFFFF"/>
                </a:solidFill>
                <a:latin typeface="Roboto"/>
                <a:cs typeface="Trebuchet MS"/>
              </a:rPr>
              <a:t>Условный</a:t>
            </a:r>
            <a:r>
              <a:rPr sz="1000" spc="-24" dirty="0">
                <a:solidFill>
                  <a:srgbClr val="FFFFFF"/>
                </a:solidFill>
                <a:latin typeface="Roboto"/>
                <a:cs typeface="Trebuchet MS"/>
              </a:rPr>
              <a:t> долг</a:t>
            </a:r>
            <a:endParaRPr sz="1000" dirty="0">
              <a:latin typeface="Roboto"/>
              <a:cs typeface="Trebuchet MS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137083" y="5511338"/>
            <a:ext cx="1625344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231101" algn="l"/>
              </a:tabLst>
            </a:pPr>
            <a:r>
              <a:rPr lang="ru-RU" sz="846" spc="-60" dirty="0" smtClean="0">
                <a:solidFill>
                  <a:srgbClr val="231F20"/>
                </a:solidFill>
                <a:latin typeface="Roboto"/>
                <a:cs typeface="Roboto"/>
              </a:rPr>
              <a:t>3</a:t>
            </a:r>
            <a:r>
              <a:rPr sz="846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lang="ru-RU" sz="846" spc="-12" dirty="0" smtClean="0">
                <a:solidFill>
                  <a:srgbClr val="231F20"/>
                </a:solidFill>
                <a:latin typeface="Roboto"/>
                <a:cs typeface="Roboto"/>
              </a:rPr>
              <a:t>Муниципальные</a:t>
            </a:r>
            <a:r>
              <a:rPr sz="84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231F20"/>
                </a:solidFill>
                <a:latin typeface="Roboto"/>
                <a:cs typeface="Roboto"/>
              </a:rPr>
              <a:t>гарантии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137248" y="5517998"/>
            <a:ext cx="380808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dirty="0" smtClean="0">
                <a:solidFill>
                  <a:srgbClr val="231F20"/>
                </a:solidFill>
                <a:latin typeface="Roboto"/>
                <a:cs typeface="Roboto"/>
              </a:rPr>
              <a:t>0,01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654360" y="5516574"/>
            <a:ext cx="380808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dirty="0" smtClean="0">
                <a:solidFill>
                  <a:srgbClr val="231F20"/>
                </a:solidFill>
                <a:latin typeface="Roboto"/>
                <a:cs typeface="Roboto"/>
              </a:rPr>
              <a:t>0,01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230593" y="5515176"/>
            <a:ext cx="380808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dirty="0" smtClean="0">
                <a:solidFill>
                  <a:srgbClr val="231F20"/>
                </a:solidFill>
                <a:latin typeface="Roboto"/>
                <a:cs typeface="Roboto"/>
              </a:rPr>
              <a:t>0,01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833210" y="5516574"/>
            <a:ext cx="294050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12" dirty="0" smtClean="0">
                <a:solidFill>
                  <a:srgbClr val="231F20"/>
                </a:solidFill>
                <a:latin typeface="Roboto"/>
                <a:cs typeface="Roboto"/>
              </a:rPr>
              <a:t>0,01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395688" y="5507075"/>
            <a:ext cx="294050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12" dirty="0" smtClean="0">
                <a:solidFill>
                  <a:srgbClr val="231F20"/>
                </a:solidFill>
                <a:latin typeface="Roboto"/>
                <a:cs typeface="Roboto"/>
              </a:rPr>
              <a:t>0,01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872687" y="5521336"/>
            <a:ext cx="294050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12" dirty="0" smtClean="0">
                <a:solidFill>
                  <a:srgbClr val="231F20"/>
                </a:solidFill>
                <a:latin typeface="Roboto"/>
                <a:cs typeface="Roboto"/>
              </a:rPr>
              <a:t>0,01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161886" y="6079922"/>
            <a:ext cx="1510180" cy="405996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 marR="6142">
              <a:spcBef>
                <a:spcPts val="121"/>
              </a:spcBef>
            </a:pPr>
            <a:r>
              <a:rPr lang="ru-RU" sz="846" dirty="0" smtClean="0">
                <a:solidFill>
                  <a:schemeClr val="bg1"/>
                </a:solidFill>
                <a:latin typeface="Roboto"/>
                <a:cs typeface="Roboto"/>
              </a:rPr>
              <a:t>Удельный вес </a:t>
            </a:r>
            <a:r>
              <a:rPr lang="ru-RU" sz="846" spc="-12" dirty="0" smtClean="0">
                <a:solidFill>
                  <a:schemeClr val="bg1"/>
                </a:solidFill>
                <a:latin typeface="Roboto"/>
                <a:cs typeface="Roboto"/>
              </a:rPr>
              <a:t>долга</a:t>
            </a:r>
            <a:r>
              <a:rPr sz="846" spc="-18" dirty="0" smtClean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846" spc="-60" dirty="0">
                <a:solidFill>
                  <a:schemeClr val="bg1"/>
                </a:solidFill>
                <a:latin typeface="Roboto"/>
                <a:cs typeface="Roboto"/>
              </a:rPr>
              <a:t>в</a:t>
            </a:r>
            <a:r>
              <a:rPr sz="846" spc="60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846" spc="-24" dirty="0">
                <a:solidFill>
                  <a:schemeClr val="bg1"/>
                </a:solidFill>
                <a:latin typeface="Roboto"/>
                <a:cs typeface="Roboto"/>
              </a:rPr>
              <a:t>доходах</a:t>
            </a:r>
            <a:r>
              <a:rPr sz="846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chemeClr val="bg1"/>
                </a:solidFill>
                <a:latin typeface="Roboto"/>
                <a:cs typeface="Roboto"/>
              </a:rPr>
              <a:t>бюджета</a:t>
            </a:r>
            <a:r>
              <a:rPr sz="846" spc="-6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846" dirty="0">
                <a:solidFill>
                  <a:schemeClr val="bg1"/>
                </a:solidFill>
                <a:latin typeface="Roboto"/>
                <a:cs typeface="Roboto"/>
              </a:rPr>
              <a:t>без </a:t>
            </a:r>
            <a:r>
              <a:rPr sz="846" spc="-24" dirty="0">
                <a:solidFill>
                  <a:schemeClr val="bg1"/>
                </a:solidFill>
                <a:latin typeface="Roboto"/>
                <a:cs typeface="Roboto"/>
              </a:rPr>
              <a:t>учета</a:t>
            </a:r>
            <a:r>
              <a:rPr sz="846" spc="60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chemeClr val="bg1"/>
                </a:solidFill>
                <a:latin typeface="Roboto"/>
                <a:cs typeface="Roboto"/>
              </a:rPr>
              <a:t>безвозмездных</a:t>
            </a:r>
            <a:r>
              <a:rPr sz="846" spc="3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chemeClr val="bg1"/>
                </a:solidFill>
                <a:latin typeface="Roboto"/>
                <a:cs typeface="Roboto"/>
              </a:rPr>
              <a:t>поступлений</a:t>
            </a:r>
            <a:endParaRPr sz="846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5872687" y="6252082"/>
            <a:ext cx="221281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FFFFFF"/>
                </a:solidFill>
                <a:latin typeface="Roboto"/>
                <a:cs typeface="Roboto"/>
              </a:rPr>
              <a:t>26</a:t>
            </a:r>
            <a:r>
              <a:rPr sz="846" spc="-30" dirty="0" smtClean="0">
                <a:solidFill>
                  <a:srgbClr val="FFFFFF"/>
                </a:solidFill>
                <a:latin typeface="Roboto"/>
                <a:cs typeface="Roboto"/>
              </a:rPr>
              <a:t>%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3114217" y="6227022"/>
            <a:ext cx="230327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FFFFFF"/>
                </a:solidFill>
                <a:latin typeface="Roboto"/>
                <a:cs typeface="Roboto"/>
              </a:rPr>
              <a:t>27</a:t>
            </a:r>
            <a:r>
              <a:rPr sz="846" spc="-30" dirty="0" smtClean="0">
                <a:solidFill>
                  <a:srgbClr val="FFFFFF"/>
                </a:solidFill>
                <a:latin typeface="Roboto"/>
                <a:cs typeface="Roboto"/>
              </a:rPr>
              <a:t>%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4776527" y="6246721"/>
            <a:ext cx="306731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FFFFFF"/>
                </a:solidFill>
                <a:latin typeface="Roboto"/>
                <a:cs typeface="Roboto"/>
              </a:rPr>
              <a:t>21,3</a:t>
            </a:r>
            <a:r>
              <a:rPr sz="846" spc="-30" dirty="0" smtClean="0">
                <a:solidFill>
                  <a:srgbClr val="FFFFFF"/>
                </a:solidFill>
                <a:latin typeface="Roboto"/>
                <a:cs typeface="Roboto"/>
              </a:rPr>
              <a:t>%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3603836" y="6240815"/>
            <a:ext cx="342212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FFFFFF"/>
                </a:solidFill>
                <a:latin typeface="Roboto"/>
                <a:cs typeface="Roboto"/>
              </a:rPr>
              <a:t>16,7</a:t>
            </a:r>
            <a:r>
              <a:rPr sz="846" spc="-30" dirty="0" smtClean="0">
                <a:solidFill>
                  <a:srgbClr val="FFFFFF"/>
                </a:solidFill>
                <a:latin typeface="Roboto"/>
                <a:cs typeface="Roboto"/>
              </a:rPr>
              <a:t>%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4197115" y="6241433"/>
            <a:ext cx="386686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846" spc="-30" dirty="0" smtClean="0">
                <a:solidFill>
                  <a:srgbClr val="FFFFFF"/>
                </a:solidFill>
                <a:latin typeface="Roboto"/>
                <a:cs typeface="Roboto"/>
              </a:rPr>
              <a:t>18,8</a:t>
            </a:r>
            <a:r>
              <a:rPr sz="846" spc="-30" dirty="0" smtClean="0">
                <a:solidFill>
                  <a:srgbClr val="FFFFFF"/>
                </a:solidFill>
                <a:latin typeface="Roboto"/>
                <a:cs typeface="Roboto"/>
              </a:rPr>
              <a:t>%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5335970" y="6254304"/>
            <a:ext cx="305001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spc="-30" dirty="0" smtClean="0">
                <a:solidFill>
                  <a:srgbClr val="FFFFFF"/>
                </a:solidFill>
                <a:latin typeface="Roboto"/>
                <a:cs typeface="Roboto"/>
              </a:rPr>
              <a:t>2</a:t>
            </a:r>
            <a:r>
              <a:rPr lang="ru-RU" sz="846" spc="-30" dirty="0" smtClean="0">
                <a:solidFill>
                  <a:srgbClr val="FFFFFF"/>
                </a:solidFill>
                <a:latin typeface="Roboto"/>
                <a:cs typeface="Roboto"/>
              </a:rPr>
              <a:t>5,5</a:t>
            </a:r>
            <a:r>
              <a:rPr sz="846" spc="-30" dirty="0" smtClean="0">
                <a:solidFill>
                  <a:srgbClr val="FFFFFF"/>
                </a:solidFill>
                <a:latin typeface="Roboto"/>
                <a:cs typeface="Roboto"/>
              </a:rPr>
              <a:t>%</a:t>
            </a:r>
            <a:endParaRPr sz="846" dirty="0">
              <a:latin typeface="Roboto"/>
              <a:cs typeface="Roboto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4976604" y="1913063"/>
            <a:ext cx="813056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(млн.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рублей)</a:t>
            </a:r>
            <a:endParaRPr sz="967">
              <a:latin typeface="Roboto"/>
              <a:cs typeface="Roboto"/>
            </a:endParaRPr>
          </a:p>
        </p:txBody>
      </p:sp>
      <p:graphicFrame>
        <p:nvGraphicFramePr>
          <p:cNvPr id="98" name="Таблица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599186"/>
              </p:ext>
            </p:extLst>
          </p:nvPr>
        </p:nvGraphicFramePr>
        <p:xfrm>
          <a:off x="914590" y="2119860"/>
          <a:ext cx="5322722" cy="17513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5667"/>
                <a:gridCol w="1738038"/>
                <a:gridCol w="529969"/>
                <a:gridCol w="557989"/>
                <a:gridCol w="577659"/>
                <a:gridCol w="529969"/>
                <a:gridCol w="509830"/>
                <a:gridCol w="503601"/>
              </a:tblGrid>
              <a:tr h="494691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№ п/п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 anchor="ctr"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Наименование долгового обязательства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 anchor="ctr"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bg1"/>
                          </a:solidFill>
                        </a:rPr>
                        <a:t>2020 год факт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 anchor="ctr"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bg1"/>
                          </a:solidFill>
                        </a:rPr>
                        <a:t>2021 год факт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 anchor="ctr"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smtClean="0">
                          <a:solidFill>
                            <a:schemeClr val="bg1"/>
                          </a:solidFill>
                        </a:rPr>
                        <a:t>2022 </a:t>
                      </a:r>
                      <a:r>
                        <a:rPr lang="ru-RU" sz="700" b="1" dirty="0" smtClean="0">
                          <a:solidFill>
                            <a:schemeClr val="bg1"/>
                          </a:solidFill>
                        </a:rPr>
                        <a:t>оценка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 anchor="ctr"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chemeClr val="bg1"/>
                          </a:solidFill>
                        </a:rPr>
                        <a:t> год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 anchor="ctr"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bg1"/>
                          </a:solidFill>
                        </a:rPr>
                        <a:t>2024 год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 anchor="ctr"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bg1"/>
                          </a:solidFill>
                        </a:rPr>
                        <a:t>2025 год</a:t>
                      </a:r>
                      <a:endParaRPr lang="ru-RU" sz="700" b="1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 anchor="ctr">
                    <a:solidFill>
                      <a:srgbClr val="386742"/>
                    </a:solidFill>
                  </a:tcPr>
                </a:tc>
              </a:tr>
              <a:tr h="267241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>
                    <a:solidFill>
                      <a:srgbClr val="E330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>
                    <a:solidFill>
                      <a:srgbClr val="E330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>
                    <a:solidFill>
                      <a:srgbClr val="E330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>
                    <a:solidFill>
                      <a:srgbClr val="E330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>
                    <a:solidFill>
                      <a:srgbClr val="E330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>
                    <a:solidFill>
                      <a:srgbClr val="E330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>
                    <a:solidFill>
                      <a:srgbClr val="E330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>
                    <a:solidFill>
                      <a:srgbClr val="E3301D"/>
                    </a:solidFill>
                  </a:tcPr>
                </a:tc>
              </a:tr>
              <a:tr h="4946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Roboto"/>
                        </a:rPr>
                        <a:t>Объем муниципального долга всего, в том числе:</a:t>
                      </a:r>
                      <a:endParaRPr lang="ru-RU" sz="1000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Roboto"/>
                        </a:rPr>
                        <a:t>280,0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 anchor="ctr"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Roboto"/>
                        </a:rPr>
                        <a:t>200,0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 anchor="ctr"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Roboto"/>
                        </a:rPr>
                        <a:t>224,4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 anchor="ctr"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Roboto"/>
                        </a:rPr>
                        <a:t>257,5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 anchor="ctr"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Roboto"/>
                        </a:rPr>
                        <a:t>308,8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 anchor="ctr"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Roboto"/>
                        </a:rPr>
                        <a:t>318,4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 anchor="ctr">
                    <a:solidFill>
                      <a:srgbClr val="6A994D"/>
                    </a:solidFill>
                  </a:tcPr>
                </a:tc>
              </a:tr>
              <a:tr h="4946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Roboto"/>
                        </a:rPr>
                        <a:t>Прямой долг</a:t>
                      </a:r>
                      <a:endParaRPr lang="ru-RU" sz="1000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 anchor="ctr"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38674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38674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412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53743" y="663475"/>
            <a:ext cx="1684461" cy="275833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dirty="0">
                <a:solidFill>
                  <a:srgbClr val="386742"/>
                </a:solidFill>
                <a:latin typeface="Roboto"/>
                <a:cs typeface="Roboto"/>
              </a:rPr>
              <a:t>ЭФФЕКТИВНОЕ</a:t>
            </a:r>
            <a:r>
              <a:rPr sz="846" spc="369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846" spc="-12" dirty="0">
                <a:solidFill>
                  <a:srgbClr val="386742"/>
                </a:solidFill>
                <a:latin typeface="Roboto"/>
                <a:cs typeface="Roboto"/>
              </a:rPr>
              <a:t>ГОСУДАРСТВО</a:t>
            </a:r>
            <a:endParaRPr sz="846">
              <a:latin typeface="Roboto"/>
              <a:cs typeface="Robo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4416" y="623896"/>
            <a:ext cx="3057213" cy="246450"/>
            <a:chOff x="0" y="516013"/>
            <a:chExt cx="2528570" cy="203835"/>
          </a:xfrm>
        </p:grpSpPr>
        <p:sp>
          <p:nvSpPr>
            <p:cNvPr id="4" name="object 4"/>
            <p:cNvSpPr/>
            <p:nvPr/>
          </p:nvSpPr>
          <p:spPr>
            <a:xfrm>
              <a:off x="720007" y="516013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80" h="203834">
                  <a:moveTo>
                    <a:pt x="1706392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1706392" y="203822"/>
                  </a:lnTo>
                  <a:lnTo>
                    <a:pt x="1706392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16013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22"/>
                  </a:lnTo>
                  <a:lnTo>
                    <a:pt x="720007" y="203822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24493" y="516015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8088" y="516015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4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01981" y="669233"/>
            <a:ext cx="2069876" cy="148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6">
              <a:tabLst>
                <a:tab pos="380050" algn="l"/>
              </a:tabLst>
            </a:pPr>
            <a:r>
              <a:rPr lang="ru-RU" sz="967" b="1" spc="-30" dirty="0" smtClean="0">
                <a:solidFill>
                  <a:srgbClr val="FFFFFF"/>
                </a:solidFill>
                <a:latin typeface="Roboto"/>
                <a:cs typeface="Roboto"/>
              </a:rPr>
              <a:t>54</a:t>
            </a:r>
            <a:r>
              <a:rPr sz="967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 </a:t>
            </a:r>
            <a:endParaRPr sz="1270" baseline="3968" dirty="0">
              <a:latin typeface="Noto Mono"/>
              <a:cs typeface="Noto Mon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775392" y="693328"/>
            <a:ext cx="871406" cy="118235"/>
            <a:chOff x="4607661" y="573440"/>
            <a:chExt cx="720725" cy="97790"/>
          </a:xfrm>
        </p:grpSpPr>
        <p:sp>
          <p:nvSpPr>
            <p:cNvPr id="10" name="object 10"/>
            <p:cNvSpPr/>
            <p:nvPr/>
          </p:nvSpPr>
          <p:spPr>
            <a:xfrm>
              <a:off x="4626864" y="622269"/>
              <a:ext cx="661670" cy="0"/>
            </a:xfrm>
            <a:custGeom>
              <a:avLst/>
              <a:gdLst/>
              <a:ahLst/>
              <a:cxnLst/>
              <a:rect l="l" t="t" r="r" b="b"/>
              <a:pathLst>
                <a:path w="661670">
                  <a:moveTo>
                    <a:pt x="661202" y="0"/>
                  </a:moveTo>
                  <a:lnTo>
                    <a:pt x="0" y="0"/>
                  </a:lnTo>
                </a:path>
              </a:pathLst>
            </a:custGeom>
            <a:ln w="3176">
              <a:solidFill>
                <a:srgbClr val="386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88067" y="620681"/>
              <a:ext cx="40005" cy="3175"/>
            </a:xfrm>
            <a:custGeom>
              <a:avLst/>
              <a:gdLst/>
              <a:ahLst/>
              <a:cxnLst/>
              <a:rect l="l" t="t" r="r" b="b"/>
              <a:pathLst>
                <a:path w="40004" h="3175">
                  <a:moveTo>
                    <a:pt x="0" y="3176"/>
                  </a:moveTo>
                  <a:lnTo>
                    <a:pt x="39938" y="3176"/>
                  </a:lnTo>
                  <a:lnTo>
                    <a:pt x="39938" y="0"/>
                  </a:lnTo>
                  <a:lnTo>
                    <a:pt x="0" y="0"/>
                  </a:lnTo>
                  <a:lnTo>
                    <a:pt x="0" y="3176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607661" y="573442"/>
              <a:ext cx="320675" cy="97790"/>
            </a:xfrm>
            <a:custGeom>
              <a:avLst/>
              <a:gdLst/>
              <a:ahLst/>
              <a:cxnLst/>
              <a:rect l="l" t="t" r="r" b="b"/>
              <a:pathLst>
                <a:path w="320675" h="97790">
                  <a:moveTo>
                    <a:pt x="38404" y="47244"/>
                  </a:moveTo>
                  <a:lnTo>
                    <a:pt x="36893" y="39776"/>
                  </a:lnTo>
                  <a:lnTo>
                    <a:pt x="32778" y="33667"/>
                  </a:lnTo>
                  <a:lnTo>
                    <a:pt x="26670" y="29552"/>
                  </a:lnTo>
                  <a:lnTo>
                    <a:pt x="19202" y="28041"/>
                  </a:lnTo>
                  <a:lnTo>
                    <a:pt x="11722" y="29552"/>
                  </a:lnTo>
                  <a:lnTo>
                    <a:pt x="5613" y="33667"/>
                  </a:lnTo>
                  <a:lnTo>
                    <a:pt x="1498" y="39776"/>
                  </a:lnTo>
                  <a:lnTo>
                    <a:pt x="0" y="47244"/>
                  </a:lnTo>
                  <a:lnTo>
                    <a:pt x="1498" y="54724"/>
                  </a:lnTo>
                  <a:lnTo>
                    <a:pt x="5613" y="60807"/>
                  </a:lnTo>
                  <a:lnTo>
                    <a:pt x="11722" y="64909"/>
                  </a:lnTo>
                  <a:lnTo>
                    <a:pt x="19202" y="66421"/>
                  </a:lnTo>
                  <a:lnTo>
                    <a:pt x="26670" y="64909"/>
                  </a:lnTo>
                  <a:lnTo>
                    <a:pt x="32778" y="60807"/>
                  </a:lnTo>
                  <a:lnTo>
                    <a:pt x="36893" y="54724"/>
                  </a:lnTo>
                  <a:lnTo>
                    <a:pt x="38404" y="47244"/>
                  </a:lnTo>
                  <a:close/>
                </a:path>
                <a:path w="320675" h="97790">
                  <a:moveTo>
                    <a:pt x="158280" y="48831"/>
                  </a:moveTo>
                  <a:lnTo>
                    <a:pt x="156108" y="38125"/>
                  </a:lnTo>
                  <a:lnTo>
                    <a:pt x="150202" y="29375"/>
                  </a:lnTo>
                  <a:lnTo>
                    <a:pt x="141452" y="23469"/>
                  </a:lnTo>
                  <a:lnTo>
                    <a:pt x="130759" y="21310"/>
                  </a:lnTo>
                  <a:lnTo>
                    <a:pt x="120040" y="23469"/>
                  </a:lnTo>
                  <a:lnTo>
                    <a:pt x="111290" y="29375"/>
                  </a:lnTo>
                  <a:lnTo>
                    <a:pt x="105397" y="38125"/>
                  </a:lnTo>
                  <a:lnTo>
                    <a:pt x="103225" y="48831"/>
                  </a:lnTo>
                  <a:lnTo>
                    <a:pt x="105397" y="59550"/>
                  </a:lnTo>
                  <a:lnTo>
                    <a:pt x="111290" y="68300"/>
                  </a:lnTo>
                  <a:lnTo>
                    <a:pt x="120040" y="74193"/>
                  </a:lnTo>
                  <a:lnTo>
                    <a:pt x="130759" y="76352"/>
                  </a:lnTo>
                  <a:lnTo>
                    <a:pt x="141452" y="74193"/>
                  </a:lnTo>
                  <a:lnTo>
                    <a:pt x="150202" y="68300"/>
                  </a:lnTo>
                  <a:lnTo>
                    <a:pt x="156108" y="59550"/>
                  </a:lnTo>
                  <a:lnTo>
                    <a:pt x="158280" y="48831"/>
                  </a:lnTo>
                  <a:close/>
                </a:path>
                <a:path w="320675" h="97790">
                  <a:moveTo>
                    <a:pt x="320128" y="48831"/>
                  </a:moveTo>
                  <a:lnTo>
                    <a:pt x="271297" y="0"/>
                  </a:lnTo>
                  <a:lnTo>
                    <a:pt x="222504" y="48831"/>
                  </a:lnTo>
                  <a:lnTo>
                    <a:pt x="271297" y="97663"/>
                  </a:lnTo>
                  <a:lnTo>
                    <a:pt x="320128" y="48831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074953" y="1041703"/>
            <a:ext cx="5571466" cy="1277621"/>
          </a:xfrm>
          <a:prstGeom prst="rect">
            <a:avLst/>
          </a:prstGeom>
        </p:spPr>
        <p:txBody>
          <a:bodyPr vert="horz" wrap="square" lIns="0" tIns="46065" rIns="0" bIns="0" rtlCol="0">
            <a:spAutoFit/>
          </a:bodyPr>
          <a:lstStyle/>
          <a:p>
            <a:pPr marL="15356" marR="324003">
              <a:lnSpc>
                <a:spcPts val="2418"/>
              </a:lnSpc>
              <a:spcBef>
                <a:spcPts val="363"/>
              </a:spcBef>
            </a:pPr>
            <a:r>
              <a:rPr sz="2176" b="1" spc="-79" dirty="0">
                <a:solidFill>
                  <a:srgbClr val="231F20"/>
                </a:solidFill>
                <a:latin typeface="Palatino Linotype"/>
                <a:cs typeface="Palatino Linotype"/>
              </a:rPr>
              <a:t>ПРОГРАММА</a:t>
            </a:r>
            <a:r>
              <a:rPr sz="2176" b="1" spc="30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lang="ru-RU" sz="2176" b="1" spc="-48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МУНИЦИПАЛЬНЫХ</a:t>
            </a:r>
            <a:r>
              <a:rPr sz="2176" b="1" spc="85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12" dirty="0">
                <a:solidFill>
                  <a:srgbClr val="231F20"/>
                </a:solidFill>
                <a:latin typeface="Palatino Linotype"/>
                <a:cs typeface="Palatino Linotype"/>
              </a:rPr>
              <a:t>ЗАИМСТВОВАНИЙ </a:t>
            </a:r>
            <a:r>
              <a:rPr lang="ru-RU" sz="2176" b="1" spc="-121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ГОРОДА НЕВИННОМЫССКА</a:t>
            </a:r>
            <a:endParaRPr sz="2176" b="1" dirty="0">
              <a:latin typeface="Palatino Linotype"/>
              <a:cs typeface="Palatino Linotype"/>
            </a:endParaRPr>
          </a:p>
          <a:p>
            <a:pPr marL="15356">
              <a:lnSpc>
                <a:spcPts val="2370"/>
              </a:lnSpc>
            </a:pPr>
            <a:r>
              <a:rPr sz="2176" b="1" dirty="0">
                <a:solidFill>
                  <a:srgbClr val="231F20"/>
                </a:solidFill>
                <a:latin typeface="Palatino Linotype"/>
                <a:cs typeface="Palatino Linotype"/>
              </a:rPr>
              <a:t>В</a:t>
            </a:r>
            <a:r>
              <a:rPr sz="2176" b="1" spc="-18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115" dirty="0">
                <a:solidFill>
                  <a:srgbClr val="231F20"/>
                </a:solidFill>
                <a:latin typeface="Palatino Linotype"/>
                <a:cs typeface="Palatino Linotype"/>
              </a:rPr>
              <a:t>2023</a:t>
            </a:r>
            <a:r>
              <a:rPr sz="2176" b="1" spc="-18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345" dirty="0">
                <a:solidFill>
                  <a:srgbClr val="231F20"/>
                </a:solidFill>
                <a:latin typeface="Palatino Linotype"/>
                <a:cs typeface="Palatino Linotype"/>
              </a:rPr>
              <a:t>–</a:t>
            </a:r>
            <a:r>
              <a:rPr sz="2176" b="1" spc="-18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115" dirty="0">
                <a:solidFill>
                  <a:srgbClr val="231F20"/>
                </a:solidFill>
                <a:latin typeface="Palatino Linotype"/>
                <a:cs typeface="Palatino Linotype"/>
              </a:rPr>
              <a:t>2025</a:t>
            </a:r>
            <a:r>
              <a:rPr sz="2176" b="1" spc="-12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2176" b="1" spc="-24" dirty="0" smtClean="0">
                <a:solidFill>
                  <a:srgbClr val="231F20"/>
                </a:solidFill>
                <a:latin typeface="Palatino Linotype"/>
                <a:cs typeface="Palatino Linotype"/>
              </a:rPr>
              <a:t>ГОДАХ</a:t>
            </a:r>
            <a:r>
              <a:rPr lang="ru-RU" sz="2176" b="1" dirty="0">
                <a:latin typeface="Palatino Linotype"/>
                <a:cs typeface="Palatino Linotype"/>
              </a:rPr>
              <a:t> </a:t>
            </a:r>
            <a:r>
              <a:rPr lang="ru-RU" sz="2176" dirty="0" smtClean="0">
                <a:latin typeface="Palatino Linotype"/>
                <a:cs typeface="Palatino Linotype"/>
              </a:rPr>
              <a:t>                     </a:t>
            </a:r>
            <a:r>
              <a:rPr sz="967" dirty="0" smtClean="0">
                <a:solidFill>
                  <a:srgbClr val="231F20"/>
                </a:solidFill>
                <a:latin typeface="Roboto"/>
                <a:cs typeface="Roboto"/>
              </a:rPr>
              <a:t>(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млн</a:t>
            </a:r>
            <a:r>
              <a:rPr sz="967" dirty="0" smtClean="0">
                <a:solidFill>
                  <a:srgbClr val="231F20"/>
                </a:solidFill>
                <a:latin typeface="Roboto"/>
                <a:cs typeface="Roboto"/>
              </a:rPr>
              <a:t>.</a:t>
            </a:r>
            <a:r>
              <a:rPr sz="967" spc="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рублей)</a:t>
            </a:r>
            <a:endParaRPr sz="967" dirty="0">
              <a:latin typeface="Roboto"/>
              <a:cs typeface="Roboto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219"/>
              </p:ext>
            </p:extLst>
          </p:nvPr>
        </p:nvGraphicFramePr>
        <p:xfrm>
          <a:off x="1074951" y="2421719"/>
          <a:ext cx="5017236" cy="1016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"/>
                <a:gridCol w="930523"/>
                <a:gridCol w="727066"/>
                <a:gridCol w="591174"/>
                <a:gridCol w="637239"/>
                <a:gridCol w="591942"/>
                <a:gridCol w="637239"/>
                <a:gridCol w="597253"/>
              </a:tblGrid>
              <a:tr h="360079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5969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№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86995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Показатели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9055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ru-RU" sz="10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Прогноз</a:t>
                      </a:r>
                      <a:r>
                        <a:rPr sz="1000" b="1" spc="-3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endParaRPr lang="ru-RU" sz="1000" b="1" spc="-35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marL="59055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sz="1000" b="1" spc="-2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</a:t>
                      </a:r>
                      <a:r>
                        <a:rPr sz="10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23</a:t>
                      </a:r>
                      <a:r>
                        <a:rPr sz="1000" b="1" spc="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года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65259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994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65259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969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ru-RU" sz="10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Прогноз</a:t>
                      </a:r>
                      <a:endParaRPr lang="ru-RU" sz="1000" b="1" spc="-10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marL="5969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sz="10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2024</a:t>
                      </a:r>
                      <a:r>
                        <a:rPr sz="1000" b="1" spc="-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года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65259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5969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ru-RU" sz="10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Прогноз</a:t>
                      </a:r>
                      <a:endParaRPr lang="ru-RU" sz="1000" b="1" spc="-10" dirty="0" smtClean="0">
                        <a:solidFill>
                          <a:srgbClr val="FFFFFF"/>
                        </a:solidFill>
                        <a:latin typeface="Roboto"/>
                        <a:cs typeface="Roboto"/>
                      </a:endParaRPr>
                    </a:p>
                    <a:p>
                      <a:pPr marL="5969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sz="1000" b="1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2025</a:t>
                      </a:r>
                      <a:r>
                        <a:rPr sz="1000" b="1" spc="-5" dirty="0" smtClean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года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65259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314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146050" indent="-5334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0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Привле-</a:t>
                      </a:r>
                      <a:r>
                        <a:rPr sz="10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чение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65259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L="80010" marR="92710" indent="2540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Пога-</a:t>
                      </a:r>
                      <a:r>
                        <a:rPr sz="10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шение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65259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L="112395" marR="72390" indent="-5334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0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Привле-</a:t>
                      </a:r>
                      <a:r>
                        <a:rPr sz="10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чение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65259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L="80010" marR="93345" indent="2540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Пога-</a:t>
                      </a:r>
                      <a:r>
                        <a:rPr sz="10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шение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65259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L="112395" marR="72390" indent="-5334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000" spc="-25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Привле-</a:t>
                      </a:r>
                      <a:r>
                        <a:rPr sz="10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чение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65259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  <a:tc>
                  <a:txBody>
                    <a:bodyPr/>
                    <a:lstStyle/>
                    <a:p>
                      <a:pPr marL="80010" marR="92075" indent="2540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Пога-</a:t>
                      </a:r>
                      <a:r>
                        <a:rPr sz="1000" spc="5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шение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65259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6A994D"/>
                    </a:solidFill>
                  </a:tcPr>
                </a:tc>
              </a:tr>
              <a:tr h="214972">
                <a:tc gridSpan="2">
                  <a:txBody>
                    <a:bodyPr/>
                    <a:lstStyle/>
                    <a:p>
                      <a:pPr marL="22352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1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3071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572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2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3071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3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3071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4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3071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5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3071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6</a:t>
                      </a:r>
                      <a:endParaRPr sz="1000">
                        <a:latin typeface="Roboto"/>
                        <a:cs typeface="Roboto"/>
                      </a:endParaRPr>
                    </a:p>
                  </a:txBody>
                  <a:tcPr marL="0" marR="0" marT="3071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Roboto"/>
                          <a:cs typeface="Roboto"/>
                        </a:rPr>
                        <a:t>7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30710" marB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A7C955"/>
                    </a:solidFill>
                  </a:tcPr>
                </a:tc>
              </a:tr>
            </a:tbl>
          </a:graphicData>
        </a:graphic>
      </p:graphicFrame>
      <p:grpSp>
        <p:nvGrpSpPr>
          <p:cNvPr id="15" name="object 15"/>
          <p:cNvGrpSpPr/>
          <p:nvPr/>
        </p:nvGrpSpPr>
        <p:grpSpPr>
          <a:xfrm>
            <a:off x="1076060" y="5215480"/>
            <a:ext cx="4916723" cy="3054910"/>
            <a:chOff x="720922" y="4313636"/>
            <a:chExt cx="4066540" cy="2526665"/>
          </a:xfrm>
        </p:grpSpPr>
        <p:sp>
          <p:nvSpPr>
            <p:cNvPr id="16" name="object 16"/>
            <p:cNvSpPr/>
            <p:nvPr/>
          </p:nvSpPr>
          <p:spPr>
            <a:xfrm>
              <a:off x="720922" y="4316811"/>
              <a:ext cx="2543810" cy="0"/>
            </a:xfrm>
            <a:custGeom>
              <a:avLst/>
              <a:gdLst/>
              <a:ahLst/>
              <a:cxnLst/>
              <a:rect l="l" t="t" r="r" b="b"/>
              <a:pathLst>
                <a:path w="2543810">
                  <a:moveTo>
                    <a:pt x="0" y="0"/>
                  </a:moveTo>
                  <a:lnTo>
                    <a:pt x="224207" y="0"/>
                  </a:lnTo>
                  <a:lnTo>
                    <a:pt x="1021153" y="0"/>
                  </a:lnTo>
                  <a:lnTo>
                    <a:pt x="1528657" y="0"/>
                  </a:lnTo>
                  <a:lnTo>
                    <a:pt x="2036161" y="0"/>
                  </a:lnTo>
                  <a:lnTo>
                    <a:pt x="2543668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264560" y="4316811"/>
              <a:ext cx="1522730" cy="0"/>
            </a:xfrm>
            <a:custGeom>
              <a:avLst/>
              <a:gdLst/>
              <a:ahLst/>
              <a:cxnLst/>
              <a:rect l="l" t="t" r="r" b="b"/>
              <a:pathLst>
                <a:path w="1522729">
                  <a:moveTo>
                    <a:pt x="0" y="0"/>
                  </a:moveTo>
                  <a:lnTo>
                    <a:pt x="507522" y="0"/>
                  </a:lnTo>
                  <a:lnTo>
                    <a:pt x="1015014" y="0"/>
                  </a:lnTo>
                  <a:lnTo>
                    <a:pt x="1522536" y="0"/>
                  </a:lnTo>
                </a:path>
              </a:pathLst>
            </a:custGeom>
            <a:ln w="634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925" y="4320005"/>
              <a:ext cx="4066150" cy="2520028"/>
            </a:xfrm>
            <a:prstGeom prst="rect">
              <a:avLst/>
            </a:prstGeom>
          </p:spPr>
        </p:pic>
      </p:grpSp>
      <p:graphicFrame>
        <p:nvGraphicFramePr>
          <p:cNvPr id="20" name="object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23954"/>
              </p:ext>
            </p:extLst>
          </p:nvPr>
        </p:nvGraphicFramePr>
        <p:xfrm>
          <a:off x="1127127" y="3540625"/>
          <a:ext cx="4912883" cy="1415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1833"/>
                <a:gridCol w="519599"/>
                <a:gridCol w="613438"/>
                <a:gridCol w="612671"/>
                <a:gridCol w="613439"/>
                <a:gridCol w="611903"/>
              </a:tblGrid>
              <a:tr h="500032">
                <a:tc>
                  <a:txBody>
                    <a:bodyPr/>
                    <a:lstStyle/>
                    <a:p>
                      <a:pPr marL="83185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tabLst>
                          <a:tab pos="410845" algn="l"/>
                          <a:tab pos="1109345" algn="l"/>
                        </a:tabLst>
                      </a:pPr>
                      <a:r>
                        <a:rPr lang="ru-RU" sz="1500" spc="-75" baseline="-34722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</a:t>
                      </a:r>
                      <a:r>
                        <a:rPr sz="1500" baseline="-34722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lang="ru-RU" sz="10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Кредиты банков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lang="ru-RU" sz="1500" baseline="-34722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533,1</a:t>
                      </a:r>
                      <a:endParaRPr sz="1500" baseline="-34722" dirty="0">
                        <a:latin typeface="Roboto"/>
                        <a:cs typeface="Roboto"/>
                      </a:endParaRPr>
                    </a:p>
                  </a:txBody>
                  <a:tcPr marL="0" marR="0" marT="30710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500,0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104415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551,3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104415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500,0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104415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191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509,6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104415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500,00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104415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559484">
                <a:tc>
                  <a:txBody>
                    <a:bodyPr/>
                    <a:lstStyle/>
                    <a:p>
                      <a:pPr marL="83185" algn="ctr">
                        <a:lnSpc>
                          <a:spcPct val="100000"/>
                        </a:lnSpc>
                        <a:spcBef>
                          <a:spcPts val="340"/>
                        </a:spcBef>
                        <a:tabLst>
                          <a:tab pos="410845" algn="l"/>
                          <a:tab pos="1109345" algn="l"/>
                        </a:tabLst>
                      </a:pPr>
                      <a:r>
                        <a:rPr lang="ru-RU" sz="1500" spc="-75" baseline="-34722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</a:t>
                      </a:r>
                      <a:r>
                        <a:rPr sz="1500" baseline="-34722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lang="ru-RU" sz="10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Кредиты УФК</a:t>
                      </a:r>
                      <a:r>
                        <a:rPr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lang="ru-RU" sz="1500" baseline="-34722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217,9</a:t>
                      </a:r>
                      <a:endParaRPr sz="1500" baseline="-34722" dirty="0">
                        <a:latin typeface="Roboto"/>
                        <a:cs typeface="Roboto"/>
                      </a:endParaRPr>
                    </a:p>
                  </a:txBody>
                  <a:tcPr marL="0" marR="0" marT="52208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R="698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217,9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1536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128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101,5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1536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128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101,5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1536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R="8064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104,7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1536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104,7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1536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355649">
                <a:tc>
                  <a:txBody>
                    <a:bodyPr/>
                    <a:lstStyle/>
                    <a:p>
                      <a:pPr marL="83185" algn="ctr">
                        <a:lnSpc>
                          <a:spcPct val="100000"/>
                        </a:lnSpc>
                        <a:spcBef>
                          <a:spcPts val="340"/>
                        </a:spcBef>
                        <a:tabLst>
                          <a:tab pos="483870" algn="l"/>
                          <a:tab pos="1080770" algn="l"/>
                        </a:tabLst>
                      </a:pPr>
                      <a:r>
                        <a:rPr lang="ru-RU" sz="1000" spc="-5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3</a:t>
                      </a:r>
                      <a:r>
                        <a:rPr sz="1000" dirty="0" smtClean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lang="ru-RU" sz="1000" spc="-1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Итого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	</a:t>
                      </a: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             751,0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52208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717,9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52208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26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652,8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52208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26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601,5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52208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064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614,3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52208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solidFill>
                            <a:srgbClr val="231F20"/>
                          </a:solidFill>
                          <a:latin typeface="Roboto"/>
                          <a:cs typeface="Roboto"/>
                        </a:rPr>
                        <a:t>604,7</a:t>
                      </a:r>
                      <a:endParaRPr sz="1000" dirty="0">
                        <a:latin typeface="Roboto"/>
                        <a:cs typeface="Roboto"/>
                      </a:endParaRPr>
                    </a:p>
                  </a:txBody>
                  <a:tcPr marL="0" marR="0" marT="52208" marB="0" anchor="ctr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10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F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/>
          <p:nvPr/>
        </p:nvSpPr>
        <p:spPr>
          <a:xfrm>
            <a:off x="4432277" y="277979"/>
            <a:ext cx="2715" cy="2172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2616" y="0"/>
                </a:moveTo>
                <a:lnTo>
                  <a:pt x="1612" y="0"/>
                </a:lnTo>
                <a:lnTo>
                  <a:pt x="647" y="12"/>
                </a:lnTo>
                <a:lnTo>
                  <a:pt x="215" y="114"/>
                </a:lnTo>
                <a:lnTo>
                  <a:pt x="0" y="444"/>
                </a:lnTo>
                <a:lnTo>
                  <a:pt x="368" y="1092"/>
                </a:lnTo>
                <a:lnTo>
                  <a:pt x="406" y="1447"/>
                </a:lnTo>
                <a:lnTo>
                  <a:pt x="444" y="1803"/>
                </a:lnTo>
                <a:lnTo>
                  <a:pt x="1130" y="2133"/>
                </a:lnTo>
                <a:lnTo>
                  <a:pt x="1638" y="2171"/>
                </a:lnTo>
                <a:lnTo>
                  <a:pt x="2146" y="2209"/>
                </a:lnTo>
                <a:lnTo>
                  <a:pt x="2527" y="1790"/>
                </a:lnTo>
                <a:lnTo>
                  <a:pt x="2438" y="1282"/>
                </a:lnTo>
                <a:lnTo>
                  <a:pt x="2362" y="774"/>
                </a:lnTo>
                <a:lnTo>
                  <a:pt x="2654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453529" y="242196"/>
            <a:ext cx="2172" cy="2172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854" y="0"/>
                </a:moveTo>
                <a:lnTo>
                  <a:pt x="533" y="0"/>
                </a:lnTo>
                <a:lnTo>
                  <a:pt x="0" y="533"/>
                </a:lnTo>
                <a:lnTo>
                  <a:pt x="0" y="1841"/>
                </a:lnTo>
                <a:lnTo>
                  <a:pt x="533" y="2374"/>
                </a:lnTo>
                <a:lnTo>
                  <a:pt x="1854" y="2374"/>
                </a:lnTo>
                <a:lnTo>
                  <a:pt x="2387" y="1841"/>
                </a:lnTo>
                <a:lnTo>
                  <a:pt x="2387" y="533"/>
                </a:lnTo>
                <a:lnTo>
                  <a:pt x="18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46362" y="264806"/>
            <a:ext cx="2172" cy="2172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028" y="0"/>
                </a:moveTo>
                <a:lnTo>
                  <a:pt x="1587" y="0"/>
                </a:lnTo>
                <a:lnTo>
                  <a:pt x="2057" y="457"/>
                </a:lnTo>
                <a:lnTo>
                  <a:pt x="2057" y="1028"/>
                </a:lnTo>
                <a:lnTo>
                  <a:pt x="2057" y="1587"/>
                </a:lnTo>
                <a:lnTo>
                  <a:pt x="1587" y="2044"/>
                </a:lnTo>
                <a:lnTo>
                  <a:pt x="1028" y="2044"/>
                </a:lnTo>
                <a:lnTo>
                  <a:pt x="469" y="2044"/>
                </a:lnTo>
                <a:lnTo>
                  <a:pt x="0" y="1587"/>
                </a:lnTo>
                <a:lnTo>
                  <a:pt x="0" y="1028"/>
                </a:lnTo>
                <a:lnTo>
                  <a:pt x="0" y="457"/>
                </a:lnTo>
                <a:lnTo>
                  <a:pt x="469" y="0"/>
                </a:lnTo>
                <a:lnTo>
                  <a:pt x="1028" y="0"/>
                </a:lnTo>
                <a:close/>
              </a:path>
            </a:pathLst>
          </a:custGeom>
          <a:ln w="365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446362" y="264806"/>
            <a:ext cx="2172" cy="2172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87" y="0"/>
                </a:moveTo>
                <a:lnTo>
                  <a:pt x="469" y="0"/>
                </a:lnTo>
                <a:lnTo>
                  <a:pt x="0" y="457"/>
                </a:lnTo>
                <a:lnTo>
                  <a:pt x="0" y="1587"/>
                </a:lnTo>
                <a:lnTo>
                  <a:pt x="469" y="2044"/>
                </a:lnTo>
                <a:lnTo>
                  <a:pt x="1587" y="2044"/>
                </a:lnTo>
                <a:lnTo>
                  <a:pt x="2057" y="1587"/>
                </a:lnTo>
                <a:lnTo>
                  <a:pt x="2057" y="457"/>
                </a:lnTo>
                <a:lnTo>
                  <a:pt x="15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53259" y="263373"/>
            <a:ext cx="2715" cy="271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511" y="0"/>
                </a:moveTo>
                <a:lnTo>
                  <a:pt x="2349" y="0"/>
                </a:lnTo>
                <a:lnTo>
                  <a:pt x="3022" y="673"/>
                </a:lnTo>
                <a:lnTo>
                  <a:pt x="3022" y="1511"/>
                </a:lnTo>
                <a:lnTo>
                  <a:pt x="3022" y="2349"/>
                </a:lnTo>
                <a:lnTo>
                  <a:pt x="2349" y="3022"/>
                </a:lnTo>
                <a:lnTo>
                  <a:pt x="1511" y="3022"/>
                </a:lnTo>
                <a:lnTo>
                  <a:pt x="673" y="3022"/>
                </a:lnTo>
                <a:lnTo>
                  <a:pt x="0" y="2349"/>
                </a:lnTo>
                <a:lnTo>
                  <a:pt x="0" y="1511"/>
                </a:lnTo>
                <a:lnTo>
                  <a:pt x="0" y="673"/>
                </a:lnTo>
                <a:lnTo>
                  <a:pt x="673" y="0"/>
                </a:lnTo>
                <a:lnTo>
                  <a:pt x="1511" y="0"/>
                </a:lnTo>
                <a:close/>
              </a:path>
            </a:pathLst>
          </a:custGeom>
          <a:ln w="365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53259" y="263373"/>
            <a:ext cx="2715" cy="271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49" y="0"/>
                </a:moveTo>
                <a:lnTo>
                  <a:pt x="673" y="0"/>
                </a:lnTo>
                <a:lnTo>
                  <a:pt x="0" y="673"/>
                </a:lnTo>
                <a:lnTo>
                  <a:pt x="0" y="2349"/>
                </a:lnTo>
                <a:lnTo>
                  <a:pt x="673" y="3022"/>
                </a:lnTo>
                <a:lnTo>
                  <a:pt x="2349" y="3022"/>
                </a:lnTo>
                <a:lnTo>
                  <a:pt x="3022" y="2349"/>
                </a:lnTo>
                <a:lnTo>
                  <a:pt x="3022" y="673"/>
                </a:lnTo>
                <a:lnTo>
                  <a:pt x="23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43854" y="267468"/>
            <a:ext cx="21720" cy="2715"/>
          </a:xfrm>
          <a:custGeom>
            <a:avLst/>
            <a:gdLst/>
            <a:ahLst/>
            <a:cxnLst/>
            <a:rect l="l" t="t" r="r" b="b"/>
            <a:pathLst>
              <a:path w="25400" h="3175">
                <a:moveTo>
                  <a:pt x="18097" y="0"/>
                </a:moveTo>
                <a:lnTo>
                  <a:pt x="6921" y="0"/>
                </a:lnTo>
                <a:lnTo>
                  <a:pt x="2095" y="1168"/>
                </a:lnTo>
                <a:lnTo>
                  <a:pt x="0" y="2844"/>
                </a:lnTo>
                <a:lnTo>
                  <a:pt x="25019" y="2844"/>
                </a:lnTo>
                <a:lnTo>
                  <a:pt x="22923" y="1168"/>
                </a:lnTo>
                <a:lnTo>
                  <a:pt x="18097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53758" y="244640"/>
            <a:ext cx="1629" cy="1629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397" y="0"/>
                </a:moveTo>
                <a:lnTo>
                  <a:pt x="406" y="0"/>
                </a:lnTo>
                <a:lnTo>
                  <a:pt x="0" y="406"/>
                </a:lnTo>
                <a:lnTo>
                  <a:pt x="0" y="1397"/>
                </a:lnTo>
                <a:lnTo>
                  <a:pt x="406" y="1803"/>
                </a:lnTo>
                <a:lnTo>
                  <a:pt x="1397" y="1803"/>
                </a:lnTo>
                <a:lnTo>
                  <a:pt x="1803" y="1397"/>
                </a:lnTo>
                <a:lnTo>
                  <a:pt x="1803" y="406"/>
                </a:lnTo>
                <a:lnTo>
                  <a:pt x="1397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453758" y="246693"/>
            <a:ext cx="1629" cy="1629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397" y="0"/>
                </a:moveTo>
                <a:lnTo>
                  <a:pt x="406" y="0"/>
                </a:lnTo>
                <a:lnTo>
                  <a:pt x="0" y="406"/>
                </a:lnTo>
                <a:lnTo>
                  <a:pt x="0" y="1397"/>
                </a:lnTo>
                <a:lnTo>
                  <a:pt x="406" y="1803"/>
                </a:lnTo>
                <a:lnTo>
                  <a:pt x="1397" y="1803"/>
                </a:lnTo>
                <a:lnTo>
                  <a:pt x="1803" y="1397"/>
                </a:lnTo>
                <a:lnTo>
                  <a:pt x="1803" y="406"/>
                </a:lnTo>
                <a:lnTo>
                  <a:pt x="1397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453758" y="248756"/>
            <a:ext cx="1629" cy="1629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397" y="0"/>
                </a:moveTo>
                <a:lnTo>
                  <a:pt x="406" y="0"/>
                </a:lnTo>
                <a:lnTo>
                  <a:pt x="0" y="406"/>
                </a:lnTo>
                <a:lnTo>
                  <a:pt x="0" y="1397"/>
                </a:lnTo>
                <a:lnTo>
                  <a:pt x="406" y="1803"/>
                </a:lnTo>
                <a:lnTo>
                  <a:pt x="1397" y="1803"/>
                </a:lnTo>
                <a:lnTo>
                  <a:pt x="1803" y="1397"/>
                </a:lnTo>
                <a:lnTo>
                  <a:pt x="1803" y="406"/>
                </a:lnTo>
                <a:lnTo>
                  <a:pt x="1397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453758" y="250808"/>
            <a:ext cx="1629" cy="1629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397" y="0"/>
                </a:moveTo>
                <a:lnTo>
                  <a:pt x="406" y="0"/>
                </a:lnTo>
                <a:lnTo>
                  <a:pt x="0" y="406"/>
                </a:lnTo>
                <a:lnTo>
                  <a:pt x="0" y="1397"/>
                </a:lnTo>
                <a:lnTo>
                  <a:pt x="406" y="1803"/>
                </a:lnTo>
                <a:lnTo>
                  <a:pt x="1397" y="1803"/>
                </a:lnTo>
                <a:lnTo>
                  <a:pt x="1803" y="1397"/>
                </a:lnTo>
                <a:lnTo>
                  <a:pt x="1803" y="406"/>
                </a:lnTo>
                <a:lnTo>
                  <a:pt x="1397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454072" y="236240"/>
            <a:ext cx="1086" cy="5973"/>
          </a:xfrm>
          <a:custGeom>
            <a:avLst/>
            <a:gdLst/>
            <a:ahLst/>
            <a:cxnLst/>
            <a:rect l="l" t="t" r="r" b="b"/>
            <a:pathLst>
              <a:path w="1270" h="6985">
                <a:moveTo>
                  <a:pt x="0" y="6368"/>
                </a:moveTo>
                <a:lnTo>
                  <a:pt x="1127" y="6368"/>
                </a:lnTo>
                <a:lnTo>
                  <a:pt x="1127" y="0"/>
                </a:lnTo>
                <a:lnTo>
                  <a:pt x="0" y="0"/>
                </a:lnTo>
                <a:lnTo>
                  <a:pt x="0" y="6368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52595" y="238637"/>
            <a:ext cx="4344" cy="1086"/>
          </a:xfrm>
          <a:custGeom>
            <a:avLst/>
            <a:gdLst/>
            <a:ahLst/>
            <a:cxnLst/>
            <a:rect l="l" t="t" r="r" b="b"/>
            <a:pathLst>
              <a:path w="5079" h="1270">
                <a:moveTo>
                  <a:pt x="0" y="1127"/>
                </a:moveTo>
                <a:lnTo>
                  <a:pt x="4577" y="1127"/>
                </a:lnTo>
                <a:lnTo>
                  <a:pt x="4577" y="0"/>
                </a:lnTo>
                <a:lnTo>
                  <a:pt x="0" y="0"/>
                </a:lnTo>
                <a:lnTo>
                  <a:pt x="0" y="1127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45982" y="247028"/>
            <a:ext cx="4344" cy="10860"/>
          </a:xfrm>
          <a:custGeom>
            <a:avLst/>
            <a:gdLst/>
            <a:ahLst/>
            <a:cxnLst/>
            <a:rect l="l" t="t" r="r" b="b"/>
            <a:pathLst>
              <a:path w="5079" h="12700">
                <a:moveTo>
                  <a:pt x="1917" y="0"/>
                </a:moveTo>
                <a:lnTo>
                  <a:pt x="0" y="342"/>
                </a:lnTo>
                <a:lnTo>
                  <a:pt x="3111" y="12636"/>
                </a:lnTo>
                <a:lnTo>
                  <a:pt x="4673" y="12331"/>
                </a:lnTo>
                <a:lnTo>
                  <a:pt x="1917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59068" y="254142"/>
            <a:ext cx="9231" cy="7059"/>
          </a:xfrm>
          <a:custGeom>
            <a:avLst/>
            <a:gdLst/>
            <a:ahLst/>
            <a:cxnLst/>
            <a:rect l="l" t="t" r="r" b="b"/>
            <a:pathLst>
              <a:path w="10795" h="8254">
                <a:moveTo>
                  <a:pt x="10079" y="6477"/>
                </a:moveTo>
                <a:lnTo>
                  <a:pt x="4953" y="6477"/>
                </a:lnTo>
                <a:lnTo>
                  <a:pt x="5384" y="6985"/>
                </a:lnTo>
                <a:lnTo>
                  <a:pt x="6121" y="7391"/>
                </a:lnTo>
                <a:lnTo>
                  <a:pt x="8547" y="7810"/>
                </a:lnTo>
                <a:lnTo>
                  <a:pt x="9944" y="7226"/>
                </a:lnTo>
                <a:lnTo>
                  <a:pt x="10079" y="6477"/>
                </a:lnTo>
                <a:close/>
              </a:path>
              <a:path w="10795" h="8254">
                <a:moveTo>
                  <a:pt x="1765" y="2959"/>
                </a:moveTo>
                <a:lnTo>
                  <a:pt x="368" y="3543"/>
                </a:lnTo>
                <a:lnTo>
                  <a:pt x="0" y="5499"/>
                </a:lnTo>
                <a:lnTo>
                  <a:pt x="1104" y="6527"/>
                </a:lnTo>
                <a:lnTo>
                  <a:pt x="3517" y="6946"/>
                </a:lnTo>
                <a:lnTo>
                  <a:pt x="4368" y="6807"/>
                </a:lnTo>
                <a:lnTo>
                  <a:pt x="4953" y="6477"/>
                </a:lnTo>
                <a:lnTo>
                  <a:pt x="10079" y="6477"/>
                </a:lnTo>
                <a:lnTo>
                  <a:pt x="10299" y="5257"/>
                </a:lnTo>
                <a:lnTo>
                  <a:pt x="9207" y="4241"/>
                </a:lnTo>
                <a:lnTo>
                  <a:pt x="7404" y="3937"/>
                </a:lnTo>
                <a:lnTo>
                  <a:pt x="7505" y="3708"/>
                </a:lnTo>
                <a:lnTo>
                  <a:pt x="7587" y="3365"/>
                </a:lnTo>
                <a:lnTo>
                  <a:pt x="3860" y="3365"/>
                </a:lnTo>
                <a:lnTo>
                  <a:pt x="3492" y="3251"/>
                </a:lnTo>
                <a:lnTo>
                  <a:pt x="1765" y="2959"/>
                </a:lnTo>
                <a:close/>
              </a:path>
              <a:path w="10795" h="8254">
                <a:moveTo>
                  <a:pt x="5257" y="0"/>
                </a:moveTo>
                <a:lnTo>
                  <a:pt x="4203" y="1054"/>
                </a:lnTo>
                <a:lnTo>
                  <a:pt x="3873" y="2819"/>
                </a:lnTo>
                <a:lnTo>
                  <a:pt x="3860" y="3365"/>
                </a:lnTo>
                <a:lnTo>
                  <a:pt x="7587" y="3365"/>
                </a:lnTo>
                <a:lnTo>
                  <a:pt x="7899" y="1701"/>
                </a:lnTo>
                <a:lnTo>
                  <a:pt x="7289" y="355"/>
                </a:lnTo>
                <a:lnTo>
                  <a:pt x="525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53616" y="257074"/>
            <a:ext cx="2172" cy="2172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701" y="0"/>
                </a:moveTo>
                <a:lnTo>
                  <a:pt x="482" y="0"/>
                </a:lnTo>
                <a:lnTo>
                  <a:pt x="0" y="495"/>
                </a:lnTo>
                <a:lnTo>
                  <a:pt x="0" y="1701"/>
                </a:lnTo>
                <a:lnTo>
                  <a:pt x="482" y="2197"/>
                </a:lnTo>
                <a:lnTo>
                  <a:pt x="1701" y="2197"/>
                </a:lnTo>
                <a:lnTo>
                  <a:pt x="2184" y="1701"/>
                </a:lnTo>
                <a:lnTo>
                  <a:pt x="2184" y="495"/>
                </a:lnTo>
                <a:lnTo>
                  <a:pt x="17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53769" y="253458"/>
            <a:ext cx="1629" cy="3258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1397" y="0"/>
                </a:moveTo>
                <a:lnTo>
                  <a:pt x="406" y="0"/>
                </a:lnTo>
                <a:lnTo>
                  <a:pt x="0" y="850"/>
                </a:lnTo>
                <a:lnTo>
                  <a:pt x="0" y="2933"/>
                </a:lnTo>
                <a:lnTo>
                  <a:pt x="406" y="3784"/>
                </a:lnTo>
                <a:lnTo>
                  <a:pt x="1397" y="3784"/>
                </a:lnTo>
                <a:lnTo>
                  <a:pt x="1803" y="2933"/>
                </a:lnTo>
                <a:lnTo>
                  <a:pt x="1803" y="850"/>
                </a:lnTo>
                <a:lnTo>
                  <a:pt x="1397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55853" y="257237"/>
            <a:ext cx="3258" cy="1629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2933" y="0"/>
                </a:moveTo>
                <a:lnTo>
                  <a:pt x="850" y="0"/>
                </a:lnTo>
                <a:lnTo>
                  <a:pt x="0" y="406"/>
                </a:lnTo>
                <a:lnTo>
                  <a:pt x="0" y="1397"/>
                </a:lnTo>
                <a:lnTo>
                  <a:pt x="850" y="1803"/>
                </a:lnTo>
                <a:lnTo>
                  <a:pt x="2933" y="1803"/>
                </a:lnTo>
                <a:lnTo>
                  <a:pt x="3784" y="1397"/>
                </a:lnTo>
                <a:lnTo>
                  <a:pt x="3784" y="406"/>
                </a:lnTo>
                <a:lnTo>
                  <a:pt x="2933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449989" y="257237"/>
            <a:ext cx="3258" cy="1629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2933" y="0"/>
                </a:moveTo>
                <a:lnTo>
                  <a:pt x="850" y="0"/>
                </a:lnTo>
                <a:lnTo>
                  <a:pt x="0" y="406"/>
                </a:lnTo>
                <a:lnTo>
                  <a:pt x="0" y="1397"/>
                </a:lnTo>
                <a:lnTo>
                  <a:pt x="850" y="1803"/>
                </a:lnTo>
                <a:lnTo>
                  <a:pt x="2933" y="1803"/>
                </a:lnTo>
                <a:lnTo>
                  <a:pt x="3784" y="1397"/>
                </a:lnTo>
                <a:lnTo>
                  <a:pt x="3784" y="406"/>
                </a:lnTo>
                <a:lnTo>
                  <a:pt x="2933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461229" y="260083"/>
            <a:ext cx="2715" cy="3801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498" y="0"/>
                </a:moveTo>
                <a:lnTo>
                  <a:pt x="1066" y="2514"/>
                </a:lnTo>
                <a:lnTo>
                  <a:pt x="0" y="3225"/>
                </a:lnTo>
                <a:lnTo>
                  <a:pt x="2654" y="4013"/>
                </a:lnTo>
                <a:lnTo>
                  <a:pt x="1943" y="2730"/>
                </a:lnTo>
                <a:lnTo>
                  <a:pt x="2832" y="355"/>
                </a:lnTo>
                <a:lnTo>
                  <a:pt x="1498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462869" y="258356"/>
            <a:ext cx="1629" cy="1629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15" y="0"/>
                </a:moveTo>
                <a:lnTo>
                  <a:pt x="228" y="50"/>
                </a:lnTo>
                <a:lnTo>
                  <a:pt x="33" y="279"/>
                </a:lnTo>
                <a:lnTo>
                  <a:pt x="0" y="1181"/>
                </a:lnTo>
                <a:lnTo>
                  <a:pt x="342" y="1473"/>
                </a:lnTo>
                <a:lnTo>
                  <a:pt x="1130" y="1409"/>
                </a:lnTo>
                <a:lnTo>
                  <a:pt x="1325" y="1181"/>
                </a:lnTo>
                <a:lnTo>
                  <a:pt x="1358" y="279"/>
                </a:lnTo>
                <a:lnTo>
                  <a:pt x="10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463239" y="255381"/>
            <a:ext cx="1629" cy="271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850" y="0"/>
                </a:moveTo>
                <a:lnTo>
                  <a:pt x="393" y="558"/>
                </a:lnTo>
                <a:lnTo>
                  <a:pt x="0" y="2146"/>
                </a:lnTo>
                <a:lnTo>
                  <a:pt x="152" y="2857"/>
                </a:lnTo>
                <a:lnTo>
                  <a:pt x="901" y="3047"/>
                </a:lnTo>
                <a:lnTo>
                  <a:pt x="1358" y="2476"/>
                </a:lnTo>
                <a:lnTo>
                  <a:pt x="1752" y="901"/>
                </a:lnTo>
                <a:lnTo>
                  <a:pt x="1612" y="177"/>
                </a:lnTo>
                <a:lnTo>
                  <a:pt x="850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459916" y="257606"/>
            <a:ext cx="2715" cy="1629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901" y="0"/>
                </a:moveTo>
                <a:lnTo>
                  <a:pt x="177" y="139"/>
                </a:lnTo>
                <a:lnTo>
                  <a:pt x="0" y="901"/>
                </a:lnTo>
                <a:lnTo>
                  <a:pt x="558" y="1358"/>
                </a:lnTo>
                <a:lnTo>
                  <a:pt x="2146" y="1752"/>
                </a:lnTo>
                <a:lnTo>
                  <a:pt x="2857" y="1600"/>
                </a:lnTo>
                <a:lnTo>
                  <a:pt x="3048" y="850"/>
                </a:lnTo>
                <a:lnTo>
                  <a:pt x="2476" y="393"/>
                </a:lnTo>
                <a:lnTo>
                  <a:pt x="901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464368" y="258715"/>
            <a:ext cx="2715" cy="1629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901" y="0"/>
                </a:moveTo>
                <a:lnTo>
                  <a:pt x="177" y="139"/>
                </a:lnTo>
                <a:lnTo>
                  <a:pt x="0" y="901"/>
                </a:lnTo>
                <a:lnTo>
                  <a:pt x="558" y="1358"/>
                </a:lnTo>
                <a:lnTo>
                  <a:pt x="2146" y="1752"/>
                </a:lnTo>
                <a:lnTo>
                  <a:pt x="2857" y="1600"/>
                </a:lnTo>
                <a:lnTo>
                  <a:pt x="3048" y="850"/>
                </a:lnTo>
                <a:lnTo>
                  <a:pt x="2476" y="393"/>
                </a:lnTo>
                <a:lnTo>
                  <a:pt x="901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441269" y="254295"/>
            <a:ext cx="9231" cy="7059"/>
          </a:xfrm>
          <a:custGeom>
            <a:avLst/>
            <a:gdLst/>
            <a:ahLst/>
            <a:cxnLst/>
            <a:rect l="l" t="t" r="r" b="b"/>
            <a:pathLst>
              <a:path w="10795" h="8254">
                <a:moveTo>
                  <a:pt x="5041" y="0"/>
                </a:moveTo>
                <a:lnTo>
                  <a:pt x="3009" y="355"/>
                </a:lnTo>
                <a:lnTo>
                  <a:pt x="2400" y="1701"/>
                </a:lnTo>
                <a:lnTo>
                  <a:pt x="2667" y="3175"/>
                </a:lnTo>
                <a:lnTo>
                  <a:pt x="2794" y="3708"/>
                </a:lnTo>
                <a:lnTo>
                  <a:pt x="2895" y="3937"/>
                </a:lnTo>
                <a:lnTo>
                  <a:pt x="1092" y="4241"/>
                </a:lnTo>
                <a:lnTo>
                  <a:pt x="0" y="5257"/>
                </a:lnTo>
                <a:lnTo>
                  <a:pt x="355" y="7226"/>
                </a:lnTo>
                <a:lnTo>
                  <a:pt x="1752" y="7810"/>
                </a:lnTo>
                <a:lnTo>
                  <a:pt x="4178" y="7391"/>
                </a:lnTo>
                <a:lnTo>
                  <a:pt x="4914" y="6985"/>
                </a:lnTo>
                <a:lnTo>
                  <a:pt x="5346" y="6477"/>
                </a:lnTo>
                <a:lnTo>
                  <a:pt x="9249" y="6477"/>
                </a:lnTo>
                <a:lnTo>
                  <a:pt x="10299" y="5499"/>
                </a:lnTo>
                <a:lnTo>
                  <a:pt x="9931" y="3543"/>
                </a:lnTo>
                <a:lnTo>
                  <a:pt x="9506" y="3365"/>
                </a:lnTo>
                <a:lnTo>
                  <a:pt x="6438" y="3365"/>
                </a:lnTo>
                <a:lnTo>
                  <a:pt x="6426" y="2819"/>
                </a:lnTo>
                <a:lnTo>
                  <a:pt x="6096" y="1054"/>
                </a:lnTo>
                <a:lnTo>
                  <a:pt x="5041" y="0"/>
                </a:lnTo>
                <a:close/>
              </a:path>
              <a:path w="10795" h="8254">
                <a:moveTo>
                  <a:pt x="9249" y="6477"/>
                </a:moveTo>
                <a:lnTo>
                  <a:pt x="5346" y="6477"/>
                </a:lnTo>
                <a:lnTo>
                  <a:pt x="5930" y="6807"/>
                </a:lnTo>
                <a:lnTo>
                  <a:pt x="6781" y="6946"/>
                </a:lnTo>
                <a:lnTo>
                  <a:pt x="9194" y="6527"/>
                </a:lnTo>
                <a:close/>
              </a:path>
              <a:path w="10795" h="8254">
                <a:moveTo>
                  <a:pt x="8534" y="2959"/>
                </a:moveTo>
                <a:lnTo>
                  <a:pt x="6807" y="3251"/>
                </a:lnTo>
                <a:lnTo>
                  <a:pt x="6438" y="3365"/>
                </a:lnTo>
                <a:lnTo>
                  <a:pt x="9506" y="3365"/>
                </a:lnTo>
                <a:lnTo>
                  <a:pt x="8534" y="295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445493" y="260235"/>
            <a:ext cx="2715" cy="3801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333" y="0"/>
                </a:moveTo>
                <a:lnTo>
                  <a:pt x="0" y="368"/>
                </a:lnTo>
                <a:lnTo>
                  <a:pt x="888" y="2730"/>
                </a:lnTo>
                <a:lnTo>
                  <a:pt x="177" y="4013"/>
                </a:lnTo>
                <a:lnTo>
                  <a:pt x="2832" y="3225"/>
                </a:lnTo>
                <a:lnTo>
                  <a:pt x="1765" y="2514"/>
                </a:lnTo>
                <a:lnTo>
                  <a:pt x="1333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444407" y="255533"/>
            <a:ext cx="1629" cy="271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901" y="0"/>
                </a:moveTo>
                <a:lnTo>
                  <a:pt x="139" y="177"/>
                </a:lnTo>
                <a:lnTo>
                  <a:pt x="0" y="901"/>
                </a:lnTo>
                <a:lnTo>
                  <a:pt x="393" y="2476"/>
                </a:lnTo>
                <a:lnTo>
                  <a:pt x="850" y="3047"/>
                </a:lnTo>
                <a:lnTo>
                  <a:pt x="1600" y="2870"/>
                </a:lnTo>
                <a:lnTo>
                  <a:pt x="1752" y="2146"/>
                </a:lnTo>
                <a:lnTo>
                  <a:pt x="1358" y="558"/>
                </a:lnTo>
                <a:lnTo>
                  <a:pt x="901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446623" y="257770"/>
            <a:ext cx="2715" cy="1629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2146" y="0"/>
                </a:moveTo>
                <a:lnTo>
                  <a:pt x="571" y="393"/>
                </a:lnTo>
                <a:lnTo>
                  <a:pt x="0" y="850"/>
                </a:lnTo>
                <a:lnTo>
                  <a:pt x="190" y="1600"/>
                </a:lnTo>
                <a:lnTo>
                  <a:pt x="901" y="1752"/>
                </a:lnTo>
                <a:lnTo>
                  <a:pt x="2489" y="1358"/>
                </a:lnTo>
                <a:lnTo>
                  <a:pt x="3048" y="901"/>
                </a:lnTo>
                <a:lnTo>
                  <a:pt x="2870" y="139"/>
                </a:lnTo>
                <a:lnTo>
                  <a:pt x="2146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442182" y="258866"/>
            <a:ext cx="2715" cy="1629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2146" y="0"/>
                </a:moveTo>
                <a:lnTo>
                  <a:pt x="571" y="393"/>
                </a:lnTo>
                <a:lnTo>
                  <a:pt x="0" y="850"/>
                </a:lnTo>
                <a:lnTo>
                  <a:pt x="190" y="1600"/>
                </a:lnTo>
                <a:lnTo>
                  <a:pt x="901" y="1752"/>
                </a:lnTo>
                <a:lnTo>
                  <a:pt x="2489" y="1358"/>
                </a:lnTo>
                <a:lnTo>
                  <a:pt x="3048" y="901"/>
                </a:lnTo>
                <a:lnTo>
                  <a:pt x="2870" y="139"/>
                </a:lnTo>
                <a:lnTo>
                  <a:pt x="2146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436740" y="257509"/>
            <a:ext cx="5973" cy="5430"/>
          </a:xfrm>
          <a:custGeom>
            <a:avLst/>
            <a:gdLst/>
            <a:ahLst/>
            <a:cxnLst/>
            <a:rect l="l" t="t" r="r" b="b"/>
            <a:pathLst>
              <a:path w="6985" h="6350">
                <a:moveTo>
                  <a:pt x="914" y="0"/>
                </a:moveTo>
                <a:lnTo>
                  <a:pt x="0" y="228"/>
                </a:lnTo>
                <a:lnTo>
                  <a:pt x="127" y="1562"/>
                </a:lnTo>
                <a:lnTo>
                  <a:pt x="482" y="2933"/>
                </a:lnTo>
                <a:lnTo>
                  <a:pt x="1092" y="4318"/>
                </a:lnTo>
                <a:lnTo>
                  <a:pt x="2159" y="5956"/>
                </a:lnTo>
                <a:lnTo>
                  <a:pt x="2298" y="5740"/>
                </a:lnTo>
                <a:lnTo>
                  <a:pt x="4248" y="5740"/>
                </a:lnTo>
                <a:lnTo>
                  <a:pt x="5994" y="5105"/>
                </a:lnTo>
                <a:lnTo>
                  <a:pt x="6845" y="3987"/>
                </a:lnTo>
                <a:lnTo>
                  <a:pt x="6323" y="2730"/>
                </a:lnTo>
                <a:lnTo>
                  <a:pt x="2755" y="2730"/>
                </a:lnTo>
                <a:lnTo>
                  <a:pt x="2654" y="2235"/>
                </a:lnTo>
                <a:lnTo>
                  <a:pt x="2032" y="762"/>
                </a:lnTo>
                <a:lnTo>
                  <a:pt x="914" y="0"/>
                </a:lnTo>
                <a:close/>
              </a:path>
              <a:path w="6985" h="6350">
                <a:moveTo>
                  <a:pt x="4248" y="5740"/>
                </a:moveTo>
                <a:lnTo>
                  <a:pt x="2298" y="5740"/>
                </a:lnTo>
                <a:lnTo>
                  <a:pt x="2921" y="5943"/>
                </a:lnTo>
                <a:lnTo>
                  <a:pt x="3759" y="5918"/>
                </a:lnTo>
                <a:lnTo>
                  <a:pt x="4248" y="5740"/>
                </a:lnTo>
                <a:close/>
              </a:path>
              <a:path w="6985" h="6350">
                <a:moveTo>
                  <a:pt x="4699" y="1993"/>
                </a:moveTo>
                <a:lnTo>
                  <a:pt x="3098" y="2565"/>
                </a:lnTo>
                <a:lnTo>
                  <a:pt x="2755" y="2730"/>
                </a:lnTo>
                <a:lnTo>
                  <a:pt x="6323" y="2730"/>
                </a:lnTo>
                <a:lnTo>
                  <a:pt x="6134" y="2273"/>
                </a:lnTo>
                <a:lnTo>
                  <a:pt x="4699" y="199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445005" y="258356"/>
            <a:ext cx="1629" cy="1629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15" y="0"/>
                </a:moveTo>
                <a:lnTo>
                  <a:pt x="228" y="50"/>
                </a:lnTo>
                <a:lnTo>
                  <a:pt x="33" y="279"/>
                </a:lnTo>
                <a:lnTo>
                  <a:pt x="0" y="1181"/>
                </a:lnTo>
                <a:lnTo>
                  <a:pt x="342" y="1473"/>
                </a:lnTo>
                <a:lnTo>
                  <a:pt x="1130" y="1409"/>
                </a:lnTo>
                <a:lnTo>
                  <a:pt x="1325" y="1181"/>
                </a:lnTo>
                <a:lnTo>
                  <a:pt x="1358" y="279"/>
                </a:lnTo>
                <a:lnTo>
                  <a:pt x="10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437218" y="258508"/>
            <a:ext cx="1086" cy="2715"/>
          </a:xfrm>
          <a:custGeom>
            <a:avLst/>
            <a:gdLst/>
            <a:ahLst/>
            <a:cxnLst/>
            <a:rect l="l" t="t" r="r" b="b"/>
            <a:pathLst>
              <a:path w="1270" h="3175">
                <a:moveTo>
                  <a:pt x="0" y="0"/>
                </a:moveTo>
                <a:lnTo>
                  <a:pt x="673" y="2679"/>
                </a:lnTo>
                <a:lnTo>
                  <a:pt x="1130" y="2527"/>
                </a:lnTo>
                <a:lnTo>
                  <a:pt x="1181" y="1816"/>
                </a:lnTo>
                <a:lnTo>
                  <a:pt x="673" y="520"/>
                </a:lnTo>
                <a:lnTo>
                  <a:pt x="304" y="101"/>
                </a:lnTo>
                <a:lnTo>
                  <a:pt x="0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439054" y="260104"/>
            <a:ext cx="2715" cy="1629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1955" y="0"/>
                </a:moveTo>
                <a:lnTo>
                  <a:pt x="495" y="584"/>
                </a:lnTo>
                <a:lnTo>
                  <a:pt x="0" y="1104"/>
                </a:lnTo>
                <a:lnTo>
                  <a:pt x="279" y="1803"/>
                </a:lnTo>
                <a:lnTo>
                  <a:pt x="990" y="1841"/>
                </a:lnTo>
                <a:lnTo>
                  <a:pt x="2463" y="1257"/>
                </a:lnTo>
                <a:lnTo>
                  <a:pt x="2946" y="736"/>
                </a:lnTo>
                <a:lnTo>
                  <a:pt x="2667" y="50"/>
                </a:lnTo>
                <a:lnTo>
                  <a:pt x="1955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438054" y="261233"/>
            <a:ext cx="1086" cy="1086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495" y="0"/>
                </a:moveTo>
                <a:lnTo>
                  <a:pt x="0" y="63"/>
                </a:lnTo>
                <a:lnTo>
                  <a:pt x="19" y="254"/>
                </a:lnTo>
                <a:lnTo>
                  <a:pt x="546" y="1219"/>
                </a:lnTo>
                <a:lnTo>
                  <a:pt x="762" y="1092"/>
                </a:lnTo>
                <a:lnTo>
                  <a:pt x="812" y="254"/>
                </a:lnTo>
                <a:lnTo>
                  <a:pt x="4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438847" y="262809"/>
            <a:ext cx="2715" cy="271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609" y="0"/>
                </a:moveTo>
                <a:lnTo>
                  <a:pt x="0" y="12"/>
                </a:lnTo>
                <a:lnTo>
                  <a:pt x="2070" y="3048"/>
                </a:lnTo>
                <a:lnTo>
                  <a:pt x="2959" y="2120"/>
                </a:lnTo>
                <a:lnTo>
                  <a:pt x="1841" y="1955"/>
                </a:lnTo>
                <a:lnTo>
                  <a:pt x="609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470916" y="258378"/>
            <a:ext cx="1086" cy="2715"/>
          </a:xfrm>
          <a:custGeom>
            <a:avLst/>
            <a:gdLst/>
            <a:ahLst/>
            <a:cxnLst/>
            <a:rect l="l" t="t" r="r" b="b"/>
            <a:pathLst>
              <a:path w="1270" h="3175">
                <a:moveTo>
                  <a:pt x="1117" y="0"/>
                </a:moveTo>
                <a:lnTo>
                  <a:pt x="825" y="139"/>
                </a:lnTo>
                <a:lnTo>
                  <a:pt x="508" y="533"/>
                </a:lnTo>
                <a:lnTo>
                  <a:pt x="0" y="1778"/>
                </a:lnTo>
                <a:lnTo>
                  <a:pt x="50" y="2489"/>
                </a:lnTo>
                <a:lnTo>
                  <a:pt x="419" y="2641"/>
                </a:lnTo>
                <a:lnTo>
                  <a:pt x="1117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467582" y="259952"/>
            <a:ext cx="2715" cy="1629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977" y="0"/>
                </a:moveTo>
                <a:lnTo>
                  <a:pt x="266" y="50"/>
                </a:lnTo>
                <a:lnTo>
                  <a:pt x="0" y="736"/>
                </a:lnTo>
                <a:lnTo>
                  <a:pt x="482" y="1257"/>
                </a:lnTo>
                <a:lnTo>
                  <a:pt x="1955" y="1841"/>
                </a:lnTo>
                <a:lnTo>
                  <a:pt x="2654" y="1790"/>
                </a:lnTo>
                <a:lnTo>
                  <a:pt x="2933" y="1104"/>
                </a:lnTo>
                <a:lnTo>
                  <a:pt x="2451" y="584"/>
                </a:lnTo>
                <a:lnTo>
                  <a:pt x="977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470341" y="261081"/>
            <a:ext cx="1086" cy="1086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381" y="0"/>
                </a:moveTo>
                <a:lnTo>
                  <a:pt x="63" y="254"/>
                </a:lnTo>
                <a:lnTo>
                  <a:pt x="0" y="850"/>
                </a:lnTo>
                <a:lnTo>
                  <a:pt x="127" y="1079"/>
                </a:lnTo>
                <a:lnTo>
                  <a:pt x="317" y="1206"/>
                </a:lnTo>
                <a:lnTo>
                  <a:pt x="927" y="101"/>
                </a:lnTo>
                <a:lnTo>
                  <a:pt x="723" y="38"/>
                </a:lnTo>
                <a:lnTo>
                  <a:pt x="3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467778" y="262646"/>
            <a:ext cx="2715" cy="271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62" y="0"/>
                </a:moveTo>
                <a:lnTo>
                  <a:pt x="1117" y="1968"/>
                </a:lnTo>
                <a:lnTo>
                  <a:pt x="0" y="2133"/>
                </a:lnTo>
                <a:lnTo>
                  <a:pt x="888" y="3073"/>
                </a:lnTo>
                <a:lnTo>
                  <a:pt x="2959" y="25"/>
                </a:lnTo>
                <a:lnTo>
                  <a:pt x="2362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460632" y="264806"/>
            <a:ext cx="2172" cy="2172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028" y="0"/>
                </a:moveTo>
                <a:lnTo>
                  <a:pt x="1600" y="0"/>
                </a:lnTo>
                <a:lnTo>
                  <a:pt x="2057" y="457"/>
                </a:lnTo>
                <a:lnTo>
                  <a:pt x="2057" y="1028"/>
                </a:lnTo>
                <a:lnTo>
                  <a:pt x="2057" y="1587"/>
                </a:lnTo>
                <a:lnTo>
                  <a:pt x="1600" y="2044"/>
                </a:lnTo>
                <a:lnTo>
                  <a:pt x="1028" y="2044"/>
                </a:lnTo>
                <a:lnTo>
                  <a:pt x="469" y="2044"/>
                </a:lnTo>
                <a:lnTo>
                  <a:pt x="0" y="1587"/>
                </a:lnTo>
                <a:lnTo>
                  <a:pt x="0" y="1028"/>
                </a:lnTo>
                <a:lnTo>
                  <a:pt x="0" y="457"/>
                </a:lnTo>
                <a:lnTo>
                  <a:pt x="469" y="0"/>
                </a:lnTo>
                <a:lnTo>
                  <a:pt x="1028" y="0"/>
                </a:lnTo>
                <a:close/>
              </a:path>
            </a:pathLst>
          </a:custGeom>
          <a:ln w="365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460632" y="264806"/>
            <a:ext cx="2172" cy="2172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600" y="0"/>
                </a:moveTo>
                <a:lnTo>
                  <a:pt x="469" y="0"/>
                </a:lnTo>
                <a:lnTo>
                  <a:pt x="0" y="457"/>
                </a:lnTo>
                <a:lnTo>
                  <a:pt x="0" y="1587"/>
                </a:lnTo>
                <a:lnTo>
                  <a:pt x="469" y="2044"/>
                </a:lnTo>
                <a:lnTo>
                  <a:pt x="1600" y="2044"/>
                </a:lnTo>
                <a:lnTo>
                  <a:pt x="2057" y="1587"/>
                </a:lnTo>
                <a:lnTo>
                  <a:pt x="2057" y="457"/>
                </a:lnTo>
                <a:lnTo>
                  <a:pt x="1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474815" y="284865"/>
            <a:ext cx="9231" cy="3801"/>
          </a:xfrm>
          <a:custGeom>
            <a:avLst/>
            <a:gdLst/>
            <a:ahLst/>
            <a:cxnLst/>
            <a:rect l="l" t="t" r="r" b="b"/>
            <a:pathLst>
              <a:path w="10795" h="4445">
                <a:moveTo>
                  <a:pt x="2260" y="0"/>
                </a:moveTo>
                <a:lnTo>
                  <a:pt x="1993" y="0"/>
                </a:lnTo>
                <a:lnTo>
                  <a:pt x="88" y="2921"/>
                </a:lnTo>
                <a:lnTo>
                  <a:pt x="0" y="3556"/>
                </a:lnTo>
                <a:lnTo>
                  <a:pt x="1650" y="3848"/>
                </a:lnTo>
                <a:lnTo>
                  <a:pt x="3403" y="3556"/>
                </a:lnTo>
                <a:lnTo>
                  <a:pt x="6337" y="2679"/>
                </a:lnTo>
                <a:lnTo>
                  <a:pt x="6629" y="2438"/>
                </a:lnTo>
                <a:lnTo>
                  <a:pt x="8864" y="2247"/>
                </a:lnTo>
                <a:lnTo>
                  <a:pt x="10185" y="2247"/>
                </a:lnTo>
                <a:lnTo>
                  <a:pt x="10177" y="1346"/>
                </a:lnTo>
                <a:lnTo>
                  <a:pt x="2895" y="1346"/>
                </a:lnTo>
                <a:lnTo>
                  <a:pt x="1993" y="546"/>
                </a:lnTo>
                <a:lnTo>
                  <a:pt x="2260" y="0"/>
                </a:lnTo>
                <a:close/>
              </a:path>
              <a:path w="10795" h="4445">
                <a:moveTo>
                  <a:pt x="10185" y="2247"/>
                </a:moveTo>
                <a:lnTo>
                  <a:pt x="8864" y="2247"/>
                </a:lnTo>
                <a:lnTo>
                  <a:pt x="9309" y="2628"/>
                </a:lnTo>
                <a:lnTo>
                  <a:pt x="10185" y="2730"/>
                </a:lnTo>
                <a:lnTo>
                  <a:pt x="10185" y="2247"/>
                </a:lnTo>
                <a:close/>
              </a:path>
              <a:path w="10795" h="4445">
                <a:moveTo>
                  <a:pt x="7200" y="139"/>
                </a:moveTo>
                <a:lnTo>
                  <a:pt x="6248" y="139"/>
                </a:lnTo>
                <a:lnTo>
                  <a:pt x="5346" y="279"/>
                </a:lnTo>
                <a:lnTo>
                  <a:pt x="2895" y="1346"/>
                </a:lnTo>
                <a:lnTo>
                  <a:pt x="10177" y="1346"/>
                </a:lnTo>
                <a:lnTo>
                  <a:pt x="9550" y="279"/>
                </a:lnTo>
                <a:lnTo>
                  <a:pt x="7200" y="139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471850" y="277838"/>
            <a:ext cx="6516" cy="3801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508" y="253"/>
                </a:moveTo>
                <a:lnTo>
                  <a:pt x="5689" y="0"/>
                </a:lnTo>
                <a:lnTo>
                  <a:pt x="6286" y="342"/>
                </a:lnTo>
                <a:lnTo>
                  <a:pt x="6883" y="673"/>
                </a:lnTo>
                <a:lnTo>
                  <a:pt x="7480" y="1739"/>
                </a:lnTo>
                <a:lnTo>
                  <a:pt x="7302" y="2336"/>
                </a:lnTo>
                <a:lnTo>
                  <a:pt x="7137" y="2933"/>
                </a:lnTo>
                <a:lnTo>
                  <a:pt x="6223" y="3136"/>
                </a:lnTo>
                <a:lnTo>
                  <a:pt x="5410" y="3606"/>
                </a:lnTo>
                <a:lnTo>
                  <a:pt x="4597" y="4076"/>
                </a:lnTo>
                <a:lnTo>
                  <a:pt x="3429" y="4190"/>
                </a:lnTo>
                <a:lnTo>
                  <a:pt x="2159" y="3555"/>
                </a:lnTo>
                <a:lnTo>
                  <a:pt x="876" y="2920"/>
                </a:lnTo>
                <a:lnTo>
                  <a:pt x="165" y="1993"/>
                </a:lnTo>
                <a:lnTo>
                  <a:pt x="88" y="1269"/>
                </a:lnTo>
                <a:lnTo>
                  <a:pt x="0" y="546"/>
                </a:lnTo>
                <a:lnTo>
                  <a:pt x="508" y="253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539844" y="392247"/>
            <a:ext cx="73955" cy="333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89040" y="1193102"/>
            <a:ext cx="4474" cy="38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384453" y="1412780"/>
            <a:ext cx="4887" cy="4344"/>
          </a:xfrm>
          <a:custGeom>
            <a:avLst/>
            <a:gdLst/>
            <a:ahLst/>
            <a:cxnLst/>
            <a:rect l="l" t="t" r="r" b="b"/>
            <a:pathLst>
              <a:path w="5714" h="5080">
                <a:moveTo>
                  <a:pt x="5232" y="12"/>
                </a:moveTo>
                <a:lnTo>
                  <a:pt x="3225" y="0"/>
                </a:lnTo>
                <a:lnTo>
                  <a:pt x="1308" y="50"/>
                </a:lnTo>
                <a:lnTo>
                  <a:pt x="431" y="241"/>
                </a:lnTo>
                <a:lnTo>
                  <a:pt x="0" y="914"/>
                </a:lnTo>
                <a:lnTo>
                  <a:pt x="723" y="2222"/>
                </a:lnTo>
                <a:lnTo>
                  <a:pt x="800" y="2933"/>
                </a:lnTo>
                <a:lnTo>
                  <a:pt x="888" y="3632"/>
                </a:lnTo>
                <a:lnTo>
                  <a:pt x="2247" y="4292"/>
                </a:lnTo>
                <a:lnTo>
                  <a:pt x="3263" y="4381"/>
                </a:lnTo>
                <a:lnTo>
                  <a:pt x="4292" y="4470"/>
                </a:lnTo>
                <a:lnTo>
                  <a:pt x="5054" y="3606"/>
                </a:lnTo>
                <a:lnTo>
                  <a:pt x="4889" y="2590"/>
                </a:lnTo>
                <a:lnTo>
                  <a:pt x="4711" y="1562"/>
                </a:lnTo>
                <a:lnTo>
                  <a:pt x="5308" y="25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426968" y="1340877"/>
            <a:ext cx="4344" cy="4344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683" y="0"/>
                </a:moveTo>
                <a:lnTo>
                  <a:pt x="1066" y="0"/>
                </a:lnTo>
                <a:lnTo>
                  <a:pt x="0" y="1066"/>
                </a:lnTo>
                <a:lnTo>
                  <a:pt x="0" y="3708"/>
                </a:lnTo>
                <a:lnTo>
                  <a:pt x="1066" y="4775"/>
                </a:lnTo>
                <a:lnTo>
                  <a:pt x="3683" y="4775"/>
                </a:lnTo>
                <a:lnTo>
                  <a:pt x="4749" y="3708"/>
                </a:lnTo>
                <a:lnTo>
                  <a:pt x="4749" y="1066"/>
                </a:lnTo>
                <a:lnTo>
                  <a:pt x="36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412621" y="1386059"/>
            <a:ext cx="3801" cy="3801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2051" y="0"/>
                </a:moveTo>
                <a:lnTo>
                  <a:pt x="3178" y="0"/>
                </a:lnTo>
                <a:lnTo>
                  <a:pt x="4103" y="916"/>
                </a:lnTo>
                <a:lnTo>
                  <a:pt x="4103" y="2063"/>
                </a:lnTo>
                <a:lnTo>
                  <a:pt x="4103" y="3196"/>
                </a:lnTo>
                <a:lnTo>
                  <a:pt x="3178" y="4113"/>
                </a:lnTo>
                <a:lnTo>
                  <a:pt x="2051" y="4113"/>
                </a:lnTo>
                <a:lnTo>
                  <a:pt x="924" y="4113"/>
                </a:lnTo>
                <a:lnTo>
                  <a:pt x="0" y="3196"/>
                </a:lnTo>
                <a:lnTo>
                  <a:pt x="0" y="2063"/>
                </a:lnTo>
                <a:lnTo>
                  <a:pt x="0" y="916"/>
                </a:lnTo>
                <a:lnTo>
                  <a:pt x="924" y="0"/>
                </a:lnTo>
                <a:lnTo>
                  <a:pt x="2051" y="0"/>
                </a:lnTo>
                <a:close/>
              </a:path>
            </a:pathLst>
          </a:custGeom>
          <a:ln w="732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412635" y="1386315"/>
            <a:ext cx="3801" cy="3801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5" y="0"/>
                </a:moveTo>
                <a:lnTo>
                  <a:pt x="914" y="0"/>
                </a:lnTo>
                <a:lnTo>
                  <a:pt x="0" y="927"/>
                </a:lnTo>
                <a:lnTo>
                  <a:pt x="0" y="3200"/>
                </a:lnTo>
                <a:lnTo>
                  <a:pt x="914" y="4114"/>
                </a:lnTo>
                <a:lnTo>
                  <a:pt x="3175" y="4114"/>
                </a:lnTo>
                <a:lnTo>
                  <a:pt x="4089" y="3200"/>
                </a:lnTo>
                <a:lnTo>
                  <a:pt x="4089" y="927"/>
                </a:lnTo>
                <a:lnTo>
                  <a:pt x="31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426415" y="1383436"/>
            <a:ext cx="5430" cy="543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86" y="0"/>
                </a:moveTo>
                <a:lnTo>
                  <a:pt x="1358" y="0"/>
                </a:lnTo>
                <a:lnTo>
                  <a:pt x="0" y="1358"/>
                </a:lnTo>
                <a:lnTo>
                  <a:pt x="0" y="4711"/>
                </a:lnTo>
                <a:lnTo>
                  <a:pt x="1358" y="6070"/>
                </a:lnTo>
                <a:lnTo>
                  <a:pt x="4686" y="6070"/>
                </a:lnTo>
                <a:lnTo>
                  <a:pt x="6045" y="4711"/>
                </a:lnTo>
                <a:lnTo>
                  <a:pt x="6045" y="1358"/>
                </a:lnTo>
                <a:lnTo>
                  <a:pt x="46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427403" y="1345775"/>
            <a:ext cx="3258" cy="3258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3" y="0"/>
                </a:moveTo>
                <a:lnTo>
                  <a:pt x="812" y="0"/>
                </a:lnTo>
                <a:lnTo>
                  <a:pt x="0" y="812"/>
                </a:lnTo>
                <a:lnTo>
                  <a:pt x="0" y="2806"/>
                </a:lnTo>
                <a:lnTo>
                  <a:pt x="812" y="3619"/>
                </a:lnTo>
                <a:lnTo>
                  <a:pt x="2793" y="3619"/>
                </a:lnTo>
                <a:lnTo>
                  <a:pt x="3606" y="2806"/>
                </a:lnTo>
                <a:lnTo>
                  <a:pt x="3606" y="812"/>
                </a:lnTo>
                <a:lnTo>
                  <a:pt x="2793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427403" y="1349913"/>
            <a:ext cx="3258" cy="3258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3" y="0"/>
                </a:moveTo>
                <a:lnTo>
                  <a:pt x="812" y="0"/>
                </a:lnTo>
                <a:lnTo>
                  <a:pt x="0" y="812"/>
                </a:lnTo>
                <a:lnTo>
                  <a:pt x="0" y="2806"/>
                </a:lnTo>
                <a:lnTo>
                  <a:pt x="812" y="3619"/>
                </a:lnTo>
                <a:lnTo>
                  <a:pt x="2793" y="3619"/>
                </a:lnTo>
                <a:lnTo>
                  <a:pt x="3606" y="2806"/>
                </a:lnTo>
                <a:lnTo>
                  <a:pt x="3606" y="812"/>
                </a:lnTo>
                <a:lnTo>
                  <a:pt x="2793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427403" y="1354040"/>
            <a:ext cx="3258" cy="3258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3" y="0"/>
                </a:moveTo>
                <a:lnTo>
                  <a:pt x="812" y="0"/>
                </a:lnTo>
                <a:lnTo>
                  <a:pt x="0" y="812"/>
                </a:lnTo>
                <a:lnTo>
                  <a:pt x="0" y="2819"/>
                </a:lnTo>
                <a:lnTo>
                  <a:pt x="812" y="3619"/>
                </a:lnTo>
                <a:lnTo>
                  <a:pt x="2793" y="3619"/>
                </a:lnTo>
                <a:lnTo>
                  <a:pt x="3606" y="2819"/>
                </a:lnTo>
                <a:lnTo>
                  <a:pt x="3606" y="812"/>
                </a:lnTo>
                <a:lnTo>
                  <a:pt x="2793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427403" y="1358177"/>
            <a:ext cx="3258" cy="3258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3" y="0"/>
                </a:moveTo>
                <a:lnTo>
                  <a:pt x="812" y="0"/>
                </a:lnTo>
                <a:lnTo>
                  <a:pt x="0" y="812"/>
                </a:lnTo>
                <a:lnTo>
                  <a:pt x="0" y="2806"/>
                </a:lnTo>
                <a:lnTo>
                  <a:pt x="812" y="3619"/>
                </a:lnTo>
                <a:lnTo>
                  <a:pt x="2793" y="3619"/>
                </a:lnTo>
                <a:lnTo>
                  <a:pt x="3606" y="2806"/>
                </a:lnTo>
                <a:lnTo>
                  <a:pt x="3606" y="812"/>
                </a:lnTo>
                <a:lnTo>
                  <a:pt x="2793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428033" y="1328887"/>
            <a:ext cx="2172" cy="11403"/>
          </a:xfrm>
          <a:custGeom>
            <a:avLst/>
            <a:gdLst/>
            <a:ahLst/>
            <a:cxnLst/>
            <a:rect l="l" t="t" r="r" b="b"/>
            <a:pathLst>
              <a:path w="2539" h="13334">
                <a:moveTo>
                  <a:pt x="0" y="12802"/>
                </a:moveTo>
                <a:lnTo>
                  <a:pt x="2253" y="12802"/>
                </a:lnTo>
                <a:lnTo>
                  <a:pt x="2253" y="0"/>
                </a:lnTo>
                <a:lnTo>
                  <a:pt x="0" y="0"/>
                </a:lnTo>
                <a:lnTo>
                  <a:pt x="0" y="12802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725144" y="987444"/>
            <a:ext cx="17919" cy="13575"/>
          </a:xfrm>
          <a:custGeom>
            <a:avLst/>
            <a:gdLst/>
            <a:ahLst/>
            <a:cxnLst/>
            <a:rect l="l" t="t" r="r" b="b"/>
            <a:pathLst>
              <a:path w="20954" h="15875">
                <a:moveTo>
                  <a:pt x="20139" y="13017"/>
                </a:moveTo>
                <a:lnTo>
                  <a:pt x="9893" y="13017"/>
                </a:lnTo>
                <a:lnTo>
                  <a:pt x="10756" y="14033"/>
                </a:lnTo>
                <a:lnTo>
                  <a:pt x="12242" y="14859"/>
                </a:lnTo>
                <a:lnTo>
                  <a:pt x="17081" y="15697"/>
                </a:lnTo>
                <a:lnTo>
                  <a:pt x="19862" y="14528"/>
                </a:lnTo>
                <a:lnTo>
                  <a:pt x="20139" y="13017"/>
                </a:lnTo>
                <a:close/>
              </a:path>
              <a:path w="20954" h="15875">
                <a:moveTo>
                  <a:pt x="3517" y="5930"/>
                </a:moveTo>
                <a:lnTo>
                  <a:pt x="723" y="7112"/>
                </a:lnTo>
                <a:lnTo>
                  <a:pt x="0" y="11061"/>
                </a:lnTo>
                <a:lnTo>
                  <a:pt x="2197" y="13106"/>
                </a:lnTo>
                <a:lnTo>
                  <a:pt x="7035" y="13957"/>
                </a:lnTo>
                <a:lnTo>
                  <a:pt x="8724" y="13690"/>
                </a:lnTo>
                <a:lnTo>
                  <a:pt x="9893" y="13017"/>
                </a:lnTo>
                <a:lnTo>
                  <a:pt x="20139" y="13017"/>
                </a:lnTo>
                <a:lnTo>
                  <a:pt x="20586" y="10579"/>
                </a:lnTo>
                <a:lnTo>
                  <a:pt x="18389" y="8534"/>
                </a:lnTo>
                <a:lnTo>
                  <a:pt x="14973" y="7937"/>
                </a:lnTo>
                <a:lnTo>
                  <a:pt x="14795" y="7924"/>
                </a:lnTo>
                <a:lnTo>
                  <a:pt x="14998" y="7442"/>
                </a:lnTo>
                <a:lnTo>
                  <a:pt x="15181" y="6756"/>
                </a:lnTo>
                <a:lnTo>
                  <a:pt x="7721" y="6756"/>
                </a:lnTo>
                <a:lnTo>
                  <a:pt x="6972" y="6540"/>
                </a:lnTo>
                <a:lnTo>
                  <a:pt x="3517" y="5930"/>
                </a:lnTo>
                <a:close/>
              </a:path>
              <a:path w="20954" h="15875">
                <a:moveTo>
                  <a:pt x="10490" y="0"/>
                </a:moveTo>
                <a:lnTo>
                  <a:pt x="8394" y="2120"/>
                </a:lnTo>
                <a:lnTo>
                  <a:pt x="7734" y="5664"/>
                </a:lnTo>
                <a:lnTo>
                  <a:pt x="7721" y="6756"/>
                </a:lnTo>
                <a:lnTo>
                  <a:pt x="15181" y="6756"/>
                </a:lnTo>
                <a:lnTo>
                  <a:pt x="15798" y="3416"/>
                </a:lnTo>
                <a:lnTo>
                  <a:pt x="14579" y="711"/>
                </a:lnTo>
                <a:lnTo>
                  <a:pt x="1049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427121" y="1370774"/>
            <a:ext cx="3801" cy="3801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403" y="0"/>
                </a:moveTo>
                <a:lnTo>
                  <a:pt x="990" y="0"/>
                </a:lnTo>
                <a:lnTo>
                  <a:pt x="0" y="990"/>
                </a:lnTo>
                <a:lnTo>
                  <a:pt x="0" y="3429"/>
                </a:lnTo>
                <a:lnTo>
                  <a:pt x="990" y="4406"/>
                </a:lnTo>
                <a:lnTo>
                  <a:pt x="3403" y="4406"/>
                </a:lnTo>
                <a:lnTo>
                  <a:pt x="4394" y="3429"/>
                </a:lnTo>
                <a:lnTo>
                  <a:pt x="4394" y="990"/>
                </a:lnTo>
                <a:lnTo>
                  <a:pt x="3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427446" y="1363509"/>
            <a:ext cx="3258" cy="6516"/>
          </a:xfrm>
          <a:custGeom>
            <a:avLst/>
            <a:gdLst/>
            <a:ahLst/>
            <a:cxnLst/>
            <a:rect l="l" t="t" r="r" b="b"/>
            <a:pathLst>
              <a:path w="3810" h="7619">
                <a:moveTo>
                  <a:pt x="2781" y="0"/>
                </a:moveTo>
                <a:lnTo>
                  <a:pt x="800" y="0"/>
                </a:lnTo>
                <a:lnTo>
                  <a:pt x="0" y="1701"/>
                </a:lnTo>
                <a:lnTo>
                  <a:pt x="0" y="5892"/>
                </a:lnTo>
                <a:lnTo>
                  <a:pt x="800" y="7594"/>
                </a:lnTo>
                <a:lnTo>
                  <a:pt x="2781" y="7594"/>
                </a:lnTo>
                <a:lnTo>
                  <a:pt x="3581" y="5892"/>
                </a:lnTo>
                <a:lnTo>
                  <a:pt x="3581" y="1701"/>
                </a:lnTo>
                <a:lnTo>
                  <a:pt x="2781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425927" y="1375226"/>
            <a:ext cx="6516" cy="6516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626" y="0"/>
                </a:moveTo>
                <a:lnTo>
                  <a:pt x="1981" y="76"/>
                </a:lnTo>
                <a:lnTo>
                  <a:pt x="2324" y="5473"/>
                </a:lnTo>
                <a:lnTo>
                  <a:pt x="0" y="7569"/>
                </a:lnTo>
                <a:lnTo>
                  <a:pt x="698" y="7581"/>
                </a:lnTo>
                <a:lnTo>
                  <a:pt x="7259" y="7556"/>
                </a:lnTo>
                <a:lnTo>
                  <a:pt x="4711" y="5384"/>
                </a:lnTo>
                <a:lnTo>
                  <a:pt x="5626" y="0"/>
                </a:lnTo>
                <a:close/>
              </a:path>
              <a:path w="7620" h="7619">
                <a:moveTo>
                  <a:pt x="7259" y="7556"/>
                </a:moveTo>
                <a:lnTo>
                  <a:pt x="5270" y="7556"/>
                </a:lnTo>
                <a:lnTo>
                  <a:pt x="7289" y="7581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431605" y="1371100"/>
            <a:ext cx="6516" cy="3258"/>
          </a:xfrm>
          <a:custGeom>
            <a:avLst/>
            <a:gdLst/>
            <a:ahLst/>
            <a:cxnLst/>
            <a:rect l="l" t="t" r="r" b="b"/>
            <a:pathLst>
              <a:path w="7620" h="3809">
                <a:moveTo>
                  <a:pt x="5867" y="0"/>
                </a:moveTo>
                <a:lnTo>
                  <a:pt x="1689" y="0"/>
                </a:lnTo>
                <a:lnTo>
                  <a:pt x="0" y="812"/>
                </a:lnTo>
                <a:lnTo>
                  <a:pt x="0" y="2794"/>
                </a:lnTo>
                <a:lnTo>
                  <a:pt x="1689" y="3606"/>
                </a:lnTo>
                <a:lnTo>
                  <a:pt x="5867" y="3606"/>
                </a:lnTo>
                <a:lnTo>
                  <a:pt x="7556" y="2794"/>
                </a:lnTo>
                <a:lnTo>
                  <a:pt x="7556" y="812"/>
                </a:lnTo>
                <a:lnTo>
                  <a:pt x="5867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419888" y="1371100"/>
            <a:ext cx="6516" cy="3258"/>
          </a:xfrm>
          <a:custGeom>
            <a:avLst/>
            <a:gdLst/>
            <a:ahLst/>
            <a:cxnLst/>
            <a:rect l="l" t="t" r="r" b="b"/>
            <a:pathLst>
              <a:path w="7620" h="3809">
                <a:moveTo>
                  <a:pt x="5867" y="0"/>
                </a:moveTo>
                <a:lnTo>
                  <a:pt x="1689" y="0"/>
                </a:lnTo>
                <a:lnTo>
                  <a:pt x="0" y="812"/>
                </a:lnTo>
                <a:lnTo>
                  <a:pt x="0" y="2794"/>
                </a:lnTo>
                <a:lnTo>
                  <a:pt x="1689" y="3606"/>
                </a:lnTo>
                <a:lnTo>
                  <a:pt x="5867" y="3606"/>
                </a:lnTo>
                <a:lnTo>
                  <a:pt x="7556" y="2794"/>
                </a:lnTo>
                <a:lnTo>
                  <a:pt x="7556" y="812"/>
                </a:lnTo>
                <a:lnTo>
                  <a:pt x="5867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445637" y="1373337"/>
            <a:ext cx="2715" cy="271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32" y="0"/>
                </a:moveTo>
                <a:lnTo>
                  <a:pt x="469" y="126"/>
                </a:lnTo>
                <a:lnTo>
                  <a:pt x="80" y="584"/>
                </a:lnTo>
                <a:lnTo>
                  <a:pt x="0" y="2387"/>
                </a:lnTo>
                <a:lnTo>
                  <a:pt x="685" y="2971"/>
                </a:lnTo>
                <a:lnTo>
                  <a:pt x="2247" y="2844"/>
                </a:lnTo>
                <a:lnTo>
                  <a:pt x="2832" y="2158"/>
                </a:lnTo>
                <a:lnTo>
                  <a:pt x="2705" y="584"/>
                </a:lnTo>
                <a:lnTo>
                  <a:pt x="20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446376" y="1367365"/>
            <a:ext cx="3258" cy="5430"/>
          </a:xfrm>
          <a:custGeom>
            <a:avLst/>
            <a:gdLst/>
            <a:ahLst/>
            <a:cxnLst/>
            <a:rect l="l" t="t" r="r" b="b"/>
            <a:pathLst>
              <a:path w="3810" h="6350">
                <a:moveTo>
                  <a:pt x="1714" y="0"/>
                </a:moveTo>
                <a:lnTo>
                  <a:pt x="787" y="1142"/>
                </a:lnTo>
                <a:lnTo>
                  <a:pt x="0" y="4330"/>
                </a:lnTo>
                <a:lnTo>
                  <a:pt x="292" y="5765"/>
                </a:lnTo>
                <a:lnTo>
                  <a:pt x="1803" y="6146"/>
                </a:lnTo>
                <a:lnTo>
                  <a:pt x="2730" y="5003"/>
                </a:lnTo>
                <a:lnTo>
                  <a:pt x="3505" y="1816"/>
                </a:lnTo>
                <a:lnTo>
                  <a:pt x="3213" y="380"/>
                </a:lnTo>
                <a:lnTo>
                  <a:pt x="1714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439729" y="1371850"/>
            <a:ext cx="5430" cy="3258"/>
          </a:xfrm>
          <a:custGeom>
            <a:avLst/>
            <a:gdLst/>
            <a:ahLst/>
            <a:cxnLst/>
            <a:rect l="l" t="t" r="r" b="b"/>
            <a:pathLst>
              <a:path w="6350" h="3809">
                <a:moveTo>
                  <a:pt x="1816" y="0"/>
                </a:moveTo>
                <a:lnTo>
                  <a:pt x="380" y="304"/>
                </a:lnTo>
                <a:lnTo>
                  <a:pt x="0" y="1816"/>
                </a:lnTo>
                <a:lnTo>
                  <a:pt x="1142" y="2743"/>
                </a:lnTo>
                <a:lnTo>
                  <a:pt x="4305" y="3530"/>
                </a:lnTo>
                <a:lnTo>
                  <a:pt x="5740" y="3238"/>
                </a:lnTo>
                <a:lnTo>
                  <a:pt x="6108" y="1727"/>
                </a:lnTo>
                <a:lnTo>
                  <a:pt x="4978" y="787"/>
                </a:lnTo>
                <a:lnTo>
                  <a:pt x="1816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448613" y="1374054"/>
            <a:ext cx="5430" cy="3258"/>
          </a:xfrm>
          <a:custGeom>
            <a:avLst/>
            <a:gdLst/>
            <a:ahLst/>
            <a:cxnLst/>
            <a:rect l="l" t="t" r="r" b="b"/>
            <a:pathLst>
              <a:path w="6350" h="3809">
                <a:moveTo>
                  <a:pt x="1816" y="0"/>
                </a:moveTo>
                <a:lnTo>
                  <a:pt x="380" y="304"/>
                </a:lnTo>
                <a:lnTo>
                  <a:pt x="0" y="1816"/>
                </a:lnTo>
                <a:lnTo>
                  <a:pt x="1142" y="2743"/>
                </a:lnTo>
                <a:lnTo>
                  <a:pt x="4305" y="3530"/>
                </a:lnTo>
                <a:lnTo>
                  <a:pt x="5740" y="3238"/>
                </a:lnTo>
                <a:lnTo>
                  <a:pt x="6108" y="1727"/>
                </a:lnTo>
                <a:lnTo>
                  <a:pt x="4978" y="787"/>
                </a:lnTo>
                <a:lnTo>
                  <a:pt x="1816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410886" y="1377138"/>
            <a:ext cx="4887" cy="7059"/>
          </a:xfrm>
          <a:custGeom>
            <a:avLst/>
            <a:gdLst/>
            <a:ahLst/>
            <a:cxnLst/>
            <a:rect l="l" t="t" r="r" b="b"/>
            <a:pathLst>
              <a:path w="5714" h="8255">
                <a:moveTo>
                  <a:pt x="2667" y="0"/>
                </a:moveTo>
                <a:lnTo>
                  <a:pt x="0" y="711"/>
                </a:lnTo>
                <a:lnTo>
                  <a:pt x="1778" y="5473"/>
                </a:lnTo>
                <a:lnTo>
                  <a:pt x="368" y="8051"/>
                </a:lnTo>
                <a:lnTo>
                  <a:pt x="1828" y="7594"/>
                </a:lnTo>
                <a:lnTo>
                  <a:pt x="5664" y="6464"/>
                </a:lnTo>
                <a:lnTo>
                  <a:pt x="3530" y="5041"/>
                </a:lnTo>
                <a:lnTo>
                  <a:pt x="2667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408713" y="1367679"/>
            <a:ext cx="3258" cy="5430"/>
          </a:xfrm>
          <a:custGeom>
            <a:avLst/>
            <a:gdLst/>
            <a:ahLst/>
            <a:cxnLst/>
            <a:rect l="l" t="t" r="r" b="b"/>
            <a:pathLst>
              <a:path w="3810" h="6350">
                <a:moveTo>
                  <a:pt x="1790" y="0"/>
                </a:moveTo>
                <a:lnTo>
                  <a:pt x="292" y="380"/>
                </a:lnTo>
                <a:lnTo>
                  <a:pt x="0" y="1816"/>
                </a:lnTo>
                <a:lnTo>
                  <a:pt x="774" y="5003"/>
                </a:lnTo>
                <a:lnTo>
                  <a:pt x="1701" y="6146"/>
                </a:lnTo>
                <a:lnTo>
                  <a:pt x="3213" y="5765"/>
                </a:lnTo>
                <a:lnTo>
                  <a:pt x="3505" y="4330"/>
                </a:lnTo>
                <a:lnTo>
                  <a:pt x="2717" y="1142"/>
                </a:lnTo>
                <a:lnTo>
                  <a:pt x="1790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413133" y="1372153"/>
            <a:ext cx="5430" cy="3258"/>
          </a:xfrm>
          <a:custGeom>
            <a:avLst/>
            <a:gdLst/>
            <a:ahLst/>
            <a:cxnLst/>
            <a:rect l="l" t="t" r="r" b="b"/>
            <a:pathLst>
              <a:path w="6350" h="3809">
                <a:moveTo>
                  <a:pt x="4292" y="0"/>
                </a:moveTo>
                <a:lnTo>
                  <a:pt x="1130" y="787"/>
                </a:lnTo>
                <a:lnTo>
                  <a:pt x="0" y="1727"/>
                </a:lnTo>
                <a:lnTo>
                  <a:pt x="368" y="3238"/>
                </a:lnTo>
                <a:lnTo>
                  <a:pt x="1803" y="3530"/>
                </a:lnTo>
                <a:lnTo>
                  <a:pt x="4965" y="2743"/>
                </a:lnTo>
                <a:lnTo>
                  <a:pt x="6108" y="1803"/>
                </a:lnTo>
                <a:lnTo>
                  <a:pt x="5727" y="304"/>
                </a:lnTo>
                <a:lnTo>
                  <a:pt x="4292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404250" y="1374369"/>
            <a:ext cx="5430" cy="3258"/>
          </a:xfrm>
          <a:custGeom>
            <a:avLst/>
            <a:gdLst/>
            <a:ahLst/>
            <a:cxnLst/>
            <a:rect l="l" t="t" r="r" b="b"/>
            <a:pathLst>
              <a:path w="6350" h="3809">
                <a:moveTo>
                  <a:pt x="4292" y="0"/>
                </a:moveTo>
                <a:lnTo>
                  <a:pt x="1130" y="787"/>
                </a:lnTo>
                <a:lnTo>
                  <a:pt x="0" y="1727"/>
                </a:lnTo>
                <a:lnTo>
                  <a:pt x="368" y="3238"/>
                </a:lnTo>
                <a:lnTo>
                  <a:pt x="1803" y="3530"/>
                </a:lnTo>
                <a:lnTo>
                  <a:pt x="4965" y="2743"/>
                </a:lnTo>
                <a:lnTo>
                  <a:pt x="6108" y="1803"/>
                </a:lnTo>
                <a:lnTo>
                  <a:pt x="5727" y="304"/>
                </a:lnTo>
                <a:lnTo>
                  <a:pt x="4292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393368" y="1371654"/>
            <a:ext cx="11946" cy="10317"/>
          </a:xfrm>
          <a:custGeom>
            <a:avLst/>
            <a:gdLst/>
            <a:ahLst/>
            <a:cxnLst/>
            <a:rect l="l" t="t" r="r" b="b"/>
            <a:pathLst>
              <a:path w="13970" h="12065">
                <a:moveTo>
                  <a:pt x="1841" y="0"/>
                </a:moveTo>
                <a:lnTo>
                  <a:pt x="0" y="457"/>
                </a:lnTo>
                <a:lnTo>
                  <a:pt x="254" y="3124"/>
                </a:lnTo>
                <a:lnTo>
                  <a:pt x="965" y="5892"/>
                </a:lnTo>
                <a:lnTo>
                  <a:pt x="2184" y="8674"/>
                </a:lnTo>
                <a:lnTo>
                  <a:pt x="4318" y="11976"/>
                </a:lnTo>
                <a:lnTo>
                  <a:pt x="4521" y="11696"/>
                </a:lnTo>
                <a:lnTo>
                  <a:pt x="4597" y="11544"/>
                </a:lnTo>
                <a:lnTo>
                  <a:pt x="8458" y="11544"/>
                </a:lnTo>
                <a:lnTo>
                  <a:pt x="11976" y="10261"/>
                </a:lnTo>
                <a:lnTo>
                  <a:pt x="13703" y="8026"/>
                </a:lnTo>
                <a:lnTo>
                  <a:pt x="12657" y="5486"/>
                </a:lnTo>
                <a:lnTo>
                  <a:pt x="5524" y="5486"/>
                </a:lnTo>
                <a:lnTo>
                  <a:pt x="5435" y="4991"/>
                </a:lnTo>
                <a:lnTo>
                  <a:pt x="5295" y="4495"/>
                </a:lnTo>
                <a:lnTo>
                  <a:pt x="4076" y="1523"/>
                </a:lnTo>
                <a:lnTo>
                  <a:pt x="1841" y="0"/>
                </a:lnTo>
                <a:close/>
              </a:path>
              <a:path w="13970" h="12065">
                <a:moveTo>
                  <a:pt x="8458" y="11544"/>
                </a:moveTo>
                <a:lnTo>
                  <a:pt x="4597" y="11544"/>
                </a:lnTo>
                <a:lnTo>
                  <a:pt x="5854" y="11950"/>
                </a:lnTo>
                <a:lnTo>
                  <a:pt x="7518" y="11887"/>
                </a:lnTo>
                <a:lnTo>
                  <a:pt x="8458" y="11544"/>
                </a:lnTo>
                <a:close/>
              </a:path>
              <a:path w="13970" h="12065">
                <a:moveTo>
                  <a:pt x="9385" y="4000"/>
                </a:moveTo>
                <a:lnTo>
                  <a:pt x="6197" y="5156"/>
                </a:lnTo>
                <a:lnTo>
                  <a:pt x="5854" y="5308"/>
                </a:lnTo>
                <a:lnTo>
                  <a:pt x="5524" y="5486"/>
                </a:lnTo>
                <a:lnTo>
                  <a:pt x="12657" y="5486"/>
                </a:lnTo>
                <a:lnTo>
                  <a:pt x="12280" y="4571"/>
                </a:lnTo>
                <a:lnTo>
                  <a:pt x="9385" y="40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409920" y="1373337"/>
            <a:ext cx="2715" cy="271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32" y="0"/>
                </a:moveTo>
                <a:lnTo>
                  <a:pt x="457" y="126"/>
                </a:lnTo>
                <a:lnTo>
                  <a:pt x="76" y="584"/>
                </a:lnTo>
                <a:lnTo>
                  <a:pt x="0" y="2387"/>
                </a:lnTo>
                <a:lnTo>
                  <a:pt x="685" y="2971"/>
                </a:lnTo>
                <a:lnTo>
                  <a:pt x="2247" y="2844"/>
                </a:lnTo>
                <a:lnTo>
                  <a:pt x="2832" y="2158"/>
                </a:lnTo>
                <a:lnTo>
                  <a:pt x="2705" y="584"/>
                </a:lnTo>
                <a:lnTo>
                  <a:pt x="20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394324" y="1373653"/>
            <a:ext cx="2172" cy="4887"/>
          </a:xfrm>
          <a:custGeom>
            <a:avLst/>
            <a:gdLst/>
            <a:ahLst/>
            <a:cxnLst/>
            <a:rect l="l" t="t" r="r" b="b"/>
            <a:pathLst>
              <a:path w="2539" h="5715">
                <a:moveTo>
                  <a:pt x="0" y="0"/>
                </a:moveTo>
                <a:lnTo>
                  <a:pt x="1358" y="5397"/>
                </a:lnTo>
                <a:lnTo>
                  <a:pt x="2273" y="5067"/>
                </a:lnTo>
                <a:lnTo>
                  <a:pt x="2362" y="3644"/>
                </a:lnTo>
                <a:lnTo>
                  <a:pt x="1333" y="1041"/>
                </a:lnTo>
                <a:lnTo>
                  <a:pt x="622" y="203"/>
                </a:lnTo>
                <a:lnTo>
                  <a:pt x="0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398016" y="1376855"/>
            <a:ext cx="5430" cy="3258"/>
          </a:xfrm>
          <a:custGeom>
            <a:avLst/>
            <a:gdLst/>
            <a:ahLst/>
            <a:cxnLst/>
            <a:rect l="l" t="t" r="r" b="b"/>
            <a:pathLst>
              <a:path w="6350" h="3809">
                <a:moveTo>
                  <a:pt x="3898" y="0"/>
                </a:moveTo>
                <a:lnTo>
                  <a:pt x="965" y="1168"/>
                </a:lnTo>
                <a:lnTo>
                  <a:pt x="0" y="2209"/>
                </a:lnTo>
                <a:lnTo>
                  <a:pt x="558" y="3606"/>
                </a:lnTo>
                <a:lnTo>
                  <a:pt x="1968" y="3708"/>
                </a:lnTo>
                <a:lnTo>
                  <a:pt x="4902" y="2527"/>
                </a:lnTo>
                <a:lnTo>
                  <a:pt x="5880" y="1485"/>
                </a:lnTo>
                <a:lnTo>
                  <a:pt x="5321" y="88"/>
                </a:lnTo>
                <a:lnTo>
                  <a:pt x="3898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395899" y="1379147"/>
            <a:ext cx="1629" cy="2172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1130" y="0"/>
                </a:moveTo>
                <a:lnTo>
                  <a:pt x="279" y="88"/>
                </a:lnTo>
                <a:lnTo>
                  <a:pt x="0" y="203"/>
                </a:lnTo>
                <a:lnTo>
                  <a:pt x="1219" y="2438"/>
                </a:lnTo>
                <a:lnTo>
                  <a:pt x="1638" y="2197"/>
                </a:lnTo>
                <a:lnTo>
                  <a:pt x="1892" y="1714"/>
                </a:lnTo>
                <a:lnTo>
                  <a:pt x="1752" y="507"/>
                </a:lnTo>
                <a:lnTo>
                  <a:pt x="11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397593" y="1382318"/>
            <a:ext cx="5430" cy="543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1206" y="0"/>
                </a:moveTo>
                <a:lnTo>
                  <a:pt x="0" y="12"/>
                </a:lnTo>
                <a:lnTo>
                  <a:pt x="4140" y="6121"/>
                </a:lnTo>
                <a:lnTo>
                  <a:pt x="5905" y="4254"/>
                </a:lnTo>
                <a:lnTo>
                  <a:pt x="3683" y="3911"/>
                </a:lnTo>
                <a:lnTo>
                  <a:pt x="1206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461731" y="1373392"/>
            <a:ext cx="2172" cy="4887"/>
          </a:xfrm>
          <a:custGeom>
            <a:avLst/>
            <a:gdLst/>
            <a:ahLst/>
            <a:cxnLst/>
            <a:rect l="l" t="t" r="r" b="b"/>
            <a:pathLst>
              <a:path w="2539" h="5715">
                <a:moveTo>
                  <a:pt x="2222" y="0"/>
                </a:moveTo>
                <a:lnTo>
                  <a:pt x="1638" y="279"/>
                </a:lnTo>
                <a:lnTo>
                  <a:pt x="990" y="1066"/>
                </a:lnTo>
                <a:lnTo>
                  <a:pt x="0" y="3581"/>
                </a:lnTo>
                <a:lnTo>
                  <a:pt x="101" y="5016"/>
                </a:lnTo>
                <a:lnTo>
                  <a:pt x="889" y="5321"/>
                </a:lnTo>
                <a:lnTo>
                  <a:pt x="2222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455053" y="1376552"/>
            <a:ext cx="5430" cy="3258"/>
          </a:xfrm>
          <a:custGeom>
            <a:avLst/>
            <a:gdLst/>
            <a:ahLst/>
            <a:cxnLst/>
            <a:rect l="l" t="t" r="r" b="b"/>
            <a:pathLst>
              <a:path w="6350" h="3809">
                <a:moveTo>
                  <a:pt x="1968" y="0"/>
                </a:moveTo>
                <a:lnTo>
                  <a:pt x="533" y="88"/>
                </a:lnTo>
                <a:lnTo>
                  <a:pt x="0" y="1485"/>
                </a:lnTo>
                <a:lnTo>
                  <a:pt x="952" y="2527"/>
                </a:lnTo>
                <a:lnTo>
                  <a:pt x="3898" y="3708"/>
                </a:lnTo>
                <a:lnTo>
                  <a:pt x="5321" y="3606"/>
                </a:lnTo>
                <a:lnTo>
                  <a:pt x="5854" y="2209"/>
                </a:lnTo>
                <a:lnTo>
                  <a:pt x="4889" y="1168"/>
                </a:lnTo>
                <a:lnTo>
                  <a:pt x="1968" y="0"/>
                </a:lnTo>
                <a:close/>
              </a:path>
            </a:pathLst>
          </a:custGeom>
          <a:solidFill>
            <a:srgbClr val="FEBC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460580" y="1378843"/>
            <a:ext cx="1629" cy="2172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749" y="0"/>
                </a:moveTo>
                <a:lnTo>
                  <a:pt x="126" y="507"/>
                </a:lnTo>
                <a:lnTo>
                  <a:pt x="0" y="1714"/>
                </a:lnTo>
                <a:lnTo>
                  <a:pt x="241" y="2184"/>
                </a:lnTo>
                <a:lnTo>
                  <a:pt x="634" y="2425"/>
                </a:lnTo>
                <a:lnTo>
                  <a:pt x="1866" y="203"/>
                </a:lnTo>
                <a:lnTo>
                  <a:pt x="1600" y="88"/>
                </a:lnTo>
                <a:lnTo>
                  <a:pt x="7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441174" y="1386315"/>
            <a:ext cx="3801" cy="3801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5" y="0"/>
                </a:moveTo>
                <a:lnTo>
                  <a:pt x="914" y="0"/>
                </a:lnTo>
                <a:lnTo>
                  <a:pt x="0" y="927"/>
                </a:lnTo>
                <a:lnTo>
                  <a:pt x="0" y="3200"/>
                </a:lnTo>
                <a:lnTo>
                  <a:pt x="914" y="4114"/>
                </a:lnTo>
                <a:lnTo>
                  <a:pt x="3175" y="4114"/>
                </a:lnTo>
                <a:lnTo>
                  <a:pt x="4089" y="3200"/>
                </a:lnTo>
                <a:lnTo>
                  <a:pt x="4089" y="927"/>
                </a:lnTo>
                <a:lnTo>
                  <a:pt x="31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301208" y="1780875"/>
            <a:ext cx="4474" cy="38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469833" y="1412780"/>
            <a:ext cx="4887" cy="4344"/>
          </a:xfrm>
          <a:custGeom>
            <a:avLst/>
            <a:gdLst/>
            <a:ahLst/>
            <a:cxnLst/>
            <a:rect l="l" t="t" r="r" b="b"/>
            <a:pathLst>
              <a:path w="5714" h="5080">
                <a:moveTo>
                  <a:pt x="76" y="12"/>
                </a:moveTo>
                <a:lnTo>
                  <a:pt x="2082" y="0"/>
                </a:lnTo>
                <a:lnTo>
                  <a:pt x="4000" y="50"/>
                </a:lnTo>
                <a:lnTo>
                  <a:pt x="4876" y="241"/>
                </a:lnTo>
                <a:lnTo>
                  <a:pt x="5308" y="914"/>
                </a:lnTo>
                <a:lnTo>
                  <a:pt x="4584" y="2222"/>
                </a:lnTo>
                <a:lnTo>
                  <a:pt x="4508" y="2933"/>
                </a:lnTo>
                <a:lnTo>
                  <a:pt x="4419" y="3632"/>
                </a:lnTo>
                <a:lnTo>
                  <a:pt x="3060" y="4292"/>
                </a:lnTo>
                <a:lnTo>
                  <a:pt x="2044" y="4381"/>
                </a:lnTo>
                <a:lnTo>
                  <a:pt x="1015" y="4470"/>
                </a:lnTo>
                <a:lnTo>
                  <a:pt x="253" y="3606"/>
                </a:lnTo>
                <a:lnTo>
                  <a:pt x="419" y="2590"/>
                </a:lnTo>
                <a:lnTo>
                  <a:pt x="596" y="1562"/>
                </a:lnTo>
                <a:lnTo>
                  <a:pt x="0" y="25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085184" y="1625177"/>
            <a:ext cx="39095" cy="22262"/>
          </a:xfrm>
          <a:custGeom>
            <a:avLst/>
            <a:gdLst/>
            <a:ahLst/>
            <a:cxnLst/>
            <a:rect l="l" t="t" r="r" b="b"/>
            <a:pathLst>
              <a:path w="45720" h="26035">
                <a:moveTo>
                  <a:pt x="22860" y="0"/>
                </a:moveTo>
                <a:lnTo>
                  <a:pt x="13978" y="1624"/>
                </a:lnTo>
                <a:lnTo>
                  <a:pt x="6710" y="6048"/>
                </a:lnTo>
                <a:lnTo>
                  <a:pt x="1802" y="12601"/>
                </a:lnTo>
                <a:lnTo>
                  <a:pt x="0" y="20612"/>
                </a:lnTo>
                <a:lnTo>
                  <a:pt x="0" y="22326"/>
                </a:lnTo>
                <a:lnTo>
                  <a:pt x="228" y="23977"/>
                </a:lnTo>
                <a:lnTo>
                  <a:pt x="673" y="25565"/>
                </a:lnTo>
                <a:lnTo>
                  <a:pt x="3680" y="19337"/>
                </a:lnTo>
                <a:lnTo>
                  <a:pt x="8685" y="14379"/>
                </a:lnTo>
                <a:lnTo>
                  <a:pt x="15230" y="11102"/>
                </a:lnTo>
                <a:lnTo>
                  <a:pt x="22860" y="9918"/>
                </a:lnTo>
                <a:lnTo>
                  <a:pt x="41908" y="9918"/>
                </a:lnTo>
                <a:lnTo>
                  <a:pt x="39009" y="6048"/>
                </a:lnTo>
                <a:lnTo>
                  <a:pt x="31741" y="1624"/>
                </a:lnTo>
                <a:lnTo>
                  <a:pt x="22860" y="0"/>
                </a:lnTo>
                <a:close/>
              </a:path>
              <a:path w="45720" h="26035">
                <a:moveTo>
                  <a:pt x="41908" y="9918"/>
                </a:moveTo>
                <a:lnTo>
                  <a:pt x="22860" y="9918"/>
                </a:lnTo>
                <a:lnTo>
                  <a:pt x="30489" y="11102"/>
                </a:lnTo>
                <a:lnTo>
                  <a:pt x="37034" y="14379"/>
                </a:lnTo>
                <a:lnTo>
                  <a:pt x="42039" y="19337"/>
                </a:lnTo>
                <a:lnTo>
                  <a:pt x="45046" y="25565"/>
                </a:lnTo>
                <a:lnTo>
                  <a:pt x="45491" y="23977"/>
                </a:lnTo>
                <a:lnTo>
                  <a:pt x="45720" y="22326"/>
                </a:lnTo>
                <a:lnTo>
                  <a:pt x="45720" y="20612"/>
                </a:lnTo>
                <a:lnTo>
                  <a:pt x="43917" y="12601"/>
                </a:lnTo>
                <a:lnTo>
                  <a:pt x="41908" y="99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 txBox="1"/>
          <p:nvPr/>
        </p:nvSpPr>
        <p:spPr>
          <a:xfrm>
            <a:off x="625517" y="337208"/>
            <a:ext cx="5688632" cy="3557134"/>
          </a:xfrm>
          <a:prstGeom prst="rect">
            <a:avLst/>
          </a:prstGeom>
        </p:spPr>
        <p:txBody>
          <a:bodyPr vert="horz" wrap="square" lIns="0" tIns="27692" rIns="0" bIns="0" rtlCol="0">
            <a:spAutoFit/>
          </a:bodyPr>
          <a:lstStyle/>
          <a:p>
            <a:pPr marL="235657" marR="230227" indent="543" algn="ctr">
              <a:lnSpc>
                <a:spcPts val="1539"/>
              </a:lnSpc>
              <a:spcBef>
                <a:spcPts val="217"/>
              </a:spcBef>
            </a:pPr>
            <a:r>
              <a:rPr lang="ru-RU" sz="1710" b="1" spc="214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Финансовое управление администрации города Невинномысска</a:t>
            </a:r>
            <a:endParaRPr sz="1710" b="1" dirty="0">
              <a:solidFill>
                <a:srgbClr val="386742"/>
              </a:solidFill>
              <a:latin typeface="Palatino Linotype" panose="02040502050505030304" pitchFamily="18" charset="0"/>
              <a:cs typeface="PMingLiU"/>
            </a:endParaRPr>
          </a:p>
          <a:p>
            <a:pPr marL="543" algn="ctr">
              <a:spcBef>
                <a:spcPts val="1030"/>
              </a:spcBef>
            </a:pPr>
            <a:r>
              <a:rPr lang="ru-RU" sz="1600" spc="64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Адрес</a:t>
            </a:r>
            <a:r>
              <a:rPr sz="1600" spc="64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: </a:t>
            </a:r>
            <a:r>
              <a:rPr lang="ru-RU" sz="1600" spc="26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г. Невинномысск</a:t>
            </a:r>
            <a:r>
              <a:rPr sz="1600" spc="137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, </a:t>
            </a:r>
            <a:r>
              <a:rPr lang="ru-RU" sz="1600" spc="64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ул. Гагарина</a:t>
            </a:r>
            <a:r>
              <a:rPr sz="1600" spc="90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,</a:t>
            </a:r>
            <a:r>
              <a:rPr sz="1600" spc="-128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 </a:t>
            </a:r>
            <a:r>
              <a:rPr lang="ru-RU" sz="1600" spc="43" dirty="0" smtClean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59</a:t>
            </a:r>
            <a:endParaRPr sz="1600" dirty="0">
              <a:solidFill>
                <a:srgbClr val="386742"/>
              </a:solidFill>
              <a:latin typeface="Palatino Linotype" panose="02040502050505030304" pitchFamily="18" charset="0"/>
              <a:cs typeface="PMingLiU"/>
            </a:endParaRPr>
          </a:p>
          <a:p>
            <a:pPr>
              <a:spcBef>
                <a:spcPts val="4"/>
              </a:spcBef>
            </a:pPr>
            <a:endParaRPr sz="1600" dirty="0">
              <a:solidFill>
                <a:srgbClr val="386742"/>
              </a:solidFill>
              <a:latin typeface="Palatino Linotype" panose="02040502050505030304" pitchFamily="18" charset="0"/>
              <a:cs typeface="Times New Roman"/>
            </a:endParaRPr>
          </a:p>
          <a:p>
            <a:pPr algn="ctr"/>
            <a:r>
              <a:rPr lang="ru-RU" sz="1600" spc="137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Телефон</a:t>
            </a:r>
            <a:r>
              <a:rPr sz="1600" spc="26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 </a:t>
            </a:r>
            <a:r>
              <a:rPr sz="1600" spc="174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+7</a:t>
            </a:r>
            <a:r>
              <a:rPr sz="1600" spc="38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 </a:t>
            </a:r>
            <a:r>
              <a:rPr sz="1600" spc="60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(</a:t>
            </a:r>
            <a:r>
              <a:rPr lang="ru-RU" sz="1600" spc="60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86554</a:t>
            </a:r>
            <a:r>
              <a:rPr sz="1600" spc="60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)</a:t>
            </a:r>
            <a:r>
              <a:rPr sz="1600" spc="34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 </a:t>
            </a:r>
            <a:r>
              <a:rPr lang="ru-RU" sz="1600" spc="141" dirty="0" smtClean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2-88-10</a:t>
            </a:r>
            <a:endParaRPr sz="1600" dirty="0">
              <a:solidFill>
                <a:srgbClr val="386742"/>
              </a:solidFill>
              <a:latin typeface="Palatino Linotype" panose="02040502050505030304" pitchFamily="18" charset="0"/>
              <a:cs typeface="Times New Roman"/>
            </a:endParaRPr>
          </a:p>
          <a:p>
            <a:pPr marL="614935" marR="608147" indent="-6788" algn="ctr"/>
            <a:r>
              <a:rPr lang="ru-RU" sz="1600" spc="77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График работы</a:t>
            </a:r>
            <a:r>
              <a:rPr sz="1600" spc="86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:</a:t>
            </a:r>
            <a:endParaRPr lang="ru-RU" sz="1600" spc="86" dirty="0">
              <a:solidFill>
                <a:srgbClr val="386742"/>
              </a:solidFill>
              <a:latin typeface="Palatino Linotype" panose="02040502050505030304" pitchFamily="18" charset="0"/>
              <a:cs typeface="PMingLiU"/>
            </a:endParaRPr>
          </a:p>
          <a:p>
            <a:pPr marL="614935" marR="608147" indent="-6788" algn="ctr"/>
            <a:r>
              <a:rPr sz="1600" spc="86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  </a:t>
            </a:r>
            <a:endParaRPr lang="ru-RU" sz="1600" spc="86" dirty="0">
              <a:solidFill>
                <a:srgbClr val="386742"/>
              </a:solidFill>
              <a:latin typeface="Palatino Linotype" panose="02040502050505030304" pitchFamily="18" charset="0"/>
              <a:cs typeface="PMingLiU"/>
            </a:endParaRPr>
          </a:p>
          <a:p>
            <a:pPr marL="614935" marR="608147" indent="229413" algn="ctr"/>
            <a:r>
              <a:rPr lang="ru-RU" sz="1600" spc="124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Понедельник - пятница, </a:t>
            </a:r>
            <a:endParaRPr lang="ru-RU" sz="1600" spc="124" dirty="0" smtClean="0">
              <a:solidFill>
                <a:srgbClr val="386742"/>
              </a:solidFill>
              <a:latin typeface="Palatino Linotype" panose="02040502050505030304" pitchFamily="18" charset="0"/>
              <a:cs typeface="PMingLiU"/>
            </a:endParaRPr>
          </a:p>
          <a:p>
            <a:pPr marL="614935" marR="608147" indent="229413" algn="ctr"/>
            <a:r>
              <a:rPr lang="ru-RU" sz="1600" spc="124" dirty="0" smtClean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с </a:t>
            </a:r>
            <a:r>
              <a:rPr lang="ru-RU" sz="1600" spc="124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9.00 до </a:t>
            </a:r>
            <a:r>
              <a:rPr lang="ru-RU" sz="1600" spc="124" dirty="0" smtClean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18.00</a:t>
            </a:r>
          </a:p>
          <a:p>
            <a:pPr marL="614935" marR="608147" indent="229413" algn="ctr"/>
            <a:r>
              <a:rPr lang="ru-RU" sz="1600" spc="124" dirty="0" smtClean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Суббота</a:t>
            </a:r>
            <a:r>
              <a:rPr lang="ru-RU" sz="1600" spc="124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, воскресенье - выходной</a:t>
            </a:r>
          </a:p>
          <a:p>
            <a:pPr marL="615206" marR="608147" indent="650500" algn="ctr"/>
            <a:r>
              <a:rPr lang="ru-RU" sz="1600" spc="124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Перерыв</a:t>
            </a:r>
            <a:r>
              <a:rPr lang="en-US" sz="1600" spc="124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 </a:t>
            </a:r>
            <a:r>
              <a:rPr lang="ru-RU" sz="1600" spc="124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-</a:t>
            </a:r>
            <a:r>
              <a:rPr lang="en-US" sz="1600" spc="124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 </a:t>
            </a:r>
            <a:r>
              <a:rPr lang="ru-RU" sz="1600" spc="124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с 13.00 до 14.00</a:t>
            </a:r>
            <a:endParaRPr sz="1600" dirty="0">
              <a:solidFill>
                <a:srgbClr val="386742"/>
              </a:solidFill>
              <a:latin typeface="Palatino Linotype" panose="02040502050505030304" pitchFamily="18" charset="0"/>
              <a:cs typeface="PMingLiU"/>
            </a:endParaRPr>
          </a:p>
          <a:p>
            <a:pPr>
              <a:lnSpc>
                <a:spcPct val="100000"/>
              </a:lnSpc>
            </a:pPr>
            <a:endParaRPr sz="1600" dirty="0">
              <a:solidFill>
                <a:srgbClr val="386742"/>
              </a:solidFill>
              <a:latin typeface="Palatino Linotype" panose="02040502050505030304" pitchFamily="18" charset="0"/>
              <a:cs typeface="Times New Roman"/>
            </a:endParaRPr>
          </a:p>
          <a:p>
            <a:pPr marL="543" algn="ctr">
              <a:spcBef>
                <a:spcPts val="919"/>
              </a:spcBef>
            </a:pPr>
            <a:r>
              <a:rPr sz="1600" spc="103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E-mail:</a:t>
            </a:r>
            <a:r>
              <a:rPr sz="1600" spc="97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 </a:t>
            </a:r>
            <a:r>
              <a:rPr lang="en-US" sz="1600" spc="60" dirty="0">
                <a:latin typeface="Palatino Linotype" panose="02040502050505030304" pitchFamily="18" charset="0"/>
                <a:cs typeface="PMingLiU"/>
                <a:hlinkClick r:id="rId5"/>
              </a:rPr>
              <a:t>finnev</a:t>
            </a:r>
            <a:r>
              <a:rPr sz="1600" spc="60" dirty="0">
                <a:latin typeface="Palatino Linotype" panose="02040502050505030304" pitchFamily="18" charset="0"/>
                <a:cs typeface="PMingLiU"/>
                <a:hlinkClick r:id="rId5"/>
              </a:rPr>
              <a:t>@</a:t>
            </a:r>
            <a:r>
              <a:rPr lang="en-US" sz="1600" spc="60" dirty="0" smtClean="0">
                <a:latin typeface="Palatino Linotype" panose="02040502050505030304" pitchFamily="18" charset="0"/>
                <a:cs typeface="PMingLiU"/>
                <a:hlinkClick r:id="rId5"/>
              </a:rPr>
              <a:t>nevsk.stavregion.</a:t>
            </a:r>
            <a:r>
              <a:rPr sz="1600" spc="60" dirty="0" smtClean="0">
                <a:latin typeface="Palatino Linotype" panose="02040502050505030304" pitchFamily="18" charset="0"/>
                <a:cs typeface="PMingLiU"/>
                <a:hlinkClick r:id="rId5"/>
              </a:rPr>
              <a:t>ru</a:t>
            </a:r>
            <a:endParaRPr sz="1600" dirty="0">
              <a:latin typeface="Palatino Linotype" panose="02040502050505030304" pitchFamily="18" charset="0"/>
              <a:cs typeface="PMingLiU"/>
            </a:endParaRPr>
          </a:p>
        </p:txBody>
      </p:sp>
      <p:sp>
        <p:nvSpPr>
          <p:cNvPr id="230" name="object 230"/>
          <p:cNvSpPr txBox="1"/>
          <p:nvPr/>
        </p:nvSpPr>
        <p:spPr>
          <a:xfrm>
            <a:off x="198193" y="7358899"/>
            <a:ext cx="6659807" cy="1166736"/>
          </a:xfrm>
          <a:prstGeom prst="rect">
            <a:avLst/>
          </a:prstGeom>
        </p:spPr>
        <p:txBody>
          <a:bodyPr vert="horz" wrap="square" lIns="0" tIns="27692" rIns="0" bIns="0" rtlCol="0">
            <a:spAutoFit/>
          </a:bodyPr>
          <a:lstStyle/>
          <a:p>
            <a:pPr marL="319820" marR="313304" algn="ctr">
              <a:lnSpc>
                <a:spcPts val="1112"/>
              </a:lnSpc>
              <a:spcBef>
                <a:spcPts val="217"/>
              </a:spcBef>
            </a:pPr>
            <a:r>
              <a:rPr lang="ru-RU" sz="2394" b="1" spc="107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Ольга Викторовна Колбасова,</a:t>
            </a:r>
          </a:p>
          <a:p>
            <a:pPr marL="319820" marR="313304" algn="ctr">
              <a:lnSpc>
                <a:spcPts val="1112"/>
              </a:lnSpc>
              <a:spcBef>
                <a:spcPts val="217"/>
              </a:spcBef>
            </a:pPr>
            <a:r>
              <a:rPr lang="ru-RU" sz="1368" b="1" spc="107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 </a:t>
            </a:r>
          </a:p>
          <a:p>
            <a:pPr marL="319820" marR="313304" algn="ctr"/>
            <a:r>
              <a:rPr lang="ru-RU" b="1" spc="107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заместитель главы администрации города, руководитель финансового управления администрации города Невинномысска</a:t>
            </a:r>
            <a:endParaRPr b="1" dirty="0">
              <a:solidFill>
                <a:srgbClr val="386742"/>
              </a:solidFill>
              <a:latin typeface="Palatino Linotype" panose="02040502050505030304" pitchFamily="18" charset="0"/>
              <a:cs typeface="PMingLiU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2865374" y="5265207"/>
            <a:ext cx="804172" cy="804172"/>
          </a:xfrm>
          <a:custGeom>
            <a:avLst/>
            <a:gdLst/>
            <a:ahLst/>
            <a:cxnLst/>
            <a:rect l="l" t="t" r="r" b="b"/>
            <a:pathLst>
              <a:path w="940435" h="940434">
                <a:moveTo>
                  <a:pt x="0" y="470103"/>
                </a:moveTo>
                <a:lnTo>
                  <a:pt x="2810" y="524576"/>
                </a:lnTo>
                <a:lnTo>
                  <a:pt x="11240" y="576720"/>
                </a:lnTo>
                <a:lnTo>
                  <a:pt x="25290" y="626537"/>
                </a:lnTo>
                <a:lnTo>
                  <a:pt x="44961" y="674026"/>
                </a:lnTo>
                <a:lnTo>
                  <a:pt x="70251" y="719187"/>
                </a:lnTo>
                <a:lnTo>
                  <a:pt x="101162" y="762020"/>
                </a:lnTo>
                <a:lnTo>
                  <a:pt x="137693" y="802525"/>
                </a:lnTo>
                <a:lnTo>
                  <a:pt x="178198" y="839051"/>
                </a:lnTo>
                <a:lnTo>
                  <a:pt x="221031" y="869959"/>
                </a:lnTo>
                <a:lnTo>
                  <a:pt x="266191" y="895247"/>
                </a:lnTo>
                <a:lnTo>
                  <a:pt x="313678" y="914916"/>
                </a:lnTo>
                <a:lnTo>
                  <a:pt x="363493" y="928966"/>
                </a:lnTo>
                <a:lnTo>
                  <a:pt x="415635" y="937396"/>
                </a:lnTo>
                <a:lnTo>
                  <a:pt x="470103" y="940206"/>
                </a:lnTo>
                <a:lnTo>
                  <a:pt x="524576" y="937396"/>
                </a:lnTo>
                <a:lnTo>
                  <a:pt x="576720" y="928966"/>
                </a:lnTo>
                <a:lnTo>
                  <a:pt x="626537" y="914916"/>
                </a:lnTo>
                <a:lnTo>
                  <a:pt x="674026" y="895247"/>
                </a:lnTo>
                <a:lnTo>
                  <a:pt x="719187" y="869959"/>
                </a:lnTo>
                <a:lnTo>
                  <a:pt x="762020" y="839051"/>
                </a:lnTo>
                <a:lnTo>
                  <a:pt x="802525" y="802525"/>
                </a:lnTo>
                <a:lnTo>
                  <a:pt x="839056" y="762020"/>
                </a:lnTo>
                <a:lnTo>
                  <a:pt x="869967" y="719187"/>
                </a:lnTo>
                <a:lnTo>
                  <a:pt x="895257" y="674026"/>
                </a:lnTo>
                <a:lnTo>
                  <a:pt x="914928" y="626537"/>
                </a:lnTo>
                <a:lnTo>
                  <a:pt x="928978" y="576720"/>
                </a:lnTo>
                <a:lnTo>
                  <a:pt x="937409" y="524576"/>
                </a:lnTo>
                <a:lnTo>
                  <a:pt x="940219" y="470103"/>
                </a:lnTo>
                <a:lnTo>
                  <a:pt x="937409" y="415630"/>
                </a:lnTo>
                <a:lnTo>
                  <a:pt x="928978" y="363485"/>
                </a:lnTo>
                <a:lnTo>
                  <a:pt x="914928" y="313669"/>
                </a:lnTo>
                <a:lnTo>
                  <a:pt x="895257" y="266181"/>
                </a:lnTo>
                <a:lnTo>
                  <a:pt x="869967" y="221023"/>
                </a:lnTo>
                <a:lnTo>
                  <a:pt x="839056" y="178193"/>
                </a:lnTo>
                <a:lnTo>
                  <a:pt x="802525" y="137693"/>
                </a:lnTo>
                <a:lnTo>
                  <a:pt x="762020" y="101162"/>
                </a:lnTo>
                <a:lnTo>
                  <a:pt x="719187" y="70251"/>
                </a:lnTo>
                <a:lnTo>
                  <a:pt x="674026" y="44961"/>
                </a:lnTo>
                <a:lnTo>
                  <a:pt x="626537" y="25290"/>
                </a:lnTo>
                <a:lnTo>
                  <a:pt x="576720" y="11240"/>
                </a:lnTo>
                <a:lnTo>
                  <a:pt x="524576" y="2810"/>
                </a:lnTo>
                <a:lnTo>
                  <a:pt x="470103" y="0"/>
                </a:lnTo>
                <a:lnTo>
                  <a:pt x="415635" y="2810"/>
                </a:lnTo>
                <a:lnTo>
                  <a:pt x="363493" y="11240"/>
                </a:lnTo>
                <a:lnTo>
                  <a:pt x="313678" y="25290"/>
                </a:lnTo>
                <a:lnTo>
                  <a:pt x="266191" y="44961"/>
                </a:lnTo>
                <a:lnTo>
                  <a:pt x="221031" y="70251"/>
                </a:lnTo>
                <a:lnTo>
                  <a:pt x="178198" y="101162"/>
                </a:lnTo>
                <a:lnTo>
                  <a:pt x="137693" y="137693"/>
                </a:lnTo>
                <a:lnTo>
                  <a:pt x="101162" y="178193"/>
                </a:lnTo>
                <a:lnTo>
                  <a:pt x="70251" y="221023"/>
                </a:lnTo>
                <a:lnTo>
                  <a:pt x="44961" y="266181"/>
                </a:lnTo>
                <a:lnTo>
                  <a:pt x="25290" y="313669"/>
                </a:lnTo>
                <a:lnTo>
                  <a:pt x="11240" y="363485"/>
                </a:lnTo>
                <a:lnTo>
                  <a:pt x="2810" y="415630"/>
                </a:lnTo>
                <a:lnTo>
                  <a:pt x="0" y="470103"/>
                </a:lnTo>
                <a:close/>
              </a:path>
            </a:pathLst>
          </a:custGeom>
          <a:ln w="12598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1" name="Group 28">
            <a:extLst>
              <a:ext uri="{FF2B5EF4-FFF2-40B4-BE49-F238E27FC236}">
                <a16:creationId xmlns="" xmlns:a16="http://schemas.microsoft.com/office/drawing/2014/main" id="{7B466DE0-4297-4760-B7DF-E402060BA486}"/>
              </a:ext>
            </a:extLst>
          </p:cNvPr>
          <p:cNvGrpSpPr/>
          <p:nvPr/>
        </p:nvGrpSpPr>
        <p:grpSpPr>
          <a:xfrm>
            <a:off x="548680" y="1767922"/>
            <a:ext cx="749601" cy="1074873"/>
            <a:chOff x="7478257" y="2193205"/>
            <a:chExt cx="452898" cy="700189"/>
          </a:xfrm>
          <a:solidFill>
            <a:srgbClr val="386742"/>
          </a:solidFill>
        </p:grpSpPr>
        <p:sp>
          <p:nvSpPr>
            <p:cNvPr id="233" name="Oval 29">
              <a:extLst>
                <a:ext uri="{FF2B5EF4-FFF2-40B4-BE49-F238E27FC236}">
                  <a16:creationId xmlns="" xmlns:a16="http://schemas.microsoft.com/office/drawing/2014/main" id="{126421CC-47DE-4E5D-A8EE-11F3EA5E17D7}"/>
                </a:ext>
              </a:extLst>
            </p:cNvPr>
            <p:cNvSpPr/>
            <p:nvPr/>
          </p:nvSpPr>
          <p:spPr>
            <a:xfrm>
              <a:off x="7478257" y="2786413"/>
              <a:ext cx="452893" cy="10698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4" name="Freeform 17">
              <a:extLst>
                <a:ext uri="{FF2B5EF4-FFF2-40B4-BE49-F238E27FC236}">
                  <a16:creationId xmlns="" xmlns:a16="http://schemas.microsoft.com/office/drawing/2014/main" id="{345EBDF6-511C-4671-9775-FB46475EBB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262" y="2193205"/>
              <a:ext cx="452893" cy="646699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rgbClr val="282F39"/>
                </a:solidFill>
                <a:latin typeface="Calibri" panose="020F0502020204030204"/>
                <a:cs typeface="+mn-cs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010" y="4222995"/>
            <a:ext cx="1943132" cy="2590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2754C75C-0F1E-4359-BF5F-B53D9AC515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88430" y="0"/>
            <a:ext cx="6741369" cy="920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0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object 217"/>
          <p:cNvSpPr txBox="1"/>
          <p:nvPr/>
        </p:nvSpPr>
        <p:spPr>
          <a:xfrm>
            <a:off x="1196752" y="4435324"/>
            <a:ext cx="4872386" cy="872192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" algn="ctr"/>
            <a:r>
              <a:rPr lang="ru-RU" sz="2800" b="1" spc="171" dirty="0">
                <a:solidFill>
                  <a:srgbClr val="386742"/>
                </a:solidFill>
                <a:latin typeface="Palatino Linotype" panose="02040502050505030304" pitchFamily="18" charset="0"/>
                <a:cs typeface="PMingLiU"/>
              </a:rPr>
              <a:t>Подробности на сайте администрации города</a:t>
            </a:r>
            <a:endParaRPr sz="2800" b="1" dirty="0">
              <a:solidFill>
                <a:srgbClr val="386742"/>
              </a:solidFill>
              <a:latin typeface="Palatino Linotype" panose="02040502050505030304" pitchFamily="18" charset="0"/>
              <a:cs typeface="PMingLiU"/>
            </a:endParaRPr>
          </a:p>
        </p:txBody>
      </p:sp>
      <p:sp>
        <p:nvSpPr>
          <p:cNvPr id="218" name="object 218"/>
          <p:cNvSpPr txBox="1"/>
          <p:nvPr/>
        </p:nvSpPr>
        <p:spPr>
          <a:xfrm>
            <a:off x="1410870" y="6322968"/>
            <a:ext cx="4754434" cy="564416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lang="en-US" sz="3600" b="1" spc="-196" dirty="0">
                <a:latin typeface="Palatino Linotype" panose="02040502050505030304" pitchFamily="18" charset="0"/>
                <a:cs typeface="Bookman Old Style"/>
              </a:rPr>
              <a:t>www. http://nevadm.ru</a:t>
            </a:r>
            <a:endParaRPr sz="3600" b="1" dirty="0">
              <a:latin typeface="Palatino Linotype" panose="02040502050505030304" pitchFamily="18" charset="0"/>
              <a:cs typeface="Bookman Old Style"/>
            </a:endParaRPr>
          </a:p>
        </p:txBody>
      </p:sp>
      <p:pic>
        <p:nvPicPr>
          <p:cNvPr id="19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4" y="827584"/>
            <a:ext cx="614637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" name="Рисунок 20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2" y="7914727"/>
            <a:ext cx="1342144" cy="926227"/>
          </a:xfrm>
          <a:prstGeom prst="rect">
            <a:avLst/>
          </a:prstGeom>
        </p:spPr>
      </p:pic>
      <p:pic>
        <p:nvPicPr>
          <p:cNvPr id="202" name="Рисунок 201">
            <a:extLst>
              <a:ext uri="{FF2B5EF4-FFF2-40B4-BE49-F238E27FC236}">
                <a16:creationId xmlns:a16="http://schemas.microsoft.com/office/drawing/2014/main" xmlns="" id="{2754C75C-0F1E-4359-BF5F-B53D9AC515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63711"/>
            <a:ext cx="6741369" cy="920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5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4416" y="747316"/>
            <a:ext cx="3308270" cy="0"/>
          </a:xfrm>
          <a:custGeom>
            <a:avLst/>
            <a:gdLst/>
            <a:ahLst/>
            <a:cxnLst/>
            <a:rect l="l" t="t" r="r" b="b"/>
            <a:pathLst>
              <a:path w="2736215">
                <a:moveTo>
                  <a:pt x="0" y="0"/>
                </a:moveTo>
                <a:lnTo>
                  <a:pt x="2735997" y="0"/>
                </a:lnTo>
              </a:path>
            </a:pathLst>
          </a:custGeom>
          <a:ln w="3176">
            <a:solidFill>
              <a:srgbClr val="386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324216" y="624094"/>
            <a:ext cx="3322217" cy="7646105"/>
            <a:chOff x="2580335" y="516177"/>
            <a:chExt cx="2747751" cy="6323966"/>
          </a:xfrm>
        </p:grpSpPr>
        <p:sp>
          <p:nvSpPr>
            <p:cNvPr id="4" name="object 4"/>
            <p:cNvSpPr/>
            <p:nvPr/>
          </p:nvSpPr>
          <p:spPr>
            <a:xfrm>
              <a:off x="2901589" y="516177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404" y="203810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07996" y="516177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99694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894"/>
                  </a:lnTo>
                  <a:lnTo>
                    <a:pt x="101894" y="203819"/>
                  </a:lnTo>
                  <a:lnTo>
                    <a:pt x="203810" y="101894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06102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894"/>
                  </a:lnTo>
                  <a:lnTo>
                    <a:pt x="101894" y="203819"/>
                  </a:lnTo>
                  <a:lnTo>
                    <a:pt x="203819" y="101894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88332" y="764519"/>
              <a:ext cx="0" cy="6050280"/>
            </a:xfrm>
            <a:custGeom>
              <a:avLst/>
              <a:gdLst/>
              <a:ahLst/>
              <a:cxnLst/>
              <a:rect l="l" t="t" r="r" b="b"/>
              <a:pathLst>
                <a:path h="6050280">
                  <a:moveTo>
                    <a:pt x="0" y="0"/>
                  </a:moveTo>
                  <a:lnTo>
                    <a:pt x="0" y="6050048"/>
                  </a:lnTo>
                </a:path>
              </a:pathLst>
            </a:custGeom>
            <a:ln w="12701">
              <a:solidFill>
                <a:srgbClr val="80828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81970" y="720013"/>
              <a:ext cx="13335" cy="6120130"/>
            </a:xfrm>
            <a:custGeom>
              <a:avLst/>
              <a:gdLst/>
              <a:ahLst/>
              <a:cxnLst/>
              <a:rect l="l" t="t" r="r" b="b"/>
              <a:pathLst>
                <a:path w="13335" h="6120130">
                  <a:moveTo>
                    <a:pt x="12712" y="6113653"/>
                  </a:moveTo>
                  <a:lnTo>
                    <a:pt x="10845" y="6109170"/>
                  </a:lnTo>
                  <a:lnTo>
                    <a:pt x="6362" y="6107303"/>
                  </a:lnTo>
                  <a:lnTo>
                    <a:pt x="1866" y="6109170"/>
                  </a:lnTo>
                  <a:lnTo>
                    <a:pt x="0" y="6113653"/>
                  </a:lnTo>
                  <a:lnTo>
                    <a:pt x="1866" y="6118149"/>
                  </a:lnTo>
                  <a:lnTo>
                    <a:pt x="6362" y="6120003"/>
                  </a:lnTo>
                  <a:lnTo>
                    <a:pt x="10845" y="6118149"/>
                  </a:lnTo>
                  <a:lnTo>
                    <a:pt x="12712" y="6113653"/>
                  </a:lnTo>
                  <a:close/>
                </a:path>
                <a:path w="13335" h="6120130">
                  <a:moveTo>
                    <a:pt x="12712" y="6350"/>
                  </a:moveTo>
                  <a:lnTo>
                    <a:pt x="10845" y="1866"/>
                  </a:lnTo>
                  <a:lnTo>
                    <a:pt x="6362" y="0"/>
                  </a:lnTo>
                  <a:lnTo>
                    <a:pt x="1866" y="1866"/>
                  </a:lnTo>
                  <a:lnTo>
                    <a:pt x="0" y="6350"/>
                  </a:lnTo>
                  <a:lnTo>
                    <a:pt x="1866" y="10845"/>
                  </a:lnTo>
                  <a:lnTo>
                    <a:pt x="6362" y="12700"/>
                  </a:lnTo>
                  <a:lnTo>
                    <a:pt x="10845" y="10845"/>
                  </a:lnTo>
                  <a:lnTo>
                    <a:pt x="12712" y="635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80335" y="1017053"/>
              <a:ext cx="2028189" cy="2630170"/>
            </a:xfrm>
            <a:custGeom>
              <a:avLst/>
              <a:gdLst/>
              <a:ahLst/>
              <a:cxnLst/>
              <a:rect l="l" t="t" r="r" b="b"/>
              <a:pathLst>
                <a:path w="2028189" h="2630170">
                  <a:moveTo>
                    <a:pt x="2027656" y="0"/>
                  </a:moveTo>
                  <a:lnTo>
                    <a:pt x="88912" y="0"/>
                  </a:lnTo>
                  <a:lnTo>
                    <a:pt x="37515" y="1384"/>
                  </a:lnTo>
                  <a:lnTo>
                    <a:pt x="11112" y="11112"/>
                  </a:lnTo>
                  <a:lnTo>
                    <a:pt x="1397" y="37490"/>
                  </a:lnTo>
                  <a:lnTo>
                    <a:pt x="0" y="88874"/>
                  </a:lnTo>
                  <a:lnTo>
                    <a:pt x="0" y="134632"/>
                  </a:lnTo>
                  <a:lnTo>
                    <a:pt x="1397" y="186029"/>
                  </a:lnTo>
                  <a:lnTo>
                    <a:pt x="11112" y="212420"/>
                  </a:lnTo>
                  <a:lnTo>
                    <a:pt x="37515" y="222148"/>
                  </a:lnTo>
                  <a:lnTo>
                    <a:pt x="88912" y="223545"/>
                  </a:lnTo>
                  <a:lnTo>
                    <a:pt x="2027656" y="223545"/>
                  </a:lnTo>
                  <a:lnTo>
                    <a:pt x="2027656" y="0"/>
                  </a:lnTo>
                  <a:close/>
                </a:path>
                <a:path w="2028189" h="2630170">
                  <a:moveTo>
                    <a:pt x="2028024" y="2406485"/>
                  </a:moveTo>
                  <a:lnTo>
                    <a:pt x="89268" y="2406485"/>
                  </a:lnTo>
                  <a:lnTo>
                    <a:pt x="37871" y="2407869"/>
                  </a:lnTo>
                  <a:lnTo>
                    <a:pt x="11480" y="2417597"/>
                  </a:lnTo>
                  <a:lnTo>
                    <a:pt x="1752" y="2444000"/>
                  </a:lnTo>
                  <a:lnTo>
                    <a:pt x="368" y="2495397"/>
                  </a:lnTo>
                  <a:lnTo>
                    <a:pt x="368" y="2541143"/>
                  </a:lnTo>
                  <a:lnTo>
                    <a:pt x="1752" y="2592527"/>
                  </a:lnTo>
                  <a:lnTo>
                    <a:pt x="11480" y="2618917"/>
                  </a:lnTo>
                  <a:lnTo>
                    <a:pt x="37871" y="2628633"/>
                  </a:lnTo>
                  <a:lnTo>
                    <a:pt x="89268" y="2630030"/>
                  </a:lnTo>
                  <a:lnTo>
                    <a:pt x="2028024" y="2630030"/>
                  </a:lnTo>
                  <a:lnTo>
                    <a:pt x="2028024" y="2406485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80345" y="1744238"/>
              <a:ext cx="2028189" cy="223520"/>
            </a:xfrm>
            <a:custGeom>
              <a:avLst/>
              <a:gdLst/>
              <a:ahLst/>
              <a:cxnLst/>
              <a:rect l="l" t="t" r="r" b="b"/>
              <a:pathLst>
                <a:path w="2028189" h="223519">
                  <a:moveTo>
                    <a:pt x="2027651" y="0"/>
                  </a:moveTo>
                  <a:lnTo>
                    <a:pt x="88904" y="0"/>
                  </a:lnTo>
                  <a:lnTo>
                    <a:pt x="37506" y="1389"/>
                  </a:lnTo>
                  <a:lnTo>
                    <a:pt x="11113" y="11113"/>
                  </a:lnTo>
                  <a:lnTo>
                    <a:pt x="1389" y="37508"/>
                  </a:lnTo>
                  <a:lnTo>
                    <a:pt x="0" y="88910"/>
                  </a:lnTo>
                  <a:lnTo>
                    <a:pt x="0" y="134630"/>
                  </a:lnTo>
                  <a:lnTo>
                    <a:pt x="1389" y="186013"/>
                  </a:lnTo>
                  <a:lnTo>
                    <a:pt x="11113" y="212399"/>
                  </a:lnTo>
                  <a:lnTo>
                    <a:pt x="37506" y="222121"/>
                  </a:lnTo>
                  <a:lnTo>
                    <a:pt x="88904" y="223509"/>
                  </a:lnTo>
                  <a:lnTo>
                    <a:pt x="2027651" y="223509"/>
                  </a:lnTo>
                  <a:lnTo>
                    <a:pt x="2027651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980663" y="722184"/>
            <a:ext cx="46833" cy="46833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193" y="0"/>
                </a:moveTo>
                <a:lnTo>
                  <a:pt x="11723" y="1508"/>
                </a:lnTo>
                <a:lnTo>
                  <a:pt x="5622" y="5623"/>
                </a:lnTo>
                <a:lnTo>
                  <a:pt x="1508" y="11727"/>
                </a:lnTo>
                <a:lnTo>
                  <a:pt x="0" y="19202"/>
                </a:lnTo>
                <a:lnTo>
                  <a:pt x="1508" y="26672"/>
                </a:lnTo>
                <a:lnTo>
                  <a:pt x="5622" y="32765"/>
                </a:lnTo>
                <a:lnTo>
                  <a:pt x="11723" y="36870"/>
                </a:lnTo>
                <a:lnTo>
                  <a:pt x="19193" y="38374"/>
                </a:lnTo>
                <a:lnTo>
                  <a:pt x="26661" y="36870"/>
                </a:lnTo>
                <a:lnTo>
                  <a:pt x="32761" y="32765"/>
                </a:lnTo>
                <a:lnTo>
                  <a:pt x="36874" y="26672"/>
                </a:lnTo>
                <a:lnTo>
                  <a:pt x="38383" y="19202"/>
                </a:lnTo>
                <a:lnTo>
                  <a:pt x="36874" y="11727"/>
                </a:lnTo>
                <a:lnTo>
                  <a:pt x="32761" y="5623"/>
                </a:lnTo>
                <a:lnTo>
                  <a:pt x="26661" y="1508"/>
                </a:lnTo>
                <a:lnTo>
                  <a:pt x="19193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5729" y="714039"/>
            <a:ext cx="66794" cy="6679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26" y="0"/>
                </a:moveTo>
                <a:lnTo>
                  <a:pt x="16811" y="2161"/>
                </a:lnTo>
                <a:lnTo>
                  <a:pt x="8061" y="8058"/>
                </a:lnTo>
                <a:lnTo>
                  <a:pt x="2163" y="16806"/>
                </a:lnTo>
                <a:lnTo>
                  <a:pt x="0" y="27523"/>
                </a:lnTo>
                <a:lnTo>
                  <a:pt x="2163" y="38227"/>
                </a:lnTo>
                <a:lnTo>
                  <a:pt x="8061" y="46977"/>
                </a:lnTo>
                <a:lnTo>
                  <a:pt x="16811" y="52880"/>
                </a:lnTo>
                <a:lnTo>
                  <a:pt x="27526" y="55046"/>
                </a:lnTo>
                <a:lnTo>
                  <a:pt x="38234" y="52880"/>
                </a:lnTo>
                <a:lnTo>
                  <a:pt x="46980" y="46977"/>
                </a:lnTo>
                <a:lnTo>
                  <a:pt x="52877" y="38227"/>
                </a:lnTo>
                <a:lnTo>
                  <a:pt x="55040" y="27523"/>
                </a:lnTo>
                <a:lnTo>
                  <a:pt x="52877" y="16806"/>
                </a:lnTo>
                <a:lnTo>
                  <a:pt x="46980" y="8058"/>
                </a:lnTo>
                <a:lnTo>
                  <a:pt x="38234" y="2161"/>
                </a:lnTo>
                <a:lnTo>
                  <a:pt x="27526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0035" y="688279"/>
            <a:ext cx="118235" cy="118235"/>
          </a:xfrm>
          <a:custGeom>
            <a:avLst/>
            <a:gdLst/>
            <a:ahLst/>
            <a:cxnLst/>
            <a:rect l="l" t="t" r="r" b="b"/>
            <a:pathLst>
              <a:path w="97790" h="97790">
                <a:moveTo>
                  <a:pt x="48816" y="0"/>
                </a:moveTo>
                <a:lnTo>
                  <a:pt x="0" y="48828"/>
                </a:lnTo>
                <a:lnTo>
                  <a:pt x="48816" y="97657"/>
                </a:lnTo>
                <a:lnTo>
                  <a:pt x="97642" y="48828"/>
                </a:lnTo>
                <a:lnTo>
                  <a:pt x="48816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41044" y="655183"/>
            <a:ext cx="5072578" cy="228445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3078792">
              <a:spcBef>
                <a:spcPts val="121"/>
              </a:spcBef>
              <a:tabLst>
                <a:tab pos="4985954" algn="l"/>
              </a:tabLst>
            </a:pP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ru-RU" sz="967" b="1" spc="-60" dirty="0" smtClean="0">
                <a:solidFill>
                  <a:srgbClr val="FFFFFF"/>
                </a:solidFill>
                <a:latin typeface="Roboto"/>
                <a:cs typeface="Roboto"/>
              </a:rPr>
              <a:t>6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60"/>
              </a:spcBef>
            </a:pPr>
            <a:endParaRPr sz="967" dirty="0">
              <a:latin typeface="Roboto"/>
              <a:cs typeface="Roboto"/>
            </a:endParaRPr>
          </a:p>
          <a:p>
            <a:pPr marL="3332159"/>
            <a:r>
              <a:rPr sz="1209" b="1" spc="-12" dirty="0">
                <a:solidFill>
                  <a:srgbClr val="386742"/>
                </a:solidFill>
                <a:latin typeface="Roboto"/>
                <a:cs typeface="Roboto"/>
              </a:rPr>
              <a:t>Доходы</a:t>
            </a:r>
            <a:r>
              <a:rPr sz="1209" b="1" spc="-24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09" b="1" spc="-12" dirty="0">
                <a:solidFill>
                  <a:srgbClr val="386742"/>
                </a:solidFill>
                <a:latin typeface="Roboto"/>
                <a:cs typeface="Roboto"/>
              </a:rPr>
              <a:t>бюджета</a:t>
            </a:r>
            <a:endParaRPr sz="1209" dirty="0">
              <a:latin typeface="Roboto"/>
              <a:cs typeface="Roboto"/>
            </a:endParaRPr>
          </a:p>
          <a:p>
            <a:pPr marL="232637" marR="435330" indent="2905274">
              <a:lnSpc>
                <a:spcPts val="2321"/>
              </a:lnSpc>
              <a:spcBef>
                <a:spcPts val="138"/>
              </a:spcBef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Бюджетный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кодекс</a:t>
            </a:r>
            <a:r>
              <a:rPr sz="967" spc="60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Поступающие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бюджет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денежные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средства,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за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исключением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средств,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яв-</a:t>
            </a:r>
            <a:endParaRPr sz="967" dirty="0">
              <a:latin typeface="Roboto"/>
              <a:cs typeface="Roboto"/>
            </a:endParaRPr>
          </a:p>
          <a:p>
            <a:pPr marL="15356">
              <a:lnSpc>
                <a:spcPts val="889"/>
              </a:lnSpc>
            </a:pP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ляющихся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соответствии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Бюджетным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кодексом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источниками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финансирова-</a:t>
            </a:r>
            <a:endParaRPr sz="967" dirty="0">
              <a:latin typeface="Roboto"/>
              <a:cs typeface="Roboto"/>
            </a:endParaRPr>
          </a:p>
          <a:p>
            <a:pPr marL="15356"/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ния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дефицита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бюджета.</a:t>
            </a:r>
            <a:endParaRPr sz="967" dirty="0">
              <a:latin typeface="Roboto"/>
              <a:cs typeface="Roboto"/>
            </a:endParaRPr>
          </a:p>
          <a:p>
            <a:pPr marL="235708" marR="433795" indent="2793946">
              <a:lnSpc>
                <a:spcPts val="2515"/>
              </a:lnSpc>
              <a:spcBef>
                <a:spcPts val="73"/>
              </a:spcBef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«Бюджет</a:t>
            </a:r>
            <a:r>
              <a:rPr sz="967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для</a:t>
            </a:r>
            <a:r>
              <a:rPr sz="967" spc="-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граждан»</a:t>
            </a:r>
            <a:r>
              <a:rPr sz="967" spc="60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Уплаченные</a:t>
            </a:r>
            <a:r>
              <a:rPr sz="967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физическими</a:t>
            </a:r>
            <a:r>
              <a:rPr sz="967" spc="7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7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юридическими</a:t>
            </a:r>
            <a:r>
              <a:rPr sz="967" spc="7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лицами</a:t>
            </a:r>
            <a:r>
              <a:rPr sz="967" spc="7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налоги,</a:t>
            </a:r>
            <a:r>
              <a:rPr sz="967" spc="7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рентные</a:t>
            </a:r>
            <a:r>
              <a:rPr sz="967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пла-</a:t>
            </a:r>
            <a:endParaRPr sz="967" dirty="0">
              <a:latin typeface="Roboto"/>
              <a:cs typeface="Roboto"/>
            </a:endParaRPr>
          </a:p>
          <a:p>
            <a:pPr marL="18427">
              <a:lnSpc>
                <a:spcPts val="846"/>
              </a:lnSpc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тежи,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6" dirty="0">
                <a:solidFill>
                  <a:srgbClr val="231F20"/>
                </a:solidFill>
                <a:latin typeface="Roboto"/>
                <a:cs typeface="Roboto"/>
              </a:rPr>
              <a:t>штрафы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средства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финансовой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помощи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(субсидии,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дотации,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субвенции)</a:t>
            </a:r>
            <a:endParaRPr sz="967" dirty="0">
              <a:latin typeface="Roboto"/>
              <a:cs typeface="Roboto"/>
            </a:endParaRPr>
          </a:p>
          <a:p>
            <a:pPr marL="18427"/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из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других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бюджетов,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безвозмездные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поступления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от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юридических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лиц.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24664" y="7162077"/>
            <a:ext cx="2452218" cy="271017"/>
          </a:xfrm>
          <a:custGeom>
            <a:avLst/>
            <a:gdLst/>
            <a:ahLst/>
            <a:cxnLst/>
            <a:rect l="l" t="t" r="r" b="b"/>
            <a:pathLst>
              <a:path w="2028189" h="224154">
                <a:moveTo>
                  <a:pt x="2027657" y="0"/>
                </a:moveTo>
                <a:lnTo>
                  <a:pt x="88901" y="0"/>
                </a:lnTo>
                <a:lnTo>
                  <a:pt x="37505" y="1389"/>
                </a:lnTo>
                <a:lnTo>
                  <a:pt x="11112" y="11113"/>
                </a:lnTo>
                <a:lnTo>
                  <a:pt x="1389" y="37506"/>
                </a:lnTo>
                <a:lnTo>
                  <a:pt x="0" y="88904"/>
                </a:lnTo>
                <a:lnTo>
                  <a:pt x="0" y="134636"/>
                </a:lnTo>
                <a:lnTo>
                  <a:pt x="1389" y="186033"/>
                </a:lnTo>
                <a:lnTo>
                  <a:pt x="11112" y="212427"/>
                </a:lnTo>
                <a:lnTo>
                  <a:pt x="37505" y="222151"/>
                </a:lnTo>
                <a:lnTo>
                  <a:pt x="88901" y="223540"/>
                </a:lnTo>
                <a:lnTo>
                  <a:pt x="2027657" y="223540"/>
                </a:lnTo>
                <a:lnTo>
                  <a:pt x="2027657" y="0"/>
                </a:lnTo>
                <a:close/>
              </a:path>
            </a:pathLst>
          </a:custGeom>
          <a:solidFill>
            <a:srgbClr val="6A99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66095" y="3617486"/>
            <a:ext cx="4641866" cy="4280327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65072">
              <a:spcBef>
                <a:spcPts val="121"/>
              </a:spcBef>
            </a:pPr>
            <a:r>
              <a:rPr sz="1209" b="1" spc="-12" dirty="0">
                <a:solidFill>
                  <a:srgbClr val="386742"/>
                </a:solidFill>
                <a:latin typeface="Roboto"/>
                <a:cs typeface="Roboto"/>
              </a:rPr>
              <a:t>Источники</a:t>
            </a:r>
            <a:r>
              <a:rPr sz="1209" b="1" spc="30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09" b="1" spc="-12" dirty="0">
                <a:solidFill>
                  <a:srgbClr val="386742"/>
                </a:solidFill>
                <a:latin typeface="Roboto"/>
                <a:cs typeface="Roboto"/>
              </a:rPr>
              <a:t>внутреннего</a:t>
            </a:r>
            <a:r>
              <a:rPr sz="1209" b="1" spc="30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09" b="1" spc="-30" dirty="0">
                <a:solidFill>
                  <a:srgbClr val="386742"/>
                </a:solidFill>
                <a:latin typeface="Roboto"/>
                <a:cs typeface="Roboto"/>
              </a:rPr>
              <a:t>финансирования</a:t>
            </a:r>
            <a:r>
              <a:rPr sz="1209" b="1" spc="36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09" b="1" spc="-36" dirty="0">
                <a:solidFill>
                  <a:srgbClr val="386742"/>
                </a:solidFill>
                <a:latin typeface="Roboto"/>
                <a:cs typeface="Roboto"/>
              </a:rPr>
              <a:t>дефицита</a:t>
            </a:r>
            <a:r>
              <a:rPr sz="1209" b="1" spc="30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09" b="1" spc="-12" dirty="0">
                <a:solidFill>
                  <a:srgbClr val="386742"/>
                </a:solidFill>
                <a:latin typeface="Roboto"/>
                <a:cs typeface="Roboto"/>
              </a:rPr>
              <a:t>бюджета</a:t>
            </a:r>
            <a:endParaRPr sz="1209" dirty="0">
              <a:latin typeface="Roboto"/>
              <a:cs typeface="Roboto"/>
            </a:endParaRPr>
          </a:p>
          <a:p>
            <a:pPr marL="2765538" algn="ctr">
              <a:spcBef>
                <a:spcPts val="1185"/>
              </a:spcBef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Бюджетный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кодекс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67"/>
              </a:spcBef>
            </a:pPr>
            <a:endParaRPr sz="907" dirty="0">
              <a:latin typeface="Roboto"/>
              <a:cs typeface="Roboto"/>
            </a:endParaRPr>
          </a:p>
          <a:p>
            <a:pPr marL="15356" marR="6142" indent="217281" algn="just">
              <a:lnSpc>
                <a:spcPts val="1088"/>
              </a:lnSpc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состав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источников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внутреннего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финансирования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дефицита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федерально-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го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бюджета включаются:</a:t>
            </a:r>
            <a:endParaRPr sz="967" dirty="0">
              <a:latin typeface="Roboto"/>
              <a:cs typeface="Roboto"/>
            </a:endParaRPr>
          </a:p>
          <a:p>
            <a:pPr marL="15356" marR="6142" indent="344733" algn="just">
              <a:lnSpc>
                <a:spcPts val="1088"/>
              </a:lnSpc>
              <a:buAutoNum type="arabicPeriod"/>
              <a:tabLst>
                <a:tab pos="360088" algn="l"/>
              </a:tabLst>
            </a:pP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разница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между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средствами,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поступившими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42" dirty="0">
                <a:solidFill>
                  <a:srgbClr val="231F20"/>
                </a:solidFill>
                <a:latin typeface="Roboto"/>
                <a:cs typeface="Roboto"/>
              </a:rPr>
              <a:t>от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размещения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государствен-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ных</a:t>
            </a:r>
            <a:r>
              <a:rPr sz="967" spc="11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ценных</a:t>
            </a:r>
            <a:r>
              <a:rPr sz="967" spc="11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бумаг</a:t>
            </a:r>
            <a:r>
              <a:rPr sz="967" spc="11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11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Федерации,</a:t>
            </a:r>
            <a:r>
              <a:rPr sz="967" spc="11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номинальная</a:t>
            </a:r>
            <a:r>
              <a:rPr sz="967" spc="11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стоимость</a:t>
            </a:r>
            <a:r>
              <a:rPr sz="967" spc="11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которых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указана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в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валюте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Федерации, и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средствами,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направленными на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их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погашение;</a:t>
            </a:r>
            <a:endParaRPr sz="967" dirty="0">
              <a:latin typeface="Roboto"/>
              <a:cs typeface="Roboto"/>
            </a:endParaRPr>
          </a:p>
          <a:p>
            <a:pPr marL="15356" marR="6910" indent="346268" algn="just">
              <a:lnSpc>
                <a:spcPts val="1088"/>
              </a:lnSpc>
              <a:buAutoNum type="arabicPeriod"/>
              <a:tabLst>
                <a:tab pos="361624" algn="l"/>
              </a:tabLst>
            </a:pP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разница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между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привлеченными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погашенными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Федерацией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валюте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Федерации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бюджетными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кредитами,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предоставленными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федеральному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бюджету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другими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бюджетами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бюджетной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системы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Федерации;</a:t>
            </a:r>
            <a:endParaRPr sz="967" dirty="0">
              <a:latin typeface="Roboto"/>
              <a:cs typeface="Roboto"/>
            </a:endParaRPr>
          </a:p>
          <a:p>
            <a:pPr marL="15356" marR="7678" indent="346268" algn="just">
              <a:lnSpc>
                <a:spcPts val="1088"/>
              </a:lnSpc>
              <a:buAutoNum type="arabicPeriod"/>
              <a:tabLst>
                <a:tab pos="361624" algn="l"/>
              </a:tabLst>
            </a:pP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разница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между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привлеченными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погашенными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Федерацией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валюте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Российской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Федерации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кредитами кредитных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организаций;</a:t>
            </a:r>
            <a:endParaRPr sz="967" dirty="0">
              <a:latin typeface="Roboto"/>
              <a:cs typeface="Roboto"/>
            </a:endParaRPr>
          </a:p>
          <a:p>
            <a:pPr marL="15356" marR="6910" indent="360856" algn="just">
              <a:lnSpc>
                <a:spcPts val="1088"/>
              </a:lnSpc>
              <a:buAutoNum type="arabicPeriod"/>
              <a:tabLst>
                <a:tab pos="376211" algn="l"/>
              </a:tabLst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разница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между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привлеченными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погашенными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Федераци-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ей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валюте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Федерации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кредитами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международных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финансовых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организаций;</a:t>
            </a:r>
            <a:endParaRPr sz="967" dirty="0">
              <a:latin typeface="Roboto"/>
              <a:cs typeface="Roboto"/>
            </a:endParaRPr>
          </a:p>
          <a:p>
            <a:pPr marL="15356" marR="7678" indent="365463" algn="just">
              <a:lnSpc>
                <a:spcPts val="1088"/>
              </a:lnSpc>
              <a:buAutoNum type="arabicPeriod"/>
              <a:tabLst>
                <a:tab pos="380818" algn="l"/>
              </a:tabLst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изменение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остатков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средств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счетах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по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учету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средств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федерального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бюджета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течение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соответствующего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финансового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года;</a:t>
            </a:r>
            <a:endParaRPr sz="967" dirty="0">
              <a:latin typeface="Roboto"/>
              <a:cs typeface="Roboto"/>
            </a:endParaRPr>
          </a:p>
          <a:p>
            <a:pPr marL="15356" marR="6910" indent="365463" algn="just">
              <a:lnSpc>
                <a:spcPts val="1088"/>
              </a:lnSpc>
              <a:buAutoNum type="arabicPeriod"/>
              <a:tabLst>
                <a:tab pos="380818" algn="l"/>
              </a:tabLst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иные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источники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внутреннего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финансирования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дефицита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федерального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бюджета.</a:t>
            </a:r>
            <a:endParaRPr sz="967" dirty="0">
              <a:latin typeface="Roboto"/>
              <a:cs typeface="Roboto"/>
            </a:endParaRPr>
          </a:p>
          <a:p>
            <a:pPr marL="2765538" algn="ctr">
              <a:spcBef>
                <a:spcPts val="810"/>
              </a:spcBef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«Бюджет</a:t>
            </a:r>
            <a:r>
              <a:rPr sz="967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для</a:t>
            </a:r>
            <a:r>
              <a:rPr sz="967" spc="-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граждан»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60"/>
              </a:spcBef>
            </a:pPr>
            <a:endParaRPr sz="1270" dirty="0">
              <a:latin typeface="Roboto"/>
              <a:cs typeface="Roboto"/>
            </a:endParaRPr>
          </a:p>
          <a:p>
            <a:pPr marL="15356" marR="6142" indent="217281" algn="just">
              <a:spcBef>
                <a:spcPts val="6"/>
              </a:spcBef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Средства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(в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том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числе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заемные)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направляемые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финансирование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6" dirty="0">
                <a:solidFill>
                  <a:srgbClr val="231F20"/>
                </a:solidFill>
                <a:latin typeface="Roboto"/>
                <a:cs typeface="Roboto"/>
              </a:rPr>
              <a:t>дефи-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цита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бюджета.</a:t>
            </a:r>
            <a:endParaRPr sz="967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87325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38324" y="747316"/>
            <a:ext cx="3308270" cy="0"/>
          </a:xfrm>
          <a:custGeom>
            <a:avLst/>
            <a:gdLst/>
            <a:ahLst/>
            <a:cxnLst/>
            <a:rect l="l" t="t" r="r" b="b"/>
            <a:pathLst>
              <a:path w="2736215">
                <a:moveTo>
                  <a:pt x="2736021" y="0"/>
                </a:moveTo>
                <a:lnTo>
                  <a:pt x="0" y="0"/>
                </a:lnTo>
              </a:path>
            </a:pathLst>
          </a:custGeom>
          <a:ln w="3176">
            <a:solidFill>
              <a:srgbClr val="386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4953" y="624094"/>
            <a:ext cx="2063734" cy="246450"/>
          </a:xfrm>
          <a:custGeom>
            <a:avLst/>
            <a:gdLst/>
            <a:ahLst/>
            <a:cxnLst/>
            <a:rect l="l" t="t" r="r" b="b"/>
            <a:pathLst>
              <a:path w="1706880" h="203834">
                <a:moveTo>
                  <a:pt x="1706392" y="0"/>
                </a:moveTo>
                <a:lnTo>
                  <a:pt x="0" y="0"/>
                </a:lnTo>
                <a:lnTo>
                  <a:pt x="0" y="203810"/>
                </a:lnTo>
                <a:lnTo>
                  <a:pt x="1706392" y="203810"/>
                </a:lnTo>
                <a:lnTo>
                  <a:pt x="1706392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67397" y="664780"/>
            <a:ext cx="1704423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spc="242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846" spc="-320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21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846" spc="-296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846" spc="91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73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846" spc="-302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127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846" spc="103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73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846" spc="-357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200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846" spc="-302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73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846" spc="-296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109" dirty="0">
                <a:solidFill>
                  <a:srgbClr val="FFFFFF"/>
                </a:solidFill>
                <a:latin typeface="Noto Mono"/>
                <a:cs typeface="Noto Mono"/>
              </a:rPr>
              <a:t>АН </a:t>
            </a:r>
            <a:endParaRPr sz="846">
              <a:latin typeface="Noto Mono"/>
              <a:cs typeface="Noto Mon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23669" y="722184"/>
            <a:ext cx="46833" cy="46833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19202" y="0"/>
                </a:moveTo>
                <a:lnTo>
                  <a:pt x="11740" y="1508"/>
                </a:lnTo>
                <a:lnTo>
                  <a:pt x="5634" y="5623"/>
                </a:lnTo>
                <a:lnTo>
                  <a:pt x="1513" y="11727"/>
                </a:lnTo>
                <a:lnTo>
                  <a:pt x="0" y="19202"/>
                </a:lnTo>
                <a:lnTo>
                  <a:pt x="1513" y="26672"/>
                </a:lnTo>
                <a:lnTo>
                  <a:pt x="5634" y="32765"/>
                </a:lnTo>
                <a:lnTo>
                  <a:pt x="11740" y="36870"/>
                </a:lnTo>
                <a:lnTo>
                  <a:pt x="19202" y="38374"/>
                </a:lnTo>
                <a:lnTo>
                  <a:pt x="26659" y="36870"/>
                </a:lnTo>
                <a:lnTo>
                  <a:pt x="32754" y="32765"/>
                </a:lnTo>
                <a:lnTo>
                  <a:pt x="36866" y="26672"/>
                </a:lnTo>
                <a:lnTo>
                  <a:pt x="38374" y="19202"/>
                </a:lnTo>
                <a:lnTo>
                  <a:pt x="36866" y="11727"/>
                </a:lnTo>
                <a:lnTo>
                  <a:pt x="32754" y="5623"/>
                </a:lnTo>
                <a:lnTo>
                  <a:pt x="26659" y="1508"/>
                </a:lnTo>
                <a:lnTo>
                  <a:pt x="19202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48450" y="714039"/>
            <a:ext cx="66794" cy="6679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23" y="0"/>
                </a:moveTo>
                <a:lnTo>
                  <a:pt x="16806" y="2161"/>
                </a:lnTo>
                <a:lnTo>
                  <a:pt x="8058" y="8058"/>
                </a:lnTo>
                <a:lnTo>
                  <a:pt x="2161" y="16806"/>
                </a:lnTo>
                <a:lnTo>
                  <a:pt x="0" y="27523"/>
                </a:lnTo>
                <a:lnTo>
                  <a:pt x="2161" y="38227"/>
                </a:lnTo>
                <a:lnTo>
                  <a:pt x="8058" y="46977"/>
                </a:lnTo>
                <a:lnTo>
                  <a:pt x="16806" y="52880"/>
                </a:lnTo>
                <a:lnTo>
                  <a:pt x="27523" y="55046"/>
                </a:lnTo>
                <a:lnTo>
                  <a:pt x="38240" y="52880"/>
                </a:lnTo>
                <a:lnTo>
                  <a:pt x="46988" y="46977"/>
                </a:lnTo>
                <a:lnTo>
                  <a:pt x="52885" y="38227"/>
                </a:lnTo>
                <a:lnTo>
                  <a:pt x="55046" y="27523"/>
                </a:lnTo>
                <a:lnTo>
                  <a:pt x="52885" y="16806"/>
                </a:lnTo>
                <a:lnTo>
                  <a:pt x="46988" y="8058"/>
                </a:lnTo>
                <a:lnTo>
                  <a:pt x="38240" y="2161"/>
                </a:lnTo>
                <a:lnTo>
                  <a:pt x="27523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2653" y="688279"/>
            <a:ext cx="118235" cy="118235"/>
          </a:xfrm>
          <a:custGeom>
            <a:avLst/>
            <a:gdLst/>
            <a:ahLst/>
            <a:cxnLst/>
            <a:rect l="l" t="t" r="r" b="b"/>
            <a:pathLst>
              <a:path w="97789" h="97790">
                <a:moveTo>
                  <a:pt x="48828" y="0"/>
                </a:moveTo>
                <a:lnTo>
                  <a:pt x="0" y="48828"/>
                </a:lnTo>
                <a:lnTo>
                  <a:pt x="48828" y="97657"/>
                </a:lnTo>
                <a:lnTo>
                  <a:pt x="97627" y="48828"/>
                </a:lnTo>
                <a:lnTo>
                  <a:pt x="48828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204416" y="624094"/>
            <a:ext cx="3057213" cy="246450"/>
            <a:chOff x="0" y="516177"/>
            <a:chExt cx="2528570" cy="203835"/>
          </a:xfrm>
        </p:grpSpPr>
        <p:sp>
          <p:nvSpPr>
            <p:cNvPr id="9" name="object 9"/>
            <p:cNvSpPr/>
            <p:nvPr/>
          </p:nvSpPr>
          <p:spPr>
            <a:xfrm>
              <a:off x="0" y="516177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24493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8088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4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37221" y="654093"/>
            <a:ext cx="101344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967" b="1" dirty="0" smtClean="0">
                <a:solidFill>
                  <a:schemeClr val="bg1">
                    <a:lumMod val="95000"/>
                  </a:schemeClr>
                </a:solidFill>
                <a:latin typeface="Roboto"/>
                <a:cs typeface="Roboto"/>
              </a:rPr>
              <a:t>7</a:t>
            </a:r>
            <a:endParaRPr sz="967" b="1" dirty="0">
              <a:solidFill>
                <a:schemeClr val="bg1">
                  <a:lumMod val="95000"/>
                </a:schemeClr>
              </a:solidFill>
              <a:latin typeface="Roboto"/>
              <a:cs typeface="Roboto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71685" y="870539"/>
            <a:ext cx="2462968" cy="7399653"/>
            <a:chOff x="717304" y="720008"/>
            <a:chExt cx="2037080" cy="6120130"/>
          </a:xfrm>
        </p:grpSpPr>
        <p:sp>
          <p:nvSpPr>
            <p:cNvPr id="14" name="object 14"/>
            <p:cNvSpPr/>
            <p:nvPr/>
          </p:nvSpPr>
          <p:spPr>
            <a:xfrm>
              <a:off x="834353" y="764519"/>
              <a:ext cx="0" cy="6050280"/>
            </a:xfrm>
            <a:custGeom>
              <a:avLst/>
              <a:gdLst/>
              <a:ahLst/>
              <a:cxnLst/>
              <a:rect l="l" t="t" r="r" b="b"/>
              <a:pathLst>
                <a:path h="6050280">
                  <a:moveTo>
                    <a:pt x="0" y="0"/>
                  </a:moveTo>
                  <a:lnTo>
                    <a:pt x="0" y="6050048"/>
                  </a:lnTo>
                </a:path>
              </a:pathLst>
            </a:custGeom>
            <a:ln w="12701">
              <a:solidFill>
                <a:srgbClr val="80828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28001" y="720013"/>
              <a:ext cx="12700" cy="6120130"/>
            </a:xfrm>
            <a:custGeom>
              <a:avLst/>
              <a:gdLst/>
              <a:ahLst/>
              <a:cxnLst/>
              <a:rect l="l" t="t" r="r" b="b"/>
              <a:pathLst>
                <a:path w="12700" h="6120130">
                  <a:moveTo>
                    <a:pt x="12700" y="6113653"/>
                  </a:moveTo>
                  <a:lnTo>
                    <a:pt x="10833" y="6109170"/>
                  </a:lnTo>
                  <a:lnTo>
                    <a:pt x="6350" y="6107303"/>
                  </a:lnTo>
                  <a:lnTo>
                    <a:pt x="1854" y="6109170"/>
                  </a:lnTo>
                  <a:lnTo>
                    <a:pt x="0" y="6113653"/>
                  </a:lnTo>
                  <a:lnTo>
                    <a:pt x="1854" y="6118149"/>
                  </a:lnTo>
                  <a:lnTo>
                    <a:pt x="6350" y="6120003"/>
                  </a:lnTo>
                  <a:lnTo>
                    <a:pt x="10833" y="6118149"/>
                  </a:lnTo>
                  <a:lnTo>
                    <a:pt x="12700" y="6113653"/>
                  </a:lnTo>
                  <a:close/>
                </a:path>
                <a:path w="12700" h="6120130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9946" y="1059047"/>
              <a:ext cx="2028189" cy="224154"/>
            </a:xfrm>
            <a:custGeom>
              <a:avLst/>
              <a:gdLst/>
              <a:ahLst/>
              <a:cxnLst/>
              <a:rect l="l" t="t" r="r" b="b"/>
              <a:pathLst>
                <a:path w="2028189" h="224155">
                  <a:moveTo>
                    <a:pt x="1938741" y="0"/>
                  </a:moveTo>
                  <a:lnTo>
                    <a:pt x="0" y="0"/>
                  </a:lnTo>
                  <a:lnTo>
                    <a:pt x="0" y="223540"/>
                  </a:lnTo>
                  <a:lnTo>
                    <a:pt x="1938741" y="223540"/>
                  </a:lnTo>
                  <a:lnTo>
                    <a:pt x="1990138" y="222151"/>
                  </a:lnTo>
                  <a:lnTo>
                    <a:pt x="2016532" y="212426"/>
                  </a:lnTo>
                  <a:lnTo>
                    <a:pt x="2026256" y="186031"/>
                  </a:lnTo>
                  <a:lnTo>
                    <a:pt x="2027645" y="134630"/>
                  </a:lnTo>
                  <a:lnTo>
                    <a:pt x="2027645" y="88910"/>
                  </a:lnTo>
                  <a:lnTo>
                    <a:pt x="2026256" y="37508"/>
                  </a:lnTo>
                  <a:lnTo>
                    <a:pt x="2016532" y="11113"/>
                  </a:lnTo>
                  <a:lnTo>
                    <a:pt x="1990138" y="1389"/>
                  </a:lnTo>
                  <a:lnTo>
                    <a:pt x="1938741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7304" y="1683400"/>
              <a:ext cx="2028189" cy="224154"/>
            </a:xfrm>
            <a:custGeom>
              <a:avLst/>
              <a:gdLst/>
              <a:ahLst/>
              <a:cxnLst/>
              <a:rect l="l" t="t" r="r" b="b"/>
              <a:pathLst>
                <a:path w="2028189" h="224155">
                  <a:moveTo>
                    <a:pt x="1938753" y="0"/>
                  </a:moveTo>
                  <a:lnTo>
                    <a:pt x="0" y="0"/>
                  </a:lnTo>
                  <a:lnTo>
                    <a:pt x="0" y="223540"/>
                  </a:lnTo>
                  <a:lnTo>
                    <a:pt x="1938753" y="223540"/>
                  </a:lnTo>
                  <a:lnTo>
                    <a:pt x="1990144" y="222151"/>
                  </a:lnTo>
                  <a:lnTo>
                    <a:pt x="2016533" y="212426"/>
                  </a:lnTo>
                  <a:lnTo>
                    <a:pt x="2026256" y="186031"/>
                  </a:lnTo>
                  <a:lnTo>
                    <a:pt x="2027645" y="134630"/>
                  </a:lnTo>
                  <a:lnTo>
                    <a:pt x="2027645" y="88910"/>
                  </a:lnTo>
                  <a:lnTo>
                    <a:pt x="2026256" y="37508"/>
                  </a:lnTo>
                  <a:lnTo>
                    <a:pt x="2016533" y="11113"/>
                  </a:lnTo>
                  <a:lnTo>
                    <a:pt x="1990144" y="1389"/>
                  </a:lnTo>
                  <a:lnTo>
                    <a:pt x="1938753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6353" y="2814756"/>
              <a:ext cx="2028189" cy="224154"/>
            </a:xfrm>
            <a:custGeom>
              <a:avLst/>
              <a:gdLst/>
              <a:ahLst/>
              <a:cxnLst/>
              <a:rect l="l" t="t" r="r" b="b"/>
              <a:pathLst>
                <a:path w="2028189" h="224155">
                  <a:moveTo>
                    <a:pt x="1938741" y="0"/>
                  </a:moveTo>
                  <a:lnTo>
                    <a:pt x="0" y="0"/>
                  </a:lnTo>
                  <a:lnTo>
                    <a:pt x="0" y="223540"/>
                  </a:lnTo>
                  <a:lnTo>
                    <a:pt x="1938741" y="223540"/>
                  </a:lnTo>
                  <a:lnTo>
                    <a:pt x="1990138" y="222151"/>
                  </a:lnTo>
                  <a:lnTo>
                    <a:pt x="2016532" y="212426"/>
                  </a:lnTo>
                  <a:lnTo>
                    <a:pt x="2026256" y="186031"/>
                  </a:lnTo>
                  <a:lnTo>
                    <a:pt x="2027645" y="134630"/>
                  </a:lnTo>
                  <a:lnTo>
                    <a:pt x="2027645" y="88879"/>
                  </a:lnTo>
                  <a:lnTo>
                    <a:pt x="2026256" y="37496"/>
                  </a:lnTo>
                  <a:lnTo>
                    <a:pt x="2016532" y="11109"/>
                  </a:lnTo>
                  <a:lnTo>
                    <a:pt x="1990138" y="1388"/>
                  </a:lnTo>
                  <a:lnTo>
                    <a:pt x="1938741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23698" y="3671092"/>
              <a:ext cx="2028189" cy="223520"/>
            </a:xfrm>
            <a:custGeom>
              <a:avLst/>
              <a:gdLst/>
              <a:ahLst/>
              <a:cxnLst/>
              <a:rect l="l" t="t" r="r" b="b"/>
              <a:pathLst>
                <a:path w="2028189" h="223520">
                  <a:moveTo>
                    <a:pt x="1938741" y="0"/>
                  </a:moveTo>
                  <a:lnTo>
                    <a:pt x="0" y="0"/>
                  </a:lnTo>
                  <a:lnTo>
                    <a:pt x="0" y="223509"/>
                  </a:lnTo>
                  <a:lnTo>
                    <a:pt x="1938741" y="223509"/>
                  </a:lnTo>
                  <a:lnTo>
                    <a:pt x="1990138" y="222120"/>
                  </a:lnTo>
                  <a:lnTo>
                    <a:pt x="2016532" y="212396"/>
                  </a:lnTo>
                  <a:lnTo>
                    <a:pt x="2026256" y="186000"/>
                  </a:lnTo>
                  <a:lnTo>
                    <a:pt x="2027645" y="134599"/>
                  </a:lnTo>
                  <a:lnTo>
                    <a:pt x="2027645" y="88879"/>
                  </a:lnTo>
                  <a:lnTo>
                    <a:pt x="2026256" y="37496"/>
                  </a:lnTo>
                  <a:lnTo>
                    <a:pt x="2016532" y="11109"/>
                  </a:lnTo>
                  <a:lnTo>
                    <a:pt x="1990138" y="1388"/>
                  </a:lnTo>
                  <a:lnTo>
                    <a:pt x="1938741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360959" y="990893"/>
            <a:ext cx="4651847" cy="433861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21498">
              <a:spcBef>
                <a:spcPts val="121"/>
              </a:spcBef>
            </a:pPr>
            <a:r>
              <a:rPr sz="1209" b="1" dirty="0">
                <a:solidFill>
                  <a:srgbClr val="386742"/>
                </a:solidFill>
                <a:latin typeface="Roboto"/>
                <a:cs typeface="Roboto"/>
              </a:rPr>
              <a:t>Межбюджетные</a:t>
            </a:r>
            <a:r>
              <a:rPr sz="1209" b="1" spc="320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09" b="1" spc="-12" dirty="0">
                <a:solidFill>
                  <a:srgbClr val="386742"/>
                </a:solidFill>
                <a:latin typeface="Roboto"/>
                <a:cs typeface="Roboto"/>
              </a:rPr>
              <a:t>трансферты</a:t>
            </a:r>
            <a:endParaRPr sz="1209" dirty="0">
              <a:latin typeface="Roboto"/>
              <a:cs typeface="Roboto"/>
            </a:endParaRPr>
          </a:p>
          <a:p>
            <a:pPr marR="2772448" algn="ctr">
              <a:spcBef>
                <a:spcPts val="1167"/>
              </a:spcBef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Бюджетный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кодекс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12"/>
              </a:spcBef>
            </a:pPr>
            <a:endParaRPr sz="1028" dirty="0">
              <a:latin typeface="Roboto"/>
              <a:cs typeface="Roboto"/>
            </a:endParaRPr>
          </a:p>
          <a:p>
            <a:pPr marL="15356" marR="6142" indent="217281" algn="just">
              <a:spcBef>
                <a:spcPts val="6"/>
              </a:spcBef>
            </a:pP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Средства,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предоставляемые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одним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бюджетом бюджетной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системы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Россий-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ской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Федерации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другому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бюджету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бюджетной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системы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Федерации.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48"/>
              </a:spcBef>
            </a:pPr>
            <a:endParaRPr sz="967" dirty="0">
              <a:latin typeface="Roboto"/>
              <a:cs typeface="Roboto"/>
            </a:endParaRPr>
          </a:p>
          <a:p>
            <a:pPr marR="2778590" algn="ctr"/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«Бюджет</a:t>
            </a:r>
            <a:r>
              <a:rPr sz="967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для</a:t>
            </a:r>
            <a:r>
              <a:rPr sz="967" spc="-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граждан»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48"/>
              </a:spcBef>
            </a:pPr>
            <a:endParaRPr sz="1270" dirty="0">
              <a:latin typeface="Roboto"/>
              <a:cs typeface="Roboto"/>
            </a:endParaRPr>
          </a:p>
          <a:p>
            <a:pPr marL="21498" marR="11517" indent="217281" algn="just"/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Средства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финансовой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помощи (субсидии,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дотации,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субвенции и иные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меж-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бюджетные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трансферты)</a:t>
            </a:r>
            <a:r>
              <a:rPr sz="967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передаваемые</a:t>
            </a:r>
            <a:r>
              <a:rPr sz="967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одним</a:t>
            </a:r>
            <a:r>
              <a:rPr sz="967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бюджетом</a:t>
            </a:r>
            <a:r>
              <a:rPr sz="967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другому</a:t>
            </a:r>
            <a:r>
              <a:rPr sz="967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бюджету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безвозмездной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безвозвратной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основах.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24"/>
              </a:spcBef>
            </a:pPr>
            <a:endParaRPr sz="1511" dirty="0">
              <a:latin typeface="Roboto"/>
              <a:cs typeface="Roboto"/>
            </a:endParaRPr>
          </a:p>
          <a:p>
            <a:pPr marL="25337"/>
            <a:r>
              <a:rPr sz="1209" b="1" dirty="0">
                <a:solidFill>
                  <a:srgbClr val="386742"/>
                </a:solidFill>
                <a:latin typeface="Roboto"/>
                <a:cs typeface="Roboto"/>
              </a:rPr>
              <a:t>Налоговые</a:t>
            </a:r>
            <a:r>
              <a:rPr sz="1209" b="1" spc="-6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09" b="1" spc="-12" dirty="0">
                <a:solidFill>
                  <a:srgbClr val="386742"/>
                </a:solidFill>
                <a:latin typeface="Roboto"/>
                <a:cs typeface="Roboto"/>
              </a:rPr>
              <a:t>доходы</a:t>
            </a:r>
            <a:endParaRPr sz="1209" dirty="0">
              <a:latin typeface="Roboto"/>
              <a:cs typeface="Roboto"/>
            </a:endParaRPr>
          </a:p>
          <a:p>
            <a:pPr>
              <a:spcBef>
                <a:spcPts val="30"/>
              </a:spcBef>
            </a:pPr>
            <a:endParaRPr sz="1028" dirty="0">
              <a:latin typeface="Roboto"/>
              <a:cs typeface="Roboto"/>
            </a:endParaRPr>
          </a:p>
          <a:p>
            <a:pPr marR="2757093" algn="ctr">
              <a:spcBef>
                <a:spcPts val="6"/>
              </a:spcBef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Бюджетный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кодекс</a:t>
            </a:r>
            <a:endParaRPr sz="967" dirty="0">
              <a:latin typeface="Roboto"/>
              <a:cs typeface="Roboto"/>
            </a:endParaRPr>
          </a:p>
          <a:p>
            <a:pPr marL="25337" marR="16123" indent="217281" algn="just">
              <a:lnSpc>
                <a:spcPts val="1088"/>
              </a:lnSpc>
              <a:spcBef>
                <a:spcPts val="877"/>
              </a:spcBef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К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налоговым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доходам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бюджетов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относятся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доходы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от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предусмотренных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законодательством</a:t>
            </a:r>
            <a:r>
              <a:rPr sz="967" spc="8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9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Федерации</a:t>
            </a:r>
            <a:r>
              <a:rPr sz="967" spc="8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</a:t>
            </a:r>
            <a:r>
              <a:rPr sz="967" spc="9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налогах</a:t>
            </a:r>
            <a:r>
              <a:rPr sz="967" spc="8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91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сборах</a:t>
            </a:r>
            <a:r>
              <a:rPr sz="967" spc="8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федеральных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налогов и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сборов,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в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том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числе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от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налогов,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предусмотренных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специальными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на-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логовыми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режимами,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региональных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местных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налогов,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а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также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пеней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штра-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spc="-60" dirty="0">
                <a:solidFill>
                  <a:srgbClr val="231F20"/>
                </a:solidFill>
                <a:latin typeface="Roboto"/>
                <a:cs typeface="Roboto"/>
              </a:rPr>
              <a:t>фов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по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ним.</a:t>
            </a:r>
            <a:endParaRPr sz="967" dirty="0">
              <a:latin typeface="Roboto"/>
              <a:cs typeface="Roboto"/>
            </a:endParaRPr>
          </a:p>
          <a:p>
            <a:pPr marR="2763235" algn="ctr">
              <a:spcBef>
                <a:spcPts val="671"/>
              </a:spcBef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«Бюджет</a:t>
            </a:r>
            <a:r>
              <a:rPr sz="967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для</a:t>
            </a:r>
            <a:r>
              <a:rPr sz="967" spc="-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граждан»</a:t>
            </a:r>
            <a:endParaRPr sz="967" dirty="0">
              <a:latin typeface="Roboto"/>
              <a:cs typeface="Roboto"/>
            </a:endParaRPr>
          </a:p>
          <a:p>
            <a:pPr marL="25337" marR="16123" indent="217281" algn="just">
              <a:lnSpc>
                <a:spcPts val="1088"/>
              </a:lnSpc>
              <a:spcBef>
                <a:spcPts val="762"/>
              </a:spcBef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Налоговые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доходы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—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налоги,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уплачиваемые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бюджет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гражданами,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орга-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низациями,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органами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государственной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власти,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органами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местного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самоуправ-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ления.</a:t>
            </a:r>
            <a:endParaRPr sz="967" dirty="0">
              <a:latin typeface="Roboto"/>
              <a:cs typeface="Roboto"/>
            </a:endParaRPr>
          </a:p>
          <a:p>
            <a:pPr marL="243386" algn="just">
              <a:lnSpc>
                <a:spcPts val="1028"/>
              </a:lnSpc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Налоги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бывают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федеральными,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региональными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местными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.</a:t>
            </a:r>
            <a:endParaRPr sz="967" dirty="0">
              <a:latin typeface="Roboto"/>
              <a:cs typeface="Roboto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198176" y="5619071"/>
            <a:ext cx="4750273" cy="2651127"/>
            <a:chOff x="1097112" y="4868139"/>
            <a:chExt cx="3556000" cy="1852930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112" y="4868139"/>
              <a:ext cx="3523564" cy="181488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0239" y="5135726"/>
              <a:ext cx="185238" cy="22560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679820" y="5577723"/>
              <a:ext cx="247015" cy="314325"/>
            </a:xfrm>
            <a:custGeom>
              <a:avLst/>
              <a:gdLst/>
              <a:ahLst/>
              <a:cxnLst/>
              <a:rect l="l" t="t" r="r" b="b"/>
              <a:pathLst>
                <a:path w="247014" h="314325">
                  <a:moveTo>
                    <a:pt x="246948" y="0"/>
                  </a:moveTo>
                  <a:lnTo>
                    <a:pt x="220897" y="7501"/>
                  </a:lnTo>
                  <a:lnTo>
                    <a:pt x="202101" y="10911"/>
                  </a:lnTo>
                  <a:lnTo>
                    <a:pt x="181459" y="11046"/>
                  </a:lnTo>
                  <a:lnTo>
                    <a:pt x="149870" y="8726"/>
                  </a:lnTo>
                  <a:lnTo>
                    <a:pt x="156149" y="97630"/>
                  </a:lnTo>
                  <a:lnTo>
                    <a:pt x="131555" y="125732"/>
                  </a:lnTo>
                  <a:lnTo>
                    <a:pt x="98233" y="166113"/>
                  </a:lnTo>
                  <a:lnTo>
                    <a:pt x="66322" y="205625"/>
                  </a:lnTo>
                  <a:lnTo>
                    <a:pt x="44256" y="233266"/>
                  </a:lnTo>
                  <a:lnTo>
                    <a:pt x="41605" y="234372"/>
                  </a:lnTo>
                  <a:lnTo>
                    <a:pt x="24124" y="232489"/>
                  </a:lnTo>
                  <a:lnTo>
                    <a:pt x="1950" y="229742"/>
                  </a:lnTo>
                  <a:lnTo>
                    <a:pt x="0" y="261746"/>
                  </a:lnTo>
                  <a:lnTo>
                    <a:pt x="260" y="270065"/>
                  </a:lnTo>
                  <a:lnTo>
                    <a:pt x="1078" y="288286"/>
                  </a:lnTo>
                  <a:lnTo>
                    <a:pt x="2507" y="306303"/>
                  </a:lnTo>
                  <a:lnTo>
                    <a:pt x="4602" y="314014"/>
                  </a:lnTo>
                  <a:lnTo>
                    <a:pt x="14462" y="310062"/>
                  </a:lnTo>
                  <a:lnTo>
                    <a:pt x="33467" y="301946"/>
                  </a:lnTo>
                  <a:lnTo>
                    <a:pt x="53088" y="292809"/>
                  </a:lnTo>
                  <a:lnTo>
                    <a:pt x="64800" y="285795"/>
                  </a:lnTo>
                  <a:lnTo>
                    <a:pt x="93827" y="263930"/>
                  </a:lnTo>
                  <a:lnTo>
                    <a:pt x="151790" y="220749"/>
                  </a:lnTo>
                  <a:lnTo>
                    <a:pt x="209752" y="175117"/>
                  </a:lnTo>
                  <a:lnTo>
                    <a:pt x="238780" y="145898"/>
                  </a:lnTo>
                  <a:lnTo>
                    <a:pt x="245895" y="73302"/>
                  </a:lnTo>
                  <a:lnTo>
                    <a:pt x="246948" y="0"/>
                  </a:lnTo>
                  <a:close/>
                </a:path>
              </a:pathLst>
            </a:custGeom>
            <a:solidFill>
              <a:srgbClr val="E79E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0609" y="5540372"/>
              <a:ext cx="139903" cy="10818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493490" y="5452147"/>
              <a:ext cx="442595" cy="127635"/>
            </a:xfrm>
            <a:custGeom>
              <a:avLst/>
              <a:gdLst/>
              <a:ahLst/>
              <a:cxnLst/>
              <a:rect l="l" t="t" r="r" b="b"/>
              <a:pathLst>
                <a:path w="442595" h="127635">
                  <a:moveTo>
                    <a:pt x="424865" y="12395"/>
                  </a:moveTo>
                  <a:lnTo>
                    <a:pt x="423494" y="7962"/>
                  </a:lnTo>
                  <a:lnTo>
                    <a:pt x="422059" y="3784"/>
                  </a:lnTo>
                  <a:lnTo>
                    <a:pt x="420598" y="0"/>
                  </a:lnTo>
                  <a:lnTo>
                    <a:pt x="394525" y="7429"/>
                  </a:lnTo>
                  <a:lnTo>
                    <a:pt x="356997" y="16662"/>
                  </a:lnTo>
                  <a:lnTo>
                    <a:pt x="310832" y="25781"/>
                  </a:lnTo>
                  <a:lnTo>
                    <a:pt x="258851" y="32905"/>
                  </a:lnTo>
                  <a:lnTo>
                    <a:pt x="203885" y="36131"/>
                  </a:lnTo>
                  <a:lnTo>
                    <a:pt x="148742" y="33553"/>
                  </a:lnTo>
                  <a:lnTo>
                    <a:pt x="96240" y="23279"/>
                  </a:lnTo>
                  <a:lnTo>
                    <a:pt x="49225" y="3403"/>
                  </a:lnTo>
                  <a:lnTo>
                    <a:pt x="44107" y="10312"/>
                  </a:lnTo>
                  <a:lnTo>
                    <a:pt x="77508" y="31026"/>
                  </a:lnTo>
                  <a:lnTo>
                    <a:pt x="119329" y="42570"/>
                  </a:lnTo>
                  <a:lnTo>
                    <a:pt x="166890" y="48590"/>
                  </a:lnTo>
                  <a:lnTo>
                    <a:pt x="220103" y="49072"/>
                  </a:lnTo>
                  <a:lnTo>
                    <a:pt x="278892" y="43992"/>
                  </a:lnTo>
                  <a:lnTo>
                    <a:pt x="325869" y="36576"/>
                  </a:lnTo>
                  <a:lnTo>
                    <a:pt x="367372" y="27825"/>
                  </a:lnTo>
                  <a:lnTo>
                    <a:pt x="401129" y="19265"/>
                  </a:lnTo>
                  <a:lnTo>
                    <a:pt x="424865" y="12395"/>
                  </a:lnTo>
                  <a:close/>
                </a:path>
                <a:path w="442595" h="127635">
                  <a:moveTo>
                    <a:pt x="442506" y="90424"/>
                  </a:moveTo>
                  <a:lnTo>
                    <a:pt x="440156" y="77495"/>
                  </a:lnTo>
                  <a:lnTo>
                    <a:pt x="369595" y="94386"/>
                  </a:lnTo>
                  <a:lnTo>
                    <a:pt x="306616" y="105625"/>
                  </a:lnTo>
                  <a:lnTo>
                    <a:pt x="250939" y="111975"/>
                  </a:lnTo>
                  <a:lnTo>
                    <a:pt x="202260" y="114236"/>
                  </a:lnTo>
                  <a:lnTo>
                    <a:pt x="160286" y="113182"/>
                  </a:lnTo>
                  <a:lnTo>
                    <a:pt x="95250" y="104305"/>
                  </a:lnTo>
                  <a:lnTo>
                    <a:pt x="37071" y="84797"/>
                  </a:lnTo>
                  <a:lnTo>
                    <a:pt x="6921" y="66548"/>
                  </a:lnTo>
                  <a:lnTo>
                    <a:pt x="4508" y="70383"/>
                  </a:lnTo>
                  <a:lnTo>
                    <a:pt x="32067" y="96989"/>
                  </a:lnTo>
                  <a:lnTo>
                    <a:pt x="90678" y="116700"/>
                  </a:lnTo>
                  <a:lnTo>
                    <a:pt x="136512" y="124282"/>
                  </a:lnTo>
                  <a:lnTo>
                    <a:pt x="195745" y="127368"/>
                  </a:lnTo>
                  <a:lnTo>
                    <a:pt x="235369" y="126174"/>
                  </a:lnTo>
                  <a:lnTo>
                    <a:pt x="279692" y="122326"/>
                  </a:lnTo>
                  <a:lnTo>
                    <a:pt x="328891" y="115379"/>
                  </a:lnTo>
                  <a:lnTo>
                    <a:pt x="383108" y="104889"/>
                  </a:lnTo>
                  <a:lnTo>
                    <a:pt x="442506" y="904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99667" y="5495283"/>
              <a:ext cx="151759" cy="14835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565367" y="5531024"/>
              <a:ext cx="23495" cy="66675"/>
            </a:xfrm>
            <a:custGeom>
              <a:avLst/>
              <a:gdLst/>
              <a:ahLst/>
              <a:cxnLst/>
              <a:rect l="l" t="t" r="r" b="b"/>
              <a:pathLst>
                <a:path w="23495" h="66675">
                  <a:moveTo>
                    <a:pt x="7711" y="0"/>
                  </a:moveTo>
                  <a:lnTo>
                    <a:pt x="6827" y="216"/>
                  </a:lnTo>
                  <a:lnTo>
                    <a:pt x="6553" y="655"/>
                  </a:lnTo>
                  <a:lnTo>
                    <a:pt x="12691" y="25374"/>
                  </a:lnTo>
                  <a:lnTo>
                    <a:pt x="17463" y="45554"/>
                  </a:lnTo>
                  <a:lnTo>
                    <a:pt x="21061" y="62520"/>
                  </a:lnTo>
                  <a:lnTo>
                    <a:pt x="1310" y="35506"/>
                  </a:lnTo>
                  <a:lnTo>
                    <a:pt x="792" y="35420"/>
                  </a:lnTo>
                  <a:lnTo>
                    <a:pt x="60" y="35957"/>
                  </a:lnTo>
                  <a:lnTo>
                    <a:pt x="0" y="36469"/>
                  </a:lnTo>
                  <a:lnTo>
                    <a:pt x="21945" y="66498"/>
                  </a:lnTo>
                  <a:lnTo>
                    <a:pt x="22189" y="66617"/>
                  </a:lnTo>
                  <a:lnTo>
                    <a:pt x="22463" y="66617"/>
                  </a:lnTo>
                  <a:lnTo>
                    <a:pt x="22768" y="66556"/>
                  </a:lnTo>
                  <a:lnTo>
                    <a:pt x="23103" y="66412"/>
                  </a:lnTo>
                  <a:lnTo>
                    <a:pt x="23317" y="66044"/>
                  </a:lnTo>
                  <a:lnTo>
                    <a:pt x="23286" y="65675"/>
                  </a:lnTo>
                  <a:lnTo>
                    <a:pt x="20030" y="49433"/>
                  </a:lnTo>
                  <a:lnTo>
                    <a:pt x="14996" y="27897"/>
                  </a:lnTo>
                  <a:lnTo>
                    <a:pt x="10350" y="9003"/>
                  </a:lnTo>
                  <a:lnTo>
                    <a:pt x="8138" y="262"/>
                  </a:lnTo>
                  <a:lnTo>
                    <a:pt x="7711" y="0"/>
                  </a:lnTo>
                  <a:close/>
                </a:path>
              </a:pathLst>
            </a:custGeom>
            <a:solidFill>
              <a:srgbClr val="2325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68019" y="5783009"/>
              <a:ext cx="142798" cy="11390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54771" y="5508783"/>
              <a:ext cx="177302" cy="13037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50603" y="5585111"/>
              <a:ext cx="218050" cy="20455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552284" y="5155395"/>
              <a:ext cx="481330" cy="584200"/>
            </a:xfrm>
            <a:custGeom>
              <a:avLst/>
              <a:gdLst/>
              <a:ahLst/>
              <a:cxnLst/>
              <a:rect l="l" t="t" r="r" b="b"/>
              <a:pathLst>
                <a:path w="481330" h="584200">
                  <a:moveTo>
                    <a:pt x="262049" y="0"/>
                  </a:moveTo>
                  <a:lnTo>
                    <a:pt x="254597" y="524"/>
                  </a:lnTo>
                  <a:lnTo>
                    <a:pt x="247239" y="2404"/>
                  </a:lnTo>
                  <a:lnTo>
                    <a:pt x="233212" y="2356"/>
                  </a:lnTo>
                  <a:lnTo>
                    <a:pt x="226747" y="868"/>
                  </a:lnTo>
                  <a:lnTo>
                    <a:pt x="220209" y="225"/>
                  </a:lnTo>
                  <a:lnTo>
                    <a:pt x="189029" y="3580"/>
                  </a:lnTo>
                  <a:lnTo>
                    <a:pt x="137382" y="40630"/>
                  </a:lnTo>
                  <a:lnTo>
                    <a:pt x="109450" y="98607"/>
                  </a:lnTo>
                  <a:lnTo>
                    <a:pt x="99162" y="162358"/>
                  </a:lnTo>
                  <a:lnTo>
                    <a:pt x="96183" y="194666"/>
                  </a:lnTo>
                  <a:lnTo>
                    <a:pt x="92176" y="226970"/>
                  </a:lnTo>
                  <a:lnTo>
                    <a:pt x="74408" y="288902"/>
                  </a:lnTo>
                  <a:lnTo>
                    <a:pt x="47730" y="327573"/>
                  </a:lnTo>
                  <a:lnTo>
                    <a:pt x="37142" y="338521"/>
                  </a:lnTo>
                  <a:lnTo>
                    <a:pt x="26761" y="349625"/>
                  </a:lnTo>
                  <a:lnTo>
                    <a:pt x="17399" y="361544"/>
                  </a:lnTo>
                  <a:lnTo>
                    <a:pt x="5611" y="385056"/>
                  </a:lnTo>
                  <a:lnTo>
                    <a:pt x="0" y="410808"/>
                  </a:lnTo>
                  <a:lnTo>
                    <a:pt x="245" y="437366"/>
                  </a:lnTo>
                  <a:lnTo>
                    <a:pt x="16728" y="487437"/>
                  </a:lnTo>
                  <a:lnTo>
                    <a:pt x="49319" y="529081"/>
                  </a:lnTo>
                  <a:lnTo>
                    <a:pt x="69669" y="546210"/>
                  </a:lnTo>
                  <a:lnTo>
                    <a:pt x="58154" y="525586"/>
                  </a:lnTo>
                  <a:lnTo>
                    <a:pt x="49708" y="503526"/>
                  </a:lnTo>
                  <a:lnTo>
                    <a:pt x="44471" y="480494"/>
                  </a:lnTo>
                  <a:lnTo>
                    <a:pt x="42581" y="456950"/>
                  </a:lnTo>
                  <a:lnTo>
                    <a:pt x="60537" y="496220"/>
                  </a:lnTo>
                  <a:lnTo>
                    <a:pt x="87449" y="530032"/>
                  </a:lnTo>
                  <a:lnTo>
                    <a:pt x="121412" y="556880"/>
                  </a:lnTo>
                  <a:lnTo>
                    <a:pt x="160522" y="575256"/>
                  </a:lnTo>
                  <a:lnTo>
                    <a:pt x="202876" y="583655"/>
                  </a:lnTo>
                  <a:lnTo>
                    <a:pt x="245977" y="580997"/>
                  </a:lnTo>
                  <a:lnTo>
                    <a:pt x="287195" y="568019"/>
                  </a:lnTo>
                  <a:lnTo>
                    <a:pt x="324443" y="545959"/>
                  </a:lnTo>
                  <a:lnTo>
                    <a:pt x="355635" y="516056"/>
                  </a:lnTo>
                  <a:lnTo>
                    <a:pt x="378684" y="479547"/>
                  </a:lnTo>
                  <a:lnTo>
                    <a:pt x="376698" y="498569"/>
                  </a:lnTo>
                  <a:lnTo>
                    <a:pt x="373065" y="517352"/>
                  </a:lnTo>
                  <a:lnTo>
                    <a:pt x="367819" y="535753"/>
                  </a:lnTo>
                  <a:lnTo>
                    <a:pt x="360991" y="553629"/>
                  </a:lnTo>
                  <a:lnTo>
                    <a:pt x="389246" y="530033"/>
                  </a:lnTo>
                  <a:lnTo>
                    <a:pt x="415112" y="503908"/>
                  </a:lnTo>
                  <a:lnTo>
                    <a:pt x="435158" y="474470"/>
                  </a:lnTo>
                  <a:lnTo>
                    <a:pt x="445954" y="440935"/>
                  </a:lnTo>
                  <a:lnTo>
                    <a:pt x="446947" y="461030"/>
                  </a:lnTo>
                  <a:lnTo>
                    <a:pt x="445404" y="481094"/>
                  </a:lnTo>
                  <a:lnTo>
                    <a:pt x="441367" y="500808"/>
                  </a:lnTo>
                  <a:lnTo>
                    <a:pt x="434880" y="519851"/>
                  </a:lnTo>
                  <a:lnTo>
                    <a:pt x="461219" y="480851"/>
                  </a:lnTo>
                  <a:lnTo>
                    <a:pt x="476647" y="436341"/>
                  </a:lnTo>
                  <a:lnTo>
                    <a:pt x="480895" y="389309"/>
                  </a:lnTo>
                  <a:lnTo>
                    <a:pt x="473694" y="342748"/>
                  </a:lnTo>
                  <a:lnTo>
                    <a:pt x="454774" y="299645"/>
                  </a:lnTo>
                  <a:lnTo>
                    <a:pt x="437296" y="275095"/>
                  </a:lnTo>
                  <a:lnTo>
                    <a:pt x="418075" y="251721"/>
                  </a:lnTo>
                  <a:lnTo>
                    <a:pt x="399470" y="227999"/>
                  </a:lnTo>
                  <a:lnTo>
                    <a:pt x="383838" y="202405"/>
                  </a:lnTo>
                  <a:lnTo>
                    <a:pt x="372546" y="172644"/>
                  </a:lnTo>
                  <a:lnTo>
                    <a:pt x="365191" y="141480"/>
                  </a:lnTo>
                  <a:lnTo>
                    <a:pt x="358959" y="109858"/>
                  </a:lnTo>
                  <a:lnTo>
                    <a:pt x="351036" y="78723"/>
                  </a:lnTo>
                  <a:lnTo>
                    <a:pt x="337676" y="48806"/>
                  </a:lnTo>
                  <a:lnTo>
                    <a:pt x="317691" y="22949"/>
                  </a:lnTo>
                  <a:lnTo>
                    <a:pt x="292132" y="5298"/>
                  </a:lnTo>
                  <a:lnTo>
                    <a:pt x="262049" y="0"/>
                  </a:lnTo>
                  <a:close/>
                </a:path>
              </a:pathLst>
            </a:custGeom>
            <a:solidFill>
              <a:srgbClr val="2325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28748" y="5564135"/>
              <a:ext cx="340360" cy="466090"/>
            </a:xfrm>
            <a:custGeom>
              <a:avLst/>
              <a:gdLst/>
              <a:ahLst/>
              <a:cxnLst/>
              <a:rect l="l" t="t" r="r" b="b"/>
              <a:pathLst>
                <a:path w="340360" h="466089">
                  <a:moveTo>
                    <a:pt x="282833" y="0"/>
                  </a:moveTo>
                  <a:lnTo>
                    <a:pt x="258540" y="11435"/>
                  </a:lnTo>
                  <a:lnTo>
                    <a:pt x="238067" y="46917"/>
                  </a:lnTo>
                  <a:lnTo>
                    <a:pt x="210273" y="134950"/>
                  </a:lnTo>
                  <a:lnTo>
                    <a:pt x="164022" y="304037"/>
                  </a:lnTo>
                  <a:lnTo>
                    <a:pt x="26706" y="341592"/>
                  </a:lnTo>
                  <a:lnTo>
                    <a:pt x="0" y="419447"/>
                  </a:lnTo>
                  <a:lnTo>
                    <a:pt x="38362" y="427210"/>
                  </a:lnTo>
                  <a:lnTo>
                    <a:pt x="125166" y="444007"/>
                  </a:lnTo>
                  <a:lnTo>
                    <a:pt x="217981" y="460102"/>
                  </a:lnTo>
                  <a:lnTo>
                    <a:pt x="274380" y="465761"/>
                  </a:lnTo>
                  <a:lnTo>
                    <a:pt x="293453" y="460295"/>
                  </a:lnTo>
                  <a:lnTo>
                    <a:pt x="306681" y="436007"/>
                  </a:lnTo>
                  <a:lnTo>
                    <a:pt x="320250" y="372679"/>
                  </a:lnTo>
                  <a:lnTo>
                    <a:pt x="340342" y="250091"/>
                  </a:lnTo>
                  <a:lnTo>
                    <a:pt x="338544" y="76702"/>
                  </a:lnTo>
                  <a:lnTo>
                    <a:pt x="335446" y="63045"/>
                  </a:lnTo>
                  <a:lnTo>
                    <a:pt x="325641" y="33891"/>
                  </a:lnTo>
                  <a:lnTo>
                    <a:pt x="308359" y="6967"/>
                  </a:lnTo>
                  <a:lnTo>
                    <a:pt x="282833" y="0"/>
                  </a:lnTo>
                  <a:close/>
                </a:path>
              </a:pathLst>
            </a:custGeom>
            <a:solidFill>
              <a:srgbClr val="586A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50147" y="5375314"/>
              <a:ext cx="271780" cy="433070"/>
            </a:xfrm>
            <a:custGeom>
              <a:avLst/>
              <a:gdLst/>
              <a:ahLst/>
              <a:cxnLst/>
              <a:rect l="l" t="t" r="r" b="b"/>
              <a:pathLst>
                <a:path w="271780" h="433070">
                  <a:moveTo>
                    <a:pt x="171233" y="0"/>
                  </a:moveTo>
                  <a:lnTo>
                    <a:pt x="85676" y="11810"/>
                  </a:lnTo>
                  <a:lnTo>
                    <a:pt x="80842" y="143710"/>
                  </a:lnTo>
                  <a:lnTo>
                    <a:pt x="57457" y="159736"/>
                  </a:lnTo>
                  <a:lnTo>
                    <a:pt x="0" y="407599"/>
                  </a:lnTo>
                  <a:lnTo>
                    <a:pt x="166378" y="432447"/>
                  </a:lnTo>
                  <a:lnTo>
                    <a:pt x="271665" y="166676"/>
                  </a:lnTo>
                  <a:lnTo>
                    <a:pt x="185927" y="136983"/>
                  </a:lnTo>
                  <a:lnTo>
                    <a:pt x="171233" y="0"/>
                  </a:lnTo>
                  <a:close/>
                </a:path>
              </a:pathLst>
            </a:custGeom>
            <a:solidFill>
              <a:srgbClr val="E89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603139" y="5508582"/>
              <a:ext cx="408940" cy="522605"/>
            </a:xfrm>
            <a:custGeom>
              <a:avLst/>
              <a:gdLst/>
              <a:ahLst/>
              <a:cxnLst/>
              <a:rect l="l" t="t" r="r" b="b"/>
              <a:pathLst>
                <a:path w="408939" h="522604">
                  <a:moveTo>
                    <a:pt x="233174" y="0"/>
                  </a:moveTo>
                  <a:lnTo>
                    <a:pt x="129292" y="8738"/>
                  </a:lnTo>
                  <a:lnTo>
                    <a:pt x="8442" y="55552"/>
                  </a:lnTo>
                  <a:lnTo>
                    <a:pt x="12299" y="119352"/>
                  </a:lnTo>
                  <a:lnTo>
                    <a:pt x="13004" y="158081"/>
                  </a:lnTo>
                  <a:lnTo>
                    <a:pt x="10031" y="187456"/>
                  </a:lnTo>
                  <a:lnTo>
                    <a:pt x="2858" y="223192"/>
                  </a:lnTo>
                  <a:lnTo>
                    <a:pt x="0" y="243075"/>
                  </a:lnTo>
                  <a:lnTo>
                    <a:pt x="5217" y="282353"/>
                  </a:lnTo>
                  <a:lnTo>
                    <a:pt x="30782" y="312453"/>
                  </a:lnTo>
                  <a:lnTo>
                    <a:pt x="50818" y="323813"/>
                  </a:lnTo>
                  <a:lnTo>
                    <a:pt x="81880" y="522539"/>
                  </a:lnTo>
                  <a:lnTo>
                    <a:pt x="318313" y="500146"/>
                  </a:lnTo>
                  <a:lnTo>
                    <a:pt x="341354" y="292006"/>
                  </a:lnTo>
                  <a:lnTo>
                    <a:pt x="358417" y="175026"/>
                  </a:lnTo>
                  <a:lnTo>
                    <a:pt x="377946" y="106365"/>
                  </a:lnTo>
                  <a:lnTo>
                    <a:pt x="408385" y="43184"/>
                  </a:lnTo>
                  <a:lnTo>
                    <a:pt x="233174" y="0"/>
                  </a:lnTo>
                  <a:close/>
                </a:path>
              </a:pathLst>
            </a:custGeom>
            <a:solidFill>
              <a:srgbClr val="586A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565827" y="6004299"/>
              <a:ext cx="473709" cy="344170"/>
            </a:xfrm>
            <a:custGeom>
              <a:avLst/>
              <a:gdLst/>
              <a:ahLst/>
              <a:cxnLst/>
              <a:rect l="l" t="t" r="r" b="b"/>
              <a:pathLst>
                <a:path w="473710" h="344170">
                  <a:moveTo>
                    <a:pt x="352900" y="0"/>
                  </a:moveTo>
                  <a:lnTo>
                    <a:pt x="116049" y="7071"/>
                  </a:lnTo>
                  <a:lnTo>
                    <a:pt x="65875" y="58483"/>
                  </a:lnTo>
                  <a:lnTo>
                    <a:pt x="37062" y="92838"/>
                  </a:lnTo>
                  <a:lnTo>
                    <a:pt x="0" y="172364"/>
                  </a:lnTo>
                  <a:lnTo>
                    <a:pt x="226313" y="343707"/>
                  </a:lnTo>
                  <a:lnTo>
                    <a:pt x="473582" y="217060"/>
                  </a:lnTo>
                  <a:lnTo>
                    <a:pt x="445088" y="117449"/>
                  </a:lnTo>
                  <a:lnTo>
                    <a:pt x="423018" y="61635"/>
                  </a:lnTo>
                  <a:lnTo>
                    <a:pt x="396061" y="29268"/>
                  </a:lnTo>
                  <a:lnTo>
                    <a:pt x="352900" y="0"/>
                  </a:lnTo>
                  <a:close/>
                </a:path>
              </a:pathLst>
            </a:custGeom>
            <a:solidFill>
              <a:srgbClr val="AFD6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32562" y="5372063"/>
              <a:ext cx="91440" cy="103505"/>
            </a:xfrm>
            <a:custGeom>
              <a:avLst/>
              <a:gdLst/>
              <a:ahLst/>
              <a:cxnLst/>
              <a:rect l="l" t="t" r="r" b="b"/>
              <a:pathLst>
                <a:path w="91439" h="103504">
                  <a:moveTo>
                    <a:pt x="84279" y="0"/>
                  </a:moveTo>
                  <a:lnTo>
                    <a:pt x="52325" y="20608"/>
                  </a:lnTo>
                  <a:lnTo>
                    <a:pt x="17191" y="55837"/>
                  </a:lnTo>
                  <a:lnTo>
                    <a:pt x="643" y="74510"/>
                  </a:lnTo>
                  <a:lnTo>
                    <a:pt x="0" y="103347"/>
                  </a:lnTo>
                  <a:lnTo>
                    <a:pt x="43230" y="102038"/>
                  </a:lnTo>
                  <a:lnTo>
                    <a:pt x="67150" y="93461"/>
                  </a:lnTo>
                  <a:lnTo>
                    <a:pt x="80315" y="70288"/>
                  </a:lnTo>
                  <a:lnTo>
                    <a:pt x="91284" y="25193"/>
                  </a:lnTo>
                  <a:lnTo>
                    <a:pt x="84279" y="0"/>
                  </a:lnTo>
                  <a:close/>
                </a:path>
              </a:pathLst>
            </a:custGeom>
            <a:solidFill>
              <a:srgbClr val="C062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80970" y="5163335"/>
              <a:ext cx="203425" cy="283591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708721" y="5294540"/>
              <a:ext cx="105410" cy="42545"/>
            </a:xfrm>
            <a:custGeom>
              <a:avLst/>
              <a:gdLst/>
              <a:ahLst/>
              <a:cxnLst/>
              <a:rect l="l" t="t" r="r" b="b"/>
              <a:pathLst>
                <a:path w="105410" h="42545">
                  <a:moveTo>
                    <a:pt x="15824" y="8877"/>
                  </a:moveTo>
                  <a:lnTo>
                    <a:pt x="13233" y="622"/>
                  </a:lnTo>
                  <a:lnTo>
                    <a:pt x="5334" y="0"/>
                  </a:lnTo>
                  <a:lnTo>
                    <a:pt x="1511" y="7772"/>
                  </a:lnTo>
                  <a:lnTo>
                    <a:pt x="0" y="27520"/>
                  </a:lnTo>
                  <a:lnTo>
                    <a:pt x="2552" y="35788"/>
                  </a:lnTo>
                  <a:lnTo>
                    <a:pt x="10477" y="36398"/>
                  </a:lnTo>
                  <a:lnTo>
                    <a:pt x="14300" y="28625"/>
                  </a:lnTo>
                  <a:lnTo>
                    <a:pt x="15062" y="18757"/>
                  </a:lnTo>
                  <a:lnTo>
                    <a:pt x="15824" y="8877"/>
                  </a:lnTo>
                  <a:close/>
                </a:path>
                <a:path w="105410" h="42545">
                  <a:moveTo>
                    <a:pt x="104889" y="15011"/>
                  </a:moveTo>
                  <a:lnTo>
                    <a:pt x="102311" y="6743"/>
                  </a:lnTo>
                  <a:lnTo>
                    <a:pt x="94399" y="6134"/>
                  </a:lnTo>
                  <a:lnTo>
                    <a:pt x="90576" y="13893"/>
                  </a:lnTo>
                  <a:lnTo>
                    <a:pt x="89052" y="33642"/>
                  </a:lnTo>
                  <a:lnTo>
                    <a:pt x="91643" y="41910"/>
                  </a:lnTo>
                  <a:lnTo>
                    <a:pt x="99542" y="42519"/>
                  </a:lnTo>
                  <a:lnTo>
                    <a:pt x="103365" y="34759"/>
                  </a:lnTo>
                  <a:lnTo>
                    <a:pt x="104127" y="24879"/>
                  </a:lnTo>
                  <a:lnTo>
                    <a:pt x="104889" y="15011"/>
                  </a:lnTo>
                  <a:close/>
                </a:path>
              </a:pathLst>
            </a:custGeom>
            <a:solidFill>
              <a:srgbClr val="201F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745598" y="5313616"/>
              <a:ext cx="13970" cy="53975"/>
            </a:xfrm>
            <a:custGeom>
              <a:avLst/>
              <a:gdLst/>
              <a:ahLst/>
              <a:cxnLst/>
              <a:rect l="l" t="t" r="r" b="b"/>
              <a:pathLst>
                <a:path w="13969" h="53975">
                  <a:moveTo>
                    <a:pt x="9299" y="0"/>
                  </a:moveTo>
                  <a:lnTo>
                    <a:pt x="8787" y="60"/>
                  </a:lnTo>
                  <a:lnTo>
                    <a:pt x="7815" y="512"/>
                  </a:lnTo>
                  <a:lnTo>
                    <a:pt x="7774" y="9306"/>
                  </a:lnTo>
                  <a:lnTo>
                    <a:pt x="7260" y="17720"/>
                  </a:lnTo>
                  <a:lnTo>
                    <a:pt x="5697" y="26007"/>
                  </a:lnTo>
                  <a:lnTo>
                    <a:pt x="2560" y="33838"/>
                  </a:lnTo>
                  <a:lnTo>
                    <a:pt x="0" y="38349"/>
                  </a:lnTo>
                  <a:lnTo>
                    <a:pt x="192" y="43220"/>
                  </a:lnTo>
                  <a:lnTo>
                    <a:pt x="1941" y="45732"/>
                  </a:lnTo>
                  <a:lnTo>
                    <a:pt x="6800" y="48338"/>
                  </a:lnTo>
                  <a:lnTo>
                    <a:pt x="9180" y="48768"/>
                  </a:lnTo>
                  <a:lnTo>
                    <a:pt x="11372" y="49091"/>
                  </a:lnTo>
                  <a:lnTo>
                    <a:pt x="11536" y="50054"/>
                  </a:lnTo>
                  <a:lnTo>
                    <a:pt x="11274" y="51102"/>
                  </a:lnTo>
                  <a:lnTo>
                    <a:pt x="10299" y="52279"/>
                  </a:lnTo>
                  <a:lnTo>
                    <a:pt x="10369" y="52946"/>
                  </a:lnTo>
                  <a:lnTo>
                    <a:pt x="10991" y="53434"/>
                  </a:lnTo>
                  <a:lnTo>
                    <a:pt x="11192" y="53519"/>
                  </a:lnTo>
                  <a:lnTo>
                    <a:pt x="11716" y="53553"/>
                  </a:lnTo>
                  <a:lnTo>
                    <a:pt x="12036" y="53422"/>
                  </a:lnTo>
                  <a:lnTo>
                    <a:pt x="13466" y="51684"/>
                  </a:lnTo>
                  <a:lnTo>
                    <a:pt x="13810" y="49590"/>
                  </a:lnTo>
                  <a:lnTo>
                    <a:pt x="13027" y="47457"/>
                  </a:lnTo>
                  <a:lnTo>
                    <a:pt x="12704" y="47207"/>
                  </a:lnTo>
                  <a:lnTo>
                    <a:pt x="7656" y="46469"/>
                  </a:lnTo>
                  <a:lnTo>
                    <a:pt x="5657" y="45375"/>
                  </a:lnTo>
                  <a:lnTo>
                    <a:pt x="4014" y="44506"/>
                  </a:lnTo>
                  <a:lnTo>
                    <a:pt x="2240" y="42766"/>
                  </a:lnTo>
                  <a:lnTo>
                    <a:pt x="2084" y="38862"/>
                  </a:lnTo>
                  <a:lnTo>
                    <a:pt x="4358" y="34826"/>
                  </a:lnTo>
                  <a:lnTo>
                    <a:pt x="7645" y="26601"/>
                  </a:lnTo>
                  <a:lnTo>
                    <a:pt x="9283" y="17923"/>
                  </a:lnTo>
                  <a:lnTo>
                    <a:pt x="9822" y="9306"/>
                  </a:lnTo>
                  <a:lnTo>
                    <a:pt x="9823" y="512"/>
                  </a:lnTo>
                  <a:lnTo>
                    <a:pt x="9299" y="0"/>
                  </a:lnTo>
                  <a:close/>
                </a:path>
              </a:pathLst>
            </a:custGeom>
            <a:solidFill>
              <a:srgbClr val="CE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658327" y="5152808"/>
              <a:ext cx="251460" cy="226060"/>
            </a:xfrm>
            <a:custGeom>
              <a:avLst/>
              <a:gdLst/>
              <a:ahLst/>
              <a:cxnLst/>
              <a:rect l="l" t="t" r="r" b="b"/>
              <a:pathLst>
                <a:path w="251460" h="226060">
                  <a:moveTo>
                    <a:pt x="251218" y="20396"/>
                  </a:moveTo>
                  <a:lnTo>
                    <a:pt x="212318" y="4330"/>
                  </a:lnTo>
                  <a:lnTo>
                    <a:pt x="124523" y="8432"/>
                  </a:lnTo>
                  <a:lnTo>
                    <a:pt x="48298" y="0"/>
                  </a:lnTo>
                  <a:lnTo>
                    <a:pt x="10515" y="19837"/>
                  </a:lnTo>
                  <a:lnTo>
                    <a:pt x="0" y="88315"/>
                  </a:lnTo>
                  <a:lnTo>
                    <a:pt x="5638" y="225818"/>
                  </a:lnTo>
                  <a:lnTo>
                    <a:pt x="49530" y="133134"/>
                  </a:lnTo>
                  <a:lnTo>
                    <a:pt x="53289" y="132791"/>
                  </a:lnTo>
                  <a:lnTo>
                    <a:pt x="59918" y="133197"/>
                  </a:lnTo>
                  <a:lnTo>
                    <a:pt x="66662" y="134277"/>
                  </a:lnTo>
                  <a:lnTo>
                    <a:pt x="72059" y="138176"/>
                  </a:lnTo>
                  <a:lnTo>
                    <a:pt x="80111" y="139801"/>
                  </a:lnTo>
                  <a:lnTo>
                    <a:pt x="80860" y="138049"/>
                  </a:lnTo>
                  <a:lnTo>
                    <a:pt x="80403" y="136944"/>
                  </a:lnTo>
                  <a:lnTo>
                    <a:pt x="71539" y="127444"/>
                  </a:lnTo>
                  <a:lnTo>
                    <a:pt x="58191" y="124866"/>
                  </a:lnTo>
                  <a:lnTo>
                    <a:pt x="53009" y="125780"/>
                  </a:lnTo>
                  <a:lnTo>
                    <a:pt x="60032" y="110972"/>
                  </a:lnTo>
                  <a:lnTo>
                    <a:pt x="89344" y="56159"/>
                  </a:lnTo>
                  <a:lnTo>
                    <a:pt x="103670" y="46469"/>
                  </a:lnTo>
                  <a:lnTo>
                    <a:pt x="113068" y="67056"/>
                  </a:lnTo>
                  <a:lnTo>
                    <a:pt x="135229" y="75387"/>
                  </a:lnTo>
                  <a:lnTo>
                    <a:pt x="162864" y="116814"/>
                  </a:lnTo>
                  <a:lnTo>
                    <a:pt x="189369" y="160629"/>
                  </a:lnTo>
                  <a:lnTo>
                    <a:pt x="208165" y="176136"/>
                  </a:lnTo>
                  <a:lnTo>
                    <a:pt x="217017" y="175844"/>
                  </a:lnTo>
                  <a:lnTo>
                    <a:pt x="249897" y="72339"/>
                  </a:lnTo>
                  <a:lnTo>
                    <a:pt x="251218" y="20396"/>
                  </a:lnTo>
                  <a:close/>
                </a:path>
              </a:pathLst>
            </a:custGeom>
            <a:solidFill>
              <a:srgbClr val="2325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1239" y="5284047"/>
              <a:ext cx="109264" cy="12899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86473" y="5336038"/>
              <a:ext cx="50935" cy="34549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850414" y="5307590"/>
              <a:ext cx="47625" cy="53975"/>
            </a:xfrm>
            <a:custGeom>
              <a:avLst/>
              <a:gdLst/>
              <a:ahLst/>
              <a:cxnLst/>
              <a:rect l="l" t="t" r="r" b="b"/>
              <a:pathLst>
                <a:path w="47625" h="53975">
                  <a:moveTo>
                    <a:pt x="18909" y="0"/>
                  </a:moveTo>
                  <a:lnTo>
                    <a:pt x="13340" y="7069"/>
                  </a:lnTo>
                  <a:lnTo>
                    <a:pt x="7804" y="25149"/>
                  </a:lnTo>
                  <a:lnTo>
                    <a:pt x="1918" y="37763"/>
                  </a:lnTo>
                  <a:lnTo>
                    <a:pt x="0" y="44937"/>
                  </a:lnTo>
                  <a:lnTo>
                    <a:pt x="2088" y="49346"/>
                  </a:lnTo>
                  <a:lnTo>
                    <a:pt x="8222" y="53663"/>
                  </a:lnTo>
                  <a:lnTo>
                    <a:pt x="30185" y="51418"/>
                  </a:lnTo>
                  <a:lnTo>
                    <a:pt x="43168" y="39921"/>
                  </a:lnTo>
                  <a:lnTo>
                    <a:pt x="47510" y="25663"/>
                  </a:lnTo>
                  <a:lnTo>
                    <a:pt x="43548" y="15134"/>
                  </a:lnTo>
                  <a:lnTo>
                    <a:pt x="27861" y="3001"/>
                  </a:lnTo>
                  <a:lnTo>
                    <a:pt x="18909" y="0"/>
                  </a:lnTo>
                  <a:close/>
                </a:path>
              </a:pathLst>
            </a:custGeom>
            <a:solidFill>
              <a:srgbClr val="E89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860352" y="5318975"/>
              <a:ext cx="34290" cy="35560"/>
            </a:xfrm>
            <a:custGeom>
              <a:avLst/>
              <a:gdLst/>
              <a:ahLst/>
              <a:cxnLst/>
              <a:rect l="l" t="t" r="r" b="b"/>
              <a:pathLst>
                <a:path w="34289" h="35560">
                  <a:moveTo>
                    <a:pt x="7433" y="16669"/>
                  </a:moveTo>
                  <a:lnTo>
                    <a:pt x="3188" y="16669"/>
                  </a:lnTo>
                  <a:lnTo>
                    <a:pt x="5666" y="17788"/>
                  </a:lnTo>
                  <a:lnTo>
                    <a:pt x="6345" y="18644"/>
                  </a:lnTo>
                  <a:lnTo>
                    <a:pt x="7845" y="23167"/>
                  </a:lnTo>
                  <a:lnTo>
                    <a:pt x="2392" y="28419"/>
                  </a:lnTo>
                  <a:lnTo>
                    <a:pt x="2148" y="29218"/>
                  </a:lnTo>
                  <a:lnTo>
                    <a:pt x="19357" y="35052"/>
                  </a:lnTo>
                  <a:lnTo>
                    <a:pt x="21452" y="33491"/>
                  </a:lnTo>
                  <a:lnTo>
                    <a:pt x="18059" y="33491"/>
                  </a:lnTo>
                  <a:lnTo>
                    <a:pt x="7034" y="30705"/>
                  </a:lnTo>
                  <a:lnTo>
                    <a:pt x="4486" y="29218"/>
                  </a:lnTo>
                  <a:lnTo>
                    <a:pt x="10155" y="23740"/>
                  </a:lnTo>
                  <a:lnTo>
                    <a:pt x="8063" y="17443"/>
                  </a:lnTo>
                  <a:lnTo>
                    <a:pt x="7433" y="16669"/>
                  </a:lnTo>
                  <a:close/>
                </a:path>
                <a:path w="34289" h="35560">
                  <a:moveTo>
                    <a:pt x="24417" y="28763"/>
                  </a:moveTo>
                  <a:lnTo>
                    <a:pt x="18059" y="33491"/>
                  </a:lnTo>
                  <a:lnTo>
                    <a:pt x="21452" y="33491"/>
                  </a:lnTo>
                  <a:lnTo>
                    <a:pt x="25621" y="30385"/>
                  </a:lnTo>
                  <a:lnTo>
                    <a:pt x="25715" y="29754"/>
                  </a:lnTo>
                  <a:lnTo>
                    <a:pt x="25048" y="28837"/>
                  </a:lnTo>
                  <a:lnTo>
                    <a:pt x="24417" y="28763"/>
                  </a:lnTo>
                  <a:close/>
                </a:path>
                <a:path w="34289" h="35560">
                  <a:moveTo>
                    <a:pt x="5547" y="0"/>
                  </a:moveTo>
                  <a:lnTo>
                    <a:pt x="11" y="16178"/>
                  </a:lnTo>
                  <a:lnTo>
                    <a:pt x="0" y="16965"/>
                  </a:lnTo>
                  <a:lnTo>
                    <a:pt x="582" y="17513"/>
                  </a:lnTo>
                  <a:lnTo>
                    <a:pt x="999" y="17574"/>
                  </a:lnTo>
                  <a:lnTo>
                    <a:pt x="1356" y="17443"/>
                  </a:lnTo>
                  <a:lnTo>
                    <a:pt x="3188" y="16669"/>
                  </a:lnTo>
                  <a:lnTo>
                    <a:pt x="7433" y="16669"/>
                  </a:lnTo>
                  <a:lnTo>
                    <a:pt x="7034" y="16178"/>
                  </a:lnTo>
                  <a:lnTo>
                    <a:pt x="4580" y="15084"/>
                  </a:lnTo>
                  <a:lnTo>
                    <a:pt x="2581" y="15084"/>
                  </a:lnTo>
                  <a:lnTo>
                    <a:pt x="4200" y="11192"/>
                  </a:lnTo>
                  <a:lnTo>
                    <a:pt x="8644" y="2081"/>
                  </a:lnTo>
                  <a:lnTo>
                    <a:pt x="26312" y="2081"/>
                  </a:lnTo>
                  <a:lnTo>
                    <a:pt x="21585" y="332"/>
                  </a:lnTo>
                  <a:lnTo>
                    <a:pt x="5547" y="0"/>
                  </a:lnTo>
                  <a:close/>
                </a:path>
                <a:path w="34289" h="35560">
                  <a:moveTo>
                    <a:pt x="26312" y="2081"/>
                  </a:moveTo>
                  <a:lnTo>
                    <a:pt x="8644" y="2081"/>
                  </a:lnTo>
                  <a:lnTo>
                    <a:pt x="20955" y="2343"/>
                  </a:lnTo>
                  <a:lnTo>
                    <a:pt x="25514" y="3986"/>
                  </a:lnTo>
                  <a:lnTo>
                    <a:pt x="32110" y="10893"/>
                  </a:lnTo>
                  <a:lnTo>
                    <a:pt x="32070" y="16370"/>
                  </a:lnTo>
                  <a:lnTo>
                    <a:pt x="32442" y="16764"/>
                  </a:lnTo>
                  <a:lnTo>
                    <a:pt x="33585" y="16800"/>
                  </a:lnTo>
                  <a:lnTo>
                    <a:pt x="34027" y="16370"/>
                  </a:lnTo>
                  <a:lnTo>
                    <a:pt x="34171" y="10143"/>
                  </a:lnTo>
                  <a:lnTo>
                    <a:pt x="26609" y="2191"/>
                  </a:lnTo>
                  <a:lnTo>
                    <a:pt x="26312" y="2081"/>
                  </a:lnTo>
                  <a:close/>
                </a:path>
                <a:path w="34289" h="35560">
                  <a:moveTo>
                    <a:pt x="3486" y="15014"/>
                  </a:moveTo>
                  <a:lnTo>
                    <a:pt x="2581" y="15084"/>
                  </a:lnTo>
                  <a:lnTo>
                    <a:pt x="4580" y="15084"/>
                  </a:lnTo>
                  <a:lnTo>
                    <a:pt x="3486" y="15014"/>
                  </a:lnTo>
                  <a:close/>
                </a:path>
              </a:pathLst>
            </a:custGeom>
            <a:solidFill>
              <a:srgbClr val="CE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53597" y="5507070"/>
              <a:ext cx="1167060" cy="120053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21555" y="5179852"/>
              <a:ext cx="68265" cy="8792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173619" y="6112205"/>
              <a:ext cx="3479800" cy="608965"/>
            </a:xfrm>
            <a:custGeom>
              <a:avLst/>
              <a:gdLst/>
              <a:ahLst/>
              <a:cxnLst/>
              <a:rect l="l" t="t" r="r" b="b"/>
              <a:pathLst>
                <a:path w="3479800" h="608965">
                  <a:moveTo>
                    <a:pt x="1193139" y="1270"/>
                  </a:moveTo>
                  <a:lnTo>
                    <a:pt x="1193025" y="0"/>
                  </a:lnTo>
                  <a:lnTo>
                    <a:pt x="746887" y="0"/>
                  </a:lnTo>
                  <a:lnTo>
                    <a:pt x="746887" y="1270"/>
                  </a:lnTo>
                  <a:lnTo>
                    <a:pt x="746785" y="565150"/>
                  </a:lnTo>
                  <a:lnTo>
                    <a:pt x="747483" y="565150"/>
                  </a:lnTo>
                  <a:lnTo>
                    <a:pt x="747483" y="566420"/>
                  </a:lnTo>
                  <a:lnTo>
                    <a:pt x="1192428" y="566420"/>
                  </a:lnTo>
                  <a:lnTo>
                    <a:pt x="1192428" y="565150"/>
                  </a:lnTo>
                  <a:lnTo>
                    <a:pt x="1193139" y="565150"/>
                  </a:lnTo>
                  <a:lnTo>
                    <a:pt x="1193139" y="1270"/>
                  </a:lnTo>
                  <a:close/>
                </a:path>
                <a:path w="3479800" h="608965">
                  <a:moveTo>
                    <a:pt x="3479241" y="588111"/>
                  </a:moveTo>
                  <a:lnTo>
                    <a:pt x="3477603" y="580034"/>
                  </a:lnTo>
                  <a:lnTo>
                    <a:pt x="3473158" y="573443"/>
                  </a:lnTo>
                  <a:lnTo>
                    <a:pt x="3466554" y="568998"/>
                  </a:lnTo>
                  <a:lnTo>
                    <a:pt x="3458476" y="567359"/>
                  </a:lnTo>
                  <a:lnTo>
                    <a:pt x="20751" y="567359"/>
                  </a:lnTo>
                  <a:lnTo>
                    <a:pt x="12674" y="568998"/>
                  </a:lnTo>
                  <a:lnTo>
                    <a:pt x="6083" y="573443"/>
                  </a:lnTo>
                  <a:lnTo>
                    <a:pt x="1625" y="580034"/>
                  </a:lnTo>
                  <a:lnTo>
                    <a:pt x="0" y="588111"/>
                  </a:lnTo>
                  <a:lnTo>
                    <a:pt x="1625" y="596188"/>
                  </a:lnTo>
                  <a:lnTo>
                    <a:pt x="6083" y="602792"/>
                  </a:lnTo>
                  <a:lnTo>
                    <a:pt x="12674" y="607237"/>
                  </a:lnTo>
                  <a:lnTo>
                    <a:pt x="20751" y="608863"/>
                  </a:lnTo>
                  <a:lnTo>
                    <a:pt x="3458476" y="608863"/>
                  </a:lnTo>
                  <a:lnTo>
                    <a:pt x="3466554" y="607237"/>
                  </a:lnTo>
                  <a:lnTo>
                    <a:pt x="3473158" y="602792"/>
                  </a:lnTo>
                  <a:lnTo>
                    <a:pt x="3477603" y="596188"/>
                  </a:lnTo>
                  <a:lnTo>
                    <a:pt x="3479241" y="588111"/>
                  </a:lnTo>
                  <a:close/>
                </a:path>
              </a:pathLst>
            </a:custGeom>
            <a:solidFill>
              <a:srgbClr val="3B3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947553" y="6146949"/>
              <a:ext cx="396875" cy="94615"/>
            </a:xfrm>
            <a:custGeom>
              <a:avLst/>
              <a:gdLst/>
              <a:ahLst/>
              <a:cxnLst/>
              <a:rect l="l" t="t" r="r" b="b"/>
              <a:pathLst>
                <a:path w="396875" h="94614">
                  <a:moveTo>
                    <a:pt x="396395" y="0"/>
                  </a:moveTo>
                  <a:lnTo>
                    <a:pt x="0" y="0"/>
                  </a:lnTo>
                  <a:lnTo>
                    <a:pt x="0" y="94475"/>
                  </a:lnTo>
                  <a:lnTo>
                    <a:pt x="396395" y="94475"/>
                  </a:lnTo>
                  <a:lnTo>
                    <a:pt x="396395" y="0"/>
                  </a:lnTo>
                  <a:close/>
                </a:path>
              </a:pathLst>
            </a:custGeom>
            <a:solidFill>
              <a:srgbClr val="DBE3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954339" y="6280911"/>
              <a:ext cx="379095" cy="26670"/>
            </a:xfrm>
            <a:custGeom>
              <a:avLst/>
              <a:gdLst/>
              <a:ahLst/>
              <a:cxnLst/>
              <a:rect l="l" t="t" r="r" b="b"/>
              <a:pathLst>
                <a:path w="379094" h="26670">
                  <a:moveTo>
                    <a:pt x="65963" y="5956"/>
                  </a:moveTo>
                  <a:lnTo>
                    <a:pt x="60007" y="0"/>
                  </a:lnTo>
                  <a:lnTo>
                    <a:pt x="5956" y="0"/>
                  </a:lnTo>
                  <a:lnTo>
                    <a:pt x="0" y="5956"/>
                  </a:lnTo>
                  <a:lnTo>
                    <a:pt x="0" y="20535"/>
                  </a:lnTo>
                  <a:lnTo>
                    <a:pt x="5956" y="26504"/>
                  </a:lnTo>
                  <a:lnTo>
                    <a:pt x="52730" y="26504"/>
                  </a:lnTo>
                  <a:lnTo>
                    <a:pt x="60007" y="26504"/>
                  </a:lnTo>
                  <a:lnTo>
                    <a:pt x="65963" y="20535"/>
                  </a:lnTo>
                  <a:lnTo>
                    <a:pt x="65963" y="5956"/>
                  </a:lnTo>
                  <a:close/>
                </a:path>
                <a:path w="379094" h="26670">
                  <a:moveTo>
                    <a:pt x="144183" y="5956"/>
                  </a:moveTo>
                  <a:lnTo>
                    <a:pt x="138214" y="0"/>
                  </a:lnTo>
                  <a:lnTo>
                    <a:pt x="84150" y="0"/>
                  </a:lnTo>
                  <a:lnTo>
                    <a:pt x="78206" y="5956"/>
                  </a:lnTo>
                  <a:lnTo>
                    <a:pt x="78206" y="20535"/>
                  </a:lnTo>
                  <a:lnTo>
                    <a:pt x="84150" y="26504"/>
                  </a:lnTo>
                  <a:lnTo>
                    <a:pt x="130898" y="26504"/>
                  </a:lnTo>
                  <a:lnTo>
                    <a:pt x="138214" y="26504"/>
                  </a:lnTo>
                  <a:lnTo>
                    <a:pt x="144183" y="20535"/>
                  </a:lnTo>
                  <a:lnTo>
                    <a:pt x="144183" y="5956"/>
                  </a:lnTo>
                  <a:close/>
                </a:path>
                <a:path w="379094" h="26670">
                  <a:moveTo>
                    <a:pt x="220738" y="5956"/>
                  </a:moveTo>
                  <a:lnTo>
                    <a:pt x="214757" y="0"/>
                  </a:lnTo>
                  <a:lnTo>
                    <a:pt x="160718" y="0"/>
                  </a:lnTo>
                  <a:lnTo>
                    <a:pt x="154749" y="5956"/>
                  </a:lnTo>
                  <a:lnTo>
                    <a:pt x="154749" y="20535"/>
                  </a:lnTo>
                  <a:lnTo>
                    <a:pt x="160718" y="26504"/>
                  </a:lnTo>
                  <a:lnTo>
                    <a:pt x="207467" y="26504"/>
                  </a:lnTo>
                  <a:lnTo>
                    <a:pt x="214757" y="26504"/>
                  </a:lnTo>
                  <a:lnTo>
                    <a:pt x="220738" y="20535"/>
                  </a:lnTo>
                  <a:lnTo>
                    <a:pt x="220738" y="5956"/>
                  </a:lnTo>
                  <a:close/>
                </a:path>
                <a:path w="379094" h="26670">
                  <a:moveTo>
                    <a:pt x="298373" y="5956"/>
                  </a:moveTo>
                  <a:lnTo>
                    <a:pt x="292417" y="0"/>
                  </a:lnTo>
                  <a:lnTo>
                    <a:pt x="238353" y="0"/>
                  </a:lnTo>
                  <a:lnTo>
                    <a:pt x="232410" y="5956"/>
                  </a:lnTo>
                  <a:lnTo>
                    <a:pt x="232410" y="20535"/>
                  </a:lnTo>
                  <a:lnTo>
                    <a:pt x="238353" y="26504"/>
                  </a:lnTo>
                  <a:lnTo>
                    <a:pt x="285127" y="26504"/>
                  </a:lnTo>
                  <a:lnTo>
                    <a:pt x="292417" y="26504"/>
                  </a:lnTo>
                  <a:lnTo>
                    <a:pt x="298373" y="20535"/>
                  </a:lnTo>
                  <a:lnTo>
                    <a:pt x="298373" y="5956"/>
                  </a:lnTo>
                  <a:close/>
                </a:path>
                <a:path w="379094" h="26670">
                  <a:moveTo>
                    <a:pt x="378752" y="5956"/>
                  </a:moveTo>
                  <a:lnTo>
                    <a:pt x="372783" y="0"/>
                  </a:lnTo>
                  <a:lnTo>
                    <a:pt x="318719" y="0"/>
                  </a:lnTo>
                  <a:lnTo>
                    <a:pt x="312775" y="5956"/>
                  </a:lnTo>
                  <a:lnTo>
                    <a:pt x="312775" y="20535"/>
                  </a:lnTo>
                  <a:lnTo>
                    <a:pt x="318719" y="26504"/>
                  </a:lnTo>
                  <a:lnTo>
                    <a:pt x="365493" y="26504"/>
                  </a:lnTo>
                  <a:lnTo>
                    <a:pt x="372783" y="26504"/>
                  </a:lnTo>
                  <a:lnTo>
                    <a:pt x="378752" y="20535"/>
                  </a:lnTo>
                  <a:lnTo>
                    <a:pt x="378752" y="5956"/>
                  </a:lnTo>
                  <a:close/>
                </a:path>
              </a:pathLst>
            </a:custGeom>
            <a:solidFill>
              <a:srgbClr val="DD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52993" y="6327232"/>
              <a:ext cx="384989" cy="3013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331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4416" y="747316"/>
            <a:ext cx="3308270" cy="0"/>
          </a:xfrm>
          <a:custGeom>
            <a:avLst/>
            <a:gdLst/>
            <a:ahLst/>
            <a:cxnLst/>
            <a:rect l="l" t="t" r="r" b="b"/>
            <a:pathLst>
              <a:path w="2736215">
                <a:moveTo>
                  <a:pt x="0" y="0"/>
                </a:moveTo>
                <a:lnTo>
                  <a:pt x="2735997" y="0"/>
                </a:lnTo>
              </a:path>
            </a:pathLst>
          </a:custGeom>
          <a:ln w="3176">
            <a:solidFill>
              <a:srgbClr val="386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589436" y="624094"/>
            <a:ext cx="3057213" cy="246450"/>
            <a:chOff x="2799694" y="516177"/>
            <a:chExt cx="2528570" cy="203835"/>
          </a:xfrm>
        </p:grpSpPr>
        <p:sp>
          <p:nvSpPr>
            <p:cNvPr id="4" name="object 4"/>
            <p:cNvSpPr/>
            <p:nvPr/>
          </p:nvSpPr>
          <p:spPr>
            <a:xfrm>
              <a:off x="2901589" y="516177"/>
              <a:ext cx="1706880" cy="203835"/>
            </a:xfrm>
            <a:custGeom>
              <a:avLst/>
              <a:gdLst/>
              <a:ahLst/>
              <a:cxnLst/>
              <a:rect l="l" t="t" r="r" b="b"/>
              <a:pathLst>
                <a:path w="1706879" h="203834">
                  <a:moveTo>
                    <a:pt x="1706404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1706404" y="203810"/>
                  </a:lnTo>
                  <a:lnTo>
                    <a:pt x="170640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07996" y="516177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89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99694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894"/>
                  </a:lnTo>
                  <a:lnTo>
                    <a:pt x="101894" y="203819"/>
                  </a:lnTo>
                  <a:lnTo>
                    <a:pt x="203810" y="101894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06102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894" y="0"/>
                  </a:moveTo>
                  <a:lnTo>
                    <a:pt x="0" y="101894"/>
                  </a:lnTo>
                  <a:lnTo>
                    <a:pt x="101894" y="203819"/>
                  </a:lnTo>
                  <a:lnTo>
                    <a:pt x="203819" y="101894"/>
                  </a:lnTo>
                  <a:lnTo>
                    <a:pt x="101894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980663" y="722184"/>
            <a:ext cx="46833" cy="46833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193" y="0"/>
                </a:moveTo>
                <a:lnTo>
                  <a:pt x="11723" y="1508"/>
                </a:lnTo>
                <a:lnTo>
                  <a:pt x="5622" y="5623"/>
                </a:lnTo>
                <a:lnTo>
                  <a:pt x="1508" y="11727"/>
                </a:lnTo>
                <a:lnTo>
                  <a:pt x="0" y="19202"/>
                </a:lnTo>
                <a:lnTo>
                  <a:pt x="1508" y="26672"/>
                </a:lnTo>
                <a:lnTo>
                  <a:pt x="5622" y="32765"/>
                </a:lnTo>
                <a:lnTo>
                  <a:pt x="11723" y="36870"/>
                </a:lnTo>
                <a:lnTo>
                  <a:pt x="19193" y="38374"/>
                </a:lnTo>
                <a:lnTo>
                  <a:pt x="26661" y="36870"/>
                </a:lnTo>
                <a:lnTo>
                  <a:pt x="32761" y="32765"/>
                </a:lnTo>
                <a:lnTo>
                  <a:pt x="36874" y="26672"/>
                </a:lnTo>
                <a:lnTo>
                  <a:pt x="38383" y="19202"/>
                </a:lnTo>
                <a:lnTo>
                  <a:pt x="36874" y="11727"/>
                </a:lnTo>
                <a:lnTo>
                  <a:pt x="32761" y="5623"/>
                </a:lnTo>
                <a:lnTo>
                  <a:pt x="26661" y="1508"/>
                </a:lnTo>
                <a:lnTo>
                  <a:pt x="19193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5729" y="714039"/>
            <a:ext cx="66794" cy="6679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26" y="0"/>
                </a:moveTo>
                <a:lnTo>
                  <a:pt x="16811" y="2161"/>
                </a:lnTo>
                <a:lnTo>
                  <a:pt x="8061" y="8058"/>
                </a:lnTo>
                <a:lnTo>
                  <a:pt x="2163" y="16806"/>
                </a:lnTo>
                <a:lnTo>
                  <a:pt x="0" y="27523"/>
                </a:lnTo>
                <a:lnTo>
                  <a:pt x="2163" y="38227"/>
                </a:lnTo>
                <a:lnTo>
                  <a:pt x="8061" y="46977"/>
                </a:lnTo>
                <a:lnTo>
                  <a:pt x="16811" y="52880"/>
                </a:lnTo>
                <a:lnTo>
                  <a:pt x="27526" y="55046"/>
                </a:lnTo>
                <a:lnTo>
                  <a:pt x="38234" y="52880"/>
                </a:lnTo>
                <a:lnTo>
                  <a:pt x="46980" y="46977"/>
                </a:lnTo>
                <a:lnTo>
                  <a:pt x="52877" y="38227"/>
                </a:lnTo>
                <a:lnTo>
                  <a:pt x="55040" y="27523"/>
                </a:lnTo>
                <a:lnTo>
                  <a:pt x="52877" y="16806"/>
                </a:lnTo>
                <a:lnTo>
                  <a:pt x="46980" y="8058"/>
                </a:lnTo>
                <a:lnTo>
                  <a:pt x="38234" y="2161"/>
                </a:lnTo>
                <a:lnTo>
                  <a:pt x="27526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0035" y="688279"/>
            <a:ext cx="118235" cy="118235"/>
          </a:xfrm>
          <a:custGeom>
            <a:avLst/>
            <a:gdLst/>
            <a:ahLst/>
            <a:cxnLst/>
            <a:rect l="l" t="t" r="r" b="b"/>
            <a:pathLst>
              <a:path w="97790" h="97790">
                <a:moveTo>
                  <a:pt x="48816" y="0"/>
                </a:moveTo>
                <a:lnTo>
                  <a:pt x="0" y="48828"/>
                </a:lnTo>
                <a:lnTo>
                  <a:pt x="48816" y="97657"/>
                </a:lnTo>
                <a:lnTo>
                  <a:pt x="97642" y="48828"/>
                </a:lnTo>
                <a:lnTo>
                  <a:pt x="48816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905090" y="655182"/>
            <a:ext cx="2008455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  <a:tabLst>
                <a:tab pos="1922517" algn="l"/>
              </a:tabLst>
            </a:pPr>
            <a:r>
              <a:rPr sz="1270" spc="363" baseline="3968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1270" spc="-480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326" baseline="396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1270" spc="135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90" baseline="3968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1270" spc="15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1270" spc="-53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299" baseline="3968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1270" spc="-453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08" baseline="3968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1270" spc="-444" baseline="3968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1270" spc="163" baseline="3968" dirty="0">
                <a:solidFill>
                  <a:srgbClr val="FFFFFF"/>
                </a:solidFill>
                <a:latin typeface="Noto Mono"/>
                <a:cs typeface="Noto Mono"/>
              </a:rPr>
              <a:t>АН</a:t>
            </a:r>
            <a:r>
              <a:rPr sz="1270" baseline="3968" dirty="0">
                <a:solidFill>
                  <a:srgbClr val="FFFFFF"/>
                </a:solidFill>
                <a:latin typeface="Noto Mono"/>
                <a:cs typeface="Noto Mono"/>
              </a:rPr>
              <a:t>	</a:t>
            </a:r>
            <a:r>
              <a:rPr lang="ru-RU" sz="967" b="1" spc="-60" dirty="0" smtClean="0">
                <a:solidFill>
                  <a:srgbClr val="FFFFFF"/>
                </a:solidFill>
                <a:latin typeface="Roboto"/>
                <a:cs typeface="Roboto"/>
              </a:rPr>
              <a:t>8</a:t>
            </a:r>
            <a:endParaRPr sz="967" dirty="0">
              <a:latin typeface="Roboto"/>
              <a:cs typeface="Roboto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324228" y="895682"/>
            <a:ext cx="2452218" cy="7399653"/>
            <a:chOff x="2613177" y="720013"/>
            <a:chExt cx="2028189" cy="6120130"/>
          </a:xfrm>
        </p:grpSpPr>
        <p:sp>
          <p:nvSpPr>
            <p:cNvPr id="13" name="object 13"/>
            <p:cNvSpPr/>
            <p:nvPr/>
          </p:nvSpPr>
          <p:spPr>
            <a:xfrm>
              <a:off x="4488332" y="764519"/>
              <a:ext cx="0" cy="6050280"/>
            </a:xfrm>
            <a:custGeom>
              <a:avLst/>
              <a:gdLst/>
              <a:ahLst/>
              <a:cxnLst/>
              <a:rect l="l" t="t" r="r" b="b"/>
              <a:pathLst>
                <a:path h="6050280">
                  <a:moveTo>
                    <a:pt x="0" y="0"/>
                  </a:moveTo>
                  <a:lnTo>
                    <a:pt x="0" y="6050048"/>
                  </a:lnTo>
                </a:path>
              </a:pathLst>
            </a:custGeom>
            <a:ln w="12701">
              <a:solidFill>
                <a:srgbClr val="80828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81970" y="720013"/>
              <a:ext cx="13335" cy="6120130"/>
            </a:xfrm>
            <a:custGeom>
              <a:avLst/>
              <a:gdLst/>
              <a:ahLst/>
              <a:cxnLst/>
              <a:rect l="l" t="t" r="r" b="b"/>
              <a:pathLst>
                <a:path w="13335" h="6120130">
                  <a:moveTo>
                    <a:pt x="12712" y="6113653"/>
                  </a:moveTo>
                  <a:lnTo>
                    <a:pt x="10845" y="6109170"/>
                  </a:lnTo>
                  <a:lnTo>
                    <a:pt x="6362" y="6107303"/>
                  </a:lnTo>
                  <a:lnTo>
                    <a:pt x="1866" y="6109170"/>
                  </a:lnTo>
                  <a:lnTo>
                    <a:pt x="0" y="6113653"/>
                  </a:lnTo>
                  <a:lnTo>
                    <a:pt x="1866" y="6118149"/>
                  </a:lnTo>
                  <a:lnTo>
                    <a:pt x="6362" y="6120003"/>
                  </a:lnTo>
                  <a:lnTo>
                    <a:pt x="10845" y="6118149"/>
                  </a:lnTo>
                  <a:lnTo>
                    <a:pt x="12712" y="6113653"/>
                  </a:lnTo>
                  <a:close/>
                </a:path>
                <a:path w="13335" h="6120130">
                  <a:moveTo>
                    <a:pt x="12712" y="6350"/>
                  </a:moveTo>
                  <a:lnTo>
                    <a:pt x="10845" y="1866"/>
                  </a:lnTo>
                  <a:lnTo>
                    <a:pt x="6362" y="0"/>
                  </a:lnTo>
                  <a:lnTo>
                    <a:pt x="1866" y="1866"/>
                  </a:lnTo>
                  <a:lnTo>
                    <a:pt x="0" y="6350"/>
                  </a:lnTo>
                  <a:lnTo>
                    <a:pt x="1866" y="10845"/>
                  </a:lnTo>
                  <a:lnTo>
                    <a:pt x="6362" y="12700"/>
                  </a:lnTo>
                  <a:lnTo>
                    <a:pt x="10845" y="10845"/>
                  </a:lnTo>
                  <a:lnTo>
                    <a:pt x="12712" y="635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613177" y="1068222"/>
              <a:ext cx="2027651" cy="4579620"/>
            </a:xfrm>
            <a:custGeom>
              <a:avLst/>
              <a:gdLst/>
              <a:ahLst/>
              <a:cxnLst/>
              <a:rect l="l" t="t" r="r" b="b"/>
              <a:pathLst>
                <a:path w="2034539" h="4579620">
                  <a:moveTo>
                    <a:pt x="2027656" y="0"/>
                  </a:moveTo>
                  <a:lnTo>
                    <a:pt x="88887" y="0"/>
                  </a:lnTo>
                  <a:lnTo>
                    <a:pt x="37490" y="1397"/>
                  </a:lnTo>
                  <a:lnTo>
                    <a:pt x="11112" y="11125"/>
                  </a:lnTo>
                  <a:lnTo>
                    <a:pt x="1384" y="37515"/>
                  </a:lnTo>
                  <a:lnTo>
                    <a:pt x="0" y="88912"/>
                  </a:lnTo>
                  <a:lnTo>
                    <a:pt x="0" y="134632"/>
                  </a:lnTo>
                  <a:lnTo>
                    <a:pt x="1384" y="186042"/>
                  </a:lnTo>
                  <a:lnTo>
                    <a:pt x="11112" y="212432"/>
                  </a:lnTo>
                  <a:lnTo>
                    <a:pt x="37490" y="222161"/>
                  </a:lnTo>
                  <a:lnTo>
                    <a:pt x="88887" y="223545"/>
                  </a:lnTo>
                  <a:lnTo>
                    <a:pt x="2027656" y="223545"/>
                  </a:lnTo>
                  <a:lnTo>
                    <a:pt x="2027656" y="0"/>
                  </a:lnTo>
                  <a:close/>
                </a:path>
                <a:path w="2034539" h="4579620">
                  <a:moveTo>
                    <a:pt x="2033993" y="4355477"/>
                  </a:moveTo>
                  <a:lnTo>
                    <a:pt x="95250" y="4355477"/>
                  </a:lnTo>
                  <a:lnTo>
                    <a:pt x="43853" y="4356862"/>
                  </a:lnTo>
                  <a:lnTo>
                    <a:pt x="17449" y="4366590"/>
                  </a:lnTo>
                  <a:lnTo>
                    <a:pt x="7734" y="4392981"/>
                  </a:lnTo>
                  <a:lnTo>
                    <a:pt x="6337" y="4444365"/>
                  </a:lnTo>
                  <a:lnTo>
                    <a:pt x="6337" y="4490097"/>
                  </a:lnTo>
                  <a:lnTo>
                    <a:pt x="7734" y="4541494"/>
                  </a:lnTo>
                  <a:lnTo>
                    <a:pt x="17449" y="4567885"/>
                  </a:lnTo>
                  <a:lnTo>
                    <a:pt x="43853" y="4577613"/>
                  </a:lnTo>
                  <a:lnTo>
                    <a:pt x="95250" y="4578997"/>
                  </a:lnTo>
                  <a:lnTo>
                    <a:pt x="2033993" y="4578997"/>
                  </a:lnTo>
                  <a:lnTo>
                    <a:pt x="2033993" y="4355477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613177" y="4485560"/>
              <a:ext cx="2028189" cy="224154"/>
            </a:xfrm>
            <a:custGeom>
              <a:avLst/>
              <a:gdLst/>
              <a:ahLst/>
              <a:cxnLst/>
              <a:rect l="l" t="t" r="r" b="b"/>
              <a:pathLst>
                <a:path w="2028189" h="224154">
                  <a:moveTo>
                    <a:pt x="2027657" y="0"/>
                  </a:moveTo>
                  <a:lnTo>
                    <a:pt x="88891" y="0"/>
                  </a:lnTo>
                  <a:lnTo>
                    <a:pt x="37501" y="1389"/>
                  </a:lnTo>
                  <a:lnTo>
                    <a:pt x="11111" y="11113"/>
                  </a:lnTo>
                  <a:lnTo>
                    <a:pt x="1388" y="37508"/>
                  </a:lnTo>
                  <a:lnTo>
                    <a:pt x="0" y="88910"/>
                  </a:lnTo>
                  <a:lnTo>
                    <a:pt x="0" y="134630"/>
                  </a:lnTo>
                  <a:lnTo>
                    <a:pt x="1388" y="186031"/>
                  </a:lnTo>
                  <a:lnTo>
                    <a:pt x="11111" y="212426"/>
                  </a:lnTo>
                  <a:lnTo>
                    <a:pt x="37501" y="222151"/>
                  </a:lnTo>
                  <a:lnTo>
                    <a:pt x="88891" y="223540"/>
                  </a:lnTo>
                  <a:lnTo>
                    <a:pt x="2027657" y="223540"/>
                  </a:lnTo>
                  <a:lnTo>
                    <a:pt x="202765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58270" y="929581"/>
            <a:ext cx="4777575" cy="556587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3030422">
              <a:spcBef>
                <a:spcPts val="121"/>
              </a:spcBef>
            </a:pPr>
            <a:r>
              <a:rPr sz="1209" b="1" dirty="0">
                <a:solidFill>
                  <a:srgbClr val="386742"/>
                </a:solidFill>
                <a:latin typeface="Roboto"/>
                <a:cs typeface="Roboto"/>
              </a:rPr>
              <a:t>Неналоговые</a:t>
            </a:r>
            <a:r>
              <a:rPr sz="1209" b="1" spc="-6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09" b="1" spc="-12" dirty="0">
                <a:solidFill>
                  <a:srgbClr val="386742"/>
                </a:solidFill>
                <a:latin typeface="Roboto"/>
                <a:cs typeface="Roboto"/>
              </a:rPr>
              <a:t>доходы</a:t>
            </a:r>
            <a:endParaRPr sz="1209" dirty="0">
              <a:latin typeface="Roboto"/>
              <a:cs typeface="Roboto"/>
            </a:endParaRPr>
          </a:p>
          <a:p>
            <a:pPr>
              <a:spcBef>
                <a:spcPts val="18"/>
              </a:spcBef>
            </a:pPr>
            <a:endParaRPr sz="1028" dirty="0">
              <a:latin typeface="Roboto"/>
              <a:cs typeface="Roboto"/>
            </a:endParaRPr>
          </a:p>
          <a:p>
            <a:pPr marL="2757093" algn="ctr"/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Бюджетный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кодекс</a:t>
            </a:r>
            <a:endParaRPr sz="967" dirty="0">
              <a:latin typeface="Roboto"/>
              <a:cs typeface="Roboto"/>
            </a:endParaRPr>
          </a:p>
          <a:p>
            <a:pPr>
              <a:lnSpc>
                <a:spcPct val="100000"/>
              </a:lnSpc>
            </a:pPr>
            <a:endParaRPr sz="967" dirty="0">
              <a:latin typeface="Roboto"/>
              <a:cs typeface="Roboto"/>
            </a:endParaRPr>
          </a:p>
          <a:p>
            <a:pPr marL="232637" algn="just">
              <a:lnSpc>
                <a:spcPts val="1124"/>
              </a:lnSpc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К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неналоговым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доходам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бюджетов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относятся:</a:t>
            </a:r>
            <a:endParaRPr sz="967" dirty="0">
              <a:latin typeface="Roboto"/>
              <a:cs typeface="Roboto"/>
            </a:endParaRPr>
          </a:p>
          <a:p>
            <a:pPr marL="15356" marR="6910" indent="300201" algn="just">
              <a:lnSpc>
                <a:spcPts val="1088"/>
              </a:lnSpc>
              <a:spcBef>
                <a:spcPts val="60"/>
              </a:spcBef>
              <a:buChar char="-"/>
              <a:tabLst>
                <a:tab pos="315557" algn="l"/>
              </a:tabLst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доходы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от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использования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имущества,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находящегося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государственной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или</a:t>
            </a:r>
            <a:r>
              <a:rPr sz="967" spc="9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муниципальной</a:t>
            </a:r>
            <a:r>
              <a:rPr sz="967" spc="10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собственности,</a:t>
            </a:r>
            <a:r>
              <a:rPr sz="967" spc="10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за</a:t>
            </a:r>
            <a:r>
              <a:rPr sz="967" spc="10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исключением</a:t>
            </a:r>
            <a:r>
              <a:rPr sz="967" spc="9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имущества</a:t>
            </a:r>
            <a:r>
              <a:rPr sz="967" spc="10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бюджетных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13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автономных</a:t>
            </a:r>
            <a:r>
              <a:rPr sz="967" spc="13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учреждений,</a:t>
            </a:r>
            <a:r>
              <a:rPr sz="967" spc="13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а</a:t>
            </a:r>
            <a:r>
              <a:rPr sz="967" spc="13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также</a:t>
            </a:r>
            <a:r>
              <a:rPr sz="967" spc="13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имущества</a:t>
            </a:r>
            <a:r>
              <a:rPr sz="967" spc="14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государственных</a:t>
            </a:r>
            <a:r>
              <a:rPr sz="967" spc="13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13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муници-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пальных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унитарных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предприятий,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том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числе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казенных,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земельных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участков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иных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объектов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недвижимого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имущества,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находящихся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федеральной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соб-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ственности,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используемых</a:t>
            </a:r>
            <a:r>
              <a:rPr sz="967" spc="54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единым институтом развития в жилищной сфере в соответствии с Федеральным законом от 24 июля 2008 года № 161-ФЗ «О содействии развитию жилищного строительства»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;</a:t>
            </a:r>
            <a:endParaRPr sz="967" dirty="0">
              <a:latin typeface="Roboto"/>
              <a:cs typeface="Roboto"/>
            </a:endParaRPr>
          </a:p>
          <a:p>
            <a:pPr marL="15356" marR="6142" indent="293291" algn="just">
              <a:lnSpc>
                <a:spcPts val="1088"/>
              </a:lnSpc>
              <a:buFontTx/>
              <a:buChar char="-"/>
              <a:tabLst>
                <a:tab pos="308647" algn="l"/>
              </a:tabLst>
            </a:pP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доходы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от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продажи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имущества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(кроме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акций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иных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форм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участия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ка-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питале,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государственных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запасов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драгоценных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металлов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драгоценных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кам-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ней),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находящегося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государственной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или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муниципальной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собственности,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за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исключением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движимого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имущества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бюджетных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автономных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учреждений,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60" dirty="0">
                <a:solidFill>
                  <a:srgbClr val="231F20"/>
                </a:solidFill>
                <a:latin typeface="Roboto"/>
                <a:cs typeface="Roboto"/>
              </a:rPr>
              <a:t>а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также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имущества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государственных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муниципальных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унитарных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предприятий,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6" dirty="0">
                <a:solidFill>
                  <a:srgbClr val="231F20"/>
                </a:solidFill>
                <a:latin typeface="Roboto"/>
                <a:cs typeface="Roboto"/>
              </a:rPr>
              <a:t>том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числе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казенных,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земельных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участков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иных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объектов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недвижимого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иму-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щества,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находящихся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федеральной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собственности,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используемых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единым </a:t>
            </a:r>
            <a:r>
              <a:rPr lang="ru-RU" sz="967" dirty="0">
                <a:solidFill>
                  <a:srgbClr val="231F20"/>
                </a:solidFill>
                <a:latin typeface="Roboto"/>
                <a:cs typeface="Roboto"/>
              </a:rPr>
              <a:t>институтом развития в жилищной сфере в соответствии с Федеральным законом от 24 июля 2008 года № 161-ФЗ «О содействии развитию жилищного строительства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»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;</a:t>
            </a:r>
            <a:endParaRPr sz="967" dirty="0">
              <a:latin typeface="Roboto"/>
              <a:cs typeface="Roboto"/>
            </a:endParaRPr>
          </a:p>
          <a:p>
            <a:pPr marL="297130" indent="-65261" algn="just">
              <a:lnSpc>
                <a:spcPts val="1028"/>
              </a:lnSpc>
              <a:buChar char="-"/>
              <a:tabLst>
                <a:tab pos="297897" algn="l"/>
              </a:tabLst>
            </a:pP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доходы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от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платных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услуг,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оказываемых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казенными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учреждениями;</a:t>
            </a:r>
            <a:endParaRPr sz="967" dirty="0">
              <a:latin typeface="Roboto"/>
              <a:cs typeface="Roboto"/>
            </a:endParaRPr>
          </a:p>
          <a:p>
            <a:pPr marL="15356" marR="9213" indent="301736" algn="just">
              <a:lnSpc>
                <a:spcPts val="1088"/>
              </a:lnSpc>
              <a:spcBef>
                <a:spcPts val="60"/>
              </a:spcBef>
              <a:buChar char="-"/>
              <a:tabLst>
                <a:tab pos="317093" algn="l"/>
              </a:tabLst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средства,</a:t>
            </a:r>
            <a:r>
              <a:rPr sz="967" spc="9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полученные</a:t>
            </a:r>
            <a:r>
              <a:rPr sz="967" spc="10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9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результате</a:t>
            </a:r>
            <a:r>
              <a:rPr sz="967" spc="10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применения</a:t>
            </a:r>
            <a:r>
              <a:rPr sz="967" spc="10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мер</a:t>
            </a:r>
            <a:r>
              <a:rPr sz="967" spc="9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гражданско-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право-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вой,</a:t>
            </a:r>
            <a:r>
              <a:rPr sz="967" spc="13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административной</a:t>
            </a:r>
            <a:r>
              <a:rPr sz="967" spc="14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13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уголовной</a:t>
            </a:r>
            <a:r>
              <a:rPr sz="967" spc="14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ответственности,</a:t>
            </a:r>
            <a:r>
              <a:rPr sz="967" spc="14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13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том</a:t>
            </a:r>
            <a:r>
              <a:rPr sz="967" spc="14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числе</a:t>
            </a:r>
            <a:r>
              <a:rPr sz="967" spc="14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штрафы,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конфискации,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компенсации,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а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также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средства,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полученные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 smtClean="0">
                <a:solidFill>
                  <a:srgbClr val="231F20"/>
                </a:solidFill>
                <a:latin typeface="Roboto"/>
                <a:cs typeface="Roboto"/>
              </a:rPr>
              <a:t>возмещение</a:t>
            </a:r>
            <a:r>
              <a:rPr sz="967" spc="12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24" dirty="0" smtClean="0">
                <a:solidFill>
                  <a:srgbClr val="231F20"/>
                </a:solidFill>
                <a:latin typeface="Roboto"/>
                <a:cs typeface="Roboto"/>
              </a:rPr>
              <a:t>вреда</a:t>
            </a:r>
            <a:r>
              <a:rPr sz="967" dirty="0" smtClean="0">
                <a:solidFill>
                  <a:srgbClr val="231F20"/>
                </a:solidFill>
                <a:latin typeface="Roboto"/>
                <a:cs typeface="Roboto"/>
              </a:rPr>
              <a:t>,</a:t>
            </a:r>
            <a:r>
              <a:rPr sz="967" spc="54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причиненного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Федерации,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субъектам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Федерации,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муниципальным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образованиям,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иные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суммы принудительного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изъятия;</a:t>
            </a:r>
            <a:endParaRPr sz="967" dirty="0">
              <a:latin typeface="Roboto"/>
              <a:cs typeface="Roboto"/>
            </a:endParaRPr>
          </a:p>
          <a:p>
            <a:pPr marL="297130" indent="-65261" algn="just">
              <a:lnSpc>
                <a:spcPts val="1028"/>
              </a:lnSpc>
              <a:buChar char="-"/>
              <a:tabLst>
                <a:tab pos="297897" algn="l"/>
              </a:tabLst>
            </a:pP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средства самообложения</a:t>
            </a:r>
            <a:r>
              <a:rPr lang="ru-RU" sz="967" spc="-36" dirty="0" smtClean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>
                <a:solidFill>
                  <a:srgbClr val="231F20"/>
                </a:solidFill>
                <a:latin typeface="Roboto"/>
                <a:cs typeface="Roboto"/>
              </a:rPr>
              <a:t>граждан, инициативные платежи;</a:t>
            </a:r>
          </a:p>
          <a:p>
            <a:pPr marL="297130" indent="-65261" algn="just">
              <a:lnSpc>
                <a:spcPts val="1124"/>
              </a:lnSpc>
              <a:buChar char="-"/>
              <a:tabLst>
                <a:tab pos="297897" algn="l"/>
              </a:tabLst>
            </a:pPr>
            <a:r>
              <a:rPr lang="ru-RU" sz="967" dirty="0">
                <a:solidFill>
                  <a:srgbClr val="231F20"/>
                </a:solidFill>
                <a:latin typeface="Roboto"/>
                <a:cs typeface="Roboto"/>
              </a:rPr>
              <a:t>иные</a:t>
            </a:r>
            <a:r>
              <a:rPr lang="ru-RU"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dirty="0">
                <a:solidFill>
                  <a:srgbClr val="231F20"/>
                </a:solidFill>
                <a:latin typeface="Roboto"/>
                <a:cs typeface="Roboto"/>
              </a:rPr>
              <a:t>неналоговые</a:t>
            </a:r>
            <a:r>
              <a:rPr lang="ru-RU"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доходы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.</a:t>
            </a:r>
            <a:endParaRPr sz="967" dirty="0">
              <a:latin typeface="Roboto"/>
              <a:cs typeface="Roboto"/>
            </a:endParaRPr>
          </a:p>
          <a:p>
            <a:pPr marL="2757093" algn="ctr">
              <a:spcBef>
                <a:spcPts val="907"/>
              </a:spcBef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«Бюджет</a:t>
            </a:r>
            <a:r>
              <a:rPr sz="967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для</a:t>
            </a:r>
            <a:r>
              <a:rPr sz="967" spc="-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граждан»</a:t>
            </a:r>
            <a:endParaRPr sz="967" dirty="0">
              <a:latin typeface="Roboto"/>
              <a:cs typeface="Roboto"/>
            </a:endParaRPr>
          </a:p>
          <a:p>
            <a:pPr>
              <a:spcBef>
                <a:spcPts val="24"/>
              </a:spcBef>
            </a:pPr>
            <a:endParaRPr sz="846" dirty="0">
              <a:latin typeface="Roboto"/>
              <a:cs typeface="Roboto"/>
            </a:endParaRPr>
          </a:p>
          <a:p>
            <a:pPr marL="232637">
              <a:lnSpc>
                <a:spcPts val="1124"/>
              </a:lnSpc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К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неналоговым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доходам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бюджетов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относятся:</a:t>
            </a:r>
            <a:endParaRPr sz="967" dirty="0">
              <a:latin typeface="Roboto"/>
              <a:cs typeface="Roboto"/>
            </a:endParaRPr>
          </a:p>
          <a:p>
            <a:pPr marL="15356" marR="9213" indent="342429">
              <a:lnSpc>
                <a:spcPts val="1088"/>
              </a:lnSpc>
              <a:spcBef>
                <a:spcPts val="60"/>
              </a:spcBef>
              <a:buChar char="—"/>
              <a:tabLst>
                <a:tab pos="357785" algn="l"/>
              </a:tabLst>
            </a:pP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доходы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от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использования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продажи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имущества,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находящихся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государ-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ственной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муниципальной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собственности;</a:t>
            </a:r>
            <a:endParaRPr sz="967" dirty="0">
              <a:latin typeface="Roboto"/>
              <a:cs typeface="Roboto"/>
            </a:endParaRPr>
          </a:p>
          <a:p>
            <a:pPr marL="359320" indent="-127451">
              <a:lnSpc>
                <a:spcPts val="1028"/>
              </a:lnSpc>
              <a:buChar char="—"/>
              <a:tabLst>
                <a:tab pos="360088" algn="l"/>
              </a:tabLst>
            </a:pPr>
            <a:r>
              <a:rPr lang="ru-RU" sz="967" spc="-12" dirty="0" smtClean="0">
                <a:solidFill>
                  <a:srgbClr val="231F20"/>
                </a:solidFill>
                <a:latin typeface="Roboto"/>
                <a:cs typeface="Roboto"/>
              </a:rPr>
              <a:t>доходы от платных услуг</a:t>
            </a:r>
            <a:r>
              <a:rPr sz="967" spc="-12" dirty="0" smtClean="0">
                <a:solidFill>
                  <a:srgbClr val="231F20"/>
                </a:solidFill>
                <a:latin typeface="Roboto"/>
                <a:cs typeface="Roboto"/>
              </a:rPr>
              <a:t>;</a:t>
            </a:r>
            <a:endParaRPr sz="967" dirty="0">
              <a:latin typeface="Roboto"/>
              <a:cs typeface="Roboto"/>
            </a:endParaRPr>
          </a:p>
          <a:p>
            <a:pPr marL="359320" indent="-127451">
              <a:lnSpc>
                <a:spcPts val="1124"/>
              </a:lnSpc>
              <a:buChar char="—"/>
              <a:tabLst>
                <a:tab pos="360088" algn="l"/>
              </a:tabLst>
            </a:pP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штрафные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 санкции.</a:t>
            </a:r>
            <a:endParaRPr sz="967" dirty="0">
              <a:latin typeface="Roboto"/>
              <a:cs typeface="Roboto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324229" y="7219268"/>
            <a:ext cx="2452218" cy="271017"/>
          </a:xfrm>
          <a:custGeom>
            <a:avLst/>
            <a:gdLst/>
            <a:ahLst/>
            <a:cxnLst/>
            <a:rect l="l" t="t" r="r" b="b"/>
            <a:pathLst>
              <a:path w="2028189" h="224154">
                <a:moveTo>
                  <a:pt x="2027651" y="0"/>
                </a:moveTo>
                <a:lnTo>
                  <a:pt x="88904" y="0"/>
                </a:lnTo>
                <a:lnTo>
                  <a:pt x="37506" y="1389"/>
                </a:lnTo>
                <a:lnTo>
                  <a:pt x="11113" y="11113"/>
                </a:lnTo>
                <a:lnTo>
                  <a:pt x="1389" y="37506"/>
                </a:lnTo>
                <a:lnTo>
                  <a:pt x="0" y="88904"/>
                </a:lnTo>
                <a:lnTo>
                  <a:pt x="0" y="134648"/>
                </a:lnTo>
                <a:lnTo>
                  <a:pt x="1389" y="186046"/>
                </a:lnTo>
                <a:lnTo>
                  <a:pt x="11113" y="212439"/>
                </a:lnTo>
                <a:lnTo>
                  <a:pt x="37506" y="222163"/>
                </a:lnTo>
                <a:lnTo>
                  <a:pt x="88904" y="223552"/>
                </a:lnTo>
                <a:lnTo>
                  <a:pt x="2027651" y="223552"/>
                </a:lnTo>
                <a:lnTo>
                  <a:pt x="2027651" y="0"/>
                </a:lnTo>
                <a:close/>
              </a:path>
            </a:pathLst>
          </a:custGeom>
          <a:solidFill>
            <a:srgbClr val="6A99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41966" y="7262284"/>
            <a:ext cx="4630350" cy="638817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3029654">
              <a:spcBef>
                <a:spcPts val="121"/>
              </a:spcBef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«Бюджет</a:t>
            </a:r>
            <a:r>
              <a:rPr sz="967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для</a:t>
            </a:r>
            <a:r>
              <a:rPr sz="967" spc="-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граждан»</a:t>
            </a:r>
            <a:endParaRPr sz="967">
              <a:latin typeface="Roboto"/>
              <a:cs typeface="Roboto"/>
            </a:endParaRPr>
          </a:p>
          <a:p>
            <a:pPr>
              <a:spcBef>
                <a:spcPts val="12"/>
              </a:spcBef>
            </a:pPr>
            <a:endParaRPr sz="1149">
              <a:latin typeface="Roboto"/>
              <a:cs typeface="Roboto"/>
            </a:endParaRPr>
          </a:p>
          <a:p>
            <a:pPr marL="15356" marR="6142" indent="217281">
              <a:spcBef>
                <a:spcPts val="6"/>
              </a:spcBef>
            </a:pP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Сумма,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которую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доходы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бюджета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превышают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расходы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бюджета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опре-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деленный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период.</a:t>
            </a:r>
            <a:endParaRPr sz="967">
              <a:latin typeface="Roboto"/>
              <a:cs typeface="Robo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59626" y="6261542"/>
            <a:ext cx="4413842" cy="868431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2942127">
              <a:spcBef>
                <a:spcPts val="121"/>
              </a:spcBef>
            </a:pPr>
            <a:r>
              <a:rPr sz="1209" b="1" spc="-30" dirty="0">
                <a:solidFill>
                  <a:srgbClr val="386742"/>
                </a:solidFill>
                <a:latin typeface="Roboto"/>
                <a:cs typeface="Roboto"/>
              </a:rPr>
              <a:t>Профицит</a:t>
            </a:r>
            <a:r>
              <a:rPr sz="1209" b="1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09" b="1" spc="-12" dirty="0">
                <a:solidFill>
                  <a:srgbClr val="386742"/>
                </a:solidFill>
                <a:latin typeface="Roboto"/>
                <a:cs typeface="Roboto"/>
              </a:rPr>
              <a:t>бюджета</a:t>
            </a:r>
            <a:endParaRPr sz="1209" dirty="0">
              <a:latin typeface="Roboto"/>
              <a:cs typeface="Roboto"/>
            </a:endParaRPr>
          </a:p>
          <a:p>
            <a:pPr marL="15356" marR="353946" indent="2904506">
              <a:lnSpc>
                <a:spcPts val="2563"/>
              </a:lnSpc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Бюджетный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FFFFFF"/>
                </a:solidFill>
                <a:latin typeface="Roboto"/>
                <a:cs typeface="Roboto"/>
              </a:rPr>
              <a:t>кодекс</a:t>
            </a:r>
            <a:r>
              <a:rPr sz="967" spc="60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Превышение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доходов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бюджета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над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его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расходами.</a:t>
            </a:r>
            <a:endParaRPr sz="967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446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38324" y="747316"/>
            <a:ext cx="3308270" cy="0"/>
          </a:xfrm>
          <a:custGeom>
            <a:avLst/>
            <a:gdLst/>
            <a:ahLst/>
            <a:cxnLst/>
            <a:rect l="l" t="t" r="r" b="b"/>
            <a:pathLst>
              <a:path w="2736215">
                <a:moveTo>
                  <a:pt x="2736021" y="0"/>
                </a:moveTo>
                <a:lnTo>
                  <a:pt x="0" y="0"/>
                </a:lnTo>
              </a:path>
            </a:pathLst>
          </a:custGeom>
          <a:ln w="3176">
            <a:solidFill>
              <a:srgbClr val="386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4953" y="624094"/>
            <a:ext cx="2063734" cy="246450"/>
          </a:xfrm>
          <a:custGeom>
            <a:avLst/>
            <a:gdLst/>
            <a:ahLst/>
            <a:cxnLst/>
            <a:rect l="l" t="t" r="r" b="b"/>
            <a:pathLst>
              <a:path w="1706880" h="203834">
                <a:moveTo>
                  <a:pt x="1706392" y="0"/>
                </a:moveTo>
                <a:lnTo>
                  <a:pt x="0" y="0"/>
                </a:lnTo>
                <a:lnTo>
                  <a:pt x="0" y="203810"/>
                </a:lnTo>
                <a:lnTo>
                  <a:pt x="1706392" y="203810"/>
                </a:lnTo>
                <a:lnTo>
                  <a:pt x="1706392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67397" y="664780"/>
            <a:ext cx="1704423" cy="145669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846" spc="242" dirty="0">
                <a:solidFill>
                  <a:srgbClr val="FFFFFF"/>
                </a:solidFill>
                <a:latin typeface="Noto Mono"/>
                <a:cs typeface="Noto Mono"/>
              </a:rPr>
              <a:t>БЮ</a:t>
            </a:r>
            <a:r>
              <a:rPr sz="846" spc="-320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218" dirty="0">
                <a:solidFill>
                  <a:srgbClr val="FFFFFF"/>
                </a:solidFill>
                <a:latin typeface="Noto Mono"/>
                <a:cs typeface="Noto Mono"/>
              </a:rPr>
              <a:t>ДЖЕ</a:t>
            </a:r>
            <a:r>
              <a:rPr sz="846" spc="-296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dirty="0">
                <a:solidFill>
                  <a:srgbClr val="FFFFFF"/>
                </a:solidFill>
                <a:latin typeface="Noto Mono"/>
                <a:cs typeface="Noto Mono"/>
              </a:rPr>
              <a:t>Т</a:t>
            </a:r>
            <a:r>
              <a:rPr sz="846" spc="91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73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846" spc="-302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127" dirty="0">
                <a:solidFill>
                  <a:srgbClr val="FFFFFF"/>
                </a:solidFill>
                <a:latin typeface="Noto Mono"/>
                <a:cs typeface="Noto Mono"/>
              </a:rPr>
              <a:t>ЛЯ</a:t>
            </a:r>
            <a:r>
              <a:rPr sz="846" spc="103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73" dirty="0">
                <a:solidFill>
                  <a:srgbClr val="FFFFFF"/>
                </a:solidFill>
                <a:latin typeface="Noto Mono"/>
                <a:cs typeface="Noto Mono"/>
              </a:rPr>
              <a:t>ГР</a:t>
            </a:r>
            <a:r>
              <a:rPr sz="846" spc="-357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200" dirty="0">
                <a:solidFill>
                  <a:srgbClr val="FFFFFF"/>
                </a:solidFill>
                <a:latin typeface="Noto Mono"/>
                <a:cs typeface="Noto Mono"/>
              </a:rPr>
              <a:t>АЖ</a:t>
            </a:r>
            <a:r>
              <a:rPr sz="846" spc="-302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73" dirty="0">
                <a:solidFill>
                  <a:srgbClr val="FFFFFF"/>
                </a:solidFill>
                <a:latin typeface="Noto Mono"/>
                <a:cs typeface="Noto Mono"/>
              </a:rPr>
              <a:t>Д</a:t>
            </a:r>
            <a:r>
              <a:rPr sz="846" spc="-296" dirty="0">
                <a:solidFill>
                  <a:srgbClr val="FFFFFF"/>
                </a:solidFill>
                <a:latin typeface="Noto Mono"/>
                <a:cs typeface="Noto Mono"/>
              </a:rPr>
              <a:t> </a:t>
            </a:r>
            <a:r>
              <a:rPr sz="846" spc="109" dirty="0">
                <a:solidFill>
                  <a:srgbClr val="FFFFFF"/>
                </a:solidFill>
                <a:latin typeface="Noto Mono"/>
                <a:cs typeface="Noto Mono"/>
              </a:rPr>
              <a:t>АН </a:t>
            </a:r>
            <a:endParaRPr sz="846">
              <a:latin typeface="Noto Mono"/>
              <a:cs typeface="Noto Mon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23669" y="722184"/>
            <a:ext cx="46833" cy="46833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19202" y="0"/>
                </a:moveTo>
                <a:lnTo>
                  <a:pt x="11740" y="1508"/>
                </a:lnTo>
                <a:lnTo>
                  <a:pt x="5634" y="5623"/>
                </a:lnTo>
                <a:lnTo>
                  <a:pt x="1513" y="11727"/>
                </a:lnTo>
                <a:lnTo>
                  <a:pt x="0" y="19202"/>
                </a:lnTo>
                <a:lnTo>
                  <a:pt x="1513" y="26672"/>
                </a:lnTo>
                <a:lnTo>
                  <a:pt x="5634" y="32765"/>
                </a:lnTo>
                <a:lnTo>
                  <a:pt x="11740" y="36870"/>
                </a:lnTo>
                <a:lnTo>
                  <a:pt x="19202" y="38374"/>
                </a:lnTo>
                <a:lnTo>
                  <a:pt x="26659" y="36870"/>
                </a:lnTo>
                <a:lnTo>
                  <a:pt x="32754" y="32765"/>
                </a:lnTo>
                <a:lnTo>
                  <a:pt x="36866" y="26672"/>
                </a:lnTo>
                <a:lnTo>
                  <a:pt x="38374" y="19202"/>
                </a:lnTo>
                <a:lnTo>
                  <a:pt x="36866" y="11727"/>
                </a:lnTo>
                <a:lnTo>
                  <a:pt x="32754" y="5623"/>
                </a:lnTo>
                <a:lnTo>
                  <a:pt x="26659" y="1508"/>
                </a:lnTo>
                <a:lnTo>
                  <a:pt x="19202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48450" y="714039"/>
            <a:ext cx="66794" cy="6679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27523" y="0"/>
                </a:moveTo>
                <a:lnTo>
                  <a:pt x="16806" y="2161"/>
                </a:lnTo>
                <a:lnTo>
                  <a:pt x="8058" y="8058"/>
                </a:lnTo>
                <a:lnTo>
                  <a:pt x="2161" y="16806"/>
                </a:lnTo>
                <a:lnTo>
                  <a:pt x="0" y="27523"/>
                </a:lnTo>
                <a:lnTo>
                  <a:pt x="2161" y="38227"/>
                </a:lnTo>
                <a:lnTo>
                  <a:pt x="8058" y="46977"/>
                </a:lnTo>
                <a:lnTo>
                  <a:pt x="16806" y="52880"/>
                </a:lnTo>
                <a:lnTo>
                  <a:pt x="27523" y="55046"/>
                </a:lnTo>
                <a:lnTo>
                  <a:pt x="38240" y="52880"/>
                </a:lnTo>
                <a:lnTo>
                  <a:pt x="46988" y="46977"/>
                </a:lnTo>
                <a:lnTo>
                  <a:pt x="52885" y="38227"/>
                </a:lnTo>
                <a:lnTo>
                  <a:pt x="55046" y="27523"/>
                </a:lnTo>
                <a:lnTo>
                  <a:pt x="52885" y="16806"/>
                </a:lnTo>
                <a:lnTo>
                  <a:pt x="46988" y="8058"/>
                </a:lnTo>
                <a:lnTo>
                  <a:pt x="38240" y="2161"/>
                </a:lnTo>
                <a:lnTo>
                  <a:pt x="27523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2653" y="688279"/>
            <a:ext cx="118235" cy="118235"/>
          </a:xfrm>
          <a:custGeom>
            <a:avLst/>
            <a:gdLst/>
            <a:ahLst/>
            <a:cxnLst/>
            <a:rect l="l" t="t" r="r" b="b"/>
            <a:pathLst>
              <a:path w="97789" h="97790">
                <a:moveTo>
                  <a:pt x="48828" y="0"/>
                </a:moveTo>
                <a:lnTo>
                  <a:pt x="0" y="48828"/>
                </a:lnTo>
                <a:lnTo>
                  <a:pt x="48828" y="97657"/>
                </a:lnTo>
                <a:lnTo>
                  <a:pt x="97627" y="48828"/>
                </a:lnTo>
                <a:lnTo>
                  <a:pt x="48828" y="0"/>
                </a:lnTo>
                <a:close/>
              </a:path>
            </a:pathLst>
          </a:custGeom>
          <a:solidFill>
            <a:srgbClr val="386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204416" y="624094"/>
            <a:ext cx="3057213" cy="246450"/>
            <a:chOff x="0" y="516177"/>
            <a:chExt cx="2528570" cy="203835"/>
          </a:xfrm>
        </p:grpSpPr>
        <p:sp>
          <p:nvSpPr>
            <p:cNvPr id="9" name="object 9"/>
            <p:cNvSpPr/>
            <p:nvPr/>
          </p:nvSpPr>
          <p:spPr>
            <a:xfrm>
              <a:off x="0" y="516177"/>
              <a:ext cx="720090" cy="203835"/>
            </a:xfrm>
            <a:custGeom>
              <a:avLst/>
              <a:gdLst/>
              <a:ahLst/>
              <a:cxnLst/>
              <a:rect l="l" t="t" r="r" b="b"/>
              <a:pathLst>
                <a:path w="720090" h="203834">
                  <a:moveTo>
                    <a:pt x="720007" y="0"/>
                  </a:moveTo>
                  <a:lnTo>
                    <a:pt x="0" y="0"/>
                  </a:lnTo>
                  <a:lnTo>
                    <a:pt x="0" y="203810"/>
                  </a:lnTo>
                  <a:lnTo>
                    <a:pt x="720007" y="203810"/>
                  </a:lnTo>
                  <a:lnTo>
                    <a:pt x="720007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24493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5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8088" y="516199"/>
              <a:ext cx="203835" cy="203835"/>
            </a:xfrm>
            <a:custGeom>
              <a:avLst/>
              <a:gdLst/>
              <a:ahLst/>
              <a:cxnLst/>
              <a:rect l="l" t="t" r="r" b="b"/>
              <a:pathLst>
                <a:path w="203834" h="203834">
                  <a:moveTo>
                    <a:pt x="101906" y="0"/>
                  </a:moveTo>
                  <a:lnTo>
                    <a:pt x="0" y="101894"/>
                  </a:lnTo>
                  <a:lnTo>
                    <a:pt x="101906" y="203819"/>
                  </a:lnTo>
                  <a:lnTo>
                    <a:pt x="203822" y="101894"/>
                  </a:lnTo>
                  <a:lnTo>
                    <a:pt x="101906" y="0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37221" y="654093"/>
            <a:ext cx="101344" cy="164328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lang="ru-RU" sz="967" b="1" spc="6" dirty="0" smtClean="0">
                <a:solidFill>
                  <a:srgbClr val="FFFFFF"/>
                </a:solidFill>
                <a:latin typeface="Roboto"/>
                <a:cs typeface="Roboto"/>
              </a:rPr>
              <a:t>9</a:t>
            </a:r>
            <a:endParaRPr sz="967" dirty="0">
              <a:latin typeface="Roboto"/>
              <a:cs typeface="Roboto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72477" y="870539"/>
            <a:ext cx="2456826" cy="7399653"/>
            <a:chOff x="717959" y="720008"/>
            <a:chExt cx="2032000" cy="6120130"/>
          </a:xfrm>
        </p:grpSpPr>
        <p:sp>
          <p:nvSpPr>
            <p:cNvPr id="14" name="object 14"/>
            <p:cNvSpPr/>
            <p:nvPr/>
          </p:nvSpPr>
          <p:spPr>
            <a:xfrm>
              <a:off x="834353" y="764519"/>
              <a:ext cx="0" cy="6050280"/>
            </a:xfrm>
            <a:custGeom>
              <a:avLst/>
              <a:gdLst/>
              <a:ahLst/>
              <a:cxnLst/>
              <a:rect l="l" t="t" r="r" b="b"/>
              <a:pathLst>
                <a:path h="6050280">
                  <a:moveTo>
                    <a:pt x="0" y="0"/>
                  </a:moveTo>
                  <a:lnTo>
                    <a:pt x="0" y="6050048"/>
                  </a:lnTo>
                </a:path>
              </a:pathLst>
            </a:custGeom>
            <a:ln w="12701">
              <a:solidFill>
                <a:srgbClr val="808285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28001" y="720013"/>
              <a:ext cx="12700" cy="6120130"/>
            </a:xfrm>
            <a:custGeom>
              <a:avLst/>
              <a:gdLst/>
              <a:ahLst/>
              <a:cxnLst/>
              <a:rect l="l" t="t" r="r" b="b"/>
              <a:pathLst>
                <a:path w="12700" h="6120130">
                  <a:moveTo>
                    <a:pt x="12700" y="6113653"/>
                  </a:moveTo>
                  <a:lnTo>
                    <a:pt x="10833" y="6109170"/>
                  </a:lnTo>
                  <a:lnTo>
                    <a:pt x="6350" y="6107303"/>
                  </a:lnTo>
                  <a:lnTo>
                    <a:pt x="1854" y="6109170"/>
                  </a:lnTo>
                  <a:lnTo>
                    <a:pt x="0" y="6113653"/>
                  </a:lnTo>
                  <a:lnTo>
                    <a:pt x="1854" y="6118149"/>
                  </a:lnTo>
                  <a:lnTo>
                    <a:pt x="6350" y="6120003"/>
                  </a:lnTo>
                  <a:lnTo>
                    <a:pt x="10833" y="6118149"/>
                  </a:lnTo>
                  <a:lnTo>
                    <a:pt x="12700" y="6113653"/>
                  </a:lnTo>
                  <a:close/>
                </a:path>
                <a:path w="12700" h="6120130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20610" y="991450"/>
              <a:ext cx="2028189" cy="3046730"/>
            </a:xfrm>
            <a:custGeom>
              <a:avLst/>
              <a:gdLst/>
              <a:ahLst/>
              <a:cxnLst/>
              <a:rect l="l" t="t" r="r" b="b"/>
              <a:pathLst>
                <a:path w="2028189" h="3046729">
                  <a:moveTo>
                    <a:pt x="2027643" y="2911970"/>
                  </a:moveTo>
                  <a:lnTo>
                    <a:pt x="2026259" y="2860560"/>
                  </a:lnTo>
                  <a:lnTo>
                    <a:pt x="2016531" y="2834170"/>
                  </a:lnTo>
                  <a:lnTo>
                    <a:pt x="1990140" y="2824442"/>
                  </a:lnTo>
                  <a:lnTo>
                    <a:pt x="1938743" y="2823057"/>
                  </a:lnTo>
                  <a:lnTo>
                    <a:pt x="0" y="2823057"/>
                  </a:lnTo>
                  <a:lnTo>
                    <a:pt x="0" y="3046590"/>
                  </a:lnTo>
                  <a:lnTo>
                    <a:pt x="1938743" y="3046590"/>
                  </a:lnTo>
                  <a:lnTo>
                    <a:pt x="1990140" y="3045206"/>
                  </a:lnTo>
                  <a:lnTo>
                    <a:pt x="2016531" y="3035477"/>
                  </a:lnTo>
                  <a:lnTo>
                    <a:pt x="2026259" y="3009087"/>
                  </a:lnTo>
                  <a:lnTo>
                    <a:pt x="2027643" y="2957690"/>
                  </a:lnTo>
                  <a:lnTo>
                    <a:pt x="2027643" y="2911970"/>
                  </a:lnTo>
                  <a:close/>
                </a:path>
                <a:path w="2028189" h="3046729">
                  <a:moveTo>
                    <a:pt x="2027643" y="88874"/>
                  </a:moveTo>
                  <a:lnTo>
                    <a:pt x="2026259" y="37490"/>
                  </a:lnTo>
                  <a:lnTo>
                    <a:pt x="2016531" y="11112"/>
                  </a:lnTo>
                  <a:lnTo>
                    <a:pt x="1990140" y="1384"/>
                  </a:lnTo>
                  <a:lnTo>
                    <a:pt x="1938743" y="0"/>
                  </a:lnTo>
                  <a:lnTo>
                    <a:pt x="0" y="0"/>
                  </a:lnTo>
                  <a:lnTo>
                    <a:pt x="0" y="223532"/>
                  </a:lnTo>
                  <a:lnTo>
                    <a:pt x="1938743" y="223532"/>
                  </a:lnTo>
                  <a:lnTo>
                    <a:pt x="1990140" y="222148"/>
                  </a:lnTo>
                  <a:lnTo>
                    <a:pt x="2016531" y="212420"/>
                  </a:lnTo>
                  <a:lnTo>
                    <a:pt x="2026259" y="186029"/>
                  </a:lnTo>
                  <a:lnTo>
                    <a:pt x="2027643" y="134632"/>
                  </a:lnTo>
                  <a:lnTo>
                    <a:pt x="2027643" y="88874"/>
                  </a:lnTo>
                  <a:close/>
                </a:path>
              </a:pathLst>
            </a:custGeom>
            <a:solidFill>
              <a:srgbClr val="386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7956" y="2660408"/>
              <a:ext cx="2032000" cy="2070100"/>
            </a:xfrm>
            <a:custGeom>
              <a:avLst/>
              <a:gdLst/>
              <a:ahLst/>
              <a:cxnLst/>
              <a:rect l="l" t="t" r="r" b="b"/>
              <a:pathLst>
                <a:path w="2032000" h="2070100">
                  <a:moveTo>
                    <a:pt x="2027643" y="1934895"/>
                  </a:moveTo>
                  <a:lnTo>
                    <a:pt x="2026246" y="1883498"/>
                  </a:lnTo>
                  <a:lnTo>
                    <a:pt x="2016531" y="1857108"/>
                  </a:lnTo>
                  <a:lnTo>
                    <a:pt x="1990140" y="1847380"/>
                  </a:lnTo>
                  <a:lnTo>
                    <a:pt x="1938743" y="1845995"/>
                  </a:lnTo>
                  <a:lnTo>
                    <a:pt x="0" y="1845995"/>
                  </a:lnTo>
                  <a:lnTo>
                    <a:pt x="0" y="2069528"/>
                  </a:lnTo>
                  <a:lnTo>
                    <a:pt x="1938743" y="2069528"/>
                  </a:lnTo>
                  <a:lnTo>
                    <a:pt x="1990140" y="2068144"/>
                  </a:lnTo>
                  <a:lnTo>
                    <a:pt x="2016531" y="2058416"/>
                  </a:lnTo>
                  <a:lnTo>
                    <a:pt x="2026246" y="2032025"/>
                  </a:lnTo>
                  <a:lnTo>
                    <a:pt x="2027643" y="1980628"/>
                  </a:lnTo>
                  <a:lnTo>
                    <a:pt x="2027643" y="1934895"/>
                  </a:lnTo>
                  <a:close/>
                </a:path>
                <a:path w="2032000" h="2070100">
                  <a:moveTo>
                    <a:pt x="2031720" y="88912"/>
                  </a:moveTo>
                  <a:lnTo>
                    <a:pt x="2030336" y="37515"/>
                  </a:lnTo>
                  <a:lnTo>
                    <a:pt x="2020608" y="11112"/>
                  </a:lnTo>
                  <a:lnTo>
                    <a:pt x="1994217" y="1397"/>
                  </a:lnTo>
                  <a:lnTo>
                    <a:pt x="1942820" y="0"/>
                  </a:lnTo>
                  <a:lnTo>
                    <a:pt x="4076" y="0"/>
                  </a:lnTo>
                  <a:lnTo>
                    <a:pt x="4076" y="223545"/>
                  </a:lnTo>
                  <a:lnTo>
                    <a:pt x="1942820" y="223545"/>
                  </a:lnTo>
                  <a:lnTo>
                    <a:pt x="1994217" y="222161"/>
                  </a:lnTo>
                  <a:lnTo>
                    <a:pt x="2020608" y="212432"/>
                  </a:lnTo>
                  <a:lnTo>
                    <a:pt x="2030336" y="186042"/>
                  </a:lnTo>
                  <a:lnTo>
                    <a:pt x="2031720" y="134670"/>
                  </a:lnTo>
                  <a:lnTo>
                    <a:pt x="2031720" y="88912"/>
                  </a:lnTo>
                  <a:close/>
                </a:path>
              </a:pathLst>
            </a:custGeom>
            <a:solidFill>
              <a:srgbClr val="6A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373924" y="941558"/>
            <a:ext cx="4634956" cy="5203592"/>
          </a:xfrm>
          <a:prstGeom prst="rect">
            <a:avLst/>
          </a:prstGeom>
        </p:spPr>
        <p:txBody>
          <a:bodyPr vert="horz" wrap="square" lIns="0" tIns="15355" rIns="0" bIns="0" rtlCol="0">
            <a:spAutoFit/>
          </a:bodyPr>
          <a:lstStyle/>
          <a:p>
            <a:pPr marL="15356">
              <a:spcBef>
                <a:spcPts val="121"/>
              </a:spcBef>
            </a:pPr>
            <a:r>
              <a:rPr sz="1209" b="1" dirty="0">
                <a:solidFill>
                  <a:srgbClr val="386742"/>
                </a:solidFill>
                <a:latin typeface="Roboto"/>
                <a:cs typeface="Roboto"/>
              </a:rPr>
              <a:t>Публичные</a:t>
            </a:r>
            <a:r>
              <a:rPr sz="1209" b="1" spc="54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09" b="1" spc="-12" dirty="0">
                <a:solidFill>
                  <a:srgbClr val="386742"/>
                </a:solidFill>
                <a:latin typeface="Roboto"/>
                <a:cs typeface="Roboto"/>
              </a:rPr>
              <a:t>нормативные</a:t>
            </a:r>
            <a:r>
              <a:rPr sz="1209" b="1" spc="48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09" b="1" spc="-12" dirty="0">
                <a:solidFill>
                  <a:srgbClr val="386742"/>
                </a:solidFill>
                <a:latin typeface="Roboto"/>
                <a:cs typeface="Roboto"/>
              </a:rPr>
              <a:t>обязательства</a:t>
            </a:r>
            <a:endParaRPr sz="1209">
              <a:latin typeface="Roboto"/>
              <a:cs typeface="Roboto"/>
            </a:endParaRPr>
          </a:p>
          <a:p>
            <a:pPr marR="2780126" algn="ctr">
              <a:spcBef>
                <a:spcPts val="913"/>
              </a:spcBef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Бюджетный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кодекс</a:t>
            </a:r>
            <a:endParaRPr sz="967">
              <a:latin typeface="Roboto"/>
              <a:cs typeface="Roboto"/>
            </a:endParaRPr>
          </a:p>
          <a:p>
            <a:pPr>
              <a:spcBef>
                <a:spcPts val="60"/>
              </a:spcBef>
            </a:pPr>
            <a:endParaRPr sz="786">
              <a:latin typeface="Roboto"/>
              <a:cs typeface="Roboto"/>
            </a:endParaRPr>
          </a:p>
          <a:p>
            <a:pPr marL="15356" marR="8446" indent="217281" algn="just"/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Публичные</a:t>
            </a:r>
            <a:r>
              <a:rPr sz="967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обязательства</a:t>
            </a:r>
            <a:r>
              <a:rPr sz="967" spc="7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перед</a:t>
            </a:r>
            <a:r>
              <a:rPr sz="967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физическим</a:t>
            </a:r>
            <a:r>
              <a:rPr sz="967" spc="7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лицом,</a:t>
            </a:r>
            <a:r>
              <a:rPr sz="967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подлежащие</a:t>
            </a:r>
            <a:r>
              <a:rPr sz="967" spc="7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испол-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нению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денежной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форме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установленном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соответствующим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законом,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иным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нормативным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правовым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актом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размере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или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имеющие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установленный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порядок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его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индексации,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за исключением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выплат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6" dirty="0">
                <a:solidFill>
                  <a:srgbClr val="231F20"/>
                </a:solidFill>
                <a:latin typeface="Roboto"/>
                <a:cs typeface="Roboto"/>
              </a:rPr>
              <a:t>физическому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лицу,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предусмотренных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статусом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государственных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(муниципальных)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служащих,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а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также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лиц,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замеща-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ющих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государственные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должности</a:t>
            </a:r>
            <a:r>
              <a:rPr sz="967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Федерации,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государственные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должности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субъектов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Российской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Федерации,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муниципальные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должности,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ра-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ботников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казенных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учреждений,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военнослужащих,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проходящих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военную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служ-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бу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по призыву (обладающих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статусом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военнослужащих,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проходящих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военную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службу</a:t>
            </a:r>
            <a:r>
              <a:rPr sz="967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по</a:t>
            </a:r>
            <a:r>
              <a:rPr sz="967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призыву),</a:t>
            </a:r>
            <a:r>
              <a:rPr sz="967" spc="7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лиц,</a:t>
            </a:r>
            <a:r>
              <a:rPr sz="967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обучающихся</a:t>
            </a:r>
            <a:r>
              <a:rPr sz="967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7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государственных</a:t>
            </a:r>
            <a:r>
              <a:rPr sz="967" spc="73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(муниципальных)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организациях,</a:t>
            </a:r>
            <a:r>
              <a:rPr sz="967" spc="1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осуществляющих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образовательную</a:t>
            </a:r>
            <a:r>
              <a:rPr sz="967" spc="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деятельность.</a:t>
            </a:r>
            <a:endParaRPr sz="967">
              <a:latin typeface="Roboto"/>
              <a:cs typeface="Roboto"/>
            </a:endParaRPr>
          </a:p>
          <a:p>
            <a:pPr marR="2776287" algn="ctr">
              <a:spcBef>
                <a:spcPts val="955"/>
              </a:spcBef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«Бюджет</a:t>
            </a:r>
            <a:r>
              <a:rPr sz="967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для</a:t>
            </a:r>
            <a:r>
              <a:rPr sz="967" spc="-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граждан»</a:t>
            </a:r>
            <a:endParaRPr sz="967">
              <a:latin typeface="Roboto"/>
              <a:cs typeface="Roboto"/>
            </a:endParaRPr>
          </a:p>
          <a:p>
            <a:pPr>
              <a:spcBef>
                <a:spcPts val="48"/>
              </a:spcBef>
            </a:pPr>
            <a:endParaRPr sz="786">
              <a:latin typeface="Roboto"/>
              <a:cs typeface="Roboto"/>
            </a:endParaRPr>
          </a:p>
          <a:p>
            <a:pPr marL="15356" marR="9981" indent="217281" algn="just"/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Публичные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обязательства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—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это</a:t>
            </a:r>
            <a:r>
              <a:rPr sz="967" spc="5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обязательства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государственных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органов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органов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местного</a:t>
            </a:r>
            <a:r>
              <a:rPr sz="967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самоуправления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перед</a:t>
            </a:r>
            <a:r>
              <a:rPr sz="967" spc="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физическим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лицом,</a:t>
            </a:r>
            <a:r>
              <a:rPr sz="967" spc="6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подлежащие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исполнению</a:t>
            </a:r>
            <a:r>
              <a:rPr sz="967" spc="3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денежной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форме</a:t>
            </a:r>
            <a:r>
              <a:rPr sz="967" spc="4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размере,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установленном</a:t>
            </a:r>
            <a:r>
              <a:rPr sz="967" spc="42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соответствующим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законом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или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иным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нормативным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правовым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актом.</a:t>
            </a:r>
            <a:endParaRPr sz="967">
              <a:latin typeface="Roboto"/>
              <a:cs typeface="Roboto"/>
            </a:endParaRPr>
          </a:p>
          <a:p>
            <a:pPr>
              <a:spcBef>
                <a:spcPts val="36"/>
              </a:spcBef>
            </a:pPr>
            <a:endParaRPr sz="1149">
              <a:latin typeface="Roboto"/>
              <a:cs typeface="Roboto"/>
            </a:endParaRPr>
          </a:p>
          <a:p>
            <a:pPr marL="15356"/>
            <a:r>
              <a:rPr sz="1209" b="1" spc="-12" dirty="0">
                <a:solidFill>
                  <a:srgbClr val="386742"/>
                </a:solidFill>
                <a:latin typeface="Roboto"/>
                <a:cs typeface="Roboto"/>
              </a:rPr>
              <a:t>Расходы</a:t>
            </a:r>
            <a:r>
              <a:rPr sz="1209" b="1" dirty="0">
                <a:solidFill>
                  <a:srgbClr val="386742"/>
                </a:solidFill>
                <a:latin typeface="Roboto"/>
                <a:cs typeface="Roboto"/>
              </a:rPr>
              <a:t> </a:t>
            </a:r>
            <a:r>
              <a:rPr sz="1209" b="1" spc="-12" dirty="0">
                <a:solidFill>
                  <a:srgbClr val="386742"/>
                </a:solidFill>
                <a:latin typeface="Roboto"/>
                <a:cs typeface="Roboto"/>
              </a:rPr>
              <a:t>бюджета</a:t>
            </a:r>
            <a:endParaRPr sz="1209">
              <a:latin typeface="Roboto"/>
              <a:cs typeface="Roboto"/>
            </a:endParaRPr>
          </a:p>
          <a:p>
            <a:pPr>
              <a:spcBef>
                <a:spcPts val="18"/>
              </a:spcBef>
            </a:pPr>
            <a:endParaRPr sz="1088">
              <a:latin typeface="Roboto"/>
              <a:cs typeface="Roboto"/>
            </a:endParaRPr>
          </a:p>
          <a:p>
            <a:pPr marR="2780126" algn="ctr"/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Бюджетный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кодекс</a:t>
            </a:r>
            <a:endParaRPr sz="967">
              <a:latin typeface="Roboto"/>
              <a:cs typeface="Roboto"/>
            </a:endParaRPr>
          </a:p>
          <a:p>
            <a:pPr>
              <a:spcBef>
                <a:spcPts val="48"/>
              </a:spcBef>
            </a:pPr>
            <a:endParaRPr sz="786">
              <a:latin typeface="Roboto"/>
              <a:cs typeface="Roboto"/>
            </a:endParaRPr>
          </a:p>
          <a:p>
            <a:pPr marL="15356" marR="9981" indent="217281" algn="just"/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Выплачиваемые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из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бюджета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денежные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средства,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6" dirty="0">
                <a:solidFill>
                  <a:srgbClr val="231F20"/>
                </a:solidFill>
                <a:latin typeface="Roboto"/>
                <a:cs typeface="Roboto"/>
              </a:rPr>
              <a:t>за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исключением</a:t>
            </a:r>
            <a:r>
              <a:rPr sz="967" spc="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средств,</a:t>
            </a:r>
            <a:r>
              <a:rPr sz="967" spc="60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являющихся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соответствии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с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Бюджетным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кодексом</a:t>
            </a:r>
            <a:r>
              <a:rPr sz="967" spc="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источниками</a:t>
            </a:r>
            <a:r>
              <a:rPr sz="967" spc="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финансиро-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вания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 дефицита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бюджета.</a:t>
            </a:r>
            <a:endParaRPr sz="967">
              <a:latin typeface="Roboto"/>
              <a:cs typeface="Roboto"/>
            </a:endParaRPr>
          </a:p>
          <a:p>
            <a:pPr marR="2786268" algn="ctr">
              <a:spcBef>
                <a:spcPts val="955"/>
              </a:spcBef>
            </a:pP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«Бюджет</a:t>
            </a:r>
            <a:r>
              <a:rPr sz="967" spc="-24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FFFFFF"/>
                </a:solidFill>
                <a:latin typeface="Roboto"/>
                <a:cs typeface="Roboto"/>
              </a:rPr>
              <a:t>для</a:t>
            </a:r>
            <a:r>
              <a:rPr sz="967" spc="-18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FFFFFF"/>
                </a:solidFill>
                <a:latin typeface="Roboto"/>
                <a:cs typeface="Roboto"/>
              </a:rPr>
              <a:t>граждан»</a:t>
            </a:r>
            <a:endParaRPr sz="967">
              <a:latin typeface="Roboto"/>
              <a:cs typeface="Roboto"/>
            </a:endParaRPr>
          </a:p>
          <a:p>
            <a:pPr>
              <a:spcBef>
                <a:spcPts val="67"/>
              </a:spcBef>
            </a:pPr>
            <a:endParaRPr sz="907">
              <a:latin typeface="Roboto"/>
              <a:cs typeface="Roboto"/>
            </a:endParaRPr>
          </a:p>
          <a:p>
            <a:pPr marL="15356" marR="6142" indent="217281" algn="just"/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Денежные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средства,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 выплачиваемые из бюджета</a:t>
            </a:r>
            <a:r>
              <a:rPr sz="967" spc="-6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в целях обеспечения </a:t>
            </a:r>
            <a:r>
              <a:rPr sz="967" spc="-30" dirty="0">
                <a:solidFill>
                  <a:srgbClr val="231F20"/>
                </a:solidFill>
                <a:latin typeface="Roboto"/>
                <a:cs typeface="Roboto"/>
              </a:rPr>
              <a:t>за-</a:t>
            </a:r>
            <a:r>
              <a:rPr sz="967" spc="6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дач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36" dirty="0">
                <a:solidFill>
                  <a:srgbClr val="231F20"/>
                </a:solidFill>
                <a:latin typeface="Roboto"/>
                <a:cs typeface="Roboto"/>
              </a:rPr>
              <a:t>функций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государства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и</a:t>
            </a:r>
            <a:r>
              <a:rPr sz="967" spc="-18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dirty="0">
                <a:solidFill>
                  <a:srgbClr val="231F20"/>
                </a:solidFill>
                <a:latin typeface="Roboto"/>
                <a:cs typeface="Roboto"/>
              </a:rPr>
              <a:t>местного</a:t>
            </a:r>
            <a:r>
              <a:rPr sz="967" spc="-24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67" spc="-12" dirty="0">
                <a:solidFill>
                  <a:srgbClr val="231F20"/>
                </a:solidFill>
                <a:latin typeface="Roboto"/>
                <a:cs typeface="Roboto"/>
              </a:rPr>
              <a:t>самоуправления.</a:t>
            </a:r>
            <a:endParaRPr sz="967">
              <a:latin typeface="Roboto"/>
              <a:cs typeface="Roboto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228228" y="6422521"/>
            <a:ext cx="4780651" cy="2253935"/>
            <a:chOff x="1118914" y="5311961"/>
            <a:chExt cx="3526154" cy="1435100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3061" y="5311961"/>
              <a:ext cx="3427139" cy="141368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45793" y="5436524"/>
              <a:ext cx="172160" cy="23791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268902" y="5545099"/>
              <a:ext cx="88900" cy="38100"/>
            </a:xfrm>
            <a:custGeom>
              <a:avLst/>
              <a:gdLst/>
              <a:ahLst/>
              <a:cxnLst/>
              <a:rect l="l" t="t" r="r" b="b"/>
              <a:pathLst>
                <a:path w="88900" h="38100">
                  <a:moveTo>
                    <a:pt x="13741" y="7721"/>
                  </a:moveTo>
                  <a:lnTo>
                    <a:pt x="11798" y="723"/>
                  </a:lnTo>
                  <a:lnTo>
                    <a:pt x="5156" y="0"/>
                  </a:lnTo>
                  <a:lnTo>
                    <a:pt x="1765" y="6438"/>
                  </a:lnTo>
                  <a:lnTo>
                    <a:pt x="0" y="23012"/>
                  </a:lnTo>
                  <a:lnTo>
                    <a:pt x="1955" y="30022"/>
                  </a:lnTo>
                  <a:lnTo>
                    <a:pt x="8623" y="30708"/>
                  </a:lnTo>
                  <a:lnTo>
                    <a:pt x="12014" y="24307"/>
                  </a:lnTo>
                  <a:lnTo>
                    <a:pt x="12890" y="15989"/>
                  </a:lnTo>
                  <a:lnTo>
                    <a:pt x="13741" y="7721"/>
                  </a:lnTo>
                  <a:close/>
                </a:path>
                <a:path w="88900" h="38100">
                  <a:moveTo>
                    <a:pt x="88506" y="15036"/>
                  </a:moveTo>
                  <a:lnTo>
                    <a:pt x="86525" y="8013"/>
                  </a:lnTo>
                  <a:lnTo>
                    <a:pt x="79921" y="7302"/>
                  </a:lnTo>
                  <a:lnTo>
                    <a:pt x="76504" y="13728"/>
                  </a:lnTo>
                  <a:lnTo>
                    <a:pt x="74739" y="30302"/>
                  </a:lnTo>
                  <a:lnTo>
                    <a:pt x="76720" y="37325"/>
                  </a:lnTo>
                  <a:lnTo>
                    <a:pt x="83362" y="38049"/>
                  </a:lnTo>
                  <a:lnTo>
                    <a:pt x="86741" y="31610"/>
                  </a:lnTo>
                  <a:lnTo>
                    <a:pt x="87655" y="23317"/>
                  </a:lnTo>
                  <a:lnTo>
                    <a:pt x="88506" y="15036"/>
                  </a:lnTo>
                  <a:close/>
                </a:path>
              </a:pathLst>
            </a:custGeom>
            <a:solidFill>
              <a:srgbClr val="201F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299203" y="5562123"/>
              <a:ext cx="11430" cy="45085"/>
            </a:xfrm>
            <a:custGeom>
              <a:avLst/>
              <a:gdLst/>
              <a:ahLst/>
              <a:cxnLst/>
              <a:rect l="l" t="t" r="r" b="b"/>
              <a:pathLst>
                <a:path w="11429" h="45085">
                  <a:moveTo>
                    <a:pt x="8747" y="0"/>
                  </a:moveTo>
                  <a:lnTo>
                    <a:pt x="8321" y="48"/>
                  </a:lnTo>
                  <a:lnTo>
                    <a:pt x="7437" y="417"/>
                  </a:lnTo>
                  <a:lnTo>
                    <a:pt x="7243" y="7796"/>
                  </a:lnTo>
                  <a:lnTo>
                    <a:pt x="6606" y="14854"/>
                  </a:lnTo>
                  <a:lnTo>
                    <a:pt x="5088" y="21788"/>
                  </a:lnTo>
                  <a:lnTo>
                    <a:pt x="2255" y="28291"/>
                  </a:lnTo>
                  <a:lnTo>
                    <a:pt x="0" y="32040"/>
                  </a:lnTo>
                  <a:lnTo>
                    <a:pt x="30" y="36112"/>
                  </a:lnTo>
                  <a:lnTo>
                    <a:pt x="9296" y="41327"/>
                  </a:lnTo>
                  <a:lnTo>
                    <a:pt x="9418" y="42147"/>
                  </a:lnTo>
                  <a:lnTo>
                    <a:pt x="9174" y="43019"/>
                  </a:lnTo>
                  <a:lnTo>
                    <a:pt x="8321" y="43994"/>
                  </a:lnTo>
                  <a:lnTo>
                    <a:pt x="8351" y="44543"/>
                  </a:lnTo>
                  <a:lnTo>
                    <a:pt x="8895" y="44994"/>
                  </a:lnTo>
                  <a:lnTo>
                    <a:pt x="9022" y="45055"/>
                  </a:lnTo>
                  <a:lnTo>
                    <a:pt x="9479" y="45089"/>
                  </a:lnTo>
                  <a:lnTo>
                    <a:pt x="9764" y="44982"/>
                  </a:lnTo>
                  <a:lnTo>
                    <a:pt x="11003" y="43565"/>
                  </a:lnTo>
                  <a:lnTo>
                    <a:pt x="11338" y="41815"/>
                  </a:lnTo>
                  <a:lnTo>
                    <a:pt x="10728" y="39992"/>
                  </a:lnTo>
                  <a:lnTo>
                    <a:pt x="10454" y="39779"/>
                  </a:lnTo>
                  <a:lnTo>
                    <a:pt x="6248" y="39029"/>
                  </a:lnTo>
                  <a:lnTo>
                    <a:pt x="3230" y="37292"/>
                  </a:lnTo>
                  <a:lnTo>
                    <a:pt x="1767" y="35792"/>
                  </a:lnTo>
                  <a:lnTo>
                    <a:pt x="1737" y="32503"/>
                  </a:lnTo>
                  <a:lnTo>
                    <a:pt x="3749" y="29172"/>
                  </a:lnTo>
                  <a:lnTo>
                    <a:pt x="6705" y="22332"/>
                  </a:lnTo>
                  <a:lnTo>
                    <a:pt x="8286" y="15071"/>
                  </a:lnTo>
                  <a:lnTo>
                    <a:pt x="8948" y="7786"/>
                  </a:lnTo>
                  <a:lnTo>
                    <a:pt x="9150" y="417"/>
                  </a:lnTo>
                  <a:lnTo>
                    <a:pt x="8747" y="0"/>
                  </a:lnTo>
                  <a:close/>
                </a:path>
              </a:pathLst>
            </a:custGeom>
            <a:solidFill>
              <a:srgbClr val="CE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253423" y="5530953"/>
              <a:ext cx="41910" cy="13335"/>
            </a:xfrm>
            <a:custGeom>
              <a:avLst/>
              <a:gdLst/>
              <a:ahLst/>
              <a:cxnLst/>
              <a:rect l="l" t="t" r="r" b="b"/>
              <a:pathLst>
                <a:path w="41910" h="13335">
                  <a:moveTo>
                    <a:pt x="23130" y="0"/>
                  </a:moveTo>
                  <a:lnTo>
                    <a:pt x="11081" y="1777"/>
                  </a:lnTo>
                  <a:lnTo>
                    <a:pt x="1219" y="6371"/>
                  </a:lnTo>
                  <a:lnTo>
                    <a:pt x="0" y="7240"/>
                  </a:lnTo>
                  <a:lnTo>
                    <a:pt x="944" y="9346"/>
                  </a:lnTo>
                  <a:lnTo>
                    <a:pt x="16946" y="5679"/>
                  </a:lnTo>
                  <a:lnTo>
                    <a:pt x="30022" y="8108"/>
                  </a:lnTo>
                  <a:lnTo>
                    <a:pt x="34472" y="11574"/>
                  </a:lnTo>
                  <a:lnTo>
                    <a:pt x="41208" y="13110"/>
                  </a:lnTo>
                  <a:lnTo>
                    <a:pt x="41849" y="11644"/>
                  </a:lnTo>
                  <a:lnTo>
                    <a:pt x="41544" y="10693"/>
                  </a:lnTo>
                  <a:lnTo>
                    <a:pt x="34304" y="2488"/>
                  </a:lnTo>
                  <a:lnTo>
                    <a:pt x="23130" y="0"/>
                  </a:lnTo>
                  <a:close/>
                </a:path>
              </a:pathLst>
            </a:custGeom>
            <a:solidFill>
              <a:srgbClr val="2325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286371" y="5613226"/>
              <a:ext cx="43180" cy="33020"/>
            </a:xfrm>
            <a:custGeom>
              <a:avLst/>
              <a:gdLst/>
              <a:ahLst/>
              <a:cxnLst/>
              <a:rect l="l" t="t" r="r" b="b"/>
              <a:pathLst>
                <a:path w="43179" h="33020">
                  <a:moveTo>
                    <a:pt x="8199" y="0"/>
                  </a:moveTo>
                  <a:lnTo>
                    <a:pt x="0" y="6108"/>
                  </a:lnTo>
                  <a:lnTo>
                    <a:pt x="441" y="9409"/>
                  </a:lnTo>
                  <a:lnTo>
                    <a:pt x="2506" y="16959"/>
                  </a:lnTo>
                  <a:lnTo>
                    <a:pt x="7303" y="25230"/>
                  </a:lnTo>
                  <a:lnTo>
                    <a:pt x="15941" y="30693"/>
                  </a:lnTo>
                  <a:lnTo>
                    <a:pt x="24867" y="32677"/>
                  </a:lnTo>
                  <a:lnTo>
                    <a:pt x="30662" y="31608"/>
                  </a:lnTo>
                  <a:lnTo>
                    <a:pt x="35863" y="25925"/>
                  </a:lnTo>
                  <a:lnTo>
                    <a:pt x="43007" y="14072"/>
                  </a:lnTo>
                  <a:lnTo>
                    <a:pt x="40203" y="11786"/>
                  </a:lnTo>
                  <a:lnTo>
                    <a:pt x="35889" y="5166"/>
                  </a:lnTo>
                  <a:lnTo>
                    <a:pt x="21518" y="5166"/>
                  </a:lnTo>
                  <a:lnTo>
                    <a:pt x="17038" y="249"/>
                  </a:lnTo>
                  <a:lnTo>
                    <a:pt x="8199" y="0"/>
                  </a:lnTo>
                  <a:close/>
                </a:path>
                <a:path w="43179" h="33020">
                  <a:moveTo>
                    <a:pt x="25481" y="2404"/>
                  </a:moveTo>
                  <a:lnTo>
                    <a:pt x="21518" y="5166"/>
                  </a:lnTo>
                  <a:lnTo>
                    <a:pt x="35889" y="5166"/>
                  </a:lnTo>
                  <a:lnTo>
                    <a:pt x="34655" y="3273"/>
                  </a:lnTo>
                  <a:lnTo>
                    <a:pt x="25481" y="2404"/>
                  </a:lnTo>
                  <a:close/>
                </a:path>
              </a:pathLst>
            </a:custGeom>
            <a:solidFill>
              <a:srgbClr val="DF66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286676" y="5619334"/>
              <a:ext cx="43180" cy="26034"/>
            </a:xfrm>
            <a:custGeom>
              <a:avLst/>
              <a:gdLst/>
              <a:ahLst/>
              <a:cxnLst/>
              <a:rect l="l" t="t" r="r" b="b"/>
              <a:pathLst>
                <a:path w="43179" h="26035">
                  <a:moveTo>
                    <a:pt x="0" y="0"/>
                  </a:moveTo>
                  <a:lnTo>
                    <a:pt x="6942" y="18581"/>
                  </a:lnTo>
                  <a:lnTo>
                    <a:pt x="13704" y="25604"/>
                  </a:lnTo>
                  <a:lnTo>
                    <a:pt x="24290" y="21816"/>
                  </a:lnTo>
                  <a:lnTo>
                    <a:pt x="42702" y="79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331147" y="5538283"/>
              <a:ext cx="41910" cy="14604"/>
            </a:xfrm>
            <a:custGeom>
              <a:avLst/>
              <a:gdLst/>
              <a:ahLst/>
              <a:cxnLst/>
              <a:rect l="l" t="t" r="r" b="b"/>
              <a:pathLst>
                <a:path w="41910" h="14604">
                  <a:moveTo>
                    <a:pt x="9504" y="0"/>
                  </a:moveTo>
                  <a:lnTo>
                    <a:pt x="548" y="6255"/>
                  </a:lnTo>
                  <a:lnTo>
                    <a:pt x="0" y="7099"/>
                  </a:lnTo>
                  <a:lnTo>
                    <a:pt x="304" y="8672"/>
                  </a:lnTo>
                  <a:lnTo>
                    <a:pt x="7223" y="8754"/>
                  </a:lnTo>
                  <a:lnTo>
                    <a:pt x="12344" y="6468"/>
                  </a:lnTo>
                  <a:lnTo>
                    <a:pt x="25633" y="7206"/>
                  </a:lnTo>
                  <a:lnTo>
                    <a:pt x="40294" y="14564"/>
                  </a:lnTo>
                  <a:lnTo>
                    <a:pt x="41727" y="12732"/>
                  </a:lnTo>
                  <a:lnTo>
                    <a:pt x="40751" y="11614"/>
                  </a:lnTo>
                  <a:lnTo>
                    <a:pt x="32241" y="4808"/>
                  </a:lnTo>
                  <a:lnTo>
                    <a:pt x="20947" y="227"/>
                  </a:lnTo>
                  <a:lnTo>
                    <a:pt x="9504" y="0"/>
                  </a:lnTo>
                  <a:close/>
                </a:path>
              </a:pathLst>
            </a:custGeom>
            <a:solidFill>
              <a:srgbClr val="2325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3801" y="5585364"/>
              <a:ext cx="54955" cy="376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49460" y="5579817"/>
              <a:ext cx="42793" cy="2930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230185" y="5432906"/>
              <a:ext cx="194310" cy="164465"/>
            </a:xfrm>
            <a:custGeom>
              <a:avLst/>
              <a:gdLst/>
              <a:ahLst/>
              <a:cxnLst/>
              <a:rect l="l" t="t" r="r" b="b"/>
              <a:pathLst>
                <a:path w="194310" h="164464">
                  <a:moveTo>
                    <a:pt x="108764" y="0"/>
                  </a:moveTo>
                  <a:lnTo>
                    <a:pt x="63105" y="6534"/>
                  </a:lnTo>
                  <a:lnTo>
                    <a:pt x="25645" y="32421"/>
                  </a:lnTo>
                  <a:lnTo>
                    <a:pt x="8881" y="76626"/>
                  </a:lnTo>
                  <a:lnTo>
                    <a:pt x="651" y="120465"/>
                  </a:lnTo>
                  <a:lnTo>
                    <a:pt x="0" y="142443"/>
                  </a:lnTo>
                  <a:lnTo>
                    <a:pt x="3486" y="164043"/>
                  </a:lnTo>
                  <a:lnTo>
                    <a:pt x="5573" y="153723"/>
                  </a:lnTo>
                  <a:lnTo>
                    <a:pt x="11292" y="144479"/>
                  </a:lnTo>
                  <a:lnTo>
                    <a:pt x="33322" y="107275"/>
                  </a:lnTo>
                  <a:lnTo>
                    <a:pt x="36709" y="93570"/>
                  </a:lnTo>
                  <a:lnTo>
                    <a:pt x="40671" y="88937"/>
                  </a:lnTo>
                  <a:lnTo>
                    <a:pt x="77400" y="72984"/>
                  </a:lnTo>
                  <a:lnTo>
                    <a:pt x="83861" y="71030"/>
                  </a:lnTo>
                  <a:lnTo>
                    <a:pt x="90201" y="67757"/>
                  </a:lnTo>
                  <a:lnTo>
                    <a:pt x="117725" y="44778"/>
                  </a:lnTo>
                  <a:lnTo>
                    <a:pt x="119415" y="51536"/>
                  </a:lnTo>
                  <a:lnTo>
                    <a:pt x="121492" y="65376"/>
                  </a:lnTo>
                  <a:lnTo>
                    <a:pt x="123028" y="72185"/>
                  </a:lnTo>
                  <a:lnTo>
                    <a:pt x="130251" y="87097"/>
                  </a:lnTo>
                  <a:lnTo>
                    <a:pt x="140535" y="100495"/>
                  </a:lnTo>
                  <a:lnTo>
                    <a:pt x="151133" y="113788"/>
                  </a:lnTo>
                  <a:lnTo>
                    <a:pt x="159299" y="128384"/>
                  </a:lnTo>
                  <a:lnTo>
                    <a:pt x="160823" y="132325"/>
                  </a:lnTo>
                  <a:lnTo>
                    <a:pt x="161829" y="136504"/>
                  </a:lnTo>
                  <a:lnTo>
                    <a:pt x="166249" y="143673"/>
                  </a:lnTo>
                  <a:lnTo>
                    <a:pt x="170120" y="146672"/>
                  </a:lnTo>
                  <a:lnTo>
                    <a:pt x="179203" y="146017"/>
                  </a:lnTo>
                  <a:lnTo>
                    <a:pt x="182982" y="141433"/>
                  </a:lnTo>
                  <a:lnTo>
                    <a:pt x="189475" y="140790"/>
                  </a:lnTo>
                  <a:lnTo>
                    <a:pt x="194163" y="107347"/>
                  </a:lnTo>
                  <a:lnTo>
                    <a:pt x="189509" y="78135"/>
                  </a:lnTo>
                  <a:lnTo>
                    <a:pt x="165030" y="24548"/>
                  </a:lnTo>
                  <a:lnTo>
                    <a:pt x="131144" y="1464"/>
                  </a:lnTo>
                  <a:lnTo>
                    <a:pt x="119991" y="183"/>
                  </a:lnTo>
                  <a:lnTo>
                    <a:pt x="108764" y="0"/>
                  </a:lnTo>
                  <a:close/>
                </a:path>
              </a:pathLst>
            </a:custGeom>
            <a:solidFill>
              <a:srgbClr val="3B3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387325" y="5559824"/>
              <a:ext cx="40640" cy="45085"/>
            </a:xfrm>
            <a:custGeom>
              <a:avLst/>
              <a:gdLst/>
              <a:ahLst/>
              <a:cxnLst/>
              <a:rect l="l" t="t" r="r" b="b"/>
              <a:pathLst>
                <a:path w="40639" h="45085">
                  <a:moveTo>
                    <a:pt x="16996" y="0"/>
                  </a:moveTo>
                  <a:lnTo>
                    <a:pt x="12139" y="5811"/>
                  </a:lnTo>
                  <a:lnTo>
                    <a:pt x="7037" y="20885"/>
                  </a:lnTo>
                  <a:lnTo>
                    <a:pt x="1785" y="31346"/>
                  </a:lnTo>
                  <a:lnTo>
                    <a:pt x="0" y="37333"/>
                  </a:lnTo>
                  <a:lnTo>
                    <a:pt x="1649" y="41093"/>
                  </a:lnTo>
                  <a:lnTo>
                    <a:pt x="6701" y="44876"/>
                  </a:lnTo>
                  <a:lnTo>
                    <a:pt x="25221" y="43515"/>
                  </a:lnTo>
                  <a:lnTo>
                    <a:pt x="36419" y="34163"/>
                  </a:lnTo>
                  <a:lnTo>
                    <a:pt x="40417" y="22280"/>
                  </a:lnTo>
                  <a:lnTo>
                    <a:pt x="37334" y="13326"/>
                  </a:lnTo>
                  <a:lnTo>
                    <a:pt x="24447" y="2741"/>
                  </a:lnTo>
                  <a:lnTo>
                    <a:pt x="16996" y="0"/>
                  </a:lnTo>
                  <a:close/>
                </a:path>
              </a:pathLst>
            </a:custGeom>
            <a:solidFill>
              <a:srgbClr val="E89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396031" y="5569328"/>
              <a:ext cx="29209" cy="29845"/>
            </a:xfrm>
            <a:custGeom>
              <a:avLst/>
              <a:gdLst/>
              <a:ahLst/>
              <a:cxnLst/>
              <a:rect l="l" t="t" r="r" b="b"/>
              <a:pathLst>
                <a:path w="29210" h="29845">
                  <a:moveTo>
                    <a:pt x="6213" y="13941"/>
                  </a:moveTo>
                  <a:lnTo>
                    <a:pt x="2750" y="13941"/>
                  </a:lnTo>
                  <a:lnTo>
                    <a:pt x="4822" y="14965"/>
                  </a:lnTo>
                  <a:lnTo>
                    <a:pt x="5341" y="15691"/>
                  </a:lnTo>
                  <a:lnTo>
                    <a:pt x="5676" y="16751"/>
                  </a:lnTo>
                  <a:lnTo>
                    <a:pt x="6468" y="19525"/>
                  </a:lnTo>
                  <a:lnTo>
                    <a:pt x="1805" y="23823"/>
                  </a:lnTo>
                  <a:lnTo>
                    <a:pt x="1536" y="24548"/>
                  </a:lnTo>
                  <a:lnTo>
                    <a:pt x="1531" y="25167"/>
                  </a:lnTo>
                  <a:lnTo>
                    <a:pt x="2567" y="25965"/>
                  </a:lnTo>
                  <a:lnTo>
                    <a:pt x="3116" y="26240"/>
                  </a:lnTo>
                  <a:lnTo>
                    <a:pt x="3756" y="26502"/>
                  </a:lnTo>
                  <a:lnTo>
                    <a:pt x="7505" y="28145"/>
                  </a:lnTo>
                  <a:lnTo>
                    <a:pt x="15887" y="29812"/>
                  </a:lnTo>
                  <a:lnTo>
                    <a:pt x="17813" y="28465"/>
                  </a:lnTo>
                  <a:lnTo>
                    <a:pt x="14850" y="28465"/>
                  </a:lnTo>
                  <a:lnTo>
                    <a:pt x="5615" y="25847"/>
                  </a:lnTo>
                  <a:lnTo>
                    <a:pt x="3542" y="24548"/>
                  </a:lnTo>
                  <a:lnTo>
                    <a:pt x="8419" y="20074"/>
                  </a:lnTo>
                  <a:lnTo>
                    <a:pt x="6901" y="14965"/>
                  </a:lnTo>
                  <a:lnTo>
                    <a:pt x="6777" y="14666"/>
                  </a:lnTo>
                  <a:lnTo>
                    <a:pt x="6213" y="13941"/>
                  </a:lnTo>
                  <a:close/>
                </a:path>
                <a:path w="29210" h="29845">
                  <a:moveTo>
                    <a:pt x="20306" y="24646"/>
                  </a:moveTo>
                  <a:lnTo>
                    <a:pt x="14850" y="28465"/>
                  </a:lnTo>
                  <a:lnTo>
                    <a:pt x="17813" y="28465"/>
                  </a:lnTo>
                  <a:lnTo>
                    <a:pt x="21282" y="26039"/>
                  </a:lnTo>
                  <a:lnTo>
                    <a:pt x="21373" y="25502"/>
                  </a:lnTo>
                  <a:lnTo>
                    <a:pt x="21099" y="25121"/>
                  </a:lnTo>
                  <a:lnTo>
                    <a:pt x="20855" y="24728"/>
                  </a:lnTo>
                  <a:lnTo>
                    <a:pt x="20306" y="24646"/>
                  </a:lnTo>
                  <a:close/>
                </a:path>
                <a:path w="29210" h="29845">
                  <a:moveTo>
                    <a:pt x="21493" y="1831"/>
                  </a:moveTo>
                  <a:lnTo>
                    <a:pt x="7688" y="1831"/>
                  </a:lnTo>
                  <a:lnTo>
                    <a:pt x="18020" y="2356"/>
                  </a:lnTo>
                  <a:lnTo>
                    <a:pt x="21830" y="3822"/>
                  </a:lnTo>
                  <a:lnTo>
                    <a:pt x="27195" y="9808"/>
                  </a:lnTo>
                  <a:lnTo>
                    <a:pt x="27084" y="14441"/>
                  </a:lnTo>
                  <a:lnTo>
                    <a:pt x="27347" y="14740"/>
                  </a:lnTo>
                  <a:lnTo>
                    <a:pt x="28292" y="14810"/>
                  </a:lnTo>
                  <a:lnTo>
                    <a:pt x="28688" y="14441"/>
                  </a:lnTo>
                  <a:lnTo>
                    <a:pt x="28963" y="9226"/>
                  </a:lnTo>
                  <a:lnTo>
                    <a:pt x="25518" y="5404"/>
                  </a:lnTo>
                  <a:lnTo>
                    <a:pt x="22806" y="2356"/>
                  </a:lnTo>
                  <a:lnTo>
                    <a:pt x="21493" y="1831"/>
                  </a:lnTo>
                  <a:close/>
                </a:path>
                <a:path w="29210" h="29845">
                  <a:moveTo>
                    <a:pt x="5127" y="0"/>
                  </a:moveTo>
                  <a:lnTo>
                    <a:pt x="0" y="13642"/>
                  </a:lnTo>
                  <a:lnTo>
                    <a:pt x="68" y="14118"/>
                  </a:lnTo>
                  <a:lnTo>
                    <a:pt x="525" y="14609"/>
                  </a:lnTo>
                  <a:lnTo>
                    <a:pt x="860" y="14666"/>
                  </a:lnTo>
                  <a:lnTo>
                    <a:pt x="2750" y="13941"/>
                  </a:lnTo>
                  <a:lnTo>
                    <a:pt x="6213" y="13941"/>
                  </a:lnTo>
                  <a:lnTo>
                    <a:pt x="5981" y="13642"/>
                  </a:lnTo>
                  <a:lnTo>
                    <a:pt x="3878" y="12630"/>
                  </a:lnTo>
                  <a:lnTo>
                    <a:pt x="3432" y="12594"/>
                  </a:lnTo>
                  <a:lnTo>
                    <a:pt x="2262" y="12594"/>
                  </a:lnTo>
                  <a:lnTo>
                    <a:pt x="3794" y="9226"/>
                  </a:lnTo>
                  <a:lnTo>
                    <a:pt x="7688" y="1831"/>
                  </a:lnTo>
                  <a:lnTo>
                    <a:pt x="21493" y="1831"/>
                  </a:lnTo>
                  <a:lnTo>
                    <a:pt x="18599" y="676"/>
                  </a:lnTo>
                  <a:lnTo>
                    <a:pt x="5127" y="0"/>
                  </a:lnTo>
                  <a:close/>
                </a:path>
                <a:path w="29210" h="29845">
                  <a:moveTo>
                    <a:pt x="3024" y="12560"/>
                  </a:moveTo>
                  <a:lnTo>
                    <a:pt x="2262" y="12594"/>
                  </a:lnTo>
                  <a:lnTo>
                    <a:pt x="3432" y="12594"/>
                  </a:lnTo>
                  <a:lnTo>
                    <a:pt x="3024" y="12560"/>
                  </a:lnTo>
                  <a:close/>
                </a:path>
              </a:pathLst>
            </a:custGeom>
            <a:solidFill>
              <a:srgbClr val="CE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225503" y="6129398"/>
              <a:ext cx="210185" cy="22225"/>
            </a:xfrm>
            <a:custGeom>
              <a:avLst/>
              <a:gdLst/>
              <a:ahLst/>
              <a:cxnLst/>
              <a:rect l="l" t="t" r="r" b="b"/>
              <a:pathLst>
                <a:path w="210185" h="22225">
                  <a:moveTo>
                    <a:pt x="209610" y="0"/>
                  </a:moveTo>
                  <a:lnTo>
                    <a:pt x="487" y="774"/>
                  </a:lnTo>
                  <a:lnTo>
                    <a:pt x="0" y="22000"/>
                  </a:lnTo>
                  <a:lnTo>
                    <a:pt x="209397" y="21668"/>
                  </a:lnTo>
                  <a:lnTo>
                    <a:pt x="209610" y="0"/>
                  </a:lnTo>
                  <a:close/>
                </a:path>
              </a:pathLst>
            </a:custGeom>
            <a:solidFill>
              <a:srgbClr val="6C32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283933" y="6127813"/>
              <a:ext cx="45085" cy="24765"/>
            </a:xfrm>
            <a:custGeom>
              <a:avLst/>
              <a:gdLst/>
              <a:ahLst/>
              <a:cxnLst/>
              <a:rect l="l" t="t" r="r" b="b"/>
              <a:pathLst>
                <a:path w="45085" h="24764">
                  <a:moveTo>
                    <a:pt x="44439" y="0"/>
                  </a:moveTo>
                  <a:lnTo>
                    <a:pt x="0" y="441"/>
                  </a:lnTo>
                  <a:lnTo>
                    <a:pt x="243" y="24326"/>
                  </a:lnTo>
                  <a:lnTo>
                    <a:pt x="44653" y="23871"/>
                  </a:lnTo>
                  <a:lnTo>
                    <a:pt x="44439" y="0"/>
                  </a:lnTo>
                  <a:close/>
                </a:path>
              </a:pathLst>
            </a:custGeom>
            <a:solidFill>
              <a:srgbClr val="EEC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303410" y="5997371"/>
              <a:ext cx="109220" cy="29845"/>
            </a:xfrm>
            <a:custGeom>
              <a:avLst/>
              <a:gdLst/>
              <a:ahLst/>
              <a:cxnLst/>
              <a:rect l="l" t="t" r="r" b="b"/>
              <a:pathLst>
                <a:path w="109220" h="29845">
                  <a:moveTo>
                    <a:pt x="0" y="902"/>
                  </a:moveTo>
                  <a:lnTo>
                    <a:pt x="31583" y="29678"/>
                  </a:lnTo>
                  <a:lnTo>
                    <a:pt x="52696" y="29678"/>
                  </a:lnTo>
                  <a:lnTo>
                    <a:pt x="37074" y="24549"/>
                  </a:lnTo>
                  <a:lnTo>
                    <a:pt x="0" y="902"/>
                  </a:lnTo>
                  <a:close/>
                </a:path>
                <a:path w="109220" h="29845">
                  <a:moveTo>
                    <a:pt x="109047" y="0"/>
                  </a:moveTo>
                  <a:lnTo>
                    <a:pt x="81378" y="24176"/>
                  </a:lnTo>
                  <a:lnTo>
                    <a:pt x="67498" y="29678"/>
                  </a:lnTo>
                  <a:lnTo>
                    <a:pt x="89546" y="29678"/>
                  </a:lnTo>
                  <a:lnTo>
                    <a:pt x="109047" y="0"/>
                  </a:lnTo>
                  <a:close/>
                </a:path>
              </a:pathLst>
            </a:custGeom>
            <a:solidFill>
              <a:srgbClr val="E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094595" y="6244319"/>
              <a:ext cx="447675" cy="485775"/>
            </a:xfrm>
            <a:custGeom>
              <a:avLst/>
              <a:gdLst/>
              <a:ahLst/>
              <a:cxnLst/>
              <a:rect l="l" t="t" r="r" b="b"/>
              <a:pathLst>
                <a:path w="447675" h="485775">
                  <a:moveTo>
                    <a:pt x="147054" y="0"/>
                  </a:moveTo>
                  <a:lnTo>
                    <a:pt x="81715" y="2493"/>
                  </a:lnTo>
                  <a:lnTo>
                    <a:pt x="33402" y="38942"/>
                  </a:lnTo>
                  <a:lnTo>
                    <a:pt x="9553" y="90742"/>
                  </a:lnTo>
                  <a:lnTo>
                    <a:pt x="0" y="154505"/>
                  </a:lnTo>
                  <a:lnTo>
                    <a:pt x="3299" y="272078"/>
                  </a:lnTo>
                  <a:lnTo>
                    <a:pt x="18009" y="485307"/>
                  </a:lnTo>
                  <a:lnTo>
                    <a:pt x="199853" y="478260"/>
                  </a:lnTo>
                  <a:lnTo>
                    <a:pt x="218324" y="215632"/>
                  </a:lnTo>
                  <a:lnTo>
                    <a:pt x="259167" y="478010"/>
                  </a:lnTo>
                  <a:lnTo>
                    <a:pt x="420284" y="481320"/>
                  </a:lnTo>
                  <a:lnTo>
                    <a:pt x="428117" y="440444"/>
                  </a:lnTo>
                  <a:lnTo>
                    <a:pt x="442028" y="339543"/>
                  </a:lnTo>
                  <a:lnTo>
                    <a:pt x="447635" y="211205"/>
                  </a:lnTo>
                  <a:lnTo>
                    <a:pt x="430556" y="88021"/>
                  </a:lnTo>
                  <a:lnTo>
                    <a:pt x="229205" y="20822"/>
                  </a:lnTo>
                  <a:lnTo>
                    <a:pt x="204517" y="12447"/>
                  </a:lnTo>
                  <a:lnTo>
                    <a:pt x="147054" y="0"/>
                  </a:lnTo>
                  <a:close/>
                </a:path>
              </a:pathLst>
            </a:custGeom>
            <a:solidFill>
              <a:srgbClr val="586A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56476" y="6147994"/>
              <a:ext cx="158252" cy="14659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18122" y="6148637"/>
              <a:ext cx="137403" cy="153923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4275518" y="6150330"/>
              <a:ext cx="40005" cy="312420"/>
            </a:xfrm>
            <a:custGeom>
              <a:avLst/>
              <a:gdLst/>
              <a:ahLst/>
              <a:cxnLst/>
              <a:rect l="l" t="t" r="r" b="b"/>
              <a:pathLst>
                <a:path w="40004" h="312420">
                  <a:moveTo>
                    <a:pt x="39890" y="310908"/>
                  </a:moveTo>
                  <a:lnTo>
                    <a:pt x="32486" y="3530"/>
                  </a:lnTo>
                  <a:lnTo>
                    <a:pt x="31051" y="2578"/>
                  </a:lnTo>
                  <a:lnTo>
                    <a:pt x="29984" y="2514"/>
                  </a:lnTo>
                  <a:lnTo>
                    <a:pt x="28651" y="2578"/>
                  </a:lnTo>
                  <a:lnTo>
                    <a:pt x="27609" y="3670"/>
                  </a:lnTo>
                  <a:lnTo>
                    <a:pt x="31838" y="180352"/>
                  </a:lnTo>
                  <a:lnTo>
                    <a:pt x="6908" y="146367"/>
                  </a:lnTo>
                  <a:lnTo>
                    <a:pt x="4876" y="1079"/>
                  </a:lnTo>
                  <a:lnTo>
                    <a:pt x="3771" y="0"/>
                  </a:lnTo>
                  <a:lnTo>
                    <a:pt x="1028" y="50"/>
                  </a:lnTo>
                  <a:lnTo>
                    <a:pt x="0" y="1155"/>
                  </a:lnTo>
                  <a:lnTo>
                    <a:pt x="2006" y="147726"/>
                  </a:lnTo>
                  <a:lnTo>
                    <a:pt x="2184" y="148234"/>
                  </a:lnTo>
                  <a:lnTo>
                    <a:pt x="32054" y="188874"/>
                  </a:lnTo>
                  <a:lnTo>
                    <a:pt x="34988" y="311061"/>
                  </a:lnTo>
                  <a:lnTo>
                    <a:pt x="36182" y="312089"/>
                  </a:lnTo>
                  <a:lnTo>
                    <a:pt x="37515" y="312077"/>
                  </a:lnTo>
                  <a:lnTo>
                    <a:pt x="38823" y="312013"/>
                  </a:lnTo>
                  <a:lnTo>
                    <a:pt x="39890" y="31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00924" y="6354377"/>
              <a:ext cx="138187" cy="22389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4443770" y="5770685"/>
              <a:ext cx="164465" cy="650875"/>
            </a:xfrm>
            <a:custGeom>
              <a:avLst/>
              <a:gdLst/>
              <a:ahLst/>
              <a:cxnLst/>
              <a:rect l="l" t="t" r="r" b="b"/>
              <a:pathLst>
                <a:path w="164464" h="650875">
                  <a:moveTo>
                    <a:pt x="76321" y="0"/>
                  </a:moveTo>
                  <a:lnTo>
                    <a:pt x="38861" y="22658"/>
                  </a:lnTo>
                  <a:lnTo>
                    <a:pt x="0" y="198726"/>
                  </a:lnTo>
                  <a:lnTo>
                    <a:pt x="6751" y="217684"/>
                  </a:lnTo>
                  <a:lnTo>
                    <a:pt x="21229" y="262342"/>
                  </a:lnTo>
                  <a:lnTo>
                    <a:pt x="34770" y="314375"/>
                  </a:lnTo>
                  <a:lnTo>
                    <a:pt x="38709" y="355460"/>
                  </a:lnTo>
                  <a:lnTo>
                    <a:pt x="35675" y="381726"/>
                  </a:lnTo>
                  <a:lnTo>
                    <a:pt x="33181" y="418067"/>
                  </a:lnTo>
                  <a:lnTo>
                    <a:pt x="29892" y="489313"/>
                  </a:lnTo>
                  <a:lnTo>
                    <a:pt x="24475" y="620292"/>
                  </a:lnTo>
                  <a:lnTo>
                    <a:pt x="86014" y="650534"/>
                  </a:lnTo>
                  <a:lnTo>
                    <a:pt x="98445" y="616073"/>
                  </a:lnTo>
                  <a:lnTo>
                    <a:pt x="125684" y="537450"/>
                  </a:lnTo>
                  <a:lnTo>
                    <a:pt x="152648" y="451801"/>
                  </a:lnTo>
                  <a:lnTo>
                    <a:pt x="164256" y="396264"/>
                  </a:lnTo>
                  <a:lnTo>
                    <a:pt x="163664" y="372425"/>
                  </a:lnTo>
                  <a:lnTo>
                    <a:pt x="162248" y="332062"/>
                  </a:lnTo>
                  <a:lnTo>
                    <a:pt x="158933" y="279767"/>
                  </a:lnTo>
                  <a:lnTo>
                    <a:pt x="152647" y="220130"/>
                  </a:lnTo>
                  <a:lnTo>
                    <a:pt x="142316" y="157743"/>
                  </a:lnTo>
                  <a:lnTo>
                    <a:pt x="126867" y="97199"/>
                  </a:lnTo>
                  <a:lnTo>
                    <a:pt x="105227" y="43087"/>
                  </a:lnTo>
                  <a:lnTo>
                    <a:pt x="76321" y="0"/>
                  </a:lnTo>
                  <a:close/>
                </a:path>
              </a:pathLst>
            </a:custGeom>
            <a:solidFill>
              <a:srgbClr val="E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37878" y="5734240"/>
              <a:ext cx="187665" cy="19789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092245" y="5811977"/>
              <a:ext cx="501015" cy="182880"/>
            </a:xfrm>
            <a:custGeom>
              <a:avLst/>
              <a:gdLst/>
              <a:ahLst/>
              <a:cxnLst/>
              <a:rect l="l" t="t" r="r" b="b"/>
              <a:pathLst>
                <a:path w="501014" h="182879">
                  <a:moveTo>
                    <a:pt x="194398" y="57378"/>
                  </a:moveTo>
                  <a:lnTo>
                    <a:pt x="185978" y="22098"/>
                  </a:lnTo>
                  <a:lnTo>
                    <a:pt x="153314" y="19100"/>
                  </a:lnTo>
                  <a:lnTo>
                    <a:pt x="120726" y="15303"/>
                  </a:lnTo>
                  <a:lnTo>
                    <a:pt x="88239" y="10706"/>
                  </a:lnTo>
                  <a:lnTo>
                    <a:pt x="55867" y="5334"/>
                  </a:lnTo>
                  <a:lnTo>
                    <a:pt x="52336" y="12979"/>
                  </a:lnTo>
                  <a:lnTo>
                    <a:pt x="48793" y="20967"/>
                  </a:lnTo>
                  <a:lnTo>
                    <a:pt x="45250" y="29286"/>
                  </a:lnTo>
                  <a:lnTo>
                    <a:pt x="41694" y="37871"/>
                  </a:lnTo>
                  <a:lnTo>
                    <a:pt x="79654" y="44335"/>
                  </a:lnTo>
                  <a:lnTo>
                    <a:pt x="117779" y="49745"/>
                  </a:lnTo>
                  <a:lnTo>
                    <a:pt x="156032" y="54102"/>
                  </a:lnTo>
                  <a:lnTo>
                    <a:pt x="194398" y="57378"/>
                  </a:lnTo>
                  <a:close/>
                </a:path>
                <a:path w="501014" h="182879">
                  <a:moveTo>
                    <a:pt x="470115" y="32283"/>
                  </a:moveTo>
                  <a:lnTo>
                    <a:pt x="466775" y="23863"/>
                  </a:lnTo>
                  <a:lnTo>
                    <a:pt x="463283" y="15671"/>
                  </a:lnTo>
                  <a:lnTo>
                    <a:pt x="459613" y="7708"/>
                  </a:lnTo>
                  <a:lnTo>
                    <a:pt x="455764" y="0"/>
                  </a:lnTo>
                  <a:lnTo>
                    <a:pt x="448475" y="1562"/>
                  </a:lnTo>
                  <a:lnTo>
                    <a:pt x="395757" y="15062"/>
                  </a:lnTo>
                  <a:lnTo>
                    <a:pt x="383095" y="18288"/>
                  </a:lnTo>
                  <a:lnTo>
                    <a:pt x="334695" y="25577"/>
                  </a:lnTo>
                  <a:lnTo>
                    <a:pt x="290398" y="26428"/>
                  </a:lnTo>
                  <a:lnTo>
                    <a:pt x="271919" y="26263"/>
                  </a:lnTo>
                  <a:lnTo>
                    <a:pt x="253453" y="25844"/>
                  </a:lnTo>
                  <a:lnTo>
                    <a:pt x="234988" y="25158"/>
                  </a:lnTo>
                  <a:lnTo>
                    <a:pt x="212128" y="58445"/>
                  </a:lnTo>
                  <a:lnTo>
                    <a:pt x="236397" y="59677"/>
                  </a:lnTo>
                  <a:lnTo>
                    <a:pt x="260692" y="60490"/>
                  </a:lnTo>
                  <a:lnTo>
                    <a:pt x="285000" y="60883"/>
                  </a:lnTo>
                  <a:lnTo>
                    <a:pt x="309308" y="60833"/>
                  </a:lnTo>
                  <a:lnTo>
                    <a:pt x="350215" y="58978"/>
                  </a:lnTo>
                  <a:lnTo>
                    <a:pt x="390855" y="51892"/>
                  </a:lnTo>
                  <a:lnTo>
                    <a:pt x="429488" y="41617"/>
                  </a:lnTo>
                  <a:lnTo>
                    <a:pt x="444017" y="37973"/>
                  </a:lnTo>
                  <a:lnTo>
                    <a:pt x="452691" y="35966"/>
                  </a:lnTo>
                  <a:lnTo>
                    <a:pt x="461391" y="34074"/>
                  </a:lnTo>
                  <a:lnTo>
                    <a:pt x="470115" y="32283"/>
                  </a:lnTo>
                  <a:close/>
                </a:path>
                <a:path w="501014" h="182879">
                  <a:moveTo>
                    <a:pt x="500964" y="156578"/>
                  </a:moveTo>
                  <a:lnTo>
                    <a:pt x="499592" y="148043"/>
                  </a:lnTo>
                  <a:lnTo>
                    <a:pt x="498144" y="139509"/>
                  </a:lnTo>
                  <a:lnTo>
                    <a:pt x="496608" y="130975"/>
                  </a:lnTo>
                  <a:lnTo>
                    <a:pt x="494995" y="122453"/>
                  </a:lnTo>
                  <a:lnTo>
                    <a:pt x="482003" y="126098"/>
                  </a:lnTo>
                  <a:lnTo>
                    <a:pt x="469036" y="129425"/>
                  </a:lnTo>
                  <a:lnTo>
                    <a:pt x="419506" y="138239"/>
                  </a:lnTo>
                  <a:lnTo>
                    <a:pt x="371729" y="142252"/>
                  </a:lnTo>
                  <a:lnTo>
                    <a:pt x="298805" y="146050"/>
                  </a:lnTo>
                  <a:lnTo>
                    <a:pt x="249275" y="147777"/>
                  </a:lnTo>
                  <a:lnTo>
                    <a:pt x="199631" y="147955"/>
                  </a:lnTo>
                  <a:lnTo>
                    <a:pt x="150126" y="145821"/>
                  </a:lnTo>
                  <a:lnTo>
                    <a:pt x="101041" y="140576"/>
                  </a:lnTo>
                  <a:lnTo>
                    <a:pt x="55651" y="132130"/>
                  </a:lnTo>
                  <a:lnTo>
                    <a:pt x="10998" y="120357"/>
                  </a:lnTo>
                  <a:lnTo>
                    <a:pt x="5270" y="137185"/>
                  </a:lnTo>
                  <a:lnTo>
                    <a:pt x="47663" y="165684"/>
                  </a:lnTo>
                  <a:lnTo>
                    <a:pt x="96100" y="174701"/>
                  </a:lnTo>
                  <a:lnTo>
                    <a:pt x="147027" y="180174"/>
                  </a:lnTo>
                  <a:lnTo>
                    <a:pt x="198056" y="182410"/>
                  </a:lnTo>
                  <a:lnTo>
                    <a:pt x="248996" y="182257"/>
                  </a:lnTo>
                  <a:lnTo>
                    <a:pt x="299643" y="180517"/>
                  </a:lnTo>
                  <a:lnTo>
                    <a:pt x="349808" y="178003"/>
                  </a:lnTo>
                  <a:lnTo>
                    <a:pt x="399122" y="174917"/>
                  </a:lnTo>
                  <a:lnTo>
                    <a:pt x="448868" y="168833"/>
                  </a:lnTo>
                  <a:lnTo>
                    <a:pt x="488010" y="160134"/>
                  </a:lnTo>
                  <a:lnTo>
                    <a:pt x="500964" y="1565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443069" y="5945601"/>
              <a:ext cx="15875" cy="60325"/>
            </a:xfrm>
            <a:custGeom>
              <a:avLst/>
              <a:gdLst/>
              <a:ahLst/>
              <a:cxnLst/>
              <a:rect l="l" t="t" r="r" b="b"/>
              <a:pathLst>
                <a:path w="15875" h="60325">
                  <a:moveTo>
                    <a:pt x="2712" y="0"/>
                  </a:moveTo>
                  <a:lnTo>
                    <a:pt x="640" y="475"/>
                  </a:lnTo>
                  <a:lnTo>
                    <a:pt x="0" y="1438"/>
                  </a:lnTo>
                  <a:lnTo>
                    <a:pt x="11917" y="59673"/>
                  </a:lnTo>
                  <a:lnTo>
                    <a:pt x="12710" y="60292"/>
                  </a:lnTo>
                  <a:lnTo>
                    <a:pt x="13563" y="60292"/>
                  </a:lnTo>
                  <a:lnTo>
                    <a:pt x="14935" y="60054"/>
                  </a:lnTo>
                  <a:lnTo>
                    <a:pt x="15575" y="59054"/>
                  </a:lnTo>
                  <a:lnTo>
                    <a:pt x="3627" y="701"/>
                  </a:lnTo>
                  <a:lnTo>
                    <a:pt x="2712" y="0"/>
                  </a:lnTo>
                  <a:close/>
                </a:path>
              </a:pathLst>
            </a:custGeom>
            <a:solidFill>
              <a:srgbClr val="3B3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185780" y="5495353"/>
              <a:ext cx="267970" cy="90170"/>
            </a:xfrm>
            <a:custGeom>
              <a:avLst/>
              <a:gdLst/>
              <a:ahLst/>
              <a:cxnLst/>
              <a:rect l="l" t="t" r="r" b="b"/>
              <a:pathLst>
                <a:path w="267970" h="90170">
                  <a:moveTo>
                    <a:pt x="69799" y="46685"/>
                  </a:moveTo>
                  <a:lnTo>
                    <a:pt x="66471" y="44018"/>
                  </a:lnTo>
                  <a:lnTo>
                    <a:pt x="61722" y="47028"/>
                  </a:lnTo>
                  <a:lnTo>
                    <a:pt x="55499" y="52832"/>
                  </a:lnTo>
                  <a:lnTo>
                    <a:pt x="50812" y="55918"/>
                  </a:lnTo>
                  <a:lnTo>
                    <a:pt x="44475" y="51155"/>
                  </a:lnTo>
                  <a:lnTo>
                    <a:pt x="45085" y="46304"/>
                  </a:lnTo>
                  <a:lnTo>
                    <a:pt x="40259" y="40944"/>
                  </a:lnTo>
                  <a:lnTo>
                    <a:pt x="36055" y="41186"/>
                  </a:lnTo>
                  <a:lnTo>
                    <a:pt x="29565" y="43840"/>
                  </a:lnTo>
                  <a:lnTo>
                    <a:pt x="26606" y="46037"/>
                  </a:lnTo>
                  <a:lnTo>
                    <a:pt x="19748" y="47434"/>
                  </a:lnTo>
                  <a:lnTo>
                    <a:pt x="15417" y="45872"/>
                  </a:lnTo>
                  <a:lnTo>
                    <a:pt x="14173" y="38569"/>
                  </a:lnTo>
                  <a:lnTo>
                    <a:pt x="18376" y="35369"/>
                  </a:lnTo>
                  <a:lnTo>
                    <a:pt x="18262" y="30962"/>
                  </a:lnTo>
                  <a:lnTo>
                    <a:pt x="18135" y="30441"/>
                  </a:lnTo>
                  <a:lnTo>
                    <a:pt x="17373" y="29705"/>
                  </a:lnTo>
                  <a:lnTo>
                    <a:pt x="16789" y="29629"/>
                  </a:lnTo>
                  <a:lnTo>
                    <a:pt x="16217" y="29629"/>
                  </a:lnTo>
                  <a:lnTo>
                    <a:pt x="9994" y="29692"/>
                  </a:lnTo>
                  <a:lnTo>
                    <a:pt x="5549" y="35610"/>
                  </a:lnTo>
                  <a:lnTo>
                    <a:pt x="1346" y="45173"/>
                  </a:lnTo>
                  <a:lnTo>
                    <a:pt x="0" y="49441"/>
                  </a:lnTo>
                  <a:lnTo>
                    <a:pt x="1219" y="57899"/>
                  </a:lnTo>
                  <a:lnTo>
                    <a:pt x="4178" y="62001"/>
                  </a:lnTo>
                  <a:lnTo>
                    <a:pt x="15481" y="64160"/>
                  </a:lnTo>
                  <a:lnTo>
                    <a:pt x="22466" y="56019"/>
                  </a:lnTo>
                  <a:lnTo>
                    <a:pt x="29133" y="58813"/>
                  </a:lnTo>
                  <a:lnTo>
                    <a:pt x="32092" y="61734"/>
                  </a:lnTo>
                  <a:lnTo>
                    <a:pt x="31673" y="66611"/>
                  </a:lnTo>
                  <a:lnTo>
                    <a:pt x="29349" y="74612"/>
                  </a:lnTo>
                  <a:lnTo>
                    <a:pt x="27647" y="78778"/>
                  </a:lnTo>
                  <a:lnTo>
                    <a:pt x="28714" y="82804"/>
                  </a:lnTo>
                  <a:lnTo>
                    <a:pt x="29845" y="86817"/>
                  </a:lnTo>
                  <a:lnTo>
                    <a:pt x="35598" y="89547"/>
                  </a:lnTo>
                  <a:lnTo>
                    <a:pt x="38925" y="85496"/>
                  </a:lnTo>
                  <a:lnTo>
                    <a:pt x="39255" y="84429"/>
                  </a:lnTo>
                  <a:lnTo>
                    <a:pt x="39649" y="83439"/>
                  </a:lnTo>
                  <a:lnTo>
                    <a:pt x="42976" y="77965"/>
                  </a:lnTo>
                  <a:lnTo>
                    <a:pt x="47548" y="73393"/>
                  </a:lnTo>
                  <a:lnTo>
                    <a:pt x="52705" y="69215"/>
                  </a:lnTo>
                  <a:lnTo>
                    <a:pt x="57785" y="64973"/>
                  </a:lnTo>
                  <a:lnTo>
                    <a:pt x="63182" y="59982"/>
                  </a:lnTo>
                  <a:lnTo>
                    <a:pt x="67360" y="53632"/>
                  </a:lnTo>
                  <a:lnTo>
                    <a:pt x="69799" y="46685"/>
                  </a:lnTo>
                  <a:close/>
                </a:path>
                <a:path w="267970" h="90170">
                  <a:moveTo>
                    <a:pt x="267398" y="25844"/>
                  </a:moveTo>
                  <a:lnTo>
                    <a:pt x="266026" y="20574"/>
                  </a:lnTo>
                  <a:lnTo>
                    <a:pt x="254723" y="16598"/>
                  </a:lnTo>
                  <a:lnTo>
                    <a:pt x="249516" y="13182"/>
                  </a:lnTo>
                  <a:lnTo>
                    <a:pt x="243205" y="6413"/>
                  </a:lnTo>
                  <a:lnTo>
                    <a:pt x="241249" y="3721"/>
                  </a:lnTo>
                  <a:lnTo>
                    <a:pt x="235762" y="368"/>
                  </a:lnTo>
                  <a:lnTo>
                    <a:pt x="231863" y="0"/>
                  </a:lnTo>
                  <a:lnTo>
                    <a:pt x="227228" y="4572"/>
                  </a:lnTo>
                  <a:lnTo>
                    <a:pt x="227571" y="8445"/>
                  </a:lnTo>
                  <a:lnTo>
                    <a:pt x="229603" y="14706"/>
                  </a:lnTo>
                  <a:lnTo>
                    <a:pt x="231165" y="17907"/>
                  </a:lnTo>
                  <a:lnTo>
                    <a:pt x="229666" y="26809"/>
                  </a:lnTo>
                  <a:lnTo>
                    <a:pt x="222694" y="29616"/>
                  </a:lnTo>
                  <a:lnTo>
                    <a:pt x="211467" y="27254"/>
                  </a:lnTo>
                  <a:lnTo>
                    <a:pt x="206870" y="23406"/>
                  </a:lnTo>
                  <a:lnTo>
                    <a:pt x="197510" y="16802"/>
                  </a:lnTo>
                  <a:lnTo>
                    <a:pt x="191909" y="13868"/>
                  </a:lnTo>
                  <a:lnTo>
                    <a:pt x="186296" y="14922"/>
                  </a:lnTo>
                  <a:lnTo>
                    <a:pt x="188036" y="20205"/>
                  </a:lnTo>
                  <a:lnTo>
                    <a:pt x="191325" y="24968"/>
                  </a:lnTo>
                  <a:lnTo>
                    <a:pt x="195656" y="28409"/>
                  </a:lnTo>
                  <a:lnTo>
                    <a:pt x="200469" y="32245"/>
                  </a:lnTo>
                  <a:lnTo>
                    <a:pt x="206692" y="34683"/>
                  </a:lnTo>
                  <a:lnTo>
                    <a:pt x="212026" y="43078"/>
                  </a:lnTo>
                  <a:lnTo>
                    <a:pt x="212686" y="46990"/>
                  </a:lnTo>
                  <a:lnTo>
                    <a:pt x="216687" y="53403"/>
                  </a:lnTo>
                  <a:lnTo>
                    <a:pt x="221018" y="55841"/>
                  </a:lnTo>
                  <a:lnTo>
                    <a:pt x="227507" y="51777"/>
                  </a:lnTo>
                  <a:lnTo>
                    <a:pt x="227114" y="47028"/>
                  </a:lnTo>
                  <a:lnTo>
                    <a:pt x="228790" y="37731"/>
                  </a:lnTo>
                  <a:lnTo>
                    <a:pt x="232841" y="33083"/>
                  </a:lnTo>
                  <a:lnTo>
                    <a:pt x="242836" y="28181"/>
                  </a:lnTo>
                  <a:lnTo>
                    <a:pt x="248691" y="27724"/>
                  </a:lnTo>
                  <a:lnTo>
                    <a:pt x="256882" y="28968"/>
                  </a:lnTo>
                  <a:lnTo>
                    <a:pt x="259626" y="29679"/>
                  </a:lnTo>
                  <a:lnTo>
                    <a:pt x="264934" y="28409"/>
                  </a:lnTo>
                  <a:lnTo>
                    <a:pt x="267398" y="25844"/>
                  </a:lnTo>
                  <a:close/>
                </a:path>
              </a:pathLst>
            </a:custGeom>
            <a:solidFill>
              <a:srgbClr val="FFFFFF">
                <a:alpha val="2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395368" y="5602731"/>
              <a:ext cx="26670" cy="37465"/>
            </a:xfrm>
            <a:custGeom>
              <a:avLst/>
              <a:gdLst/>
              <a:ahLst/>
              <a:cxnLst/>
              <a:rect l="l" t="t" r="r" b="b"/>
              <a:pathLst>
                <a:path w="26670" h="37464">
                  <a:moveTo>
                    <a:pt x="5511" y="31521"/>
                  </a:moveTo>
                  <a:lnTo>
                    <a:pt x="4927" y="29222"/>
                  </a:lnTo>
                  <a:lnTo>
                    <a:pt x="3771" y="27203"/>
                  </a:lnTo>
                  <a:lnTo>
                    <a:pt x="3860" y="27457"/>
                  </a:lnTo>
                  <a:lnTo>
                    <a:pt x="1422" y="29641"/>
                  </a:lnTo>
                  <a:lnTo>
                    <a:pt x="723" y="31115"/>
                  </a:lnTo>
                  <a:lnTo>
                    <a:pt x="50" y="32588"/>
                  </a:lnTo>
                  <a:lnTo>
                    <a:pt x="0" y="34493"/>
                  </a:lnTo>
                  <a:lnTo>
                    <a:pt x="2184" y="36893"/>
                  </a:lnTo>
                  <a:lnTo>
                    <a:pt x="4470" y="36868"/>
                  </a:lnTo>
                  <a:lnTo>
                    <a:pt x="5232" y="35407"/>
                  </a:lnTo>
                  <a:lnTo>
                    <a:pt x="5448" y="34937"/>
                  </a:lnTo>
                  <a:lnTo>
                    <a:pt x="5511" y="34378"/>
                  </a:lnTo>
                  <a:lnTo>
                    <a:pt x="5511" y="31521"/>
                  </a:lnTo>
                  <a:close/>
                </a:path>
                <a:path w="26670" h="37464">
                  <a:moveTo>
                    <a:pt x="16941" y="34264"/>
                  </a:moveTo>
                  <a:lnTo>
                    <a:pt x="16878" y="33108"/>
                  </a:lnTo>
                  <a:lnTo>
                    <a:pt x="16052" y="30454"/>
                  </a:lnTo>
                  <a:lnTo>
                    <a:pt x="14782" y="28448"/>
                  </a:lnTo>
                  <a:lnTo>
                    <a:pt x="13271" y="27076"/>
                  </a:lnTo>
                  <a:lnTo>
                    <a:pt x="11607" y="29921"/>
                  </a:lnTo>
                  <a:lnTo>
                    <a:pt x="11391" y="31521"/>
                  </a:lnTo>
                  <a:lnTo>
                    <a:pt x="11150" y="33108"/>
                  </a:lnTo>
                  <a:lnTo>
                    <a:pt x="11696" y="34950"/>
                  </a:lnTo>
                  <a:lnTo>
                    <a:pt x="13131" y="35763"/>
                  </a:lnTo>
                  <a:lnTo>
                    <a:pt x="14503" y="36614"/>
                  </a:lnTo>
                  <a:lnTo>
                    <a:pt x="16725" y="35890"/>
                  </a:lnTo>
                  <a:lnTo>
                    <a:pt x="16941" y="34264"/>
                  </a:lnTo>
                  <a:close/>
                </a:path>
                <a:path w="26670" h="37464">
                  <a:moveTo>
                    <a:pt x="24866" y="20116"/>
                  </a:moveTo>
                  <a:lnTo>
                    <a:pt x="24650" y="19723"/>
                  </a:lnTo>
                  <a:lnTo>
                    <a:pt x="20167" y="12700"/>
                  </a:lnTo>
                  <a:lnTo>
                    <a:pt x="15544" y="6223"/>
                  </a:lnTo>
                  <a:lnTo>
                    <a:pt x="10629" y="0"/>
                  </a:lnTo>
                  <a:lnTo>
                    <a:pt x="2006" y="17589"/>
                  </a:lnTo>
                  <a:lnTo>
                    <a:pt x="1028" y="19659"/>
                  </a:lnTo>
                  <a:lnTo>
                    <a:pt x="812" y="22352"/>
                  </a:lnTo>
                  <a:lnTo>
                    <a:pt x="850" y="22898"/>
                  </a:lnTo>
                  <a:lnTo>
                    <a:pt x="1219" y="23164"/>
                  </a:lnTo>
                  <a:lnTo>
                    <a:pt x="1485" y="23355"/>
                  </a:lnTo>
                  <a:lnTo>
                    <a:pt x="9385" y="23698"/>
                  </a:lnTo>
                  <a:lnTo>
                    <a:pt x="16662" y="22936"/>
                  </a:lnTo>
                  <a:lnTo>
                    <a:pt x="23736" y="21158"/>
                  </a:lnTo>
                  <a:lnTo>
                    <a:pt x="24625" y="20878"/>
                  </a:lnTo>
                  <a:lnTo>
                    <a:pt x="24866" y="20116"/>
                  </a:lnTo>
                  <a:close/>
                </a:path>
                <a:path w="26670" h="37464">
                  <a:moveTo>
                    <a:pt x="26416" y="32283"/>
                  </a:moveTo>
                  <a:lnTo>
                    <a:pt x="26276" y="31686"/>
                  </a:lnTo>
                  <a:lnTo>
                    <a:pt x="25450" y="29032"/>
                  </a:lnTo>
                  <a:lnTo>
                    <a:pt x="24168" y="26987"/>
                  </a:lnTo>
                  <a:lnTo>
                    <a:pt x="22669" y="25628"/>
                  </a:lnTo>
                  <a:lnTo>
                    <a:pt x="21818" y="27012"/>
                  </a:lnTo>
                  <a:lnTo>
                    <a:pt x="20993" y="28460"/>
                  </a:lnTo>
                  <a:lnTo>
                    <a:pt x="20561" y="31686"/>
                  </a:lnTo>
                  <a:lnTo>
                    <a:pt x="21082" y="33502"/>
                  </a:lnTo>
                  <a:lnTo>
                    <a:pt x="23888" y="35153"/>
                  </a:lnTo>
                  <a:lnTo>
                    <a:pt x="26085" y="34429"/>
                  </a:lnTo>
                  <a:lnTo>
                    <a:pt x="26416" y="32283"/>
                  </a:lnTo>
                  <a:close/>
                </a:path>
              </a:pathLst>
            </a:custGeom>
            <a:solidFill>
              <a:srgbClr val="EEC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180162" y="5889320"/>
              <a:ext cx="37465" cy="138430"/>
            </a:xfrm>
            <a:custGeom>
              <a:avLst/>
              <a:gdLst/>
              <a:ahLst/>
              <a:cxnLst/>
              <a:rect l="l" t="t" r="r" b="b"/>
              <a:pathLst>
                <a:path w="37464" h="138429">
                  <a:moveTo>
                    <a:pt x="6722" y="0"/>
                  </a:moveTo>
                  <a:lnTo>
                    <a:pt x="4741" y="356"/>
                  </a:lnTo>
                  <a:lnTo>
                    <a:pt x="4101" y="1331"/>
                  </a:lnTo>
                  <a:lnTo>
                    <a:pt x="4284" y="2334"/>
                  </a:lnTo>
                  <a:lnTo>
                    <a:pt x="5177" y="11808"/>
                  </a:lnTo>
                  <a:lnTo>
                    <a:pt x="4916" y="23633"/>
                  </a:lnTo>
                  <a:lnTo>
                    <a:pt x="3890" y="36946"/>
                  </a:lnTo>
                  <a:lnTo>
                    <a:pt x="1291" y="62685"/>
                  </a:lnTo>
                  <a:lnTo>
                    <a:pt x="382" y="73667"/>
                  </a:lnTo>
                  <a:lnTo>
                    <a:pt x="0" y="83352"/>
                  </a:lnTo>
                  <a:lnTo>
                    <a:pt x="382" y="91260"/>
                  </a:lnTo>
                  <a:lnTo>
                    <a:pt x="6450" y="106784"/>
                  </a:lnTo>
                  <a:lnTo>
                    <a:pt x="33758" y="137672"/>
                  </a:lnTo>
                  <a:lnTo>
                    <a:pt x="34550" y="138101"/>
                  </a:lnTo>
                  <a:lnTo>
                    <a:pt x="34977" y="138101"/>
                  </a:lnTo>
                  <a:lnTo>
                    <a:pt x="35495" y="138101"/>
                  </a:lnTo>
                  <a:lnTo>
                    <a:pt x="36014" y="137885"/>
                  </a:lnTo>
                  <a:lnTo>
                    <a:pt x="37050" y="136660"/>
                  </a:lnTo>
                  <a:lnTo>
                    <a:pt x="36958" y="135492"/>
                  </a:lnTo>
                  <a:lnTo>
                    <a:pt x="36166" y="134837"/>
                  </a:lnTo>
                  <a:lnTo>
                    <a:pt x="31339" y="130454"/>
                  </a:lnTo>
                  <a:lnTo>
                    <a:pt x="20846" y="119675"/>
                  </a:lnTo>
                  <a:lnTo>
                    <a:pt x="9981" y="105467"/>
                  </a:lnTo>
                  <a:lnTo>
                    <a:pt x="4040" y="90796"/>
                  </a:lnTo>
                  <a:lnTo>
                    <a:pt x="3692" y="83173"/>
                  </a:lnTo>
                  <a:lnTo>
                    <a:pt x="4093" y="73709"/>
                  </a:lnTo>
                  <a:lnTo>
                    <a:pt x="5009" y="62910"/>
                  </a:lnTo>
                  <a:lnTo>
                    <a:pt x="7603" y="37126"/>
                  </a:lnTo>
                  <a:lnTo>
                    <a:pt x="8639" y="23568"/>
                  </a:lnTo>
                  <a:lnTo>
                    <a:pt x="8892" y="11447"/>
                  </a:lnTo>
                  <a:lnTo>
                    <a:pt x="7941" y="1606"/>
                  </a:lnTo>
                  <a:lnTo>
                    <a:pt x="7728" y="606"/>
                  </a:lnTo>
                  <a:lnTo>
                    <a:pt x="6722" y="0"/>
                  </a:lnTo>
                  <a:close/>
                </a:path>
              </a:pathLst>
            </a:custGeom>
            <a:solidFill>
              <a:srgbClr val="3B3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387918" y="5917465"/>
              <a:ext cx="286385" cy="814705"/>
            </a:xfrm>
            <a:custGeom>
              <a:avLst/>
              <a:gdLst/>
              <a:ahLst/>
              <a:cxnLst/>
              <a:rect l="l" t="t" r="r" b="b"/>
              <a:pathLst>
                <a:path w="286385" h="814704">
                  <a:moveTo>
                    <a:pt x="286201" y="0"/>
                  </a:moveTo>
                  <a:lnTo>
                    <a:pt x="0" y="0"/>
                  </a:lnTo>
                  <a:lnTo>
                    <a:pt x="0" y="814221"/>
                  </a:lnTo>
                  <a:lnTo>
                    <a:pt x="286201" y="814221"/>
                  </a:lnTo>
                  <a:lnTo>
                    <a:pt x="286201" y="0"/>
                  </a:lnTo>
                  <a:close/>
                </a:path>
              </a:pathLst>
            </a:custGeom>
            <a:solidFill>
              <a:srgbClr val="EEC1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745678" y="6378856"/>
              <a:ext cx="387985" cy="353060"/>
            </a:xfrm>
            <a:custGeom>
              <a:avLst/>
              <a:gdLst/>
              <a:ahLst/>
              <a:cxnLst/>
              <a:rect l="l" t="t" r="r" b="b"/>
              <a:pathLst>
                <a:path w="387985" h="353059">
                  <a:moveTo>
                    <a:pt x="387370" y="0"/>
                  </a:moveTo>
                  <a:lnTo>
                    <a:pt x="0" y="0"/>
                  </a:lnTo>
                  <a:lnTo>
                    <a:pt x="0" y="352830"/>
                  </a:lnTo>
                  <a:lnTo>
                    <a:pt x="387370" y="352830"/>
                  </a:lnTo>
                  <a:lnTo>
                    <a:pt x="387370" y="0"/>
                  </a:lnTo>
                  <a:close/>
                </a:path>
              </a:pathLst>
            </a:custGeom>
            <a:solidFill>
              <a:srgbClr val="DBE3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739491" y="5600395"/>
              <a:ext cx="840740" cy="15240"/>
            </a:xfrm>
            <a:custGeom>
              <a:avLst/>
              <a:gdLst/>
              <a:ahLst/>
              <a:cxnLst/>
              <a:rect l="l" t="t" r="r" b="b"/>
              <a:pathLst>
                <a:path w="840739" h="15239">
                  <a:moveTo>
                    <a:pt x="29603" y="3327"/>
                  </a:moveTo>
                  <a:lnTo>
                    <a:pt x="26301" y="0"/>
                  </a:lnTo>
                  <a:lnTo>
                    <a:pt x="3314" y="0"/>
                  </a:lnTo>
                  <a:lnTo>
                    <a:pt x="0" y="3327"/>
                  </a:lnTo>
                  <a:lnTo>
                    <a:pt x="0" y="11506"/>
                  </a:lnTo>
                  <a:lnTo>
                    <a:pt x="3314" y="14808"/>
                  </a:lnTo>
                  <a:lnTo>
                    <a:pt x="7391" y="14808"/>
                  </a:lnTo>
                  <a:lnTo>
                    <a:pt x="26301" y="14808"/>
                  </a:lnTo>
                  <a:lnTo>
                    <a:pt x="29603" y="11506"/>
                  </a:lnTo>
                  <a:lnTo>
                    <a:pt x="29603" y="3327"/>
                  </a:lnTo>
                  <a:close/>
                </a:path>
                <a:path w="840739" h="15239">
                  <a:moveTo>
                    <a:pt x="88595" y="3327"/>
                  </a:moveTo>
                  <a:lnTo>
                    <a:pt x="85267" y="0"/>
                  </a:lnTo>
                  <a:lnTo>
                    <a:pt x="47599" y="0"/>
                  </a:lnTo>
                  <a:lnTo>
                    <a:pt x="44284" y="3327"/>
                  </a:lnTo>
                  <a:lnTo>
                    <a:pt x="44284" y="11506"/>
                  </a:lnTo>
                  <a:lnTo>
                    <a:pt x="47599" y="14808"/>
                  </a:lnTo>
                  <a:lnTo>
                    <a:pt x="85267" y="14808"/>
                  </a:lnTo>
                  <a:lnTo>
                    <a:pt x="88595" y="11506"/>
                  </a:lnTo>
                  <a:lnTo>
                    <a:pt x="88595" y="3327"/>
                  </a:lnTo>
                  <a:close/>
                </a:path>
                <a:path w="840739" h="15239">
                  <a:moveTo>
                    <a:pt x="147561" y="3327"/>
                  </a:moveTo>
                  <a:lnTo>
                    <a:pt x="144272" y="0"/>
                  </a:lnTo>
                  <a:lnTo>
                    <a:pt x="106578" y="0"/>
                  </a:lnTo>
                  <a:lnTo>
                    <a:pt x="103276" y="3327"/>
                  </a:lnTo>
                  <a:lnTo>
                    <a:pt x="103276" y="11506"/>
                  </a:lnTo>
                  <a:lnTo>
                    <a:pt x="106578" y="14808"/>
                  </a:lnTo>
                  <a:lnTo>
                    <a:pt x="144272" y="14808"/>
                  </a:lnTo>
                  <a:lnTo>
                    <a:pt x="147561" y="11506"/>
                  </a:lnTo>
                  <a:lnTo>
                    <a:pt x="147561" y="3327"/>
                  </a:lnTo>
                  <a:close/>
                </a:path>
                <a:path w="840739" h="15239">
                  <a:moveTo>
                    <a:pt x="206552" y="3327"/>
                  </a:moveTo>
                  <a:lnTo>
                    <a:pt x="203225" y="0"/>
                  </a:lnTo>
                  <a:lnTo>
                    <a:pt x="165557" y="0"/>
                  </a:lnTo>
                  <a:lnTo>
                    <a:pt x="162242" y="3327"/>
                  </a:lnTo>
                  <a:lnTo>
                    <a:pt x="162242" y="11506"/>
                  </a:lnTo>
                  <a:lnTo>
                    <a:pt x="165557" y="14808"/>
                  </a:lnTo>
                  <a:lnTo>
                    <a:pt x="203225" y="14808"/>
                  </a:lnTo>
                  <a:lnTo>
                    <a:pt x="206552" y="11506"/>
                  </a:lnTo>
                  <a:lnTo>
                    <a:pt x="206552" y="3327"/>
                  </a:lnTo>
                  <a:close/>
                </a:path>
                <a:path w="840739" h="15239">
                  <a:moveTo>
                    <a:pt x="265518" y="3327"/>
                  </a:moveTo>
                  <a:lnTo>
                    <a:pt x="262216" y="0"/>
                  </a:lnTo>
                  <a:lnTo>
                    <a:pt x="224536" y="0"/>
                  </a:lnTo>
                  <a:lnTo>
                    <a:pt x="221234" y="3327"/>
                  </a:lnTo>
                  <a:lnTo>
                    <a:pt x="221234" y="11506"/>
                  </a:lnTo>
                  <a:lnTo>
                    <a:pt x="224536" y="14808"/>
                  </a:lnTo>
                  <a:lnTo>
                    <a:pt x="262216" y="14808"/>
                  </a:lnTo>
                  <a:lnTo>
                    <a:pt x="265518" y="11506"/>
                  </a:lnTo>
                  <a:lnTo>
                    <a:pt x="265518" y="3327"/>
                  </a:lnTo>
                  <a:close/>
                </a:path>
                <a:path w="840739" h="15239">
                  <a:moveTo>
                    <a:pt x="324497" y="3327"/>
                  </a:moveTo>
                  <a:lnTo>
                    <a:pt x="321208" y="0"/>
                  </a:lnTo>
                  <a:lnTo>
                    <a:pt x="283527" y="0"/>
                  </a:lnTo>
                  <a:lnTo>
                    <a:pt x="280225" y="3327"/>
                  </a:lnTo>
                  <a:lnTo>
                    <a:pt x="280225" y="11506"/>
                  </a:lnTo>
                  <a:lnTo>
                    <a:pt x="283527" y="14808"/>
                  </a:lnTo>
                  <a:lnTo>
                    <a:pt x="321208" y="14808"/>
                  </a:lnTo>
                  <a:lnTo>
                    <a:pt x="324497" y="11506"/>
                  </a:lnTo>
                  <a:lnTo>
                    <a:pt x="324497" y="3327"/>
                  </a:lnTo>
                  <a:close/>
                </a:path>
                <a:path w="840739" h="15239">
                  <a:moveTo>
                    <a:pt x="383476" y="3327"/>
                  </a:moveTo>
                  <a:lnTo>
                    <a:pt x="380161" y="0"/>
                  </a:lnTo>
                  <a:lnTo>
                    <a:pt x="342480" y="0"/>
                  </a:lnTo>
                  <a:lnTo>
                    <a:pt x="339191" y="3327"/>
                  </a:lnTo>
                  <a:lnTo>
                    <a:pt x="339191" y="11506"/>
                  </a:lnTo>
                  <a:lnTo>
                    <a:pt x="342480" y="14808"/>
                  </a:lnTo>
                  <a:lnTo>
                    <a:pt x="380161" y="14808"/>
                  </a:lnTo>
                  <a:lnTo>
                    <a:pt x="383476" y="11506"/>
                  </a:lnTo>
                  <a:lnTo>
                    <a:pt x="383476" y="3327"/>
                  </a:lnTo>
                  <a:close/>
                </a:path>
                <a:path w="840739" h="15239">
                  <a:moveTo>
                    <a:pt x="442455" y="3327"/>
                  </a:moveTo>
                  <a:lnTo>
                    <a:pt x="439166" y="0"/>
                  </a:lnTo>
                  <a:lnTo>
                    <a:pt x="401459" y="0"/>
                  </a:lnTo>
                  <a:lnTo>
                    <a:pt x="398170" y="3327"/>
                  </a:lnTo>
                  <a:lnTo>
                    <a:pt x="398170" y="11506"/>
                  </a:lnTo>
                  <a:lnTo>
                    <a:pt x="401459" y="14808"/>
                  </a:lnTo>
                  <a:lnTo>
                    <a:pt x="439166" y="14808"/>
                  </a:lnTo>
                  <a:lnTo>
                    <a:pt x="442455" y="11506"/>
                  </a:lnTo>
                  <a:lnTo>
                    <a:pt x="442455" y="3327"/>
                  </a:lnTo>
                  <a:close/>
                </a:path>
                <a:path w="840739" h="15239">
                  <a:moveTo>
                    <a:pt x="501434" y="3327"/>
                  </a:moveTo>
                  <a:lnTo>
                    <a:pt x="498119" y="0"/>
                  </a:lnTo>
                  <a:lnTo>
                    <a:pt x="460476" y="0"/>
                  </a:lnTo>
                  <a:lnTo>
                    <a:pt x="457149" y="3327"/>
                  </a:lnTo>
                  <a:lnTo>
                    <a:pt x="457149" y="11506"/>
                  </a:lnTo>
                  <a:lnTo>
                    <a:pt x="460476" y="14808"/>
                  </a:lnTo>
                  <a:lnTo>
                    <a:pt x="498119" y="14808"/>
                  </a:lnTo>
                  <a:lnTo>
                    <a:pt x="501434" y="11506"/>
                  </a:lnTo>
                  <a:lnTo>
                    <a:pt x="501434" y="3327"/>
                  </a:lnTo>
                  <a:close/>
                </a:path>
                <a:path w="840739" h="15239">
                  <a:moveTo>
                    <a:pt x="560412" y="3327"/>
                  </a:moveTo>
                  <a:lnTo>
                    <a:pt x="557123" y="0"/>
                  </a:lnTo>
                  <a:lnTo>
                    <a:pt x="519417" y="0"/>
                  </a:lnTo>
                  <a:lnTo>
                    <a:pt x="516128" y="3327"/>
                  </a:lnTo>
                  <a:lnTo>
                    <a:pt x="516128" y="11506"/>
                  </a:lnTo>
                  <a:lnTo>
                    <a:pt x="519417" y="14808"/>
                  </a:lnTo>
                  <a:lnTo>
                    <a:pt x="557123" y="14808"/>
                  </a:lnTo>
                  <a:lnTo>
                    <a:pt x="560412" y="11506"/>
                  </a:lnTo>
                  <a:lnTo>
                    <a:pt x="560412" y="3327"/>
                  </a:lnTo>
                  <a:close/>
                </a:path>
                <a:path w="840739" h="15239">
                  <a:moveTo>
                    <a:pt x="619391" y="3327"/>
                  </a:moveTo>
                  <a:lnTo>
                    <a:pt x="616102" y="0"/>
                  </a:lnTo>
                  <a:lnTo>
                    <a:pt x="578434" y="0"/>
                  </a:lnTo>
                  <a:lnTo>
                    <a:pt x="575106" y="3327"/>
                  </a:lnTo>
                  <a:lnTo>
                    <a:pt x="575106" y="11506"/>
                  </a:lnTo>
                  <a:lnTo>
                    <a:pt x="578434" y="14808"/>
                  </a:lnTo>
                  <a:lnTo>
                    <a:pt x="616102" y="14808"/>
                  </a:lnTo>
                  <a:lnTo>
                    <a:pt x="619391" y="11506"/>
                  </a:lnTo>
                  <a:lnTo>
                    <a:pt x="619391" y="3327"/>
                  </a:lnTo>
                  <a:close/>
                </a:path>
                <a:path w="840739" h="15239">
                  <a:moveTo>
                    <a:pt x="678408" y="3327"/>
                  </a:moveTo>
                  <a:lnTo>
                    <a:pt x="675081" y="0"/>
                  </a:lnTo>
                  <a:lnTo>
                    <a:pt x="637413" y="0"/>
                  </a:lnTo>
                  <a:lnTo>
                    <a:pt x="634085" y="3327"/>
                  </a:lnTo>
                  <a:lnTo>
                    <a:pt x="634085" y="11506"/>
                  </a:lnTo>
                  <a:lnTo>
                    <a:pt x="637413" y="14808"/>
                  </a:lnTo>
                  <a:lnTo>
                    <a:pt x="675081" y="14808"/>
                  </a:lnTo>
                  <a:lnTo>
                    <a:pt x="678408" y="11506"/>
                  </a:lnTo>
                  <a:lnTo>
                    <a:pt x="678408" y="3327"/>
                  </a:lnTo>
                  <a:close/>
                </a:path>
                <a:path w="840739" h="15239">
                  <a:moveTo>
                    <a:pt x="737349" y="3327"/>
                  </a:moveTo>
                  <a:lnTo>
                    <a:pt x="734060" y="0"/>
                  </a:lnTo>
                  <a:lnTo>
                    <a:pt x="696353" y="0"/>
                  </a:lnTo>
                  <a:lnTo>
                    <a:pt x="693064" y="3327"/>
                  </a:lnTo>
                  <a:lnTo>
                    <a:pt x="693064" y="11506"/>
                  </a:lnTo>
                  <a:lnTo>
                    <a:pt x="696353" y="14808"/>
                  </a:lnTo>
                  <a:lnTo>
                    <a:pt x="734060" y="14808"/>
                  </a:lnTo>
                  <a:lnTo>
                    <a:pt x="737349" y="11506"/>
                  </a:lnTo>
                  <a:lnTo>
                    <a:pt x="737349" y="3327"/>
                  </a:lnTo>
                  <a:close/>
                </a:path>
                <a:path w="840739" h="15239">
                  <a:moveTo>
                    <a:pt x="796340" y="3327"/>
                  </a:moveTo>
                  <a:lnTo>
                    <a:pt x="793013" y="0"/>
                  </a:lnTo>
                  <a:lnTo>
                    <a:pt x="755370" y="0"/>
                  </a:lnTo>
                  <a:lnTo>
                    <a:pt x="752043" y="3327"/>
                  </a:lnTo>
                  <a:lnTo>
                    <a:pt x="752043" y="11506"/>
                  </a:lnTo>
                  <a:lnTo>
                    <a:pt x="755370" y="14808"/>
                  </a:lnTo>
                  <a:lnTo>
                    <a:pt x="793013" y="14808"/>
                  </a:lnTo>
                  <a:lnTo>
                    <a:pt x="796340" y="11506"/>
                  </a:lnTo>
                  <a:lnTo>
                    <a:pt x="796340" y="3327"/>
                  </a:lnTo>
                  <a:close/>
                </a:path>
                <a:path w="840739" h="15239">
                  <a:moveTo>
                    <a:pt x="840651" y="3327"/>
                  </a:moveTo>
                  <a:lnTo>
                    <a:pt x="837336" y="0"/>
                  </a:lnTo>
                  <a:lnTo>
                    <a:pt x="814349" y="0"/>
                  </a:lnTo>
                  <a:lnTo>
                    <a:pt x="811060" y="3327"/>
                  </a:lnTo>
                  <a:lnTo>
                    <a:pt x="811060" y="11506"/>
                  </a:lnTo>
                  <a:lnTo>
                    <a:pt x="814349" y="14808"/>
                  </a:lnTo>
                  <a:lnTo>
                    <a:pt x="818438" y="14808"/>
                  </a:lnTo>
                  <a:lnTo>
                    <a:pt x="837336" y="14808"/>
                  </a:lnTo>
                  <a:lnTo>
                    <a:pt x="840651" y="11506"/>
                  </a:lnTo>
                  <a:lnTo>
                    <a:pt x="840651" y="3327"/>
                  </a:lnTo>
                  <a:close/>
                </a:path>
              </a:pathLst>
            </a:custGeom>
            <a:solidFill>
              <a:srgbClr val="3B3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498281" y="5475124"/>
              <a:ext cx="294640" cy="294640"/>
            </a:xfrm>
            <a:custGeom>
              <a:avLst/>
              <a:gdLst/>
              <a:ahLst/>
              <a:cxnLst/>
              <a:rect l="l" t="t" r="r" b="b"/>
              <a:pathLst>
                <a:path w="294639" h="294639">
                  <a:moveTo>
                    <a:pt x="149138" y="0"/>
                  </a:moveTo>
                  <a:lnTo>
                    <a:pt x="102500" y="6879"/>
                  </a:lnTo>
                  <a:lnTo>
                    <a:pt x="61809" y="27237"/>
                  </a:lnTo>
                  <a:lnTo>
                    <a:pt x="29524" y="58679"/>
                  </a:lnTo>
                  <a:lnTo>
                    <a:pt x="8101" y="98813"/>
                  </a:lnTo>
                  <a:lnTo>
                    <a:pt x="0" y="145246"/>
                  </a:lnTo>
                  <a:lnTo>
                    <a:pt x="6891" y="191878"/>
                  </a:lnTo>
                  <a:lnTo>
                    <a:pt x="27251" y="232569"/>
                  </a:lnTo>
                  <a:lnTo>
                    <a:pt x="58689" y="264861"/>
                  </a:lnTo>
                  <a:lnTo>
                    <a:pt x="98814" y="286292"/>
                  </a:lnTo>
                  <a:lnTo>
                    <a:pt x="145237" y="294406"/>
                  </a:lnTo>
                  <a:lnTo>
                    <a:pt x="191872" y="287513"/>
                  </a:lnTo>
                  <a:lnTo>
                    <a:pt x="232559" y="267145"/>
                  </a:lnTo>
                  <a:lnTo>
                    <a:pt x="264845" y="235696"/>
                  </a:lnTo>
                  <a:lnTo>
                    <a:pt x="286278" y="195562"/>
                  </a:lnTo>
                  <a:lnTo>
                    <a:pt x="294406" y="149138"/>
                  </a:lnTo>
                  <a:lnTo>
                    <a:pt x="287511" y="102507"/>
                  </a:lnTo>
                  <a:lnTo>
                    <a:pt x="267144" y="61822"/>
                  </a:lnTo>
                  <a:lnTo>
                    <a:pt x="235697" y="29538"/>
                  </a:lnTo>
                  <a:lnTo>
                    <a:pt x="195564" y="8112"/>
                  </a:lnTo>
                  <a:lnTo>
                    <a:pt x="149138" y="0"/>
                  </a:lnTo>
                  <a:close/>
                </a:path>
              </a:pathLst>
            </a:custGeom>
            <a:solidFill>
              <a:srgbClr val="F5DD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21293" y="5499688"/>
              <a:ext cx="245211" cy="245220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3060923" y="5475124"/>
              <a:ext cx="294640" cy="294640"/>
            </a:xfrm>
            <a:custGeom>
              <a:avLst/>
              <a:gdLst/>
              <a:ahLst/>
              <a:cxnLst/>
              <a:rect l="l" t="t" r="r" b="b"/>
              <a:pathLst>
                <a:path w="294639" h="294639">
                  <a:moveTo>
                    <a:pt x="149138" y="0"/>
                  </a:moveTo>
                  <a:lnTo>
                    <a:pt x="102515" y="6879"/>
                  </a:lnTo>
                  <a:lnTo>
                    <a:pt x="61831" y="27237"/>
                  </a:lnTo>
                  <a:lnTo>
                    <a:pt x="29546" y="58679"/>
                  </a:lnTo>
                  <a:lnTo>
                    <a:pt x="8116" y="98813"/>
                  </a:lnTo>
                  <a:lnTo>
                    <a:pt x="0" y="145246"/>
                  </a:lnTo>
                  <a:lnTo>
                    <a:pt x="6894" y="191878"/>
                  </a:lnTo>
                  <a:lnTo>
                    <a:pt x="27259" y="232569"/>
                  </a:lnTo>
                  <a:lnTo>
                    <a:pt x="58702" y="264861"/>
                  </a:lnTo>
                  <a:lnTo>
                    <a:pt x="98826" y="286292"/>
                  </a:lnTo>
                  <a:lnTo>
                    <a:pt x="145237" y="294406"/>
                  </a:lnTo>
                  <a:lnTo>
                    <a:pt x="191875" y="287513"/>
                  </a:lnTo>
                  <a:lnTo>
                    <a:pt x="232568" y="267145"/>
                  </a:lnTo>
                  <a:lnTo>
                    <a:pt x="264858" y="235696"/>
                  </a:lnTo>
                  <a:lnTo>
                    <a:pt x="286289" y="195562"/>
                  </a:lnTo>
                  <a:lnTo>
                    <a:pt x="294406" y="149138"/>
                  </a:lnTo>
                  <a:lnTo>
                    <a:pt x="287514" y="102507"/>
                  </a:lnTo>
                  <a:lnTo>
                    <a:pt x="267153" y="61822"/>
                  </a:lnTo>
                  <a:lnTo>
                    <a:pt x="235710" y="29538"/>
                  </a:lnTo>
                  <a:lnTo>
                    <a:pt x="195576" y="8112"/>
                  </a:lnTo>
                  <a:lnTo>
                    <a:pt x="149138" y="0"/>
                  </a:lnTo>
                  <a:close/>
                </a:path>
              </a:pathLst>
            </a:custGeom>
            <a:solidFill>
              <a:srgbClr val="F5DD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83935" y="5499688"/>
              <a:ext cx="245242" cy="24522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2630043" y="5475124"/>
              <a:ext cx="294640" cy="294640"/>
            </a:xfrm>
            <a:custGeom>
              <a:avLst/>
              <a:gdLst/>
              <a:ahLst/>
              <a:cxnLst/>
              <a:rect l="l" t="t" r="r" b="b"/>
              <a:pathLst>
                <a:path w="294639" h="294639">
                  <a:moveTo>
                    <a:pt x="149150" y="0"/>
                  </a:moveTo>
                  <a:lnTo>
                    <a:pt x="102519" y="6879"/>
                  </a:lnTo>
                  <a:lnTo>
                    <a:pt x="61833" y="27237"/>
                  </a:lnTo>
                  <a:lnTo>
                    <a:pt x="29547" y="58679"/>
                  </a:lnTo>
                  <a:lnTo>
                    <a:pt x="8118" y="98813"/>
                  </a:lnTo>
                  <a:lnTo>
                    <a:pt x="0" y="145246"/>
                  </a:lnTo>
                  <a:lnTo>
                    <a:pt x="6891" y="191878"/>
                  </a:lnTo>
                  <a:lnTo>
                    <a:pt x="27257" y="232569"/>
                  </a:lnTo>
                  <a:lnTo>
                    <a:pt x="58704" y="264861"/>
                  </a:lnTo>
                  <a:lnTo>
                    <a:pt x="98839" y="286292"/>
                  </a:lnTo>
                  <a:lnTo>
                    <a:pt x="145267" y="294406"/>
                  </a:lnTo>
                  <a:lnTo>
                    <a:pt x="191894" y="287513"/>
                  </a:lnTo>
                  <a:lnTo>
                    <a:pt x="232578" y="267145"/>
                  </a:lnTo>
                  <a:lnTo>
                    <a:pt x="264864" y="235696"/>
                  </a:lnTo>
                  <a:lnTo>
                    <a:pt x="286293" y="195562"/>
                  </a:lnTo>
                  <a:lnTo>
                    <a:pt x="294406" y="149138"/>
                  </a:lnTo>
                  <a:lnTo>
                    <a:pt x="287520" y="102507"/>
                  </a:lnTo>
                  <a:lnTo>
                    <a:pt x="267159" y="61822"/>
                  </a:lnTo>
                  <a:lnTo>
                    <a:pt x="235716" y="29538"/>
                  </a:lnTo>
                  <a:lnTo>
                    <a:pt x="195582" y="8112"/>
                  </a:lnTo>
                  <a:lnTo>
                    <a:pt x="149150" y="0"/>
                  </a:lnTo>
                  <a:close/>
                </a:path>
              </a:pathLst>
            </a:custGeom>
            <a:solidFill>
              <a:srgbClr val="F5DD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53070" y="5499688"/>
              <a:ext cx="245220" cy="245220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185409" y="6717446"/>
              <a:ext cx="3459479" cy="29845"/>
            </a:xfrm>
            <a:custGeom>
              <a:avLst/>
              <a:gdLst/>
              <a:ahLst/>
              <a:cxnLst/>
              <a:rect l="l" t="t" r="r" b="b"/>
              <a:pathLst>
                <a:path w="3459479" h="29845">
                  <a:moveTo>
                    <a:pt x="3449988" y="0"/>
                  </a:moveTo>
                  <a:lnTo>
                    <a:pt x="9226" y="0"/>
                  </a:lnTo>
                  <a:lnTo>
                    <a:pt x="0" y="6632"/>
                  </a:lnTo>
                  <a:lnTo>
                    <a:pt x="0" y="22978"/>
                  </a:lnTo>
                  <a:lnTo>
                    <a:pt x="9226" y="29599"/>
                  </a:lnTo>
                  <a:lnTo>
                    <a:pt x="20634" y="29599"/>
                  </a:lnTo>
                  <a:lnTo>
                    <a:pt x="3449988" y="29599"/>
                  </a:lnTo>
                  <a:lnTo>
                    <a:pt x="3459193" y="22978"/>
                  </a:lnTo>
                  <a:lnTo>
                    <a:pt x="3459193" y="6632"/>
                  </a:lnTo>
                  <a:lnTo>
                    <a:pt x="3449988" y="0"/>
                  </a:lnTo>
                  <a:close/>
                </a:path>
              </a:pathLst>
            </a:custGeom>
            <a:solidFill>
              <a:srgbClr val="3B3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458593" y="6026147"/>
              <a:ext cx="142875" cy="153670"/>
            </a:xfrm>
            <a:custGeom>
              <a:avLst/>
              <a:gdLst/>
              <a:ahLst/>
              <a:cxnLst/>
              <a:rect l="l" t="t" r="r" b="b"/>
              <a:pathLst>
                <a:path w="142875" h="153670">
                  <a:moveTo>
                    <a:pt x="78949" y="0"/>
                  </a:moveTo>
                  <a:lnTo>
                    <a:pt x="67007" y="4248"/>
                  </a:lnTo>
                  <a:lnTo>
                    <a:pt x="62721" y="7607"/>
                  </a:lnTo>
                  <a:lnTo>
                    <a:pt x="56732" y="16858"/>
                  </a:lnTo>
                  <a:lnTo>
                    <a:pt x="55232" y="23073"/>
                  </a:lnTo>
                  <a:lnTo>
                    <a:pt x="47612" y="28989"/>
                  </a:lnTo>
                  <a:lnTo>
                    <a:pt x="43540" y="29980"/>
                  </a:lnTo>
                  <a:lnTo>
                    <a:pt x="37301" y="38112"/>
                  </a:lnTo>
                  <a:lnTo>
                    <a:pt x="40504" y="46232"/>
                  </a:lnTo>
                  <a:lnTo>
                    <a:pt x="34326" y="54876"/>
                  </a:lnTo>
                  <a:lnTo>
                    <a:pt x="29480" y="56195"/>
                  </a:lnTo>
                  <a:lnTo>
                    <a:pt x="25776" y="63983"/>
                  </a:lnTo>
                  <a:lnTo>
                    <a:pt x="28123" y="69137"/>
                  </a:lnTo>
                  <a:lnTo>
                    <a:pt x="24432" y="75995"/>
                  </a:lnTo>
                  <a:lnTo>
                    <a:pt x="20906" y="77211"/>
                  </a:lnTo>
                  <a:lnTo>
                    <a:pt x="14990" y="82079"/>
                  </a:lnTo>
                  <a:lnTo>
                    <a:pt x="13264" y="86700"/>
                  </a:lnTo>
                  <a:lnTo>
                    <a:pt x="14322" y="93177"/>
                  </a:lnTo>
                  <a:lnTo>
                    <a:pt x="15276" y="95344"/>
                  </a:lnTo>
                  <a:lnTo>
                    <a:pt x="14121" y="102891"/>
                  </a:lnTo>
                  <a:lnTo>
                    <a:pt x="6345" y="105107"/>
                  </a:lnTo>
                  <a:lnTo>
                    <a:pt x="5465" y="112809"/>
                  </a:lnTo>
                  <a:lnTo>
                    <a:pt x="6669" y="115074"/>
                  </a:lnTo>
                  <a:lnTo>
                    <a:pt x="6620" y="122584"/>
                  </a:lnTo>
                  <a:lnTo>
                    <a:pt x="822" y="126205"/>
                  </a:lnTo>
                  <a:lnTo>
                    <a:pt x="0" y="135443"/>
                  </a:lnTo>
                  <a:lnTo>
                    <a:pt x="3096" y="138909"/>
                  </a:lnTo>
                  <a:lnTo>
                    <a:pt x="8321" y="145313"/>
                  </a:lnTo>
                  <a:lnTo>
                    <a:pt x="10692" y="149659"/>
                  </a:lnTo>
                  <a:lnTo>
                    <a:pt x="8869" y="153338"/>
                  </a:lnTo>
                  <a:lnTo>
                    <a:pt x="15822" y="148516"/>
                  </a:lnTo>
                  <a:lnTo>
                    <a:pt x="24825" y="147587"/>
                  </a:lnTo>
                  <a:lnTo>
                    <a:pt x="41684" y="149135"/>
                  </a:lnTo>
                  <a:lnTo>
                    <a:pt x="49910" y="151421"/>
                  </a:lnTo>
                  <a:lnTo>
                    <a:pt x="58305" y="152457"/>
                  </a:lnTo>
                  <a:lnTo>
                    <a:pt x="99496" y="147073"/>
                  </a:lnTo>
                  <a:lnTo>
                    <a:pt x="114050" y="139577"/>
                  </a:lnTo>
                  <a:lnTo>
                    <a:pt x="116668" y="139183"/>
                  </a:lnTo>
                  <a:lnTo>
                    <a:pt x="123812" y="141826"/>
                  </a:lnTo>
                  <a:lnTo>
                    <a:pt x="128479" y="143039"/>
                  </a:lnTo>
                  <a:lnTo>
                    <a:pt x="137230" y="140588"/>
                  </a:lnTo>
                  <a:lnTo>
                    <a:pt x="140945" y="136016"/>
                  </a:lnTo>
                  <a:lnTo>
                    <a:pt x="138921" y="128835"/>
                  </a:lnTo>
                  <a:lnTo>
                    <a:pt x="136385" y="126787"/>
                  </a:lnTo>
                  <a:lnTo>
                    <a:pt x="133301" y="116918"/>
                  </a:lnTo>
                  <a:lnTo>
                    <a:pt x="142649" y="110547"/>
                  </a:lnTo>
                  <a:lnTo>
                    <a:pt x="140732" y="97916"/>
                  </a:lnTo>
                  <a:lnTo>
                    <a:pt x="134706" y="94463"/>
                  </a:lnTo>
                  <a:lnTo>
                    <a:pt x="133910" y="84746"/>
                  </a:lnTo>
                  <a:lnTo>
                    <a:pt x="137516" y="80522"/>
                  </a:lnTo>
                  <a:lnTo>
                    <a:pt x="135373" y="72447"/>
                  </a:lnTo>
                  <a:lnTo>
                    <a:pt x="130957" y="70399"/>
                  </a:lnTo>
                  <a:lnTo>
                    <a:pt x="128098" y="62398"/>
                  </a:lnTo>
                  <a:lnTo>
                    <a:pt x="131112" y="57412"/>
                  </a:lnTo>
                  <a:lnTo>
                    <a:pt x="128707" y="51587"/>
                  </a:lnTo>
                  <a:lnTo>
                    <a:pt x="127397" y="50313"/>
                  </a:lnTo>
                  <a:lnTo>
                    <a:pt x="125278" y="45969"/>
                  </a:lnTo>
                  <a:lnTo>
                    <a:pt x="125729" y="42693"/>
                  </a:lnTo>
                  <a:lnTo>
                    <a:pt x="125336" y="34289"/>
                  </a:lnTo>
                  <a:lnTo>
                    <a:pt x="117884" y="17096"/>
                  </a:lnTo>
                  <a:lnTo>
                    <a:pt x="114275" y="9320"/>
                  </a:lnTo>
                  <a:lnTo>
                    <a:pt x="103333" y="3224"/>
                  </a:lnTo>
                  <a:lnTo>
                    <a:pt x="94167" y="1975"/>
                  </a:lnTo>
                  <a:lnTo>
                    <a:pt x="86736" y="963"/>
                  </a:lnTo>
                  <a:lnTo>
                    <a:pt x="78949" y="0"/>
                  </a:lnTo>
                  <a:close/>
                </a:path>
              </a:pathLst>
            </a:custGeom>
            <a:solidFill>
              <a:srgbClr val="8556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655519" y="6050597"/>
              <a:ext cx="44450" cy="74930"/>
            </a:xfrm>
            <a:custGeom>
              <a:avLst/>
              <a:gdLst/>
              <a:ahLst/>
              <a:cxnLst/>
              <a:rect l="l" t="t" r="r" b="b"/>
              <a:pathLst>
                <a:path w="44450" h="74929">
                  <a:moveTo>
                    <a:pt x="44183" y="39281"/>
                  </a:moveTo>
                  <a:lnTo>
                    <a:pt x="42837" y="31534"/>
                  </a:lnTo>
                  <a:lnTo>
                    <a:pt x="39217" y="17983"/>
                  </a:lnTo>
                  <a:lnTo>
                    <a:pt x="23050" y="22034"/>
                  </a:lnTo>
                  <a:lnTo>
                    <a:pt x="23342" y="101"/>
                  </a:lnTo>
                  <a:lnTo>
                    <a:pt x="17691" y="0"/>
                  </a:lnTo>
                  <a:lnTo>
                    <a:pt x="17297" y="25044"/>
                  </a:lnTo>
                  <a:lnTo>
                    <a:pt x="17005" y="25336"/>
                  </a:lnTo>
                  <a:lnTo>
                    <a:pt x="17132" y="28244"/>
                  </a:lnTo>
                  <a:lnTo>
                    <a:pt x="17246" y="28689"/>
                  </a:lnTo>
                  <a:lnTo>
                    <a:pt x="17208" y="31864"/>
                  </a:lnTo>
                  <a:lnTo>
                    <a:pt x="17183" y="33680"/>
                  </a:lnTo>
                  <a:lnTo>
                    <a:pt x="15417" y="34505"/>
                  </a:lnTo>
                  <a:lnTo>
                    <a:pt x="5181" y="24574"/>
                  </a:lnTo>
                  <a:lnTo>
                    <a:pt x="0" y="27863"/>
                  </a:lnTo>
                  <a:lnTo>
                    <a:pt x="9385" y="34455"/>
                  </a:lnTo>
                  <a:lnTo>
                    <a:pt x="19037" y="48234"/>
                  </a:lnTo>
                  <a:lnTo>
                    <a:pt x="22644" y="51219"/>
                  </a:lnTo>
                  <a:lnTo>
                    <a:pt x="18199" y="73088"/>
                  </a:lnTo>
                  <a:lnTo>
                    <a:pt x="33337" y="74574"/>
                  </a:lnTo>
                  <a:lnTo>
                    <a:pt x="39306" y="52997"/>
                  </a:lnTo>
                  <a:lnTo>
                    <a:pt x="40474" y="48907"/>
                  </a:lnTo>
                  <a:lnTo>
                    <a:pt x="43357" y="44107"/>
                  </a:lnTo>
                  <a:lnTo>
                    <a:pt x="44183" y="39281"/>
                  </a:lnTo>
                  <a:close/>
                </a:path>
              </a:pathLst>
            </a:custGeom>
            <a:solidFill>
              <a:srgbClr val="E89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678277" y="6065519"/>
              <a:ext cx="17145" cy="18415"/>
            </a:xfrm>
            <a:custGeom>
              <a:avLst/>
              <a:gdLst/>
              <a:ahLst/>
              <a:cxnLst/>
              <a:rect l="l" t="t" r="r" b="b"/>
              <a:pathLst>
                <a:path w="17144" h="18414">
                  <a:moveTo>
                    <a:pt x="16687" y="1549"/>
                  </a:moveTo>
                  <a:lnTo>
                    <a:pt x="16560" y="1511"/>
                  </a:lnTo>
                  <a:lnTo>
                    <a:pt x="11544" y="1435"/>
                  </a:lnTo>
                  <a:lnTo>
                    <a:pt x="11480" y="2108"/>
                  </a:lnTo>
                  <a:lnTo>
                    <a:pt x="5905" y="1993"/>
                  </a:lnTo>
                  <a:lnTo>
                    <a:pt x="5930" y="127"/>
                  </a:lnTo>
                  <a:lnTo>
                    <a:pt x="279" y="0"/>
                  </a:lnTo>
                  <a:lnTo>
                    <a:pt x="0" y="15900"/>
                  </a:lnTo>
                  <a:lnTo>
                    <a:pt x="5588" y="16027"/>
                  </a:lnTo>
                  <a:lnTo>
                    <a:pt x="5562" y="17907"/>
                  </a:lnTo>
                  <a:lnTo>
                    <a:pt x="11226" y="18034"/>
                  </a:lnTo>
                  <a:lnTo>
                    <a:pt x="11315" y="16725"/>
                  </a:lnTo>
                  <a:lnTo>
                    <a:pt x="16421" y="16789"/>
                  </a:lnTo>
                  <a:lnTo>
                    <a:pt x="16687" y="1549"/>
                  </a:lnTo>
                  <a:close/>
                </a:path>
              </a:pathLst>
            </a:custGeom>
            <a:solidFill>
              <a:srgbClr val="DE7D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413139" y="6344411"/>
              <a:ext cx="48895" cy="61594"/>
            </a:xfrm>
            <a:custGeom>
              <a:avLst/>
              <a:gdLst/>
              <a:ahLst/>
              <a:cxnLst/>
              <a:rect l="l" t="t" r="r" b="b"/>
              <a:pathLst>
                <a:path w="48894" h="61595">
                  <a:moveTo>
                    <a:pt x="48691" y="1917"/>
                  </a:moveTo>
                  <a:lnTo>
                    <a:pt x="34010" y="0"/>
                  </a:lnTo>
                  <a:lnTo>
                    <a:pt x="28702" y="19596"/>
                  </a:lnTo>
                  <a:lnTo>
                    <a:pt x="19710" y="26339"/>
                  </a:lnTo>
                  <a:lnTo>
                    <a:pt x="15036" y="29184"/>
                  </a:lnTo>
                  <a:lnTo>
                    <a:pt x="0" y="38125"/>
                  </a:lnTo>
                  <a:lnTo>
                    <a:pt x="2197" y="40894"/>
                  </a:lnTo>
                  <a:lnTo>
                    <a:pt x="18427" y="32981"/>
                  </a:lnTo>
                  <a:lnTo>
                    <a:pt x="1473" y="47891"/>
                  </a:lnTo>
                  <a:lnTo>
                    <a:pt x="3987" y="50927"/>
                  </a:lnTo>
                  <a:lnTo>
                    <a:pt x="22428" y="37439"/>
                  </a:lnTo>
                  <a:lnTo>
                    <a:pt x="20104" y="40398"/>
                  </a:lnTo>
                  <a:lnTo>
                    <a:pt x="14897" y="47167"/>
                  </a:lnTo>
                  <a:lnTo>
                    <a:pt x="10033" y="54152"/>
                  </a:lnTo>
                  <a:lnTo>
                    <a:pt x="8610" y="57861"/>
                  </a:lnTo>
                  <a:lnTo>
                    <a:pt x="9893" y="58293"/>
                  </a:lnTo>
                  <a:lnTo>
                    <a:pt x="12179" y="56756"/>
                  </a:lnTo>
                  <a:lnTo>
                    <a:pt x="17132" y="51752"/>
                  </a:lnTo>
                  <a:lnTo>
                    <a:pt x="26352" y="41821"/>
                  </a:lnTo>
                  <a:lnTo>
                    <a:pt x="14884" y="60032"/>
                  </a:lnTo>
                  <a:lnTo>
                    <a:pt x="16903" y="60960"/>
                  </a:lnTo>
                  <a:lnTo>
                    <a:pt x="18313" y="61137"/>
                  </a:lnTo>
                  <a:lnTo>
                    <a:pt x="20523" y="59004"/>
                  </a:lnTo>
                  <a:lnTo>
                    <a:pt x="25133" y="52578"/>
                  </a:lnTo>
                  <a:lnTo>
                    <a:pt x="31292" y="43446"/>
                  </a:lnTo>
                  <a:lnTo>
                    <a:pt x="33007" y="41744"/>
                  </a:lnTo>
                  <a:lnTo>
                    <a:pt x="36766" y="38925"/>
                  </a:lnTo>
                  <a:lnTo>
                    <a:pt x="38341" y="39725"/>
                  </a:lnTo>
                  <a:lnTo>
                    <a:pt x="37134" y="52451"/>
                  </a:lnTo>
                  <a:lnTo>
                    <a:pt x="42341" y="54229"/>
                  </a:lnTo>
                  <a:lnTo>
                    <a:pt x="41694" y="43967"/>
                  </a:lnTo>
                  <a:lnTo>
                    <a:pt x="43167" y="38925"/>
                  </a:lnTo>
                  <a:lnTo>
                    <a:pt x="45935" y="29489"/>
                  </a:lnTo>
                  <a:lnTo>
                    <a:pt x="46024" y="21920"/>
                  </a:lnTo>
                  <a:lnTo>
                    <a:pt x="48691" y="1917"/>
                  </a:lnTo>
                  <a:close/>
                </a:path>
              </a:pathLst>
            </a:custGeom>
            <a:solidFill>
              <a:srgbClr val="E48C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88656" y="6482305"/>
              <a:ext cx="122567" cy="242702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2557915" y="6656403"/>
              <a:ext cx="29209" cy="67945"/>
            </a:xfrm>
            <a:custGeom>
              <a:avLst/>
              <a:gdLst/>
              <a:ahLst/>
              <a:cxnLst/>
              <a:rect l="l" t="t" r="r" b="b"/>
              <a:pathLst>
                <a:path w="29210" h="67945">
                  <a:moveTo>
                    <a:pt x="10871" y="0"/>
                  </a:moveTo>
                  <a:lnTo>
                    <a:pt x="8619" y="3347"/>
                  </a:lnTo>
                  <a:lnTo>
                    <a:pt x="9033" y="9333"/>
                  </a:lnTo>
                  <a:lnTo>
                    <a:pt x="8275" y="16328"/>
                  </a:lnTo>
                  <a:lnTo>
                    <a:pt x="5537" y="28831"/>
                  </a:lnTo>
                  <a:lnTo>
                    <a:pt x="12" y="51341"/>
                  </a:lnTo>
                  <a:lnTo>
                    <a:pt x="0" y="61293"/>
                  </a:lnTo>
                  <a:lnTo>
                    <a:pt x="4858" y="67712"/>
                  </a:lnTo>
                  <a:lnTo>
                    <a:pt x="24716" y="63115"/>
                  </a:lnTo>
                  <a:lnTo>
                    <a:pt x="25063" y="62805"/>
                  </a:lnTo>
                  <a:lnTo>
                    <a:pt x="25306" y="62136"/>
                  </a:lnTo>
                  <a:lnTo>
                    <a:pt x="25756" y="58701"/>
                  </a:lnTo>
                  <a:lnTo>
                    <a:pt x="26747" y="49608"/>
                  </a:lnTo>
                  <a:lnTo>
                    <a:pt x="28611" y="31968"/>
                  </a:lnTo>
                  <a:lnTo>
                    <a:pt x="25728" y="7096"/>
                  </a:lnTo>
                  <a:lnTo>
                    <a:pt x="22914" y="5199"/>
                  </a:lnTo>
                  <a:lnTo>
                    <a:pt x="16799" y="1725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E48C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553879" y="6680705"/>
              <a:ext cx="38735" cy="52069"/>
            </a:xfrm>
            <a:custGeom>
              <a:avLst/>
              <a:gdLst/>
              <a:ahLst/>
              <a:cxnLst/>
              <a:rect l="l" t="t" r="r" b="b"/>
              <a:pathLst>
                <a:path w="38735" h="52070">
                  <a:moveTo>
                    <a:pt x="32028" y="0"/>
                  </a:moveTo>
                  <a:lnTo>
                    <a:pt x="24764" y="31848"/>
                  </a:lnTo>
                  <a:lnTo>
                    <a:pt x="20836" y="35051"/>
                  </a:lnTo>
                  <a:lnTo>
                    <a:pt x="10823" y="35216"/>
                  </a:lnTo>
                  <a:lnTo>
                    <a:pt x="6309" y="30992"/>
                  </a:lnTo>
                  <a:lnTo>
                    <a:pt x="6071" y="25584"/>
                  </a:lnTo>
                  <a:lnTo>
                    <a:pt x="7370" y="12868"/>
                  </a:lnTo>
                  <a:lnTo>
                    <a:pt x="0" y="40026"/>
                  </a:lnTo>
                  <a:lnTo>
                    <a:pt x="8918" y="51660"/>
                  </a:lnTo>
                  <a:lnTo>
                    <a:pt x="35539" y="41635"/>
                  </a:lnTo>
                  <a:lnTo>
                    <a:pt x="38218" y="36990"/>
                  </a:lnTo>
                  <a:lnTo>
                    <a:pt x="32028" y="0"/>
                  </a:lnTo>
                  <a:close/>
                </a:path>
              </a:pathLst>
            </a:custGeom>
            <a:solidFill>
              <a:srgbClr val="3B3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564785" y="6467738"/>
              <a:ext cx="40640" cy="205740"/>
            </a:xfrm>
            <a:custGeom>
              <a:avLst/>
              <a:gdLst/>
              <a:ahLst/>
              <a:cxnLst/>
              <a:rect l="l" t="t" r="r" b="b"/>
              <a:pathLst>
                <a:path w="40639" h="205740">
                  <a:moveTo>
                    <a:pt x="15926" y="0"/>
                  </a:moveTo>
                  <a:lnTo>
                    <a:pt x="4800" y="3273"/>
                  </a:lnTo>
                  <a:lnTo>
                    <a:pt x="0" y="13274"/>
                  </a:lnTo>
                  <a:lnTo>
                    <a:pt x="77" y="49993"/>
                  </a:lnTo>
                  <a:lnTo>
                    <a:pt x="1011" y="205715"/>
                  </a:lnTo>
                  <a:lnTo>
                    <a:pt x="19598" y="205322"/>
                  </a:lnTo>
                  <a:lnTo>
                    <a:pt x="24902" y="176443"/>
                  </a:lnTo>
                  <a:lnTo>
                    <a:pt x="33883" y="128309"/>
                  </a:lnTo>
                  <a:lnTo>
                    <a:pt x="40621" y="75384"/>
                  </a:lnTo>
                  <a:lnTo>
                    <a:pt x="39194" y="32132"/>
                  </a:lnTo>
                  <a:lnTo>
                    <a:pt x="28888" y="8078"/>
                  </a:lnTo>
                  <a:lnTo>
                    <a:pt x="15926" y="0"/>
                  </a:lnTo>
                  <a:close/>
                </a:path>
              </a:pathLst>
            </a:custGeom>
            <a:solidFill>
              <a:srgbClr val="E48C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507885" y="6092880"/>
              <a:ext cx="78105" cy="120014"/>
            </a:xfrm>
            <a:custGeom>
              <a:avLst/>
              <a:gdLst/>
              <a:ahLst/>
              <a:cxnLst/>
              <a:rect l="l" t="t" r="r" b="b"/>
              <a:pathLst>
                <a:path w="78105" h="120014">
                  <a:moveTo>
                    <a:pt x="26075" y="0"/>
                  </a:moveTo>
                  <a:lnTo>
                    <a:pt x="23466" y="38160"/>
                  </a:lnTo>
                  <a:lnTo>
                    <a:pt x="0" y="47326"/>
                  </a:lnTo>
                  <a:lnTo>
                    <a:pt x="32086" y="119932"/>
                  </a:lnTo>
                  <a:lnTo>
                    <a:pt x="77998" y="111251"/>
                  </a:lnTo>
                  <a:lnTo>
                    <a:pt x="59362" y="43089"/>
                  </a:lnTo>
                  <a:lnTo>
                    <a:pt x="52696" y="38898"/>
                  </a:lnTo>
                  <a:lnTo>
                    <a:pt x="49935" y="2346"/>
                  </a:lnTo>
                  <a:lnTo>
                    <a:pt x="26075" y="0"/>
                  </a:lnTo>
                  <a:close/>
                </a:path>
              </a:pathLst>
            </a:custGeom>
            <a:solidFill>
              <a:srgbClr val="E89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483095" y="6130005"/>
              <a:ext cx="116839" cy="143510"/>
            </a:xfrm>
            <a:custGeom>
              <a:avLst/>
              <a:gdLst/>
              <a:ahLst/>
              <a:cxnLst/>
              <a:rect l="l" t="t" r="r" b="b"/>
              <a:pathLst>
                <a:path w="116839" h="143510">
                  <a:moveTo>
                    <a:pt x="48149" y="0"/>
                  </a:moveTo>
                  <a:lnTo>
                    <a:pt x="0" y="13883"/>
                  </a:lnTo>
                  <a:lnTo>
                    <a:pt x="9120" y="31091"/>
                  </a:lnTo>
                  <a:lnTo>
                    <a:pt x="15278" y="49935"/>
                  </a:lnTo>
                  <a:lnTo>
                    <a:pt x="21280" y="82212"/>
                  </a:lnTo>
                  <a:lnTo>
                    <a:pt x="29931" y="139720"/>
                  </a:lnTo>
                  <a:lnTo>
                    <a:pt x="95774" y="143374"/>
                  </a:lnTo>
                  <a:lnTo>
                    <a:pt x="102251" y="87892"/>
                  </a:lnTo>
                  <a:lnTo>
                    <a:pt x="106454" y="86249"/>
                  </a:lnTo>
                  <a:lnTo>
                    <a:pt x="116598" y="75093"/>
                  </a:lnTo>
                  <a:lnTo>
                    <a:pt x="116265" y="66470"/>
                  </a:lnTo>
                  <a:lnTo>
                    <a:pt x="114479" y="59460"/>
                  </a:lnTo>
                  <a:lnTo>
                    <a:pt x="112102" y="49611"/>
                  </a:lnTo>
                  <a:lnTo>
                    <a:pt x="110958" y="41488"/>
                  </a:lnTo>
                  <a:lnTo>
                    <a:pt x="110732" y="30736"/>
                  </a:lnTo>
                  <a:lnTo>
                    <a:pt x="111108" y="12999"/>
                  </a:lnTo>
                  <a:lnTo>
                    <a:pt x="77068" y="1310"/>
                  </a:lnTo>
                  <a:lnTo>
                    <a:pt x="481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482596" y="6267866"/>
              <a:ext cx="131445" cy="94615"/>
            </a:xfrm>
            <a:custGeom>
              <a:avLst/>
              <a:gdLst/>
              <a:ahLst/>
              <a:cxnLst/>
              <a:rect l="l" t="t" r="r" b="b"/>
              <a:pathLst>
                <a:path w="131444" h="94614">
                  <a:moveTo>
                    <a:pt x="96941" y="0"/>
                  </a:moveTo>
                  <a:lnTo>
                    <a:pt x="31135" y="597"/>
                  </a:lnTo>
                  <a:lnTo>
                    <a:pt x="6821" y="34188"/>
                  </a:lnTo>
                  <a:lnTo>
                    <a:pt x="0" y="62139"/>
                  </a:lnTo>
                  <a:lnTo>
                    <a:pt x="69972" y="94606"/>
                  </a:lnTo>
                  <a:lnTo>
                    <a:pt x="130920" y="44613"/>
                  </a:lnTo>
                  <a:lnTo>
                    <a:pt x="125220" y="31854"/>
                  </a:lnTo>
                  <a:lnTo>
                    <a:pt x="119781" y="22954"/>
                  </a:lnTo>
                  <a:lnTo>
                    <a:pt x="111416" y="13730"/>
                  </a:lnTo>
                  <a:lnTo>
                    <a:pt x="96941" y="0"/>
                  </a:lnTo>
                  <a:close/>
                </a:path>
              </a:pathLst>
            </a:custGeom>
            <a:solidFill>
              <a:srgbClr val="586A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2533506" y="6091920"/>
              <a:ext cx="26670" cy="27940"/>
            </a:xfrm>
            <a:custGeom>
              <a:avLst/>
              <a:gdLst/>
              <a:ahLst/>
              <a:cxnLst/>
              <a:rect l="l" t="t" r="r" b="b"/>
              <a:pathLst>
                <a:path w="26669" h="27939">
                  <a:moveTo>
                    <a:pt x="1672" y="0"/>
                  </a:moveTo>
                  <a:lnTo>
                    <a:pt x="0" y="7068"/>
                  </a:lnTo>
                  <a:lnTo>
                    <a:pt x="3529" y="19466"/>
                  </a:lnTo>
                  <a:lnTo>
                    <a:pt x="7433" y="25755"/>
                  </a:lnTo>
                  <a:lnTo>
                    <a:pt x="14166" y="27873"/>
                  </a:lnTo>
                  <a:lnTo>
                    <a:pt x="26182" y="27761"/>
                  </a:lnTo>
                  <a:lnTo>
                    <a:pt x="25682" y="19760"/>
                  </a:lnTo>
                  <a:lnTo>
                    <a:pt x="20889" y="14759"/>
                  </a:lnTo>
                  <a:lnTo>
                    <a:pt x="10760" y="5368"/>
                  </a:lnTo>
                  <a:lnTo>
                    <a:pt x="1672" y="0"/>
                  </a:lnTo>
                  <a:close/>
                </a:path>
              </a:pathLst>
            </a:custGeom>
            <a:solidFill>
              <a:srgbClr val="C062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516087" y="6208325"/>
              <a:ext cx="36195" cy="10160"/>
            </a:xfrm>
            <a:custGeom>
              <a:avLst/>
              <a:gdLst/>
              <a:ahLst/>
              <a:cxnLst/>
              <a:rect l="l" t="t" r="r" b="b"/>
              <a:pathLst>
                <a:path w="36194" h="10160">
                  <a:moveTo>
                    <a:pt x="36002" y="0"/>
                  </a:moveTo>
                  <a:lnTo>
                    <a:pt x="23849" y="7928"/>
                  </a:lnTo>
                  <a:lnTo>
                    <a:pt x="18695" y="9678"/>
                  </a:lnTo>
                  <a:lnTo>
                    <a:pt x="25584" y="9678"/>
                  </a:lnTo>
                  <a:lnTo>
                    <a:pt x="36002" y="0"/>
                  </a:lnTo>
                  <a:close/>
                </a:path>
                <a:path w="36194" h="10160">
                  <a:moveTo>
                    <a:pt x="0" y="69"/>
                  </a:moveTo>
                  <a:lnTo>
                    <a:pt x="6452" y="9678"/>
                  </a:lnTo>
                  <a:lnTo>
                    <a:pt x="13705" y="9678"/>
                  </a:lnTo>
                  <a:lnTo>
                    <a:pt x="9217" y="7953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B1BF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569582" y="6071163"/>
              <a:ext cx="14604" cy="17145"/>
            </a:xfrm>
            <a:custGeom>
              <a:avLst/>
              <a:gdLst/>
              <a:ahLst/>
              <a:cxnLst/>
              <a:rect l="l" t="t" r="r" b="b"/>
              <a:pathLst>
                <a:path w="14605" h="17145">
                  <a:moveTo>
                    <a:pt x="4678" y="0"/>
                  </a:moveTo>
                  <a:lnTo>
                    <a:pt x="2572" y="8156"/>
                  </a:lnTo>
                  <a:lnTo>
                    <a:pt x="0" y="13728"/>
                  </a:lnTo>
                  <a:lnTo>
                    <a:pt x="2798" y="15432"/>
                  </a:lnTo>
                  <a:lnTo>
                    <a:pt x="11871" y="16812"/>
                  </a:lnTo>
                  <a:lnTo>
                    <a:pt x="14395" y="7595"/>
                  </a:lnTo>
                  <a:lnTo>
                    <a:pt x="4678" y="0"/>
                  </a:lnTo>
                  <a:close/>
                </a:path>
              </a:pathLst>
            </a:custGeom>
            <a:solidFill>
              <a:srgbClr val="E48C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19232" y="6032658"/>
              <a:ext cx="58390" cy="79415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2539593" y="6070383"/>
              <a:ext cx="29209" cy="10795"/>
            </a:xfrm>
            <a:custGeom>
              <a:avLst/>
              <a:gdLst/>
              <a:ahLst/>
              <a:cxnLst/>
              <a:rect l="l" t="t" r="r" b="b"/>
              <a:pathLst>
                <a:path w="29210" h="10795">
                  <a:moveTo>
                    <a:pt x="4038" y="2260"/>
                  </a:moveTo>
                  <a:lnTo>
                    <a:pt x="3187" y="38"/>
                  </a:lnTo>
                  <a:lnTo>
                    <a:pt x="965" y="0"/>
                  </a:lnTo>
                  <a:lnTo>
                    <a:pt x="63" y="2222"/>
                  </a:lnTo>
                  <a:lnTo>
                    <a:pt x="25" y="4991"/>
                  </a:lnTo>
                  <a:lnTo>
                    <a:pt x="0" y="7734"/>
                  </a:lnTo>
                  <a:lnTo>
                    <a:pt x="876" y="9982"/>
                  </a:lnTo>
                  <a:lnTo>
                    <a:pt x="3073" y="9994"/>
                  </a:lnTo>
                  <a:lnTo>
                    <a:pt x="3987" y="7772"/>
                  </a:lnTo>
                  <a:lnTo>
                    <a:pt x="4038" y="2260"/>
                  </a:lnTo>
                  <a:close/>
                </a:path>
                <a:path w="29210" h="10795">
                  <a:moveTo>
                    <a:pt x="28841" y="2730"/>
                  </a:moveTo>
                  <a:lnTo>
                    <a:pt x="27965" y="482"/>
                  </a:lnTo>
                  <a:lnTo>
                    <a:pt x="25755" y="469"/>
                  </a:lnTo>
                  <a:lnTo>
                    <a:pt x="24853" y="2692"/>
                  </a:lnTo>
                  <a:lnTo>
                    <a:pt x="24828" y="5435"/>
                  </a:lnTo>
                  <a:lnTo>
                    <a:pt x="24790" y="8191"/>
                  </a:lnTo>
                  <a:lnTo>
                    <a:pt x="25666" y="10426"/>
                  </a:lnTo>
                  <a:lnTo>
                    <a:pt x="27876" y="10439"/>
                  </a:lnTo>
                  <a:lnTo>
                    <a:pt x="28778" y="8229"/>
                  </a:lnTo>
                  <a:lnTo>
                    <a:pt x="28841" y="2730"/>
                  </a:lnTo>
                  <a:close/>
                </a:path>
              </a:pathLst>
            </a:custGeom>
            <a:solidFill>
              <a:srgbClr val="201F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2553401" y="6075165"/>
              <a:ext cx="4445" cy="15240"/>
            </a:xfrm>
            <a:custGeom>
              <a:avLst/>
              <a:gdLst/>
              <a:ahLst/>
              <a:cxnLst/>
              <a:rect l="l" t="t" r="r" b="b"/>
              <a:pathLst>
                <a:path w="4444" h="15239">
                  <a:moveTo>
                    <a:pt x="2407" y="0"/>
                  </a:moveTo>
                  <a:lnTo>
                    <a:pt x="2240" y="118"/>
                  </a:lnTo>
                  <a:lnTo>
                    <a:pt x="1597" y="6714"/>
                  </a:lnTo>
                  <a:lnTo>
                    <a:pt x="2929" y="9750"/>
                  </a:lnTo>
                  <a:lnTo>
                    <a:pt x="3477" y="10917"/>
                  </a:lnTo>
                  <a:lnTo>
                    <a:pt x="3334" y="11999"/>
                  </a:lnTo>
                  <a:lnTo>
                    <a:pt x="2788" y="12429"/>
                  </a:lnTo>
                  <a:lnTo>
                    <a:pt x="1752" y="12880"/>
                  </a:lnTo>
                  <a:lnTo>
                    <a:pt x="310" y="12975"/>
                  </a:lnTo>
                  <a:lnTo>
                    <a:pt x="45" y="13417"/>
                  </a:lnTo>
                  <a:lnTo>
                    <a:pt x="0" y="14191"/>
                  </a:lnTo>
                  <a:lnTo>
                    <a:pt x="371" y="14715"/>
                  </a:lnTo>
                  <a:lnTo>
                    <a:pt x="524" y="14749"/>
                  </a:lnTo>
                  <a:lnTo>
                    <a:pt x="676" y="14715"/>
                  </a:lnTo>
                  <a:lnTo>
                    <a:pt x="822" y="14609"/>
                  </a:lnTo>
                  <a:lnTo>
                    <a:pt x="859" y="14429"/>
                  </a:lnTo>
                  <a:lnTo>
                    <a:pt x="621" y="14072"/>
                  </a:lnTo>
                  <a:lnTo>
                    <a:pt x="643" y="13523"/>
                  </a:lnTo>
                  <a:lnTo>
                    <a:pt x="1929" y="13417"/>
                  </a:lnTo>
                  <a:lnTo>
                    <a:pt x="3334" y="12822"/>
                  </a:lnTo>
                  <a:lnTo>
                    <a:pt x="3883" y="12167"/>
                  </a:lnTo>
                  <a:lnTo>
                    <a:pt x="4050" y="10820"/>
                  </a:lnTo>
                  <a:lnTo>
                    <a:pt x="3800" y="10238"/>
                  </a:lnTo>
                  <a:lnTo>
                    <a:pt x="3453" y="9525"/>
                  </a:lnTo>
                  <a:lnTo>
                    <a:pt x="2179" y="6620"/>
                  </a:lnTo>
                  <a:lnTo>
                    <a:pt x="2526" y="3285"/>
                  </a:lnTo>
                  <a:lnTo>
                    <a:pt x="2810" y="332"/>
                  </a:lnTo>
                  <a:lnTo>
                    <a:pt x="2703" y="33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rgbClr val="C062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515534" y="6029076"/>
              <a:ext cx="67945" cy="48895"/>
            </a:xfrm>
            <a:custGeom>
              <a:avLst/>
              <a:gdLst/>
              <a:ahLst/>
              <a:cxnLst/>
              <a:rect l="l" t="t" r="r" b="b"/>
              <a:pathLst>
                <a:path w="67944" h="48895">
                  <a:moveTo>
                    <a:pt x="12029" y="0"/>
                  </a:moveTo>
                  <a:lnTo>
                    <a:pt x="883" y="3509"/>
                  </a:lnTo>
                  <a:lnTo>
                    <a:pt x="0" y="17911"/>
                  </a:lnTo>
                  <a:lnTo>
                    <a:pt x="6602" y="47338"/>
                  </a:lnTo>
                  <a:lnTo>
                    <a:pt x="10519" y="48646"/>
                  </a:lnTo>
                  <a:lnTo>
                    <a:pt x="13868" y="42817"/>
                  </a:lnTo>
                  <a:lnTo>
                    <a:pt x="21620" y="31130"/>
                  </a:lnTo>
                  <a:lnTo>
                    <a:pt x="30683" y="20974"/>
                  </a:lnTo>
                  <a:lnTo>
                    <a:pt x="37963" y="19738"/>
                  </a:lnTo>
                  <a:lnTo>
                    <a:pt x="42092" y="16215"/>
                  </a:lnTo>
                  <a:lnTo>
                    <a:pt x="45856" y="17763"/>
                  </a:lnTo>
                  <a:lnTo>
                    <a:pt x="51407" y="26832"/>
                  </a:lnTo>
                  <a:lnTo>
                    <a:pt x="60893" y="45872"/>
                  </a:lnTo>
                  <a:lnTo>
                    <a:pt x="67486" y="19758"/>
                  </a:lnTo>
                  <a:lnTo>
                    <a:pt x="67112" y="6613"/>
                  </a:lnTo>
                  <a:lnTo>
                    <a:pt x="57460" y="2442"/>
                  </a:lnTo>
                  <a:lnTo>
                    <a:pt x="36214" y="3249"/>
                  </a:lnTo>
                  <a:lnTo>
                    <a:pt x="12029" y="0"/>
                  </a:lnTo>
                  <a:close/>
                </a:path>
              </a:pathLst>
            </a:custGeom>
            <a:solidFill>
              <a:srgbClr val="8556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546284" y="6092167"/>
              <a:ext cx="14604" cy="10795"/>
            </a:xfrm>
            <a:custGeom>
              <a:avLst/>
              <a:gdLst/>
              <a:ahLst/>
              <a:cxnLst/>
              <a:rect l="l" t="t" r="r" b="b"/>
              <a:pathLst>
                <a:path w="14605" h="10795">
                  <a:moveTo>
                    <a:pt x="3154" y="332"/>
                  </a:moveTo>
                  <a:lnTo>
                    <a:pt x="1021" y="2892"/>
                  </a:lnTo>
                  <a:lnTo>
                    <a:pt x="0" y="3535"/>
                  </a:lnTo>
                  <a:lnTo>
                    <a:pt x="3154" y="10750"/>
                  </a:lnTo>
                  <a:lnTo>
                    <a:pt x="13167" y="9320"/>
                  </a:lnTo>
                  <a:lnTo>
                    <a:pt x="14404" y="2572"/>
                  </a:lnTo>
                  <a:lnTo>
                    <a:pt x="13207" y="1438"/>
                  </a:lnTo>
                  <a:lnTo>
                    <a:pt x="7391" y="1438"/>
                  </a:lnTo>
                  <a:lnTo>
                    <a:pt x="6190" y="393"/>
                  </a:lnTo>
                  <a:lnTo>
                    <a:pt x="3154" y="332"/>
                  </a:lnTo>
                  <a:close/>
                </a:path>
                <a:path w="14605" h="10795">
                  <a:moveTo>
                    <a:pt x="9046" y="0"/>
                  </a:moveTo>
                  <a:lnTo>
                    <a:pt x="7391" y="1438"/>
                  </a:lnTo>
                  <a:lnTo>
                    <a:pt x="13207" y="1438"/>
                  </a:lnTo>
                  <a:lnTo>
                    <a:pt x="11951" y="249"/>
                  </a:lnTo>
                  <a:lnTo>
                    <a:pt x="9046" y="0"/>
                  </a:lnTo>
                  <a:close/>
                </a:path>
              </a:pathLst>
            </a:custGeom>
            <a:solidFill>
              <a:srgbClr val="DD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546284" y="6094727"/>
              <a:ext cx="14604" cy="10795"/>
            </a:xfrm>
            <a:custGeom>
              <a:avLst/>
              <a:gdLst/>
              <a:ahLst/>
              <a:cxnLst/>
              <a:rect l="l" t="t" r="r" b="b"/>
              <a:pathLst>
                <a:path w="14605" h="10795">
                  <a:moveTo>
                    <a:pt x="14298" y="0"/>
                  </a:moveTo>
                  <a:lnTo>
                    <a:pt x="0" y="975"/>
                  </a:lnTo>
                  <a:lnTo>
                    <a:pt x="9415" y="10344"/>
                  </a:lnTo>
                  <a:lnTo>
                    <a:pt x="142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534412" y="6064148"/>
              <a:ext cx="40005" cy="6350"/>
            </a:xfrm>
            <a:custGeom>
              <a:avLst/>
              <a:gdLst/>
              <a:ahLst/>
              <a:cxnLst/>
              <a:rect l="l" t="t" r="r" b="b"/>
              <a:pathLst>
                <a:path w="40005" h="6350">
                  <a:moveTo>
                    <a:pt x="14630" y="5232"/>
                  </a:moveTo>
                  <a:lnTo>
                    <a:pt x="10896" y="0"/>
                  </a:lnTo>
                  <a:lnTo>
                    <a:pt x="4152" y="1003"/>
                  </a:lnTo>
                  <a:lnTo>
                    <a:pt x="127" y="4318"/>
                  </a:lnTo>
                  <a:lnTo>
                    <a:pt x="0" y="4419"/>
                  </a:lnTo>
                  <a:lnTo>
                    <a:pt x="139" y="4610"/>
                  </a:lnTo>
                  <a:lnTo>
                    <a:pt x="5168" y="1854"/>
                  </a:lnTo>
                  <a:lnTo>
                    <a:pt x="9118" y="3467"/>
                  </a:lnTo>
                  <a:lnTo>
                    <a:pt x="14249" y="6045"/>
                  </a:lnTo>
                  <a:lnTo>
                    <a:pt x="14630" y="5232"/>
                  </a:lnTo>
                  <a:close/>
                </a:path>
                <a:path w="40005" h="6350">
                  <a:moveTo>
                    <a:pt x="39611" y="5803"/>
                  </a:moveTo>
                  <a:lnTo>
                    <a:pt x="35801" y="2019"/>
                  </a:lnTo>
                  <a:lnTo>
                    <a:pt x="29171" y="393"/>
                  </a:lnTo>
                  <a:lnTo>
                    <a:pt x="24968" y="5257"/>
                  </a:lnTo>
                  <a:lnTo>
                    <a:pt x="25273" y="6108"/>
                  </a:lnTo>
                  <a:lnTo>
                    <a:pt x="30645" y="4025"/>
                  </a:lnTo>
                  <a:lnTo>
                    <a:pt x="34696" y="2781"/>
                  </a:lnTo>
                  <a:lnTo>
                    <a:pt x="39344" y="5930"/>
                  </a:lnTo>
                  <a:lnTo>
                    <a:pt x="39611" y="5803"/>
                  </a:lnTo>
                  <a:close/>
                </a:path>
              </a:pathLst>
            </a:custGeom>
            <a:solidFill>
              <a:srgbClr val="5632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32174" y="6081856"/>
              <a:ext cx="42016" cy="11155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2514279" y="6070508"/>
              <a:ext cx="15875" cy="18415"/>
            </a:xfrm>
            <a:custGeom>
              <a:avLst/>
              <a:gdLst/>
              <a:ahLst/>
              <a:cxnLst/>
              <a:rect l="l" t="t" r="r" b="b"/>
              <a:pathLst>
                <a:path w="15875" h="18414">
                  <a:moveTo>
                    <a:pt x="9488" y="0"/>
                  </a:moveTo>
                  <a:lnTo>
                    <a:pt x="0" y="8848"/>
                  </a:lnTo>
                  <a:lnTo>
                    <a:pt x="3474" y="18242"/>
                  </a:lnTo>
                  <a:lnTo>
                    <a:pt x="12832" y="15977"/>
                  </a:lnTo>
                  <a:lnTo>
                    <a:pt x="15608" y="13944"/>
                  </a:lnTo>
                  <a:lnTo>
                    <a:pt x="12429" y="8357"/>
                  </a:lnTo>
                  <a:lnTo>
                    <a:pt x="9488" y="0"/>
                  </a:lnTo>
                  <a:close/>
                </a:path>
              </a:pathLst>
            </a:custGeom>
            <a:solidFill>
              <a:srgbClr val="E89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517051" y="6075318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60">
                  <a:moveTo>
                    <a:pt x="2821" y="8037"/>
                  </a:moveTo>
                  <a:lnTo>
                    <a:pt x="2657" y="8074"/>
                  </a:lnTo>
                  <a:lnTo>
                    <a:pt x="2544" y="8241"/>
                  </a:lnTo>
                  <a:lnTo>
                    <a:pt x="2526" y="8491"/>
                  </a:lnTo>
                  <a:lnTo>
                    <a:pt x="4287" y="9622"/>
                  </a:lnTo>
                  <a:lnTo>
                    <a:pt x="6087" y="9192"/>
                  </a:lnTo>
                  <a:lnTo>
                    <a:pt x="4607" y="9192"/>
                  </a:lnTo>
                  <a:lnTo>
                    <a:pt x="2821" y="8037"/>
                  </a:lnTo>
                  <a:close/>
                </a:path>
                <a:path w="9525" h="10160">
                  <a:moveTo>
                    <a:pt x="7608" y="621"/>
                  </a:moveTo>
                  <a:lnTo>
                    <a:pt x="6549" y="621"/>
                  </a:lnTo>
                  <a:lnTo>
                    <a:pt x="7905" y="2977"/>
                  </a:lnTo>
                  <a:lnTo>
                    <a:pt x="8408" y="3977"/>
                  </a:lnTo>
                  <a:lnTo>
                    <a:pt x="6549" y="6431"/>
                  </a:lnTo>
                  <a:lnTo>
                    <a:pt x="8167" y="7787"/>
                  </a:lnTo>
                  <a:lnTo>
                    <a:pt x="7503" y="8241"/>
                  </a:lnTo>
                  <a:lnTo>
                    <a:pt x="4607" y="9192"/>
                  </a:lnTo>
                  <a:lnTo>
                    <a:pt x="6087" y="9192"/>
                  </a:lnTo>
                  <a:lnTo>
                    <a:pt x="6930" y="8991"/>
                  </a:lnTo>
                  <a:lnTo>
                    <a:pt x="8478" y="8241"/>
                  </a:lnTo>
                  <a:lnTo>
                    <a:pt x="8674" y="8074"/>
                  </a:lnTo>
                  <a:lnTo>
                    <a:pt x="8704" y="7549"/>
                  </a:lnTo>
                  <a:lnTo>
                    <a:pt x="7143" y="6239"/>
                  </a:lnTo>
                  <a:lnTo>
                    <a:pt x="7466" y="5001"/>
                  </a:lnTo>
                  <a:lnTo>
                    <a:pt x="7634" y="4764"/>
                  </a:lnTo>
                  <a:lnTo>
                    <a:pt x="8277" y="4419"/>
                  </a:lnTo>
                  <a:lnTo>
                    <a:pt x="9148" y="4419"/>
                  </a:lnTo>
                  <a:lnTo>
                    <a:pt x="7608" y="621"/>
                  </a:lnTo>
                  <a:close/>
                </a:path>
                <a:path w="9525" h="10160">
                  <a:moveTo>
                    <a:pt x="7348" y="0"/>
                  </a:moveTo>
                  <a:lnTo>
                    <a:pt x="4836" y="240"/>
                  </a:lnTo>
                  <a:lnTo>
                    <a:pt x="3074" y="381"/>
                  </a:lnTo>
                  <a:lnTo>
                    <a:pt x="1751" y="966"/>
                  </a:lnTo>
                  <a:lnTo>
                    <a:pt x="89" y="2977"/>
                  </a:lnTo>
                  <a:lnTo>
                    <a:pt x="0" y="4584"/>
                  </a:lnTo>
                  <a:lnTo>
                    <a:pt x="118" y="4965"/>
                  </a:lnTo>
                  <a:lnTo>
                    <a:pt x="453" y="4965"/>
                  </a:lnTo>
                  <a:lnTo>
                    <a:pt x="441" y="3395"/>
                  </a:lnTo>
                  <a:lnTo>
                    <a:pt x="2084" y="1429"/>
                  </a:lnTo>
                  <a:lnTo>
                    <a:pt x="3275" y="905"/>
                  </a:lnTo>
                  <a:lnTo>
                    <a:pt x="6549" y="621"/>
                  </a:lnTo>
                  <a:lnTo>
                    <a:pt x="7608" y="621"/>
                  </a:lnTo>
                  <a:lnTo>
                    <a:pt x="7348" y="0"/>
                  </a:lnTo>
                  <a:close/>
                </a:path>
                <a:path w="9525" h="10160">
                  <a:moveTo>
                    <a:pt x="9148" y="4419"/>
                  </a:moveTo>
                  <a:lnTo>
                    <a:pt x="8277" y="4419"/>
                  </a:lnTo>
                  <a:lnTo>
                    <a:pt x="8872" y="4620"/>
                  </a:lnTo>
                  <a:lnTo>
                    <a:pt x="9146" y="4440"/>
                  </a:lnTo>
                  <a:close/>
                </a:path>
              </a:pathLst>
            </a:custGeom>
            <a:solidFill>
              <a:srgbClr val="CE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511634" y="6262270"/>
              <a:ext cx="69850" cy="7620"/>
            </a:xfrm>
            <a:custGeom>
              <a:avLst/>
              <a:gdLst/>
              <a:ahLst/>
              <a:cxnLst/>
              <a:rect l="l" t="t" r="r" b="b"/>
              <a:pathLst>
                <a:path w="69850" h="7620">
                  <a:moveTo>
                    <a:pt x="69046" y="0"/>
                  </a:moveTo>
                  <a:lnTo>
                    <a:pt x="0" y="441"/>
                  </a:lnTo>
                  <a:lnTo>
                    <a:pt x="143" y="7598"/>
                  </a:lnTo>
                  <a:lnTo>
                    <a:pt x="69259" y="7013"/>
                  </a:lnTo>
                  <a:lnTo>
                    <a:pt x="69046" y="0"/>
                  </a:lnTo>
                  <a:close/>
                </a:path>
              </a:pathLst>
            </a:custGeom>
            <a:solidFill>
              <a:srgbClr val="6C32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522006" y="6129587"/>
              <a:ext cx="46355" cy="59690"/>
            </a:xfrm>
            <a:custGeom>
              <a:avLst/>
              <a:gdLst/>
              <a:ahLst/>
              <a:cxnLst/>
              <a:rect l="l" t="t" r="r" b="b"/>
              <a:pathLst>
                <a:path w="46355" h="59689">
                  <a:moveTo>
                    <a:pt x="9406" y="0"/>
                  </a:moveTo>
                  <a:lnTo>
                    <a:pt x="30172" y="52982"/>
                  </a:lnTo>
                  <a:lnTo>
                    <a:pt x="34728" y="59115"/>
                  </a:lnTo>
                  <a:lnTo>
                    <a:pt x="36624" y="50068"/>
                  </a:lnTo>
                  <a:lnTo>
                    <a:pt x="40478" y="31293"/>
                  </a:lnTo>
                  <a:lnTo>
                    <a:pt x="44214" y="12719"/>
                  </a:lnTo>
                  <a:lnTo>
                    <a:pt x="45753" y="4273"/>
                  </a:lnTo>
                  <a:lnTo>
                    <a:pt x="45421" y="4154"/>
                  </a:lnTo>
                  <a:lnTo>
                    <a:pt x="37551" y="975"/>
                  </a:lnTo>
                  <a:lnTo>
                    <a:pt x="9406" y="0"/>
                  </a:lnTo>
                  <a:close/>
                </a:path>
              </a:pathLst>
            </a:custGeom>
            <a:solidFill>
              <a:srgbClr val="E89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546866" y="6261831"/>
              <a:ext cx="15240" cy="8255"/>
            </a:xfrm>
            <a:custGeom>
              <a:avLst/>
              <a:gdLst/>
              <a:ahLst/>
              <a:cxnLst/>
              <a:rect l="l" t="t" r="r" b="b"/>
              <a:pathLst>
                <a:path w="15239" h="8254">
                  <a:moveTo>
                    <a:pt x="14666" y="0"/>
                  </a:moveTo>
                  <a:lnTo>
                    <a:pt x="0" y="0"/>
                  </a:lnTo>
                  <a:lnTo>
                    <a:pt x="0" y="7894"/>
                  </a:lnTo>
                  <a:lnTo>
                    <a:pt x="14666" y="7894"/>
                  </a:lnTo>
                  <a:lnTo>
                    <a:pt x="14666" y="0"/>
                  </a:lnTo>
                  <a:close/>
                </a:path>
              </a:pathLst>
            </a:custGeom>
            <a:solidFill>
              <a:srgbClr val="F2CF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453176" y="6174987"/>
              <a:ext cx="46355" cy="92710"/>
            </a:xfrm>
            <a:custGeom>
              <a:avLst/>
              <a:gdLst/>
              <a:ahLst/>
              <a:cxnLst/>
              <a:rect l="l" t="t" r="r" b="b"/>
              <a:pathLst>
                <a:path w="46355" h="92710">
                  <a:moveTo>
                    <a:pt x="16203" y="0"/>
                  </a:moveTo>
                  <a:lnTo>
                    <a:pt x="7082" y="47162"/>
                  </a:lnTo>
                  <a:lnTo>
                    <a:pt x="2354" y="71914"/>
                  </a:lnTo>
                  <a:lnTo>
                    <a:pt x="500" y="82384"/>
                  </a:lnTo>
                  <a:lnTo>
                    <a:pt x="0" y="86700"/>
                  </a:lnTo>
                  <a:lnTo>
                    <a:pt x="4670" y="89805"/>
                  </a:lnTo>
                  <a:lnTo>
                    <a:pt x="15377" y="91515"/>
                  </a:lnTo>
                  <a:lnTo>
                    <a:pt x="26167" y="92240"/>
                  </a:lnTo>
                  <a:lnTo>
                    <a:pt x="31086" y="92390"/>
                  </a:lnTo>
                  <a:lnTo>
                    <a:pt x="45982" y="21881"/>
                  </a:lnTo>
                  <a:lnTo>
                    <a:pt x="16203" y="0"/>
                  </a:lnTo>
                  <a:close/>
                </a:path>
              </a:pathLst>
            </a:custGeom>
            <a:solidFill>
              <a:srgbClr val="E48C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428600" y="6312492"/>
              <a:ext cx="195580" cy="347345"/>
            </a:xfrm>
            <a:custGeom>
              <a:avLst/>
              <a:gdLst/>
              <a:ahLst/>
              <a:cxnLst/>
              <a:rect l="l" t="t" r="r" b="b"/>
              <a:pathLst>
                <a:path w="195580" h="347345">
                  <a:moveTo>
                    <a:pt x="184916" y="0"/>
                  </a:moveTo>
                  <a:lnTo>
                    <a:pt x="53983" y="17501"/>
                  </a:lnTo>
                  <a:lnTo>
                    <a:pt x="36824" y="115459"/>
                  </a:lnTo>
                  <a:lnTo>
                    <a:pt x="25481" y="182066"/>
                  </a:lnTo>
                  <a:lnTo>
                    <a:pt x="14893" y="247883"/>
                  </a:lnTo>
                  <a:lnTo>
                    <a:pt x="0" y="343469"/>
                  </a:lnTo>
                  <a:lnTo>
                    <a:pt x="34134" y="343469"/>
                  </a:lnTo>
                  <a:lnTo>
                    <a:pt x="62589" y="295245"/>
                  </a:lnTo>
                  <a:lnTo>
                    <a:pt x="81432" y="248598"/>
                  </a:lnTo>
                  <a:lnTo>
                    <a:pt x="99084" y="176015"/>
                  </a:lnTo>
                  <a:lnTo>
                    <a:pt x="123968" y="49981"/>
                  </a:lnTo>
                  <a:lnTo>
                    <a:pt x="126631" y="57087"/>
                  </a:lnTo>
                  <a:lnTo>
                    <a:pt x="128343" y="90350"/>
                  </a:lnTo>
                  <a:lnTo>
                    <a:pt x="129848" y="177575"/>
                  </a:lnTo>
                  <a:lnTo>
                    <a:pt x="131886" y="346566"/>
                  </a:lnTo>
                  <a:lnTo>
                    <a:pt x="162129" y="347340"/>
                  </a:lnTo>
                  <a:lnTo>
                    <a:pt x="178238" y="252291"/>
                  </a:lnTo>
                  <a:lnTo>
                    <a:pt x="188583" y="175386"/>
                  </a:lnTo>
                  <a:lnTo>
                    <a:pt x="194052" y="114824"/>
                  </a:lnTo>
                  <a:lnTo>
                    <a:pt x="195531" y="68806"/>
                  </a:lnTo>
                  <a:lnTo>
                    <a:pt x="193910" y="35530"/>
                  </a:lnTo>
                  <a:lnTo>
                    <a:pt x="190076" y="13194"/>
                  </a:lnTo>
                  <a:lnTo>
                    <a:pt x="184916" y="0"/>
                  </a:lnTo>
                  <a:close/>
                </a:path>
              </a:pathLst>
            </a:custGeom>
            <a:solidFill>
              <a:srgbClr val="586A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442032" y="6109474"/>
              <a:ext cx="251460" cy="247650"/>
            </a:xfrm>
            <a:custGeom>
              <a:avLst/>
              <a:gdLst/>
              <a:ahLst/>
              <a:cxnLst/>
              <a:rect l="l" t="t" r="r" b="b"/>
              <a:pathLst>
                <a:path w="251460" h="247650">
                  <a:moveTo>
                    <a:pt x="96189" y="98120"/>
                  </a:moveTo>
                  <a:lnTo>
                    <a:pt x="95935" y="90843"/>
                  </a:lnTo>
                  <a:lnTo>
                    <a:pt x="94170" y="80606"/>
                  </a:lnTo>
                  <a:lnTo>
                    <a:pt x="89344" y="60388"/>
                  </a:lnTo>
                  <a:lnTo>
                    <a:pt x="79971" y="23177"/>
                  </a:lnTo>
                  <a:lnTo>
                    <a:pt x="37249" y="34518"/>
                  </a:lnTo>
                  <a:lnTo>
                    <a:pt x="16306" y="56705"/>
                  </a:lnTo>
                  <a:lnTo>
                    <a:pt x="5448" y="86017"/>
                  </a:lnTo>
                  <a:lnTo>
                    <a:pt x="1181" y="142214"/>
                  </a:lnTo>
                  <a:lnTo>
                    <a:pt x="0" y="244995"/>
                  </a:lnTo>
                  <a:lnTo>
                    <a:pt x="20180" y="247561"/>
                  </a:lnTo>
                  <a:lnTo>
                    <a:pt x="32931" y="223215"/>
                  </a:lnTo>
                  <a:lnTo>
                    <a:pt x="40741" y="200126"/>
                  </a:lnTo>
                  <a:lnTo>
                    <a:pt x="46799" y="164820"/>
                  </a:lnTo>
                  <a:lnTo>
                    <a:pt x="54305" y="103809"/>
                  </a:lnTo>
                  <a:lnTo>
                    <a:pt x="55664" y="132080"/>
                  </a:lnTo>
                  <a:lnTo>
                    <a:pt x="57416" y="147701"/>
                  </a:lnTo>
                  <a:lnTo>
                    <a:pt x="60706" y="156248"/>
                  </a:lnTo>
                  <a:lnTo>
                    <a:pt x="66713" y="163283"/>
                  </a:lnTo>
                  <a:lnTo>
                    <a:pt x="91554" y="165849"/>
                  </a:lnTo>
                  <a:lnTo>
                    <a:pt x="93878" y="136055"/>
                  </a:lnTo>
                  <a:lnTo>
                    <a:pt x="95465" y="113284"/>
                  </a:lnTo>
                  <a:lnTo>
                    <a:pt x="96189" y="98120"/>
                  </a:lnTo>
                  <a:close/>
                </a:path>
                <a:path w="251460" h="247650">
                  <a:moveTo>
                    <a:pt x="251460" y="4648"/>
                  </a:moveTo>
                  <a:lnTo>
                    <a:pt x="232460" y="0"/>
                  </a:lnTo>
                  <a:lnTo>
                    <a:pt x="206870" y="58166"/>
                  </a:lnTo>
                  <a:lnTo>
                    <a:pt x="182702" y="44208"/>
                  </a:lnTo>
                  <a:lnTo>
                    <a:pt x="145427" y="27686"/>
                  </a:lnTo>
                  <a:lnTo>
                    <a:pt x="125717" y="24396"/>
                  </a:lnTo>
                  <a:lnTo>
                    <a:pt x="134289" y="59778"/>
                  </a:lnTo>
                  <a:lnTo>
                    <a:pt x="138645" y="78968"/>
                  </a:lnTo>
                  <a:lnTo>
                    <a:pt x="140144" y="88633"/>
                  </a:lnTo>
                  <a:lnTo>
                    <a:pt x="140157" y="95402"/>
                  </a:lnTo>
                  <a:lnTo>
                    <a:pt x="137452" y="166370"/>
                  </a:lnTo>
                  <a:lnTo>
                    <a:pt x="145961" y="167157"/>
                  </a:lnTo>
                  <a:lnTo>
                    <a:pt x="153835" y="159639"/>
                  </a:lnTo>
                  <a:lnTo>
                    <a:pt x="158000" y="149123"/>
                  </a:lnTo>
                  <a:lnTo>
                    <a:pt x="159829" y="128435"/>
                  </a:lnTo>
                  <a:lnTo>
                    <a:pt x="160718" y="90373"/>
                  </a:lnTo>
                  <a:lnTo>
                    <a:pt x="188569" y="106184"/>
                  </a:lnTo>
                  <a:lnTo>
                    <a:pt x="204724" y="113639"/>
                  </a:lnTo>
                  <a:lnTo>
                    <a:pt x="215366" y="114693"/>
                  </a:lnTo>
                  <a:lnTo>
                    <a:pt x="226656" y="111315"/>
                  </a:lnTo>
                  <a:lnTo>
                    <a:pt x="238213" y="91859"/>
                  </a:lnTo>
                  <a:lnTo>
                    <a:pt x="245897" y="55499"/>
                  </a:lnTo>
                  <a:lnTo>
                    <a:pt x="250151" y="20383"/>
                  </a:lnTo>
                  <a:lnTo>
                    <a:pt x="251460" y="4648"/>
                  </a:lnTo>
                  <a:close/>
                </a:path>
              </a:pathLst>
            </a:custGeom>
            <a:solidFill>
              <a:srgbClr val="DD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2479865" y="6210172"/>
              <a:ext cx="139700" cy="131445"/>
            </a:xfrm>
            <a:custGeom>
              <a:avLst/>
              <a:gdLst/>
              <a:ahLst/>
              <a:cxnLst/>
              <a:rect l="l" t="t" r="r" b="b"/>
              <a:pathLst>
                <a:path w="139700" h="131445">
                  <a:moveTo>
                    <a:pt x="50355" y="44983"/>
                  </a:moveTo>
                  <a:lnTo>
                    <a:pt x="48044" y="42672"/>
                  </a:lnTo>
                  <a:lnTo>
                    <a:pt x="42329" y="42672"/>
                  </a:lnTo>
                  <a:lnTo>
                    <a:pt x="40017" y="44983"/>
                  </a:lnTo>
                  <a:lnTo>
                    <a:pt x="40017" y="50698"/>
                  </a:lnTo>
                  <a:lnTo>
                    <a:pt x="42329" y="53022"/>
                  </a:lnTo>
                  <a:lnTo>
                    <a:pt x="48044" y="53022"/>
                  </a:lnTo>
                  <a:lnTo>
                    <a:pt x="50355" y="50698"/>
                  </a:lnTo>
                  <a:lnTo>
                    <a:pt x="50355" y="47840"/>
                  </a:lnTo>
                  <a:lnTo>
                    <a:pt x="50355" y="44983"/>
                  </a:lnTo>
                  <a:close/>
                </a:path>
                <a:path w="139700" h="131445">
                  <a:moveTo>
                    <a:pt x="50355" y="24549"/>
                  </a:moveTo>
                  <a:lnTo>
                    <a:pt x="48044" y="22237"/>
                  </a:lnTo>
                  <a:lnTo>
                    <a:pt x="42329" y="22237"/>
                  </a:lnTo>
                  <a:lnTo>
                    <a:pt x="40017" y="24549"/>
                  </a:lnTo>
                  <a:lnTo>
                    <a:pt x="40017" y="30264"/>
                  </a:lnTo>
                  <a:lnTo>
                    <a:pt x="42329" y="32575"/>
                  </a:lnTo>
                  <a:lnTo>
                    <a:pt x="48044" y="32575"/>
                  </a:lnTo>
                  <a:lnTo>
                    <a:pt x="50355" y="30264"/>
                  </a:lnTo>
                  <a:lnTo>
                    <a:pt x="50355" y="27406"/>
                  </a:lnTo>
                  <a:lnTo>
                    <a:pt x="50355" y="24549"/>
                  </a:lnTo>
                  <a:close/>
                </a:path>
                <a:path w="139700" h="131445">
                  <a:moveTo>
                    <a:pt x="50355" y="2311"/>
                  </a:moveTo>
                  <a:lnTo>
                    <a:pt x="48044" y="0"/>
                  </a:lnTo>
                  <a:lnTo>
                    <a:pt x="42329" y="0"/>
                  </a:lnTo>
                  <a:lnTo>
                    <a:pt x="40017" y="2311"/>
                  </a:lnTo>
                  <a:lnTo>
                    <a:pt x="40017" y="8026"/>
                  </a:lnTo>
                  <a:lnTo>
                    <a:pt x="42329" y="10350"/>
                  </a:lnTo>
                  <a:lnTo>
                    <a:pt x="48044" y="10350"/>
                  </a:lnTo>
                  <a:lnTo>
                    <a:pt x="50355" y="8026"/>
                  </a:lnTo>
                  <a:lnTo>
                    <a:pt x="50355" y="5168"/>
                  </a:lnTo>
                  <a:lnTo>
                    <a:pt x="50355" y="2311"/>
                  </a:lnTo>
                  <a:close/>
                </a:path>
                <a:path w="139700" h="131445">
                  <a:moveTo>
                    <a:pt x="59994" y="60401"/>
                  </a:moveTo>
                  <a:lnTo>
                    <a:pt x="59385" y="59601"/>
                  </a:lnTo>
                  <a:lnTo>
                    <a:pt x="57696" y="59372"/>
                  </a:lnTo>
                  <a:lnTo>
                    <a:pt x="56857" y="59956"/>
                  </a:lnTo>
                  <a:lnTo>
                    <a:pt x="56743" y="60794"/>
                  </a:lnTo>
                  <a:lnTo>
                    <a:pt x="44361" y="96507"/>
                  </a:lnTo>
                  <a:lnTo>
                    <a:pt x="25882" y="116700"/>
                  </a:lnTo>
                  <a:lnTo>
                    <a:pt x="9017" y="125679"/>
                  </a:lnTo>
                  <a:lnTo>
                    <a:pt x="1460" y="127749"/>
                  </a:lnTo>
                  <a:lnTo>
                    <a:pt x="609" y="127850"/>
                  </a:lnTo>
                  <a:lnTo>
                    <a:pt x="0" y="128638"/>
                  </a:lnTo>
                  <a:lnTo>
                    <a:pt x="228" y="130289"/>
                  </a:lnTo>
                  <a:lnTo>
                    <a:pt x="889" y="130873"/>
                  </a:lnTo>
                  <a:lnTo>
                    <a:pt x="1663" y="130873"/>
                  </a:lnTo>
                  <a:lnTo>
                    <a:pt x="9829" y="128727"/>
                  </a:lnTo>
                  <a:lnTo>
                    <a:pt x="27546" y="119405"/>
                  </a:lnTo>
                  <a:lnTo>
                    <a:pt x="46913" y="98412"/>
                  </a:lnTo>
                  <a:lnTo>
                    <a:pt x="59867" y="61277"/>
                  </a:lnTo>
                  <a:lnTo>
                    <a:pt x="59994" y="60401"/>
                  </a:lnTo>
                  <a:close/>
                </a:path>
                <a:path w="139700" h="131445">
                  <a:moveTo>
                    <a:pt x="139623" y="118859"/>
                  </a:moveTo>
                  <a:lnTo>
                    <a:pt x="139547" y="117106"/>
                  </a:lnTo>
                  <a:lnTo>
                    <a:pt x="138976" y="116344"/>
                  </a:lnTo>
                  <a:lnTo>
                    <a:pt x="137947" y="116471"/>
                  </a:lnTo>
                  <a:lnTo>
                    <a:pt x="136474" y="116497"/>
                  </a:lnTo>
                  <a:lnTo>
                    <a:pt x="98590" y="88544"/>
                  </a:lnTo>
                  <a:lnTo>
                    <a:pt x="88607" y="59347"/>
                  </a:lnTo>
                  <a:lnTo>
                    <a:pt x="87757" y="58750"/>
                  </a:lnTo>
                  <a:lnTo>
                    <a:pt x="86055" y="59029"/>
                  </a:lnTo>
                  <a:lnTo>
                    <a:pt x="85509" y="59855"/>
                  </a:lnTo>
                  <a:lnTo>
                    <a:pt x="85636" y="60718"/>
                  </a:lnTo>
                  <a:lnTo>
                    <a:pt x="87985" y="70180"/>
                  </a:lnTo>
                  <a:lnTo>
                    <a:pt x="96050" y="90411"/>
                  </a:lnTo>
                  <a:lnTo>
                    <a:pt x="111620" y="110528"/>
                  </a:lnTo>
                  <a:lnTo>
                    <a:pt x="136461" y="119646"/>
                  </a:lnTo>
                  <a:lnTo>
                    <a:pt x="138938" y="119583"/>
                  </a:lnTo>
                  <a:lnTo>
                    <a:pt x="139623" y="118859"/>
                  </a:lnTo>
                  <a:close/>
                </a:path>
              </a:pathLst>
            </a:custGeom>
            <a:solidFill>
              <a:srgbClr val="3B3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518372" y="6088075"/>
              <a:ext cx="62865" cy="8255"/>
            </a:xfrm>
            <a:custGeom>
              <a:avLst/>
              <a:gdLst/>
              <a:ahLst/>
              <a:cxnLst/>
              <a:rect l="l" t="t" r="r" b="b"/>
              <a:pathLst>
                <a:path w="62864" h="8254">
                  <a:moveTo>
                    <a:pt x="7658" y="6057"/>
                  </a:moveTo>
                  <a:lnTo>
                    <a:pt x="7505" y="4813"/>
                  </a:lnTo>
                  <a:lnTo>
                    <a:pt x="7061" y="3556"/>
                  </a:lnTo>
                  <a:lnTo>
                    <a:pt x="6426" y="1790"/>
                  </a:lnTo>
                  <a:lnTo>
                    <a:pt x="5194" y="0"/>
                  </a:lnTo>
                  <a:lnTo>
                    <a:pt x="2209" y="177"/>
                  </a:lnTo>
                  <a:lnTo>
                    <a:pt x="0" y="4508"/>
                  </a:lnTo>
                  <a:lnTo>
                    <a:pt x="711" y="7162"/>
                  </a:lnTo>
                  <a:lnTo>
                    <a:pt x="1816" y="7442"/>
                  </a:lnTo>
                  <a:lnTo>
                    <a:pt x="2755" y="7505"/>
                  </a:lnTo>
                  <a:lnTo>
                    <a:pt x="3886" y="7543"/>
                  </a:lnTo>
                  <a:lnTo>
                    <a:pt x="6565" y="7696"/>
                  </a:lnTo>
                  <a:lnTo>
                    <a:pt x="7658" y="6057"/>
                  </a:lnTo>
                  <a:close/>
                </a:path>
                <a:path w="62864" h="8254">
                  <a:moveTo>
                    <a:pt x="62458" y="6057"/>
                  </a:moveTo>
                  <a:lnTo>
                    <a:pt x="62306" y="4813"/>
                  </a:lnTo>
                  <a:lnTo>
                    <a:pt x="61836" y="3556"/>
                  </a:lnTo>
                  <a:lnTo>
                    <a:pt x="61201" y="1790"/>
                  </a:lnTo>
                  <a:lnTo>
                    <a:pt x="59994" y="0"/>
                  </a:lnTo>
                  <a:lnTo>
                    <a:pt x="56997" y="177"/>
                  </a:lnTo>
                  <a:lnTo>
                    <a:pt x="54775" y="4508"/>
                  </a:lnTo>
                  <a:lnTo>
                    <a:pt x="55486" y="7162"/>
                  </a:lnTo>
                  <a:lnTo>
                    <a:pt x="56616" y="7442"/>
                  </a:lnTo>
                  <a:lnTo>
                    <a:pt x="57556" y="7505"/>
                  </a:lnTo>
                  <a:lnTo>
                    <a:pt x="58686" y="7543"/>
                  </a:lnTo>
                  <a:lnTo>
                    <a:pt x="61366" y="7696"/>
                  </a:lnTo>
                  <a:lnTo>
                    <a:pt x="62458" y="6057"/>
                  </a:lnTo>
                  <a:close/>
                </a:path>
              </a:pathLst>
            </a:custGeom>
            <a:solidFill>
              <a:srgbClr val="F2CF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478773" y="6031814"/>
              <a:ext cx="139700" cy="456565"/>
            </a:xfrm>
            <a:custGeom>
              <a:avLst/>
              <a:gdLst/>
              <a:ahLst/>
              <a:cxnLst/>
              <a:rect l="l" t="t" r="r" b="b"/>
              <a:pathLst>
                <a:path w="139700" h="456564">
                  <a:moveTo>
                    <a:pt x="26441" y="47752"/>
                  </a:moveTo>
                  <a:lnTo>
                    <a:pt x="24765" y="44716"/>
                  </a:lnTo>
                  <a:lnTo>
                    <a:pt x="23685" y="44030"/>
                  </a:lnTo>
                  <a:lnTo>
                    <a:pt x="22783" y="45834"/>
                  </a:lnTo>
                  <a:lnTo>
                    <a:pt x="21755" y="45567"/>
                  </a:lnTo>
                  <a:lnTo>
                    <a:pt x="21488" y="47193"/>
                  </a:lnTo>
                  <a:lnTo>
                    <a:pt x="21932" y="48907"/>
                  </a:lnTo>
                  <a:lnTo>
                    <a:pt x="20637" y="52324"/>
                  </a:lnTo>
                  <a:lnTo>
                    <a:pt x="15290" y="55130"/>
                  </a:lnTo>
                  <a:lnTo>
                    <a:pt x="13728" y="56083"/>
                  </a:lnTo>
                  <a:lnTo>
                    <a:pt x="11709" y="58356"/>
                  </a:lnTo>
                  <a:lnTo>
                    <a:pt x="11049" y="59524"/>
                  </a:lnTo>
                  <a:lnTo>
                    <a:pt x="11137" y="61937"/>
                  </a:lnTo>
                  <a:lnTo>
                    <a:pt x="11861" y="63080"/>
                  </a:lnTo>
                  <a:lnTo>
                    <a:pt x="13970" y="64135"/>
                  </a:lnTo>
                  <a:lnTo>
                    <a:pt x="15316" y="64008"/>
                  </a:lnTo>
                  <a:lnTo>
                    <a:pt x="17919" y="61937"/>
                  </a:lnTo>
                  <a:lnTo>
                    <a:pt x="17805" y="59385"/>
                  </a:lnTo>
                  <a:lnTo>
                    <a:pt x="18859" y="57531"/>
                  </a:lnTo>
                  <a:lnTo>
                    <a:pt x="19824" y="55778"/>
                  </a:lnTo>
                  <a:lnTo>
                    <a:pt x="21729" y="54813"/>
                  </a:lnTo>
                  <a:lnTo>
                    <a:pt x="25387" y="51282"/>
                  </a:lnTo>
                  <a:lnTo>
                    <a:pt x="26441" y="47752"/>
                  </a:lnTo>
                  <a:close/>
                </a:path>
                <a:path w="139700" h="456564">
                  <a:moveTo>
                    <a:pt x="51511" y="339674"/>
                  </a:moveTo>
                  <a:lnTo>
                    <a:pt x="51066" y="332981"/>
                  </a:lnTo>
                  <a:lnTo>
                    <a:pt x="49110" y="325005"/>
                  </a:lnTo>
                  <a:lnTo>
                    <a:pt x="41452" y="320611"/>
                  </a:lnTo>
                  <a:lnTo>
                    <a:pt x="33972" y="316318"/>
                  </a:lnTo>
                  <a:lnTo>
                    <a:pt x="5283" y="365023"/>
                  </a:lnTo>
                  <a:lnTo>
                    <a:pt x="0" y="418985"/>
                  </a:lnTo>
                  <a:lnTo>
                    <a:pt x="25" y="446481"/>
                  </a:lnTo>
                  <a:lnTo>
                    <a:pt x="127" y="449199"/>
                  </a:lnTo>
                  <a:lnTo>
                    <a:pt x="3060" y="454558"/>
                  </a:lnTo>
                  <a:lnTo>
                    <a:pt x="10350" y="455980"/>
                  </a:lnTo>
                  <a:lnTo>
                    <a:pt x="18681" y="452335"/>
                  </a:lnTo>
                  <a:lnTo>
                    <a:pt x="38201" y="406831"/>
                  </a:lnTo>
                  <a:lnTo>
                    <a:pt x="50647" y="362889"/>
                  </a:lnTo>
                  <a:lnTo>
                    <a:pt x="51511" y="339674"/>
                  </a:lnTo>
                  <a:close/>
                </a:path>
                <a:path w="139700" h="456564">
                  <a:moveTo>
                    <a:pt x="61518" y="3467"/>
                  </a:moveTo>
                  <a:lnTo>
                    <a:pt x="61480" y="2832"/>
                  </a:lnTo>
                  <a:lnTo>
                    <a:pt x="60972" y="2286"/>
                  </a:lnTo>
                  <a:lnTo>
                    <a:pt x="58635" y="0"/>
                  </a:lnTo>
                  <a:lnTo>
                    <a:pt x="54737" y="342"/>
                  </a:lnTo>
                  <a:lnTo>
                    <a:pt x="46380" y="3987"/>
                  </a:lnTo>
                  <a:lnTo>
                    <a:pt x="42341" y="8737"/>
                  </a:lnTo>
                  <a:lnTo>
                    <a:pt x="38379" y="17068"/>
                  </a:lnTo>
                  <a:lnTo>
                    <a:pt x="37274" y="20497"/>
                  </a:lnTo>
                  <a:lnTo>
                    <a:pt x="33274" y="23672"/>
                  </a:lnTo>
                  <a:lnTo>
                    <a:pt x="31623" y="24320"/>
                  </a:lnTo>
                  <a:lnTo>
                    <a:pt x="28879" y="26416"/>
                  </a:lnTo>
                  <a:lnTo>
                    <a:pt x="27762" y="28117"/>
                  </a:lnTo>
                  <a:lnTo>
                    <a:pt x="28422" y="30810"/>
                  </a:lnTo>
                  <a:lnTo>
                    <a:pt x="29210" y="31623"/>
                  </a:lnTo>
                  <a:lnTo>
                    <a:pt x="32715" y="33756"/>
                  </a:lnTo>
                  <a:lnTo>
                    <a:pt x="36436" y="33147"/>
                  </a:lnTo>
                  <a:lnTo>
                    <a:pt x="39611" y="29337"/>
                  </a:lnTo>
                  <a:lnTo>
                    <a:pt x="40589" y="25577"/>
                  </a:lnTo>
                  <a:lnTo>
                    <a:pt x="41859" y="20878"/>
                  </a:lnTo>
                  <a:lnTo>
                    <a:pt x="43611" y="15709"/>
                  </a:lnTo>
                  <a:lnTo>
                    <a:pt x="49568" y="12433"/>
                  </a:lnTo>
                  <a:lnTo>
                    <a:pt x="51498" y="12052"/>
                  </a:lnTo>
                  <a:lnTo>
                    <a:pt x="56718" y="9956"/>
                  </a:lnTo>
                  <a:lnTo>
                    <a:pt x="59613" y="7289"/>
                  </a:lnTo>
                  <a:lnTo>
                    <a:pt x="61518" y="3467"/>
                  </a:lnTo>
                  <a:close/>
                </a:path>
                <a:path w="139700" h="456564">
                  <a:moveTo>
                    <a:pt x="139534" y="374002"/>
                  </a:moveTo>
                  <a:lnTo>
                    <a:pt x="134112" y="328434"/>
                  </a:lnTo>
                  <a:lnTo>
                    <a:pt x="119697" y="312369"/>
                  </a:lnTo>
                  <a:lnTo>
                    <a:pt x="111429" y="310019"/>
                  </a:lnTo>
                  <a:lnTo>
                    <a:pt x="102311" y="313740"/>
                  </a:lnTo>
                  <a:lnTo>
                    <a:pt x="94259" y="324510"/>
                  </a:lnTo>
                  <a:lnTo>
                    <a:pt x="94081" y="331089"/>
                  </a:lnTo>
                  <a:lnTo>
                    <a:pt x="94145" y="337388"/>
                  </a:lnTo>
                  <a:lnTo>
                    <a:pt x="98437" y="391058"/>
                  </a:lnTo>
                  <a:lnTo>
                    <a:pt x="110032" y="444525"/>
                  </a:lnTo>
                  <a:lnTo>
                    <a:pt x="114922" y="451637"/>
                  </a:lnTo>
                  <a:lnTo>
                    <a:pt x="122351" y="451231"/>
                  </a:lnTo>
                  <a:lnTo>
                    <a:pt x="129540" y="445681"/>
                  </a:lnTo>
                  <a:lnTo>
                    <a:pt x="130327" y="441553"/>
                  </a:lnTo>
                  <a:lnTo>
                    <a:pt x="133959" y="419468"/>
                  </a:lnTo>
                  <a:lnTo>
                    <a:pt x="137439" y="396811"/>
                  </a:lnTo>
                  <a:lnTo>
                    <a:pt x="139534" y="374002"/>
                  </a:lnTo>
                  <a:close/>
                </a:path>
              </a:pathLst>
            </a:custGeom>
            <a:solidFill>
              <a:srgbClr val="FFFFFF">
                <a:alpha val="3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18914" y="6062185"/>
              <a:ext cx="423671" cy="658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564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zdr1NktXkutmdh5YKllkA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ProjectOverviewPresentatio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F3D43B"/>
      </a:hlink>
      <a:folHlink>
        <a:srgbClr val="969696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JhengHei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PMingLiu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inorFont>
    </a:fontScheme>
    <a:fmtScheme name="Office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40000">
              <a:schemeClr val="phClr">
                <a:shade val="70000"/>
                <a:satMod val="145000"/>
              </a:schemeClr>
            </a:gs>
            <a:gs pos="100000">
              <a:schemeClr val="phClr">
                <a:tint val="85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JhengHei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PMingLiu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inorFont>
    </a:fontScheme>
    <a:fmtScheme name="Office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40000">
              <a:schemeClr val="phClr">
                <a:shade val="70000"/>
                <a:satMod val="145000"/>
              </a:schemeClr>
            </a:gs>
            <a:gs pos="100000">
              <a:schemeClr val="phClr">
                <a:tint val="85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BB2780C3CC07BD4BAA623FF9571645580400D1570604EA743043A2641365C0E91715" ma:contentTypeVersion="28" ma:contentTypeDescription="Create a new document." ma:contentTypeScope="" ma:versionID="91c327331e5971e62f2a5301ad123600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/>
</file>

<file path=customXml/itemProps1.xml><?xml version="1.0" encoding="utf-8"?>
<ds:datastoreItem xmlns:ds="http://schemas.openxmlformats.org/officeDocument/2006/customXml" ds:itemID="{4AF739C5-2E24-4B20-A39E-434362DF8711}">
  <ds:schemaRefs>
    <ds:schemaRef ds:uri="http://schemas.microsoft.com/office/2006/metadata/contentType"/>
    <ds:schemaRef ds:uri="http://schemas.microsoft.com/office/2006/metadata/properties/metaAttributes"/>
  </ds:schemaRefs>
</ds:datastoreItem>
</file>

<file path=customXml/itemProps2.xml><?xml version="1.0" encoding="utf-8"?>
<ds:datastoreItem xmlns:ds="http://schemas.openxmlformats.org/officeDocument/2006/customXml" ds:itemID="{C569734D-D141-4C82-A8AC-D3367525226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7019</Words>
  <Application>Microsoft Office PowerPoint</Application>
  <PresentationFormat>Экран (4:3)</PresentationFormat>
  <Paragraphs>2358</Paragraphs>
  <Slides>56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56</vt:i4>
      </vt:variant>
    </vt:vector>
  </HeadingPairs>
  <TitlesOfParts>
    <vt:vector size="74" baseType="lpstr">
      <vt:lpstr>Arial</vt:lpstr>
      <vt:lpstr>Book Antiqua</vt:lpstr>
      <vt:lpstr>Bookman Old Style</vt:lpstr>
      <vt:lpstr>Calibri</vt:lpstr>
      <vt:lpstr>Calibri Light</vt:lpstr>
      <vt:lpstr>Franklin Gothic Book</vt:lpstr>
      <vt:lpstr>Franklin Gothic Medium</vt:lpstr>
      <vt:lpstr>Georgia</vt:lpstr>
      <vt:lpstr>Noto Mono</vt:lpstr>
      <vt:lpstr>Palatino Linotype</vt:lpstr>
      <vt:lpstr>PMingLiU</vt:lpstr>
      <vt:lpstr>Roboto</vt:lpstr>
      <vt:lpstr>Times New Roman</vt:lpstr>
      <vt:lpstr>Trebuchet MS</vt:lpstr>
      <vt:lpstr>Wingdings 2</vt:lpstr>
      <vt:lpstr>Тема Office</vt:lpstr>
      <vt:lpstr>7_ProjectOverviewPresentation</vt:lpstr>
      <vt:lpstr>2_Воздушный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ПОЛОЖЕНИЯ</vt:lpstr>
      <vt:lpstr>Презентация PowerPoint</vt:lpstr>
      <vt:lpstr>Презентация PowerPoint</vt:lpstr>
      <vt:lpstr>Презентация PowerPoint</vt:lpstr>
      <vt:lpstr>НА ЧЕМ ОСНОВЫВАЕТСЯ ПРОЕКТ БЮДЖЕТА ГОРОДА НЕВИННОМЫССКА НА 2023 ГОД И НА ПЛАНОВЫЙ ПЕРИОД 2024 И 2025 ГОДОВ</vt:lpstr>
      <vt:lpstr>ОСНОВНЫЕ ЦЕЛИ БЮДЖЕТНОЙ ПОЛИТИКИ ПРИ ФОРМИРОВАНИИ БЮДЖЕТА ГОРОДА НЕВИННОМЫССКА НА 2023 ГОД И НА ПЛАНОВЫЙ ПЕРИОД 2024 И 2025 ГОДОВ</vt:lpstr>
      <vt:lpstr>Презентация PowerPoint</vt:lpstr>
      <vt:lpstr>ДОХОДЫ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ЭФФЕКТИВНОЕ ГОСУДАРСТВО</vt:lpstr>
      <vt:lpstr>ПРОГРАММНО-ЦЕЛЕВОЕ ПЛАНИРОВАНИЕ БЮДЖЕТА ГОРОДА НЕВИННОМЫССКА</vt:lpstr>
      <vt:lpstr>Презентация PowerPoint</vt:lpstr>
      <vt:lpstr>Муниципальная программа «Развитие образования в городе Невинномысске»</vt:lpstr>
      <vt:lpstr>Муниципальная программа «Социальная поддержка граждан в городе Невинномысске»</vt:lpstr>
      <vt:lpstr>Презентация PowerPoint</vt:lpstr>
      <vt:lpstr>Муниципальная программа «Культура города Невинномысска»</vt:lpstr>
      <vt:lpstr>Муниципальная программа «Развитие жилищно-коммунального хозяйства города Невинномысска»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ИНИЦИАТИВНОЕ БЮДЖЕТИРОВАНИЕ НА ТЕРРИТОРИИ ГОРОДА НЕВИННОМЫССКА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2010-05-11T07:31:23Z</dcterms:created>
  <dcterms:modified xsi:type="dcterms:W3CDTF">2023-06-22T13:00:36Z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TC100851999990</vt:lpwstr>
  </property>
</Properties>
</file>