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32"/>
  </p:notesMasterIdLst>
  <p:sldIdLst>
    <p:sldId id="286" r:id="rId2"/>
    <p:sldId id="258" r:id="rId3"/>
    <p:sldId id="259" r:id="rId4"/>
    <p:sldId id="260" r:id="rId5"/>
    <p:sldId id="261" r:id="rId6"/>
    <p:sldId id="262" r:id="rId7"/>
    <p:sldId id="291" r:id="rId8"/>
    <p:sldId id="292" r:id="rId9"/>
    <p:sldId id="293" r:id="rId10"/>
    <p:sldId id="294" r:id="rId11"/>
    <p:sldId id="267" r:id="rId12"/>
    <p:sldId id="272" r:id="rId13"/>
    <p:sldId id="296" r:id="rId14"/>
    <p:sldId id="270" r:id="rId15"/>
    <p:sldId id="295" r:id="rId16"/>
    <p:sldId id="298" r:id="rId17"/>
    <p:sldId id="274" r:id="rId18"/>
    <p:sldId id="282" r:id="rId19"/>
    <p:sldId id="299" r:id="rId20"/>
    <p:sldId id="300" r:id="rId21"/>
    <p:sldId id="301" r:id="rId22"/>
    <p:sldId id="302" r:id="rId23"/>
    <p:sldId id="303" r:id="rId24"/>
    <p:sldId id="283" r:id="rId25"/>
    <p:sldId id="277" r:id="rId26"/>
    <p:sldId id="278" r:id="rId27"/>
    <p:sldId id="280" r:id="rId28"/>
    <p:sldId id="279" r:id="rId29"/>
    <p:sldId id="284" r:id="rId30"/>
    <p:sldId id="281" r:id="rId31"/>
  </p:sldIdLst>
  <p:sldSz cx="18288000" cy="10287000"/>
  <p:notesSz cx="6761163" cy="9942513"/>
  <p:embeddedFontLst>
    <p:embeddedFont>
      <p:font typeface="Montserrat Extra-Bold" panose="020B0604020202020204" charset="-52"/>
      <p:regular r:id="rId33"/>
    </p:embeddedFont>
    <p:embeddedFont>
      <p:font typeface="Gilroy" panose="020B0604020202020204" charset="-52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3FF"/>
    <a:srgbClr val="8ADFFF"/>
    <a:srgbClr val="3E506D"/>
    <a:srgbClr val="0096D2"/>
    <a:srgbClr val="FFDE59"/>
    <a:srgbClr val="314666"/>
    <a:srgbClr val="3A4D6B"/>
    <a:srgbClr val="3B4E6C"/>
    <a:srgbClr val="3C4E6C"/>
    <a:srgbClr val="113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2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55894346821966E-3"/>
          <c:y val="0"/>
          <c:w val="0.98194567353655116"/>
          <c:h val="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8ADF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8ADFFF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35.67</c:v>
                </c:pt>
                <c:pt idx="1">
                  <c:v>27.06</c:v>
                </c:pt>
                <c:pt idx="2">
                  <c:v>16.68</c:v>
                </c:pt>
                <c:pt idx="3">
                  <c:v>18.829999999999998</c:v>
                </c:pt>
                <c:pt idx="4">
                  <c:v>21.29</c:v>
                </c:pt>
                <c:pt idx="5">
                  <c:v>25.47</c:v>
                </c:pt>
                <c:pt idx="6">
                  <c:v>26.06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AD4-4E12-A1D5-D4D8CE14F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1932000"/>
        <c:axId val="1001930368"/>
      </c:lineChart>
      <c:catAx>
        <c:axId val="1001932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1930368"/>
        <c:crosses val="autoZero"/>
        <c:auto val="1"/>
        <c:lblAlgn val="ctr"/>
        <c:lblOffset val="100"/>
        <c:noMultiLvlLbl val="0"/>
      </c:catAx>
      <c:valAx>
        <c:axId val="1001930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193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B177-205B-4F6F-8D2B-45BAD0F0EC1B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6892-0FB7-4C9C-BA73-194E47611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8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26892-0FB7-4C9C-BA73-194E47611D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1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 userDrawn="1"/>
        </p:nvSpPr>
        <p:spPr>
          <a:xfrm>
            <a:off x="0" y="-22180"/>
            <a:ext cx="18288000" cy="7646669"/>
          </a:xfrm>
          <a:prstGeom prst="flowChartDocument">
            <a:avLst/>
          </a:prstGeom>
          <a:gradFill>
            <a:gsLst>
              <a:gs pos="0">
                <a:schemeClr val="accent1"/>
              </a:gs>
              <a:gs pos="94000">
                <a:schemeClr val="accent4">
                  <a:lumMod val="100000"/>
                  <a:alpha val="9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65B148-C763-4822-A42F-20E96C9ED5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86" y="1959892"/>
            <a:ext cx="13957404" cy="7851041"/>
          </a:xfrm>
          <a:prstGeom prst="rect">
            <a:avLst/>
          </a:prstGeom>
        </p:spPr>
      </p:pic>
      <p:sp>
        <p:nvSpPr>
          <p:cNvPr id="3" name="Picture Placeholder 14">
            <a:extLst>
              <a:ext uri="{FF2B5EF4-FFF2-40B4-BE49-F238E27FC236}">
                <a16:creationId xmlns:a16="http://schemas.microsoft.com/office/drawing/2014/main" xmlns="" id="{E1B53964-3106-4495-8DC1-16D444C466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38853" y="2763983"/>
            <a:ext cx="5091546" cy="4509654"/>
          </a:xfrm>
          <a:custGeom>
            <a:avLst/>
            <a:gdLst>
              <a:gd name="connsiteX0" fmla="*/ 0 w 3394364"/>
              <a:gd name="connsiteY0" fmla="*/ 0 h 3006436"/>
              <a:gd name="connsiteX1" fmla="*/ 3394364 w 3394364"/>
              <a:gd name="connsiteY1" fmla="*/ 0 h 3006436"/>
              <a:gd name="connsiteX2" fmla="*/ 3394364 w 3394364"/>
              <a:gd name="connsiteY2" fmla="*/ 2341418 h 3006436"/>
              <a:gd name="connsiteX3" fmla="*/ 152400 w 3394364"/>
              <a:gd name="connsiteY3" fmla="*/ 3006436 h 30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4364" h="3006436">
                <a:moveTo>
                  <a:pt x="0" y="0"/>
                </a:moveTo>
                <a:lnTo>
                  <a:pt x="3394364" y="0"/>
                </a:lnTo>
                <a:lnTo>
                  <a:pt x="3394364" y="2341418"/>
                </a:lnTo>
                <a:lnTo>
                  <a:pt x="152400" y="30064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1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1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7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7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9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12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9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5.png"/><Relationship Id="rId5" Type="http://schemas.openxmlformats.org/officeDocument/2006/relationships/tags" Target="../tags/tag14.xml"/><Relationship Id="rId10" Type="http://schemas.openxmlformats.org/officeDocument/2006/relationships/image" Target="../media/image2.png"/><Relationship Id="rId4" Type="http://schemas.openxmlformats.org/officeDocument/2006/relationships/tags" Target="../tags/tag13.xml"/><Relationship Id="rId9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CA23A5-3820-4891-9E61-35A2B3924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r="10209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1848962" y="7962900"/>
            <a:ext cx="6311982" cy="170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Заместитель главы администрации города, руководитель финансового управления администрации города Невинномысска</a:t>
            </a:r>
            <a:endParaRPr 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>
              <a:lnSpc>
                <a:spcPts val="2250"/>
              </a:lnSpc>
            </a:pPr>
            <a:endParaRPr lang="ru-RU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Колбасова Ольга Викторовна</a:t>
            </a:r>
          </a:p>
        </p:txBody>
      </p:sp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471053" y="4609826"/>
            <a:ext cx="9067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Проект решения </a:t>
            </a:r>
          </a:p>
          <a:p>
            <a:pPr algn="ctr">
              <a:defRPr/>
            </a:pP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Думы города Невинномысска </a:t>
            </a:r>
          </a:p>
          <a:p>
            <a:pPr algn="ctr">
              <a:defRPr/>
            </a:pP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«О бюджете города Невинномысска </a:t>
            </a:r>
          </a:p>
          <a:p>
            <a:pPr algn="ctr">
              <a:defRPr/>
            </a:pP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на 2023 год и </a:t>
            </a:r>
            <a:r>
              <a:rPr lang="ru-RU" sz="3200" b="1" dirty="0">
                <a:latin typeface="Gilroy" panose="00000500000000000000" pitchFamily="2" charset="-52"/>
                <a:cs typeface="Times New Roman" pitchFamily="18" charset="0"/>
              </a:rPr>
              <a:t>на</a:t>
            </a: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 плановый </a:t>
            </a:r>
          </a:p>
          <a:p>
            <a:pPr algn="ctr">
              <a:defRPr/>
            </a:pPr>
            <a:r>
              <a:rPr lang="ru-RU" sz="3200" b="1" dirty="0">
                <a:latin typeface="Century Gothic" panose="020B0502020202020204" pitchFamily="34" charset="0"/>
                <a:cs typeface="Times New Roman" pitchFamily="18" charset="0"/>
              </a:rPr>
              <a:t>период 2024 и 2025 годов»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1676400" y="547118"/>
            <a:ext cx="6775614" cy="119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b="1" dirty="0">
                <a:latin typeface="Gilroy" panose="00000500000000000000" pitchFamily="2" charset="-52"/>
              </a:rPr>
              <a:t>Администрация города Невинномысска</a:t>
            </a:r>
          </a:p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b="1" dirty="0">
                <a:latin typeface="Gilroy" panose="00000500000000000000" pitchFamily="2" charset="-52"/>
              </a:rPr>
              <a:t>Финансовое управление администрации </a:t>
            </a:r>
          </a:p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b="1" dirty="0">
                <a:latin typeface="Gilroy" panose="00000500000000000000" pitchFamily="2" charset="-52"/>
              </a:rPr>
              <a:t>города Невинномысска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D45FC3-285B-4BBD-94C8-F767FD8CC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08" y="2173333"/>
            <a:ext cx="4829566" cy="22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15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5122" name="Picture 2" descr="https://avatars.mds.yandex.net/i?id=c487df94b17233ba56f2602d38c368d9-5206291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281" r="16493" b="-3281"/>
          <a:stretch/>
        </p:blipFill>
        <p:spPr bwMode="auto">
          <a:xfrm>
            <a:off x="14281453" y="2171700"/>
            <a:ext cx="3730669" cy="355654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5"/>
          <p:cNvSpPr/>
          <p:nvPr/>
        </p:nvSpPr>
        <p:spPr>
          <a:xfrm>
            <a:off x="483197" y="4076700"/>
            <a:ext cx="1050745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6" name="AutoShape 26"/>
          <p:cNvSpPr/>
          <p:nvPr/>
        </p:nvSpPr>
        <p:spPr>
          <a:xfrm>
            <a:off x="371074" y="5753100"/>
            <a:ext cx="1061957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7" name="AutoShape 27"/>
          <p:cNvSpPr/>
          <p:nvPr/>
        </p:nvSpPr>
        <p:spPr>
          <a:xfrm rot="-5400000" flipV="1">
            <a:off x="4055861" y="5740719"/>
            <a:ext cx="7605715" cy="17625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9" name="TextBox 29"/>
          <p:cNvSpPr txBox="1"/>
          <p:nvPr/>
        </p:nvSpPr>
        <p:spPr>
          <a:xfrm>
            <a:off x="4590796" y="239211"/>
            <a:ext cx="910640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b="1" dirty="0">
                <a:latin typeface="+mj-lt"/>
              </a:rPr>
              <a:t>НАЦИОНАЛЬНЫЕ ПРОЕКТЫ В 202</a:t>
            </a:r>
            <a:r>
              <a:rPr lang="ru-RU" sz="3147" b="1" dirty="0">
                <a:latin typeface="+mj-lt"/>
              </a:rPr>
              <a:t>3</a:t>
            </a:r>
            <a:r>
              <a:rPr lang="en-US" sz="3147" b="1" dirty="0">
                <a:latin typeface="+mj-lt"/>
              </a:rPr>
              <a:t>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НА СУММУ </a:t>
            </a:r>
            <a:r>
              <a:rPr lang="ru-RU" sz="3147" b="1" dirty="0">
                <a:latin typeface="+mj-lt"/>
              </a:rPr>
              <a:t>558,5</a:t>
            </a:r>
            <a:r>
              <a:rPr lang="en-US" sz="3147" b="1" dirty="0">
                <a:latin typeface="+mj-lt"/>
              </a:rPr>
              <a:t> МЛН.РУБ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42027" y="2077747"/>
            <a:ext cx="5278913" cy="49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"ДЕМОГРАФИЯ"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00342" y="3289892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00342" y="2221472"/>
            <a:ext cx="2106123" cy="103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45,9</a:t>
            </a:r>
            <a:endParaRPr lang="en-US" sz="6244" b="1" dirty="0">
              <a:latin typeface="+mj-l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1074" y="2616594"/>
            <a:ext cx="709048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latin typeface="+mj-lt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ru-RU" sz="1650" b="1" dirty="0">
                <a:latin typeface="+mj-lt"/>
              </a:rPr>
              <a:t>НАЗНАЧАЕМЫЕ</a:t>
            </a:r>
            <a:r>
              <a:rPr lang="en-US" sz="1650" b="1" dirty="0">
                <a:latin typeface="+mj-lt"/>
              </a:rPr>
              <a:t>, В СЛУЧАЕ РОЖДЕНИЯ ТРЕТЬЕГО РЕБЕНКА ИЛИ ПОСЛЕДУЮЩИХ ДЕТЕЙ ДО ДОСТИЖЕНИЯ РЕБЕНКОМ ВОЗРАСТА 3-Х ЛЕТ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54990" y="1736588"/>
            <a:ext cx="3832653" cy="383265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84262" y="4043068"/>
            <a:ext cx="5864106" cy="629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000" b="1" dirty="0">
                <a:latin typeface="+mj-lt"/>
              </a:rPr>
              <a:t>"ЖИЛЬЕ И ГОРОДСКАЯ СРЕДА"</a:t>
            </a:r>
          </a:p>
        </p:txBody>
      </p:sp>
      <p:sp>
        <p:nvSpPr>
          <p:cNvPr id="36" name="TextBox 40"/>
          <p:cNvSpPr txBox="1"/>
          <p:nvPr/>
        </p:nvSpPr>
        <p:spPr>
          <a:xfrm>
            <a:off x="-98563" y="4722568"/>
            <a:ext cx="7911675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5" b="1" dirty="0">
                <a:latin typeface="+mj-lt"/>
              </a:rPr>
              <a:t>БЛАГОУСТРОЙСТВО </a:t>
            </a:r>
            <a:r>
              <a:rPr lang="ru-RU" sz="2495" b="1" dirty="0">
                <a:latin typeface="+mj-lt"/>
              </a:rPr>
              <a:t>СКВЕРА </a:t>
            </a:r>
          </a:p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ru-RU" sz="2495" b="1" dirty="0">
                <a:latin typeface="+mj-lt"/>
              </a:rPr>
              <a:t>У ГОСТИНИЦЫ «КУБАНЬ</a:t>
            </a:r>
            <a:endParaRPr lang="en-US" sz="2495" b="1" dirty="0">
              <a:latin typeface="+mj-lt"/>
            </a:endParaRPr>
          </a:p>
        </p:txBody>
      </p:sp>
      <p:sp>
        <p:nvSpPr>
          <p:cNvPr id="37" name="TextBox 35"/>
          <p:cNvSpPr txBox="1"/>
          <p:nvPr/>
        </p:nvSpPr>
        <p:spPr>
          <a:xfrm>
            <a:off x="8404368" y="4090007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50</a:t>
            </a:r>
            <a:endParaRPr lang="en-US" sz="6244" b="1" dirty="0">
              <a:latin typeface="+mj-lt"/>
            </a:endParaRPr>
          </a:p>
        </p:txBody>
      </p:sp>
      <p:sp>
        <p:nvSpPr>
          <p:cNvPr id="38" name="TextBox 31"/>
          <p:cNvSpPr txBox="1"/>
          <p:nvPr/>
        </p:nvSpPr>
        <p:spPr>
          <a:xfrm>
            <a:off x="8442821" y="5072150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39" name="AutoShape 26"/>
          <p:cNvSpPr/>
          <p:nvPr/>
        </p:nvSpPr>
        <p:spPr>
          <a:xfrm>
            <a:off x="327598" y="8039099"/>
            <a:ext cx="10663049" cy="1890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41" name="TextBox 31"/>
          <p:cNvSpPr txBox="1"/>
          <p:nvPr/>
        </p:nvSpPr>
        <p:spPr>
          <a:xfrm>
            <a:off x="371074" y="5843862"/>
            <a:ext cx="7255693" cy="10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2998" b="1" dirty="0">
                <a:latin typeface="+mj-lt"/>
              </a:rPr>
              <a:t>"БЕЗОПАСНЫЕ И КАЧЕСТВЕННЫЕ</a:t>
            </a:r>
          </a:p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АВТОМОБИЛЬНЫЕ ДОРОГИ"</a:t>
            </a:r>
          </a:p>
        </p:txBody>
      </p:sp>
      <p:sp>
        <p:nvSpPr>
          <p:cNvPr id="42" name="TextBox 38"/>
          <p:cNvSpPr txBox="1"/>
          <p:nvPr/>
        </p:nvSpPr>
        <p:spPr>
          <a:xfrm>
            <a:off x="102932" y="6910127"/>
            <a:ext cx="762676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600" b="1" dirty="0">
                <a:latin typeface="+mj-lt"/>
              </a:rPr>
              <a:t>ул. </a:t>
            </a:r>
            <a:r>
              <a:rPr lang="ru-RU" sz="1600" b="1" dirty="0">
                <a:latin typeface="+mj-lt"/>
              </a:rPr>
              <a:t>Шевченко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Комбинатская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Дунаевского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Садовая</a:t>
            </a:r>
            <a:r>
              <a:rPr lang="en-US" sz="1600" b="1" dirty="0">
                <a:latin typeface="+mj-lt"/>
              </a:rPr>
              <a:t>, </a:t>
            </a:r>
            <a:r>
              <a:rPr lang="ru-RU" sz="1600" b="1" dirty="0">
                <a:latin typeface="+mj-lt"/>
              </a:rPr>
              <a:t/>
            </a:r>
            <a:br>
              <a:rPr lang="ru-RU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ул. </a:t>
            </a:r>
            <a:r>
              <a:rPr lang="ru-RU" sz="1600" b="1" dirty="0">
                <a:latin typeface="+mj-lt"/>
              </a:rPr>
              <a:t>Подгорного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30 лет Победы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Проточная, ул. Лермонтова, </a:t>
            </a:r>
            <a:br>
              <a:rPr lang="ru-RU" sz="1600" b="1" dirty="0">
                <a:latin typeface="+mj-lt"/>
              </a:rPr>
            </a:br>
            <a:r>
              <a:rPr lang="ru-RU" sz="1600" b="1" dirty="0">
                <a:latin typeface="+mj-lt"/>
              </a:rPr>
              <a:t>ул. Школьная, ул. Казачья, ул. Совхозная, ул. Пугачева</a:t>
            </a:r>
            <a:endParaRPr lang="en-US" sz="1600" b="1" dirty="0">
              <a:latin typeface="+mj-lt"/>
            </a:endParaRPr>
          </a:p>
        </p:txBody>
      </p:sp>
      <p:sp>
        <p:nvSpPr>
          <p:cNvPr id="43" name="TextBox 35"/>
          <p:cNvSpPr txBox="1"/>
          <p:nvPr/>
        </p:nvSpPr>
        <p:spPr>
          <a:xfrm>
            <a:off x="8351612" y="5873326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460</a:t>
            </a:r>
            <a:endParaRPr lang="en-US" sz="6244" b="1" dirty="0">
              <a:latin typeface="+mj-lt"/>
            </a:endParaRPr>
          </a:p>
        </p:txBody>
      </p:sp>
      <p:pic>
        <p:nvPicPr>
          <p:cNvPr id="44" name="Picture 42"/>
          <p:cNvPicPr>
            <a:picLocks noChangeAspect="1"/>
          </p:cNvPicPr>
          <p:nvPr/>
        </p:nvPicPr>
        <p:blipFill rotWithShape="1">
          <a:blip r:embed="rId5"/>
          <a:srcRect t="-20" b="-20"/>
          <a:stretch/>
        </p:blipFill>
        <p:spPr>
          <a:xfrm>
            <a:off x="10729562" y="4755735"/>
            <a:ext cx="3865708" cy="3860876"/>
          </a:xfrm>
          <a:prstGeom prst="rect">
            <a:avLst/>
          </a:prstGeom>
        </p:spPr>
      </p:pic>
      <p:sp>
        <p:nvSpPr>
          <p:cNvPr id="45" name="TextBox 31"/>
          <p:cNvSpPr txBox="1"/>
          <p:nvPr/>
        </p:nvSpPr>
        <p:spPr>
          <a:xfrm>
            <a:off x="8400342" y="6899220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46" name="TextBox 30"/>
          <p:cNvSpPr txBox="1"/>
          <p:nvPr/>
        </p:nvSpPr>
        <p:spPr>
          <a:xfrm>
            <a:off x="1276858" y="8143956"/>
            <a:ext cx="5278913" cy="49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«</a:t>
            </a:r>
            <a:r>
              <a:rPr lang="ru-RU" sz="2998" b="1" dirty="0">
                <a:latin typeface="+mj-lt"/>
              </a:rPr>
              <a:t>КУЛЬТУРА</a:t>
            </a:r>
            <a:r>
              <a:rPr lang="en-US" sz="2998" b="1" dirty="0">
                <a:latin typeface="+mj-lt"/>
              </a:rPr>
              <a:t>"</a:t>
            </a:r>
          </a:p>
        </p:txBody>
      </p:sp>
      <p:sp>
        <p:nvSpPr>
          <p:cNvPr id="47" name="TextBox 40"/>
          <p:cNvSpPr txBox="1"/>
          <p:nvPr/>
        </p:nvSpPr>
        <p:spPr>
          <a:xfrm>
            <a:off x="-98564" y="8776986"/>
            <a:ext cx="7911675" cy="84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ru-RU" sz="2495" b="1" dirty="0">
                <a:latin typeface="+mj-lt"/>
              </a:rPr>
              <a:t>ВИРТУАЛЬНЫЙ КОНЦЕРТНЫЙ ЗАЛ </a:t>
            </a:r>
          </a:p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ru-RU" sz="2000" b="1" dirty="0">
                <a:latin typeface="+mj-lt"/>
              </a:rPr>
              <a:t>в МБУК «Городской Дворец культуры им. Горького»</a:t>
            </a:r>
            <a:endParaRPr lang="en-US" sz="2000" b="1" dirty="0">
              <a:latin typeface="+mj-lt"/>
            </a:endParaRPr>
          </a:p>
        </p:txBody>
      </p:sp>
      <p:sp>
        <p:nvSpPr>
          <p:cNvPr id="49" name="TextBox 35"/>
          <p:cNvSpPr txBox="1"/>
          <p:nvPr/>
        </p:nvSpPr>
        <p:spPr>
          <a:xfrm>
            <a:off x="8398653" y="8014910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2,5</a:t>
            </a:r>
            <a:endParaRPr lang="en-US" sz="6244" b="1" dirty="0">
              <a:latin typeface="+mj-lt"/>
            </a:endParaRPr>
          </a:p>
        </p:txBody>
      </p:sp>
      <p:sp>
        <p:nvSpPr>
          <p:cNvPr id="50" name="TextBox 31"/>
          <p:cNvSpPr txBox="1"/>
          <p:nvPr/>
        </p:nvSpPr>
        <p:spPr>
          <a:xfrm>
            <a:off x="8424405" y="8997637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40" name="AutoShape 8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1" name="AutoShape 10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2" name="AutoShape 12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pic>
        <p:nvPicPr>
          <p:cNvPr id="6160" name="Picture 16" descr="https://avto-informator.com/upload/images/6035f4b32348b_12d51936db918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740" y="4658620"/>
            <a:ext cx="3706662" cy="3653663"/>
          </a:xfrm>
          <a:prstGeom prst="ellipse">
            <a:avLst/>
          </a:prstGeom>
          <a:ln w="76200" cap="rnd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A7BA98E-CD91-4E05-AF31-8F82B0CFB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68AE37A0-0037-4122-9BED-3A010BDD2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3DFCC558-7DF7-4946-8523-0DD540171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57" y="1811628"/>
            <a:ext cx="15749048" cy="691592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A916F0E5-3BC1-4AE3-9570-8A2778381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226349"/>
            <a:ext cx="2501519" cy="1153272"/>
          </a:xfrm>
          <a:prstGeom prst="rect">
            <a:avLst/>
          </a:prstGeom>
        </p:spPr>
      </p:pic>
      <p:sp>
        <p:nvSpPr>
          <p:cNvPr id="62" name="TextBox 49">
            <a:extLst>
              <a:ext uri="{FF2B5EF4-FFF2-40B4-BE49-F238E27FC236}">
                <a16:creationId xmlns:a16="http://schemas.microsoft.com/office/drawing/2014/main" xmlns="" id="{5DFBF9FB-E271-420E-9DB4-28765777670B}"/>
              </a:ext>
            </a:extLst>
          </p:cNvPr>
          <p:cNvSpPr txBox="1"/>
          <p:nvPr/>
        </p:nvSpPr>
        <p:spPr>
          <a:xfrm>
            <a:off x="2477389" y="385394"/>
            <a:ext cx="12586782" cy="1059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1"/>
              </a:lnSpc>
              <a:spcBef>
                <a:spcPct val="0"/>
              </a:spcBef>
            </a:pPr>
            <a:r>
              <a:rPr lang="en-US" sz="4400" dirty="0">
                <a:latin typeface="Montserrat Extra-Bold"/>
              </a:rPr>
              <a:t>ПРОГРАММНАЯ СТРУКТУРА РАСХОДОВ БЮДЖЕТА ГОРОДА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xmlns="" id="{7536ED0B-7207-42C8-A76B-EE49500CBBD0}"/>
              </a:ext>
            </a:extLst>
          </p:cNvPr>
          <p:cNvGrpSpPr/>
          <p:nvPr/>
        </p:nvGrpSpPr>
        <p:grpSpPr>
          <a:xfrm>
            <a:off x="1499279" y="4297079"/>
            <a:ext cx="1334778" cy="359073"/>
            <a:chOff x="1560822" y="4961951"/>
            <a:chExt cx="1334778" cy="359073"/>
          </a:xfrm>
        </p:grpSpPr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xmlns="" id="{09B877F6-A423-4140-8800-1C832156C55F}"/>
                </a:ext>
              </a:extLst>
            </p:cNvPr>
            <p:cNvSpPr txBox="1"/>
            <p:nvPr/>
          </p:nvSpPr>
          <p:spPr>
            <a:xfrm>
              <a:off x="1560822" y="4961951"/>
              <a:ext cx="638149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400" b="1" dirty="0">
                  <a:latin typeface="+mj-lt"/>
                </a:rPr>
                <a:t>705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71" name="TextBox 26">
              <a:extLst>
                <a:ext uri="{FF2B5EF4-FFF2-40B4-BE49-F238E27FC236}">
                  <a16:creationId xmlns:a16="http://schemas.microsoft.com/office/drawing/2014/main" xmlns="" id="{C19CE198-DB43-43B5-A2F8-AE36A7468BE4}"/>
                </a:ext>
              </a:extLst>
            </p:cNvPr>
            <p:cNvSpPr txBox="1"/>
            <p:nvPr/>
          </p:nvSpPr>
          <p:spPr>
            <a:xfrm>
              <a:off x="2094289" y="5143500"/>
              <a:ext cx="801311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sp>
        <p:nvSpPr>
          <p:cNvPr id="73" name="TextBox 6">
            <a:extLst>
              <a:ext uri="{FF2B5EF4-FFF2-40B4-BE49-F238E27FC236}">
                <a16:creationId xmlns:a16="http://schemas.microsoft.com/office/drawing/2014/main" xmlns="" id="{81574421-909F-4FF2-BC71-0A04DBF34622}"/>
              </a:ext>
            </a:extLst>
          </p:cNvPr>
          <p:cNvSpPr txBox="1"/>
          <p:nvPr/>
        </p:nvSpPr>
        <p:spPr>
          <a:xfrm>
            <a:off x="1386257" y="2530012"/>
            <a:ext cx="1600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b="1" dirty="0">
                <a:solidFill>
                  <a:srgbClr val="3B4E6C"/>
                </a:solidFill>
                <a:latin typeface="+mj-lt"/>
              </a:rPr>
              <a:t>СОЦИАЛЬНАЯ 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  <a:latin typeface="+mj-lt"/>
              </a:rPr>
              <a:t>ПОДДЕРЖКА 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  <a:latin typeface="+mj-lt"/>
              </a:rPr>
              <a:t>ГРАЖДАН</a:t>
            </a:r>
          </a:p>
        </p:txBody>
      </p:sp>
      <p:sp>
        <p:nvSpPr>
          <p:cNvPr id="74" name="TextBox 7">
            <a:extLst>
              <a:ext uri="{FF2B5EF4-FFF2-40B4-BE49-F238E27FC236}">
                <a16:creationId xmlns:a16="http://schemas.microsoft.com/office/drawing/2014/main" xmlns="" id="{03E11043-131D-4F50-8617-A7F8B2F19175}"/>
              </a:ext>
            </a:extLst>
          </p:cNvPr>
          <p:cNvSpPr txBox="1"/>
          <p:nvPr/>
        </p:nvSpPr>
        <p:spPr>
          <a:xfrm>
            <a:off x="4053257" y="2192628"/>
            <a:ext cx="1648118" cy="139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00" b="1" dirty="0">
                <a:solidFill>
                  <a:srgbClr val="3A4D6B"/>
                </a:solidFill>
                <a:latin typeface="+mj-lt"/>
              </a:rPr>
              <a:t>ПОДДЕРЖКА </a:t>
            </a:r>
          </a:p>
          <a:p>
            <a:pPr algn="ctr"/>
            <a:r>
              <a:rPr lang="en-US" sz="1600" b="1" dirty="0">
                <a:solidFill>
                  <a:srgbClr val="3A4D6B"/>
                </a:solidFill>
                <a:latin typeface="+mj-lt"/>
              </a:rPr>
              <a:t>СУБЪЕКТОВ </a:t>
            </a:r>
          </a:p>
          <a:p>
            <a:pPr algn="ctr"/>
            <a:r>
              <a:rPr lang="en-US" sz="1600" b="1" dirty="0">
                <a:solidFill>
                  <a:srgbClr val="3A4D6B"/>
                </a:solidFill>
                <a:latin typeface="+mj-lt"/>
              </a:rPr>
              <a:t>МАЛОГО</a:t>
            </a:r>
          </a:p>
          <a:p>
            <a:pPr algn="ctr"/>
            <a:r>
              <a:rPr lang="en-US" sz="1600" b="1" dirty="0">
                <a:solidFill>
                  <a:srgbClr val="3A4D6B"/>
                </a:solidFill>
                <a:latin typeface="+mj-lt"/>
              </a:rPr>
              <a:t>И СРЕДНЕГО</a:t>
            </a:r>
          </a:p>
          <a:p>
            <a:pPr algn="ctr"/>
            <a:r>
              <a:rPr lang="ru-RU" sz="1050" b="1" dirty="0">
                <a:solidFill>
                  <a:srgbClr val="3A4D6B"/>
                </a:solidFill>
                <a:latin typeface="+mj-lt"/>
              </a:rPr>
              <a:t>П</a:t>
            </a:r>
            <a:r>
              <a:rPr lang="en-US" sz="1050" b="1" dirty="0">
                <a:solidFill>
                  <a:srgbClr val="3A4D6B"/>
                </a:solidFill>
                <a:latin typeface="+mj-lt"/>
              </a:rPr>
              <a:t>РЕДПРИНИМАТЕЛЬСТВА</a:t>
            </a:r>
          </a:p>
          <a:p>
            <a:pPr algn="ctr"/>
            <a:endParaRPr lang="en-US" sz="1600" b="1" dirty="0">
              <a:solidFill>
                <a:srgbClr val="3A4D6B"/>
              </a:solidFill>
              <a:latin typeface="+mj-lt"/>
            </a:endParaRP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040A5638-A060-48E9-B9CC-4204669D5B2A}"/>
              </a:ext>
            </a:extLst>
          </p:cNvPr>
          <p:cNvGrpSpPr/>
          <p:nvPr/>
        </p:nvGrpSpPr>
        <p:grpSpPr>
          <a:xfrm>
            <a:off x="4289338" y="4307929"/>
            <a:ext cx="1155295" cy="370268"/>
            <a:chOff x="2389216" y="4215357"/>
            <a:chExt cx="1155295" cy="370268"/>
          </a:xfrm>
        </p:grpSpPr>
        <p:sp>
          <p:nvSpPr>
            <p:cNvPr id="76" name="TextBox 17">
              <a:extLst>
                <a:ext uri="{FF2B5EF4-FFF2-40B4-BE49-F238E27FC236}">
                  <a16:creationId xmlns:a16="http://schemas.microsoft.com/office/drawing/2014/main" xmlns="" id="{DDB12665-B575-4D3D-857E-37DDB505F9E8}"/>
                </a:ext>
              </a:extLst>
            </p:cNvPr>
            <p:cNvSpPr txBox="1"/>
            <p:nvPr/>
          </p:nvSpPr>
          <p:spPr>
            <a:xfrm>
              <a:off x="2389216" y="4215357"/>
              <a:ext cx="535561" cy="37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14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77" name="TextBox 27">
              <a:extLst>
                <a:ext uri="{FF2B5EF4-FFF2-40B4-BE49-F238E27FC236}">
                  <a16:creationId xmlns:a16="http://schemas.microsoft.com/office/drawing/2014/main" xmlns="" id="{AD0E7716-7BBB-4180-8FC7-041FED26045E}"/>
                </a:ext>
              </a:extLst>
            </p:cNvPr>
            <p:cNvSpPr txBox="1"/>
            <p:nvPr/>
          </p:nvSpPr>
          <p:spPr>
            <a:xfrm>
              <a:off x="2769296" y="4386938"/>
              <a:ext cx="775215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ru-RU" sz="957" b="1" dirty="0">
                  <a:latin typeface="+mj-lt"/>
                </a:rPr>
                <a:t>ТЫС. РУБ.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884CAC6D-EDD5-4FA3-A845-C615C3B9DFD2}"/>
              </a:ext>
            </a:extLst>
          </p:cNvPr>
          <p:cNvGrpSpPr/>
          <p:nvPr/>
        </p:nvGrpSpPr>
        <p:grpSpPr>
          <a:xfrm>
            <a:off x="7018184" y="4307929"/>
            <a:ext cx="1242588" cy="370268"/>
            <a:chOff x="4316553" y="2085025"/>
            <a:chExt cx="1242588" cy="370268"/>
          </a:xfrm>
        </p:grpSpPr>
        <p:sp>
          <p:nvSpPr>
            <p:cNvPr id="79" name="TextBox 18">
              <a:extLst>
                <a:ext uri="{FF2B5EF4-FFF2-40B4-BE49-F238E27FC236}">
                  <a16:creationId xmlns:a16="http://schemas.microsoft.com/office/drawing/2014/main" xmlns="" id="{CC2009EE-9E5A-480A-BB54-5B17194E0701}"/>
                </a:ext>
              </a:extLst>
            </p:cNvPr>
            <p:cNvSpPr txBox="1"/>
            <p:nvPr/>
          </p:nvSpPr>
          <p:spPr>
            <a:xfrm>
              <a:off x="4316553" y="2085025"/>
              <a:ext cx="535561" cy="37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123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80" name="TextBox 28">
              <a:extLst>
                <a:ext uri="{FF2B5EF4-FFF2-40B4-BE49-F238E27FC236}">
                  <a16:creationId xmlns:a16="http://schemas.microsoft.com/office/drawing/2014/main" xmlns="" id="{AB5E11CA-87FA-4E95-BE4A-C40E7053320F}"/>
                </a:ext>
              </a:extLst>
            </p:cNvPr>
            <p:cNvSpPr txBox="1"/>
            <p:nvPr/>
          </p:nvSpPr>
          <p:spPr>
            <a:xfrm>
              <a:off x="4800600" y="2266602"/>
              <a:ext cx="758541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ru-RU" sz="957" b="1" dirty="0">
                  <a:latin typeface="+mj-lt"/>
                </a:rPr>
                <a:t>ТЫС. РУБ.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9089C339-81A4-4129-9B5B-3DDAFB3C0787}"/>
              </a:ext>
            </a:extLst>
          </p:cNvPr>
          <p:cNvGrpSpPr/>
          <p:nvPr/>
        </p:nvGrpSpPr>
        <p:grpSpPr>
          <a:xfrm>
            <a:off x="9736799" y="4304372"/>
            <a:ext cx="1156584" cy="370268"/>
            <a:chOff x="7259723" y="2102794"/>
            <a:chExt cx="1156584" cy="370268"/>
          </a:xfrm>
        </p:grpSpPr>
        <p:sp>
          <p:nvSpPr>
            <p:cNvPr id="82" name="TextBox 19">
              <a:extLst>
                <a:ext uri="{FF2B5EF4-FFF2-40B4-BE49-F238E27FC236}">
                  <a16:creationId xmlns:a16="http://schemas.microsoft.com/office/drawing/2014/main" xmlns="" id="{98002216-BEC8-4344-A62B-8041980D822C}"/>
                </a:ext>
              </a:extLst>
            </p:cNvPr>
            <p:cNvSpPr txBox="1"/>
            <p:nvPr/>
          </p:nvSpPr>
          <p:spPr>
            <a:xfrm>
              <a:off x="7259723" y="2102794"/>
              <a:ext cx="535561" cy="37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13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83" name="TextBox 29">
              <a:extLst>
                <a:ext uri="{FF2B5EF4-FFF2-40B4-BE49-F238E27FC236}">
                  <a16:creationId xmlns:a16="http://schemas.microsoft.com/office/drawing/2014/main" xmlns="" id="{D74D358C-10D8-44A7-B77D-34AB6F0A544E}"/>
                </a:ext>
              </a:extLst>
            </p:cNvPr>
            <p:cNvSpPr txBox="1"/>
            <p:nvPr/>
          </p:nvSpPr>
          <p:spPr>
            <a:xfrm>
              <a:off x="7620000" y="2266602"/>
              <a:ext cx="796307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B9CDBD90-DD82-4466-9D85-A4913196649D}"/>
              </a:ext>
            </a:extLst>
          </p:cNvPr>
          <p:cNvGrpSpPr/>
          <p:nvPr/>
        </p:nvGrpSpPr>
        <p:grpSpPr>
          <a:xfrm>
            <a:off x="12345024" y="4315567"/>
            <a:ext cx="1511565" cy="359073"/>
            <a:chOff x="9082633" y="4228590"/>
            <a:chExt cx="1511565" cy="359073"/>
          </a:xfrm>
        </p:grpSpPr>
        <p:sp>
          <p:nvSpPr>
            <p:cNvPr id="85" name="TextBox 20">
              <a:extLst>
                <a:ext uri="{FF2B5EF4-FFF2-40B4-BE49-F238E27FC236}">
                  <a16:creationId xmlns:a16="http://schemas.microsoft.com/office/drawing/2014/main" xmlns="" id="{E71E912D-73EC-4DE1-B72B-51D1DBB311B7}"/>
                </a:ext>
              </a:extLst>
            </p:cNvPr>
            <p:cNvSpPr txBox="1"/>
            <p:nvPr/>
          </p:nvSpPr>
          <p:spPr>
            <a:xfrm>
              <a:off x="9082633" y="4228590"/>
              <a:ext cx="855754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1924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86" name="TextBox 30">
              <a:extLst>
                <a:ext uri="{FF2B5EF4-FFF2-40B4-BE49-F238E27FC236}">
                  <a16:creationId xmlns:a16="http://schemas.microsoft.com/office/drawing/2014/main" xmlns="" id="{29C3B126-D836-405D-9B3F-FE2917CE5978}"/>
                </a:ext>
              </a:extLst>
            </p:cNvPr>
            <p:cNvSpPr txBox="1"/>
            <p:nvPr/>
          </p:nvSpPr>
          <p:spPr>
            <a:xfrm>
              <a:off x="9850379" y="4386938"/>
              <a:ext cx="743819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</a:t>
              </a:r>
              <a:r>
                <a:rPr lang="ru-RU" sz="957" b="1" dirty="0">
                  <a:latin typeface="+mj-lt"/>
                </a:rPr>
                <a:t>ЛН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xmlns="" id="{629D88A2-C26D-4C7E-B438-79514B4BC3F9}"/>
              </a:ext>
            </a:extLst>
          </p:cNvPr>
          <p:cNvGrpSpPr/>
          <p:nvPr/>
        </p:nvGrpSpPr>
        <p:grpSpPr>
          <a:xfrm>
            <a:off x="15002628" y="5926428"/>
            <a:ext cx="1389560" cy="359073"/>
            <a:chOff x="7294528" y="7097719"/>
            <a:chExt cx="1389560" cy="359073"/>
          </a:xfrm>
        </p:grpSpPr>
        <p:sp>
          <p:nvSpPr>
            <p:cNvPr id="88" name="TextBox 21">
              <a:extLst>
                <a:ext uri="{FF2B5EF4-FFF2-40B4-BE49-F238E27FC236}">
                  <a16:creationId xmlns:a16="http://schemas.microsoft.com/office/drawing/2014/main" xmlns="" id="{71FC0372-0470-4FB2-A715-49D885987DCF}"/>
                </a:ext>
              </a:extLst>
            </p:cNvPr>
            <p:cNvSpPr txBox="1"/>
            <p:nvPr/>
          </p:nvSpPr>
          <p:spPr>
            <a:xfrm>
              <a:off x="7294528" y="7097719"/>
              <a:ext cx="706684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466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89" name="TextBox 31">
              <a:extLst>
                <a:ext uri="{FF2B5EF4-FFF2-40B4-BE49-F238E27FC236}">
                  <a16:creationId xmlns:a16="http://schemas.microsoft.com/office/drawing/2014/main" xmlns="" id="{A3C9B150-C4C1-430B-88F6-2D0DF73A7065}"/>
                </a:ext>
              </a:extLst>
            </p:cNvPr>
            <p:cNvSpPr txBox="1"/>
            <p:nvPr/>
          </p:nvSpPr>
          <p:spPr>
            <a:xfrm>
              <a:off x="7968262" y="7274559"/>
              <a:ext cx="715826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xmlns="" id="{B2FC8FD5-0D18-4C10-BA7D-3C2648D6043C}"/>
              </a:ext>
            </a:extLst>
          </p:cNvPr>
          <p:cNvGrpSpPr/>
          <p:nvPr/>
        </p:nvGrpSpPr>
        <p:grpSpPr>
          <a:xfrm>
            <a:off x="12412465" y="5926428"/>
            <a:ext cx="1229815" cy="370268"/>
            <a:chOff x="9597367" y="9199649"/>
            <a:chExt cx="1229815" cy="370268"/>
          </a:xfrm>
        </p:grpSpPr>
        <p:sp>
          <p:nvSpPr>
            <p:cNvPr id="91" name="TextBox 22">
              <a:extLst>
                <a:ext uri="{FF2B5EF4-FFF2-40B4-BE49-F238E27FC236}">
                  <a16:creationId xmlns:a16="http://schemas.microsoft.com/office/drawing/2014/main" xmlns="" id="{A9895FBB-26E7-4372-ADE3-4D150CEBBA74}"/>
                </a:ext>
              </a:extLst>
            </p:cNvPr>
            <p:cNvSpPr txBox="1"/>
            <p:nvPr/>
          </p:nvSpPr>
          <p:spPr>
            <a:xfrm>
              <a:off x="9597367" y="9199649"/>
              <a:ext cx="535561" cy="37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69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xmlns="" id="{E158B890-1DF2-4B4F-9B6C-E80316A14514}"/>
                </a:ext>
              </a:extLst>
            </p:cNvPr>
            <p:cNvSpPr txBox="1"/>
            <p:nvPr/>
          </p:nvSpPr>
          <p:spPr>
            <a:xfrm>
              <a:off x="10031520" y="9384783"/>
              <a:ext cx="795662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C2F0309D-4BA6-4485-8764-1CF3C8B1B878}"/>
              </a:ext>
            </a:extLst>
          </p:cNvPr>
          <p:cNvGrpSpPr/>
          <p:nvPr/>
        </p:nvGrpSpPr>
        <p:grpSpPr>
          <a:xfrm>
            <a:off x="9688032" y="5923731"/>
            <a:ext cx="1326621" cy="359073"/>
            <a:chOff x="12270641" y="9210844"/>
            <a:chExt cx="1326621" cy="359073"/>
          </a:xfrm>
        </p:grpSpPr>
        <p:sp>
          <p:nvSpPr>
            <p:cNvPr id="94" name="TextBox 23">
              <a:extLst>
                <a:ext uri="{FF2B5EF4-FFF2-40B4-BE49-F238E27FC236}">
                  <a16:creationId xmlns:a16="http://schemas.microsoft.com/office/drawing/2014/main" xmlns="" id="{A5D0D190-1BA4-4A40-9E6A-03A6B5627D44}"/>
                </a:ext>
              </a:extLst>
            </p:cNvPr>
            <p:cNvSpPr txBox="1"/>
            <p:nvPr/>
          </p:nvSpPr>
          <p:spPr>
            <a:xfrm>
              <a:off x="12270641" y="9210844"/>
              <a:ext cx="708453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129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xmlns="" id="{01EAEF01-F54E-4CDE-9C43-5D8FFA7AB6F7}"/>
                </a:ext>
              </a:extLst>
            </p:cNvPr>
            <p:cNvSpPr txBox="1"/>
            <p:nvPr/>
          </p:nvSpPr>
          <p:spPr>
            <a:xfrm>
              <a:off x="12801600" y="9384783"/>
              <a:ext cx="795662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xmlns="" id="{63367FFB-4387-42D9-9301-0FF6C96A5ECA}"/>
              </a:ext>
            </a:extLst>
          </p:cNvPr>
          <p:cNvGrpSpPr/>
          <p:nvPr/>
        </p:nvGrpSpPr>
        <p:grpSpPr>
          <a:xfrm>
            <a:off x="6892565" y="5906588"/>
            <a:ext cx="1351692" cy="359073"/>
            <a:chOff x="6937330" y="6571460"/>
            <a:chExt cx="1351692" cy="359073"/>
          </a:xfrm>
        </p:grpSpPr>
        <p:sp>
          <p:nvSpPr>
            <p:cNvPr id="97" name="TextBox 24">
              <a:extLst>
                <a:ext uri="{FF2B5EF4-FFF2-40B4-BE49-F238E27FC236}">
                  <a16:creationId xmlns:a16="http://schemas.microsoft.com/office/drawing/2014/main" xmlns="" id="{B11611DD-1350-4AF4-8214-912371283B28}"/>
                </a:ext>
              </a:extLst>
            </p:cNvPr>
            <p:cNvSpPr txBox="1"/>
            <p:nvPr/>
          </p:nvSpPr>
          <p:spPr>
            <a:xfrm>
              <a:off x="6937330" y="6571460"/>
              <a:ext cx="6779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190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98" name="TextBox 34">
              <a:extLst>
                <a:ext uri="{FF2B5EF4-FFF2-40B4-BE49-F238E27FC236}">
                  <a16:creationId xmlns:a16="http://schemas.microsoft.com/office/drawing/2014/main" xmlns="" id="{CE90EA0D-A3CB-42D0-B806-BAB054A714A8}"/>
                </a:ext>
              </a:extLst>
            </p:cNvPr>
            <p:cNvSpPr txBox="1"/>
            <p:nvPr/>
          </p:nvSpPr>
          <p:spPr>
            <a:xfrm>
              <a:off x="7523855" y="6712314"/>
              <a:ext cx="765167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xmlns="" id="{5A72E4B9-BE81-4B84-8046-84F1CB6DD5DF}"/>
              </a:ext>
            </a:extLst>
          </p:cNvPr>
          <p:cNvGrpSpPr/>
          <p:nvPr/>
        </p:nvGrpSpPr>
        <p:grpSpPr>
          <a:xfrm>
            <a:off x="4229931" y="5862308"/>
            <a:ext cx="1154813" cy="370268"/>
            <a:chOff x="14618587" y="4222992"/>
            <a:chExt cx="1154813" cy="370268"/>
          </a:xfrm>
        </p:grpSpPr>
        <p:sp>
          <p:nvSpPr>
            <p:cNvPr id="100" name="TextBox 25">
              <a:extLst>
                <a:ext uri="{FF2B5EF4-FFF2-40B4-BE49-F238E27FC236}">
                  <a16:creationId xmlns:a16="http://schemas.microsoft.com/office/drawing/2014/main" xmlns="" id="{615257DE-9508-44E1-91F5-EAB59AA721FD}"/>
                </a:ext>
              </a:extLst>
            </p:cNvPr>
            <p:cNvSpPr txBox="1"/>
            <p:nvPr/>
          </p:nvSpPr>
          <p:spPr>
            <a:xfrm>
              <a:off x="14618587" y="4222992"/>
              <a:ext cx="535561" cy="37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6"/>
                </a:lnSpc>
              </a:pPr>
              <a:r>
                <a:rPr lang="ru-RU" sz="2617" b="1" dirty="0">
                  <a:latin typeface="+mj-lt"/>
                </a:rPr>
                <a:t>51</a:t>
              </a:r>
              <a:endParaRPr lang="en-US" sz="2617" b="1" dirty="0">
                <a:latin typeface="+mj-lt"/>
              </a:endParaRPr>
            </a:p>
          </p:txBody>
        </p:sp>
        <p:sp>
          <p:nvSpPr>
            <p:cNvPr id="101" name="TextBox 35">
              <a:extLst>
                <a:ext uri="{FF2B5EF4-FFF2-40B4-BE49-F238E27FC236}">
                  <a16:creationId xmlns:a16="http://schemas.microsoft.com/office/drawing/2014/main" xmlns="" id="{45ADC648-1D63-493D-A7DA-53155135AD6C}"/>
                </a:ext>
              </a:extLst>
            </p:cNvPr>
            <p:cNvSpPr txBox="1"/>
            <p:nvPr/>
          </p:nvSpPr>
          <p:spPr>
            <a:xfrm>
              <a:off x="15008233" y="4386938"/>
              <a:ext cx="765167" cy="1282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33"/>
                </a:lnSpc>
              </a:pPr>
              <a:r>
                <a:rPr lang="en-US" sz="957" b="1" dirty="0">
                  <a:latin typeface="+mj-lt"/>
                </a:rPr>
                <a:t>МЛ</a:t>
              </a:r>
              <a:r>
                <a:rPr lang="ru-RU" sz="957" b="1" dirty="0">
                  <a:latin typeface="+mj-lt"/>
                </a:rPr>
                <a:t>Н</a:t>
              </a:r>
              <a:r>
                <a:rPr lang="en-US" sz="957" b="1" dirty="0">
                  <a:latin typeface="+mj-lt"/>
                </a:rPr>
                <a:t>.</a:t>
              </a:r>
              <a:r>
                <a:rPr lang="ru-RU" sz="957" b="1" dirty="0">
                  <a:latin typeface="+mj-lt"/>
                </a:rPr>
                <a:t> </a:t>
              </a:r>
              <a:r>
                <a:rPr lang="en-US" sz="957" b="1" dirty="0">
                  <a:latin typeface="+mj-lt"/>
                </a:rPr>
                <a:t>РУБ</a:t>
              </a:r>
              <a:r>
                <a:rPr lang="ru-RU" sz="957" b="1" dirty="0">
                  <a:latin typeface="+mj-lt"/>
                </a:rPr>
                <a:t>.</a:t>
              </a:r>
              <a:endParaRPr lang="en-US" sz="957" b="1" dirty="0">
                <a:latin typeface="+mj-lt"/>
              </a:endParaRPr>
            </a:p>
          </p:txBody>
        </p:sp>
      </p:grp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348192A4-788C-4BBC-9CB6-1EADF348B54F}"/>
              </a:ext>
            </a:extLst>
          </p:cNvPr>
          <p:cNvSpPr/>
          <p:nvPr/>
        </p:nvSpPr>
        <p:spPr>
          <a:xfrm>
            <a:off x="6858000" y="2342668"/>
            <a:ext cx="14760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B4E6C"/>
                </a:solidFill>
              </a:rPr>
              <a:t>РАЗВИТИЕ </a:t>
            </a:r>
          </a:p>
          <a:p>
            <a:pPr algn="ctr"/>
            <a:r>
              <a:rPr lang="en-US" sz="1100" b="1" dirty="0">
                <a:solidFill>
                  <a:srgbClr val="3B4E6C"/>
                </a:solidFill>
              </a:rPr>
              <a:t>МУНИЦИПАЛЬНОЙ </a:t>
            </a:r>
          </a:p>
          <a:p>
            <a:pPr algn="ctr"/>
            <a:r>
              <a:rPr lang="en-US" b="1" dirty="0">
                <a:solidFill>
                  <a:srgbClr val="3B4E6C"/>
                </a:solidFill>
              </a:rPr>
              <a:t>СЛУЖБЫ</a:t>
            </a:r>
          </a:p>
          <a:p>
            <a:pPr algn="ctr"/>
            <a:endParaRPr lang="en-US" b="1" dirty="0">
              <a:solidFill>
                <a:srgbClr val="3B4E6C"/>
              </a:solidFill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E113076F-1A68-448D-8143-FF160AF893FC}"/>
              </a:ext>
            </a:extLst>
          </p:cNvPr>
          <p:cNvSpPr/>
          <p:nvPr/>
        </p:nvSpPr>
        <p:spPr>
          <a:xfrm>
            <a:off x="9463457" y="2286955"/>
            <a:ext cx="17526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3B4E6C"/>
                </a:solidFill>
              </a:rPr>
              <a:t>МЕЖНАЦИОНАЛЬНЫЕ 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</a:rPr>
              <a:t>ОТНОШЕНИЯ</a:t>
            </a:r>
            <a:endParaRPr lang="ru-RU" sz="1600" b="1" dirty="0">
              <a:solidFill>
                <a:srgbClr val="3B4E6C"/>
              </a:solidFill>
            </a:endParaRPr>
          </a:p>
          <a:p>
            <a:pPr algn="ctr"/>
            <a:r>
              <a:rPr lang="en-US" sz="1400" b="1" dirty="0">
                <a:solidFill>
                  <a:srgbClr val="3B4E6C"/>
                </a:solidFill>
              </a:rPr>
              <a:t>И ПОДДЕРЖКА </a:t>
            </a:r>
          </a:p>
          <a:p>
            <a:pPr algn="ctr"/>
            <a:r>
              <a:rPr lang="en-US" b="1" dirty="0">
                <a:solidFill>
                  <a:srgbClr val="3B4E6C"/>
                </a:solidFill>
              </a:rPr>
              <a:t>КАЗАЧЕСТВА</a:t>
            </a:r>
          </a:p>
          <a:p>
            <a:pPr algn="ctr"/>
            <a:endParaRPr lang="en-US" b="1" dirty="0">
              <a:solidFill>
                <a:srgbClr val="3B4E6C"/>
              </a:solidFill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7257DCA8-A32D-4EF4-A7F2-E969FBFF8B72}"/>
              </a:ext>
            </a:extLst>
          </p:cNvPr>
          <p:cNvSpPr/>
          <p:nvPr/>
        </p:nvSpPr>
        <p:spPr>
          <a:xfrm>
            <a:off x="12206657" y="2631463"/>
            <a:ext cx="1752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29"/>
              </a:lnSpc>
            </a:pPr>
            <a:r>
              <a:rPr lang="en-US" sz="1600" b="1" dirty="0">
                <a:solidFill>
                  <a:srgbClr val="3B4E6C"/>
                </a:solidFill>
              </a:rPr>
              <a:t>ОБРАЗОВАНИЕ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F4F80330-DDAA-480C-9883-E638F3B24695}"/>
              </a:ext>
            </a:extLst>
          </p:cNvPr>
          <p:cNvSpPr/>
          <p:nvPr/>
        </p:nvSpPr>
        <p:spPr>
          <a:xfrm>
            <a:off x="14873657" y="7250101"/>
            <a:ext cx="175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B4E6C"/>
                </a:solidFill>
              </a:rPr>
              <a:t>БЕЗОПАСНЫЕ</a:t>
            </a:r>
          </a:p>
          <a:p>
            <a:pPr algn="ctr"/>
            <a:r>
              <a:rPr lang="en-US" sz="1400" b="1" dirty="0">
                <a:solidFill>
                  <a:srgbClr val="3B4E6C"/>
                </a:solidFill>
              </a:rPr>
              <a:t>И КАЧЕСТВЕННЫЕ </a:t>
            </a:r>
          </a:p>
          <a:p>
            <a:pPr algn="ctr"/>
            <a:r>
              <a:rPr lang="en-US" sz="1400" b="1" dirty="0">
                <a:solidFill>
                  <a:srgbClr val="3B4E6C"/>
                </a:solidFill>
              </a:rPr>
              <a:t>АВТОМОБИЛЬНЫЕ </a:t>
            </a:r>
          </a:p>
          <a:p>
            <a:pPr algn="ctr"/>
            <a:r>
              <a:rPr lang="en-US" sz="1400" b="1" dirty="0">
                <a:solidFill>
                  <a:srgbClr val="3B4E6C"/>
                </a:solidFill>
              </a:rPr>
              <a:t>ДОРОГИ 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31A7700B-BD02-44B1-9B56-BA8BE36FEC2C}"/>
              </a:ext>
            </a:extLst>
          </p:cNvPr>
          <p:cNvSpPr/>
          <p:nvPr/>
        </p:nvSpPr>
        <p:spPr>
          <a:xfrm>
            <a:off x="12130457" y="7199670"/>
            <a:ext cx="175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B4E6C"/>
                </a:solidFill>
              </a:rPr>
              <a:t>РАЗВИТИЕ 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</a:rPr>
              <a:t>ФИЗИЧЕСКОЙ 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</a:rPr>
              <a:t>КУЛЬТУРЫ</a:t>
            </a:r>
          </a:p>
          <a:p>
            <a:pPr algn="ctr"/>
            <a:r>
              <a:rPr lang="en-US" sz="1600" b="1" dirty="0">
                <a:solidFill>
                  <a:srgbClr val="3B4E6C"/>
                </a:solidFill>
              </a:rPr>
              <a:t> И СПОРТА</a:t>
            </a: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xmlns="" id="{347071DB-A8F2-425F-BD4E-12498FDDE5C6}"/>
              </a:ext>
            </a:extLst>
          </p:cNvPr>
          <p:cNvSpPr/>
          <p:nvPr/>
        </p:nvSpPr>
        <p:spPr>
          <a:xfrm>
            <a:off x="9463457" y="7602828"/>
            <a:ext cx="1752600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b="1" dirty="0">
                <a:solidFill>
                  <a:srgbClr val="3B4E6C"/>
                </a:solidFill>
              </a:rPr>
              <a:t>КУЛЬТУРА</a:t>
            </a: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AD426BA0-0F67-4EA8-B14B-A49DA21422D1}"/>
              </a:ext>
            </a:extLst>
          </p:cNvPr>
          <p:cNvSpPr/>
          <p:nvPr/>
        </p:nvSpPr>
        <p:spPr>
          <a:xfrm>
            <a:off x="6720257" y="7196765"/>
            <a:ext cx="175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3B4E6C"/>
                </a:solidFill>
              </a:rPr>
              <a:t>РАЗВИТИЕ</a:t>
            </a:r>
            <a:r>
              <a:rPr lang="en-US" b="1" dirty="0">
                <a:solidFill>
                  <a:srgbClr val="3B4E6C"/>
                </a:solidFill>
              </a:rPr>
              <a:t> </a:t>
            </a:r>
          </a:p>
          <a:p>
            <a:pPr algn="ctr"/>
            <a:r>
              <a:rPr lang="en-US" sz="1200" b="1" dirty="0">
                <a:solidFill>
                  <a:srgbClr val="3B4E6C"/>
                </a:solidFill>
              </a:rPr>
              <a:t>ЖИЛИЩНО-КОММУНАЛЬНОГО </a:t>
            </a:r>
          </a:p>
          <a:p>
            <a:pPr algn="ctr"/>
            <a:r>
              <a:rPr lang="en-US" b="1" dirty="0">
                <a:solidFill>
                  <a:srgbClr val="3B4E6C"/>
                </a:solidFill>
              </a:rPr>
              <a:t>ХОЗЯЙСТВА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xmlns="" id="{282296AE-098F-474D-9578-37A05DBDEDAF}"/>
              </a:ext>
            </a:extLst>
          </p:cNvPr>
          <p:cNvSpPr/>
          <p:nvPr/>
        </p:nvSpPr>
        <p:spPr>
          <a:xfrm>
            <a:off x="3977057" y="7374228"/>
            <a:ext cx="1724318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28"/>
              </a:lnSpc>
            </a:pPr>
            <a:r>
              <a:rPr lang="en-US" sz="1400" b="1" dirty="0">
                <a:solidFill>
                  <a:srgbClr val="3B4E6C"/>
                </a:solidFill>
              </a:rPr>
              <a:t>ФОРМИРОВАНИЕ</a:t>
            </a:r>
          </a:p>
          <a:p>
            <a:pPr algn="ctr">
              <a:lnSpc>
                <a:spcPts val="1428"/>
              </a:lnSpc>
            </a:pPr>
            <a:r>
              <a:rPr lang="en-US" sz="1400" b="1" dirty="0">
                <a:solidFill>
                  <a:srgbClr val="3B4E6C"/>
                </a:solidFill>
              </a:rPr>
              <a:t> СОВРЕМЕННОЙ </a:t>
            </a:r>
          </a:p>
          <a:p>
            <a:pPr algn="ctr">
              <a:lnSpc>
                <a:spcPts val="1428"/>
              </a:lnSpc>
            </a:pPr>
            <a:r>
              <a:rPr lang="en-US" sz="1400" b="1" dirty="0">
                <a:solidFill>
                  <a:srgbClr val="3B4E6C"/>
                </a:solidFill>
              </a:rPr>
              <a:t>ГОРОДСКОЙ</a:t>
            </a:r>
          </a:p>
          <a:p>
            <a:pPr algn="ctr">
              <a:lnSpc>
                <a:spcPts val="1428"/>
              </a:lnSpc>
            </a:pPr>
            <a:r>
              <a:rPr lang="en-US" sz="1400" b="1" dirty="0">
                <a:solidFill>
                  <a:srgbClr val="3B4E6C"/>
                </a:solidFill>
              </a:rPr>
              <a:t>СРЕДЫ</a:t>
            </a:r>
          </a:p>
        </p:txBody>
      </p:sp>
      <p:sp>
        <p:nvSpPr>
          <p:cNvPr id="110" name="TextBox 40">
            <a:extLst>
              <a:ext uri="{FF2B5EF4-FFF2-40B4-BE49-F238E27FC236}">
                <a16:creationId xmlns:a16="http://schemas.microsoft.com/office/drawing/2014/main" xmlns="" id="{C6DC12CF-E0A5-4B0A-B31C-FC2435FA572D}"/>
              </a:ext>
            </a:extLst>
          </p:cNvPr>
          <p:cNvSpPr txBox="1"/>
          <p:nvPr/>
        </p:nvSpPr>
        <p:spPr>
          <a:xfrm>
            <a:off x="3200400" y="8915140"/>
            <a:ext cx="11984341" cy="55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ru-RU" sz="3391" b="1" dirty="0">
                <a:latin typeface="+mj-lt"/>
              </a:rPr>
              <a:t>ОБЩИЙ ОБЪЕМ СРЕДСТВ: 3, 547 МЛРД</a:t>
            </a:r>
            <a:r>
              <a:rPr lang="en-US" sz="3391" b="1" dirty="0">
                <a:latin typeface="+mj-lt"/>
              </a:rPr>
              <a:t>.</a:t>
            </a:r>
            <a:r>
              <a:rPr lang="ru-RU" sz="3391" b="1" dirty="0">
                <a:latin typeface="+mj-lt"/>
              </a:rPr>
              <a:t> РУБ.</a:t>
            </a:r>
            <a:endParaRPr lang="en-US" sz="3391" b="1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DC82DB0-68E5-43D1-AD33-62FB0F34A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8744765" y="1339230"/>
            <a:ext cx="7028635" cy="3726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УКРЕПЛЕНИЕ</a:t>
            </a:r>
          </a:p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МАТЕРИАЛЬНО-ТЕХНИЧЕСКОЙ БАЗЫ</a:t>
            </a:r>
          </a:p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ДЕТСКИХ САДОВ</a:t>
            </a:r>
          </a:p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0,8 МЛН. РУБ.</a:t>
            </a:r>
            <a:endParaRPr lang="en-US" sz="4204" b="1" dirty="0">
              <a:latin typeface="+mj-lt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4195C4A-D905-4BD0-94C9-6B65D1E05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9EBA227-5F1D-40E3-9833-5870B19A5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2" y="723900"/>
            <a:ext cx="7687828" cy="4324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83016F-2CAA-4851-A76E-37278B372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34A9986-C3F7-4DC1-9149-5C8C31AAA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2" y="723900"/>
            <a:ext cx="7687828" cy="4324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t="12112"/>
          <a:stretch>
            <a:fillRect/>
          </a:stretch>
        </p:blipFill>
        <p:spPr>
          <a:xfrm>
            <a:off x="8572769" y="5340013"/>
            <a:ext cx="8871297" cy="4210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8"/>
          <p:cNvSpPr txBox="1"/>
          <p:nvPr/>
        </p:nvSpPr>
        <p:spPr>
          <a:xfrm>
            <a:off x="1828800" y="5981700"/>
            <a:ext cx="6324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3600" b="1" dirty="0">
                <a:latin typeface="+mj-lt"/>
              </a:rPr>
              <a:t>ОБЕСПЕЧЕНИЕ ОТДЫХА</a:t>
            </a:r>
          </a:p>
          <a:p>
            <a:pPr algn="r"/>
            <a:r>
              <a:rPr lang="en-US" sz="3600" b="1" dirty="0">
                <a:latin typeface="+mj-lt"/>
              </a:rPr>
              <a:t>И ОЗДОРОВЛЕНИЯ ДЕТЕЙ</a:t>
            </a:r>
          </a:p>
          <a:p>
            <a:pPr algn="r"/>
            <a:r>
              <a:rPr lang="en-US" sz="3600" b="1" dirty="0">
                <a:latin typeface="+mj-lt"/>
              </a:rPr>
              <a:t>ЗА СЧЕТ СРЕДСТВ</a:t>
            </a:r>
          </a:p>
          <a:p>
            <a:pPr algn="r"/>
            <a:r>
              <a:rPr lang="en-US" sz="3600" b="1" dirty="0">
                <a:latin typeface="+mj-lt"/>
              </a:rPr>
              <a:t>КРАЕВОГО БЮДЖЕТА</a:t>
            </a:r>
          </a:p>
          <a:p>
            <a:pPr algn="r">
              <a:spcBef>
                <a:spcPct val="0"/>
              </a:spcBef>
            </a:pPr>
            <a:r>
              <a:rPr lang="ru-RU" sz="3600" b="1" dirty="0">
                <a:latin typeface="+mj-lt"/>
              </a:rPr>
              <a:t>9,9</a:t>
            </a:r>
            <a:r>
              <a:rPr lang="en-US" sz="3600" b="1" dirty="0">
                <a:latin typeface="+mj-lt"/>
              </a:rPr>
              <a:t> МЛН. РУБ.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4195C4A-D905-4BD0-94C9-6B65D1E05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sp>
        <p:nvSpPr>
          <p:cNvPr id="9" name="TextBox 27">
            <a:extLst>
              <a:ext uri="{FF2B5EF4-FFF2-40B4-BE49-F238E27FC236}">
                <a16:creationId xmlns:a16="http://schemas.microsoft.com/office/drawing/2014/main" xmlns="" id="{3A773FBF-8710-418F-AF2C-B34E0819FED8}"/>
              </a:ext>
            </a:extLst>
          </p:cNvPr>
          <p:cNvSpPr txBox="1"/>
          <p:nvPr/>
        </p:nvSpPr>
        <p:spPr>
          <a:xfrm>
            <a:off x="8744765" y="1339230"/>
            <a:ext cx="7028635" cy="4482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УКРЕПЛЕНИЕ</a:t>
            </a:r>
          </a:p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МАТЕРИАЛЬНО-ТЕХНИЧЕСКОЙ БАЗЫ</a:t>
            </a:r>
          </a:p>
          <a:p>
            <a:pPr>
              <a:lnSpc>
                <a:spcPts val="5886"/>
              </a:lnSpc>
            </a:pPr>
            <a:r>
              <a:rPr lang="ru-RU" sz="4204" b="1" dirty="0">
                <a:latin typeface="+mj-lt"/>
              </a:rPr>
              <a:t>ДЕТСКИХ САДОВ</a:t>
            </a:r>
          </a:p>
          <a:p>
            <a:pPr>
              <a:lnSpc>
                <a:spcPts val="5886"/>
              </a:lnSpc>
            </a:pPr>
            <a:r>
              <a:rPr lang="ru-RU" sz="4204" b="1" dirty="0"/>
              <a:t>0,8 МЛН. РУБ.</a:t>
            </a:r>
            <a:endParaRPr lang="en-US" sz="4204" b="1" dirty="0"/>
          </a:p>
          <a:p>
            <a:pPr>
              <a:lnSpc>
                <a:spcPts val="5886"/>
              </a:lnSpc>
            </a:pPr>
            <a:endParaRPr lang="en-US" sz="4204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348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05B5ACC-F70F-4802-AF48-2966AE2AF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0" y="542908"/>
            <a:ext cx="7153609" cy="4023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7"/>
          <p:cNvSpPr txBox="1"/>
          <p:nvPr/>
        </p:nvSpPr>
        <p:spPr>
          <a:xfrm>
            <a:off x="8382000" y="1400358"/>
            <a:ext cx="8587714" cy="246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НА ОРГАНИЗАЦИЮ БЕСПЛАТНОГО</a:t>
            </a:r>
          </a:p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ГОРЯЧЕГО ПИТАНИЯ</a:t>
            </a:r>
          </a:p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ОБУЧАЮЩИХСЯ 1-4 КЛАССОВ</a:t>
            </a:r>
          </a:p>
          <a:p>
            <a:pPr>
              <a:lnSpc>
                <a:spcPts val="4863"/>
              </a:lnSpc>
              <a:spcBef>
                <a:spcPct val="0"/>
              </a:spcBef>
            </a:pPr>
            <a:r>
              <a:rPr lang="en-US" sz="3474" b="1" dirty="0">
                <a:latin typeface="+mj-lt"/>
              </a:rPr>
              <a:t>72 МЛН. РУБ.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8267D6C-BD9B-4167-BE77-F7B44B8D5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05B5ACC-F70F-4802-AF48-2966AE2AF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0" y="542908"/>
            <a:ext cx="7153609" cy="4023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25703" y="5600700"/>
            <a:ext cx="7129675" cy="401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7"/>
          <p:cNvSpPr txBox="1"/>
          <p:nvPr/>
        </p:nvSpPr>
        <p:spPr>
          <a:xfrm>
            <a:off x="8382000" y="1400358"/>
            <a:ext cx="8587714" cy="246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НА ОРГАНИЗАЦИЮ БЕСПЛАТНОГО</a:t>
            </a:r>
          </a:p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ГОРЯЧЕГО ПИТАНИЯ</a:t>
            </a:r>
          </a:p>
          <a:p>
            <a:pPr>
              <a:lnSpc>
                <a:spcPts val="4863"/>
              </a:lnSpc>
            </a:pPr>
            <a:r>
              <a:rPr lang="en-US" sz="3474" b="1" dirty="0">
                <a:latin typeface="+mj-lt"/>
              </a:rPr>
              <a:t>ОБУЧАЮЩИХСЯ 1-4 КЛАССОВ</a:t>
            </a:r>
          </a:p>
          <a:p>
            <a:pPr>
              <a:lnSpc>
                <a:spcPts val="4863"/>
              </a:lnSpc>
              <a:spcBef>
                <a:spcPct val="0"/>
              </a:spcBef>
            </a:pPr>
            <a:r>
              <a:rPr lang="en-US" sz="3474" b="1" dirty="0">
                <a:latin typeface="+mj-lt"/>
              </a:rPr>
              <a:t>72 МЛН. РУБ.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63858" y="5967754"/>
            <a:ext cx="8237730" cy="327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15"/>
              </a:lnSpc>
            </a:pPr>
            <a:r>
              <a:rPr lang="en-US" sz="3082" b="1" dirty="0">
                <a:latin typeface="+mj-lt"/>
              </a:rPr>
              <a:t>НА ОРГАНИЗАЦИЮ БЕСПЛАТНОГО</a:t>
            </a:r>
          </a:p>
          <a:p>
            <a:pPr algn="r">
              <a:lnSpc>
                <a:spcPts val="4315"/>
              </a:lnSpc>
            </a:pPr>
            <a:r>
              <a:rPr lang="en-US" sz="3082" b="1" dirty="0">
                <a:latin typeface="+mj-lt"/>
              </a:rPr>
              <a:t>ГОРЯЧЕГО ПИТАНИЯ</a:t>
            </a:r>
          </a:p>
          <a:p>
            <a:pPr algn="r">
              <a:lnSpc>
                <a:spcPts val="4315"/>
              </a:lnSpc>
            </a:pPr>
            <a:r>
              <a:rPr lang="en-US" sz="3082" b="1" dirty="0">
                <a:latin typeface="+mj-lt"/>
              </a:rPr>
              <a:t>ДЕТЕЙ ИНВАЛИДОВ,</a:t>
            </a:r>
          </a:p>
          <a:p>
            <a:pPr algn="r">
              <a:lnSpc>
                <a:spcPts val="4315"/>
              </a:lnSpc>
            </a:pPr>
            <a:r>
              <a:rPr lang="en-US" sz="3082" b="1" dirty="0">
                <a:latin typeface="+mj-lt"/>
              </a:rPr>
              <a:t>ДЕТЕЙ С ОГРАНИЧЕННЫМИ ВОЗМОЖНОСТЯМИ ЗДОРОВЬЯ</a:t>
            </a:r>
          </a:p>
          <a:p>
            <a:pPr algn="r">
              <a:lnSpc>
                <a:spcPts val="4315"/>
              </a:lnSpc>
              <a:spcBef>
                <a:spcPct val="0"/>
              </a:spcBef>
            </a:pPr>
            <a:r>
              <a:rPr lang="en-US" sz="3082" b="1" dirty="0">
                <a:latin typeface="+mj-lt"/>
              </a:rPr>
              <a:t>8,8 МЛН. РУБ.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8267D6C-BD9B-4167-BE77-F7B44B8D5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4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08836" y="762594"/>
            <a:ext cx="4957629" cy="327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r="28522"/>
          <a:stretch>
            <a:fillRect/>
          </a:stretch>
        </p:blipFill>
        <p:spPr>
          <a:xfrm>
            <a:off x="12115800" y="2300187"/>
            <a:ext cx="5094268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9"/>
          <p:cNvSpPr txBox="1"/>
          <p:nvPr/>
        </p:nvSpPr>
        <p:spPr>
          <a:xfrm>
            <a:off x="76200" y="1132891"/>
            <a:ext cx="8386285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ПРОВЕДЕНИЕ РАБОТ</a:t>
            </a:r>
          </a:p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ПО АНТИТЕРРОРИСТИЧЕСКИМ</a:t>
            </a:r>
          </a:p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МЕРОПРИЯТИЯМ</a:t>
            </a: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7,4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2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08836" y="762594"/>
            <a:ext cx="4957629" cy="327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r="28522"/>
          <a:stretch>
            <a:fillRect/>
          </a:stretch>
        </p:blipFill>
        <p:spPr>
          <a:xfrm>
            <a:off x="12115800" y="2300187"/>
            <a:ext cx="5094268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9"/>
          <p:cNvSpPr txBox="1"/>
          <p:nvPr/>
        </p:nvSpPr>
        <p:spPr>
          <a:xfrm>
            <a:off x="76200" y="1132891"/>
            <a:ext cx="8386285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ПРОВЕДЕНИЕ РАБОТ</a:t>
            </a:r>
          </a:p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ПО АНТИТЕРРОРИСТИЧЕСКИМ</a:t>
            </a:r>
          </a:p>
          <a:p>
            <a:pPr algn="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МЕРОПРИЯТИЯМ</a:t>
            </a: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7,4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668664" y="6210300"/>
            <a:ext cx="7865049" cy="315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ОРГАНИЗАЦИЯ ТРУДОВОЙ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ЗАНЯТОСТИ ДЕТЕЙ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И ПОДРОСТКОВ ВО ВНЕУРОЧНОЕ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ВРЕМЯ</a:t>
            </a:r>
            <a:endParaRPr lang="en-US" sz="3604" b="1" dirty="0">
              <a:latin typeface="+mj-lt"/>
            </a:endParaRPr>
          </a:p>
          <a:p>
            <a:pPr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1,3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A95A433E-9381-4B40-83AD-EFE1E6F183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 r="781"/>
          <a:stretch/>
        </p:blipFill>
        <p:spPr>
          <a:xfrm>
            <a:off x="914400" y="5143500"/>
            <a:ext cx="7391400" cy="453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975DFCD-5DE8-40C9-B347-0124D2F8F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36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2782164"/>
            <a:ext cx="7315199" cy="4628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7"/>
          <p:cNvSpPr txBox="1"/>
          <p:nvPr/>
        </p:nvSpPr>
        <p:spPr>
          <a:xfrm>
            <a:off x="1981200" y="540059"/>
            <a:ext cx="13106400" cy="1876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ЗАВЕРШЕНИЕ РАБОТ ПО </a:t>
            </a:r>
            <a:r>
              <a:rPr lang="en-US" sz="3604" b="1" dirty="0">
                <a:latin typeface="+mj-lt"/>
              </a:rPr>
              <a:t>КАПИТАЛЬН</a:t>
            </a:r>
            <a:r>
              <a:rPr lang="ru-RU" sz="3604" b="1" dirty="0">
                <a:latin typeface="+mj-lt"/>
              </a:rPr>
              <a:t>ОМУ</a:t>
            </a:r>
            <a:r>
              <a:rPr lang="en-US" sz="3604" b="1" dirty="0">
                <a:latin typeface="+mj-lt"/>
              </a:rPr>
              <a:t> РЕМОНТ</a:t>
            </a:r>
            <a:r>
              <a:rPr lang="ru-RU" sz="3604" b="1" dirty="0">
                <a:latin typeface="+mj-lt"/>
              </a:rPr>
              <a:t>У</a:t>
            </a:r>
            <a:endParaRPr lang="en-US" sz="3604" b="1" dirty="0">
              <a:latin typeface="+mj-lt"/>
            </a:endParaRPr>
          </a:p>
          <a:p>
            <a:pPr algn="ct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В 2023 ГОДУ </a:t>
            </a:r>
            <a:r>
              <a:rPr lang="en-US" sz="3604" b="1" dirty="0">
                <a:latin typeface="+mj-lt"/>
              </a:rPr>
              <a:t>МБОУ СОШ № 2</a:t>
            </a:r>
            <a:r>
              <a:rPr lang="ru-RU" sz="3604" b="1" dirty="0">
                <a:latin typeface="+mj-lt"/>
              </a:rPr>
              <a:t>, МБОУ СОШ № 14, ЛИЦЕЙ №6</a:t>
            </a:r>
            <a:endParaRPr lang="en-US" sz="3604" b="1" dirty="0">
              <a:latin typeface="+mj-lt"/>
            </a:endParaRP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310,6</a:t>
            </a:r>
            <a:r>
              <a:rPr lang="en-US" sz="3604" b="1" dirty="0">
                <a:latin typeface="+mj-lt"/>
              </a:rPr>
              <a:t> МЛН. РУБ.</a:t>
            </a:r>
            <a:endParaRPr lang="ru-RU" sz="3604" b="1" dirty="0"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BE5826D-9794-4E64-BBD4-CF8C76323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876FFF7-A1CD-4989-B962-6B323C792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13007"/>
          <a:stretch/>
        </p:blipFill>
        <p:spPr bwMode="auto">
          <a:xfrm>
            <a:off x="9296400" y="2787967"/>
            <a:ext cx="7194387" cy="4085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>
          <a:xfrm>
            <a:off x="5562600" y="5367862"/>
            <a:ext cx="6400821" cy="4085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766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975DFCD-5DE8-40C9-B347-0124D2F8F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981200" y="540059"/>
            <a:ext cx="13106400" cy="1876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b="1" dirty="0">
                <a:latin typeface="+mj-lt"/>
              </a:rPr>
              <a:t>КАПИТАЛЬН</a:t>
            </a:r>
            <a:r>
              <a:rPr lang="ru-RU" sz="3604" b="1" dirty="0">
                <a:latin typeface="+mj-lt"/>
              </a:rPr>
              <a:t>ЫЙ</a:t>
            </a:r>
            <a:r>
              <a:rPr lang="en-US" sz="3604" b="1" dirty="0">
                <a:latin typeface="+mj-lt"/>
              </a:rPr>
              <a:t> РЕМОНТ</a:t>
            </a:r>
          </a:p>
          <a:p>
            <a:pPr algn="ct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В 2023 ГОДУ </a:t>
            </a:r>
            <a:r>
              <a:rPr lang="en-US" sz="3604" b="1" dirty="0">
                <a:latin typeface="+mj-lt"/>
              </a:rPr>
              <a:t>МБОУ СОШ № </a:t>
            </a:r>
            <a:r>
              <a:rPr lang="ru-RU" sz="3604" b="1" dirty="0">
                <a:latin typeface="+mj-lt"/>
              </a:rPr>
              <a:t>3</a:t>
            </a:r>
          </a:p>
          <a:p>
            <a:pPr algn="ctr">
              <a:lnSpc>
                <a:spcPts val="5046"/>
              </a:lnSpc>
            </a:pPr>
            <a:r>
              <a:rPr lang="ru-RU" sz="3604" b="1" dirty="0">
                <a:latin typeface="+mj-lt"/>
              </a:rPr>
              <a:t>141,8</a:t>
            </a:r>
            <a:r>
              <a:rPr lang="en-US" sz="3604" b="1" dirty="0">
                <a:latin typeface="+mj-lt"/>
              </a:rPr>
              <a:t> МЛН. РУБ.</a:t>
            </a:r>
            <a:endParaRPr lang="ru-RU" sz="3604" b="1" dirty="0"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BE5826D-9794-4E64-BBD4-CF8C76323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55B5B0C-401B-420B-9E24-E2E1484D3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b="18814"/>
          <a:stretch/>
        </p:blipFill>
        <p:spPr bwMode="auto">
          <a:xfrm>
            <a:off x="2743200" y="2933700"/>
            <a:ext cx="11957224" cy="5356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18481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0AFEDFD8-B9C0-4EBA-A678-BA263DAD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189928" y="3516145"/>
            <a:ext cx="974585" cy="4697655"/>
            <a:chOff x="0" y="0"/>
            <a:chExt cx="1468487" cy="911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4" name="Group 4"/>
          <p:cNvGrpSpPr/>
          <p:nvPr/>
        </p:nvGrpSpPr>
        <p:grpSpPr>
          <a:xfrm>
            <a:off x="9398450" y="2560994"/>
            <a:ext cx="979367" cy="5531818"/>
            <a:chOff x="0" y="0"/>
            <a:chExt cx="1468487" cy="91159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6" name="Group 6"/>
          <p:cNvGrpSpPr/>
          <p:nvPr/>
        </p:nvGrpSpPr>
        <p:grpSpPr>
          <a:xfrm>
            <a:off x="3132394" y="3242853"/>
            <a:ext cx="933766" cy="4970947"/>
            <a:chOff x="0" y="0"/>
            <a:chExt cx="1468487" cy="9115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8" name="Group 8"/>
          <p:cNvGrpSpPr/>
          <p:nvPr/>
        </p:nvGrpSpPr>
        <p:grpSpPr>
          <a:xfrm>
            <a:off x="7379621" y="3242853"/>
            <a:ext cx="960877" cy="4970948"/>
            <a:chOff x="0" y="0"/>
            <a:chExt cx="1468487" cy="91159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10" name="Group 10"/>
          <p:cNvGrpSpPr/>
          <p:nvPr/>
        </p:nvGrpSpPr>
        <p:grpSpPr>
          <a:xfrm>
            <a:off x="11405400" y="2799259"/>
            <a:ext cx="939794" cy="5414541"/>
            <a:chOff x="0" y="0"/>
            <a:chExt cx="1468487" cy="91159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12" name="Group 12"/>
          <p:cNvGrpSpPr/>
          <p:nvPr/>
        </p:nvGrpSpPr>
        <p:grpSpPr>
          <a:xfrm>
            <a:off x="13310159" y="4124625"/>
            <a:ext cx="961035" cy="4089175"/>
            <a:chOff x="0" y="0"/>
            <a:chExt cx="1468487" cy="9115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grpSp>
        <p:nvGrpSpPr>
          <p:cNvPr id="16" name="Group 16"/>
          <p:cNvGrpSpPr/>
          <p:nvPr/>
        </p:nvGrpSpPr>
        <p:grpSpPr>
          <a:xfrm>
            <a:off x="15250519" y="3865786"/>
            <a:ext cx="940046" cy="4348015"/>
            <a:chOff x="0" y="0"/>
            <a:chExt cx="1468487" cy="91159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ln w="3175"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sp>
        <p:nvSpPr>
          <p:cNvPr id="34" name="TextBox 34"/>
          <p:cNvSpPr txBox="1"/>
          <p:nvPr/>
        </p:nvSpPr>
        <p:spPr>
          <a:xfrm>
            <a:off x="3132394" y="8711978"/>
            <a:ext cx="942578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201</a:t>
            </a:r>
            <a:r>
              <a:rPr lang="ru-RU" sz="3147" b="1" dirty="0">
                <a:latin typeface="+mj-lt"/>
              </a:rPr>
              <a:t>9</a:t>
            </a:r>
            <a:endParaRPr lang="en-US" sz="3147" b="1" dirty="0">
              <a:latin typeface="+mj-l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193953" y="8711978"/>
            <a:ext cx="1047734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2020</a:t>
            </a:r>
            <a:endParaRPr lang="en-US" sz="3147" b="1" dirty="0">
              <a:latin typeface="+mj-l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316216" y="8711978"/>
            <a:ext cx="1026473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2021</a:t>
            </a:r>
            <a:endParaRPr lang="en-US" sz="3147" b="1" dirty="0">
              <a:latin typeface="+mj-l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398450" y="8920509"/>
            <a:ext cx="1002469" cy="47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00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2022</a:t>
            </a:r>
          </a:p>
          <a:p>
            <a:pPr algn="ctr">
              <a:lnSpc>
                <a:spcPts val="19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оценка</a:t>
            </a:r>
            <a:endParaRPr lang="en-US" sz="14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259076" y="8711978"/>
            <a:ext cx="1066196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2023</a:t>
            </a:r>
            <a:endParaRPr lang="en-US" sz="3147" b="1" dirty="0">
              <a:latin typeface="+mj-l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164661" y="8711978"/>
            <a:ext cx="1066197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2024</a:t>
            </a:r>
            <a:endParaRPr lang="en-US" sz="3147" b="1" dirty="0">
              <a:latin typeface="+mj-l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5158139" y="8711978"/>
            <a:ext cx="1032426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2025</a:t>
            </a:r>
            <a:endParaRPr lang="en-US" sz="3147" b="1" dirty="0">
              <a:latin typeface="+mj-lt"/>
            </a:endParaRPr>
          </a:p>
        </p:txBody>
      </p:sp>
      <p:sp>
        <p:nvSpPr>
          <p:cNvPr id="41" name="TextBox 41"/>
          <p:cNvSpPr txBox="1"/>
          <p:nvPr/>
        </p:nvSpPr>
        <p:spPr>
          <a:xfrm rot="-5400000">
            <a:off x="-2138640" y="5090531"/>
            <a:ext cx="6402388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МЛРД. РУБ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03003" y="2513773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4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122</a:t>
            </a:r>
            <a:endParaRPr lang="en-US" sz="3147" b="1" dirty="0">
              <a:latin typeface="+mj-lt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938335" y="2734661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562</a:t>
            </a:r>
            <a:endParaRPr lang="en-US" sz="3147" b="1" dirty="0">
              <a:latin typeface="+mj-l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131809" y="2592111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980</a:t>
            </a:r>
            <a:endParaRPr lang="en-US" sz="3147" b="1" dirty="0">
              <a:latin typeface="+mj-lt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144000" y="1829504"/>
            <a:ext cx="1599937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5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096</a:t>
            </a:r>
            <a:endParaRPr lang="en-US" sz="3147" b="1" dirty="0">
              <a:latin typeface="+mj-lt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069294" y="218714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812</a:t>
            </a:r>
            <a:endParaRPr lang="en-US" sz="3147" b="1" dirty="0">
              <a:latin typeface="+mj-l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3006502" y="3496933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653</a:t>
            </a:r>
            <a:endParaRPr lang="en-US" sz="3147" b="1" dirty="0">
              <a:latin typeface="+mj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924952" y="3146971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676</a:t>
            </a:r>
            <a:endParaRPr lang="en-US" sz="3147" b="1" dirty="0">
              <a:latin typeface="+mj-lt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01625" y="444400"/>
            <a:ext cx="842912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400" b="1" dirty="0">
                <a:latin typeface="+mj-lt"/>
              </a:rPr>
              <a:t>ДОХОДЫ БЮДЖЕТА ГОРОДА</a:t>
            </a: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xmlns="" id="{EE8CBA6F-3CA2-4D07-BC63-1EB07BFA369A}"/>
              </a:ext>
            </a:extLst>
          </p:cNvPr>
          <p:cNvGrpSpPr/>
          <p:nvPr/>
        </p:nvGrpSpPr>
        <p:grpSpPr>
          <a:xfrm>
            <a:off x="1571580" y="2560993"/>
            <a:ext cx="15773364" cy="6003364"/>
            <a:chOff x="1571580" y="2560993"/>
            <a:chExt cx="15773364" cy="6003364"/>
          </a:xfrm>
        </p:grpSpPr>
        <p:sp>
          <p:nvSpPr>
            <p:cNvPr id="71" name="AutoShape 71"/>
            <p:cNvSpPr/>
            <p:nvPr/>
          </p:nvSpPr>
          <p:spPr>
            <a:xfrm rot="-5400000">
              <a:off x="-1412605" y="5545178"/>
              <a:ext cx="5968369" cy="0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sp>
        <p:sp>
          <p:nvSpPr>
            <p:cNvPr id="72" name="AutoShape 72"/>
            <p:cNvSpPr/>
            <p:nvPr/>
          </p:nvSpPr>
          <p:spPr>
            <a:xfrm rot="12278" flipV="1">
              <a:off x="1571591" y="8529252"/>
              <a:ext cx="15773353" cy="35105"/>
            </a:xfrm>
            <a:prstGeom prst="lin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ru-RU" dirty="0"/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xmlns="" id="{F8CFAA7E-4F16-4CB7-B292-1186FA8CF0AC}"/>
              </a:ext>
            </a:extLst>
          </p:cNvPr>
          <p:cNvGrpSpPr/>
          <p:nvPr/>
        </p:nvGrpSpPr>
        <p:grpSpPr>
          <a:xfrm>
            <a:off x="3676836" y="2558043"/>
            <a:ext cx="7960943" cy="1483659"/>
            <a:chOff x="3669353" y="2446824"/>
            <a:chExt cx="7960943" cy="1483659"/>
          </a:xfrm>
        </p:grpSpPr>
        <p:sp>
          <p:nvSpPr>
            <p:cNvPr id="80" name="AutoShape 80"/>
            <p:cNvSpPr/>
            <p:nvPr/>
          </p:nvSpPr>
          <p:spPr>
            <a:xfrm rot="-968420">
              <a:off x="5488187" y="3424394"/>
              <a:ext cx="2302901" cy="312599"/>
            </a:xfrm>
            <a:prstGeom prst="line">
              <a:avLst/>
            </a:prstGeom>
            <a:ln w="47625" cap="rnd">
              <a:solidFill>
                <a:schemeClr val="accent2">
                  <a:lumMod val="40000"/>
                  <a:lumOff val="60000"/>
                </a:schemeClr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81" name="AutoShape 81"/>
            <p:cNvSpPr/>
            <p:nvPr/>
          </p:nvSpPr>
          <p:spPr>
            <a:xfrm rot="-649446">
              <a:off x="3669353" y="3208273"/>
              <a:ext cx="1774502" cy="722210"/>
            </a:xfrm>
            <a:prstGeom prst="line">
              <a:avLst/>
            </a:prstGeom>
            <a:ln w="47625" cap="rnd">
              <a:solidFill>
                <a:schemeClr val="accent2">
                  <a:lumMod val="40000"/>
                  <a:lumOff val="60000"/>
                </a:schemeClr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82" name="AutoShape 82"/>
            <p:cNvSpPr/>
            <p:nvPr/>
          </p:nvSpPr>
          <p:spPr>
            <a:xfrm rot="-653479" flipV="1">
              <a:off x="7726899" y="2821043"/>
              <a:ext cx="2091018" cy="390924"/>
            </a:xfrm>
            <a:prstGeom prst="line">
              <a:avLst/>
            </a:prstGeom>
            <a:ln w="47625" cap="rnd">
              <a:solidFill>
                <a:schemeClr val="accent2">
                  <a:lumMod val="40000"/>
                  <a:lumOff val="60000"/>
                </a:schemeClr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83" name="AutoShape 83"/>
            <p:cNvSpPr/>
            <p:nvPr/>
          </p:nvSpPr>
          <p:spPr>
            <a:xfrm rot="-665604">
              <a:off x="9840216" y="2446824"/>
              <a:ext cx="1790080" cy="780588"/>
            </a:xfrm>
            <a:prstGeom prst="line">
              <a:avLst/>
            </a:prstGeom>
            <a:ln w="47625" cap="rnd">
              <a:solidFill>
                <a:schemeClr val="accent2">
                  <a:lumMod val="40000"/>
                  <a:lumOff val="60000"/>
                </a:schemeClr>
              </a:solidFill>
              <a:prstDash val="solid"/>
              <a:headEnd type="oval" w="lg" len="lg"/>
              <a:tailEnd type="oval" w="lg" len="lg"/>
            </a:ln>
          </p:spPr>
        </p:sp>
      </p:grpSp>
      <p:sp>
        <p:nvSpPr>
          <p:cNvPr id="86" name="TextBox 86"/>
          <p:cNvSpPr txBox="1"/>
          <p:nvPr/>
        </p:nvSpPr>
        <p:spPr>
          <a:xfrm rot="-5400000">
            <a:off x="2798533" y="3960870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953</a:t>
            </a:r>
            <a:endParaRPr lang="en-US" sz="3147" b="1" dirty="0">
              <a:latin typeface="+mj-lt"/>
            </a:endParaRPr>
          </a:p>
        </p:txBody>
      </p:sp>
      <p:sp>
        <p:nvSpPr>
          <p:cNvPr id="87" name="TextBox 87"/>
          <p:cNvSpPr txBox="1"/>
          <p:nvPr/>
        </p:nvSpPr>
        <p:spPr>
          <a:xfrm rot="-5400000">
            <a:off x="4919823" y="4416033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035</a:t>
            </a:r>
            <a:endParaRPr lang="en-US" sz="3147" b="1" dirty="0">
              <a:latin typeface="+mj-lt"/>
            </a:endParaRPr>
          </a:p>
        </p:txBody>
      </p:sp>
      <p:sp>
        <p:nvSpPr>
          <p:cNvPr id="88" name="TextBox 88"/>
          <p:cNvSpPr txBox="1"/>
          <p:nvPr/>
        </p:nvSpPr>
        <p:spPr>
          <a:xfrm rot="-5400000">
            <a:off x="7081012" y="4111864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199</a:t>
            </a:r>
            <a:endParaRPr lang="en-US" sz="3147" b="1" dirty="0">
              <a:latin typeface="+mj-lt"/>
            </a:endParaRPr>
          </a:p>
        </p:txBody>
      </p:sp>
      <p:sp>
        <p:nvSpPr>
          <p:cNvPr id="89" name="TextBox 89"/>
          <p:cNvSpPr txBox="1"/>
          <p:nvPr/>
        </p:nvSpPr>
        <p:spPr>
          <a:xfrm rot="-5400000">
            <a:off x="9128077" y="318681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191</a:t>
            </a:r>
            <a:endParaRPr lang="en-US" sz="3147" b="1" dirty="0">
              <a:latin typeface="+mj-lt"/>
            </a:endParaRPr>
          </a:p>
        </p:txBody>
      </p:sp>
      <p:sp>
        <p:nvSpPr>
          <p:cNvPr id="90" name="TextBox 90"/>
          <p:cNvSpPr txBox="1"/>
          <p:nvPr/>
        </p:nvSpPr>
        <p:spPr>
          <a:xfrm rot="-5400000">
            <a:off x="11107875" y="360433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209</a:t>
            </a:r>
            <a:endParaRPr lang="en-US" sz="3147" b="1" dirty="0">
              <a:latin typeface="+mj-lt"/>
            </a:endParaRPr>
          </a:p>
        </p:txBody>
      </p:sp>
      <p:sp>
        <p:nvSpPr>
          <p:cNvPr id="91" name="TextBox 91"/>
          <p:cNvSpPr txBox="1"/>
          <p:nvPr/>
        </p:nvSpPr>
        <p:spPr>
          <a:xfrm rot="-5400000">
            <a:off x="13035021" y="5001268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213</a:t>
            </a:r>
            <a:endParaRPr lang="en-US" sz="3147" b="1" dirty="0">
              <a:latin typeface="+mj-lt"/>
            </a:endParaRPr>
          </a:p>
        </p:txBody>
      </p:sp>
      <p:sp>
        <p:nvSpPr>
          <p:cNvPr id="92" name="TextBox 92"/>
          <p:cNvSpPr txBox="1"/>
          <p:nvPr/>
        </p:nvSpPr>
        <p:spPr>
          <a:xfrm rot="-5400000">
            <a:off x="14971691" y="464962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222</a:t>
            </a:r>
            <a:endParaRPr lang="en-US" sz="3147" b="1" dirty="0">
              <a:latin typeface="+mj-lt"/>
            </a:endParaRPr>
          </a:p>
        </p:txBody>
      </p:sp>
      <p:sp>
        <p:nvSpPr>
          <p:cNvPr id="93" name="TextBox 42"/>
          <p:cNvSpPr txBox="1"/>
          <p:nvPr/>
        </p:nvSpPr>
        <p:spPr>
          <a:xfrm>
            <a:off x="3764869" y="5075909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+256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4" name="TextBox 42"/>
          <p:cNvSpPr txBox="1"/>
          <p:nvPr/>
        </p:nvSpPr>
        <p:spPr>
          <a:xfrm>
            <a:off x="5911908" y="422837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+174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xmlns="" id="{A0DC9E23-AE20-493B-B7D9-46E844118F03}"/>
              </a:ext>
            </a:extLst>
          </p:cNvPr>
          <p:cNvGrpSpPr/>
          <p:nvPr/>
        </p:nvGrpSpPr>
        <p:grpSpPr>
          <a:xfrm>
            <a:off x="3132394" y="4225485"/>
            <a:ext cx="13058171" cy="3980101"/>
            <a:chOff x="3132394" y="4239620"/>
            <a:chExt cx="13058171" cy="3980101"/>
          </a:xfrm>
        </p:grpSpPr>
        <p:grpSp>
          <p:nvGrpSpPr>
            <p:cNvPr id="114" name="Group 2">
              <a:extLst>
                <a:ext uri="{FF2B5EF4-FFF2-40B4-BE49-F238E27FC236}">
                  <a16:creationId xmlns:a16="http://schemas.microsoft.com/office/drawing/2014/main" xmlns="" id="{534AA183-BB11-4103-8C8C-3D7546A51DEB}"/>
                </a:ext>
              </a:extLst>
            </p:cNvPr>
            <p:cNvGrpSpPr/>
            <p:nvPr/>
          </p:nvGrpSpPr>
          <p:grpSpPr>
            <a:xfrm>
              <a:off x="5189928" y="5698157"/>
              <a:ext cx="974585" cy="2521563"/>
              <a:chOff x="0" y="0"/>
              <a:chExt cx="1468487" cy="9115962"/>
            </a:xfrm>
          </p:grpSpPr>
          <p:sp>
            <p:nvSpPr>
              <p:cNvPr id="127" name="Freeform 3">
                <a:extLst>
                  <a:ext uri="{FF2B5EF4-FFF2-40B4-BE49-F238E27FC236}">
                    <a16:creationId xmlns:a16="http://schemas.microsoft.com/office/drawing/2014/main" xmlns="" id="{87FFAE3C-1ECD-41ED-87D8-9A0FFB98F022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</p:grpSp>
        <p:grpSp>
          <p:nvGrpSpPr>
            <p:cNvPr id="115" name="Group 4">
              <a:extLst>
                <a:ext uri="{FF2B5EF4-FFF2-40B4-BE49-F238E27FC236}">
                  <a16:creationId xmlns:a16="http://schemas.microsoft.com/office/drawing/2014/main" xmlns="" id="{F29BE02D-6589-4448-8717-625A47DFA8C8}"/>
                </a:ext>
              </a:extLst>
            </p:cNvPr>
            <p:cNvGrpSpPr/>
            <p:nvPr/>
          </p:nvGrpSpPr>
          <p:grpSpPr>
            <a:xfrm>
              <a:off x="9398450" y="4239620"/>
              <a:ext cx="979367" cy="3859112"/>
              <a:chOff x="0" y="0"/>
              <a:chExt cx="1468487" cy="9115962"/>
            </a:xfrm>
          </p:grpSpPr>
          <p:sp>
            <p:nvSpPr>
              <p:cNvPr id="126" name="Freeform 5">
                <a:extLst>
                  <a:ext uri="{FF2B5EF4-FFF2-40B4-BE49-F238E27FC236}">
                    <a16:creationId xmlns:a16="http://schemas.microsoft.com/office/drawing/2014/main" xmlns="" id="{21848559-9E87-47B1-9F8E-5A7DCCE71251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</p:grpSp>
        <p:grpSp>
          <p:nvGrpSpPr>
            <p:cNvPr id="116" name="Group 6">
              <a:extLst>
                <a:ext uri="{FF2B5EF4-FFF2-40B4-BE49-F238E27FC236}">
                  <a16:creationId xmlns:a16="http://schemas.microsoft.com/office/drawing/2014/main" xmlns="" id="{BC0934C6-4FDB-46FA-A6BC-BB9321621C9A}"/>
                </a:ext>
              </a:extLst>
            </p:cNvPr>
            <p:cNvGrpSpPr/>
            <p:nvPr/>
          </p:nvGrpSpPr>
          <p:grpSpPr>
            <a:xfrm>
              <a:off x="3132394" y="4903498"/>
              <a:ext cx="933766" cy="3316222"/>
              <a:chOff x="0" y="0"/>
              <a:chExt cx="1468487" cy="9115962"/>
            </a:xfrm>
          </p:grpSpPr>
          <p:sp>
            <p:nvSpPr>
              <p:cNvPr id="125" name="Freeform 7">
                <a:extLst>
                  <a:ext uri="{FF2B5EF4-FFF2-40B4-BE49-F238E27FC236}">
                    <a16:creationId xmlns:a16="http://schemas.microsoft.com/office/drawing/2014/main" xmlns="" id="{7C3E8F64-13CC-4A9A-8A0C-EE68BABBBEE4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</p:grpSp>
        <p:grpSp>
          <p:nvGrpSpPr>
            <p:cNvPr id="117" name="Group 8">
              <a:extLst>
                <a:ext uri="{FF2B5EF4-FFF2-40B4-BE49-F238E27FC236}">
                  <a16:creationId xmlns:a16="http://schemas.microsoft.com/office/drawing/2014/main" xmlns="" id="{6474C060-FF03-466D-AA3C-F6C710660EFD}"/>
                </a:ext>
              </a:extLst>
            </p:cNvPr>
            <p:cNvGrpSpPr/>
            <p:nvPr/>
          </p:nvGrpSpPr>
          <p:grpSpPr>
            <a:xfrm>
              <a:off x="7379621" y="5319227"/>
              <a:ext cx="960877" cy="2900494"/>
              <a:chOff x="0" y="0"/>
              <a:chExt cx="1468487" cy="9115962"/>
            </a:xfrm>
          </p:grpSpPr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9973985-DA92-4E1A-87BD-548B1EB508FC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</p:grpSp>
        <p:grpSp>
          <p:nvGrpSpPr>
            <p:cNvPr id="118" name="Group 10">
              <a:extLst>
                <a:ext uri="{FF2B5EF4-FFF2-40B4-BE49-F238E27FC236}">
                  <a16:creationId xmlns:a16="http://schemas.microsoft.com/office/drawing/2014/main" xmlns="" id="{E2D612E1-1BE3-4561-BA1D-AF32000115D2}"/>
                </a:ext>
              </a:extLst>
            </p:cNvPr>
            <p:cNvGrpSpPr/>
            <p:nvPr/>
          </p:nvGrpSpPr>
          <p:grpSpPr>
            <a:xfrm>
              <a:off x="11405400" y="5059714"/>
              <a:ext cx="939794" cy="3160006"/>
              <a:chOff x="0" y="0"/>
              <a:chExt cx="1468487" cy="9115962"/>
            </a:xfrm>
          </p:grpSpPr>
          <p:sp>
            <p:nvSpPr>
              <p:cNvPr id="123" name="Freeform 11">
                <a:extLst>
                  <a:ext uri="{FF2B5EF4-FFF2-40B4-BE49-F238E27FC236}">
                    <a16:creationId xmlns:a16="http://schemas.microsoft.com/office/drawing/2014/main" xmlns="" id="{89C0F1B4-1E20-48A8-BEC9-809595CC2F26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sp>
        </p:grpSp>
        <p:grpSp>
          <p:nvGrpSpPr>
            <p:cNvPr id="119" name="Group 12">
              <a:extLst>
                <a:ext uri="{FF2B5EF4-FFF2-40B4-BE49-F238E27FC236}">
                  <a16:creationId xmlns:a16="http://schemas.microsoft.com/office/drawing/2014/main" xmlns="" id="{192010E9-793A-424F-9D55-89E3E32848D6}"/>
                </a:ext>
              </a:extLst>
            </p:cNvPr>
            <p:cNvGrpSpPr/>
            <p:nvPr/>
          </p:nvGrpSpPr>
          <p:grpSpPr>
            <a:xfrm>
              <a:off x="13310159" y="6134101"/>
              <a:ext cx="961035" cy="2085619"/>
              <a:chOff x="0" y="0"/>
              <a:chExt cx="1468487" cy="9115962"/>
            </a:xfrm>
          </p:grpSpPr>
          <p:sp>
            <p:nvSpPr>
              <p:cNvPr id="122" name="Freeform 13">
                <a:extLst>
                  <a:ext uri="{FF2B5EF4-FFF2-40B4-BE49-F238E27FC236}">
                    <a16:creationId xmlns:a16="http://schemas.microsoft.com/office/drawing/2014/main" xmlns="" id="{49D6F18B-1AE7-4C8D-89B3-E088FCD2F7BC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120" name="Group 16">
              <a:extLst>
                <a:ext uri="{FF2B5EF4-FFF2-40B4-BE49-F238E27FC236}">
                  <a16:creationId xmlns:a16="http://schemas.microsoft.com/office/drawing/2014/main" xmlns="" id="{A8621DEA-4F82-45C2-AD3F-F8080449758C}"/>
                </a:ext>
              </a:extLst>
            </p:cNvPr>
            <p:cNvGrpSpPr/>
            <p:nvPr/>
          </p:nvGrpSpPr>
          <p:grpSpPr>
            <a:xfrm>
              <a:off x="15250519" y="5935048"/>
              <a:ext cx="940046" cy="2284673"/>
              <a:chOff x="0" y="0"/>
              <a:chExt cx="1468487" cy="9115962"/>
            </a:xfrm>
          </p:grpSpPr>
          <p:sp>
            <p:nvSpPr>
              <p:cNvPr id="121" name="Freeform 17">
                <a:extLst>
                  <a:ext uri="{FF2B5EF4-FFF2-40B4-BE49-F238E27FC236}">
                    <a16:creationId xmlns:a16="http://schemas.microsoft.com/office/drawing/2014/main" xmlns="" id="{42BB5F82-329D-411C-83AF-3C03A31CC25C}"/>
                  </a:ext>
                </a:extLst>
              </p:cNvPr>
              <p:cNvSpPr/>
              <p:nvPr/>
            </p:nvSpPr>
            <p:spPr>
              <a:xfrm>
                <a:off x="0" y="0"/>
                <a:ext cx="1468487" cy="9115961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95" name="TextBox 42"/>
          <p:cNvSpPr txBox="1"/>
          <p:nvPr/>
        </p:nvSpPr>
        <p:spPr>
          <a:xfrm>
            <a:off x="8039207" y="3750241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+10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6" name="TextBox 42"/>
          <p:cNvSpPr txBox="1"/>
          <p:nvPr/>
        </p:nvSpPr>
        <p:spPr>
          <a:xfrm>
            <a:off x="10112360" y="4058369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+18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820F6A4-71A4-4782-9DF5-4D1FE8EC6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xmlns="" id="{5B6E5BD3-A8F1-4AEF-960F-CB8C960BFF73}"/>
              </a:ext>
            </a:extLst>
          </p:cNvPr>
          <p:cNvGrpSpPr/>
          <p:nvPr/>
        </p:nvGrpSpPr>
        <p:grpSpPr>
          <a:xfrm>
            <a:off x="3328437" y="5273148"/>
            <a:ext cx="12652458" cy="2725986"/>
            <a:chOff x="3325300" y="5290922"/>
            <a:chExt cx="12652458" cy="2725986"/>
          </a:xfrm>
          <a:effectLst/>
        </p:grpSpPr>
        <p:sp>
          <p:nvSpPr>
            <p:cNvPr id="73" name="TextBox 73"/>
            <p:cNvSpPr txBox="1"/>
            <p:nvPr/>
          </p:nvSpPr>
          <p:spPr>
            <a:xfrm rot="-5400000">
              <a:off x="2795395" y="6172750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3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169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 rot="-5400000">
              <a:off x="4870626" y="6579868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2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527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 rot="-5400000">
              <a:off x="7065889" y="6544584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2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781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6" name="TextBox 76"/>
            <p:cNvSpPr txBox="1"/>
            <p:nvPr/>
          </p:nvSpPr>
          <p:spPr>
            <a:xfrm rot="-5400000">
              <a:off x="9089063" y="5820827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3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905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7" name="TextBox 77"/>
            <p:cNvSpPr txBox="1"/>
            <p:nvPr/>
          </p:nvSpPr>
          <p:spPr>
            <a:xfrm rot="-5400000">
              <a:off x="11123669" y="6464953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2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603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8" name="TextBox 78"/>
            <p:cNvSpPr txBox="1"/>
            <p:nvPr/>
          </p:nvSpPr>
          <p:spPr>
            <a:xfrm rot="-5400000">
              <a:off x="12989784" y="6964104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1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440</a:t>
              </a:r>
              <a:endParaRPr lang="en-US" sz="3147" b="1" dirty="0">
                <a:latin typeface="+mj-lt"/>
              </a:endParaRPr>
            </a:p>
          </p:txBody>
        </p:sp>
        <p:sp>
          <p:nvSpPr>
            <p:cNvPr id="79" name="TextBox 79"/>
            <p:cNvSpPr txBox="1"/>
            <p:nvPr/>
          </p:nvSpPr>
          <p:spPr>
            <a:xfrm rot="-5400000">
              <a:off x="14924953" y="6911971"/>
              <a:ext cx="1582709" cy="522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6"/>
                </a:lnSpc>
                <a:spcBef>
                  <a:spcPct val="0"/>
                </a:spcBef>
              </a:pPr>
              <a:r>
                <a:rPr lang="ru-RU" sz="3147" b="1" dirty="0">
                  <a:latin typeface="+mj-lt"/>
                </a:rPr>
                <a:t>1</a:t>
              </a:r>
              <a:r>
                <a:rPr lang="ru-RU" sz="3147" b="1" dirty="0"/>
                <a:t>,</a:t>
              </a:r>
              <a:r>
                <a:rPr lang="ru-RU" sz="3147" b="1" dirty="0">
                  <a:latin typeface="+mj-lt"/>
                </a:rPr>
                <a:t>454</a:t>
              </a:r>
              <a:endParaRPr lang="en-US" sz="3147" b="1" dirty="0"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4855D8D-70D3-48D1-83D3-6AE513781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7417" r="16407" b="5556"/>
          <a:stretch/>
        </p:blipFill>
        <p:spPr bwMode="auto">
          <a:xfrm>
            <a:off x="8458200" y="742156"/>
            <a:ext cx="6523795" cy="3768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0"/>
            <a:ext cx="10515600" cy="103251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762000" y="1343346"/>
            <a:ext cx="7025282" cy="251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ОБЕСПЕЧЕНИЕ СОХРАННОСТИ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ОБЪЕКТА КУЛЬТУРНОГО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НАСЛЕДИЯ</a:t>
            </a:r>
            <a:endParaRPr lang="en-US" sz="3604" b="1" dirty="0">
              <a:latin typeface="+mj-lt"/>
            </a:endParaRP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3,9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07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4855D8D-70D3-48D1-83D3-6AE513781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7417" r="16407" b="5556"/>
          <a:stretch/>
        </p:blipFill>
        <p:spPr bwMode="auto">
          <a:xfrm>
            <a:off x="8458200" y="742156"/>
            <a:ext cx="6523795" cy="3768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0"/>
            <a:ext cx="10515600" cy="103251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762000" y="1343346"/>
            <a:ext cx="7025282" cy="251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ОБЕСПЕЧЕНИЕ СОХРАННОСТИ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ОБЪЕКТА КУЛЬТУРНОГО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НАСЛЕДИЯ</a:t>
            </a:r>
            <a:endParaRPr lang="en-US" sz="3604" b="1" dirty="0">
              <a:latin typeface="+mj-lt"/>
            </a:endParaRP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3,9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915400" y="6515100"/>
            <a:ext cx="7865049" cy="187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ПЕРВЫЙ НЕВИННОМЫССКИЙ ПРОМЫШЛЕННЫЙ ТЕАТР</a:t>
            </a:r>
            <a:endParaRPr lang="en-US" sz="3604" b="1" dirty="0">
              <a:latin typeface="+mj-lt"/>
            </a:endParaRPr>
          </a:p>
          <a:p>
            <a:pPr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11,7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AC28002E-F099-4458-A899-C7BF0C4DD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3864" b="7842"/>
          <a:stretch/>
        </p:blipFill>
        <p:spPr bwMode="auto">
          <a:xfrm>
            <a:off x="304800" y="4182776"/>
            <a:ext cx="6139962" cy="3445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Первый Невинномысский промышленный театр драмы будет создан на Ставрополье">
            <a:extLst>
              <a:ext uri="{FF2B5EF4-FFF2-40B4-BE49-F238E27FC236}">
                <a16:creationId xmlns:a16="http://schemas.microsoft.com/office/drawing/2014/main" xmlns="" id="{EC46EA80-EB63-4AE0-A088-9A10860E8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983" r="30445"/>
          <a:stretch/>
        </p:blipFill>
        <p:spPr bwMode="auto">
          <a:xfrm>
            <a:off x="3996821" y="5905500"/>
            <a:ext cx="4059952" cy="383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481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B3F17F6-17F8-4748-90DA-D1C51866C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71500"/>
            <a:ext cx="6511925" cy="4332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0"/>
            <a:ext cx="10515600" cy="103251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38200" y="1267335"/>
            <a:ext cx="7025282" cy="251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ОРГАНИЗАЦИЯ ОХРАНЫ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ОБЩЕСТВЕННОГО ПРАВОПОРЯДКА</a:t>
            </a:r>
            <a:endParaRPr lang="en-US" sz="3604" b="1" dirty="0">
              <a:latin typeface="+mj-lt"/>
            </a:endParaRP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3,8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22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B3F17F6-17F8-4748-90DA-D1C51866C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71500"/>
            <a:ext cx="6511925" cy="4332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45E985A-3A49-4FE4-A2C4-9F593534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0"/>
            <a:ext cx="10515600" cy="103251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38200" y="1267335"/>
            <a:ext cx="7025282" cy="251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ОРГАНИЗАЦИЯ ОХРАНЫ</a:t>
            </a:r>
          </a:p>
          <a:p>
            <a:pPr algn="r">
              <a:lnSpc>
                <a:spcPts val="5046"/>
              </a:lnSpc>
            </a:pPr>
            <a:r>
              <a:rPr lang="ru-RU" sz="3604" b="1" dirty="0">
                <a:latin typeface="+mj-lt"/>
              </a:rPr>
              <a:t>ОБЩЕСТВЕННОГО ПРАВОПОРЯДКА</a:t>
            </a:r>
            <a:endParaRPr lang="en-US" sz="3604" b="1" dirty="0">
              <a:latin typeface="+mj-lt"/>
            </a:endParaRPr>
          </a:p>
          <a:p>
            <a:pPr algn="r"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3,8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45176" y="6046526"/>
            <a:ext cx="7865049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6"/>
              </a:lnSpc>
            </a:pPr>
            <a:r>
              <a:rPr lang="ru-RU" sz="3604" b="1" dirty="0" smtClean="0">
                <a:latin typeface="+mj-lt"/>
              </a:rPr>
              <a:t>ПРИОБРЕТЕНИЕ </a:t>
            </a:r>
            <a:r>
              <a:rPr lang="ru-RU" sz="3604" b="1" dirty="0">
                <a:latin typeface="+mj-lt"/>
              </a:rPr>
              <a:t>СРЕДСТВ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ИНЖЕНЕРНО-ТЕХНИЧЕСКОЙ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ЗАЩИЩЕННОСТИ МЕСТ</a:t>
            </a:r>
          </a:p>
          <a:p>
            <a:pPr>
              <a:lnSpc>
                <a:spcPts val="5046"/>
              </a:lnSpc>
            </a:pPr>
            <a:r>
              <a:rPr lang="ru-RU" sz="3604" b="1" dirty="0">
                <a:latin typeface="+mj-lt"/>
              </a:rPr>
              <a:t>МАССОВОГО ПРЕБЫВАНИЯ ЛЮДЕЙ</a:t>
            </a:r>
            <a:endParaRPr lang="en-US" sz="3604" b="1" dirty="0">
              <a:latin typeface="+mj-lt"/>
            </a:endParaRPr>
          </a:p>
          <a:p>
            <a:pPr>
              <a:lnSpc>
                <a:spcPts val="5046"/>
              </a:lnSpc>
              <a:spcBef>
                <a:spcPct val="0"/>
              </a:spcBef>
            </a:pPr>
            <a:r>
              <a:rPr lang="ru-RU" sz="3604" b="1" dirty="0">
                <a:latin typeface="+mj-lt"/>
              </a:rPr>
              <a:t>8,8</a:t>
            </a:r>
            <a:r>
              <a:rPr lang="en-US" sz="3604" b="1" dirty="0">
                <a:latin typeface="+mj-lt"/>
              </a:rPr>
              <a:t> МЛН. РУБ.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63C9903-4D42-4CAD-A561-F80A6DD63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711D776C-D2C3-4B9D-98C4-5D44B9DE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33397"/>
            <a:ext cx="6096000" cy="426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5864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A101AD73-5FF7-4327-81A0-FF22660D7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27036" r="33317" b="23334"/>
          <a:stretch/>
        </p:blipFill>
        <p:spPr>
          <a:xfrm>
            <a:off x="9293306" y="3238500"/>
            <a:ext cx="8461294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81AFC2D-8B24-44C4-9488-E257429E4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4"/>
          <a:srcRect l="10388" t="1371" r="7831" b="12426"/>
          <a:stretch/>
        </p:blipFill>
        <p:spPr>
          <a:xfrm>
            <a:off x="457200" y="3238500"/>
            <a:ext cx="8077200" cy="4789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8"/>
          <p:cNvSpPr txBox="1"/>
          <p:nvPr/>
        </p:nvSpPr>
        <p:spPr>
          <a:xfrm>
            <a:off x="4953000" y="875684"/>
            <a:ext cx="7865049" cy="187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b="1" dirty="0"/>
              <a:t>ОПЛАТА ЛИЗИНГОВЫХ ПЛАТЕЖЕЙ НА ПРИОБРЕТЕНИЕ СПЕЦТЕХНИКИ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ru-RU" sz="3604" b="1" dirty="0"/>
              <a:t>18</a:t>
            </a:r>
            <a:r>
              <a:rPr lang="en-US" sz="3604" b="1" dirty="0"/>
              <a:t>,</a:t>
            </a:r>
            <a:r>
              <a:rPr lang="ru-RU" sz="3604" b="1" dirty="0"/>
              <a:t>6</a:t>
            </a:r>
            <a:r>
              <a:rPr lang="en-US" sz="3604" b="1" dirty="0"/>
              <a:t> МЛН. РУБ.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19E8255-03AB-4AFE-A2C8-34A90F6E8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71412B4-F566-4471-BF57-17DE5C1A4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807" r="12084" b="9259"/>
          <a:stretch/>
        </p:blipFill>
        <p:spPr>
          <a:xfrm>
            <a:off x="5705210" y="6438900"/>
            <a:ext cx="4846453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3930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0F30C5DA-C168-4A60-862F-49B0CA571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19050"/>
            <a:ext cx="10515600" cy="103251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4402" y="5326557"/>
            <a:ext cx="6913412" cy="5729490"/>
          </a:xfrm>
          <a:prstGeom prst="rect">
            <a:avLst/>
          </a:prstGeom>
          <a:ln>
            <a:noFill/>
          </a:ln>
        </p:spPr>
      </p:pic>
      <p:grpSp>
        <p:nvGrpSpPr>
          <p:cNvPr id="26" name="Group 26"/>
          <p:cNvGrpSpPr/>
          <p:nvPr/>
        </p:nvGrpSpPr>
        <p:grpSpPr>
          <a:xfrm>
            <a:off x="8196223" y="5143500"/>
            <a:ext cx="730363" cy="2661090"/>
            <a:chOff x="0" y="0"/>
            <a:chExt cx="1468487" cy="5126212"/>
          </a:xfrm>
          <a:solidFill>
            <a:schemeClr val="accent6">
              <a:lumMod val="75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8487" cy="5126212"/>
            </a:xfrm>
            <a:custGeom>
              <a:avLst/>
              <a:gdLst/>
              <a:ahLst/>
              <a:cxnLst/>
              <a:rect l="l" t="t" r="r" b="b"/>
              <a:pathLst>
                <a:path w="1468487" h="5126212">
                  <a:moveTo>
                    <a:pt x="1344027" y="5126212"/>
                  </a:moveTo>
                  <a:lnTo>
                    <a:pt x="124460" y="5126212"/>
                  </a:lnTo>
                  <a:cubicBezTo>
                    <a:pt x="55880" y="5126212"/>
                    <a:pt x="0" y="5070332"/>
                    <a:pt x="0" y="500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5001752"/>
                  </a:lnTo>
                  <a:cubicBezTo>
                    <a:pt x="1468487" y="5070332"/>
                    <a:pt x="1412607" y="5126212"/>
                    <a:pt x="1344027" y="512621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28"/>
          <p:cNvGrpSpPr/>
          <p:nvPr/>
        </p:nvGrpSpPr>
        <p:grpSpPr>
          <a:xfrm>
            <a:off x="10852696" y="4039003"/>
            <a:ext cx="729703" cy="3765587"/>
            <a:chOff x="0" y="0"/>
            <a:chExt cx="1468487" cy="6503384"/>
          </a:xfrm>
          <a:solidFill>
            <a:schemeClr val="accent6">
              <a:lumMod val="75000"/>
            </a:schemeClr>
          </a:solidFill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68487" cy="6503384"/>
            </a:xfrm>
            <a:custGeom>
              <a:avLst/>
              <a:gdLst/>
              <a:ahLst/>
              <a:cxnLst/>
              <a:rect l="l" t="t" r="r" b="b"/>
              <a:pathLst>
                <a:path w="1468487" h="6503384">
                  <a:moveTo>
                    <a:pt x="1344027" y="6503384"/>
                  </a:moveTo>
                  <a:lnTo>
                    <a:pt x="124460" y="6503384"/>
                  </a:lnTo>
                  <a:cubicBezTo>
                    <a:pt x="55880" y="6503384"/>
                    <a:pt x="0" y="6447504"/>
                    <a:pt x="0" y="6378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378924"/>
                  </a:lnTo>
                  <a:cubicBezTo>
                    <a:pt x="1468487" y="6447504"/>
                    <a:pt x="1412607" y="6503384"/>
                    <a:pt x="1344027" y="650338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065413" y="-201160"/>
            <a:ext cx="1240213" cy="6365253"/>
            <a:chOff x="0" y="0"/>
            <a:chExt cx="2076063" cy="10655154"/>
          </a:xfrm>
          <a:solidFill>
            <a:schemeClr val="accent6">
              <a:lumMod val="75000"/>
            </a:schemeClr>
          </a:solidFill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3065413" y="1385250"/>
            <a:ext cx="1240213" cy="6365253"/>
            <a:chOff x="0" y="0"/>
            <a:chExt cx="2076063" cy="10655154"/>
          </a:xfrm>
          <a:solidFill>
            <a:schemeClr val="accent6">
              <a:lumMod val="75000"/>
            </a:schemeClr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3065413" y="2986555"/>
            <a:ext cx="1240213" cy="6365253"/>
            <a:chOff x="0" y="0"/>
            <a:chExt cx="2076063" cy="10655154"/>
          </a:xfrm>
          <a:solidFill>
            <a:schemeClr val="accent6">
              <a:lumMod val="75000"/>
            </a:schemeClr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983597" y="2372167"/>
            <a:ext cx="862119" cy="1218598"/>
            <a:chOff x="0" y="0"/>
            <a:chExt cx="2076063" cy="29344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5400000">
            <a:off x="983597" y="3958578"/>
            <a:ext cx="862119" cy="1218598"/>
            <a:chOff x="0" y="0"/>
            <a:chExt cx="2076063" cy="293449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5400000">
            <a:off x="983597" y="5559882"/>
            <a:ext cx="862119" cy="1218598"/>
            <a:chOff x="0" y="0"/>
            <a:chExt cx="2076063" cy="293449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3345695" y="4722856"/>
            <a:ext cx="713098" cy="3081733"/>
            <a:chOff x="0" y="0"/>
            <a:chExt cx="1468487" cy="8427375"/>
          </a:xfrm>
          <a:solidFill>
            <a:schemeClr val="accent6">
              <a:lumMod val="75000"/>
            </a:schemeClr>
          </a:solidFill>
        </p:grpSpPr>
        <p:sp>
          <p:nvSpPr>
            <p:cNvPr id="43" name="Freeform 43"/>
            <p:cNvSpPr/>
            <p:nvPr/>
          </p:nvSpPr>
          <p:spPr>
            <a:xfrm>
              <a:off x="0" y="0"/>
              <a:ext cx="1468487" cy="8427376"/>
            </a:xfrm>
            <a:custGeom>
              <a:avLst/>
              <a:gdLst/>
              <a:ahLst/>
              <a:cxnLst/>
              <a:rect l="l" t="t" r="r" b="b"/>
              <a:pathLst>
                <a:path w="1468487" h="8427376">
                  <a:moveTo>
                    <a:pt x="1344027" y="8427376"/>
                  </a:moveTo>
                  <a:lnTo>
                    <a:pt x="124460" y="8427376"/>
                  </a:lnTo>
                  <a:cubicBezTo>
                    <a:pt x="55880" y="8427376"/>
                    <a:pt x="0" y="8371495"/>
                    <a:pt x="0" y="83029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302916"/>
                  </a:lnTo>
                  <a:cubicBezTo>
                    <a:pt x="1468487" y="8371495"/>
                    <a:pt x="1412607" y="8427376"/>
                    <a:pt x="1344027" y="842737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4" name="Group 44"/>
          <p:cNvGrpSpPr/>
          <p:nvPr/>
        </p:nvGrpSpPr>
        <p:grpSpPr>
          <a:xfrm>
            <a:off x="15926608" y="5427849"/>
            <a:ext cx="713098" cy="2376742"/>
            <a:chOff x="0" y="0"/>
            <a:chExt cx="1468487" cy="10088033"/>
          </a:xfrm>
          <a:solidFill>
            <a:schemeClr val="accent6">
              <a:lumMod val="75000"/>
            </a:schemeClr>
          </a:solidFill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68487" cy="10088033"/>
            </a:xfrm>
            <a:custGeom>
              <a:avLst/>
              <a:gdLst/>
              <a:ahLst/>
              <a:cxnLst/>
              <a:rect l="l" t="t" r="r" b="b"/>
              <a:pathLst>
                <a:path w="1468487" h="10088033">
                  <a:moveTo>
                    <a:pt x="1344027" y="10088033"/>
                  </a:moveTo>
                  <a:lnTo>
                    <a:pt x="124460" y="10088033"/>
                  </a:lnTo>
                  <a:cubicBezTo>
                    <a:pt x="55880" y="10088033"/>
                    <a:pt x="0" y="10032153"/>
                    <a:pt x="0" y="99635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9963573"/>
                  </a:lnTo>
                  <a:cubicBezTo>
                    <a:pt x="1468487" y="10032153"/>
                    <a:pt x="1412607" y="10088033"/>
                    <a:pt x="1344027" y="10088033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6" name="AutoShape 46"/>
          <p:cNvSpPr/>
          <p:nvPr/>
        </p:nvSpPr>
        <p:spPr>
          <a:xfrm rot="-5400000">
            <a:off x="4992330" y="5559613"/>
            <a:ext cx="502088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sp>
        <p:nvSpPr>
          <p:cNvPr id="47" name="AutoShape 47"/>
          <p:cNvSpPr/>
          <p:nvPr/>
        </p:nvSpPr>
        <p:spPr>
          <a:xfrm rot="-10009">
            <a:off x="7502751" y="8054690"/>
            <a:ext cx="10555618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507" y="8349824"/>
            <a:ext cx="3321049" cy="2047980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6211154" y="373307"/>
            <a:ext cx="530379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000" b="1" dirty="0">
                <a:latin typeface="+mj-lt"/>
              </a:rPr>
              <a:t>ДОРОЖНЫЙ ФОНД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062993" y="2510618"/>
            <a:ext cx="2951460" cy="95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 b="1" dirty="0">
                <a:solidFill>
                  <a:srgbClr val="FFFFFF"/>
                </a:solidFill>
                <a:latin typeface="+mj-lt"/>
              </a:rPr>
              <a:t>СОДЕРЖАНИЕ</a:t>
            </a:r>
          </a:p>
          <a:p>
            <a:pPr algn="ctr">
              <a:lnSpc>
                <a:spcPts val="3800"/>
              </a:lnSpc>
              <a:spcBef>
                <a:spcPct val="0"/>
              </a:spcBef>
            </a:pPr>
            <a:r>
              <a:rPr lang="en-US" sz="2714" b="1" dirty="0">
                <a:solidFill>
                  <a:srgbClr val="FFFFFF"/>
                </a:solidFill>
                <a:latin typeface="+mj-lt"/>
              </a:rPr>
              <a:t>ДОРОГ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02862" y="2635983"/>
            <a:ext cx="1146013" cy="676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052" b="1" dirty="0">
                <a:solidFill>
                  <a:srgbClr val="3A4D6B"/>
                </a:solidFill>
                <a:latin typeface="+mj-lt"/>
              </a:rPr>
              <a:t>42,</a:t>
            </a:r>
            <a:r>
              <a:rPr lang="ru-RU" sz="4052" b="1" dirty="0">
                <a:solidFill>
                  <a:srgbClr val="3A4D6B"/>
                </a:solidFill>
                <a:latin typeface="+mj-lt"/>
              </a:rPr>
              <a:t>3</a:t>
            </a:r>
            <a:endParaRPr lang="en-US" sz="4052" b="1" dirty="0">
              <a:solidFill>
                <a:srgbClr val="3A4D6B"/>
              </a:solidFill>
              <a:latin typeface="+mj-l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35033" y="4181055"/>
            <a:ext cx="918030" cy="676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ru-RU" sz="4052" b="1" dirty="0">
                <a:solidFill>
                  <a:srgbClr val="3A4D6B"/>
                </a:solidFill>
                <a:latin typeface="+mj-lt"/>
              </a:rPr>
              <a:t>8,0</a:t>
            </a:r>
            <a:endParaRPr lang="en-US" sz="4052" b="1" dirty="0">
              <a:solidFill>
                <a:srgbClr val="3A4D6B"/>
              </a:solidFill>
              <a:latin typeface="+mj-lt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55818" y="5907630"/>
            <a:ext cx="1076460" cy="475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1"/>
              </a:lnSpc>
              <a:spcBef>
                <a:spcPct val="0"/>
              </a:spcBef>
            </a:pPr>
            <a:r>
              <a:rPr lang="ru-RU" sz="2851" b="1" dirty="0">
                <a:solidFill>
                  <a:srgbClr val="3A4D6B"/>
                </a:solidFill>
                <a:latin typeface="+mj-lt"/>
              </a:rPr>
              <a:t>465,3</a:t>
            </a:r>
            <a:endParaRPr lang="en-US" sz="2851" b="1" dirty="0">
              <a:solidFill>
                <a:srgbClr val="3A4D6B"/>
              </a:solidFill>
              <a:latin typeface="+mj-lt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2112221" y="4313785"/>
            <a:ext cx="4562738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6"/>
              </a:lnSpc>
            </a:pPr>
            <a:r>
              <a:rPr lang="ru-RU" sz="2000" b="1" dirty="0">
                <a:solidFill>
                  <a:srgbClr val="FFFFFF"/>
                </a:solidFill>
                <a:latin typeface="+mj-lt"/>
              </a:rPr>
              <a:t>РЕМОНТ ДОРОГ, МОСТОВ И ГРЕЙДИРОВАНИЕ ДОРОГ</a:t>
            </a:r>
            <a:endParaRPr lang="en-US" sz="2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2121604" y="5709546"/>
            <a:ext cx="4607248" cy="915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92" b="1" dirty="0">
                <a:solidFill>
                  <a:srgbClr val="FFFFFF"/>
                </a:solidFill>
                <a:latin typeface="+mj-lt"/>
              </a:rPr>
              <a:t>РЕАЛИЗАЦИЯ МЕРОПРИЯТИЙ НАЦИОНАЛЬНОГО</a:t>
            </a:r>
          </a:p>
          <a:p>
            <a:pPr algn="ctr">
              <a:lnSpc>
                <a:spcPts val="1809"/>
              </a:lnSpc>
            </a:pPr>
            <a:r>
              <a:rPr lang="en-US" sz="1292" b="1" dirty="0">
                <a:solidFill>
                  <a:srgbClr val="FFFFFF"/>
                </a:solidFill>
                <a:latin typeface="+mj-lt"/>
              </a:rPr>
              <a:t>ПРОЕКТА «БЕЗОПАСНЫЕ И КАЧЕСТВЕННЫЕ</a:t>
            </a:r>
          </a:p>
          <a:p>
            <a:pPr algn="ctr">
              <a:lnSpc>
                <a:spcPts val="1809"/>
              </a:lnSpc>
            </a:pPr>
            <a:r>
              <a:rPr lang="en-US" sz="1292" b="1" dirty="0">
                <a:solidFill>
                  <a:srgbClr val="FFFFFF"/>
                </a:solidFill>
                <a:latin typeface="+mj-lt"/>
              </a:rPr>
              <a:t>АВТОМОБИЛЬНЫЕ ДОРОГИ»</a:t>
            </a:r>
          </a:p>
          <a:p>
            <a:pPr algn="ctr">
              <a:lnSpc>
                <a:spcPts val="1809"/>
              </a:lnSpc>
              <a:spcBef>
                <a:spcPct val="0"/>
              </a:spcBef>
            </a:pPr>
            <a:endParaRPr lang="en-US" sz="1292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8199609" y="8081832"/>
            <a:ext cx="885425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2647" b="1" dirty="0">
                <a:latin typeface="+mj-lt"/>
              </a:rPr>
              <a:t>2020</a:t>
            </a:r>
            <a:endParaRPr lang="en-US" sz="2647" b="1" dirty="0">
              <a:latin typeface="+mj-lt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5826954" y="8081832"/>
            <a:ext cx="957314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2647" b="1" dirty="0">
                <a:latin typeface="+mj-lt"/>
              </a:rPr>
              <a:t>2023</a:t>
            </a:r>
            <a:endParaRPr lang="en-US" sz="2647" b="1" dirty="0">
              <a:latin typeface="+mj-lt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3378294" y="8081832"/>
            <a:ext cx="947306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2647" b="1" dirty="0">
                <a:latin typeface="+mj-lt"/>
              </a:rPr>
              <a:t>2022</a:t>
            </a:r>
            <a:endParaRPr lang="en-US" sz="2647" b="1" dirty="0">
              <a:latin typeface="+mj-lt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10777486" y="8081832"/>
            <a:ext cx="957314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2647" b="1" dirty="0">
                <a:latin typeface="+mj-lt"/>
              </a:rPr>
              <a:t>2021</a:t>
            </a:r>
            <a:endParaRPr lang="en-US" sz="2647" b="1" dirty="0">
              <a:latin typeface="+mj-lt"/>
            </a:endParaRPr>
          </a:p>
        </p:txBody>
      </p:sp>
      <p:sp>
        <p:nvSpPr>
          <p:cNvPr id="61" name="TextBox 61"/>
          <p:cNvSpPr txBox="1"/>
          <p:nvPr/>
        </p:nvSpPr>
        <p:spPr>
          <a:xfrm rot="-5400000">
            <a:off x="4547629" y="5359776"/>
            <a:ext cx="5386004" cy="43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 b="1" dirty="0">
                <a:latin typeface="+mj-lt"/>
              </a:rPr>
              <a:t>МЛН. РУБ</a:t>
            </a:r>
          </a:p>
        </p:txBody>
      </p:sp>
      <p:sp>
        <p:nvSpPr>
          <p:cNvPr id="62" name="TextBox 62"/>
          <p:cNvSpPr txBox="1"/>
          <p:nvPr/>
        </p:nvSpPr>
        <p:spPr>
          <a:xfrm rot="-5400000">
            <a:off x="7917314" y="6207660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617</a:t>
            </a:r>
            <a:endParaRPr lang="en-US"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3" name="TextBox 63"/>
          <p:cNvSpPr txBox="1"/>
          <p:nvPr/>
        </p:nvSpPr>
        <p:spPr>
          <a:xfrm rot="-5400000">
            <a:off x="10590416" y="5786107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829</a:t>
            </a:r>
            <a:endParaRPr lang="en-US"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4" name="TextBox 64"/>
          <p:cNvSpPr txBox="1"/>
          <p:nvPr/>
        </p:nvSpPr>
        <p:spPr>
          <a:xfrm rot="-5400000">
            <a:off x="13083888" y="6007440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807</a:t>
            </a:r>
            <a:endParaRPr lang="en-US"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5" name="TextBox 65"/>
          <p:cNvSpPr txBox="1"/>
          <p:nvPr/>
        </p:nvSpPr>
        <p:spPr>
          <a:xfrm rot="-5400000">
            <a:off x="15649718" y="6332327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516</a:t>
            </a:r>
            <a:endParaRPr lang="en-US" sz="36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CDDC835-B23A-4C9C-BA89-A62A958A0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B1ECA0D-D788-442D-9591-5135E419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-1371600" y="2848137"/>
            <a:ext cx="10717659" cy="689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5,2</a:t>
            </a:r>
            <a:r>
              <a:rPr lang="en-US" sz="3600" b="1" dirty="0">
                <a:solidFill>
                  <a:srgbClr val="FFFFFF"/>
                </a:solidFill>
                <a:latin typeface="+mj-lt"/>
              </a:rPr>
              <a:t> МЛН. РУБ.</a:t>
            </a:r>
            <a:r>
              <a:rPr lang="ru-RU" sz="36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- 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КРАЕВОЙ БЮДЖЕТ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55929" y="5398759"/>
            <a:ext cx="7974101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8"/>
              </a:lnSpc>
            </a:pPr>
            <a:r>
              <a:rPr lang="en-US" sz="4142" b="1" dirty="0">
                <a:latin typeface="+mj-lt"/>
              </a:rPr>
              <a:t>3 СЕМЬИ</a:t>
            </a:r>
          </a:p>
          <a:p>
            <a:pPr>
              <a:lnSpc>
                <a:spcPts val="5798"/>
              </a:lnSpc>
            </a:pPr>
            <a:r>
              <a:rPr lang="en-US" sz="4142" b="1" dirty="0">
                <a:latin typeface="+mj-lt"/>
              </a:rPr>
              <a:t>ПЛАНИРУЮТ ПРИОБРЕСТИ</a:t>
            </a:r>
          </a:p>
          <a:p>
            <a:pPr>
              <a:lnSpc>
                <a:spcPts val="5798"/>
              </a:lnSpc>
              <a:spcBef>
                <a:spcPct val="0"/>
              </a:spcBef>
            </a:pPr>
            <a:r>
              <a:rPr lang="en-US" sz="4142" b="1" dirty="0">
                <a:latin typeface="+mj-lt"/>
              </a:rPr>
              <a:t>ЖИЛЬЕ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-1582838" y="3689259"/>
            <a:ext cx="10896600" cy="689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ru-RU" sz="3600" b="1" dirty="0">
                <a:solidFill>
                  <a:srgbClr val="FFFFFF"/>
                </a:solidFill>
                <a:latin typeface="+mj-lt"/>
              </a:rPr>
              <a:t>0,3</a:t>
            </a:r>
            <a:r>
              <a:rPr lang="en-US" sz="3600" b="1" dirty="0">
                <a:solidFill>
                  <a:srgbClr val="FFFFFF"/>
                </a:solidFill>
                <a:latin typeface="+mj-lt"/>
              </a:rPr>
              <a:t> МЛН. РУБ.</a:t>
            </a:r>
            <a:r>
              <a:rPr lang="ru-RU" sz="36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+mj-lt"/>
              </a:rPr>
              <a:t>- </a:t>
            </a:r>
            <a:r>
              <a:rPr lang="en-US" sz="2800" b="1" dirty="0">
                <a:solidFill>
                  <a:srgbClr val="FFFFFF"/>
                </a:solidFill>
                <a:latin typeface="+mj-lt"/>
              </a:rPr>
              <a:t>БЮДЖЕТ ГОРОДА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694755" y="400896"/>
            <a:ext cx="1129309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</a:rPr>
              <a:t>ОБЕСПЕЧЕНИЕ</a:t>
            </a:r>
            <a:endParaRPr lang="ru-RU" sz="4800" b="1" dirty="0">
              <a:latin typeface="+mj-lt"/>
            </a:endParaRPr>
          </a:p>
          <a:p>
            <a:pPr algn="ctr">
              <a:spcBef>
                <a:spcPct val="0"/>
              </a:spcBef>
            </a:pPr>
            <a:r>
              <a:rPr lang="en-US" sz="4800" b="1" dirty="0">
                <a:latin typeface="+mj-lt"/>
              </a:rPr>
              <a:t>ЖИЛЬЕМ МОЛОДЫХ СЕМЕЙ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848600" y="7960686"/>
            <a:ext cx="9136724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ОБЩИЙ ОБЪЕМ СРЕДСТВ: </a:t>
            </a:r>
            <a:r>
              <a:rPr lang="ru-RU" sz="3147" b="1" dirty="0">
                <a:latin typeface="+mj-lt"/>
              </a:rPr>
              <a:t>5,5</a:t>
            </a:r>
            <a:r>
              <a:rPr lang="en-US" sz="3147" b="1" dirty="0">
                <a:latin typeface="+mj-lt"/>
              </a:rPr>
              <a:t> МЛН. РУБ.</a:t>
            </a:r>
          </a:p>
        </p:txBody>
      </p:sp>
      <p:sp>
        <p:nvSpPr>
          <p:cNvPr id="37" name="AutoShape 37"/>
          <p:cNvSpPr/>
          <p:nvPr/>
        </p:nvSpPr>
        <p:spPr>
          <a:xfrm>
            <a:off x="8534400" y="5216631"/>
            <a:ext cx="809563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sp>
      <p:sp>
        <p:nvSpPr>
          <p:cNvPr id="38" name="AutoShape 38"/>
          <p:cNvSpPr/>
          <p:nvPr/>
        </p:nvSpPr>
        <p:spPr>
          <a:xfrm>
            <a:off x="8534400" y="7734300"/>
            <a:ext cx="809563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8349B139-93FF-4D25-8AD9-8974F0D6E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F324CE1-74EB-4227-95C0-5A857AECBB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b="18374"/>
          <a:stretch/>
        </p:blipFill>
        <p:spPr>
          <a:xfrm>
            <a:off x="0" y="5465372"/>
            <a:ext cx="7543800" cy="48216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EBCE4E46-FBEC-45D4-B7A1-DE9C9CA4E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2521" y="1562100"/>
            <a:ext cx="9524379" cy="894101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611942" y="386812"/>
            <a:ext cx="12548285" cy="108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ОБЩИЙ ОБЪЕМ</a:t>
            </a:r>
            <a:endParaRPr lang="ru-RU" sz="3147" b="1" dirty="0">
              <a:latin typeface="+mj-lt"/>
            </a:endParaRP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СОФИНАНСИРОВАНИЯ РАСХОДОВ В 2023 ГОДУ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44460" y="3347657"/>
            <a:ext cx="1907425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solidFill>
                  <a:srgbClr val="000000"/>
                </a:solidFill>
                <a:latin typeface="+mj-lt"/>
              </a:rPr>
              <a:t>2021 год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7486" y="3239476"/>
            <a:ext cx="1878314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solidFill>
                  <a:srgbClr val="000000"/>
                </a:solidFill>
                <a:latin typeface="+mj-lt"/>
              </a:rPr>
              <a:t>2022 год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13199" y="7133995"/>
            <a:ext cx="1945772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solidFill>
                  <a:srgbClr val="000000"/>
                </a:solidFill>
                <a:latin typeface="+mj-lt"/>
              </a:rPr>
              <a:t>2023 год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95400" y="3557901"/>
            <a:ext cx="1554816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5"/>
              </a:lnSpc>
              <a:spcBef>
                <a:spcPct val="0"/>
              </a:spcBef>
            </a:pPr>
            <a:r>
              <a:rPr lang="en-US" sz="9589" b="1" dirty="0">
                <a:solidFill>
                  <a:srgbClr val="000000"/>
                </a:solidFill>
                <a:latin typeface="+mj-lt"/>
              </a:rPr>
              <a:t>36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18688" y="3322503"/>
            <a:ext cx="2915910" cy="1528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5"/>
              </a:lnSpc>
              <a:spcBef>
                <a:spcPct val="0"/>
              </a:spcBef>
            </a:pPr>
            <a:r>
              <a:rPr lang="en-US" sz="7550" b="1" dirty="0">
                <a:solidFill>
                  <a:srgbClr val="000000"/>
                </a:solidFill>
                <a:latin typeface="+mj-lt"/>
              </a:rPr>
              <a:t>54,5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83155" y="7492906"/>
            <a:ext cx="2768641" cy="1298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7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+mj-lt"/>
              </a:rPr>
              <a:t>32,3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13199" y="5143092"/>
            <a:ext cx="2108554" cy="50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 b="1" dirty="0">
                <a:solidFill>
                  <a:srgbClr val="000000"/>
                </a:solidFill>
                <a:latin typeface="+mj-lt"/>
              </a:rPr>
              <a:t>МЛН. РУБ.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78EBBA9-A34C-489F-890D-3EAE5E05C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Диаграмма 80"/>
          <p:cNvGraphicFramePr/>
          <p:nvPr>
            <p:extLst>
              <p:ext uri="{D42A27DB-BD31-4B8C-83A1-F6EECF244321}">
                <p14:modId xmlns:p14="http://schemas.microsoft.com/office/powerpoint/2010/main" val="886217936"/>
              </p:ext>
            </p:extLst>
          </p:nvPr>
        </p:nvGraphicFramePr>
        <p:xfrm>
          <a:off x="2221107" y="436330"/>
          <a:ext cx="14621917" cy="6186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C1B2D5B7-09E3-4293-A47E-489DE359E4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  <a:effectLst/>
        </p:spPr>
      </p:pic>
      <p:grpSp>
        <p:nvGrpSpPr>
          <p:cNvPr id="2" name="Group 2"/>
          <p:cNvGrpSpPr/>
          <p:nvPr/>
        </p:nvGrpSpPr>
        <p:grpSpPr>
          <a:xfrm>
            <a:off x="3132394" y="3229960"/>
            <a:ext cx="847666" cy="5013345"/>
            <a:chOff x="0" y="0"/>
            <a:chExt cx="1468487" cy="4765057"/>
          </a:xfrm>
          <a:solidFill>
            <a:schemeClr val="accent6">
              <a:lumMod val="75000"/>
            </a:schemeClr>
          </a:solidFill>
          <a:effectLst/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47650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grpSp>
        <p:nvGrpSpPr>
          <p:cNvPr id="4" name="Group 4"/>
          <p:cNvGrpSpPr/>
          <p:nvPr/>
        </p:nvGrpSpPr>
        <p:grpSpPr>
          <a:xfrm>
            <a:off x="7405620" y="4874134"/>
            <a:ext cx="847666" cy="3369171"/>
            <a:chOff x="0" y="0"/>
            <a:chExt cx="1468487" cy="6566260"/>
          </a:xfrm>
          <a:solidFill>
            <a:schemeClr val="accent6">
              <a:lumMod val="75000"/>
            </a:schemeClr>
          </a:solidFill>
          <a:effectLst/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65662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grpSp>
        <p:nvGrpSpPr>
          <p:cNvPr id="6" name="Group 6"/>
          <p:cNvGrpSpPr/>
          <p:nvPr/>
        </p:nvGrpSpPr>
        <p:grpSpPr>
          <a:xfrm>
            <a:off x="11405400" y="4311822"/>
            <a:ext cx="847666" cy="3931484"/>
            <a:chOff x="0" y="0"/>
            <a:chExt cx="1468487" cy="7544905"/>
          </a:xfrm>
          <a:solidFill>
            <a:schemeClr val="accent3"/>
          </a:solidFill>
          <a:effectLst/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754490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</p:grpSp>
      <p:grpSp>
        <p:nvGrpSpPr>
          <p:cNvPr id="8" name="Group 8"/>
          <p:cNvGrpSpPr/>
          <p:nvPr/>
        </p:nvGrpSpPr>
        <p:grpSpPr>
          <a:xfrm>
            <a:off x="13339684" y="3699748"/>
            <a:ext cx="847666" cy="4543557"/>
            <a:chOff x="0" y="0"/>
            <a:chExt cx="1468487" cy="7911147"/>
          </a:xfrm>
          <a:solidFill>
            <a:schemeClr val="accent3"/>
          </a:solidFill>
          <a:effectLst/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7911147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</p:grpSp>
      <p:grpSp>
        <p:nvGrpSpPr>
          <p:cNvPr id="10" name="Group 10"/>
          <p:cNvGrpSpPr/>
          <p:nvPr/>
        </p:nvGrpSpPr>
        <p:grpSpPr>
          <a:xfrm>
            <a:off x="15280043" y="3467100"/>
            <a:ext cx="847666" cy="4776206"/>
            <a:chOff x="0" y="0"/>
            <a:chExt cx="1468487" cy="8677831"/>
          </a:xfrm>
          <a:solidFill>
            <a:schemeClr val="accent3"/>
          </a:solidFill>
          <a:effectLst/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867783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</p:grpSp>
      <p:grpSp>
        <p:nvGrpSpPr>
          <p:cNvPr id="12" name="Group 12"/>
          <p:cNvGrpSpPr/>
          <p:nvPr/>
        </p:nvGrpSpPr>
        <p:grpSpPr>
          <a:xfrm>
            <a:off x="5189929" y="4135692"/>
            <a:ext cx="847666" cy="4107614"/>
            <a:chOff x="0" y="0"/>
            <a:chExt cx="1468487" cy="5647527"/>
          </a:xfrm>
          <a:solidFill>
            <a:schemeClr val="accent6">
              <a:lumMod val="75000"/>
            </a:schemeClr>
          </a:solidFill>
          <a:effectLst/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564752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grpSp>
        <p:nvGrpSpPr>
          <p:cNvPr id="14" name="Group 14"/>
          <p:cNvGrpSpPr/>
          <p:nvPr/>
        </p:nvGrpSpPr>
        <p:grpSpPr>
          <a:xfrm>
            <a:off x="9450673" y="4537523"/>
            <a:ext cx="847666" cy="3705782"/>
            <a:chOff x="0" y="0"/>
            <a:chExt cx="1468487" cy="6958513"/>
          </a:xfrm>
          <a:solidFill>
            <a:schemeClr val="accent6">
              <a:lumMod val="75000"/>
            </a:schemeClr>
          </a:solidFill>
          <a:effectLst/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8487" cy="69585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18" name="TextBox 18"/>
          <p:cNvSpPr txBox="1"/>
          <p:nvPr/>
        </p:nvSpPr>
        <p:spPr>
          <a:xfrm>
            <a:off x="3132394" y="8741482"/>
            <a:ext cx="942578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201</a:t>
            </a:r>
            <a:r>
              <a:rPr lang="ru-RU" sz="3147" b="1" dirty="0">
                <a:latin typeface="+mj-lt"/>
              </a:rPr>
              <a:t>9</a:t>
            </a:r>
            <a:endParaRPr lang="en-US" sz="3147" b="1" dirty="0">
              <a:latin typeface="+mj-l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202100" y="8757937"/>
            <a:ext cx="1047734" cy="52290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2021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70518" y="8729350"/>
            <a:ext cx="1026473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2020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17218" y="8741482"/>
            <a:ext cx="1018776" cy="52290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2022</a:t>
            </a:r>
            <a:endParaRPr lang="en-US" sz="3147" b="1" dirty="0">
              <a:latin typeface="+mj-l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331540" y="8741482"/>
            <a:ext cx="1093559" cy="52290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2023</a:t>
            </a:r>
            <a:endParaRPr lang="en-US" sz="3147" b="1" dirty="0">
              <a:latin typeface="+mj-l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198433" y="8741482"/>
            <a:ext cx="1032425" cy="52290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2024</a:t>
            </a:r>
            <a:endParaRPr lang="en-US" sz="3147" b="1" dirty="0">
              <a:latin typeface="+mj-l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158139" y="8741482"/>
            <a:ext cx="1032426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2025</a:t>
            </a:r>
            <a:endParaRPr lang="en-US" sz="3147" b="1" dirty="0">
              <a:latin typeface="+mj-lt"/>
            </a:endParaRPr>
          </a:p>
        </p:txBody>
      </p:sp>
      <p:sp>
        <p:nvSpPr>
          <p:cNvPr id="25" name="TextBox 25"/>
          <p:cNvSpPr txBox="1"/>
          <p:nvPr/>
        </p:nvSpPr>
        <p:spPr>
          <a:xfrm rot="-5400000">
            <a:off x="-2138640" y="5120035"/>
            <a:ext cx="6402388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МЛН. РУБ</a:t>
            </a:r>
          </a:p>
        </p:txBody>
      </p:sp>
      <p:sp>
        <p:nvSpPr>
          <p:cNvPr id="48" name="AutoShape 48"/>
          <p:cNvSpPr/>
          <p:nvPr/>
        </p:nvSpPr>
        <p:spPr>
          <a:xfrm rot="-5400000">
            <a:off x="-1398518" y="5560595"/>
            <a:ext cx="5940195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sp>
        <p:nvSpPr>
          <p:cNvPr id="49" name="AutoShape 49"/>
          <p:cNvSpPr/>
          <p:nvPr/>
        </p:nvSpPr>
        <p:spPr>
          <a:xfrm rot="12278">
            <a:off x="1600266" y="8558808"/>
            <a:ext cx="15744741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sp>
        <p:nvSpPr>
          <p:cNvPr id="50" name="TextBox 50"/>
          <p:cNvSpPr txBox="1"/>
          <p:nvPr/>
        </p:nvSpPr>
        <p:spPr>
          <a:xfrm rot="-5400000">
            <a:off x="2774433" y="5165110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340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1" name="TextBox 51"/>
          <p:cNvSpPr txBox="1"/>
          <p:nvPr/>
        </p:nvSpPr>
        <p:spPr>
          <a:xfrm rot="-5400000">
            <a:off x="4899702" y="6097729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280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2" name="TextBox 52"/>
          <p:cNvSpPr txBox="1"/>
          <p:nvPr/>
        </p:nvSpPr>
        <p:spPr>
          <a:xfrm rot="-5400000">
            <a:off x="7101701" y="6276590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200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3" name="TextBox 53"/>
          <p:cNvSpPr txBox="1"/>
          <p:nvPr/>
        </p:nvSpPr>
        <p:spPr>
          <a:xfrm rot="-5400000">
            <a:off x="9140729" y="6276589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224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4" name="TextBox 54"/>
          <p:cNvSpPr txBox="1"/>
          <p:nvPr/>
        </p:nvSpPr>
        <p:spPr>
          <a:xfrm rot="-5400000">
            <a:off x="11062245" y="6059392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257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5" name="TextBox 55"/>
          <p:cNvSpPr txBox="1"/>
          <p:nvPr/>
        </p:nvSpPr>
        <p:spPr>
          <a:xfrm rot="-5400000">
            <a:off x="12988133" y="5848647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309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6" name="TextBox 56"/>
          <p:cNvSpPr txBox="1"/>
          <p:nvPr/>
        </p:nvSpPr>
        <p:spPr>
          <a:xfrm rot="-5400000">
            <a:off x="14961012" y="5430546"/>
            <a:ext cx="1582709" cy="564257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+mj-lt"/>
              </a:rPr>
              <a:t>318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7" name="AutoShape 57"/>
          <p:cNvSpPr/>
          <p:nvPr/>
        </p:nvSpPr>
        <p:spPr>
          <a:xfrm rot="-968420">
            <a:off x="3908049" y="3732553"/>
            <a:ext cx="1518755" cy="1901828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60" name="AutoShape 60"/>
          <p:cNvSpPr/>
          <p:nvPr/>
        </p:nvSpPr>
        <p:spPr>
          <a:xfrm rot="-665604" flipV="1">
            <a:off x="9730184" y="5034424"/>
            <a:ext cx="2050026" cy="64017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61" name="AutoShape 61"/>
          <p:cNvSpPr/>
          <p:nvPr/>
        </p:nvSpPr>
        <p:spPr>
          <a:xfrm rot="-665604" flipV="1">
            <a:off x="11757286" y="4409516"/>
            <a:ext cx="2098185" cy="228565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62" name="AutoShape 62"/>
          <p:cNvSpPr/>
          <p:nvPr/>
        </p:nvSpPr>
        <p:spPr>
          <a:xfrm rot="-665604" flipV="1">
            <a:off x="13771803" y="3917469"/>
            <a:ext cx="1726824" cy="127387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63" name="TextBox 42"/>
          <p:cNvSpPr txBox="1"/>
          <p:nvPr/>
        </p:nvSpPr>
        <p:spPr>
          <a:xfrm>
            <a:off x="5870766" y="4754119"/>
            <a:ext cx="1582709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rgbClr val="8ADFFF"/>
                </a:solidFill>
                <a:latin typeface="+mj-lt"/>
              </a:rPr>
              <a:t>-8</a:t>
            </a:r>
            <a:r>
              <a:rPr lang="en-US" sz="3147" b="1" dirty="0">
                <a:solidFill>
                  <a:srgbClr val="8ADFFF"/>
                </a:solidFill>
                <a:latin typeface="+mj-lt"/>
              </a:rPr>
              <a:t>0</a:t>
            </a:r>
          </a:p>
        </p:txBody>
      </p:sp>
      <p:sp>
        <p:nvSpPr>
          <p:cNvPr id="59" name="AutoShape 59"/>
          <p:cNvSpPr/>
          <p:nvPr/>
        </p:nvSpPr>
        <p:spPr>
          <a:xfrm rot="-653479" flipV="1">
            <a:off x="7582080" y="5525391"/>
            <a:ext cx="2194588" cy="34957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65" name="TextBox 42"/>
          <p:cNvSpPr txBox="1"/>
          <p:nvPr/>
        </p:nvSpPr>
        <p:spPr>
          <a:xfrm>
            <a:off x="3772418" y="6058402"/>
            <a:ext cx="1582709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rgbClr val="8ADFFF"/>
                </a:solidFill>
                <a:latin typeface="+mj-lt"/>
              </a:rPr>
              <a:t>-60</a:t>
            </a:r>
            <a:endParaRPr lang="en-US" sz="3147" b="1" dirty="0">
              <a:solidFill>
                <a:srgbClr val="8ADFFF"/>
              </a:solidFill>
              <a:latin typeface="+mj-lt"/>
            </a:endParaRPr>
          </a:p>
        </p:txBody>
      </p:sp>
      <p:sp>
        <p:nvSpPr>
          <p:cNvPr id="82" name="Овал 81"/>
          <p:cNvSpPr/>
          <p:nvPr>
            <p:custDataLst>
              <p:tags r:id="rId1"/>
            </p:custDataLst>
          </p:nvPr>
        </p:nvSpPr>
        <p:spPr>
          <a:xfrm>
            <a:off x="3024989" y="857995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36</a:t>
            </a:r>
            <a:endParaRPr lang="ru-RU" sz="2400" b="1" dirty="0">
              <a:latin typeface="+mj-lt"/>
            </a:endParaRPr>
          </a:p>
        </p:txBody>
      </p:sp>
      <p:sp>
        <p:nvSpPr>
          <p:cNvPr id="83" name="Овал 82"/>
          <p:cNvSpPr/>
          <p:nvPr>
            <p:custDataLst>
              <p:tags r:id="rId2"/>
            </p:custDataLst>
          </p:nvPr>
        </p:nvSpPr>
        <p:spPr>
          <a:xfrm>
            <a:off x="5112798" y="2127131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27</a:t>
            </a:r>
            <a:endParaRPr lang="ru-RU" sz="2400" b="1" dirty="0">
              <a:latin typeface="+mj-lt"/>
            </a:endParaRPr>
          </a:p>
        </p:txBody>
      </p:sp>
      <p:sp>
        <p:nvSpPr>
          <p:cNvPr id="84" name="Овал 83"/>
          <p:cNvSpPr/>
          <p:nvPr>
            <p:custDataLst>
              <p:tags r:id="rId3"/>
            </p:custDataLst>
          </p:nvPr>
        </p:nvSpPr>
        <p:spPr>
          <a:xfrm>
            <a:off x="7103309" y="3634904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17</a:t>
            </a:r>
            <a:endParaRPr lang="ru-RU" sz="2400" b="1" dirty="0">
              <a:latin typeface="+mj-lt"/>
            </a:endParaRPr>
          </a:p>
        </p:txBody>
      </p:sp>
      <p:sp>
        <p:nvSpPr>
          <p:cNvPr id="85" name="Овал 84"/>
          <p:cNvSpPr/>
          <p:nvPr>
            <p:custDataLst>
              <p:tags r:id="rId4"/>
            </p:custDataLst>
          </p:nvPr>
        </p:nvSpPr>
        <p:spPr>
          <a:xfrm>
            <a:off x="9243390" y="3261351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19</a:t>
            </a:r>
            <a:endParaRPr lang="ru-RU" sz="2400" b="1" dirty="0">
              <a:latin typeface="+mj-lt"/>
            </a:endParaRPr>
          </a:p>
        </p:txBody>
      </p:sp>
      <p:sp>
        <p:nvSpPr>
          <p:cNvPr id="86" name="Овал 85"/>
          <p:cNvSpPr/>
          <p:nvPr>
            <p:custDataLst>
              <p:tags r:id="rId5"/>
            </p:custDataLst>
          </p:nvPr>
        </p:nvSpPr>
        <p:spPr>
          <a:xfrm>
            <a:off x="11266685" y="2888352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21</a:t>
            </a:r>
            <a:endParaRPr lang="ru-RU" sz="2400" b="1" dirty="0">
              <a:latin typeface="+mj-lt"/>
            </a:endParaRPr>
          </a:p>
        </p:txBody>
      </p:sp>
      <p:sp>
        <p:nvSpPr>
          <p:cNvPr id="87" name="Овал 86"/>
          <p:cNvSpPr/>
          <p:nvPr>
            <p:custDataLst>
              <p:tags r:id="rId6"/>
            </p:custDataLst>
          </p:nvPr>
        </p:nvSpPr>
        <p:spPr>
          <a:xfrm>
            <a:off x="13247062" y="2289212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25</a:t>
            </a:r>
            <a:endParaRPr lang="ru-RU" sz="2400" b="1" dirty="0">
              <a:latin typeface="+mj-lt"/>
            </a:endParaRPr>
          </a:p>
        </p:txBody>
      </p:sp>
      <p:sp>
        <p:nvSpPr>
          <p:cNvPr id="88" name="Овал 87"/>
          <p:cNvSpPr/>
          <p:nvPr>
            <p:custDataLst>
              <p:tags r:id="rId7"/>
            </p:custDataLst>
          </p:nvPr>
        </p:nvSpPr>
        <p:spPr>
          <a:xfrm>
            <a:off x="15250519" y="2197550"/>
            <a:ext cx="683216" cy="68321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latin typeface="+mj-lt"/>
              </a:rPr>
              <a:t>26</a:t>
            </a:r>
            <a:endParaRPr lang="ru-RU" sz="2400" b="1" dirty="0">
              <a:latin typeface="+mj-lt"/>
            </a:endParaRPr>
          </a:p>
        </p:txBody>
      </p:sp>
      <p:sp>
        <p:nvSpPr>
          <p:cNvPr id="58" name="AutoShape 58"/>
          <p:cNvSpPr/>
          <p:nvPr/>
        </p:nvSpPr>
        <p:spPr>
          <a:xfrm rot="-649446">
            <a:off x="5713174" y="5218953"/>
            <a:ext cx="1827725" cy="726492"/>
          </a:xfrm>
          <a:prstGeom prst="line">
            <a:avLst/>
          </a:prstGeom>
          <a:ln w="57150">
            <a:solidFill>
              <a:srgbClr val="8ADFFF"/>
            </a:solidFill>
            <a:headEnd type="oval" w="lg" len="lg"/>
            <a:tailEnd type="oval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60B306EB-055C-485F-B6C1-8627D8D5E7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  <a:effectLst/>
        </p:spPr>
      </p:pic>
      <p:sp>
        <p:nvSpPr>
          <p:cNvPr id="26" name="TextBox 26"/>
          <p:cNvSpPr txBox="1"/>
          <p:nvPr/>
        </p:nvSpPr>
        <p:spPr>
          <a:xfrm>
            <a:off x="5923756" y="505800"/>
            <a:ext cx="6565856" cy="522900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МУНИЦИПАЛЬНЫЙ ДОЛГ ГОРОДА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3F06B667-ADFB-4335-B1B0-06FFBD36C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743200" y="386841"/>
            <a:ext cx="1254828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ОСНОВНЫЕ ХАРАКТЕРИСТИКИ БЮДЖЕТА ГОРОДА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НА 2021 – 2025 ГОДЫ</a:t>
            </a:r>
            <a:endParaRPr lang="en-US" sz="3147" b="1" dirty="0">
              <a:latin typeface="+mj-lt"/>
            </a:endParaRP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E2AE030B-8ADB-4F3C-AEA2-D983DA117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22863"/>
              </p:ext>
            </p:extLst>
          </p:nvPr>
        </p:nvGraphicFramePr>
        <p:xfrm>
          <a:off x="1219200" y="1691479"/>
          <a:ext cx="16383001" cy="792480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947813">
                  <a:extLst>
                    <a:ext uri="{9D8B030D-6E8A-4147-A177-3AD203B41FA5}">
                      <a16:colId xmlns:a16="http://schemas.microsoft.com/office/drawing/2014/main" xmlns="" val="3411009841"/>
                    </a:ext>
                  </a:extLst>
                </a:gridCol>
                <a:gridCol w="1890393">
                  <a:extLst>
                    <a:ext uri="{9D8B030D-6E8A-4147-A177-3AD203B41FA5}">
                      <a16:colId xmlns:a16="http://schemas.microsoft.com/office/drawing/2014/main" xmlns="" val="2799171972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3684130124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418614573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3337420284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818638986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421758954"/>
                    </a:ext>
                  </a:extLst>
                </a:gridCol>
              </a:tblGrid>
              <a:tr h="2084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2021 год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(отчет)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2022 год 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(первоначальный)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2022 год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(оценка)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2023 год 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(проект)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2024 год 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(проект)</a:t>
                      </a:r>
                      <a:endParaRPr lang="ru-RU" sz="16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2025 год </a:t>
                      </a:r>
                      <a:b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</a:br>
                      <a:r>
                        <a:rPr lang="ru-RU" sz="16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(проект)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4204071"/>
                  </a:ext>
                </a:extLst>
              </a:tr>
              <a:tr h="1372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ДОХОДЫ, ИЗ НИХ:</a:t>
                      </a: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3979,5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3492,3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5096,1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3812,3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2653,1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2675,5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0608013"/>
                  </a:ext>
                </a:extLst>
              </a:tr>
              <a:tr h="11400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НАЛОГОВЫЕ И НЕНАЛОГОВЫЕ</a:t>
                      </a: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1198,9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1116,3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1191,4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1209,3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1212,6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1221,7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8051792"/>
                  </a:ext>
                </a:extLst>
              </a:tr>
              <a:tr h="89181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400" b="1" u="none" strike="noStrike" kern="1200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ДОТАЦИИ</a:t>
                      </a:r>
                      <a:endParaRPr lang="ru-RU" sz="2400" b="1" i="0" u="none" strike="noStrike" kern="1200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47,5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3,0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3,0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97,9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6,0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34,6</a:t>
                      </a:r>
                      <a:endParaRPr lang="ru-RU" sz="24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2377877"/>
                  </a:ext>
                </a:extLst>
              </a:tr>
              <a:tr h="1029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РАСХОДЫ</a:t>
                      </a: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4002,9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3595,4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5215,2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3845,4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2704,4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2685,1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5636183"/>
                  </a:ext>
                </a:extLst>
              </a:tr>
              <a:tr h="14076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ДЕФИЦИТ</a:t>
                      </a:r>
                      <a:r>
                        <a:rPr lang="ru-RU" sz="2400" b="1" u="none" strike="noStrike" baseline="0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 (-)</a:t>
                      </a:r>
                    </a:p>
                    <a:p>
                      <a:pPr algn="ctr" fontAlgn="b"/>
                      <a:r>
                        <a:rPr lang="ru-RU" sz="2400" b="1" u="none" strike="noStrike" baseline="0" dirty="0">
                          <a:ln>
                            <a:noFill/>
                          </a:ln>
                          <a:solidFill>
                            <a:srgbClr val="3E506D"/>
                          </a:solidFill>
                          <a:latin typeface="+mj-lt"/>
                        </a:rPr>
                        <a:t>ПРОФИЦИТ (+)</a:t>
                      </a: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-23,40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-103,10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kern="1200" dirty="0">
                          <a:solidFill>
                            <a:srgbClr val="3E506D"/>
                          </a:solidFill>
                          <a:latin typeface="+mj-lt"/>
                        </a:rPr>
                        <a:t>-119,10</a:t>
                      </a:r>
                      <a:endParaRPr lang="ru-RU" sz="2800" b="1" i="0" u="none" strike="noStrike" kern="1200" dirty="0">
                        <a:solidFill>
                          <a:srgbClr val="3E506D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-33,10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-51,30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solidFill>
                            <a:srgbClr val="3E506D"/>
                          </a:solidFill>
                          <a:latin typeface="+mj-lt"/>
                        </a:rPr>
                        <a:t>-9,60</a:t>
                      </a:r>
                      <a:endParaRPr lang="ru-RU" sz="2800" b="1" i="0" u="none" strike="noStrike" dirty="0">
                        <a:solidFill>
                          <a:srgbClr val="3E506D"/>
                        </a:solidFill>
                        <a:latin typeface="+mj-lt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3837697"/>
                  </a:ext>
                </a:extLst>
              </a:tr>
            </a:tbl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5E26977-12CD-4682-989F-EA3DCDEF5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8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ECFDB51-CF9A-4927-922D-5AD1D34F1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F7C95549-4AD2-4D4A-90C3-B0FC3C3CA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sp>
        <p:nvSpPr>
          <p:cNvPr id="49" name="TextBox 49">
            <a:extLst>
              <a:ext uri="{FF2B5EF4-FFF2-40B4-BE49-F238E27FC236}">
                <a16:creationId xmlns:a16="http://schemas.microsoft.com/office/drawing/2014/main" xmlns="" id="{667BE974-C3AC-463C-AFF1-6FF13BDF3315}"/>
              </a:ext>
            </a:extLst>
          </p:cNvPr>
          <p:cNvSpPr txBox="1"/>
          <p:nvPr/>
        </p:nvSpPr>
        <p:spPr>
          <a:xfrm>
            <a:off x="4901625" y="444400"/>
            <a:ext cx="842912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400" b="1" dirty="0"/>
              <a:t>СОБСТВЕННЫЕ ДОХОДЫ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4F80BFBA-E511-4BF1-8F1E-05ECF3C4CC86}"/>
              </a:ext>
            </a:extLst>
          </p:cNvPr>
          <p:cNvSpPr/>
          <p:nvPr/>
        </p:nvSpPr>
        <p:spPr>
          <a:xfrm>
            <a:off x="1521424" y="1562100"/>
            <a:ext cx="7635644" cy="76356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Арка 52">
            <a:extLst>
              <a:ext uri="{FF2B5EF4-FFF2-40B4-BE49-F238E27FC236}">
                <a16:creationId xmlns:a16="http://schemas.microsoft.com/office/drawing/2014/main" xmlns="" id="{E4357E93-8BDE-4B83-9C19-38661E67684C}"/>
              </a:ext>
            </a:extLst>
          </p:cNvPr>
          <p:cNvSpPr/>
          <p:nvPr/>
        </p:nvSpPr>
        <p:spPr>
          <a:xfrm>
            <a:off x="1541636" y="1561596"/>
            <a:ext cx="7635644" cy="7635644"/>
          </a:xfrm>
          <a:prstGeom prst="blockArc">
            <a:avLst>
              <a:gd name="adj1" fmla="val 18806766"/>
              <a:gd name="adj2" fmla="val 441942"/>
              <a:gd name="adj3" fmla="val 15356"/>
            </a:avLst>
          </a:prstGeom>
          <a:solidFill>
            <a:srgbClr val="2E4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Арка 53">
            <a:extLst>
              <a:ext uri="{FF2B5EF4-FFF2-40B4-BE49-F238E27FC236}">
                <a16:creationId xmlns:a16="http://schemas.microsoft.com/office/drawing/2014/main" xmlns="" id="{1D0DA3E5-444F-4368-845B-7D0511D41A0C}"/>
              </a:ext>
            </a:extLst>
          </p:cNvPr>
          <p:cNvSpPr/>
          <p:nvPr/>
        </p:nvSpPr>
        <p:spPr>
          <a:xfrm>
            <a:off x="1534492" y="1561848"/>
            <a:ext cx="7635644" cy="7635644"/>
          </a:xfrm>
          <a:prstGeom prst="blockArc">
            <a:avLst>
              <a:gd name="adj1" fmla="val 4898761"/>
              <a:gd name="adj2" fmla="val 8523644"/>
              <a:gd name="adj3" fmla="val 1543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Арка 54">
            <a:extLst>
              <a:ext uri="{FF2B5EF4-FFF2-40B4-BE49-F238E27FC236}">
                <a16:creationId xmlns:a16="http://schemas.microsoft.com/office/drawing/2014/main" xmlns="" id="{9EC4CE8F-87A7-4510-BE04-1DEABCC5101B}"/>
              </a:ext>
            </a:extLst>
          </p:cNvPr>
          <p:cNvSpPr/>
          <p:nvPr/>
        </p:nvSpPr>
        <p:spPr>
          <a:xfrm>
            <a:off x="1534492" y="1561848"/>
            <a:ext cx="7635644" cy="7635644"/>
          </a:xfrm>
          <a:prstGeom prst="blockArc">
            <a:avLst>
              <a:gd name="adj1" fmla="val 8496588"/>
              <a:gd name="adj2" fmla="val 14001338"/>
              <a:gd name="adj3" fmla="val 14021"/>
            </a:avLst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7EFAAACF-9308-47F8-B34F-5AA87E2F0010}"/>
              </a:ext>
            </a:extLst>
          </p:cNvPr>
          <p:cNvSpPr/>
          <p:nvPr/>
        </p:nvSpPr>
        <p:spPr>
          <a:xfrm>
            <a:off x="2568181" y="2608857"/>
            <a:ext cx="5542130" cy="5542130"/>
          </a:xfrm>
          <a:prstGeom prst="ellipse">
            <a:avLst/>
          </a:prstGeom>
          <a:solidFill>
            <a:srgbClr val="2E4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xmlns="" id="{00B93125-D27F-4B21-9A82-007DC328EEA8}"/>
              </a:ext>
            </a:extLst>
          </p:cNvPr>
          <p:cNvSpPr txBox="1"/>
          <p:nvPr/>
        </p:nvSpPr>
        <p:spPr>
          <a:xfrm>
            <a:off x="14821074" y="3896021"/>
            <a:ext cx="2209800" cy="65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3915" b="1" dirty="0">
                <a:latin typeface="+mj-lt"/>
              </a:rPr>
              <a:t>- 83,6</a:t>
            </a:r>
            <a:r>
              <a:rPr lang="en-US" sz="3915" b="1" dirty="0">
                <a:latin typeface="+mj-lt"/>
              </a:rPr>
              <a:t>%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605E1E63-18C0-463C-A785-83018683963B}"/>
              </a:ext>
            </a:extLst>
          </p:cNvPr>
          <p:cNvSpPr/>
          <p:nvPr/>
        </p:nvSpPr>
        <p:spPr>
          <a:xfrm>
            <a:off x="14211474" y="4000500"/>
            <a:ext cx="609600" cy="609600"/>
          </a:xfrm>
          <a:prstGeom prst="rect">
            <a:avLst/>
          </a:prstGeom>
          <a:solidFill>
            <a:srgbClr val="C4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63F6F954-B8BC-453D-958D-14283102B4C3}"/>
              </a:ext>
            </a:extLst>
          </p:cNvPr>
          <p:cNvSpPr/>
          <p:nvPr/>
        </p:nvSpPr>
        <p:spPr>
          <a:xfrm>
            <a:off x="10779976" y="2857500"/>
            <a:ext cx="609600" cy="609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0FF3D096-DF99-4739-8FAE-29BA8250AFF1}"/>
              </a:ext>
            </a:extLst>
          </p:cNvPr>
          <p:cNvSpPr/>
          <p:nvPr/>
        </p:nvSpPr>
        <p:spPr>
          <a:xfrm>
            <a:off x="10820400" y="7277100"/>
            <a:ext cx="609600" cy="609600"/>
          </a:xfrm>
          <a:prstGeom prst="rect">
            <a:avLst/>
          </a:prstGeom>
          <a:solidFill>
            <a:srgbClr val="089C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18B51817-03F0-44D9-81BC-3E492BF6D25D}"/>
              </a:ext>
            </a:extLst>
          </p:cNvPr>
          <p:cNvSpPr/>
          <p:nvPr/>
        </p:nvSpPr>
        <p:spPr>
          <a:xfrm>
            <a:off x="10820400" y="4999601"/>
            <a:ext cx="609600" cy="609600"/>
          </a:xfrm>
          <a:prstGeom prst="rect">
            <a:avLst/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Арка 60">
            <a:extLst>
              <a:ext uri="{FF2B5EF4-FFF2-40B4-BE49-F238E27FC236}">
                <a16:creationId xmlns:a16="http://schemas.microsoft.com/office/drawing/2014/main" xmlns="" id="{420C0DB9-3399-4CA6-A911-A2AD46F03DBD}"/>
              </a:ext>
            </a:extLst>
          </p:cNvPr>
          <p:cNvSpPr/>
          <p:nvPr/>
        </p:nvSpPr>
        <p:spPr>
          <a:xfrm>
            <a:off x="2190584" y="1306628"/>
            <a:ext cx="7635644" cy="7635644"/>
          </a:xfrm>
          <a:prstGeom prst="blockArc">
            <a:avLst>
              <a:gd name="adj1" fmla="val 18806766"/>
              <a:gd name="adj2" fmla="val 438530"/>
              <a:gd name="adj3" fmla="val 1384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Дуга 65">
            <a:extLst>
              <a:ext uri="{FF2B5EF4-FFF2-40B4-BE49-F238E27FC236}">
                <a16:creationId xmlns:a16="http://schemas.microsoft.com/office/drawing/2014/main" xmlns="" id="{7F359F96-5E0B-4F80-B938-001D5D5F6C51}"/>
              </a:ext>
            </a:extLst>
          </p:cNvPr>
          <p:cNvSpPr/>
          <p:nvPr/>
        </p:nvSpPr>
        <p:spPr>
          <a:xfrm>
            <a:off x="11390331" y="3119218"/>
            <a:ext cx="2671780" cy="2205709"/>
          </a:xfrm>
          <a:prstGeom prst="arc">
            <a:avLst>
              <a:gd name="adj1" fmla="val 18327583"/>
              <a:gd name="adj2" fmla="val 333259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xmlns="" id="{400123DE-4D99-4D24-8879-3842CEB53A2C}"/>
              </a:ext>
            </a:extLst>
          </p:cNvPr>
          <p:cNvSpPr txBox="1"/>
          <p:nvPr/>
        </p:nvSpPr>
        <p:spPr>
          <a:xfrm>
            <a:off x="14899047" y="4222072"/>
            <a:ext cx="2209800" cy="579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Налоговые доходы</a:t>
            </a:r>
            <a:endParaRPr lang="en-US" sz="1600" b="1" dirty="0">
              <a:latin typeface="+mj-lt"/>
            </a:endParaRPr>
          </a:p>
        </p:txBody>
      </p:sp>
      <p:sp>
        <p:nvSpPr>
          <p:cNvPr id="68" name="TextBox 38">
            <a:extLst>
              <a:ext uri="{FF2B5EF4-FFF2-40B4-BE49-F238E27FC236}">
                <a16:creationId xmlns:a16="http://schemas.microsoft.com/office/drawing/2014/main" xmlns="" id="{D9440ADC-FC9F-4C39-B1EF-4FADECC54E3D}"/>
              </a:ext>
            </a:extLst>
          </p:cNvPr>
          <p:cNvSpPr txBox="1"/>
          <p:nvPr/>
        </p:nvSpPr>
        <p:spPr>
          <a:xfrm>
            <a:off x="11240968" y="2793167"/>
            <a:ext cx="2209800" cy="65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3915" b="1" dirty="0">
                <a:latin typeface="+mj-lt"/>
              </a:rPr>
              <a:t>- </a:t>
            </a:r>
            <a:r>
              <a:rPr lang="ru-RU" sz="4000" b="1" dirty="0"/>
              <a:t>15,3%</a:t>
            </a:r>
            <a:endParaRPr lang="en-US" sz="3915" b="1" dirty="0">
              <a:latin typeface="+mj-lt"/>
            </a:endParaRP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xmlns="" id="{7C76B882-C667-43EB-8ADA-B0F21D3BC254}"/>
              </a:ext>
            </a:extLst>
          </p:cNvPr>
          <p:cNvSpPr txBox="1"/>
          <p:nvPr/>
        </p:nvSpPr>
        <p:spPr>
          <a:xfrm>
            <a:off x="11318941" y="3119218"/>
            <a:ext cx="2209800" cy="579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Земельный налог</a:t>
            </a:r>
            <a:endParaRPr lang="en-US" sz="1600" b="1" dirty="0">
              <a:latin typeface="+mj-lt"/>
            </a:endParaRPr>
          </a:p>
        </p:txBody>
      </p:sp>
      <p:sp>
        <p:nvSpPr>
          <p:cNvPr id="70" name="TextBox 38">
            <a:extLst>
              <a:ext uri="{FF2B5EF4-FFF2-40B4-BE49-F238E27FC236}">
                <a16:creationId xmlns:a16="http://schemas.microsoft.com/office/drawing/2014/main" xmlns="" id="{5FC05148-19DA-4B1F-8A85-6C04581C6205}"/>
              </a:ext>
            </a:extLst>
          </p:cNvPr>
          <p:cNvSpPr txBox="1"/>
          <p:nvPr/>
        </p:nvSpPr>
        <p:spPr>
          <a:xfrm>
            <a:off x="11240968" y="4934543"/>
            <a:ext cx="2209800" cy="65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3915" b="1" dirty="0">
                <a:latin typeface="+mj-lt"/>
              </a:rPr>
              <a:t>- </a:t>
            </a:r>
            <a:r>
              <a:rPr lang="ru-RU" sz="4000" b="1" dirty="0"/>
              <a:t>54,5%</a:t>
            </a:r>
            <a:endParaRPr lang="en-US" sz="3915" b="1" dirty="0">
              <a:latin typeface="+mj-lt"/>
            </a:endParaRPr>
          </a:p>
        </p:txBody>
      </p:sp>
      <p:sp>
        <p:nvSpPr>
          <p:cNvPr id="71" name="TextBox 38">
            <a:extLst>
              <a:ext uri="{FF2B5EF4-FFF2-40B4-BE49-F238E27FC236}">
                <a16:creationId xmlns:a16="http://schemas.microsoft.com/office/drawing/2014/main" xmlns="" id="{879B7F68-992A-4B8D-84C4-6C66349F8AF9}"/>
              </a:ext>
            </a:extLst>
          </p:cNvPr>
          <p:cNvSpPr txBox="1"/>
          <p:nvPr/>
        </p:nvSpPr>
        <p:spPr>
          <a:xfrm>
            <a:off x="11318941" y="5260594"/>
            <a:ext cx="2209800" cy="579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НДФЛ</a:t>
            </a:r>
            <a:endParaRPr lang="en-US" sz="1600" b="1" dirty="0">
              <a:latin typeface="+mj-lt"/>
            </a:endParaRPr>
          </a:p>
        </p:txBody>
      </p:sp>
      <p:sp>
        <p:nvSpPr>
          <p:cNvPr id="72" name="TextBox 38">
            <a:extLst>
              <a:ext uri="{FF2B5EF4-FFF2-40B4-BE49-F238E27FC236}">
                <a16:creationId xmlns:a16="http://schemas.microsoft.com/office/drawing/2014/main" xmlns="" id="{B25E3863-536B-4A06-8102-9D0DFC235F0F}"/>
              </a:ext>
            </a:extLst>
          </p:cNvPr>
          <p:cNvSpPr txBox="1"/>
          <p:nvPr/>
        </p:nvSpPr>
        <p:spPr>
          <a:xfrm>
            <a:off x="11397638" y="7171251"/>
            <a:ext cx="2209800" cy="65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3915" b="1" dirty="0">
                <a:latin typeface="+mj-lt"/>
              </a:rPr>
              <a:t>- </a:t>
            </a:r>
            <a:r>
              <a:rPr lang="ru-RU" sz="4000" b="1" dirty="0"/>
              <a:t>16,4%</a:t>
            </a:r>
            <a:endParaRPr lang="en-US" sz="3915" b="1" dirty="0">
              <a:latin typeface="+mj-lt"/>
            </a:endParaRPr>
          </a:p>
        </p:txBody>
      </p:sp>
      <p:sp>
        <p:nvSpPr>
          <p:cNvPr id="73" name="TextBox 38">
            <a:extLst>
              <a:ext uri="{FF2B5EF4-FFF2-40B4-BE49-F238E27FC236}">
                <a16:creationId xmlns:a16="http://schemas.microsoft.com/office/drawing/2014/main" xmlns="" id="{DD423767-42C2-4E45-988D-91E34D5073FE}"/>
              </a:ext>
            </a:extLst>
          </p:cNvPr>
          <p:cNvSpPr txBox="1"/>
          <p:nvPr/>
        </p:nvSpPr>
        <p:spPr>
          <a:xfrm>
            <a:off x="11475611" y="7497302"/>
            <a:ext cx="2209800" cy="579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Неналоговые доходы</a:t>
            </a:r>
            <a:endParaRPr lang="en-US" sz="1600" b="1" dirty="0">
              <a:latin typeface="+mj-lt"/>
            </a:endParaRP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xmlns="" id="{16A7F938-8B6C-4A5F-81D1-71B0399C5915}"/>
              </a:ext>
            </a:extLst>
          </p:cNvPr>
          <p:cNvSpPr txBox="1"/>
          <p:nvPr/>
        </p:nvSpPr>
        <p:spPr>
          <a:xfrm>
            <a:off x="15087600" y="4724623"/>
            <a:ext cx="2755164" cy="65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4000" b="1" dirty="0">
                <a:latin typeface="+mj-lt"/>
              </a:rPr>
              <a:t>1010,7 </a:t>
            </a:r>
            <a:r>
              <a:rPr lang="ru-RU" sz="2000" b="1" dirty="0">
                <a:latin typeface="+mj-lt"/>
              </a:rPr>
              <a:t>млн. руб.</a:t>
            </a:r>
            <a:endParaRPr lang="en-US" sz="2000" b="1" dirty="0">
              <a:latin typeface="+mj-lt"/>
            </a:endParaRPr>
          </a:p>
        </p:txBody>
      </p:sp>
      <p:sp>
        <p:nvSpPr>
          <p:cNvPr id="75" name="TextBox 38">
            <a:extLst>
              <a:ext uri="{FF2B5EF4-FFF2-40B4-BE49-F238E27FC236}">
                <a16:creationId xmlns:a16="http://schemas.microsoft.com/office/drawing/2014/main" xmlns="" id="{7214FB5D-022E-4599-84E7-8DCC2FB244AF}"/>
              </a:ext>
            </a:extLst>
          </p:cNvPr>
          <p:cNvSpPr txBox="1"/>
          <p:nvPr/>
        </p:nvSpPr>
        <p:spPr>
          <a:xfrm>
            <a:off x="11347652" y="3624423"/>
            <a:ext cx="2755164" cy="65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4000" b="1" dirty="0"/>
              <a:t>185,5</a:t>
            </a:r>
            <a:r>
              <a:rPr lang="ru-RU" sz="4000" b="1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млн. руб.</a:t>
            </a:r>
            <a:endParaRPr lang="en-US" sz="2000" b="1" dirty="0">
              <a:latin typeface="+mj-lt"/>
            </a:endParaRP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xmlns="" id="{352B5B34-568D-496B-ACA9-22A8E6BEBDF5}"/>
              </a:ext>
            </a:extLst>
          </p:cNvPr>
          <p:cNvSpPr txBox="1"/>
          <p:nvPr/>
        </p:nvSpPr>
        <p:spPr>
          <a:xfrm>
            <a:off x="11658600" y="5751485"/>
            <a:ext cx="2755164" cy="65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4000" b="1" dirty="0"/>
              <a:t>658,5</a:t>
            </a:r>
            <a:r>
              <a:rPr lang="ru-RU" sz="4000" b="1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млн. руб.</a:t>
            </a:r>
            <a:endParaRPr lang="en-US" sz="2000" b="1" dirty="0">
              <a:latin typeface="+mj-lt"/>
            </a:endParaRPr>
          </a:p>
        </p:txBody>
      </p:sp>
      <p:sp>
        <p:nvSpPr>
          <p:cNvPr id="77" name="TextBox 38">
            <a:extLst>
              <a:ext uri="{FF2B5EF4-FFF2-40B4-BE49-F238E27FC236}">
                <a16:creationId xmlns:a16="http://schemas.microsoft.com/office/drawing/2014/main" xmlns="" id="{45689B4F-72D6-4564-ABCF-5CB62CA41F14}"/>
              </a:ext>
            </a:extLst>
          </p:cNvPr>
          <p:cNvSpPr txBox="1"/>
          <p:nvPr/>
        </p:nvSpPr>
        <p:spPr>
          <a:xfrm>
            <a:off x="11475611" y="8075281"/>
            <a:ext cx="2755164" cy="654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4000" b="1" dirty="0"/>
              <a:t>198,6</a:t>
            </a:r>
            <a:r>
              <a:rPr lang="ru-RU" sz="4000" b="1" dirty="0">
                <a:latin typeface="+mj-lt"/>
              </a:rPr>
              <a:t> </a:t>
            </a:r>
            <a:r>
              <a:rPr lang="ru-RU" sz="2000" b="1" dirty="0">
                <a:latin typeface="+mj-lt"/>
              </a:rPr>
              <a:t>млн. руб.</a:t>
            </a:r>
            <a:endParaRPr lang="en-US" sz="2000" b="1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0800000">
            <a:off x="14812435" y="0"/>
            <a:ext cx="3475565" cy="10287000"/>
            <a:chOff x="0" y="0"/>
            <a:chExt cx="5508059" cy="149827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08059" cy="14982775"/>
            </a:xfrm>
            <a:custGeom>
              <a:avLst/>
              <a:gdLst/>
              <a:ahLst/>
              <a:cxnLst/>
              <a:rect l="l" t="t" r="r" b="b"/>
              <a:pathLst>
                <a:path w="5508059" h="14982775">
                  <a:moveTo>
                    <a:pt x="5508059" y="14982775"/>
                  </a:moveTo>
                  <a:lnTo>
                    <a:pt x="0" y="14982775"/>
                  </a:lnTo>
                  <a:lnTo>
                    <a:pt x="0" y="0"/>
                  </a:lnTo>
                  <a:lnTo>
                    <a:pt x="5508059" y="14982775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1463681" y="3462681"/>
            <a:ext cx="5333427" cy="8315211"/>
            <a:chOff x="0" y="0"/>
            <a:chExt cx="4381320" cy="68308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1320" cy="6830804"/>
            </a:xfrm>
            <a:custGeom>
              <a:avLst/>
              <a:gdLst/>
              <a:ahLst/>
              <a:cxnLst/>
              <a:rect l="l" t="t" r="r" b="b"/>
              <a:pathLst>
                <a:path w="4381320" h="6830804">
                  <a:moveTo>
                    <a:pt x="4381320" y="6830804"/>
                  </a:moveTo>
                  <a:lnTo>
                    <a:pt x="0" y="6830804"/>
                  </a:lnTo>
                  <a:lnTo>
                    <a:pt x="0" y="0"/>
                  </a:lnTo>
                  <a:lnTo>
                    <a:pt x="4381320" y="6830804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66800" y="6389178"/>
            <a:ext cx="11910511" cy="2615131"/>
            <a:chOff x="-172118" y="2392675"/>
            <a:chExt cx="15880681" cy="3486842"/>
          </a:xfrm>
        </p:grpSpPr>
        <p:sp>
          <p:nvSpPr>
            <p:cNvPr id="8" name="TextBox 8"/>
            <p:cNvSpPr txBox="1"/>
            <p:nvPr/>
          </p:nvSpPr>
          <p:spPr>
            <a:xfrm>
              <a:off x="-172118" y="2392675"/>
              <a:ext cx="15880681" cy="32829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en-US" sz="8000" b="1" dirty="0">
                  <a:latin typeface="Gilroy" panose="00000500000000000000" pitchFamily="2" charset="-52"/>
                </a:rPr>
                <a:t>БЛАГОДАРЮ ЗА ВНИМАНИЕ!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341784"/>
              <a:ext cx="10125954" cy="537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8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50F3FD6-FDE2-4360-9737-B9F02808D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66" y="1790700"/>
            <a:ext cx="7338512" cy="3383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0AB9C050-964A-4D37-8AFF-E672AA192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253202" y="3741453"/>
            <a:ext cx="766590" cy="4509126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9483830" y="2248833"/>
            <a:ext cx="781352" cy="5134117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3200400" y="3057773"/>
            <a:ext cx="795414" cy="5156028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7405094" y="3274965"/>
            <a:ext cx="848718" cy="5013244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11420534" y="3274079"/>
            <a:ext cx="847666" cy="4939722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12" name="Group 12"/>
          <p:cNvGrpSpPr/>
          <p:nvPr/>
        </p:nvGrpSpPr>
        <p:grpSpPr>
          <a:xfrm>
            <a:off x="13396034" y="4394817"/>
            <a:ext cx="777166" cy="3818983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16" name="Group 16"/>
          <p:cNvGrpSpPr/>
          <p:nvPr/>
        </p:nvGrpSpPr>
        <p:grpSpPr>
          <a:xfrm>
            <a:off x="15316200" y="4649955"/>
            <a:ext cx="706998" cy="3563846"/>
            <a:chOff x="0" y="0"/>
            <a:chExt cx="1468487" cy="9115962"/>
          </a:xfrm>
          <a:solidFill>
            <a:schemeClr val="tx1">
              <a:lumMod val="65000"/>
            </a:schemeClr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8487" cy="9115961"/>
            </a:xfrm>
            <a:prstGeom prst="rect">
              <a:avLst/>
            </a:pr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3200400" y="4676077"/>
            <a:ext cx="795414" cy="3563847"/>
            <a:chOff x="0" y="0"/>
            <a:chExt cx="1468487" cy="40235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8487" cy="402359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20" name="Group 20"/>
          <p:cNvGrpSpPr/>
          <p:nvPr/>
        </p:nvGrpSpPr>
        <p:grpSpPr>
          <a:xfrm>
            <a:off x="7405094" y="5029725"/>
            <a:ext cx="848718" cy="3258562"/>
            <a:chOff x="0" y="0"/>
            <a:chExt cx="1468487" cy="55470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68487" cy="554709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22" name="Group 22"/>
          <p:cNvGrpSpPr/>
          <p:nvPr/>
        </p:nvGrpSpPr>
        <p:grpSpPr>
          <a:xfrm>
            <a:off x="11420534" y="5371655"/>
            <a:ext cx="847666" cy="2868269"/>
            <a:chOff x="0" y="0"/>
            <a:chExt cx="1468487" cy="42310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8487" cy="42310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24" name="Group 24"/>
          <p:cNvGrpSpPr/>
          <p:nvPr/>
        </p:nvGrpSpPr>
        <p:grpSpPr>
          <a:xfrm>
            <a:off x="13396034" y="6194474"/>
            <a:ext cx="777166" cy="2019329"/>
            <a:chOff x="0" y="0"/>
            <a:chExt cx="1468487" cy="42310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8487" cy="42310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26" name="Group 26"/>
          <p:cNvGrpSpPr/>
          <p:nvPr/>
        </p:nvGrpSpPr>
        <p:grpSpPr>
          <a:xfrm>
            <a:off x="15316200" y="6091565"/>
            <a:ext cx="706998" cy="2122237"/>
            <a:chOff x="0" y="0"/>
            <a:chExt cx="1468487" cy="42310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8487" cy="42310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28" name="Group 28"/>
          <p:cNvGrpSpPr/>
          <p:nvPr/>
        </p:nvGrpSpPr>
        <p:grpSpPr>
          <a:xfrm>
            <a:off x="5253202" y="5371655"/>
            <a:ext cx="766590" cy="2891856"/>
            <a:chOff x="0" y="0"/>
            <a:chExt cx="1468487" cy="482104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68487" cy="482104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grpSp>
        <p:nvGrpSpPr>
          <p:cNvPr id="30" name="Group 30"/>
          <p:cNvGrpSpPr/>
          <p:nvPr/>
        </p:nvGrpSpPr>
        <p:grpSpPr>
          <a:xfrm>
            <a:off x="9483830" y="4129184"/>
            <a:ext cx="781352" cy="4159022"/>
            <a:chOff x="0" y="0"/>
            <a:chExt cx="1468487" cy="61739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68487" cy="617397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34" name="TextBox 34"/>
          <p:cNvSpPr txBox="1"/>
          <p:nvPr/>
        </p:nvSpPr>
        <p:spPr>
          <a:xfrm>
            <a:off x="3132394" y="8711978"/>
            <a:ext cx="942578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2019</a:t>
            </a:r>
            <a:endParaRPr lang="en-US" sz="3147" b="1" dirty="0">
              <a:latin typeface="+mj-lt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193953" y="8711978"/>
            <a:ext cx="1047734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20</a:t>
            </a:r>
            <a:r>
              <a:rPr lang="ru-RU" sz="3147" b="1" dirty="0">
                <a:latin typeface="+mj-lt"/>
              </a:rPr>
              <a:t>20</a:t>
            </a:r>
            <a:endParaRPr lang="en-US" sz="3147" b="1" dirty="0">
              <a:latin typeface="+mj-l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316216" y="8711978"/>
            <a:ext cx="1026473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2021</a:t>
            </a:r>
            <a:endParaRPr lang="en-US" sz="3147" b="1" dirty="0">
              <a:latin typeface="+mj-lt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333194" y="8711978"/>
            <a:ext cx="109355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2023</a:t>
            </a:r>
            <a:endParaRPr lang="en-US" sz="3147" b="1" dirty="0">
              <a:latin typeface="+mj-l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3237127" y="8711978"/>
            <a:ext cx="109355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2024</a:t>
            </a:r>
            <a:endParaRPr lang="en-US" sz="3147" b="1" dirty="0">
              <a:latin typeface="+mj-lt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5158139" y="8711978"/>
            <a:ext cx="1032426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2025</a:t>
            </a:r>
            <a:endParaRPr lang="en-US" sz="3147" b="1" dirty="0">
              <a:latin typeface="+mj-lt"/>
            </a:endParaRPr>
          </a:p>
        </p:txBody>
      </p:sp>
      <p:sp>
        <p:nvSpPr>
          <p:cNvPr id="41" name="TextBox 41"/>
          <p:cNvSpPr txBox="1"/>
          <p:nvPr/>
        </p:nvSpPr>
        <p:spPr>
          <a:xfrm rot="-5400000">
            <a:off x="-2138640" y="5090531"/>
            <a:ext cx="6402388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МЛРД. РУБ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22318" y="2287961"/>
            <a:ext cx="1501560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4,356</a:t>
            </a:r>
            <a:endParaRPr lang="en-US" sz="3147" b="1" dirty="0">
              <a:latin typeface="+mj-lt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862887" y="306164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488</a:t>
            </a:r>
            <a:endParaRPr lang="en-US" sz="3147" b="1" dirty="0">
              <a:latin typeface="+mj-l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992879" y="2582964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4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003</a:t>
            </a:r>
            <a:endParaRPr lang="en-US" sz="3147" b="1" dirty="0">
              <a:latin typeface="+mj-lt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083149" y="150097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5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215</a:t>
            </a:r>
            <a:endParaRPr lang="en-US" sz="3147" b="1" dirty="0">
              <a:latin typeface="+mj-lt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036014" y="261516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845</a:t>
            </a:r>
            <a:endParaRPr lang="en-US" sz="3147" b="1" dirty="0">
              <a:latin typeface="+mj-l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949984" y="369566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704</a:t>
            </a:r>
            <a:endParaRPr lang="en-US" sz="3147" b="1" dirty="0">
              <a:latin typeface="+mj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882996" y="3931140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685</a:t>
            </a:r>
            <a:endParaRPr lang="en-US" sz="3147" b="1" dirty="0">
              <a:latin typeface="+mj-lt"/>
            </a:endParaRPr>
          </a:p>
        </p:txBody>
      </p:sp>
      <p:sp>
        <p:nvSpPr>
          <p:cNvPr id="71" name="AutoShape 71"/>
          <p:cNvSpPr/>
          <p:nvPr/>
        </p:nvSpPr>
        <p:spPr>
          <a:xfrm rot="-5400000">
            <a:off x="-1398467" y="5531040"/>
            <a:ext cx="594009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sp>
        <p:nvSpPr>
          <p:cNvPr id="72" name="AutoShape 72"/>
          <p:cNvSpPr/>
          <p:nvPr/>
        </p:nvSpPr>
        <p:spPr>
          <a:xfrm rot="12278">
            <a:off x="1571583" y="8529253"/>
            <a:ext cx="15773424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sp>
      <p:sp>
        <p:nvSpPr>
          <p:cNvPr id="73" name="TextBox 73"/>
          <p:cNvSpPr txBox="1"/>
          <p:nvPr/>
        </p:nvSpPr>
        <p:spPr>
          <a:xfrm rot="-5400000">
            <a:off x="2783410" y="6513393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308</a:t>
            </a:r>
            <a:endParaRPr lang="en-US" sz="3147" b="1" dirty="0">
              <a:latin typeface="+mj-lt"/>
            </a:endParaRPr>
          </a:p>
        </p:txBody>
      </p:sp>
      <p:sp>
        <p:nvSpPr>
          <p:cNvPr id="74" name="TextBox 74"/>
          <p:cNvSpPr txBox="1"/>
          <p:nvPr/>
        </p:nvSpPr>
        <p:spPr>
          <a:xfrm rot="-5400000">
            <a:off x="4829182" y="6485446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436</a:t>
            </a:r>
            <a:endParaRPr lang="en-US" sz="3147" b="1" dirty="0">
              <a:latin typeface="+mj-lt"/>
            </a:endParaRPr>
          </a:p>
        </p:txBody>
      </p:sp>
      <p:sp>
        <p:nvSpPr>
          <p:cNvPr id="75" name="TextBox 75"/>
          <p:cNvSpPr txBox="1"/>
          <p:nvPr/>
        </p:nvSpPr>
        <p:spPr>
          <a:xfrm rot="-5400000">
            <a:off x="7071358" y="6314782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831</a:t>
            </a:r>
            <a:endParaRPr lang="en-US" sz="3147" b="1" dirty="0">
              <a:latin typeface="+mj-lt"/>
            </a:endParaRPr>
          </a:p>
        </p:txBody>
      </p:sp>
      <p:sp>
        <p:nvSpPr>
          <p:cNvPr id="76" name="TextBox 76"/>
          <p:cNvSpPr txBox="1"/>
          <p:nvPr/>
        </p:nvSpPr>
        <p:spPr>
          <a:xfrm rot="-5400000">
            <a:off x="9109294" y="623174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3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925</a:t>
            </a:r>
            <a:endParaRPr lang="en-US" sz="3147" b="1" dirty="0">
              <a:latin typeface="+mj-lt"/>
            </a:endParaRPr>
          </a:p>
        </p:txBody>
      </p:sp>
      <p:sp>
        <p:nvSpPr>
          <p:cNvPr id="77" name="TextBox 77"/>
          <p:cNvSpPr txBox="1"/>
          <p:nvPr/>
        </p:nvSpPr>
        <p:spPr>
          <a:xfrm rot="-5400000">
            <a:off x="11036015" y="6500782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505</a:t>
            </a:r>
            <a:endParaRPr lang="en-US" sz="3147" b="1" dirty="0">
              <a:latin typeface="+mj-lt"/>
            </a:endParaRPr>
          </a:p>
        </p:txBody>
      </p:sp>
      <p:sp>
        <p:nvSpPr>
          <p:cNvPr id="78" name="TextBox 78"/>
          <p:cNvSpPr txBox="1"/>
          <p:nvPr/>
        </p:nvSpPr>
        <p:spPr>
          <a:xfrm rot="-5400000">
            <a:off x="12986810" y="689480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526</a:t>
            </a:r>
            <a:endParaRPr lang="en-US" sz="3147" b="1" dirty="0">
              <a:latin typeface="+mj-lt"/>
            </a:endParaRPr>
          </a:p>
        </p:txBody>
      </p:sp>
      <p:sp>
        <p:nvSpPr>
          <p:cNvPr id="79" name="TextBox 79"/>
          <p:cNvSpPr txBox="1"/>
          <p:nvPr/>
        </p:nvSpPr>
        <p:spPr>
          <a:xfrm rot="-5400000">
            <a:off x="14882997" y="6847706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535</a:t>
            </a:r>
            <a:endParaRPr lang="en-US" sz="3147" b="1" dirty="0">
              <a:latin typeface="+mj-lt"/>
            </a:endParaRPr>
          </a:p>
        </p:txBody>
      </p:sp>
      <p:sp>
        <p:nvSpPr>
          <p:cNvPr id="80" name="AutoShape 80"/>
          <p:cNvSpPr/>
          <p:nvPr/>
        </p:nvSpPr>
        <p:spPr>
          <a:xfrm rot="-968420">
            <a:off x="3697640" y="2946138"/>
            <a:ext cx="1769493" cy="1241193"/>
          </a:xfrm>
          <a:prstGeom prst="line">
            <a:avLst/>
          </a:prstGeom>
          <a:ln w="47625" cap="rnd">
            <a:solidFill>
              <a:schemeClr val="accent2">
                <a:lumMod val="40000"/>
                <a:lumOff val="60000"/>
              </a:schemeClr>
            </a:solidFill>
            <a:prstDash val="solid"/>
            <a:headEnd type="oval" w="lg" len="lg"/>
            <a:tailEnd type="oval" w="lg" len="lg"/>
          </a:ln>
        </p:spPr>
      </p:sp>
      <p:sp>
        <p:nvSpPr>
          <p:cNvPr id="81" name="AutoShape 81"/>
          <p:cNvSpPr/>
          <p:nvPr/>
        </p:nvSpPr>
        <p:spPr>
          <a:xfrm rot="-649446" flipV="1">
            <a:off x="5577801" y="3692047"/>
            <a:ext cx="2146266" cy="23287"/>
          </a:xfrm>
          <a:prstGeom prst="line">
            <a:avLst/>
          </a:prstGeom>
          <a:ln w="47625" cap="rnd">
            <a:solidFill>
              <a:srgbClr val="8AD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2" name="AutoShape 82"/>
          <p:cNvSpPr/>
          <p:nvPr/>
        </p:nvSpPr>
        <p:spPr>
          <a:xfrm rot="-653479" flipV="1">
            <a:off x="7616141" y="2581837"/>
            <a:ext cx="2342864" cy="693797"/>
          </a:xfrm>
          <a:prstGeom prst="line">
            <a:avLst/>
          </a:prstGeom>
          <a:ln w="47625" cap="rnd">
            <a:solidFill>
              <a:schemeClr val="accent2">
                <a:lumMod val="40000"/>
                <a:lumOff val="60000"/>
              </a:schemeClr>
            </a:solidFill>
            <a:prstDash val="solid"/>
            <a:headEnd type="oval" w="lg" len="lg"/>
            <a:tailEnd type="oval" w="lg" len="lg"/>
          </a:ln>
        </p:spPr>
      </p:sp>
      <p:sp>
        <p:nvSpPr>
          <p:cNvPr id="85" name="AutoShape 85"/>
          <p:cNvSpPr/>
          <p:nvPr/>
        </p:nvSpPr>
        <p:spPr>
          <a:xfrm rot="-665604" flipH="1" flipV="1">
            <a:off x="10000870" y="2188708"/>
            <a:ext cx="1645685" cy="1473321"/>
          </a:xfrm>
          <a:prstGeom prst="line">
            <a:avLst/>
          </a:prstGeom>
          <a:ln w="47625" cap="rnd">
            <a:solidFill>
              <a:schemeClr val="accent2">
                <a:lumMod val="40000"/>
                <a:lumOff val="60000"/>
              </a:schemeClr>
            </a:solidFill>
            <a:prstDash val="solid"/>
            <a:headEnd type="oval" w="lg" len="lg"/>
            <a:tailEnd type="oval" w="lg" len="lg"/>
          </a:ln>
        </p:spPr>
      </p:sp>
      <p:sp>
        <p:nvSpPr>
          <p:cNvPr id="86" name="TextBox 86"/>
          <p:cNvSpPr txBox="1"/>
          <p:nvPr/>
        </p:nvSpPr>
        <p:spPr>
          <a:xfrm rot="-5400000">
            <a:off x="2783410" y="3633184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048</a:t>
            </a:r>
            <a:endParaRPr lang="en-US" sz="3147" b="1" dirty="0">
              <a:latin typeface="+mj-lt"/>
            </a:endParaRPr>
          </a:p>
        </p:txBody>
      </p:sp>
      <p:sp>
        <p:nvSpPr>
          <p:cNvPr id="87" name="TextBox 87"/>
          <p:cNvSpPr txBox="1"/>
          <p:nvPr/>
        </p:nvSpPr>
        <p:spPr>
          <a:xfrm rot="-5400000">
            <a:off x="4823314" y="4444201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052</a:t>
            </a:r>
            <a:endParaRPr lang="en-US" sz="3147" b="1" dirty="0">
              <a:latin typeface="+mj-lt"/>
            </a:endParaRPr>
          </a:p>
        </p:txBody>
      </p:sp>
      <p:sp>
        <p:nvSpPr>
          <p:cNvPr id="88" name="TextBox 88"/>
          <p:cNvSpPr txBox="1"/>
          <p:nvPr/>
        </p:nvSpPr>
        <p:spPr>
          <a:xfrm rot="-5400000">
            <a:off x="7017284" y="4064848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172</a:t>
            </a:r>
            <a:endParaRPr lang="en-US" sz="3147" b="1" dirty="0">
              <a:latin typeface="+mj-lt"/>
            </a:endParaRPr>
          </a:p>
        </p:txBody>
      </p:sp>
      <p:sp>
        <p:nvSpPr>
          <p:cNvPr id="89" name="TextBox 89"/>
          <p:cNvSpPr txBox="1"/>
          <p:nvPr/>
        </p:nvSpPr>
        <p:spPr>
          <a:xfrm rot="-5400000">
            <a:off x="9068359" y="3003392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290</a:t>
            </a:r>
            <a:endParaRPr lang="en-US" sz="3147" b="1" dirty="0">
              <a:latin typeface="+mj-lt"/>
            </a:endParaRPr>
          </a:p>
        </p:txBody>
      </p:sp>
      <p:sp>
        <p:nvSpPr>
          <p:cNvPr id="90" name="TextBox 90"/>
          <p:cNvSpPr txBox="1"/>
          <p:nvPr/>
        </p:nvSpPr>
        <p:spPr>
          <a:xfrm rot="-5400000">
            <a:off x="11037878" y="4197232"/>
            <a:ext cx="158270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ru-RU" sz="3147" b="1" dirty="0">
                <a:latin typeface="+mj-lt"/>
              </a:rPr>
              <a:t>340</a:t>
            </a:r>
            <a:endParaRPr lang="en-US" sz="3147" b="1" dirty="0">
              <a:latin typeface="+mj-lt"/>
            </a:endParaRPr>
          </a:p>
        </p:txBody>
      </p:sp>
      <p:sp>
        <p:nvSpPr>
          <p:cNvPr id="91" name="TextBox 91"/>
          <p:cNvSpPr txBox="1"/>
          <p:nvPr/>
        </p:nvSpPr>
        <p:spPr>
          <a:xfrm rot="-5400000">
            <a:off x="12962515" y="5107669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en-US" sz="3147" b="1" dirty="0">
                <a:latin typeface="+mj-lt"/>
              </a:rPr>
              <a:t>178</a:t>
            </a:r>
          </a:p>
        </p:txBody>
      </p:sp>
      <p:sp>
        <p:nvSpPr>
          <p:cNvPr id="92" name="TextBox 92"/>
          <p:cNvSpPr txBox="1"/>
          <p:nvPr/>
        </p:nvSpPr>
        <p:spPr>
          <a:xfrm rot="-5400000">
            <a:off x="14904712" y="5111306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1</a:t>
            </a:r>
            <a:r>
              <a:rPr lang="ru-RU" sz="3147" b="1" dirty="0"/>
              <a:t>,</a:t>
            </a:r>
            <a:r>
              <a:rPr lang="en-US" sz="3147" b="1" dirty="0">
                <a:latin typeface="+mj-lt"/>
              </a:rPr>
              <a:t>150</a:t>
            </a:r>
          </a:p>
        </p:txBody>
      </p:sp>
      <p:sp>
        <p:nvSpPr>
          <p:cNvPr id="93" name="TextBox 42"/>
          <p:cNvSpPr txBox="1"/>
          <p:nvPr/>
        </p:nvSpPr>
        <p:spPr>
          <a:xfrm>
            <a:off x="3899449" y="3957117"/>
            <a:ext cx="1144634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-511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4" name="TextBox 42"/>
          <p:cNvSpPr txBox="1"/>
          <p:nvPr/>
        </p:nvSpPr>
        <p:spPr>
          <a:xfrm>
            <a:off x="5819414" y="4181455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+357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5" name="TextBox 42"/>
          <p:cNvSpPr txBox="1"/>
          <p:nvPr/>
        </p:nvSpPr>
        <p:spPr>
          <a:xfrm>
            <a:off x="7957303" y="3794747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-158</a:t>
            </a:r>
            <a:endParaRPr lang="en-US" sz="3147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7" name="TextBox 37"/>
          <p:cNvSpPr txBox="1"/>
          <p:nvPr/>
        </p:nvSpPr>
        <p:spPr>
          <a:xfrm>
            <a:off x="9398450" y="8920509"/>
            <a:ext cx="1002469" cy="47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00"/>
              </a:lnSpc>
              <a:spcBef>
                <a:spcPct val="0"/>
              </a:spcBef>
            </a:pPr>
            <a:r>
              <a:rPr lang="ru-RU" sz="3147" b="1" dirty="0">
                <a:latin typeface="+mj-lt"/>
              </a:rPr>
              <a:t>2022</a:t>
            </a:r>
          </a:p>
          <a:p>
            <a:pPr algn="ctr">
              <a:lnSpc>
                <a:spcPts val="1900"/>
              </a:lnSpc>
              <a:spcBef>
                <a:spcPct val="0"/>
              </a:spcBef>
            </a:pPr>
            <a:r>
              <a:rPr lang="ru-RU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оценка</a:t>
            </a:r>
            <a:endParaRPr lang="en-US" sz="14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1DEDBE96-7650-4E85-ADBE-D0304749C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  <p:sp>
        <p:nvSpPr>
          <p:cNvPr id="99" name="TextBox 49">
            <a:extLst>
              <a:ext uri="{FF2B5EF4-FFF2-40B4-BE49-F238E27FC236}">
                <a16:creationId xmlns:a16="http://schemas.microsoft.com/office/drawing/2014/main" xmlns="" id="{E196511A-D298-41DE-9C34-0A4C02D33D06}"/>
              </a:ext>
            </a:extLst>
          </p:cNvPr>
          <p:cNvSpPr txBox="1"/>
          <p:nvPr/>
        </p:nvSpPr>
        <p:spPr>
          <a:xfrm>
            <a:off x="4901625" y="444400"/>
            <a:ext cx="842912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400" b="1" dirty="0">
                <a:latin typeface="+mj-lt"/>
              </a:rPr>
              <a:t>РАСХОДЫ БЮДЖЕТА ГОРОДА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E1A13526-8F63-4587-9762-530610C73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  <a:effectLst/>
        </p:spPr>
      </p:pic>
      <p:sp>
        <p:nvSpPr>
          <p:cNvPr id="88" name="Овал 87">
            <a:extLst>
              <a:ext uri="{FF2B5EF4-FFF2-40B4-BE49-F238E27FC236}">
                <a16:creationId xmlns:a16="http://schemas.microsoft.com/office/drawing/2014/main" xmlns="" id="{83CC1F6D-ECD9-4160-BD32-8B549FFC54D6}"/>
              </a:ext>
            </a:extLst>
          </p:cNvPr>
          <p:cNvSpPr/>
          <p:nvPr/>
        </p:nvSpPr>
        <p:spPr>
          <a:xfrm>
            <a:off x="1816830" y="4204495"/>
            <a:ext cx="4007082" cy="400708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Арка 88">
            <a:extLst>
              <a:ext uri="{FF2B5EF4-FFF2-40B4-BE49-F238E27FC236}">
                <a16:creationId xmlns:a16="http://schemas.microsoft.com/office/drawing/2014/main" xmlns="" id="{4DD4A5E5-C511-4F72-AD6F-2DAE4F44D3EB}"/>
              </a:ext>
            </a:extLst>
          </p:cNvPr>
          <p:cNvSpPr/>
          <p:nvPr/>
        </p:nvSpPr>
        <p:spPr>
          <a:xfrm>
            <a:off x="1829898" y="4204243"/>
            <a:ext cx="4007082" cy="4007082"/>
          </a:xfrm>
          <a:prstGeom prst="blockArc">
            <a:avLst>
              <a:gd name="adj1" fmla="val 2892925"/>
              <a:gd name="adj2" fmla="val 8523644"/>
              <a:gd name="adj3" fmla="val 1543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Арка 89">
            <a:extLst>
              <a:ext uri="{FF2B5EF4-FFF2-40B4-BE49-F238E27FC236}">
                <a16:creationId xmlns:a16="http://schemas.microsoft.com/office/drawing/2014/main" xmlns="" id="{FAE8A1C2-9E6D-4E0F-99EE-D900631E542B}"/>
              </a:ext>
            </a:extLst>
          </p:cNvPr>
          <p:cNvSpPr/>
          <p:nvPr/>
        </p:nvSpPr>
        <p:spPr>
          <a:xfrm>
            <a:off x="1829898" y="4204243"/>
            <a:ext cx="4007082" cy="4007082"/>
          </a:xfrm>
          <a:prstGeom prst="blockArc">
            <a:avLst>
              <a:gd name="adj1" fmla="val 8496588"/>
              <a:gd name="adj2" fmla="val 16575922"/>
              <a:gd name="adj3" fmla="val 15064"/>
            </a:avLst>
          </a:prstGeom>
          <a:solidFill>
            <a:srgbClr val="FFD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Group 3"/>
          <p:cNvGrpSpPr/>
          <p:nvPr/>
        </p:nvGrpSpPr>
        <p:grpSpPr>
          <a:xfrm>
            <a:off x="10487043" y="2293177"/>
            <a:ext cx="5591157" cy="1764139"/>
            <a:chOff x="0" y="0"/>
            <a:chExt cx="7454875" cy="2352185"/>
          </a:xfrm>
          <a:solidFill>
            <a:srgbClr val="FFDE59"/>
          </a:solidFill>
          <a:effectLst/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454875" cy="601781"/>
              <a:chOff x="0" y="0"/>
              <a:chExt cx="16389181" cy="1322986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389181" cy="1322986"/>
              </a:xfrm>
              <a:custGeom>
                <a:avLst/>
                <a:gdLst/>
                <a:ahLst/>
                <a:cxnLst/>
                <a:rect l="l" t="t" r="r" b="b"/>
                <a:pathLst>
                  <a:path w="16389181" h="1322986">
                    <a:moveTo>
                      <a:pt x="0" y="0"/>
                    </a:moveTo>
                    <a:lnTo>
                      <a:pt x="16389181" y="0"/>
                    </a:lnTo>
                    <a:lnTo>
                      <a:pt x="16389181" y="1322986"/>
                    </a:lnTo>
                    <a:lnTo>
                      <a:pt x="0" y="1322986"/>
                    </a:lnTo>
                    <a:close/>
                  </a:path>
                </a:pathLst>
              </a:custGeom>
              <a:grpFill/>
              <a:ln>
                <a:solidFill>
                  <a:srgbClr val="FFDE59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</p:sp>
        </p:grpSp>
        <p:sp>
          <p:nvSpPr>
            <p:cNvPr id="6" name="AutoShape 6"/>
            <p:cNvSpPr/>
            <p:nvPr/>
          </p:nvSpPr>
          <p:spPr>
            <a:xfrm rot="5400000">
              <a:off x="-899295" y="1418844"/>
              <a:ext cx="1866682" cy="0"/>
            </a:xfrm>
            <a:prstGeom prst="line">
              <a:avLst/>
            </a:prstGeom>
            <a:grpFill/>
            <a:ln w="48636" cap="rnd">
              <a:solidFill>
                <a:srgbClr val="FFDE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5400000">
              <a:off x="3106366" y="1372203"/>
              <a:ext cx="1777139" cy="3743"/>
            </a:xfrm>
            <a:prstGeom prst="line">
              <a:avLst/>
            </a:prstGeom>
            <a:grpFill/>
            <a:ln w="48636" cap="rnd">
              <a:solidFill>
                <a:srgbClr val="FFDE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58364" y="1063614"/>
              <a:ext cx="7396511" cy="0"/>
            </a:xfrm>
            <a:prstGeom prst="line">
              <a:avLst/>
            </a:prstGeom>
            <a:grpFill/>
            <a:ln w="48636" cap="rnd">
              <a:solidFill>
                <a:srgbClr val="FFDE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58364" y="2316500"/>
              <a:ext cx="7396511" cy="0"/>
            </a:xfrm>
            <a:prstGeom prst="line">
              <a:avLst/>
            </a:prstGeom>
            <a:grpFill/>
            <a:ln w="48636" cap="rnd">
              <a:solidFill>
                <a:srgbClr val="FFDE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5400000" flipV="1">
              <a:off x="1322828" y="1379374"/>
              <a:ext cx="1808302" cy="20559"/>
            </a:xfrm>
            <a:prstGeom prst="line">
              <a:avLst/>
            </a:prstGeom>
            <a:grpFill/>
            <a:ln w="48636" cap="rnd">
              <a:solidFill>
                <a:srgbClr val="FFDE59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487043" y="5160821"/>
            <a:ext cx="5591157" cy="1778964"/>
            <a:chOff x="0" y="0"/>
            <a:chExt cx="7454875" cy="2371951"/>
          </a:xfrm>
          <a:solidFill>
            <a:srgbClr val="C4EFFF"/>
          </a:solidFill>
          <a:effectLst/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454875" cy="601781"/>
              <a:chOff x="0" y="0"/>
              <a:chExt cx="16389181" cy="1322986"/>
            </a:xfrm>
            <a:grpFill/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389181" cy="1322986"/>
              </a:xfrm>
              <a:custGeom>
                <a:avLst/>
                <a:gdLst/>
                <a:ahLst/>
                <a:cxnLst/>
                <a:rect l="l" t="t" r="r" b="b"/>
                <a:pathLst>
                  <a:path w="16389181" h="1322986">
                    <a:moveTo>
                      <a:pt x="0" y="0"/>
                    </a:moveTo>
                    <a:lnTo>
                      <a:pt x="16389181" y="0"/>
                    </a:lnTo>
                    <a:lnTo>
                      <a:pt x="16389181" y="1322986"/>
                    </a:lnTo>
                    <a:lnTo>
                      <a:pt x="0" y="1322986"/>
                    </a:lnTo>
                    <a:close/>
                  </a:path>
                </a:pathLst>
              </a:custGeom>
              <a:grpFill/>
              <a:ln>
                <a:solidFill>
                  <a:srgbClr val="C4EFFF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</p:sp>
        </p:grpSp>
        <p:sp>
          <p:nvSpPr>
            <p:cNvPr id="14" name="AutoShape 14"/>
            <p:cNvSpPr/>
            <p:nvPr/>
          </p:nvSpPr>
          <p:spPr>
            <a:xfrm rot="5400000">
              <a:off x="-899295" y="1418844"/>
              <a:ext cx="1866682" cy="0"/>
            </a:xfrm>
            <a:prstGeom prst="line">
              <a:avLst/>
            </a:prstGeom>
            <a:grpFill/>
            <a:ln w="48636" cap="rnd">
              <a:solidFill>
                <a:srgbClr val="C4E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34047" y="2348152"/>
              <a:ext cx="7396511" cy="23799"/>
            </a:xfrm>
            <a:prstGeom prst="line">
              <a:avLst/>
            </a:prstGeom>
            <a:grpFill/>
            <a:ln w="48636" cap="rnd">
              <a:solidFill>
                <a:srgbClr val="C4E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87043" y="8106719"/>
            <a:ext cx="5591157" cy="451336"/>
            <a:chOff x="0" y="0"/>
            <a:chExt cx="16389181" cy="1322986"/>
          </a:xfrm>
          <a:solidFill>
            <a:srgbClr val="92D050"/>
          </a:solidFill>
          <a:effectLst/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389181" cy="1322986"/>
            </a:xfrm>
            <a:custGeom>
              <a:avLst/>
              <a:gdLst/>
              <a:ahLst/>
              <a:cxnLst/>
              <a:rect l="l" t="t" r="r" b="b"/>
              <a:pathLst>
                <a:path w="16389181" h="1322986">
                  <a:moveTo>
                    <a:pt x="0" y="0"/>
                  </a:moveTo>
                  <a:lnTo>
                    <a:pt x="16389181" y="0"/>
                  </a:lnTo>
                  <a:lnTo>
                    <a:pt x="16389181" y="1322986"/>
                  </a:lnTo>
                  <a:lnTo>
                    <a:pt x="0" y="1322986"/>
                  </a:lnTo>
                  <a:close/>
                </a:path>
              </a:pathLst>
            </a:custGeom>
            <a:grpFill/>
            <a:ln>
              <a:solidFill>
                <a:srgbClr val="92D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sp>
      </p:grpSp>
      <p:sp>
        <p:nvSpPr>
          <p:cNvPr id="18" name="AutoShape 18"/>
          <p:cNvSpPr/>
          <p:nvPr/>
        </p:nvSpPr>
        <p:spPr>
          <a:xfrm rot="5399999">
            <a:off x="9871260" y="8769382"/>
            <a:ext cx="1282636" cy="1"/>
          </a:xfrm>
          <a:prstGeom prst="line">
            <a:avLst/>
          </a:prstGeom>
          <a:ln w="38100" cap="rnd">
            <a:solidFill>
              <a:srgbClr val="92D050"/>
            </a:solidFill>
            <a:prstDash val="solid"/>
            <a:headEnd type="none" w="sm" len="sm"/>
            <a:tailEnd type="none" w="sm" len="sm"/>
          </a:ln>
          <a:effectLst/>
        </p:spPr>
      </p:sp>
      <p:sp>
        <p:nvSpPr>
          <p:cNvPr id="19" name="AutoShape 19"/>
          <p:cNvSpPr/>
          <p:nvPr/>
        </p:nvSpPr>
        <p:spPr>
          <a:xfrm flipV="1">
            <a:off x="10530818" y="9404905"/>
            <a:ext cx="5529144" cy="5795"/>
          </a:xfrm>
          <a:prstGeom prst="line">
            <a:avLst/>
          </a:prstGeom>
          <a:ln w="38100" cap="rnd">
            <a:solidFill>
              <a:srgbClr val="92D050"/>
            </a:solidFill>
            <a:prstDash val="solid"/>
            <a:headEnd type="none" w="sm" len="sm"/>
            <a:tailEnd type="none" w="sm" len="sm"/>
          </a:ln>
          <a:effectLst/>
        </p:spPr>
      </p:sp>
      <p:sp>
        <p:nvSpPr>
          <p:cNvPr id="20" name="AutoShape 20"/>
          <p:cNvSpPr/>
          <p:nvPr/>
        </p:nvSpPr>
        <p:spPr>
          <a:xfrm rot="-5262">
            <a:off x="2370053" y="2530063"/>
            <a:ext cx="8565657" cy="6549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22" name="AutoShape 22"/>
          <p:cNvSpPr/>
          <p:nvPr/>
        </p:nvSpPr>
        <p:spPr>
          <a:xfrm flipV="1">
            <a:off x="5256507" y="5391978"/>
            <a:ext cx="5679177" cy="0"/>
          </a:xfrm>
          <a:prstGeom prst="line">
            <a:avLst/>
          </a:prstGeom>
          <a:ln w="47625" cap="rnd">
            <a:solidFill>
              <a:srgbClr val="C4EFFF"/>
            </a:solidFill>
            <a:prstDash val="solid"/>
            <a:headEnd type="oval" w="lg" len="lg"/>
            <a:tailEnd type="oval" w="lg" len="lg"/>
          </a:ln>
          <a:effectLst/>
        </p:spPr>
      </p:sp>
      <p:sp>
        <p:nvSpPr>
          <p:cNvPr id="24" name="AutoShape 24"/>
          <p:cNvSpPr/>
          <p:nvPr/>
        </p:nvSpPr>
        <p:spPr>
          <a:xfrm rot="-10759541" flipV="1">
            <a:off x="6013667" y="8345322"/>
            <a:ext cx="4795286" cy="46019"/>
          </a:xfrm>
          <a:prstGeom prst="line">
            <a:avLst/>
          </a:prstGeom>
          <a:ln w="47625" cap="rnd">
            <a:solidFill>
              <a:srgbClr val="92D050"/>
            </a:solidFill>
            <a:prstDash val="solid"/>
            <a:headEnd type="oval" w="lg" len="lg"/>
            <a:tailEnd type="oval" w="lg" len="lg"/>
          </a:ln>
          <a:effectLst/>
        </p:spPr>
      </p:sp>
      <p:grpSp>
        <p:nvGrpSpPr>
          <p:cNvPr id="49" name="Group 49"/>
          <p:cNvGrpSpPr/>
          <p:nvPr/>
        </p:nvGrpSpPr>
        <p:grpSpPr>
          <a:xfrm>
            <a:off x="6161968" y="4945972"/>
            <a:ext cx="881034" cy="881034"/>
            <a:chOff x="0" y="0"/>
            <a:chExt cx="6350000" cy="6350000"/>
          </a:xfrm>
          <a:solidFill>
            <a:schemeClr val="tx1"/>
          </a:solidFill>
          <a:effectLst/>
        </p:grpSpPr>
        <p:sp>
          <p:nvSpPr>
            <p:cNvPr id="50" name="Freeform 5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rgbClr val="C4EFFF"/>
              </a:solidFill>
            </a:ln>
          </p:spPr>
        </p:sp>
      </p:grpSp>
      <p:sp>
        <p:nvSpPr>
          <p:cNvPr id="56" name="AutoShape 56"/>
          <p:cNvSpPr/>
          <p:nvPr/>
        </p:nvSpPr>
        <p:spPr>
          <a:xfrm rot="5400000" flipV="1">
            <a:off x="15390961" y="3316152"/>
            <a:ext cx="1356227" cy="18226"/>
          </a:xfrm>
          <a:prstGeom prst="line">
            <a:avLst/>
          </a:prstGeom>
          <a:ln w="38100" cap="rnd">
            <a:solidFill>
              <a:srgbClr val="FFDE59"/>
            </a:solidFill>
            <a:prstDash val="solid"/>
            <a:headEnd type="none" w="sm" len="sm"/>
            <a:tailEnd type="none" w="sm" len="sm"/>
          </a:ln>
          <a:effectLst/>
        </p:spPr>
      </p:sp>
      <p:sp>
        <p:nvSpPr>
          <p:cNvPr id="57" name="AutoShape 57"/>
          <p:cNvSpPr/>
          <p:nvPr/>
        </p:nvSpPr>
        <p:spPr>
          <a:xfrm rot="5400000" flipV="1">
            <a:off x="15365034" y="6219877"/>
            <a:ext cx="1389855" cy="1"/>
          </a:xfrm>
          <a:prstGeom prst="line">
            <a:avLst/>
          </a:prstGeom>
          <a:ln w="38100" cap="rnd">
            <a:solidFill>
              <a:srgbClr val="C4EFFF"/>
            </a:solidFill>
            <a:prstDash val="solid"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58" name="AutoShape 58"/>
          <p:cNvSpPr/>
          <p:nvPr/>
        </p:nvSpPr>
        <p:spPr>
          <a:xfrm rot="5399999">
            <a:off x="15588613" y="8933557"/>
            <a:ext cx="942697" cy="1"/>
          </a:xfrm>
          <a:prstGeom prst="line">
            <a:avLst/>
          </a:prstGeom>
          <a:ln w="38100" cap="rnd">
            <a:solidFill>
              <a:srgbClr val="92D050"/>
            </a:solidFill>
            <a:prstDash val="solid"/>
            <a:headEnd type="none" w="sm" len="sm"/>
            <a:tailEnd type="none" w="sm" len="sm"/>
          </a:ln>
          <a:effectLst/>
        </p:spPr>
      </p:sp>
      <p:grpSp>
        <p:nvGrpSpPr>
          <p:cNvPr id="59" name="Group 59"/>
          <p:cNvGrpSpPr/>
          <p:nvPr/>
        </p:nvGrpSpPr>
        <p:grpSpPr>
          <a:xfrm>
            <a:off x="10488852" y="5781378"/>
            <a:ext cx="4269970" cy="451660"/>
            <a:chOff x="0" y="0"/>
            <a:chExt cx="2463403" cy="260569"/>
          </a:xfrm>
          <a:solidFill>
            <a:srgbClr val="C4EFFF"/>
          </a:solidFill>
          <a:effectLst/>
        </p:grpSpPr>
        <p:sp>
          <p:nvSpPr>
            <p:cNvPr id="60" name="Freeform 60"/>
            <p:cNvSpPr/>
            <p:nvPr/>
          </p:nvSpPr>
          <p:spPr>
            <a:xfrm>
              <a:off x="0" y="0"/>
              <a:ext cx="2463403" cy="260569"/>
            </a:xfrm>
            <a:custGeom>
              <a:avLst/>
              <a:gdLst/>
              <a:ahLst/>
              <a:cxnLst/>
              <a:rect l="l" t="t" r="r" b="b"/>
              <a:pathLst>
                <a:path w="2463403" h="260569">
                  <a:moveTo>
                    <a:pt x="0" y="0"/>
                  </a:moveTo>
                  <a:lnTo>
                    <a:pt x="2463403" y="0"/>
                  </a:lnTo>
                  <a:lnTo>
                    <a:pt x="2463403" y="260569"/>
                  </a:lnTo>
                  <a:lnTo>
                    <a:pt x="0" y="260569"/>
                  </a:lnTo>
                  <a:close/>
                </a:path>
              </a:pathLst>
            </a:custGeom>
            <a:grpFill/>
            <a:ln>
              <a:solidFill>
                <a:srgbClr val="C4EF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sp>
      </p:grpSp>
      <p:grpSp>
        <p:nvGrpSpPr>
          <p:cNvPr id="61" name="Group 61"/>
          <p:cNvGrpSpPr/>
          <p:nvPr/>
        </p:nvGrpSpPr>
        <p:grpSpPr>
          <a:xfrm>
            <a:off x="10488852" y="6348489"/>
            <a:ext cx="4900908" cy="451660"/>
            <a:chOff x="0" y="0"/>
            <a:chExt cx="2827400" cy="260569"/>
          </a:xfrm>
          <a:solidFill>
            <a:srgbClr val="C4EFFF"/>
          </a:solidFill>
          <a:effectLst/>
        </p:grpSpPr>
        <p:sp>
          <p:nvSpPr>
            <p:cNvPr id="62" name="Freeform 62"/>
            <p:cNvSpPr/>
            <p:nvPr/>
          </p:nvSpPr>
          <p:spPr>
            <a:xfrm>
              <a:off x="0" y="0"/>
              <a:ext cx="2827400" cy="260569"/>
            </a:xfrm>
            <a:custGeom>
              <a:avLst/>
              <a:gdLst/>
              <a:ahLst/>
              <a:cxnLst/>
              <a:rect l="l" t="t" r="r" b="b"/>
              <a:pathLst>
                <a:path w="2827400" h="260569">
                  <a:moveTo>
                    <a:pt x="0" y="0"/>
                  </a:moveTo>
                  <a:lnTo>
                    <a:pt x="2827400" y="0"/>
                  </a:lnTo>
                  <a:lnTo>
                    <a:pt x="2827400" y="260569"/>
                  </a:lnTo>
                  <a:lnTo>
                    <a:pt x="0" y="260569"/>
                  </a:lnTo>
                  <a:close/>
                </a:path>
              </a:pathLst>
            </a:custGeom>
            <a:grpFill/>
            <a:ln>
              <a:solidFill>
                <a:srgbClr val="C4EFFF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sp>
      </p:grpSp>
      <p:sp>
        <p:nvSpPr>
          <p:cNvPr id="65" name="TextBox 65"/>
          <p:cNvSpPr txBox="1"/>
          <p:nvPr/>
        </p:nvSpPr>
        <p:spPr>
          <a:xfrm>
            <a:off x="10817296" y="2274127"/>
            <a:ext cx="4890993" cy="429991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b="1" dirty="0">
                <a:solidFill>
                  <a:srgbClr val="314666"/>
                </a:solidFill>
                <a:latin typeface="+mj-lt"/>
              </a:rPr>
              <a:t>ЦЕЛЕВЫЕ КАТЕГОРИИ, руб.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297170" y="5141771"/>
            <a:ext cx="1931245" cy="429991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b="1" dirty="0">
                <a:solidFill>
                  <a:srgbClr val="2C4263"/>
                </a:solidFill>
                <a:latin typeface="+mj-lt"/>
              </a:rPr>
              <a:t>МРОТ, руб.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641458" y="5756397"/>
            <a:ext cx="1848978" cy="38728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ru-RU" sz="1200" b="1" dirty="0">
                <a:solidFill>
                  <a:srgbClr val="2C4263"/>
                </a:solidFill>
                <a:latin typeface="+mj-lt"/>
              </a:rPr>
              <a:t>С </a:t>
            </a:r>
            <a:r>
              <a:rPr lang="ru-RU" sz="1400" b="1" dirty="0">
                <a:solidFill>
                  <a:srgbClr val="2C4263"/>
                </a:solidFill>
                <a:latin typeface="+mj-lt"/>
              </a:rPr>
              <a:t>01.01.2022</a:t>
            </a:r>
            <a:r>
              <a:rPr lang="ru-RU" sz="1200" b="1" dirty="0">
                <a:solidFill>
                  <a:srgbClr val="2C4263"/>
                </a:solidFill>
                <a:latin typeface="+mj-lt"/>
              </a:rPr>
              <a:t> - </a:t>
            </a:r>
            <a:r>
              <a:rPr lang="ru-RU" sz="1600" b="1" dirty="0">
                <a:solidFill>
                  <a:srgbClr val="2C4263"/>
                </a:solidFill>
                <a:latin typeface="+mj-lt"/>
              </a:rPr>
              <a:t>13890</a:t>
            </a:r>
            <a:endParaRPr lang="en-US" sz="1600" b="1" dirty="0">
              <a:solidFill>
                <a:srgbClr val="2C4263"/>
              </a:solidFill>
              <a:latin typeface="+mj-lt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14338576" y="6348489"/>
            <a:ext cx="969096" cy="41614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ru-RU" sz="2509" b="1" dirty="0">
                <a:solidFill>
                  <a:srgbClr val="2C4263"/>
                </a:solidFill>
                <a:latin typeface="+mj-lt"/>
              </a:rPr>
              <a:t>16242</a:t>
            </a:r>
            <a:endParaRPr lang="en-US" sz="2509" b="1" dirty="0">
              <a:solidFill>
                <a:srgbClr val="2C4263"/>
              </a:solidFill>
              <a:latin typeface="+mj-lt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11103848" y="8128063"/>
            <a:ext cx="4507502" cy="41614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b="1" dirty="0">
                <a:solidFill>
                  <a:srgbClr val="153052"/>
                </a:solidFill>
                <a:latin typeface="+mj-lt"/>
              </a:rPr>
              <a:t>ПРОЧИЙ</a:t>
            </a:r>
            <a:r>
              <a:rPr lang="ru-RU" sz="2509" b="1" dirty="0">
                <a:solidFill>
                  <a:srgbClr val="153052"/>
                </a:solidFill>
                <a:latin typeface="+mj-lt"/>
              </a:rPr>
              <a:t> ПЕРСОНАЛ</a:t>
            </a:r>
            <a:endParaRPr lang="en-US" sz="2509" b="1" dirty="0">
              <a:solidFill>
                <a:srgbClr val="153052"/>
              </a:solidFill>
              <a:latin typeface="+mj-lt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2374889" y="2687981"/>
            <a:ext cx="873399" cy="39305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ru-RU" sz="2388" b="1" dirty="0">
                <a:latin typeface="+mj-lt"/>
              </a:rPr>
              <a:t>2022</a:t>
            </a:r>
            <a:endParaRPr lang="en-US" sz="2388" b="1" dirty="0">
              <a:latin typeface="+mj-lt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242026" y="3361350"/>
            <a:ext cx="1097485" cy="333425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  <a:spcBef>
                <a:spcPct val="0"/>
              </a:spcBef>
            </a:pPr>
            <a:r>
              <a:rPr lang="ru-RU" sz="2023" b="1" dirty="0">
                <a:latin typeface="+mj-lt"/>
              </a:rPr>
              <a:t>30556</a:t>
            </a:r>
            <a:endParaRPr lang="en-US" sz="2023" b="1" dirty="0">
              <a:latin typeface="+mj-lt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14353445" y="3361350"/>
            <a:ext cx="816063" cy="333425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  <a:spcBef>
                <a:spcPct val="0"/>
              </a:spcBef>
            </a:pPr>
            <a:r>
              <a:rPr lang="ru-RU" sz="2023" b="1" dirty="0">
                <a:latin typeface="+mj-lt"/>
              </a:rPr>
              <a:t>30556</a:t>
            </a:r>
            <a:endParaRPr lang="en-US" sz="2023" b="1" dirty="0">
              <a:latin typeface="+mj-lt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13957366" y="2694593"/>
            <a:ext cx="1653984" cy="393056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 b="1" dirty="0">
                <a:latin typeface="+mj-lt"/>
              </a:rPr>
              <a:t>202</a:t>
            </a:r>
            <a:r>
              <a:rPr lang="ru-RU" sz="2388" b="1" dirty="0">
                <a:latin typeface="+mj-lt"/>
              </a:rPr>
              <a:t>3</a:t>
            </a:r>
            <a:r>
              <a:rPr lang="en-US" sz="2388" b="1" dirty="0">
                <a:latin typeface="+mj-lt"/>
              </a:rPr>
              <a:t>-202</a:t>
            </a:r>
            <a:r>
              <a:rPr lang="ru-RU" sz="2388" b="1" dirty="0">
                <a:latin typeface="+mj-lt"/>
              </a:rPr>
              <a:t>5</a:t>
            </a:r>
            <a:endParaRPr lang="en-US" sz="2388" b="1" dirty="0">
              <a:latin typeface="+mj-lt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0935724" y="8750394"/>
            <a:ext cx="4865247" cy="450636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b="1" dirty="0">
                <a:latin typeface="+mj-lt"/>
              </a:rPr>
              <a:t>с 1 </a:t>
            </a:r>
            <a:r>
              <a:rPr lang="ru-RU" sz="2688" b="1" dirty="0">
                <a:latin typeface="+mj-lt"/>
              </a:rPr>
              <a:t>июля</a:t>
            </a:r>
            <a:r>
              <a:rPr lang="en-US" sz="2688" b="1" dirty="0">
                <a:latin typeface="+mj-lt"/>
              </a:rPr>
              <a:t> 202</a:t>
            </a:r>
            <a:r>
              <a:rPr lang="ru-RU" sz="2688" b="1" dirty="0">
                <a:latin typeface="+mj-lt"/>
              </a:rPr>
              <a:t>2</a:t>
            </a:r>
            <a:r>
              <a:rPr lang="en-US" sz="2688" b="1" dirty="0">
                <a:latin typeface="+mj-lt"/>
              </a:rPr>
              <a:t> года </a:t>
            </a:r>
            <a:r>
              <a:rPr lang="ru-RU" sz="2688" b="1" dirty="0">
                <a:latin typeface="+mj-lt"/>
              </a:rPr>
              <a:t>10</a:t>
            </a:r>
            <a:r>
              <a:rPr lang="en-US" sz="2688" b="1" dirty="0">
                <a:latin typeface="+mj-lt"/>
              </a:rPr>
              <a:t>%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4711775" y="2197645"/>
            <a:ext cx="1305798" cy="298095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6"/>
              </a:lnSpc>
              <a:spcBef>
                <a:spcPct val="0"/>
              </a:spcBef>
            </a:pPr>
            <a:r>
              <a:rPr lang="en-US" sz="1818" b="1" dirty="0">
                <a:latin typeface="+mj-lt"/>
              </a:rPr>
              <a:t>МЛН. РУБ.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228388" y="5133180"/>
            <a:ext cx="761349" cy="438582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ru-RU" sz="2611" b="1" dirty="0">
                <a:solidFill>
                  <a:srgbClr val="2E4565"/>
                </a:solidFill>
                <a:latin typeface="+mj-lt"/>
              </a:rPr>
              <a:t>52,3</a:t>
            </a:r>
            <a:endParaRPr lang="en-US" sz="2611" b="1" dirty="0">
              <a:solidFill>
                <a:srgbClr val="2E4565"/>
              </a:solidFill>
              <a:latin typeface="+mj-lt"/>
            </a:endParaRPr>
          </a:p>
        </p:txBody>
      </p:sp>
      <p:sp>
        <p:nvSpPr>
          <p:cNvPr id="92" name="TextBox 75"/>
          <p:cNvSpPr txBox="1"/>
          <p:nvPr/>
        </p:nvSpPr>
        <p:spPr>
          <a:xfrm>
            <a:off x="10652291" y="3220230"/>
            <a:ext cx="1389400" cy="630942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8"/>
              </a:lnSpc>
            </a:pPr>
            <a:r>
              <a:rPr lang="en-US" sz="1000" b="1" dirty="0">
                <a:latin typeface="+mj-lt"/>
              </a:rPr>
              <a:t>СРЕДНЕМЕСЯЧНЫЙ</a:t>
            </a:r>
          </a:p>
          <a:p>
            <a:pPr>
              <a:lnSpc>
                <a:spcPts val="1698"/>
              </a:lnSpc>
            </a:pPr>
            <a:r>
              <a:rPr lang="en-US" sz="1000" b="1" dirty="0">
                <a:latin typeface="+mj-lt"/>
              </a:rPr>
              <a:t>ДОХОД ОТ ТРУДОВОЙ</a:t>
            </a:r>
          </a:p>
          <a:p>
            <a:pPr>
              <a:lnSpc>
                <a:spcPts val="1698"/>
              </a:lnSpc>
              <a:spcBef>
                <a:spcPct val="0"/>
              </a:spcBef>
            </a:pPr>
            <a:r>
              <a:rPr lang="en-US" sz="1000" b="1" dirty="0">
                <a:latin typeface="+mj-lt"/>
              </a:rPr>
              <a:t>ДЕЯТЕЛЬНОСТИ</a:t>
            </a:r>
          </a:p>
        </p:txBody>
      </p:sp>
      <p:sp>
        <p:nvSpPr>
          <p:cNvPr id="101" name="TextBox 69"/>
          <p:cNvSpPr txBox="1"/>
          <p:nvPr/>
        </p:nvSpPr>
        <p:spPr>
          <a:xfrm>
            <a:off x="8026548" y="5756891"/>
            <a:ext cx="3707144" cy="38728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01.01.2022</a:t>
            </a:r>
            <a:endParaRPr lang="en-US" sz="1600" b="1" dirty="0">
              <a:latin typeface="+mj-lt"/>
            </a:endParaRPr>
          </a:p>
        </p:txBody>
      </p:sp>
      <p:sp>
        <p:nvSpPr>
          <p:cNvPr id="102" name="TextBox 69"/>
          <p:cNvSpPr txBox="1"/>
          <p:nvPr/>
        </p:nvSpPr>
        <p:spPr>
          <a:xfrm>
            <a:off x="7999025" y="6273613"/>
            <a:ext cx="3764441" cy="38728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ru-RU" sz="1600" b="1" dirty="0">
                <a:latin typeface="+mj-lt"/>
              </a:rPr>
              <a:t>01.01.2023</a:t>
            </a:r>
            <a:endParaRPr lang="en-US" sz="1600" b="1" dirty="0">
              <a:latin typeface="+mj-lt"/>
            </a:endParaRPr>
          </a:p>
        </p:txBody>
      </p:sp>
      <p:sp>
        <p:nvSpPr>
          <p:cNvPr id="103" name="TextBox 67"/>
          <p:cNvSpPr txBox="1"/>
          <p:nvPr/>
        </p:nvSpPr>
        <p:spPr>
          <a:xfrm>
            <a:off x="12634671" y="5745127"/>
            <a:ext cx="1987993" cy="38728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2C4263"/>
                </a:solidFill>
                <a:latin typeface="+mj-lt"/>
              </a:rPr>
              <a:t>С 01.06.2022 - </a:t>
            </a:r>
            <a:r>
              <a:rPr lang="ru-RU" sz="1600" b="1" dirty="0">
                <a:solidFill>
                  <a:srgbClr val="2C4263"/>
                </a:solidFill>
                <a:latin typeface="+mj-lt"/>
              </a:rPr>
              <a:t>15279</a:t>
            </a:r>
            <a:endParaRPr lang="en-US" sz="1600" b="1" dirty="0">
              <a:solidFill>
                <a:srgbClr val="2C4263"/>
              </a:solidFill>
              <a:latin typeface="+mj-lt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97EE2F65-BFCE-41D2-977E-9193B80D1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  <a:effectLst/>
        </p:spPr>
      </p:pic>
      <p:sp>
        <p:nvSpPr>
          <p:cNvPr id="87" name="TextBox 49">
            <a:extLst>
              <a:ext uri="{FF2B5EF4-FFF2-40B4-BE49-F238E27FC236}">
                <a16:creationId xmlns:a16="http://schemas.microsoft.com/office/drawing/2014/main" xmlns="" id="{119B8E3B-3ECA-49C6-9648-139FA0CF4E11}"/>
              </a:ext>
            </a:extLst>
          </p:cNvPr>
          <p:cNvSpPr txBox="1"/>
          <p:nvPr/>
        </p:nvSpPr>
        <p:spPr>
          <a:xfrm>
            <a:off x="2477389" y="385394"/>
            <a:ext cx="12586782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4400" b="1" dirty="0"/>
              <a:t>ПОВЫШЕНИЕ ОПЛАТЫ ТРУДА РАБОТНИКОВ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400" b="1" dirty="0"/>
              <a:t>БЮДЖЕТНОЙ СФЕРЫ</a:t>
            </a: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2325BD5F-17AD-4A8A-96F6-C588EF562E66}"/>
              </a:ext>
            </a:extLst>
          </p:cNvPr>
          <p:cNvSpPr/>
          <p:nvPr/>
        </p:nvSpPr>
        <p:spPr>
          <a:xfrm>
            <a:off x="2390847" y="4791092"/>
            <a:ext cx="2833384" cy="2833384"/>
          </a:xfrm>
          <a:prstGeom prst="ellipse">
            <a:avLst/>
          </a:prstGeom>
          <a:solidFill>
            <a:srgbClr val="2B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AutoShape 20">
            <a:extLst>
              <a:ext uri="{FF2B5EF4-FFF2-40B4-BE49-F238E27FC236}">
                <a16:creationId xmlns:a16="http://schemas.microsoft.com/office/drawing/2014/main" xmlns="" id="{7BEAC6D9-E853-4AE1-A911-D7A13BA5D2F5}"/>
              </a:ext>
            </a:extLst>
          </p:cNvPr>
          <p:cNvSpPr/>
          <p:nvPr/>
        </p:nvSpPr>
        <p:spPr>
          <a:xfrm rot="-5262" flipH="1">
            <a:off x="2402974" y="2570946"/>
            <a:ext cx="16113" cy="2664655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  <a:effectLst/>
        </p:spPr>
      </p:sp>
      <p:grpSp>
        <p:nvGrpSpPr>
          <p:cNvPr id="47" name="Group 47"/>
          <p:cNvGrpSpPr/>
          <p:nvPr/>
        </p:nvGrpSpPr>
        <p:grpSpPr>
          <a:xfrm>
            <a:off x="1941707" y="2110390"/>
            <a:ext cx="1004860" cy="1004860"/>
            <a:chOff x="0" y="0"/>
            <a:chExt cx="6350000" cy="6350000"/>
          </a:xfrm>
          <a:solidFill>
            <a:schemeClr val="tx1"/>
          </a:solidFill>
          <a:effectLst/>
        </p:grpSpPr>
        <p:sp>
          <p:nvSpPr>
            <p:cNvPr id="48" name="Freeform 4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rgbClr val="FFDE59"/>
              </a:solidFill>
            </a:ln>
          </p:spPr>
        </p:sp>
      </p:grpSp>
      <p:sp>
        <p:nvSpPr>
          <p:cNvPr id="77" name="TextBox 77"/>
          <p:cNvSpPr txBox="1"/>
          <p:nvPr/>
        </p:nvSpPr>
        <p:spPr>
          <a:xfrm>
            <a:off x="2121821" y="2343515"/>
            <a:ext cx="661586" cy="498342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  <a:spcBef>
                <a:spcPct val="0"/>
              </a:spcBef>
            </a:pPr>
            <a:r>
              <a:rPr lang="ru-RU" sz="2978" b="1" dirty="0">
                <a:solidFill>
                  <a:srgbClr val="2E4565"/>
                </a:solidFill>
                <a:latin typeface="+mj-lt"/>
              </a:rPr>
              <a:t>8,6</a:t>
            </a:r>
            <a:endParaRPr lang="en-US" sz="2978" b="1" dirty="0">
              <a:solidFill>
                <a:srgbClr val="2E4565"/>
              </a:solidFill>
              <a:latin typeface="+mj-lt"/>
            </a:endParaRP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xmlns="" id="{42A0AEA7-4CFB-4574-B957-3B6EE5ADB17F}"/>
              </a:ext>
            </a:extLst>
          </p:cNvPr>
          <p:cNvCxnSpPr>
            <a:cxnSpLocks/>
          </p:cNvCxnSpPr>
          <p:nvPr/>
        </p:nvCxnSpPr>
        <p:spPr>
          <a:xfrm>
            <a:off x="3788648" y="7809615"/>
            <a:ext cx="0" cy="58368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06394924-2983-4337-B3E7-9939C28949BA}"/>
              </a:ext>
            </a:extLst>
          </p:cNvPr>
          <p:cNvCxnSpPr>
            <a:cxnSpLocks/>
          </p:cNvCxnSpPr>
          <p:nvPr/>
        </p:nvCxnSpPr>
        <p:spPr>
          <a:xfrm>
            <a:off x="3788648" y="8393296"/>
            <a:ext cx="222491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1"/>
          <p:cNvGrpSpPr/>
          <p:nvPr/>
        </p:nvGrpSpPr>
        <p:grpSpPr>
          <a:xfrm>
            <a:off x="5504966" y="7809615"/>
            <a:ext cx="1122821" cy="1085122"/>
            <a:chOff x="0" y="0"/>
            <a:chExt cx="6350000" cy="6350000"/>
          </a:xfrm>
          <a:solidFill>
            <a:schemeClr val="tx1"/>
          </a:solidFill>
          <a:effectLst/>
        </p:grpSpPr>
        <p:sp>
          <p:nvSpPr>
            <p:cNvPr id="52" name="Freeform 5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accent6"/>
              </a:solidFill>
            </a:ln>
          </p:spPr>
        </p:sp>
      </p:grpSp>
      <p:sp>
        <p:nvSpPr>
          <p:cNvPr id="79" name="TextBox 79"/>
          <p:cNvSpPr txBox="1"/>
          <p:nvPr/>
        </p:nvSpPr>
        <p:spPr>
          <a:xfrm>
            <a:off x="5626740" y="8128063"/>
            <a:ext cx="879271" cy="444609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2E4565"/>
                </a:solidFill>
                <a:latin typeface="+mj-lt"/>
              </a:rPr>
              <a:t>28,9</a:t>
            </a:r>
            <a:endParaRPr lang="en-US" sz="2800" b="1" dirty="0">
              <a:solidFill>
                <a:srgbClr val="2E4565"/>
              </a:solidFill>
              <a:latin typeface="+mj-lt"/>
            </a:endParaRPr>
          </a:p>
        </p:txBody>
      </p:sp>
      <p:sp>
        <p:nvSpPr>
          <p:cNvPr id="105" name="TextBox 76">
            <a:extLst>
              <a:ext uri="{FF2B5EF4-FFF2-40B4-BE49-F238E27FC236}">
                <a16:creationId xmlns:a16="http://schemas.microsoft.com/office/drawing/2014/main" xmlns="" id="{3577D6EB-C87F-4433-9F29-1994023CC332}"/>
              </a:ext>
            </a:extLst>
          </p:cNvPr>
          <p:cNvSpPr txBox="1"/>
          <p:nvPr/>
        </p:nvSpPr>
        <p:spPr>
          <a:xfrm>
            <a:off x="7595427" y="5034728"/>
            <a:ext cx="1305798" cy="298095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6"/>
              </a:lnSpc>
              <a:spcBef>
                <a:spcPct val="0"/>
              </a:spcBef>
            </a:pPr>
            <a:r>
              <a:rPr lang="en-US" sz="1818" b="1" dirty="0">
                <a:latin typeface="+mj-lt"/>
              </a:rPr>
              <a:t>МЛН. РУБ.</a:t>
            </a:r>
          </a:p>
        </p:txBody>
      </p:sp>
      <p:sp>
        <p:nvSpPr>
          <p:cNvPr id="106" name="TextBox 76">
            <a:extLst>
              <a:ext uri="{FF2B5EF4-FFF2-40B4-BE49-F238E27FC236}">
                <a16:creationId xmlns:a16="http://schemas.microsoft.com/office/drawing/2014/main" xmlns="" id="{96E837EB-5948-4C1B-9CF0-08E2F4AF4514}"/>
              </a:ext>
            </a:extLst>
          </p:cNvPr>
          <p:cNvSpPr txBox="1"/>
          <p:nvPr/>
        </p:nvSpPr>
        <p:spPr>
          <a:xfrm>
            <a:off x="7373649" y="8042189"/>
            <a:ext cx="1305798" cy="298095"/>
          </a:xfrm>
          <a:prstGeom prst="rect">
            <a:avLst/>
          </a:prstGeom>
          <a:effectLst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6"/>
              </a:lnSpc>
              <a:spcBef>
                <a:spcPct val="0"/>
              </a:spcBef>
            </a:pPr>
            <a:r>
              <a:rPr lang="en-US" sz="1818" b="1" dirty="0">
                <a:latin typeface="+mj-lt"/>
              </a:rPr>
              <a:t>МЛН. РУБ.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DCEE21F3-F154-4DB5-ADA2-0BA227F568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12942" y="-19050"/>
            <a:ext cx="10515600" cy="103251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3" name="object 119">
            <a:extLst>
              <a:ext uri="{FF2B5EF4-FFF2-40B4-BE49-F238E27FC236}">
                <a16:creationId xmlns:a16="http://schemas.microsoft.com/office/drawing/2014/main" xmlns="" id="{A459EA09-D7BD-46C7-BBB2-849A52AB535A}"/>
              </a:ext>
            </a:extLst>
          </p:cNvPr>
          <p:cNvSpPr/>
          <p:nvPr/>
        </p:nvSpPr>
        <p:spPr>
          <a:xfrm flipV="1">
            <a:off x="2646359" y="3062830"/>
            <a:ext cx="3432203" cy="1673398"/>
          </a:xfrm>
          <a:custGeom>
            <a:avLst/>
            <a:gdLst/>
            <a:ahLst/>
            <a:cxnLst/>
            <a:rect l="l" t="t" r="r" b="b"/>
            <a:pathLst>
              <a:path w="2141854" h="844550">
                <a:moveTo>
                  <a:pt x="0" y="0"/>
                </a:moveTo>
                <a:lnTo>
                  <a:pt x="0" y="369912"/>
                </a:lnTo>
                <a:lnTo>
                  <a:pt x="713524" y="369925"/>
                </a:lnTo>
                <a:lnTo>
                  <a:pt x="1102982" y="787311"/>
                </a:lnTo>
                <a:lnTo>
                  <a:pt x="1132223" y="812024"/>
                </a:lnTo>
                <a:lnTo>
                  <a:pt x="1164882" y="829705"/>
                </a:lnTo>
                <a:lnTo>
                  <a:pt x="1199826" y="840330"/>
                </a:lnTo>
                <a:lnTo>
                  <a:pt x="1235925" y="843876"/>
                </a:lnTo>
                <a:lnTo>
                  <a:pt x="1235925" y="844384"/>
                </a:lnTo>
                <a:lnTo>
                  <a:pt x="2141537" y="844397"/>
                </a:lnTo>
                <a:lnTo>
                  <a:pt x="2141550" y="474484"/>
                </a:lnTo>
                <a:lnTo>
                  <a:pt x="1314221" y="474472"/>
                </a:lnTo>
                <a:lnTo>
                  <a:pt x="934466" y="67233"/>
                </a:lnTo>
                <a:lnTo>
                  <a:pt x="905941" y="39408"/>
                </a:lnTo>
                <a:lnTo>
                  <a:pt x="871955" y="18226"/>
                </a:lnTo>
                <a:lnTo>
                  <a:pt x="833565" y="4742"/>
                </a:lnTo>
                <a:lnTo>
                  <a:pt x="79183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95DA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29" name="object 123"/>
          <p:cNvSpPr/>
          <p:nvPr/>
        </p:nvSpPr>
        <p:spPr>
          <a:xfrm>
            <a:off x="2159319" y="2614320"/>
            <a:ext cx="3980144" cy="2029365"/>
          </a:xfrm>
          <a:custGeom>
            <a:avLst/>
            <a:gdLst/>
            <a:ahLst/>
            <a:cxnLst/>
            <a:rect l="l" t="t" r="r" b="b"/>
            <a:pathLst>
              <a:path w="2618104" h="1254760">
                <a:moveTo>
                  <a:pt x="1517878" y="0"/>
                </a:moveTo>
                <a:lnTo>
                  <a:pt x="1517878" y="495"/>
                </a:lnTo>
                <a:lnTo>
                  <a:pt x="1481781" y="4047"/>
                </a:lnTo>
                <a:lnTo>
                  <a:pt x="1446841" y="14673"/>
                </a:lnTo>
                <a:lnTo>
                  <a:pt x="1414187" y="32354"/>
                </a:lnTo>
                <a:lnTo>
                  <a:pt x="1384947" y="57073"/>
                </a:lnTo>
                <a:lnTo>
                  <a:pt x="603224" y="884516"/>
                </a:lnTo>
                <a:lnTo>
                  <a:pt x="0" y="884516"/>
                </a:lnTo>
                <a:lnTo>
                  <a:pt x="0" y="1254429"/>
                </a:lnTo>
                <a:lnTo>
                  <a:pt x="681520" y="1254442"/>
                </a:lnTo>
                <a:lnTo>
                  <a:pt x="723253" y="1249713"/>
                </a:lnTo>
                <a:lnTo>
                  <a:pt x="761642" y="1236230"/>
                </a:lnTo>
                <a:lnTo>
                  <a:pt x="795629" y="1215051"/>
                </a:lnTo>
                <a:lnTo>
                  <a:pt x="824153" y="1187234"/>
                </a:lnTo>
                <a:lnTo>
                  <a:pt x="1596174" y="369912"/>
                </a:lnTo>
                <a:lnTo>
                  <a:pt x="2618041" y="369912"/>
                </a:lnTo>
                <a:lnTo>
                  <a:pt x="2618041" y="12"/>
                </a:lnTo>
                <a:lnTo>
                  <a:pt x="1517878" y="0"/>
                </a:lnTo>
                <a:close/>
              </a:path>
              <a:path w="2618104" h="1254760">
                <a:moveTo>
                  <a:pt x="2618041" y="369912"/>
                </a:moveTo>
                <a:lnTo>
                  <a:pt x="1596174" y="369912"/>
                </a:lnTo>
                <a:lnTo>
                  <a:pt x="2618041" y="369925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1" name="object 119"/>
          <p:cNvSpPr/>
          <p:nvPr/>
        </p:nvSpPr>
        <p:spPr>
          <a:xfrm>
            <a:off x="2745636" y="6945225"/>
            <a:ext cx="3350397" cy="1607488"/>
          </a:xfrm>
          <a:custGeom>
            <a:avLst/>
            <a:gdLst/>
            <a:ahLst/>
            <a:cxnLst/>
            <a:rect l="l" t="t" r="r" b="b"/>
            <a:pathLst>
              <a:path w="2141854" h="844550">
                <a:moveTo>
                  <a:pt x="0" y="0"/>
                </a:moveTo>
                <a:lnTo>
                  <a:pt x="0" y="369912"/>
                </a:lnTo>
                <a:lnTo>
                  <a:pt x="713524" y="369925"/>
                </a:lnTo>
                <a:lnTo>
                  <a:pt x="1102982" y="787311"/>
                </a:lnTo>
                <a:lnTo>
                  <a:pt x="1132223" y="812024"/>
                </a:lnTo>
                <a:lnTo>
                  <a:pt x="1164882" y="829705"/>
                </a:lnTo>
                <a:lnTo>
                  <a:pt x="1199826" y="840330"/>
                </a:lnTo>
                <a:lnTo>
                  <a:pt x="1235925" y="843876"/>
                </a:lnTo>
                <a:lnTo>
                  <a:pt x="1235925" y="844384"/>
                </a:lnTo>
                <a:lnTo>
                  <a:pt x="2141537" y="844397"/>
                </a:lnTo>
                <a:lnTo>
                  <a:pt x="2141550" y="474484"/>
                </a:lnTo>
                <a:lnTo>
                  <a:pt x="1314221" y="474472"/>
                </a:lnTo>
                <a:lnTo>
                  <a:pt x="934466" y="67233"/>
                </a:lnTo>
                <a:lnTo>
                  <a:pt x="905941" y="39408"/>
                </a:lnTo>
                <a:lnTo>
                  <a:pt x="871955" y="18226"/>
                </a:lnTo>
                <a:lnTo>
                  <a:pt x="833565" y="4742"/>
                </a:lnTo>
                <a:lnTo>
                  <a:pt x="79183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95DA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2" name="object 120"/>
          <p:cNvSpPr/>
          <p:nvPr/>
        </p:nvSpPr>
        <p:spPr>
          <a:xfrm>
            <a:off x="2053441" y="6868831"/>
            <a:ext cx="4064773" cy="2238151"/>
          </a:xfrm>
          <a:custGeom>
            <a:avLst/>
            <a:gdLst/>
            <a:ahLst/>
            <a:cxnLst/>
            <a:rect l="l" t="t" r="r" b="b"/>
            <a:pathLst>
              <a:path w="2618104" h="1254759">
                <a:moveTo>
                  <a:pt x="0" y="0"/>
                </a:moveTo>
                <a:lnTo>
                  <a:pt x="0" y="369912"/>
                </a:lnTo>
                <a:lnTo>
                  <a:pt x="608761" y="369925"/>
                </a:lnTo>
                <a:lnTo>
                  <a:pt x="1390459" y="1197394"/>
                </a:lnTo>
                <a:lnTo>
                  <a:pt x="1419698" y="1222115"/>
                </a:lnTo>
                <a:lnTo>
                  <a:pt x="1452352" y="1239799"/>
                </a:lnTo>
                <a:lnTo>
                  <a:pt x="1487293" y="1250425"/>
                </a:lnTo>
                <a:lnTo>
                  <a:pt x="1523390" y="1253972"/>
                </a:lnTo>
                <a:lnTo>
                  <a:pt x="1523390" y="1254480"/>
                </a:lnTo>
                <a:lnTo>
                  <a:pt x="2618003" y="1254493"/>
                </a:lnTo>
                <a:lnTo>
                  <a:pt x="2618003" y="884580"/>
                </a:lnTo>
                <a:lnTo>
                  <a:pt x="1601698" y="884567"/>
                </a:lnTo>
                <a:lnTo>
                  <a:pt x="829703" y="67221"/>
                </a:lnTo>
                <a:lnTo>
                  <a:pt x="801178" y="39403"/>
                </a:lnTo>
                <a:lnTo>
                  <a:pt x="767191" y="18224"/>
                </a:lnTo>
                <a:lnTo>
                  <a:pt x="728798" y="4741"/>
                </a:lnTo>
                <a:lnTo>
                  <a:pt x="687057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3" name="object 121"/>
          <p:cNvSpPr/>
          <p:nvPr/>
        </p:nvSpPr>
        <p:spPr>
          <a:xfrm>
            <a:off x="2058806" y="6455958"/>
            <a:ext cx="4059408" cy="3283356"/>
          </a:xfrm>
          <a:custGeom>
            <a:avLst/>
            <a:gdLst/>
            <a:ahLst/>
            <a:cxnLst/>
            <a:rect l="l" t="t" r="r" b="b"/>
            <a:pathLst>
              <a:path w="2618104" h="1718309">
                <a:moveTo>
                  <a:pt x="77304" y="0"/>
                </a:moveTo>
                <a:lnTo>
                  <a:pt x="0" y="0"/>
                </a:lnTo>
                <a:lnTo>
                  <a:pt x="0" y="370967"/>
                </a:lnTo>
                <a:lnTo>
                  <a:pt x="1215732" y="1660969"/>
                </a:lnTo>
                <a:lnTo>
                  <a:pt x="1244966" y="1685690"/>
                </a:lnTo>
                <a:lnTo>
                  <a:pt x="1312564" y="1714001"/>
                </a:lnTo>
                <a:lnTo>
                  <a:pt x="1348663" y="1717548"/>
                </a:lnTo>
                <a:lnTo>
                  <a:pt x="1348663" y="1718056"/>
                </a:lnTo>
                <a:lnTo>
                  <a:pt x="2618003" y="1718068"/>
                </a:lnTo>
                <a:lnTo>
                  <a:pt x="2618003" y="1348155"/>
                </a:lnTo>
                <a:lnTo>
                  <a:pt x="1426959" y="1348143"/>
                </a:lnTo>
                <a:lnTo>
                  <a:pt x="219938" y="67221"/>
                </a:lnTo>
                <a:lnTo>
                  <a:pt x="191413" y="39395"/>
                </a:lnTo>
                <a:lnTo>
                  <a:pt x="157427" y="18213"/>
                </a:lnTo>
                <a:lnTo>
                  <a:pt x="119038" y="4729"/>
                </a:lnTo>
                <a:lnTo>
                  <a:pt x="77304" y="0"/>
                </a:lnTo>
                <a:close/>
              </a:path>
            </a:pathLst>
          </a:custGeom>
          <a:solidFill>
            <a:srgbClr val="8ED8F8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4" name="object 124"/>
          <p:cNvSpPr/>
          <p:nvPr/>
        </p:nvSpPr>
        <p:spPr>
          <a:xfrm>
            <a:off x="2159319" y="1998467"/>
            <a:ext cx="3980144" cy="3037022"/>
          </a:xfrm>
          <a:custGeom>
            <a:avLst/>
            <a:gdLst/>
            <a:ahLst/>
            <a:cxnLst/>
            <a:rect l="l" t="t" r="r" b="b"/>
            <a:pathLst>
              <a:path w="2618104" h="1718310">
                <a:moveTo>
                  <a:pt x="1343164" y="0"/>
                </a:moveTo>
                <a:lnTo>
                  <a:pt x="1343164" y="507"/>
                </a:lnTo>
                <a:lnTo>
                  <a:pt x="1307065" y="4054"/>
                </a:lnTo>
                <a:lnTo>
                  <a:pt x="1272122" y="14679"/>
                </a:lnTo>
                <a:lnTo>
                  <a:pt x="1239467" y="32360"/>
                </a:lnTo>
                <a:lnTo>
                  <a:pt x="1210233" y="57073"/>
                </a:lnTo>
                <a:lnTo>
                  <a:pt x="0" y="1341158"/>
                </a:lnTo>
                <a:lnTo>
                  <a:pt x="0" y="1718017"/>
                </a:lnTo>
                <a:lnTo>
                  <a:pt x="71755" y="1718017"/>
                </a:lnTo>
                <a:lnTo>
                  <a:pt x="113488" y="1713288"/>
                </a:lnTo>
                <a:lnTo>
                  <a:pt x="151877" y="1699806"/>
                </a:lnTo>
                <a:lnTo>
                  <a:pt x="185863" y="1678627"/>
                </a:lnTo>
                <a:lnTo>
                  <a:pt x="214388" y="1650809"/>
                </a:lnTo>
                <a:lnTo>
                  <a:pt x="1421460" y="369925"/>
                </a:lnTo>
                <a:lnTo>
                  <a:pt x="2618041" y="369925"/>
                </a:lnTo>
                <a:lnTo>
                  <a:pt x="2618054" y="25"/>
                </a:lnTo>
                <a:lnTo>
                  <a:pt x="1343164" y="0"/>
                </a:lnTo>
                <a:close/>
              </a:path>
              <a:path w="2618104" h="1718310">
                <a:moveTo>
                  <a:pt x="2618041" y="369925"/>
                </a:moveTo>
                <a:lnTo>
                  <a:pt x="1421460" y="369925"/>
                </a:lnTo>
                <a:lnTo>
                  <a:pt x="2618041" y="369938"/>
                </a:lnTo>
                <a:close/>
              </a:path>
            </a:pathLst>
          </a:custGeom>
          <a:solidFill>
            <a:srgbClr val="8ED8F8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5" name="object 116"/>
          <p:cNvSpPr/>
          <p:nvPr/>
        </p:nvSpPr>
        <p:spPr>
          <a:xfrm>
            <a:off x="11391798" y="2602974"/>
            <a:ext cx="4028018" cy="2084676"/>
          </a:xfrm>
          <a:custGeom>
            <a:avLst/>
            <a:gdLst/>
            <a:ahLst/>
            <a:cxnLst/>
            <a:rect l="l" t="t" r="r" b="b"/>
            <a:pathLst>
              <a:path w="2614929" h="1252854">
                <a:moveTo>
                  <a:pt x="1098638" y="0"/>
                </a:moveTo>
                <a:lnTo>
                  <a:pt x="0" y="0"/>
                </a:lnTo>
                <a:lnTo>
                  <a:pt x="0" y="369354"/>
                </a:lnTo>
                <a:lnTo>
                  <a:pt x="1020445" y="369354"/>
                </a:lnTo>
                <a:lnTo>
                  <a:pt x="1791385" y="1185443"/>
                </a:lnTo>
                <a:lnTo>
                  <a:pt x="1819868" y="1213218"/>
                </a:lnTo>
                <a:lnTo>
                  <a:pt x="1853806" y="1234365"/>
                </a:lnTo>
                <a:lnTo>
                  <a:pt x="1892144" y="1247827"/>
                </a:lnTo>
                <a:lnTo>
                  <a:pt x="1933829" y="1252550"/>
                </a:lnTo>
                <a:lnTo>
                  <a:pt x="2614396" y="1252550"/>
                </a:lnTo>
                <a:lnTo>
                  <a:pt x="2614396" y="883196"/>
                </a:lnTo>
                <a:lnTo>
                  <a:pt x="2012010" y="883196"/>
                </a:lnTo>
                <a:lnTo>
                  <a:pt x="1231379" y="56997"/>
                </a:lnTo>
                <a:lnTo>
                  <a:pt x="1202185" y="32317"/>
                </a:lnTo>
                <a:lnTo>
                  <a:pt x="1169576" y="14660"/>
                </a:lnTo>
                <a:lnTo>
                  <a:pt x="1134683" y="4049"/>
                </a:lnTo>
                <a:lnTo>
                  <a:pt x="1098638" y="507"/>
                </a:lnTo>
                <a:lnTo>
                  <a:pt x="1098638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6" name="object 115"/>
          <p:cNvSpPr/>
          <p:nvPr/>
        </p:nvSpPr>
        <p:spPr>
          <a:xfrm>
            <a:off x="11391796" y="3102348"/>
            <a:ext cx="3808743" cy="1753224"/>
          </a:xfrm>
          <a:custGeom>
            <a:avLst/>
            <a:gdLst/>
            <a:ahLst/>
            <a:cxnLst/>
            <a:rect l="l" t="t" r="r" b="b"/>
            <a:pathLst>
              <a:path w="2144395" h="843279">
                <a:moveTo>
                  <a:pt x="909904" y="0"/>
                </a:moveTo>
                <a:lnTo>
                  <a:pt x="0" y="0"/>
                </a:lnTo>
                <a:lnTo>
                  <a:pt x="0" y="369354"/>
                </a:lnTo>
                <a:lnTo>
                  <a:pt x="831723" y="369354"/>
                </a:lnTo>
                <a:lnTo>
                  <a:pt x="1210957" y="775970"/>
                </a:lnTo>
                <a:lnTo>
                  <a:pt x="1239440" y="803745"/>
                </a:lnTo>
                <a:lnTo>
                  <a:pt x="1273378" y="824891"/>
                </a:lnTo>
                <a:lnTo>
                  <a:pt x="1311716" y="838354"/>
                </a:lnTo>
                <a:lnTo>
                  <a:pt x="1353400" y="843076"/>
                </a:lnTo>
                <a:lnTo>
                  <a:pt x="2144128" y="843076"/>
                </a:lnTo>
                <a:lnTo>
                  <a:pt x="2144128" y="473722"/>
                </a:lnTo>
                <a:lnTo>
                  <a:pt x="1431582" y="473722"/>
                </a:lnTo>
                <a:lnTo>
                  <a:pt x="1042657" y="56984"/>
                </a:lnTo>
                <a:lnTo>
                  <a:pt x="1013458" y="32306"/>
                </a:lnTo>
                <a:lnTo>
                  <a:pt x="980847" y="14652"/>
                </a:lnTo>
                <a:lnTo>
                  <a:pt x="945954" y="4042"/>
                </a:lnTo>
                <a:lnTo>
                  <a:pt x="909904" y="495"/>
                </a:lnTo>
                <a:lnTo>
                  <a:pt x="90990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solidFill>
                <a:srgbClr val="A54686"/>
              </a:solidFill>
              <a:latin typeface="+mj-lt"/>
            </a:endParaRPr>
          </a:p>
        </p:txBody>
      </p:sp>
      <p:sp>
        <p:nvSpPr>
          <p:cNvPr id="37" name="object 117"/>
          <p:cNvSpPr/>
          <p:nvPr/>
        </p:nvSpPr>
        <p:spPr>
          <a:xfrm>
            <a:off x="11387608" y="2019847"/>
            <a:ext cx="4032207" cy="3015642"/>
          </a:xfrm>
          <a:custGeom>
            <a:avLst/>
            <a:gdLst/>
            <a:ahLst/>
            <a:cxnLst/>
            <a:rect l="l" t="t" r="r" b="b"/>
            <a:pathLst>
              <a:path w="2614929" h="1715770">
                <a:moveTo>
                  <a:pt x="1273124" y="0"/>
                </a:moveTo>
                <a:lnTo>
                  <a:pt x="0" y="0"/>
                </a:lnTo>
                <a:lnTo>
                  <a:pt x="0" y="369354"/>
                </a:lnTo>
                <a:lnTo>
                  <a:pt x="1194930" y="369354"/>
                </a:lnTo>
                <a:lnTo>
                  <a:pt x="2400300" y="1648307"/>
                </a:lnTo>
                <a:lnTo>
                  <a:pt x="2428789" y="1676082"/>
                </a:lnTo>
                <a:lnTo>
                  <a:pt x="2462730" y="1697229"/>
                </a:lnTo>
                <a:lnTo>
                  <a:pt x="2501066" y="1710692"/>
                </a:lnTo>
                <a:lnTo>
                  <a:pt x="2542743" y="1715414"/>
                </a:lnTo>
                <a:lnTo>
                  <a:pt x="2614396" y="1715414"/>
                </a:lnTo>
                <a:lnTo>
                  <a:pt x="2614396" y="1339126"/>
                </a:lnTo>
                <a:lnTo>
                  <a:pt x="1405864" y="56984"/>
                </a:lnTo>
                <a:lnTo>
                  <a:pt x="1376671" y="32306"/>
                </a:lnTo>
                <a:lnTo>
                  <a:pt x="1344061" y="14652"/>
                </a:lnTo>
                <a:lnTo>
                  <a:pt x="1309168" y="4042"/>
                </a:lnTo>
                <a:lnTo>
                  <a:pt x="1273124" y="495"/>
                </a:lnTo>
                <a:lnTo>
                  <a:pt x="127312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38" name="object 113"/>
          <p:cNvSpPr/>
          <p:nvPr/>
        </p:nvSpPr>
        <p:spPr>
          <a:xfrm>
            <a:off x="11375890" y="7048501"/>
            <a:ext cx="4048759" cy="2159252"/>
          </a:xfrm>
          <a:custGeom>
            <a:avLst/>
            <a:gdLst/>
            <a:ahLst/>
            <a:cxnLst/>
            <a:rect l="l" t="t" r="r" b="b"/>
            <a:pathLst>
              <a:path w="2614929" h="1252854">
                <a:moveTo>
                  <a:pt x="2614396" y="0"/>
                </a:moveTo>
                <a:lnTo>
                  <a:pt x="1928291" y="0"/>
                </a:lnTo>
                <a:lnTo>
                  <a:pt x="1886607" y="4722"/>
                </a:lnTo>
                <a:lnTo>
                  <a:pt x="1848269" y="18184"/>
                </a:lnTo>
                <a:lnTo>
                  <a:pt x="1814331" y="39331"/>
                </a:lnTo>
                <a:lnTo>
                  <a:pt x="1785848" y="67106"/>
                </a:lnTo>
                <a:lnTo>
                  <a:pt x="1014907" y="883196"/>
                </a:lnTo>
                <a:lnTo>
                  <a:pt x="0" y="883196"/>
                </a:lnTo>
                <a:lnTo>
                  <a:pt x="0" y="1252550"/>
                </a:lnTo>
                <a:lnTo>
                  <a:pt x="1093089" y="1252550"/>
                </a:lnTo>
                <a:lnTo>
                  <a:pt x="1093089" y="1252042"/>
                </a:lnTo>
                <a:lnTo>
                  <a:pt x="1129140" y="1248500"/>
                </a:lnTo>
                <a:lnTo>
                  <a:pt x="1164037" y="1237889"/>
                </a:lnTo>
                <a:lnTo>
                  <a:pt x="1196648" y="1220232"/>
                </a:lnTo>
                <a:lnTo>
                  <a:pt x="1225842" y="1195552"/>
                </a:lnTo>
                <a:lnTo>
                  <a:pt x="2006473" y="369354"/>
                </a:lnTo>
                <a:lnTo>
                  <a:pt x="2614396" y="369354"/>
                </a:lnTo>
                <a:lnTo>
                  <a:pt x="261439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 dirty="0">
              <a:latin typeface="+mj-lt"/>
            </a:endParaRPr>
          </a:p>
        </p:txBody>
      </p:sp>
      <p:sp>
        <p:nvSpPr>
          <p:cNvPr id="39" name="object 112"/>
          <p:cNvSpPr/>
          <p:nvPr/>
        </p:nvSpPr>
        <p:spPr>
          <a:xfrm>
            <a:off x="11391797" y="6775314"/>
            <a:ext cx="3915935" cy="1831422"/>
          </a:xfrm>
          <a:custGeom>
            <a:avLst/>
            <a:gdLst/>
            <a:ahLst/>
            <a:cxnLst/>
            <a:rect l="l" t="t" r="r" b="b"/>
            <a:pathLst>
              <a:path w="2138679" h="843279">
                <a:moveTo>
                  <a:pt x="2138578" y="0"/>
                </a:moveTo>
                <a:lnTo>
                  <a:pt x="1347851" y="0"/>
                </a:lnTo>
                <a:lnTo>
                  <a:pt x="1306166" y="4722"/>
                </a:lnTo>
                <a:lnTo>
                  <a:pt x="1267828" y="18184"/>
                </a:lnTo>
                <a:lnTo>
                  <a:pt x="1233890" y="39331"/>
                </a:lnTo>
                <a:lnTo>
                  <a:pt x="1205407" y="67106"/>
                </a:lnTo>
                <a:lnTo>
                  <a:pt x="826173" y="473722"/>
                </a:lnTo>
                <a:lnTo>
                  <a:pt x="0" y="473722"/>
                </a:lnTo>
                <a:lnTo>
                  <a:pt x="0" y="843076"/>
                </a:lnTo>
                <a:lnTo>
                  <a:pt x="904354" y="843076"/>
                </a:lnTo>
                <a:lnTo>
                  <a:pt x="904354" y="842581"/>
                </a:lnTo>
                <a:lnTo>
                  <a:pt x="940404" y="839034"/>
                </a:lnTo>
                <a:lnTo>
                  <a:pt x="975298" y="828424"/>
                </a:lnTo>
                <a:lnTo>
                  <a:pt x="1007908" y="810770"/>
                </a:lnTo>
                <a:lnTo>
                  <a:pt x="1037107" y="786091"/>
                </a:lnTo>
                <a:lnTo>
                  <a:pt x="1426032" y="369354"/>
                </a:lnTo>
                <a:lnTo>
                  <a:pt x="2138578" y="369354"/>
                </a:lnTo>
                <a:lnTo>
                  <a:pt x="213857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40" name="object 114"/>
          <p:cNvSpPr/>
          <p:nvPr/>
        </p:nvSpPr>
        <p:spPr>
          <a:xfrm>
            <a:off x="11391797" y="6868832"/>
            <a:ext cx="4039821" cy="2870482"/>
          </a:xfrm>
          <a:custGeom>
            <a:avLst/>
            <a:gdLst/>
            <a:ahLst/>
            <a:cxnLst/>
            <a:rect l="l" t="t" r="r" b="b"/>
            <a:pathLst>
              <a:path w="2614929" h="1715770">
                <a:moveTo>
                  <a:pt x="2614396" y="0"/>
                </a:moveTo>
                <a:lnTo>
                  <a:pt x="2537206" y="0"/>
                </a:lnTo>
                <a:lnTo>
                  <a:pt x="2495521" y="4722"/>
                </a:lnTo>
                <a:lnTo>
                  <a:pt x="2457183" y="18184"/>
                </a:lnTo>
                <a:lnTo>
                  <a:pt x="2423245" y="39331"/>
                </a:lnTo>
                <a:lnTo>
                  <a:pt x="2394762" y="67106"/>
                </a:lnTo>
                <a:lnTo>
                  <a:pt x="1189393" y="1346060"/>
                </a:lnTo>
                <a:lnTo>
                  <a:pt x="0" y="1346060"/>
                </a:lnTo>
                <a:lnTo>
                  <a:pt x="0" y="1715414"/>
                </a:lnTo>
                <a:lnTo>
                  <a:pt x="1267574" y="1715414"/>
                </a:lnTo>
                <a:lnTo>
                  <a:pt x="1267574" y="1714919"/>
                </a:lnTo>
                <a:lnTo>
                  <a:pt x="1303624" y="1711371"/>
                </a:lnTo>
                <a:lnTo>
                  <a:pt x="1338518" y="1700761"/>
                </a:lnTo>
                <a:lnTo>
                  <a:pt x="1371128" y="1683107"/>
                </a:lnTo>
                <a:lnTo>
                  <a:pt x="1400327" y="1658429"/>
                </a:lnTo>
                <a:lnTo>
                  <a:pt x="2614396" y="370408"/>
                </a:lnTo>
                <a:lnTo>
                  <a:pt x="261439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41" name="object 111"/>
          <p:cNvSpPr/>
          <p:nvPr/>
        </p:nvSpPr>
        <p:spPr>
          <a:xfrm rot="5400000">
            <a:off x="13458426" y="5697008"/>
            <a:ext cx="3666469" cy="408123"/>
          </a:xfrm>
          <a:custGeom>
            <a:avLst/>
            <a:gdLst/>
            <a:ahLst/>
            <a:cxnLst/>
            <a:rect l="l" t="t" r="r" b="b"/>
            <a:pathLst>
              <a:path w="2614929" h="1011554">
                <a:moveTo>
                  <a:pt x="0" y="1011466"/>
                </a:moveTo>
                <a:lnTo>
                  <a:pt x="2614396" y="1011466"/>
                </a:lnTo>
                <a:lnTo>
                  <a:pt x="2614396" y="0"/>
                </a:lnTo>
                <a:lnTo>
                  <a:pt x="0" y="0"/>
                </a:lnTo>
                <a:lnTo>
                  <a:pt x="0" y="101146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42" name="object 118"/>
          <p:cNvSpPr/>
          <p:nvPr/>
        </p:nvSpPr>
        <p:spPr>
          <a:xfrm rot="5400000">
            <a:off x="468546" y="5586948"/>
            <a:ext cx="3535016" cy="404689"/>
          </a:xfrm>
          <a:custGeom>
            <a:avLst/>
            <a:gdLst/>
            <a:ahLst/>
            <a:cxnLst/>
            <a:rect l="l" t="t" r="r" b="b"/>
            <a:pathLst>
              <a:path w="2618104" h="1013460">
                <a:moveTo>
                  <a:pt x="0" y="1013002"/>
                </a:moveTo>
                <a:lnTo>
                  <a:pt x="2618028" y="1013040"/>
                </a:lnTo>
                <a:lnTo>
                  <a:pt x="2618041" y="38"/>
                </a:lnTo>
                <a:lnTo>
                  <a:pt x="12" y="0"/>
                </a:lnTo>
                <a:lnTo>
                  <a:pt x="0" y="1013002"/>
                </a:lnTo>
                <a:close/>
              </a:path>
            </a:pathLst>
          </a:custGeom>
          <a:solidFill>
            <a:srgbClr val="0095DA"/>
          </a:solidFill>
          <a:ln>
            <a:noFill/>
          </a:ln>
          <a:effectLst/>
        </p:spPr>
        <p:txBody>
          <a:bodyPr wrap="square" lIns="0" tIns="0" rIns="0" bIns="0" rtlCol="0"/>
          <a:lstStyle/>
          <a:p>
            <a:endParaRPr sz="2700" b="1">
              <a:latin typeface="+mj-lt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954067" y="1714500"/>
            <a:ext cx="5611070" cy="8127308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Общегосударственные вопросы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Национальная безопасность </a:t>
            </a: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и правоохранительная деятельность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Национальная экономика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Жилищно-коммунальное </a:t>
            </a: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хозяйство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 Охрана окружающей среды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650" b="1" dirty="0">
                <a:solidFill>
                  <a:schemeClr val="tx1"/>
                </a:solidFill>
                <a:latin typeface="+mj-lt"/>
              </a:rPr>
              <a:t>Образование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+mj-lt"/>
              </a:rPr>
              <a:t>Культура, кинематография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+mj-lt"/>
              </a:rPr>
              <a:t>Социальная политика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+mj-lt"/>
              </a:rPr>
              <a:t>Физическая культура</a:t>
            </a: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+mj-lt"/>
              </a:rPr>
              <a:t> и спорт</a:t>
            </a:r>
          </a:p>
          <a:p>
            <a:pPr algn="ctr"/>
            <a:endParaRPr lang="ru-RU" sz="15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Обслуживание муниципального </a:t>
            </a: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+mj-lt"/>
              </a:rPr>
              <a:t>долга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566022" y="5117966"/>
            <a:ext cx="1376966" cy="1373475"/>
          </a:xfrm>
          <a:prstGeom prst="ellipse">
            <a:avLst/>
          </a:prstGeom>
          <a:solidFill>
            <a:srgbClr val="0095D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chemeClr val="tx1"/>
                </a:solidFill>
                <a:latin typeface="+mj-lt"/>
              </a:rPr>
              <a:t>2022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(оценка)</a:t>
            </a:r>
          </a:p>
        </p:txBody>
      </p:sp>
      <p:sp>
        <p:nvSpPr>
          <p:cNvPr id="46" name="Овал 45"/>
          <p:cNvSpPr/>
          <p:nvPr/>
        </p:nvSpPr>
        <p:spPr>
          <a:xfrm>
            <a:off x="13642852" y="5179508"/>
            <a:ext cx="1296144" cy="12764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chemeClr val="tx1"/>
                </a:solidFill>
                <a:latin typeface="+mj-lt"/>
              </a:rPr>
              <a:t>2023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  <a:latin typeface="+mj-lt"/>
              </a:rPr>
              <a:t>(проект)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30757" y="5432243"/>
            <a:ext cx="254432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>
                <a:latin typeface="+mj-lt"/>
              </a:rPr>
              <a:t>5215,2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356714" y="5448401"/>
            <a:ext cx="2544327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>
                <a:latin typeface="+mj-lt"/>
              </a:rPr>
              <a:t>3845,4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78363" y="1746018"/>
            <a:ext cx="69923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252,3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493779" y="2521791"/>
            <a:ext cx="591829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33,9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34274" y="3267871"/>
            <a:ext cx="857927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indent="177800" algn="ctr"/>
            <a:r>
              <a:rPr lang="ru-RU" sz="1650" b="1" dirty="0">
                <a:latin typeface="+mj-lt"/>
              </a:rPr>
              <a:t>517,0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302253" y="4114068"/>
            <a:ext cx="761747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indent="95250"/>
            <a:r>
              <a:rPr lang="ru-RU" sz="1650" b="1" dirty="0">
                <a:latin typeface="+mj-lt"/>
              </a:rPr>
              <a:t>187,3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326202" y="5625362"/>
            <a:ext cx="752129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1947,1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450518" y="6399999"/>
            <a:ext cx="561372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85,1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356756" y="7171715"/>
            <a:ext cx="660758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735,1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96841" y="8009640"/>
            <a:ext cx="593432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63,6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413393" y="8760734"/>
            <a:ext cx="595035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latin typeface="+mj-lt"/>
              </a:rPr>
              <a:t>23,4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78555" y="1916568"/>
            <a:ext cx="745717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1104,1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08895" y="2629127"/>
            <a:ext cx="55496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21,6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87372" y="3498106"/>
            <a:ext cx="732893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808,3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81761" y="4305300"/>
            <a:ext cx="678391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318,9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13444" y="5839285"/>
            <a:ext cx="766557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1854,1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17122" y="6667500"/>
            <a:ext cx="542136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71,2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56301" y="7464251"/>
            <a:ext cx="694421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972,6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56301" y="8302451"/>
            <a:ext cx="575799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61,0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84237" y="9029700"/>
            <a:ext cx="583129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3,4</a:t>
            </a:r>
          </a:p>
        </p:txBody>
      </p:sp>
      <p:sp>
        <p:nvSpPr>
          <p:cNvPr id="67" name="Прямоугольник 66"/>
          <p:cNvSpPr/>
          <p:nvPr>
            <p:custDataLst>
              <p:tags r:id="rId1"/>
            </p:custDataLst>
          </p:nvPr>
        </p:nvSpPr>
        <p:spPr>
          <a:xfrm>
            <a:off x="10336120" y="2844909"/>
            <a:ext cx="857252" cy="3764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+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56,9</a:t>
            </a:r>
            <a:r>
              <a:rPr lang="en-US" sz="1200" b="1" dirty="0">
                <a:solidFill>
                  <a:schemeClr val="tx1"/>
                </a:solidFill>
                <a:latin typeface="+mj-lt"/>
              </a:rPr>
              <a:t>%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8" name="Прямоугольник 67"/>
          <p:cNvSpPr/>
          <p:nvPr>
            <p:custDataLst>
              <p:tags r:id="rId2"/>
            </p:custDataLst>
          </p:nvPr>
        </p:nvSpPr>
        <p:spPr>
          <a:xfrm>
            <a:off x="10322236" y="2088372"/>
            <a:ext cx="865985" cy="361776"/>
          </a:xfrm>
          <a:prstGeom prst="rect">
            <a:avLst/>
          </a:prstGeom>
          <a:solidFill>
            <a:srgbClr val="FFDE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113051"/>
                </a:solidFill>
                <a:latin typeface="+mj-lt"/>
              </a:rPr>
              <a:t>-</a:t>
            </a:r>
            <a:r>
              <a:rPr lang="ru-RU" sz="1200" b="1" dirty="0">
                <a:solidFill>
                  <a:srgbClr val="113051"/>
                </a:solidFill>
                <a:latin typeface="+mj-lt"/>
              </a:rPr>
              <a:t>77,1</a:t>
            </a:r>
            <a:r>
              <a:rPr lang="en-US" sz="1200" b="1" dirty="0">
                <a:solidFill>
                  <a:srgbClr val="113051"/>
                </a:solidFill>
                <a:latin typeface="+mj-lt"/>
              </a:rPr>
              <a:t>%</a:t>
            </a:r>
            <a:endParaRPr lang="ru-RU" sz="1200" b="1" dirty="0">
              <a:solidFill>
                <a:srgbClr val="113051"/>
              </a:solidFill>
              <a:latin typeface="+mj-lt"/>
            </a:endParaRPr>
          </a:p>
        </p:txBody>
      </p:sp>
      <p:sp>
        <p:nvSpPr>
          <p:cNvPr id="69" name="Прямоугольник 68"/>
          <p:cNvSpPr/>
          <p:nvPr>
            <p:custDataLst>
              <p:tags r:id="rId3"/>
            </p:custDataLst>
          </p:nvPr>
        </p:nvSpPr>
        <p:spPr>
          <a:xfrm>
            <a:off x="10321547" y="3648482"/>
            <a:ext cx="857251" cy="373301"/>
          </a:xfrm>
          <a:prstGeom prst="rect">
            <a:avLst/>
          </a:prstGeom>
          <a:solidFill>
            <a:srgbClr val="FFDE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113051"/>
                </a:solidFill>
                <a:latin typeface="+mj-lt"/>
              </a:rPr>
              <a:t>-36,0</a:t>
            </a:r>
            <a:r>
              <a:rPr lang="en-US" sz="1200" b="1" dirty="0">
                <a:solidFill>
                  <a:srgbClr val="113051"/>
                </a:solidFill>
                <a:latin typeface="+mj-lt"/>
              </a:rPr>
              <a:t>%</a:t>
            </a:r>
            <a:endParaRPr lang="ru-RU" sz="1200" b="1" dirty="0">
              <a:solidFill>
                <a:srgbClr val="113051"/>
              </a:solidFill>
              <a:latin typeface="+mj-lt"/>
            </a:endParaRPr>
          </a:p>
        </p:txBody>
      </p:sp>
      <p:sp>
        <p:nvSpPr>
          <p:cNvPr id="70" name="Прямоугольник 69"/>
          <p:cNvSpPr/>
          <p:nvPr>
            <p:custDataLst>
              <p:tags r:id="rId4"/>
            </p:custDataLst>
          </p:nvPr>
        </p:nvSpPr>
        <p:spPr>
          <a:xfrm>
            <a:off x="10315660" y="4535666"/>
            <a:ext cx="857252" cy="358752"/>
          </a:xfrm>
          <a:prstGeom prst="rect">
            <a:avLst/>
          </a:prstGeom>
          <a:solidFill>
            <a:srgbClr val="FFDE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113051"/>
                </a:solidFill>
                <a:latin typeface="+mj-lt"/>
              </a:rPr>
              <a:t>-</a:t>
            </a:r>
            <a:r>
              <a:rPr lang="ru-RU" sz="1200" b="1" dirty="0">
                <a:solidFill>
                  <a:srgbClr val="113051"/>
                </a:solidFill>
                <a:latin typeface="+mj-lt"/>
              </a:rPr>
              <a:t>14,4</a:t>
            </a:r>
            <a:r>
              <a:rPr lang="en-US" sz="1200" b="1" dirty="0">
                <a:solidFill>
                  <a:srgbClr val="113051"/>
                </a:solidFill>
                <a:latin typeface="+mj-lt"/>
              </a:rPr>
              <a:t>%</a:t>
            </a:r>
            <a:endParaRPr lang="ru-RU" sz="1200" b="1" dirty="0">
              <a:solidFill>
                <a:srgbClr val="113051"/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>
            <p:custDataLst>
              <p:tags r:id="rId5"/>
            </p:custDataLst>
          </p:nvPr>
        </p:nvSpPr>
        <p:spPr>
          <a:xfrm>
            <a:off x="10311058" y="5969667"/>
            <a:ext cx="847469" cy="3753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+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5,0</a:t>
            </a:r>
            <a:r>
              <a:rPr lang="en-US" sz="1200" b="1" dirty="0">
                <a:solidFill>
                  <a:schemeClr val="tx1"/>
                </a:solidFill>
                <a:latin typeface="+mj-lt"/>
              </a:rPr>
              <a:t>%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2" name="Прямоугольник 71"/>
          <p:cNvSpPr/>
          <p:nvPr>
            <p:custDataLst>
              <p:tags r:id="rId6"/>
            </p:custDataLst>
          </p:nvPr>
        </p:nvSpPr>
        <p:spPr>
          <a:xfrm>
            <a:off x="10311862" y="6752136"/>
            <a:ext cx="854946" cy="35875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+19,5</a:t>
            </a:r>
            <a:r>
              <a:rPr lang="en-US" sz="1200" b="1" dirty="0">
                <a:solidFill>
                  <a:schemeClr val="tx1"/>
                </a:solidFill>
                <a:latin typeface="+mj-lt"/>
              </a:rPr>
              <a:t>%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Прямоугольник 74"/>
          <p:cNvSpPr/>
          <p:nvPr>
            <p:custDataLst>
              <p:tags r:id="rId7"/>
            </p:custDataLst>
          </p:nvPr>
        </p:nvSpPr>
        <p:spPr>
          <a:xfrm>
            <a:off x="10324984" y="9106983"/>
            <a:ext cx="837539" cy="33928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+mj-lt"/>
              </a:rPr>
              <a:t>+</a:t>
            </a:r>
            <a:r>
              <a:rPr lang="ru-RU" sz="800" b="1" dirty="0">
                <a:solidFill>
                  <a:schemeClr val="tx1"/>
                </a:solidFill>
                <a:latin typeface="+mj-lt"/>
              </a:rPr>
              <a:t>в 5,8 раза</a:t>
            </a:r>
          </a:p>
        </p:txBody>
      </p:sp>
      <p:sp>
        <p:nvSpPr>
          <p:cNvPr id="76" name="Прямоугольник 75"/>
          <p:cNvSpPr/>
          <p:nvPr>
            <p:custDataLst>
              <p:tags r:id="rId8"/>
            </p:custDataLst>
          </p:nvPr>
        </p:nvSpPr>
        <p:spPr>
          <a:xfrm>
            <a:off x="10310036" y="7556801"/>
            <a:ext cx="844663" cy="375393"/>
          </a:xfrm>
          <a:prstGeom prst="rect">
            <a:avLst/>
          </a:prstGeom>
          <a:solidFill>
            <a:srgbClr val="FFDE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113051"/>
                </a:solidFill>
                <a:latin typeface="+mj-lt"/>
              </a:rPr>
              <a:t>-24,4%</a:t>
            </a:r>
          </a:p>
        </p:txBody>
      </p:sp>
      <p:sp>
        <p:nvSpPr>
          <p:cNvPr id="77" name="Прямоугольник 76"/>
          <p:cNvSpPr/>
          <p:nvPr>
            <p:custDataLst>
              <p:tags r:id="rId9"/>
            </p:custDataLst>
          </p:nvPr>
        </p:nvSpPr>
        <p:spPr>
          <a:xfrm>
            <a:off x="10317877" y="8339270"/>
            <a:ext cx="848931" cy="3753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+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4,3</a:t>
            </a:r>
            <a:r>
              <a:rPr lang="en-US" sz="1200" b="1" dirty="0">
                <a:solidFill>
                  <a:schemeClr val="tx1"/>
                </a:solidFill>
                <a:latin typeface="+mj-lt"/>
              </a:rPr>
              <a:t>%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324984" y="4981393"/>
            <a:ext cx="67230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indent="176213"/>
            <a:r>
              <a:rPr lang="ru-RU" sz="1650" b="1" dirty="0">
                <a:latin typeface="+mj-lt"/>
              </a:rPr>
              <a:t>0,6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174" y="5102051"/>
            <a:ext cx="510076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ru-RU" sz="16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0,0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8A5405E7-EB2C-4861-9177-CA77C347A6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2" name="TextBox 49">
            <a:extLst>
              <a:ext uri="{FF2B5EF4-FFF2-40B4-BE49-F238E27FC236}">
                <a16:creationId xmlns:a16="http://schemas.microsoft.com/office/drawing/2014/main" xmlns="" id="{0D020E4E-205B-4BC2-86BC-D0FA76DAE677}"/>
              </a:ext>
            </a:extLst>
          </p:cNvPr>
          <p:cNvSpPr txBox="1"/>
          <p:nvPr/>
        </p:nvSpPr>
        <p:spPr>
          <a:xfrm>
            <a:off x="3035527" y="544296"/>
            <a:ext cx="12238384" cy="564257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4400" b="1" dirty="0">
                <a:latin typeface="+mj-lt"/>
              </a:rPr>
              <a:t>ФУНКЦИОНАЛЬНАЯ СТРУКТУРА РАСХОДОВ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483197" y="4076700"/>
            <a:ext cx="1050745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7" name="AutoShape 27"/>
          <p:cNvSpPr/>
          <p:nvPr/>
        </p:nvSpPr>
        <p:spPr>
          <a:xfrm rot="-5400000" flipV="1">
            <a:off x="6790424" y="3006156"/>
            <a:ext cx="2130010" cy="1104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9" name="TextBox 29"/>
          <p:cNvSpPr txBox="1"/>
          <p:nvPr/>
        </p:nvSpPr>
        <p:spPr>
          <a:xfrm>
            <a:off x="4590796" y="239211"/>
            <a:ext cx="910640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b="1" dirty="0">
                <a:latin typeface="+mj-lt"/>
              </a:rPr>
              <a:t>НАЦИОНАЛЬНЫЕ ПРОЕКТЫ В 202</a:t>
            </a:r>
            <a:r>
              <a:rPr lang="ru-RU" sz="3147" b="1" dirty="0">
                <a:latin typeface="+mj-lt"/>
              </a:rPr>
              <a:t>3</a:t>
            </a:r>
            <a:r>
              <a:rPr lang="en-US" sz="3147" b="1" dirty="0">
                <a:latin typeface="+mj-lt"/>
              </a:rPr>
              <a:t>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НА СУММУ </a:t>
            </a:r>
            <a:r>
              <a:rPr lang="ru-RU" sz="3147" b="1" dirty="0">
                <a:latin typeface="+mj-lt"/>
              </a:rPr>
              <a:t>558,5</a:t>
            </a:r>
            <a:r>
              <a:rPr lang="en-US" sz="3147" b="1" dirty="0">
                <a:latin typeface="+mj-lt"/>
              </a:rPr>
              <a:t> МЛН.РУБ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42027" y="2077747"/>
            <a:ext cx="5278913" cy="49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"ДЕМОГРАФИЯ"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00342" y="3289892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00342" y="2221472"/>
            <a:ext cx="2106123" cy="103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45,9</a:t>
            </a:r>
            <a:endParaRPr lang="en-US" sz="6244" b="1" dirty="0">
              <a:latin typeface="+mj-l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1074" y="2616594"/>
            <a:ext cx="709048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latin typeface="+mj-lt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ru-RU" sz="1650" b="1" dirty="0">
                <a:latin typeface="+mj-lt"/>
              </a:rPr>
              <a:t>НАЗНАЧАЕМЫЕ</a:t>
            </a:r>
            <a:r>
              <a:rPr lang="en-US" sz="1650" b="1" dirty="0">
                <a:latin typeface="+mj-lt"/>
              </a:rPr>
              <a:t>, В СЛУЧАЕ РОЖДЕНИЯ ТРЕТЬЕГО РЕБЕНКА ИЛИ ПОСЛЕДУЮЩИХ ДЕТЕЙ ДО ДОСТИЖЕНИЯ РЕБЕНКОМ ВОЗРАСТА 3-Х ЛЕТ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4990" y="1736588"/>
            <a:ext cx="3832653" cy="3832653"/>
          </a:xfrm>
          <a:prstGeom prst="rect">
            <a:avLst/>
          </a:prstGeom>
        </p:spPr>
      </p:pic>
      <p:sp>
        <p:nvSpPr>
          <p:cNvPr id="40" name="AutoShape 8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1" name="AutoShape 10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2" name="AutoShape 12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A7BA98E-CD91-4E05-AF31-8F82B0CFB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5122" name="Picture 2" descr="https://avatars.mds.yandex.net/i?id=c487df94b17233ba56f2602d38c368d9-5206291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281" r="16493" b="-3281"/>
          <a:stretch/>
        </p:blipFill>
        <p:spPr bwMode="auto">
          <a:xfrm>
            <a:off x="14281453" y="2171700"/>
            <a:ext cx="3730669" cy="355654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5"/>
          <p:cNvSpPr/>
          <p:nvPr/>
        </p:nvSpPr>
        <p:spPr>
          <a:xfrm>
            <a:off x="483197" y="4076700"/>
            <a:ext cx="1050745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6" name="AutoShape 26"/>
          <p:cNvSpPr/>
          <p:nvPr/>
        </p:nvSpPr>
        <p:spPr>
          <a:xfrm>
            <a:off x="371074" y="5753100"/>
            <a:ext cx="1061957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7" name="AutoShape 27"/>
          <p:cNvSpPr/>
          <p:nvPr/>
        </p:nvSpPr>
        <p:spPr>
          <a:xfrm rot="-5400000" flipV="1">
            <a:off x="5951107" y="3845472"/>
            <a:ext cx="3806418" cy="8821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9" name="TextBox 29"/>
          <p:cNvSpPr txBox="1"/>
          <p:nvPr/>
        </p:nvSpPr>
        <p:spPr>
          <a:xfrm>
            <a:off x="4590796" y="239211"/>
            <a:ext cx="910640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b="1" dirty="0">
                <a:latin typeface="+mj-lt"/>
              </a:rPr>
              <a:t>НАЦИОНАЛЬНЫЕ ПРОЕКТЫ В 202</a:t>
            </a:r>
            <a:r>
              <a:rPr lang="ru-RU" sz="3147" b="1" dirty="0">
                <a:latin typeface="+mj-lt"/>
              </a:rPr>
              <a:t>3</a:t>
            </a:r>
            <a:r>
              <a:rPr lang="en-US" sz="3147" b="1" dirty="0">
                <a:latin typeface="+mj-lt"/>
              </a:rPr>
              <a:t>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НА СУММУ </a:t>
            </a:r>
            <a:r>
              <a:rPr lang="ru-RU" sz="3147" b="1" dirty="0">
                <a:latin typeface="+mj-lt"/>
              </a:rPr>
              <a:t>558,5</a:t>
            </a:r>
            <a:r>
              <a:rPr lang="en-US" sz="3147" b="1" dirty="0">
                <a:latin typeface="+mj-lt"/>
              </a:rPr>
              <a:t> МЛН.РУБ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42027" y="2077747"/>
            <a:ext cx="5278913" cy="49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"ДЕМОГРАФИЯ"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00342" y="3289892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00342" y="2221472"/>
            <a:ext cx="2106123" cy="103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45,9</a:t>
            </a:r>
            <a:endParaRPr lang="en-US" sz="6244" b="1" dirty="0">
              <a:latin typeface="+mj-l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1074" y="2616594"/>
            <a:ext cx="709048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latin typeface="+mj-lt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ru-RU" sz="1650" b="1" dirty="0">
                <a:latin typeface="+mj-lt"/>
              </a:rPr>
              <a:t>НАЗНАЧАЕМЫЕ</a:t>
            </a:r>
            <a:r>
              <a:rPr lang="en-US" sz="1650" b="1" dirty="0">
                <a:latin typeface="+mj-lt"/>
              </a:rPr>
              <a:t>, В СЛУЧАЕ РОЖДЕНИЯ ТРЕТЬЕГО РЕБЕНКА ИЛИ ПОСЛЕДУЮЩИХ ДЕТЕЙ ДО ДОСТИЖЕНИЯ РЕБЕНКОМ ВОЗРАСТА 3-Х ЛЕТ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54990" y="1736588"/>
            <a:ext cx="3832653" cy="383265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84262" y="4043068"/>
            <a:ext cx="5864106" cy="629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000" b="1" dirty="0">
                <a:latin typeface="+mj-lt"/>
              </a:rPr>
              <a:t>"ЖИЛЬЕ И ГОРОДСКАЯ СРЕДА"</a:t>
            </a:r>
          </a:p>
        </p:txBody>
      </p:sp>
      <p:sp>
        <p:nvSpPr>
          <p:cNvPr id="36" name="TextBox 40"/>
          <p:cNvSpPr txBox="1"/>
          <p:nvPr/>
        </p:nvSpPr>
        <p:spPr>
          <a:xfrm>
            <a:off x="-98563" y="4722568"/>
            <a:ext cx="7911675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5" b="1" dirty="0">
                <a:latin typeface="+mj-lt"/>
              </a:rPr>
              <a:t>БЛАГОУСТРОЙСТВО </a:t>
            </a:r>
            <a:r>
              <a:rPr lang="ru-RU" sz="2495" b="1" dirty="0">
                <a:latin typeface="+mj-lt"/>
              </a:rPr>
              <a:t>СКВЕРА </a:t>
            </a:r>
          </a:p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ru-RU" sz="2495" b="1" dirty="0">
                <a:latin typeface="+mj-lt"/>
              </a:rPr>
              <a:t>У ГОСТИНИЦЫ «КУБАНЬ</a:t>
            </a:r>
            <a:endParaRPr lang="en-US" sz="2495" b="1" dirty="0">
              <a:latin typeface="+mj-lt"/>
            </a:endParaRPr>
          </a:p>
        </p:txBody>
      </p:sp>
      <p:sp>
        <p:nvSpPr>
          <p:cNvPr id="37" name="TextBox 35"/>
          <p:cNvSpPr txBox="1"/>
          <p:nvPr/>
        </p:nvSpPr>
        <p:spPr>
          <a:xfrm>
            <a:off x="8404368" y="4090007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50</a:t>
            </a:r>
            <a:endParaRPr lang="en-US" sz="6244" b="1" dirty="0">
              <a:latin typeface="+mj-lt"/>
            </a:endParaRPr>
          </a:p>
        </p:txBody>
      </p:sp>
      <p:sp>
        <p:nvSpPr>
          <p:cNvPr id="38" name="TextBox 31"/>
          <p:cNvSpPr txBox="1"/>
          <p:nvPr/>
        </p:nvSpPr>
        <p:spPr>
          <a:xfrm>
            <a:off x="8442821" y="5072150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40" name="AutoShape 8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1" name="AutoShape 10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2" name="AutoShape 12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A7BA98E-CD91-4E05-AF31-8F82B0CFB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7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2754C75C-0F1E-4359-BF5F-B53D9AC51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" t="823" r="47142" b="1086"/>
          <a:stretch/>
        </p:blipFill>
        <p:spPr>
          <a:xfrm flipH="1">
            <a:off x="0" y="-38100"/>
            <a:ext cx="10515600" cy="10325100"/>
          </a:xfrm>
          <a:prstGeom prst="rect">
            <a:avLst/>
          </a:prstGeom>
        </p:spPr>
      </p:pic>
      <p:pic>
        <p:nvPicPr>
          <p:cNvPr id="5122" name="Picture 2" descr="https://avatars.mds.yandex.net/i?id=c487df94b17233ba56f2602d38c368d9-5206291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3281" r="16493" b="-3281"/>
          <a:stretch/>
        </p:blipFill>
        <p:spPr bwMode="auto">
          <a:xfrm>
            <a:off x="14281453" y="2171700"/>
            <a:ext cx="3730669" cy="355654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5"/>
          <p:cNvSpPr/>
          <p:nvPr/>
        </p:nvSpPr>
        <p:spPr>
          <a:xfrm>
            <a:off x="483197" y="4076700"/>
            <a:ext cx="1050745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6" name="AutoShape 26"/>
          <p:cNvSpPr/>
          <p:nvPr/>
        </p:nvSpPr>
        <p:spPr>
          <a:xfrm>
            <a:off x="371074" y="5753100"/>
            <a:ext cx="1061957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7" name="AutoShape 27"/>
          <p:cNvSpPr/>
          <p:nvPr/>
        </p:nvSpPr>
        <p:spPr>
          <a:xfrm rot="-5400000" flipV="1">
            <a:off x="4696726" y="5099854"/>
            <a:ext cx="6321008" cy="1464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sp>
      <p:sp>
        <p:nvSpPr>
          <p:cNvPr id="29" name="TextBox 29"/>
          <p:cNvSpPr txBox="1"/>
          <p:nvPr/>
        </p:nvSpPr>
        <p:spPr>
          <a:xfrm>
            <a:off x="4590796" y="239211"/>
            <a:ext cx="910640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b="1" dirty="0">
                <a:latin typeface="+mj-lt"/>
              </a:rPr>
              <a:t>НАЦИОНАЛЬНЫЕ ПРОЕКТЫ В 202</a:t>
            </a:r>
            <a:r>
              <a:rPr lang="ru-RU" sz="3147" b="1" dirty="0">
                <a:latin typeface="+mj-lt"/>
              </a:rPr>
              <a:t>3</a:t>
            </a:r>
            <a:r>
              <a:rPr lang="en-US" sz="3147" b="1" dirty="0">
                <a:latin typeface="+mj-lt"/>
              </a:rPr>
              <a:t>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b="1" dirty="0">
                <a:latin typeface="+mj-lt"/>
              </a:rPr>
              <a:t>НА СУММУ </a:t>
            </a:r>
            <a:r>
              <a:rPr lang="ru-RU" sz="3147" b="1" dirty="0">
                <a:latin typeface="+mj-lt"/>
              </a:rPr>
              <a:t>558,5</a:t>
            </a:r>
            <a:r>
              <a:rPr lang="en-US" sz="3147" b="1" dirty="0">
                <a:latin typeface="+mj-lt"/>
              </a:rPr>
              <a:t> МЛН.РУБ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42027" y="2077747"/>
            <a:ext cx="5278913" cy="498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"ДЕМОГРАФИЯ"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00342" y="3289892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00342" y="2221472"/>
            <a:ext cx="2106123" cy="103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45,9</a:t>
            </a:r>
            <a:endParaRPr lang="en-US" sz="6244" b="1" dirty="0">
              <a:latin typeface="+mj-l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1074" y="2616594"/>
            <a:ext cx="709048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latin typeface="+mj-lt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ru-RU" sz="1650" b="1" dirty="0">
                <a:latin typeface="+mj-lt"/>
              </a:rPr>
              <a:t>НАЗНАЧАЕМЫЕ</a:t>
            </a:r>
            <a:r>
              <a:rPr lang="en-US" sz="1650" b="1" dirty="0">
                <a:latin typeface="+mj-lt"/>
              </a:rPr>
              <a:t>, В СЛУЧАЕ РОЖДЕНИЯ ТРЕТЬЕГО РЕБЕНКА ИЛИ ПОСЛЕДУЮЩИХ ДЕТЕЙ ДО ДОСТИЖЕНИЯ РЕБЕНКОМ ВОЗРАСТА 3-Х ЛЕТ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54990" y="1736588"/>
            <a:ext cx="3832653" cy="383265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84262" y="4043068"/>
            <a:ext cx="5864106" cy="629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000" b="1" dirty="0">
                <a:latin typeface="+mj-lt"/>
              </a:rPr>
              <a:t>"ЖИЛЬЕ И ГОРОДСКАЯ СРЕДА"</a:t>
            </a:r>
          </a:p>
        </p:txBody>
      </p:sp>
      <p:sp>
        <p:nvSpPr>
          <p:cNvPr id="36" name="TextBox 40"/>
          <p:cNvSpPr txBox="1"/>
          <p:nvPr/>
        </p:nvSpPr>
        <p:spPr>
          <a:xfrm>
            <a:off x="-98563" y="4722568"/>
            <a:ext cx="7911675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5" b="1" dirty="0">
                <a:latin typeface="+mj-lt"/>
              </a:rPr>
              <a:t>БЛАГОУСТРОЙСТВО </a:t>
            </a:r>
            <a:r>
              <a:rPr lang="ru-RU" sz="2495" b="1" dirty="0">
                <a:latin typeface="+mj-lt"/>
              </a:rPr>
              <a:t>СКВЕРА </a:t>
            </a:r>
          </a:p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ru-RU" sz="2495" b="1" dirty="0">
                <a:latin typeface="+mj-lt"/>
              </a:rPr>
              <a:t>У ГОСТИНИЦЫ «КУБАНЬ</a:t>
            </a:r>
            <a:endParaRPr lang="en-US" sz="2495" b="1" dirty="0">
              <a:latin typeface="+mj-lt"/>
            </a:endParaRPr>
          </a:p>
        </p:txBody>
      </p:sp>
      <p:sp>
        <p:nvSpPr>
          <p:cNvPr id="37" name="TextBox 35"/>
          <p:cNvSpPr txBox="1"/>
          <p:nvPr/>
        </p:nvSpPr>
        <p:spPr>
          <a:xfrm>
            <a:off x="8404368" y="4090007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50</a:t>
            </a:r>
            <a:endParaRPr lang="en-US" sz="6244" b="1" dirty="0">
              <a:latin typeface="+mj-lt"/>
            </a:endParaRPr>
          </a:p>
        </p:txBody>
      </p:sp>
      <p:sp>
        <p:nvSpPr>
          <p:cNvPr id="38" name="TextBox 31"/>
          <p:cNvSpPr txBox="1"/>
          <p:nvPr/>
        </p:nvSpPr>
        <p:spPr>
          <a:xfrm>
            <a:off x="8442821" y="5072150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41" name="TextBox 31"/>
          <p:cNvSpPr txBox="1"/>
          <p:nvPr/>
        </p:nvSpPr>
        <p:spPr>
          <a:xfrm>
            <a:off x="371074" y="5843862"/>
            <a:ext cx="7255693" cy="10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2998" b="1" dirty="0">
                <a:latin typeface="+mj-lt"/>
              </a:rPr>
              <a:t>"БЕЗОПАСНЫЕ И КАЧЕСТВЕННЫЕ</a:t>
            </a:r>
          </a:p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b="1" dirty="0">
                <a:latin typeface="+mj-lt"/>
              </a:rPr>
              <a:t>АВТОМОБИЛЬНЫЕ ДОРОГИ"</a:t>
            </a:r>
          </a:p>
        </p:txBody>
      </p:sp>
      <p:sp>
        <p:nvSpPr>
          <p:cNvPr id="42" name="TextBox 38"/>
          <p:cNvSpPr txBox="1"/>
          <p:nvPr/>
        </p:nvSpPr>
        <p:spPr>
          <a:xfrm>
            <a:off x="102932" y="6910127"/>
            <a:ext cx="762676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600" b="1" dirty="0">
                <a:latin typeface="+mj-lt"/>
              </a:rPr>
              <a:t>ул. </a:t>
            </a:r>
            <a:r>
              <a:rPr lang="ru-RU" sz="1600" b="1" dirty="0">
                <a:latin typeface="+mj-lt"/>
              </a:rPr>
              <a:t>Шевченко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Комбинатская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Дунаевского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Садовая</a:t>
            </a:r>
            <a:r>
              <a:rPr lang="en-US" sz="1600" b="1" dirty="0">
                <a:latin typeface="+mj-lt"/>
              </a:rPr>
              <a:t>, </a:t>
            </a:r>
            <a:r>
              <a:rPr lang="ru-RU" sz="1600" b="1" dirty="0">
                <a:latin typeface="+mj-lt"/>
              </a:rPr>
              <a:t/>
            </a:r>
            <a:br>
              <a:rPr lang="ru-RU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ул. </a:t>
            </a:r>
            <a:r>
              <a:rPr lang="ru-RU" sz="1600" b="1" dirty="0">
                <a:latin typeface="+mj-lt"/>
              </a:rPr>
              <a:t>Подгорного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30 лет Победы</a:t>
            </a:r>
            <a:r>
              <a:rPr lang="en-US" sz="1600" b="1" dirty="0">
                <a:latin typeface="+mj-lt"/>
              </a:rPr>
              <a:t>, ул. </a:t>
            </a:r>
            <a:r>
              <a:rPr lang="ru-RU" sz="1600" b="1" dirty="0">
                <a:latin typeface="+mj-lt"/>
              </a:rPr>
              <a:t>Проточная, ул. Лермонтова, </a:t>
            </a:r>
            <a:br>
              <a:rPr lang="ru-RU" sz="1600" b="1" dirty="0">
                <a:latin typeface="+mj-lt"/>
              </a:rPr>
            </a:br>
            <a:r>
              <a:rPr lang="ru-RU" sz="1600" b="1" dirty="0">
                <a:latin typeface="+mj-lt"/>
              </a:rPr>
              <a:t>ул. Школьная, ул. Казачья, ул. Совхозная, ул. Пугачева</a:t>
            </a:r>
            <a:endParaRPr lang="en-US" sz="1600" b="1" dirty="0">
              <a:latin typeface="+mj-lt"/>
            </a:endParaRPr>
          </a:p>
        </p:txBody>
      </p:sp>
      <p:sp>
        <p:nvSpPr>
          <p:cNvPr id="43" name="TextBox 35"/>
          <p:cNvSpPr txBox="1"/>
          <p:nvPr/>
        </p:nvSpPr>
        <p:spPr>
          <a:xfrm>
            <a:off x="8351612" y="5873326"/>
            <a:ext cx="2229910" cy="1034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ru-RU" sz="6244" b="1" dirty="0">
                <a:latin typeface="+mj-lt"/>
              </a:rPr>
              <a:t>460</a:t>
            </a:r>
            <a:endParaRPr lang="en-US" sz="6244" b="1" dirty="0">
              <a:latin typeface="+mj-lt"/>
            </a:endParaRPr>
          </a:p>
        </p:txBody>
      </p:sp>
      <p:pic>
        <p:nvPicPr>
          <p:cNvPr id="44" name="Picture 42"/>
          <p:cNvPicPr>
            <a:picLocks noChangeAspect="1"/>
          </p:cNvPicPr>
          <p:nvPr/>
        </p:nvPicPr>
        <p:blipFill rotWithShape="1">
          <a:blip r:embed="rId5"/>
          <a:srcRect t="-20" b="-20"/>
          <a:stretch/>
        </p:blipFill>
        <p:spPr>
          <a:xfrm>
            <a:off x="10729562" y="4755735"/>
            <a:ext cx="3865708" cy="3860876"/>
          </a:xfrm>
          <a:prstGeom prst="rect">
            <a:avLst/>
          </a:prstGeom>
        </p:spPr>
      </p:pic>
      <p:sp>
        <p:nvSpPr>
          <p:cNvPr id="45" name="TextBox 31"/>
          <p:cNvSpPr txBox="1"/>
          <p:nvPr/>
        </p:nvSpPr>
        <p:spPr>
          <a:xfrm>
            <a:off x="8400342" y="6899220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b="1" dirty="0">
                <a:latin typeface="+mj-lt"/>
              </a:rPr>
              <a:t>МЛН.РУБ</a:t>
            </a:r>
          </a:p>
        </p:txBody>
      </p:sp>
      <p:sp>
        <p:nvSpPr>
          <p:cNvPr id="40" name="AutoShape 8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1" name="AutoShape 10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sp>
        <p:nvSpPr>
          <p:cNvPr id="52" name="AutoShape 12" descr="https://lookaside.fbsbx.com/lookaside/crawler/media/?media_id=114469635628041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atin typeface="+mj-lt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A7BA98E-CD91-4E05-AF31-8F82B0CFB4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79" y="185958"/>
            <a:ext cx="2501519" cy="11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39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heme/theme1.xml><?xml version="1.0" encoding="utf-8"?>
<a:theme xmlns:a="http://schemas.openxmlformats.org/drawingml/2006/main" name="Office Theme">
  <a:themeElements>
    <a:clrScheme name="Другая 2">
      <a:dk1>
        <a:srgbClr val="113051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Другая 1">
      <a:majorFont>
        <a:latin typeface="Gilroy"/>
        <a:ea typeface=""/>
        <a:cs typeface=""/>
      </a:majorFont>
      <a:minorFont>
        <a:latin typeface="Gilroy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1986</TotalTime>
  <Words>1116</Words>
  <Application>Microsoft Office PowerPoint</Application>
  <PresentationFormat>Произвольный</PresentationFormat>
  <Paragraphs>478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Montserrat Extra-Bold</vt:lpstr>
      <vt:lpstr>Gilroy</vt:lpstr>
      <vt:lpstr>Calibri</vt:lpstr>
      <vt:lpstr>Times New Roman</vt:lpstr>
      <vt:lpstr>Lato</vt:lpstr>
      <vt:lpstr>Century Gothic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города Невинномысска Финансовое управление администрации города Невинномысска</dc:title>
  <dc:creator>Admin</dc:creator>
  <cp:lastModifiedBy>Пользователь Windows</cp:lastModifiedBy>
  <cp:revision>117</cp:revision>
  <cp:lastPrinted>2022-12-05T09:21:04Z</cp:lastPrinted>
  <dcterms:created xsi:type="dcterms:W3CDTF">2006-08-16T00:00:00Z</dcterms:created>
  <dcterms:modified xsi:type="dcterms:W3CDTF">2022-12-12T12:32:22Z</dcterms:modified>
  <dc:identifier>DAExvhIzHt8</dc:identifier>
</cp:coreProperties>
</file>