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2" r:id="rId22"/>
    <p:sldId id="276" r:id="rId23"/>
    <p:sldId id="283" r:id="rId24"/>
    <p:sldId id="277" r:id="rId25"/>
    <p:sldId id="278" r:id="rId26"/>
    <p:sldId id="279" r:id="rId27"/>
    <p:sldId id="280" r:id="rId28"/>
    <p:sldId id="284" r:id="rId29"/>
  </p:sldIdLst>
  <p:sldSz cx="18288000" cy="10287000"/>
  <p:notesSz cx="6858000" cy="9144000"/>
  <p:embeddedFontLst>
    <p:embeddedFont>
      <p:font typeface="Montserrat ExtraBold" panose="020B0604020202020204" charset="-52"/>
      <p:bold r:id="rId31"/>
      <p:boldItalic r:id="rId32"/>
    </p:embeddedFont>
    <p:embeddedFont>
      <p:font typeface="Montserrat Semi-Bold Bold" panose="020B0604020202020204" charset="-52"/>
      <p:regular r:id="rId33"/>
    </p:embeddedFont>
    <p:embeddedFont>
      <p:font typeface="Montserrat Extra-Bold" panose="020B0604020202020204" charset="-52"/>
      <p:regular r:id="rId34"/>
    </p:embeddedFont>
    <p:embeddedFont>
      <p:font typeface="Montserrat Black" panose="020B0604020202020204" charset="-52"/>
      <p:bold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538A"/>
    <a:srgbClr val="0FB293"/>
    <a:srgbClr val="687FB2"/>
    <a:srgbClr val="A54686"/>
    <a:srgbClr val="FFF4D1"/>
    <a:srgbClr val="FFE89E"/>
    <a:srgbClr val="FFFFFF"/>
    <a:srgbClr val="FFFF99"/>
    <a:srgbClr val="D59492"/>
    <a:srgbClr val="C53F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16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35</c:v>
                </c:pt>
                <c:pt idx="1">
                  <c:v>36</c:v>
                </c:pt>
                <c:pt idx="2">
                  <c:v>27</c:v>
                </c:pt>
                <c:pt idx="3">
                  <c:v>25</c:v>
                </c:pt>
                <c:pt idx="4">
                  <c:v>34</c:v>
                </c:pt>
                <c:pt idx="5">
                  <c:v>37</c:v>
                </c:pt>
                <c:pt idx="6">
                  <c:v>36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2221520"/>
        <c:axId val="442220976"/>
      </c:lineChart>
      <c:catAx>
        <c:axId val="4422215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220976"/>
        <c:crosses val="autoZero"/>
        <c:auto val="1"/>
        <c:lblAlgn val="ctr"/>
        <c:lblOffset val="100"/>
        <c:noMultiLvlLbl val="0"/>
      </c:catAx>
      <c:valAx>
        <c:axId val="4422209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2221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5B177-205B-4F6F-8D2B-45BAD0F0EC1B}" type="datetimeFigureOut">
              <a:rPr lang="ru-RU" smtClean="0"/>
              <a:t>12.01.2022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26892-0FB7-4C9C-BA73-194E47611D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388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0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10" Type="http://schemas.openxmlformats.org/officeDocument/2006/relationships/chart" Target="../charts/chart1.xml"/><Relationship Id="rId4" Type="http://schemas.openxmlformats.org/officeDocument/2006/relationships/tags" Target="../tags/tag13.xml"/><Relationship Id="rId9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6.png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8430768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570" r="11767" b="5391"/>
          <a:stretch>
            <a:fillRect/>
          </a:stretch>
        </p:blipFill>
        <p:spPr>
          <a:xfrm>
            <a:off x="9412829" y="4252502"/>
            <a:ext cx="8069663" cy="33185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47661" y="8090624"/>
            <a:ext cx="6406455" cy="18000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595117" y="7905568"/>
            <a:ext cx="4999068" cy="21391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375972" y="8990666"/>
            <a:ext cx="467295" cy="949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252311" y="1724463"/>
            <a:ext cx="4390698" cy="2325241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3712275" y="-4298669"/>
            <a:ext cx="6088247" cy="6088247"/>
            <a:chOff x="0" y="0"/>
            <a:chExt cx="6355080" cy="63550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6224843" y="8323163"/>
            <a:ext cx="3927674" cy="3927674"/>
            <a:chOff x="0" y="0"/>
            <a:chExt cx="6355080" cy="63550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7784971" y="-97804"/>
            <a:ext cx="112347" cy="11234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7784971" y="129902"/>
            <a:ext cx="112347" cy="11234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784971" y="347616"/>
            <a:ext cx="112347" cy="112347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7983300" y="-97804"/>
            <a:ext cx="112347" cy="112347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7983300" y="129902"/>
            <a:ext cx="112347" cy="112347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7983300" y="347616"/>
            <a:ext cx="112347" cy="112347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7591629" y="-97804"/>
            <a:ext cx="112347" cy="112347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7591629" y="129902"/>
            <a:ext cx="112347" cy="112347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7591629" y="347616"/>
            <a:ext cx="112347" cy="112347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sp>
        <p:nvSpPr>
          <p:cNvPr id="30" name="TextBox 30"/>
          <p:cNvSpPr txBox="1"/>
          <p:nvPr/>
        </p:nvSpPr>
        <p:spPr>
          <a:xfrm>
            <a:off x="10059854" y="235991"/>
            <a:ext cx="6775614" cy="1198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7"/>
              </a:lnSpc>
              <a:spcBef>
                <a:spcPct val="0"/>
              </a:spcBef>
            </a:pPr>
            <a:r>
              <a:rPr lang="en-US" sz="2283" dirty="0">
                <a:solidFill>
                  <a:srgbClr val="000000"/>
                </a:solidFill>
                <a:latin typeface="Montserrat Extra-Bold"/>
              </a:rPr>
              <a:t>Администрация города Невинномысска</a:t>
            </a:r>
          </a:p>
          <a:p>
            <a:pPr algn="ctr">
              <a:lnSpc>
                <a:spcPts val="3197"/>
              </a:lnSpc>
              <a:spcBef>
                <a:spcPct val="0"/>
              </a:spcBef>
            </a:pPr>
            <a:r>
              <a:rPr lang="en-US" sz="2283" dirty="0">
                <a:solidFill>
                  <a:srgbClr val="000000"/>
                </a:solidFill>
                <a:latin typeface="Montserrat Extra-Bold"/>
              </a:rPr>
              <a:t>Финансовое управление администрации </a:t>
            </a:r>
          </a:p>
          <a:p>
            <a:pPr algn="ctr">
              <a:lnSpc>
                <a:spcPts val="3197"/>
              </a:lnSpc>
              <a:spcBef>
                <a:spcPct val="0"/>
              </a:spcBef>
            </a:pPr>
            <a:r>
              <a:rPr lang="en-US" sz="2283" dirty="0">
                <a:solidFill>
                  <a:srgbClr val="000000"/>
                </a:solidFill>
                <a:latin typeface="Montserrat Extra-Bold"/>
              </a:rPr>
              <a:t>города Невинномысска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057400" y="8404386"/>
            <a:ext cx="980813" cy="475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25"/>
              </a:lnSpc>
              <a:spcBef>
                <a:spcPct val="0"/>
              </a:spcBef>
            </a:pPr>
            <a:r>
              <a:rPr lang="en-US" sz="2875" dirty="0">
                <a:solidFill>
                  <a:srgbClr val="FFFFFF"/>
                </a:solidFill>
                <a:latin typeface="Montserrat Extra-Bold"/>
              </a:rPr>
              <a:t>2022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057400" y="9091858"/>
            <a:ext cx="1017677" cy="475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25"/>
              </a:lnSpc>
              <a:spcBef>
                <a:spcPct val="0"/>
              </a:spcBef>
            </a:pPr>
            <a:r>
              <a:rPr lang="en-US" sz="2875" dirty="0">
                <a:solidFill>
                  <a:srgbClr val="FFFFFF"/>
                </a:solidFill>
                <a:latin typeface="Montserrat Extra-Bold"/>
              </a:rPr>
              <a:t>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42806" y="61269"/>
            <a:ext cx="6402388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НЕВИННОМЫССК В ЦИФРАХ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40496" y="5036867"/>
            <a:ext cx="7198463" cy="10375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2998" dirty="0">
                <a:solidFill>
                  <a:srgbClr val="13538A"/>
                </a:solidFill>
                <a:latin typeface="Montserrat Extra-Bold"/>
              </a:rPr>
              <a:t>"БЕЗОПАСНЫЕ И КАЧЕСТВЕННЫЕ</a:t>
            </a:r>
          </a:p>
          <a:p>
            <a:pPr algn="ctr">
              <a:lnSpc>
                <a:spcPts val="4197"/>
              </a:lnSpc>
              <a:spcBef>
                <a:spcPct val="0"/>
              </a:spcBef>
            </a:pPr>
            <a:r>
              <a:rPr lang="en-US" sz="2998" dirty="0">
                <a:solidFill>
                  <a:srgbClr val="13538A"/>
                </a:solidFill>
                <a:latin typeface="Montserrat Extra-Bold"/>
              </a:rPr>
              <a:t>АВТОМОБИЛЬНЫЕ ДОРОГИ"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26678" y="2297672"/>
            <a:ext cx="5278911" cy="504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  <a:spcBef>
                <a:spcPct val="0"/>
              </a:spcBef>
            </a:pPr>
            <a:r>
              <a:rPr lang="en-US" sz="2998" dirty="0">
                <a:solidFill>
                  <a:srgbClr val="13538A"/>
                </a:solidFill>
                <a:latin typeface="Montserrat Extra-Bold"/>
              </a:rPr>
              <a:t>ПРОЕКТ "ДЕМОГРАФИЯ"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400342" y="6240285"/>
            <a:ext cx="2168003" cy="554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1"/>
              </a:lnSpc>
              <a:spcBef>
                <a:spcPct val="0"/>
              </a:spcBef>
            </a:pPr>
            <a:r>
              <a:rPr lang="en-US" sz="3265" dirty="0">
                <a:solidFill>
                  <a:srgbClr val="13538A"/>
                </a:solidFill>
                <a:latin typeface="Montserrat Extra-Bold"/>
              </a:rPr>
              <a:t>МЛН.РУБ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400342" y="3289892"/>
            <a:ext cx="2168011" cy="554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1"/>
              </a:lnSpc>
              <a:spcBef>
                <a:spcPct val="0"/>
              </a:spcBef>
            </a:pPr>
            <a:r>
              <a:rPr lang="en-US" sz="3265" dirty="0">
                <a:solidFill>
                  <a:srgbClr val="13538A"/>
                </a:solidFill>
                <a:latin typeface="Montserrat Extra-Bold"/>
              </a:rPr>
              <a:t>МЛН.РУБ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38449" y="5171866"/>
            <a:ext cx="2229910" cy="107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1"/>
              </a:lnSpc>
              <a:spcBef>
                <a:spcPct val="0"/>
              </a:spcBef>
            </a:pPr>
            <a:r>
              <a:rPr lang="en-US" sz="6244">
                <a:solidFill>
                  <a:srgbClr val="13538A"/>
                </a:solidFill>
                <a:latin typeface="Montserrat Extra-Bold"/>
              </a:rPr>
              <a:t>279,6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00342" y="2221472"/>
            <a:ext cx="2106123" cy="107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1"/>
              </a:lnSpc>
              <a:spcBef>
                <a:spcPct val="0"/>
              </a:spcBef>
            </a:pPr>
            <a:r>
              <a:rPr lang="en-US" sz="6244">
                <a:solidFill>
                  <a:srgbClr val="13538A"/>
                </a:solidFill>
                <a:latin typeface="Montserrat Extra-Bold"/>
              </a:rPr>
              <a:t>128,4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0497" y="2947399"/>
            <a:ext cx="7090485" cy="1463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1650">
                <a:solidFill>
                  <a:srgbClr val="2C92D5"/>
                </a:solidFill>
                <a:latin typeface="Montserrat Extra-Bold"/>
              </a:rPr>
              <a:t>ЕЖЕМЕСЯЧНЫЕ ДЕНЕЖНЫЕ ВЫПЛАТЫ</a:t>
            </a:r>
          </a:p>
          <a:p>
            <a:pPr algn="ctr">
              <a:lnSpc>
                <a:spcPts val="2310"/>
              </a:lnSpc>
              <a:spcBef>
                <a:spcPct val="0"/>
              </a:spcBef>
            </a:pPr>
            <a:r>
              <a:rPr lang="en-US" sz="1650">
                <a:solidFill>
                  <a:srgbClr val="2C92D5"/>
                </a:solidFill>
                <a:latin typeface="Montserrat Extra-Bold"/>
              </a:rPr>
              <a:t>В СВЯЗИ С РОЖДЕНИЕМ (УСЫНОВЛЕНИЕМ) ПЕРВОГО РЕБЕНКА, В СЛУЧАЕ РОЖДЕНИЯ ТРЕТЬЕГО РЕБЕНКА ИЛИ ПОСЛЕДУЮЩИХ ДЕТЕЙ ДО ДОСТИЖЕНИЯ РЕБЕНКОМ ВОЗРАСТА 3-Х ЛЕТ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8455" y="6199608"/>
            <a:ext cx="7002526" cy="1034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0"/>
              </a:lnSpc>
              <a:spcBef>
                <a:spcPct val="0"/>
              </a:spcBef>
            </a:pPr>
            <a:r>
              <a:rPr lang="en-US" sz="1943">
                <a:solidFill>
                  <a:srgbClr val="2C92D5"/>
                </a:solidFill>
                <a:latin typeface="Montserrat Extra-Bold"/>
              </a:rPr>
              <a:t>ул. Трудовая, ул. Первомайская, ул. Московская, ул. Монтажная, ул. Луначарского, ул. Комарова, ул. Достоевского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82096" y="194163"/>
            <a:ext cx="2144842" cy="1135873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6343213" y="8981975"/>
            <a:ext cx="3927674" cy="3927674"/>
            <a:chOff x="0" y="0"/>
            <a:chExt cx="6355080" cy="63550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371101" y="-150939"/>
            <a:ext cx="504017" cy="557766"/>
            <a:chOff x="0" y="0"/>
            <a:chExt cx="672023" cy="743688"/>
          </a:xfrm>
        </p:grpSpPr>
        <p:grpSp>
          <p:nvGrpSpPr>
            <p:cNvPr id="15" name="Group 15"/>
            <p:cNvGrpSpPr/>
            <p:nvPr/>
          </p:nvGrpSpPr>
          <p:grpSpPr>
            <a:xfrm>
              <a:off x="257789" y="0"/>
              <a:ext cx="149795" cy="14979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257789" y="303607"/>
              <a:ext cx="149795" cy="149795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257789" y="593892"/>
              <a:ext cx="149795" cy="149795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522227" y="0"/>
              <a:ext cx="149795" cy="149795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3" name="Group 23"/>
            <p:cNvGrpSpPr/>
            <p:nvPr/>
          </p:nvGrpSpPr>
          <p:grpSpPr>
            <a:xfrm>
              <a:off x="522227" y="303607"/>
              <a:ext cx="149795" cy="149795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522227" y="593892"/>
              <a:ext cx="149795" cy="14979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7" name="Group 27"/>
            <p:cNvGrpSpPr/>
            <p:nvPr/>
          </p:nvGrpSpPr>
          <p:grpSpPr>
            <a:xfrm>
              <a:off x="0" y="0"/>
              <a:ext cx="149795" cy="149795"/>
              <a:chOff x="0" y="0"/>
              <a:chExt cx="6350000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0" y="303607"/>
              <a:ext cx="149795" cy="149795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31" name="Group 31"/>
            <p:cNvGrpSpPr/>
            <p:nvPr/>
          </p:nvGrpSpPr>
          <p:grpSpPr>
            <a:xfrm>
              <a:off x="0" y="593892"/>
              <a:ext cx="149795" cy="149795"/>
              <a:chOff x="0" y="0"/>
              <a:chExt cx="6350000" cy="6350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</p:grpSp>
      <p:sp>
        <p:nvSpPr>
          <p:cNvPr id="33" name="AutoShape 33"/>
          <p:cNvSpPr/>
          <p:nvPr/>
        </p:nvSpPr>
        <p:spPr>
          <a:xfrm>
            <a:off x="371074" y="1970487"/>
            <a:ext cx="1050745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4" name="AutoShape 34"/>
          <p:cNvSpPr/>
          <p:nvPr/>
        </p:nvSpPr>
        <p:spPr>
          <a:xfrm>
            <a:off x="371074" y="4773361"/>
            <a:ext cx="1050745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5" name="AutoShape 35"/>
          <p:cNvSpPr/>
          <p:nvPr/>
        </p:nvSpPr>
        <p:spPr>
          <a:xfrm>
            <a:off x="371074" y="7418880"/>
            <a:ext cx="1050745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6" name="AutoShape 36"/>
          <p:cNvSpPr/>
          <p:nvPr/>
        </p:nvSpPr>
        <p:spPr>
          <a:xfrm rot="-5400000">
            <a:off x="4169678" y="5626903"/>
            <a:ext cx="7360457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7" name="TextBox 37"/>
          <p:cNvSpPr txBox="1"/>
          <p:nvPr/>
        </p:nvSpPr>
        <p:spPr>
          <a:xfrm>
            <a:off x="336885" y="7677646"/>
            <a:ext cx="7237905" cy="554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1"/>
              </a:lnSpc>
              <a:spcBef>
                <a:spcPct val="0"/>
              </a:spcBef>
            </a:pPr>
            <a:r>
              <a:rPr lang="en-US" sz="3265">
                <a:solidFill>
                  <a:srgbClr val="13538A"/>
                </a:solidFill>
                <a:latin typeface="Montserrat Extra-Bold"/>
              </a:rPr>
              <a:t>"ЖИЛЬЕ И ГОРОДСКАЯ СРЕДА"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400342" y="8679390"/>
            <a:ext cx="2168003" cy="554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1"/>
              </a:lnSpc>
              <a:spcBef>
                <a:spcPct val="0"/>
              </a:spcBef>
            </a:pPr>
            <a:r>
              <a:rPr lang="en-US" sz="3265" dirty="0">
                <a:solidFill>
                  <a:srgbClr val="13538A"/>
                </a:solidFill>
                <a:latin typeface="Montserrat Extra-Bold"/>
              </a:rPr>
              <a:t>МЛН.РУБ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400342" y="7610971"/>
            <a:ext cx="2106123" cy="107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1"/>
              </a:lnSpc>
              <a:spcBef>
                <a:spcPct val="0"/>
              </a:spcBef>
            </a:pPr>
            <a:r>
              <a:rPr lang="en-US" sz="6244">
                <a:solidFill>
                  <a:srgbClr val="13538A"/>
                </a:solidFill>
                <a:latin typeface="Montserrat Extra-Bold"/>
              </a:rPr>
              <a:t>148,2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0" y="8468778"/>
            <a:ext cx="7911675" cy="862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4"/>
              </a:lnSpc>
              <a:spcBef>
                <a:spcPct val="0"/>
              </a:spcBef>
            </a:pPr>
            <a:r>
              <a:rPr lang="en-US" sz="2495">
                <a:solidFill>
                  <a:srgbClr val="2C92D5"/>
                </a:solidFill>
                <a:latin typeface="Montserrat Extra-Bold"/>
              </a:rPr>
              <a:t>БЛАГОУСТРОЙСТВО БУЛЬВАР МИРА ТРЕТЬЯ ОЧЕРЕДЬ</a:t>
            </a:r>
          </a:p>
        </p:txBody>
      </p:sp>
      <p:pic>
        <p:nvPicPr>
          <p:cNvPr id="41" name="Picture 4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578925" y="5771462"/>
            <a:ext cx="4183502" cy="418350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29573" y="3687800"/>
            <a:ext cx="3865708" cy="3860876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718329" y="1357294"/>
            <a:ext cx="3832653" cy="3832653"/>
          </a:xfrm>
          <a:prstGeom prst="rect">
            <a:avLst/>
          </a:prstGeom>
        </p:spPr>
      </p:pic>
      <p:sp>
        <p:nvSpPr>
          <p:cNvPr id="44" name="TextBox 44"/>
          <p:cNvSpPr txBox="1"/>
          <p:nvPr/>
        </p:nvSpPr>
        <p:spPr>
          <a:xfrm>
            <a:off x="4590796" y="613877"/>
            <a:ext cx="9106408" cy="1105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</a:pPr>
            <a:r>
              <a:rPr lang="en-US" sz="3147" dirty="0">
                <a:solidFill>
                  <a:srgbClr val="2C92D5"/>
                </a:solidFill>
                <a:latin typeface="Montserrat Extra-Bold"/>
              </a:rPr>
              <a:t>НАЦИОНАЛЬНЫЕ ПРОЕКТЫ В 2022 ГОДУ</a:t>
            </a:r>
          </a:p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2C92D5"/>
                </a:solidFill>
                <a:latin typeface="Montserrat Extra-Bold"/>
              </a:rPr>
              <a:t>НА СУММУ 556,2 МЛН.РУБ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11600" y="194163"/>
            <a:ext cx="2144842" cy="113587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1441531" y="1178374"/>
            <a:ext cx="8444617" cy="8444617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71101" y="-150939"/>
            <a:ext cx="504017" cy="557766"/>
            <a:chOff x="0" y="0"/>
            <a:chExt cx="672023" cy="743688"/>
          </a:xfrm>
        </p:grpSpPr>
        <p:grpSp>
          <p:nvGrpSpPr>
            <p:cNvPr id="6" name="Group 6"/>
            <p:cNvGrpSpPr/>
            <p:nvPr/>
          </p:nvGrpSpPr>
          <p:grpSpPr>
            <a:xfrm>
              <a:off x="257789" y="0"/>
              <a:ext cx="149795" cy="14979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257789" y="303607"/>
              <a:ext cx="149795" cy="14979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257789" y="593892"/>
              <a:ext cx="149795" cy="14979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522227" y="0"/>
              <a:ext cx="149795" cy="149795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522227" y="303607"/>
              <a:ext cx="149795" cy="149795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522227" y="593892"/>
              <a:ext cx="149795" cy="149795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149795" cy="14979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303607"/>
              <a:ext cx="149795" cy="14979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593892"/>
              <a:ext cx="149795" cy="149795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-1280360" y="1330036"/>
            <a:ext cx="8141325" cy="8141293"/>
            <a:chOff x="0" y="0"/>
            <a:chExt cx="6350000" cy="634997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997" r="-35996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8985364" y="1622198"/>
            <a:ext cx="6545668" cy="6545668"/>
            <a:chOff x="0" y="0"/>
            <a:chExt cx="8727557" cy="8727557"/>
          </a:xfrm>
        </p:grpSpPr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>
              <a:off x="0" y="0"/>
              <a:ext cx="8727557" cy="8727557"/>
              <a:chOff x="0" y="0"/>
              <a:chExt cx="2540000" cy="254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270000" y="0"/>
                <a:ext cx="1336847" cy="2504916"/>
              </a:xfrm>
              <a:custGeom>
                <a:avLst/>
                <a:gdLst/>
                <a:ahLst/>
                <a:cxnLst/>
                <a:rect l="l" t="t" r="r" b="b"/>
                <a:pathLst>
                  <a:path w="1336847" h="2504916">
                    <a:moveTo>
                      <a:pt x="0" y="0"/>
                    </a:moveTo>
                    <a:lnTo>
                      <a:pt x="0" y="0"/>
                    </a:lnTo>
                    <a:cubicBezTo>
                      <a:pt x="643665" y="0"/>
                      <a:pt x="1185550" y="481536"/>
                      <a:pt x="1261198" y="1120740"/>
                    </a:cubicBezTo>
                    <a:cubicBezTo>
                      <a:pt x="1336847" y="1759944"/>
                      <a:pt x="922334" y="2354668"/>
                      <a:pt x="296451" y="2504916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3EDAD8"/>
              </a:solid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-91617" y="685345"/>
                <a:ext cx="1719417" cy="1946536"/>
              </a:xfrm>
              <a:custGeom>
                <a:avLst/>
                <a:gdLst/>
                <a:ahLst/>
                <a:cxnLst/>
                <a:rect l="l" t="t" r="r" b="b"/>
                <a:pathLst>
                  <a:path w="1719417" h="1946536">
                    <a:moveTo>
                      <a:pt x="1719417" y="1803211"/>
                    </a:moveTo>
                    <a:cubicBezTo>
                      <a:pt x="1231300" y="1946535"/>
                      <a:pt x="704754" y="1784752"/>
                      <a:pt x="381325" y="1392076"/>
                    </a:cubicBezTo>
                    <a:cubicBezTo>
                      <a:pt x="57896" y="999400"/>
                      <a:pt x="0" y="451611"/>
                      <a:pt x="234196" y="0"/>
                    </a:cubicBezTo>
                    <a:lnTo>
                      <a:pt x="1361617" y="584655"/>
                    </a:lnTo>
                    <a:close/>
                  </a:path>
                </a:pathLst>
              </a:custGeom>
              <a:solidFill>
                <a:srgbClr val="00AECA"/>
              </a:solid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114767" y="0"/>
                <a:ext cx="1155233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155233" h="1270000">
                    <a:moveTo>
                      <a:pt x="0" y="742423"/>
                    </a:moveTo>
                    <a:cubicBezTo>
                      <a:pt x="206529" y="290189"/>
                      <a:pt x="657944" y="50"/>
                      <a:pt x="1155106" y="0"/>
                    </a:cubicBezTo>
                    <a:lnTo>
                      <a:pt x="1155233" y="1270000"/>
                    </a:lnTo>
                    <a:close/>
                  </a:path>
                </a:pathLst>
              </a:custGeom>
              <a:solidFill>
                <a:srgbClr val="0081B4"/>
              </a:solidFill>
            </p:spPr>
          </p:sp>
          <p:sp>
            <p:nvSpPr>
              <p:cNvPr id="31" name="Freeform 31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005694"/>
              </a:solidFill>
            </p:spPr>
          </p:sp>
        </p:grpSp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94462" y="2231297"/>
            <a:ext cx="5327471" cy="5327471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17123" y="5240371"/>
            <a:ext cx="1737852" cy="92033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878018" y="3771342"/>
            <a:ext cx="737061" cy="92132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982012" y="2438152"/>
            <a:ext cx="904671" cy="1055324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6510904" y="8344389"/>
            <a:ext cx="11445538" cy="1443705"/>
            <a:chOff x="0" y="0"/>
            <a:chExt cx="6555018" cy="82683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555018" cy="826830"/>
            </a:xfrm>
            <a:custGeom>
              <a:avLst/>
              <a:gdLst/>
              <a:ahLst/>
              <a:cxnLst/>
              <a:rect l="l" t="t" r="r" b="b"/>
              <a:pathLst>
                <a:path w="6555018" h="826830">
                  <a:moveTo>
                    <a:pt x="0" y="0"/>
                  </a:moveTo>
                  <a:lnTo>
                    <a:pt x="6555018" y="0"/>
                  </a:lnTo>
                  <a:lnTo>
                    <a:pt x="6555018" y="826830"/>
                  </a:lnTo>
                  <a:lnTo>
                    <a:pt x="0" y="826830"/>
                  </a:lnTo>
                  <a:close/>
                </a:path>
              </a:pathLst>
            </a:custGeom>
            <a:solidFill>
              <a:srgbClr val="0FB293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8"/>
          <a:srcRect l="16360" t="23340" r="18591" b="21299"/>
          <a:stretch>
            <a:fillRect/>
          </a:stretch>
        </p:blipFill>
        <p:spPr>
          <a:xfrm>
            <a:off x="13696516" y="3846281"/>
            <a:ext cx="911976" cy="905154"/>
          </a:xfrm>
          <a:prstGeom prst="rect">
            <a:avLst/>
          </a:prstGeom>
        </p:spPr>
      </p:pic>
      <p:sp>
        <p:nvSpPr>
          <p:cNvPr id="39" name="TextBox 39"/>
          <p:cNvSpPr txBox="1"/>
          <p:nvPr/>
        </p:nvSpPr>
        <p:spPr>
          <a:xfrm>
            <a:off x="5942806" y="61269"/>
            <a:ext cx="6402388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НЕВИННОМЫССК В ЦИФРАХ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946561" y="1725760"/>
            <a:ext cx="3144929" cy="583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8"/>
              </a:lnSpc>
              <a:spcBef>
                <a:spcPct val="0"/>
              </a:spcBef>
            </a:pPr>
            <a:r>
              <a:rPr lang="en-US" sz="3391" dirty="0">
                <a:solidFill>
                  <a:srgbClr val="13538A"/>
                </a:solidFill>
                <a:latin typeface="Montserrat Extra-Bold"/>
              </a:rPr>
              <a:t>1,8 МЛН. РУБ.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946561" y="8585836"/>
            <a:ext cx="10797265" cy="91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0"/>
              </a:lnSpc>
            </a:pPr>
            <a:r>
              <a:rPr lang="en-US" sz="2621" dirty="0">
                <a:solidFill>
                  <a:srgbClr val="FFFFFF"/>
                </a:solidFill>
                <a:latin typeface="Montserrat Extra-Bold"/>
              </a:rPr>
              <a:t>СРЕДСТВА НА ОБУСТРОЙСТВО СПОРТИВНОЙ ПЛОЩАДКИ</a:t>
            </a:r>
          </a:p>
          <a:p>
            <a:pPr algn="ctr">
              <a:lnSpc>
                <a:spcPts val="3670"/>
              </a:lnSpc>
              <a:spcBef>
                <a:spcPct val="0"/>
              </a:spcBef>
            </a:pPr>
            <a:r>
              <a:rPr lang="en-US" sz="2621" dirty="0">
                <a:solidFill>
                  <a:srgbClr val="FFFFFF"/>
                </a:solidFill>
                <a:latin typeface="Montserrat Extra-Bold"/>
              </a:rPr>
              <a:t>ПО УЛ. МЕНДЕЛЕЕВА, 16А В МБОУ ГИМНАЗИЯ № 10 ЛИК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224586" y="7584285"/>
            <a:ext cx="3093433" cy="5594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48"/>
              </a:lnSpc>
              <a:spcBef>
                <a:spcPct val="0"/>
              </a:spcBef>
            </a:pPr>
            <a:r>
              <a:rPr lang="en-US" sz="3391" dirty="0">
                <a:solidFill>
                  <a:srgbClr val="0B93A8"/>
                </a:solidFill>
                <a:latin typeface="Montserrat Extra-Bold"/>
              </a:rPr>
              <a:t>4 МЛН. РУБ.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4921932" y="2113024"/>
            <a:ext cx="2906571" cy="5594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48"/>
              </a:lnSpc>
              <a:spcBef>
                <a:spcPct val="0"/>
              </a:spcBef>
            </a:pPr>
            <a:r>
              <a:rPr lang="en-US" sz="3391" dirty="0">
                <a:solidFill>
                  <a:srgbClr val="00AECA"/>
                </a:solidFill>
                <a:latin typeface="Montserrat Extra-Bold"/>
              </a:rPr>
              <a:t>5 МЛН. РУБ.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982710" y="613877"/>
            <a:ext cx="8322579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2C92D5"/>
                </a:solidFill>
                <a:latin typeface="Montserrat Extra-Bold"/>
              </a:rPr>
              <a:t>ПОДДЕРЖКА МЕСТНЫХ ИНИЦИАТИВ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3086207" y="4770485"/>
            <a:ext cx="1338699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52"/>
              </a:lnSpc>
            </a:pPr>
            <a:r>
              <a:rPr lang="en-US" sz="1883" dirty="0">
                <a:solidFill>
                  <a:srgbClr val="2C92D5"/>
                </a:solidFill>
                <a:latin typeface="Montserrat Extra-Bold"/>
              </a:rPr>
              <a:t>средства</a:t>
            </a:r>
          </a:p>
          <a:p>
            <a:pPr algn="ctr">
              <a:lnSpc>
                <a:spcPts val="2052"/>
              </a:lnSpc>
            </a:pPr>
            <a:r>
              <a:rPr lang="en-US" sz="1883" dirty="0">
                <a:solidFill>
                  <a:srgbClr val="2C92D5"/>
                </a:solidFill>
                <a:latin typeface="Montserrat Extra-Bold"/>
              </a:rPr>
              <a:t>краевого</a:t>
            </a:r>
          </a:p>
          <a:p>
            <a:pPr algn="ctr">
              <a:lnSpc>
                <a:spcPts val="2052"/>
              </a:lnSpc>
            </a:pPr>
            <a:r>
              <a:rPr lang="en-US" sz="1883" dirty="0">
                <a:solidFill>
                  <a:srgbClr val="2C92D5"/>
                </a:solidFill>
                <a:latin typeface="Montserrat Extra-Bold"/>
              </a:rPr>
              <a:t>бюджета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677522" y="6179759"/>
            <a:ext cx="1217055" cy="789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2"/>
              </a:lnSpc>
            </a:pPr>
            <a:r>
              <a:rPr lang="en-US" sz="1883" dirty="0">
                <a:solidFill>
                  <a:srgbClr val="2C92D5"/>
                </a:solidFill>
                <a:latin typeface="Montserrat Extra-Bold"/>
              </a:rPr>
              <a:t>средства</a:t>
            </a:r>
          </a:p>
          <a:p>
            <a:pPr algn="ctr">
              <a:lnSpc>
                <a:spcPts val="2052"/>
              </a:lnSpc>
            </a:pPr>
            <a:r>
              <a:rPr lang="en-US" sz="1883" dirty="0">
                <a:solidFill>
                  <a:srgbClr val="2C92D5"/>
                </a:solidFill>
                <a:latin typeface="Montserrat Extra-Bold"/>
              </a:rPr>
              <a:t>бюджета</a:t>
            </a:r>
          </a:p>
          <a:p>
            <a:pPr algn="ctr">
              <a:lnSpc>
                <a:spcPts val="2052"/>
              </a:lnSpc>
            </a:pPr>
            <a:r>
              <a:rPr lang="en-US" sz="1883" dirty="0">
                <a:solidFill>
                  <a:srgbClr val="2C92D5"/>
                </a:solidFill>
                <a:latin typeface="Montserrat Extra-Bold"/>
              </a:rPr>
              <a:t>города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559375" y="3556500"/>
            <a:ext cx="1749946" cy="889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6"/>
              </a:lnSpc>
            </a:pPr>
            <a:r>
              <a:rPr lang="en-US" sz="1584" dirty="0">
                <a:solidFill>
                  <a:srgbClr val="2C92D5"/>
                </a:solidFill>
                <a:latin typeface="Montserrat Extra-Bold"/>
              </a:rPr>
              <a:t>средства</a:t>
            </a:r>
          </a:p>
          <a:p>
            <a:pPr algn="ctr">
              <a:lnSpc>
                <a:spcPts val="1726"/>
              </a:lnSpc>
            </a:pPr>
            <a:r>
              <a:rPr lang="en-US" sz="1584" dirty="0">
                <a:solidFill>
                  <a:srgbClr val="2C92D5"/>
                </a:solidFill>
                <a:latin typeface="Montserrat Extra-Bold"/>
              </a:rPr>
              <a:t>физических</a:t>
            </a:r>
          </a:p>
          <a:p>
            <a:pPr algn="ctr">
              <a:lnSpc>
                <a:spcPts val="1726"/>
              </a:lnSpc>
            </a:pPr>
            <a:r>
              <a:rPr lang="en-US" sz="1584" dirty="0">
                <a:solidFill>
                  <a:srgbClr val="2C92D5"/>
                </a:solidFill>
                <a:latin typeface="Montserrat Extra-Bold"/>
              </a:rPr>
              <a:t>и юридических</a:t>
            </a:r>
          </a:p>
          <a:p>
            <a:pPr algn="ctr">
              <a:lnSpc>
                <a:spcPts val="1726"/>
              </a:lnSpc>
            </a:pPr>
            <a:r>
              <a:rPr lang="en-US" sz="1584" dirty="0">
                <a:solidFill>
                  <a:srgbClr val="2C92D5"/>
                </a:solidFill>
                <a:latin typeface="Montserrat Extra-Bold"/>
              </a:rPr>
              <a:t>лиц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11600" y="194163"/>
            <a:ext cx="2144842" cy="11358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28570" y="1451447"/>
            <a:ext cx="13692571" cy="860920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942806" y="61269"/>
            <a:ext cx="6402388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НЕВИННОМЫССК В ЦИФРАХ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47882" y="637843"/>
            <a:ext cx="12592237" cy="507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1"/>
              </a:lnSpc>
              <a:spcBef>
                <a:spcPct val="0"/>
              </a:spcBef>
            </a:pPr>
            <a:r>
              <a:rPr lang="en-US" sz="2957" dirty="0">
                <a:solidFill>
                  <a:srgbClr val="2C92D5"/>
                </a:solidFill>
                <a:latin typeface="Montserrat Extra-Bold"/>
              </a:rPr>
              <a:t>ПРОГРАММНАЯ СТРУКТУРА РАСХОДОВ БЮДЖЕТА ГОРОДА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11894" y="6316951"/>
            <a:ext cx="1344880" cy="590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9"/>
              </a:lnSpc>
            </a:pPr>
            <a:r>
              <a:rPr lang="en-US" sz="900" dirty="0">
                <a:solidFill>
                  <a:srgbClr val="FFFFFF"/>
                </a:solidFill>
                <a:latin typeface="Montserrat Black" panose="00000A00000000000000" pitchFamily="2" charset="-52"/>
              </a:rPr>
              <a:t>СОЦИАЛЬНАЯ </a:t>
            </a:r>
          </a:p>
          <a:p>
            <a:pPr algn="ctr">
              <a:lnSpc>
                <a:spcPts val="1639"/>
              </a:lnSpc>
            </a:pPr>
            <a:r>
              <a:rPr lang="en-US" sz="900" dirty="0">
                <a:solidFill>
                  <a:srgbClr val="FFFFFF"/>
                </a:solidFill>
                <a:latin typeface="Montserrat Black" panose="00000A00000000000000" pitchFamily="2" charset="-52"/>
              </a:rPr>
              <a:t>ПОДДЕРЖКА </a:t>
            </a:r>
          </a:p>
          <a:p>
            <a:pPr algn="ctr">
              <a:lnSpc>
                <a:spcPts val="1639"/>
              </a:lnSpc>
            </a:pPr>
            <a:r>
              <a:rPr lang="en-US" sz="900" dirty="0">
                <a:solidFill>
                  <a:srgbClr val="FFFFFF"/>
                </a:solidFill>
                <a:latin typeface="Montserrat Black" panose="00000A00000000000000" pitchFamily="2" charset="-52"/>
              </a:rPr>
              <a:t>ГРАЖДАН</a:t>
            </a:r>
          </a:p>
        </p:txBody>
      </p:sp>
      <p:sp>
        <p:nvSpPr>
          <p:cNvPr id="7" name="TextBox 7"/>
          <p:cNvSpPr txBox="1"/>
          <p:nvPr/>
        </p:nvSpPr>
        <p:spPr>
          <a:xfrm rot="1027099">
            <a:off x="3820836" y="4525866"/>
            <a:ext cx="1648118" cy="836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9"/>
              </a:lnSpc>
            </a:pPr>
            <a:r>
              <a:rPr lang="en-US" sz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-52"/>
              </a:rPr>
              <a:t>ПОДДЕРЖКА </a:t>
            </a:r>
          </a:p>
          <a:p>
            <a:pPr algn="ctr">
              <a:lnSpc>
                <a:spcPts val="1109"/>
              </a:lnSpc>
            </a:pPr>
            <a:r>
              <a:rPr lang="en-US" sz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-52"/>
              </a:rPr>
              <a:t>СУБЪЕКТОВ </a:t>
            </a:r>
          </a:p>
          <a:p>
            <a:pPr algn="ctr">
              <a:lnSpc>
                <a:spcPts val="1109"/>
              </a:lnSpc>
            </a:pPr>
            <a:r>
              <a:rPr lang="en-US" sz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-52"/>
              </a:rPr>
              <a:t>МАЛОГО</a:t>
            </a:r>
          </a:p>
          <a:p>
            <a:pPr algn="ctr">
              <a:lnSpc>
                <a:spcPts val="1109"/>
              </a:lnSpc>
            </a:pPr>
            <a:r>
              <a:rPr lang="en-US" sz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-52"/>
              </a:rPr>
              <a:t>И СРЕДНЕГО </a:t>
            </a:r>
          </a:p>
          <a:p>
            <a:pPr algn="ctr">
              <a:lnSpc>
                <a:spcPts val="1109"/>
              </a:lnSpc>
            </a:pPr>
            <a:r>
              <a:rPr lang="en-US" sz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-52"/>
              </a:rPr>
              <a:t>ПРЕДПРИНИМАТЕЛЬСТВА</a:t>
            </a:r>
          </a:p>
          <a:p>
            <a:pPr algn="ctr">
              <a:lnSpc>
                <a:spcPts val="1109"/>
              </a:lnSpc>
            </a:pPr>
            <a:endParaRPr lang="en-US" sz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Black" panose="00000A00000000000000" pitchFamily="2" charset="-52"/>
            </a:endParaRPr>
          </a:p>
        </p:txBody>
      </p:sp>
      <p:sp>
        <p:nvSpPr>
          <p:cNvPr id="8" name="TextBox 8"/>
          <p:cNvSpPr txBox="1"/>
          <p:nvPr/>
        </p:nvSpPr>
        <p:spPr>
          <a:xfrm rot="-1610921">
            <a:off x="4701897" y="3035420"/>
            <a:ext cx="2075736" cy="710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7"/>
              </a:lnSpc>
            </a:pP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-52"/>
              </a:rPr>
              <a:t>РАЗВИТИЕ </a:t>
            </a:r>
          </a:p>
          <a:p>
            <a:pPr algn="ctr">
              <a:lnSpc>
                <a:spcPts val="1397"/>
              </a:lnSpc>
            </a:pP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-52"/>
              </a:rPr>
              <a:t>МУНИЦИПАЛЬНОЙ </a:t>
            </a:r>
          </a:p>
          <a:p>
            <a:pPr algn="ctr">
              <a:lnSpc>
                <a:spcPts val="1397"/>
              </a:lnSpc>
            </a:pP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-52"/>
              </a:rPr>
              <a:t>СЛУЖБЫ</a:t>
            </a:r>
          </a:p>
          <a:p>
            <a:pPr algn="ctr">
              <a:lnSpc>
                <a:spcPts val="1397"/>
              </a:lnSpc>
            </a:pPr>
            <a:endParaRPr lang="en-US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Black" panose="00000A00000000000000" pitchFamily="2" charset="-52"/>
            </a:endParaRPr>
          </a:p>
        </p:txBody>
      </p:sp>
      <p:sp>
        <p:nvSpPr>
          <p:cNvPr id="9" name="TextBox 9"/>
          <p:cNvSpPr txBox="1"/>
          <p:nvPr/>
        </p:nvSpPr>
        <p:spPr>
          <a:xfrm rot="1093307">
            <a:off x="6665516" y="2989334"/>
            <a:ext cx="2075736" cy="881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7"/>
              </a:lnSpc>
            </a:pPr>
            <a:r>
              <a:rPr lang="en-US" sz="900" dirty="0">
                <a:solidFill>
                  <a:srgbClr val="FFFFFF"/>
                </a:solidFill>
                <a:latin typeface="Montserrat Black" panose="00000A00000000000000" pitchFamily="2" charset="-52"/>
              </a:rPr>
              <a:t>МЕЖНАЦИОНАЛЬНЫЕ </a:t>
            </a:r>
          </a:p>
          <a:p>
            <a:pPr algn="ctr">
              <a:lnSpc>
                <a:spcPts val="1397"/>
              </a:lnSpc>
            </a:pPr>
            <a:r>
              <a:rPr lang="en-US" sz="900" dirty="0">
                <a:solidFill>
                  <a:srgbClr val="FFFFFF"/>
                </a:solidFill>
                <a:latin typeface="Montserrat Black" panose="00000A00000000000000" pitchFamily="2" charset="-52"/>
              </a:rPr>
              <a:t>ОТНОШЕНИЯ И </a:t>
            </a:r>
          </a:p>
          <a:p>
            <a:pPr algn="ctr">
              <a:lnSpc>
                <a:spcPts val="1397"/>
              </a:lnSpc>
            </a:pPr>
            <a:r>
              <a:rPr lang="en-US" sz="900" dirty="0">
                <a:solidFill>
                  <a:srgbClr val="FFFFFF"/>
                </a:solidFill>
                <a:latin typeface="Montserrat Black" panose="00000A00000000000000" pitchFamily="2" charset="-52"/>
              </a:rPr>
              <a:t>ПОДДЕРЖКА </a:t>
            </a:r>
          </a:p>
          <a:p>
            <a:pPr algn="ctr">
              <a:lnSpc>
                <a:spcPts val="1397"/>
              </a:lnSpc>
            </a:pPr>
            <a:r>
              <a:rPr lang="en-US" sz="900" dirty="0">
                <a:solidFill>
                  <a:srgbClr val="FFFFFF"/>
                </a:solidFill>
                <a:latin typeface="Montserrat Black" panose="00000A00000000000000" pitchFamily="2" charset="-52"/>
              </a:rPr>
              <a:t>КАЗАЧЕСТВА</a:t>
            </a:r>
          </a:p>
          <a:p>
            <a:pPr algn="ctr">
              <a:lnSpc>
                <a:spcPts val="1397"/>
              </a:lnSpc>
            </a:pPr>
            <a:endParaRPr lang="en-US" sz="900" dirty="0">
              <a:solidFill>
                <a:srgbClr val="FFFFFF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10" name="TextBox 10"/>
          <p:cNvSpPr txBox="1"/>
          <p:nvPr/>
        </p:nvSpPr>
        <p:spPr>
          <a:xfrm rot="-1572880">
            <a:off x="7741359" y="4833102"/>
            <a:ext cx="2075736" cy="239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9"/>
              </a:lnSpc>
            </a:pPr>
            <a:r>
              <a:rPr lang="en-US" sz="1694" dirty="0">
                <a:solidFill>
                  <a:srgbClr val="FFFFFF"/>
                </a:solidFill>
                <a:latin typeface="Montserrat Extra-Bold"/>
              </a:rPr>
              <a:t>Образование</a:t>
            </a:r>
          </a:p>
        </p:txBody>
      </p:sp>
      <p:sp>
        <p:nvSpPr>
          <p:cNvPr id="11" name="TextBox 11"/>
          <p:cNvSpPr txBox="1"/>
          <p:nvPr/>
        </p:nvSpPr>
        <p:spPr>
          <a:xfrm rot="-1572880">
            <a:off x="8746536" y="6412228"/>
            <a:ext cx="1878087" cy="650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4"/>
              </a:lnSpc>
            </a:pPr>
            <a:r>
              <a:rPr lang="en-US" sz="900" dirty="0">
                <a:solidFill>
                  <a:srgbClr val="FFFFFF"/>
                </a:solidFill>
                <a:latin typeface="Montserrat Black" panose="00000A00000000000000" pitchFamily="2" charset="-52"/>
              </a:rPr>
              <a:t>БЕЗОПАСНЫЕ</a:t>
            </a:r>
          </a:p>
          <a:p>
            <a:pPr algn="ctr">
              <a:lnSpc>
                <a:spcPts val="1264"/>
              </a:lnSpc>
            </a:pPr>
            <a:r>
              <a:rPr lang="en-US" sz="900" dirty="0">
                <a:solidFill>
                  <a:srgbClr val="FFFFFF"/>
                </a:solidFill>
                <a:latin typeface="Montserrat Black" panose="00000A00000000000000" pitchFamily="2" charset="-52"/>
              </a:rPr>
              <a:t>И КАЧЕСТВЕННЫЕ </a:t>
            </a:r>
          </a:p>
          <a:p>
            <a:pPr algn="ctr">
              <a:lnSpc>
                <a:spcPts val="1264"/>
              </a:lnSpc>
            </a:pPr>
            <a:r>
              <a:rPr lang="en-US" sz="900" dirty="0">
                <a:solidFill>
                  <a:srgbClr val="FFFFFF"/>
                </a:solidFill>
                <a:latin typeface="Montserrat Black" panose="00000A00000000000000" pitchFamily="2" charset="-52"/>
              </a:rPr>
              <a:t>АВТОМОБИЛЬНЫЕ </a:t>
            </a:r>
          </a:p>
          <a:p>
            <a:pPr algn="ctr">
              <a:lnSpc>
                <a:spcPts val="1264"/>
              </a:lnSpc>
            </a:pPr>
            <a:r>
              <a:rPr lang="en-US" sz="900" dirty="0">
                <a:solidFill>
                  <a:srgbClr val="FFFFFF"/>
                </a:solidFill>
                <a:latin typeface="Montserrat Black" panose="00000A00000000000000" pitchFamily="2" charset="-52"/>
              </a:rPr>
              <a:t>ДОРОГИ </a:t>
            </a:r>
          </a:p>
        </p:txBody>
      </p:sp>
      <p:sp>
        <p:nvSpPr>
          <p:cNvPr id="12" name="TextBox 12"/>
          <p:cNvSpPr txBox="1"/>
          <p:nvPr/>
        </p:nvSpPr>
        <p:spPr>
          <a:xfrm rot="1631887">
            <a:off x="9991530" y="7723536"/>
            <a:ext cx="1970636" cy="655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"/>
              </a:lnSpc>
            </a:pPr>
            <a:r>
              <a:rPr lang="en-US" sz="900" dirty="0">
                <a:solidFill>
                  <a:srgbClr val="FFFFFF"/>
                </a:solidFill>
                <a:latin typeface="Montserrat Black" panose="00000A00000000000000" pitchFamily="2" charset="-52"/>
              </a:rPr>
              <a:t>РАЗВИТИЕ </a:t>
            </a:r>
          </a:p>
          <a:p>
            <a:pPr algn="ctr">
              <a:lnSpc>
                <a:spcPts val="1327"/>
              </a:lnSpc>
            </a:pPr>
            <a:r>
              <a:rPr lang="en-US" sz="900" dirty="0">
                <a:solidFill>
                  <a:srgbClr val="FFFFFF"/>
                </a:solidFill>
                <a:latin typeface="Montserrat Black" panose="00000A00000000000000" pitchFamily="2" charset="-52"/>
              </a:rPr>
              <a:t>ФИЗИЧЕСКОЙ </a:t>
            </a:r>
          </a:p>
          <a:p>
            <a:pPr algn="ctr">
              <a:lnSpc>
                <a:spcPts val="1327"/>
              </a:lnSpc>
            </a:pPr>
            <a:r>
              <a:rPr lang="en-US" sz="900" dirty="0">
                <a:solidFill>
                  <a:srgbClr val="FFFFFF"/>
                </a:solidFill>
                <a:latin typeface="Montserrat Black" panose="00000A00000000000000" pitchFamily="2" charset="-52"/>
              </a:rPr>
              <a:t>КУЛЬТУРЫ</a:t>
            </a:r>
          </a:p>
          <a:p>
            <a:pPr algn="ctr">
              <a:lnSpc>
                <a:spcPts val="1327"/>
              </a:lnSpc>
            </a:pPr>
            <a:r>
              <a:rPr lang="en-US" sz="900" dirty="0">
                <a:solidFill>
                  <a:srgbClr val="FFFFFF"/>
                </a:solidFill>
                <a:latin typeface="Montserrat Black" panose="00000A00000000000000" pitchFamily="2" charset="-52"/>
              </a:rPr>
              <a:t> И СПОРТА</a:t>
            </a:r>
          </a:p>
        </p:txBody>
      </p:sp>
      <p:sp>
        <p:nvSpPr>
          <p:cNvPr id="13" name="TextBox 13"/>
          <p:cNvSpPr txBox="1"/>
          <p:nvPr/>
        </p:nvSpPr>
        <p:spPr>
          <a:xfrm rot="-1355431">
            <a:off x="11730357" y="7821209"/>
            <a:ext cx="1970636" cy="244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en-US" sz="1728" dirty="0">
                <a:solidFill>
                  <a:srgbClr val="FFFFFF"/>
                </a:solidFill>
                <a:latin typeface="Montserrat Extra-Bold"/>
              </a:rPr>
              <a:t>Культура</a:t>
            </a:r>
          </a:p>
        </p:txBody>
      </p:sp>
      <p:sp>
        <p:nvSpPr>
          <p:cNvPr id="14" name="TextBox 14"/>
          <p:cNvSpPr txBox="1"/>
          <p:nvPr/>
        </p:nvSpPr>
        <p:spPr>
          <a:xfrm rot="-1022050">
            <a:off x="13160223" y="6131070"/>
            <a:ext cx="1970636" cy="74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3"/>
              </a:lnSpc>
            </a:pPr>
            <a:r>
              <a:rPr lang="en-US" sz="900" dirty="0">
                <a:solidFill>
                  <a:srgbClr val="FFFFFF"/>
                </a:solidFill>
                <a:latin typeface="Montserrat Black" panose="00000A00000000000000" pitchFamily="2" charset="-52"/>
              </a:rPr>
              <a:t>РАЗВИТИЕ </a:t>
            </a:r>
          </a:p>
          <a:p>
            <a:pPr algn="ctr">
              <a:lnSpc>
                <a:spcPts val="1543"/>
              </a:lnSpc>
            </a:pPr>
            <a:r>
              <a:rPr lang="en-US" sz="900" dirty="0">
                <a:solidFill>
                  <a:srgbClr val="FFFFFF"/>
                </a:solidFill>
                <a:latin typeface="Montserrat Black" panose="00000A00000000000000" pitchFamily="2" charset="-52"/>
              </a:rPr>
              <a:t>ЖИЛИЩНО-КОММУНАЛЬНОГО </a:t>
            </a:r>
          </a:p>
          <a:p>
            <a:pPr algn="ctr">
              <a:lnSpc>
                <a:spcPts val="1543"/>
              </a:lnSpc>
            </a:pPr>
            <a:r>
              <a:rPr lang="en-US" sz="900" dirty="0">
                <a:solidFill>
                  <a:srgbClr val="FFFFFF"/>
                </a:solidFill>
                <a:latin typeface="Montserrat Black" panose="00000A00000000000000" pitchFamily="2" charset="-52"/>
              </a:rPr>
              <a:t>ХОЗЯЙСТВА</a:t>
            </a:r>
          </a:p>
        </p:txBody>
      </p:sp>
      <p:sp>
        <p:nvSpPr>
          <p:cNvPr id="15" name="TextBox 15"/>
          <p:cNvSpPr txBox="1"/>
          <p:nvPr/>
        </p:nvSpPr>
        <p:spPr>
          <a:xfrm rot="-1823846">
            <a:off x="13234450" y="4530018"/>
            <a:ext cx="1824159" cy="881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8"/>
              </a:lnSpc>
            </a:pPr>
            <a:r>
              <a:rPr lang="en-US" sz="900" dirty="0">
                <a:solidFill>
                  <a:srgbClr val="FFFFFF"/>
                </a:solidFill>
                <a:latin typeface="Montserrat Black" panose="00000A00000000000000" pitchFamily="2" charset="-52"/>
              </a:rPr>
              <a:t>ФОРМИРОВАНИЕ</a:t>
            </a:r>
          </a:p>
          <a:p>
            <a:pPr algn="ctr">
              <a:lnSpc>
                <a:spcPts val="1428"/>
              </a:lnSpc>
            </a:pPr>
            <a:r>
              <a:rPr lang="en-US" sz="900" dirty="0">
                <a:solidFill>
                  <a:srgbClr val="FFFFFF"/>
                </a:solidFill>
                <a:latin typeface="Montserrat Black" panose="00000A00000000000000" pitchFamily="2" charset="-52"/>
              </a:rPr>
              <a:t> СОВРЕМЕННОЙ </a:t>
            </a:r>
          </a:p>
          <a:p>
            <a:pPr algn="ctr">
              <a:lnSpc>
                <a:spcPts val="1428"/>
              </a:lnSpc>
            </a:pPr>
            <a:r>
              <a:rPr lang="en-US" sz="900" dirty="0">
                <a:solidFill>
                  <a:srgbClr val="FFFFFF"/>
                </a:solidFill>
                <a:latin typeface="Montserrat Black" panose="00000A00000000000000" pitchFamily="2" charset="-52"/>
              </a:rPr>
              <a:t>ГОРОДСКОЙ</a:t>
            </a:r>
          </a:p>
          <a:p>
            <a:pPr algn="ctr">
              <a:lnSpc>
                <a:spcPts val="1428"/>
              </a:lnSpc>
            </a:pPr>
            <a:r>
              <a:rPr lang="en-US" sz="900" dirty="0">
                <a:solidFill>
                  <a:srgbClr val="FFFFFF"/>
                </a:solidFill>
                <a:latin typeface="Montserrat Black" panose="00000A00000000000000" pitchFamily="2" charset="-52"/>
              </a:rPr>
              <a:t>СРЕДЫ</a:t>
            </a:r>
          </a:p>
          <a:p>
            <a:pPr algn="ctr">
              <a:lnSpc>
                <a:spcPts val="1428"/>
              </a:lnSpc>
            </a:pPr>
            <a:endParaRPr lang="en-US" sz="900" dirty="0">
              <a:solidFill>
                <a:srgbClr val="FFFFFF"/>
              </a:solidFill>
              <a:latin typeface="Montserrat Black" panose="00000A00000000000000" pitchFamily="2" charset="-5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837828" y="6889538"/>
            <a:ext cx="638149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ru-RU" sz="2400" dirty="0" smtClean="0">
                <a:solidFill>
                  <a:srgbClr val="004AAD"/>
                </a:solidFill>
                <a:latin typeface="Montserrat Extra-Bold"/>
              </a:rPr>
              <a:t>983</a:t>
            </a:r>
            <a:endParaRPr lang="en-US" sz="2400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921741" y="4046422"/>
            <a:ext cx="535561" cy="370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ru-RU" sz="2617" dirty="0" smtClean="0">
                <a:solidFill>
                  <a:srgbClr val="004AAD"/>
                </a:solidFill>
                <a:latin typeface="Montserrat Extra-Bold"/>
              </a:rPr>
              <a:t>14</a:t>
            </a:r>
            <a:endParaRPr lang="en-US" sz="261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936371" y="1896334"/>
            <a:ext cx="535561" cy="370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ru-RU" sz="2617" dirty="0" smtClean="0">
                <a:solidFill>
                  <a:srgbClr val="004AAD"/>
                </a:solidFill>
                <a:latin typeface="Montserrat Extra-Bold"/>
              </a:rPr>
              <a:t>123</a:t>
            </a:r>
            <a:endParaRPr lang="en-US" sz="261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793537" y="1896334"/>
            <a:ext cx="535561" cy="370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ru-RU" sz="2617" dirty="0" smtClean="0">
                <a:solidFill>
                  <a:srgbClr val="004AAD"/>
                </a:solidFill>
                <a:latin typeface="Montserrat Extra-Bold"/>
              </a:rPr>
              <a:t>4</a:t>
            </a:r>
            <a:endParaRPr lang="en-US" sz="261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798536" y="3993569"/>
            <a:ext cx="855754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ru-RU" sz="2617" dirty="0" smtClean="0">
                <a:solidFill>
                  <a:srgbClr val="004AAD"/>
                </a:solidFill>
                <a:latin typeface="Montserrat Extra-Bold"/>
              </a:rPr>
              <a:t>1523</a:t>
            </a:r>
            <a:endParaRPr lang="en-US" sz="261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968262" y="6900543"/>
            <a:ext cx="706684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ru-RU" sz="2617" dirty="0" smtClean="0">
                <a:solidFill>
                  <a:srgbClr val="004AAD"/>
                </a:solidFill>
                <a:latin typeface="Montserrat Extra-Bold"/>
              </a:rPr>
              <a:t>283</a:t>
            </a:r>
            <a:endParaRPr lang="en-US" sz="261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118729" y="9014515"/>
            <a:ext cx="535561" cy="370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ru-RU" sz="2617" dirty="0" smtClean="0">
                <a:solidFill>
                  <a:srgbClr val="004AAD"/>
                </a:solidFill>
                <a:latin typeface="Montserrat Extra-Bold"/>
              </a:rPr>
              <a:t>63</a:t>
            </a:r>
            <a:endParaRPr lang="en-US" sz="261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2845204" y="8992938"/>
            <a:ext cx="708453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ru-RU" sz="2617" dirty="0" smtClean="0">
                <a:solidFill>
                  <a:srgbClr val="004AAD"/>
                </a:solidFill>
                <a:latin typeface="Montserrat Extra-Bold"/>
              </a:rPr>
              <a:t>105</a:t>
            </a:r>
            <a:endParaRPr lang="en-US" sz="261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5095442" y="6918314"/>
            <a:ext cx="677958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ru-RU" sz="2617" dirty="0" smtClean="0">
                <a:solidFill>
                  <a:srgbClr val="004AAD"/>
                </a:solidFill>
                <a:latin typeface="Montserrat Extra-Bold"/>
              </a:rPr>
              <a:t>228</a:t>
            </a:r>
            <a:endParaRPr lang="en-US" sz="261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5095442" y="4046422"/>
            <a:ext cx="535561" cy="370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617" dirty="0">
                <a:solidFill>
                  <a:srgbClr val="004AAD"/>
                </a:solidFill>
                <a:latin typeface="Montserrat Extra-Bold"/>
              </a:rPr>
              <a:t>152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743200" y="7274559"/>
            <a:ext cx="801311" cy="128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3"/>
              </a:lnSpc>
            </a:pPr>
            <a:r>
              <a:rPr lang="en-US" sz="957" dirty="0" smtClean="0">
                <a:solidFill>
                  <a:srgbClr val="004AAD"/>
                </a:solidFill>
                <a:latin typeface="Montserrat Extra-Bold"/>
              </a:rPr>
              <a:t>МЛ</a:t>
            </a:r>
            <a:r>
              <a:rPr lang="ru-RU" sz="957" dirty="0">
                <a:solidFill>
                  <a:srgbClr val="004AAD"/>
                </a:solidFill>
                <a:latin typeface="Montserrat Extra-Bold"/>
              </a:rPr>
              <a:t>Н</a:t>
            </a:r>
            <a:r>
              <a:rPr lang="en-US" sz="957" dirty="0" smtClean="0">
                <a:solidFill>
                  <a:srgbClr val="004AAD"/>
                </a:solidFill>
                <a:latin typeface="Montserrat Extra-Bold"/>
              </a:rPr>
              <a:t>.</a:t>
            </a:r>
            <a:r>
              <a:rPr lang="ru-RU" sz="957" dirty="0" smtClean="0">
                <a:solidFill>
                  <a:srgbClr val="004AAD"/>
                </a:solidFill>
                <a:latin typeface="Montserrat Extra-Bold"/>
              </a:rPr>
              <a:t> </a:t>
            </a:r>
            <a:r>
              <a:rPr lang="en-US" sz="957" dirty="0" smtClean="0">
                <a:solidFill>
                  <a:srgbClr val="004AAD"/>
                </a:solidFill>
                <a:latin typeface="Montserrat Extra-Bold"/>
              </a:rPr>
              <a:t>РУБ</a:t>
            </a:r>
            <a:r>
              <a:rPr lang="ru-RU" sz="957" dirty="0" smtClean="0">
                <a:solidFill>
                  <a:srgbClr val="004AAD"/>
                </a:solidFill>
                <a:latin typeface="Montserrat Extra-Bold"/>
              </a:rPr>
              <a:t>.</a:t>
            </a:r>
            <a:endParaRPr lang="en-US" sz="95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769296" y="4386938"/>
            <a:ext cx="775215" cy="128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3"/>
              </a:lnSpc>
            </a:pPr>
            <a:r>
              <a:rPr lang="ru-RU" sz="957" dirty="0" smtClean="0">
                <a:solidFill>
                  <a:srgbClr val="004AAD"/>
                </a:solidFill>
                <a:latin typeface="Montserrat Extra-Bold"/>
              </a:rPr>
              <a:t>ТЫС. РУБ.</a:t>
            </a:r>
            <a:endParaRPr lang="en-US" sz="95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4800600" y="2266602"/>
            <a:ext cx="758541" cy="128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3"/>
              </a:lnSpc>
            </a:pPr>
            <a:r>
              <a:rPr lang="ru-RU" sz="957" dirty="0" smtClean="0">
                <a:solidFill>
                  <a:srgbClr val="004AAD"/>
                </a:solidFill>
                <a:latin typeface="Montserrat Extra-Bold"/>
              </a:rPr>
              <a:t>ТЫС. РУБ.</a:t>
            </a:r>
            <a:endParaRPr lang="en-US" sz="95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7620000" y="2266602"/>
            <a:ext cx="796307" cy="128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3"/>
              </a:lnSpc>
            </a:pPr>
            <a:r>
              <a:rPr lang="en-US" sz="957" dirty="0" smtClean="0">
                <a:solidFill>
                  <a:srgbClr val="004AAD"/>
                </a:solidFill>
                <a:latin typeface="Montserrat Extra-Bold"/>
              </a:rPr>
              <a:t>МЛ</a:t>
            </a:r>
            <a:r>
              <a:rPr lang="ru-RU" sz="957" dirty="0" smtClean="0">
                <a:solidFill>
                  <a:srgbClr val="004AAD"/>
                </a:solidFill>
                <a:latin typeface="Montserrat Extra-Bold"/>
              </a:rPr>
              <a:t>Н</a:t>
            </a:r>
            <a:r>
              <a:rPr lang="en-US" sz="957" dirty="0" smtClean="0">
                <a:solidFill>
                  <a:srgbClr val="004AAD"/>
                </a:solidFill>
                <a:latin typeface="Montserrat Extra-Bold"/>
              </a:rPr>
              <a:t>.</a:t>
            </a:r>
            <a:r>
              <a:rPr lang="ru-RU" sz="957" dirty="0" smtClean="0">
                <a:solidFill>
                  <a:srgbClr val="004AAD"/>
                </a:solidFill>
                <a:latin typeface="Montserrat Extra-Bold"/>
              </a:rPr>
              <a:t> </a:t>
            </a:r>
            <a:r>
              <a:rPr lang="en-US" sz="957" dirty="0" smtClean="0">
                <a:solidFill>
                  <a:srgbClr val="004AAD"/>
                </a:solidFill>
                <a:latin typeface="Montserrat Extra-Bold"/>
              </a:rPr>
              <a:t>РУБ</a:t>
            </a:r>
            <a:r>
              <a:rPr lang="ru-RU" sz="957" dirty="0" smtClean="0">
                <a:solidFill>
                  <a:srgbClr val="004AAD"/>
                </a:solidFill>
                <a:latin typeface="Montserrat Extra-Bold"/>
              </a:rPr>
              <a:t>.</a:t>
            </a:r>
            <a:endParaRPr lang="en-US" sz="95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9850379" y="4386938"/>
            <a:ext cx="743819" cy="128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3"/>
              </a:lnSpc>
            </a:pPr>
            <a:r>
              <a:rPr lang="en-US" sz="957" dirty="0" smtClean="0">
                <a:solidFill>
                  <a:srgbClr val="004AAD"/>
                </a:solidFill>
                <a:latin typeface="Montserrat Extra-Bold"/>
              </a:rPr>
              <a:t>М</a:t>
            </a:r>
            <a:r>
              <a:rPr lang="ru-RU" sz="957" dirty="0" smtClean="0">
                <a:solidFill>
                  <a:srgbClr val="004AAD"/>
                </a:solidFill>
                <a:latin typeface="Montserrat Extra-Bold"/>
              </a:rPr>
              <a:t>ЛН</a:t>
            </a:r>
            <a:r>
              <a:rPr lang="en-US" sz="957" dirty="0" smtClean="0">
                <a:solidFill>
                  <a:srgbClr val="004AAD"/>
                </a:solidFill>
                <a:latin typeface="Montserrat Extra-Bold"/>
              </a:rPr>
              <a:t>.</a:t>
            </a:r>
            <a:r>
              <a:rPr lang="ru-RU" sz="957" dirty="0" smtClean="0">
                <a:solidFill>
                  <a:srgbClr val="004AAD"/>
                </a:solidFill>
                <a:latin typeface="Montserrat Extra-Bold"/>
              </a:rPr>
              <a:t> </a:t>
            </a:r>
            <a:r>
              <a:rPr lang="en-US" sz="957" dirty="0" smtClean="0">
                <a:solidFill>
                  <a:srgbClr val="004AAD"/>
                </a:solidFill>
                <a:latin typeface="Montserrat Extra-Bold"/>
              </a:rPr>
              <a:t>РУБ</a:t>
            </a:r>
            <a:r>
              <a:rPr lang="ru-RU" sz="957" dirty="0" smtClean="0">
                <a:solidFill>
                  <a:srgbClr val="004AAD"/>
                </a:solidFill>
                <a:latin typeface="Montserrat Extra-Bold"/>
              </a:rPr>
              <a:t>.</a:t>
            </a:r>
            <a:endParaRPr lang="en-US" sz="95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7968262" y="7274559"/>
            <a:ext cx="715826" cy="128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3"/>
              </a:lnSpc>
            </a:pPr>
            <a:r>
              <a:rPr lang="en-US" sz="957" dirty="0" smtClean="0">
                <a:solidFill>
                  <a:srgbClr val="004AAD"/>
                </a:solidFill>
                <a:latin typeface="Montserrat Extra-Bold"/>
              </a:rPr>
              <a:t>МЛ</a:t>
            </a:r>
            <a:r>
              <a:rPr lang="ru-RU" sz="957" dirty="0" smtClean="0">
                <a:solidFill>
                  <a:srgbClr val="004AAD"/>
                </a:solidFill>
                <a:latin typeface="Montserrat Extra-Bold"/>
              </a:rPr>
              <a:t>Н</a:t>
            </a:r>
            <a:r>
              <a:rPr lang="en-US" sz="957" dirty="0" smtClean="0">
                <a:solidFill>
                  <a:srgbClr val="004AAD"/>
                </a:solidFill>
                <a:latin typeface="Montserrat Extra-Bold"/>
              </a:rPr>
              <a:t>.</a:t>
            </a:r>
            <a:r>
              <a:rPr lang="ru-RU" sz="957" dirty="0" smtClean="0">
                <a:solidFill>
                  <a:srgbClr val="004AAD"/>
                </a:solidFill>
                <a:latin typeface="Montserrat Extra-Bold"/>
              </a:rPr>
              <a:t> </a:t>
            </a:r>
            <a:r>
              <a:rPr lang="en-US" sz="957" dirty="0" smtClean="0">
                <a:solidFill>
                  <a:srgbClr val="004AAD"/>
                </a:solidFill>
                <a:latin typeface="Montserrat Extra-Bold"/>
              </a:rPr>
              <a:t>РУБ</a:t>
            </a:r>
            <a:r>
              <a:rPr lang="ru-RU" sz="957" dirty="0" smtClean="0">
                <a:solidFill>
                  <a:srgbClr val="004AAD"/>
                </a:solidFill>
                <a:latin typeface="Montserrat Extra-Bold"/>
              </a:rPr>
              <a:t>.</a:t>
            </a:r>
            <a:endParaRPr lang="en-US" sz="95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0031520" y="9384783"/>
            <a:ext cx="795662" cy="128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3"/>
              </a:lnSpc>
            </a:pPr>
            <a:r>
              <a:rPr lang="en-US" sz="957" dirty="0" smtClean="0">
                <a:solidFill>
                  <a:srgbClr val="004AAD"/>
                </a:solidFill>
                <a:latin typeface="Montserrat Extra-Bold"/>
              </a:rPr>
              <a:t>МЛ</a:t>
            </a:r>
            <a:r>
              <a:rPr lang="ru-RU" sz="957" dirty="0" smtClean="0">
                <a:solidFill>
                  <a:srgbClr val="004AAD"/>
                </a:solidFill>
                <a:latin typeface="Montserrat Extra-Bold"/>
              </a:rPr>
              <a:t>Н</a:t>
            </a:r>
            <a:r>
              <a:rPr lang="en-US" sz="957" dirty="0" smtClean="0">
                <a:solidFill>
                  <a:srgbClr val="004AAD"/>
                </a:solidFill>
                <a:latin typeface="Montserrat Extra-Bold"/>
              </a:rPr>
              <a:t>.</a:t>
            </a:r>
            <a:r>
              <a:rPr lang="ru-RU" sz="957" dirty="0" smtClean="0">
                <a:solidFill>
                  <a:srgbClr val="004AAD"/>
                </a:solidFill>
                <a:latin typeface="Montserrat Extra-Bold"/>
              </a:rPr>
              <a:t> </a:t>
            </a:r>
            <a:r>
              <a:rPr lang="en-US" sz="957" dirty="0" smtClean="0">
                <a:solidFill>
                  <a:srgbClr val="004AAD"/>
                </a:solidFill>
                <a:latin typeface="Montserrat Extra-Bold"/>
              </a:rPr>
              <a:t>РУБ</a:t>
            </a:r>
            <a:r>
              <a:rPr lang="ru-RU" sz="957" dirty="0" smtClean="0">
                <a:solidFill>
                  <a:srgbClr val="004AAD"/>
                </a:solidFill>
                <a:latin typeface="Montserrat Extra-Bold"/>
              </a:rPr>
              <a:t>.</a:t>
            </a:r>
            <a:endParaRPr lang="en-US" sz="95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2801600" y="9384783"/>
            <a:ext cx="795662" cy="128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3"/>
              </a:lnSpc>
            </a:pPr>
            <a:r>
              <a:rPr lang="en-US" sz="957" dirty="0" smtClean="0">
                <a:solidFill>
                  <a:srgbClr val="004AAD"/>
                </a:solidFill>
                <a:latin typeface="Montserrat Extra-Bold"/>
              </a:rPr>
              <a:t>МЛ</a:t>
            </a:r>
            <a:r>
              <a:rPr lang="ru-RU" sz="957" dirty="0" smtClean="0">
                <a:solidFill>
                  <a:srgbClr val="004AAD"/>
                </a:solidFill>
                <a:latin typeface="Montserrat Extra-Bold"/>
              </a:rPr>
              <a:t>Н</a:t>
            </a:r>
            <a:r>
              <a:rPr lang="en-US" sz="957" dirty="0" smtClean="0">
                <a:solidFill>
                  <a:srgbClr val="004AAD"/>
                </a:solidFill>
                <a:latin typeface="Montserrat Extra-Bold"/>
              </a:rPr>
              <a:t>.</a:t>
            </a:r>
            <a:r>
              <a:rPr lang="ru-RU" sz="957" dirty="0" smtClean="0">
                <a:solidFill>
                  <a:srgbClr val="004AAD"/>
                </a:solidFill>
                <a:latin typeface="Montserrat Extra-Bold"/>
              </a:rPr>
              <a:t> </a:t>
            </a:r>
            <a:r>
              <a:rPr lang="en-US" sz="957" dirty="0" smtClean="0">
                <a:solidFill>
                  <a:srgbClr val="004AAD"/>
                </a:solidFill>
                <a:latin typeface="Montserrat Extra-Bold"/>
              </a:rPr>
              <a:t>РУБ</a:t>
            </a:r>
            <a:r>
              <a:rPr lang="ru-RU" sz="957" dirty="0" smtClean="0">
                <a:solidFill>
                  <a:srgbClr val="004AAD"/>
                </a:solidFill>
                <a:latin typeface="Montserrat Extra-Bold"/>
              </a:rPr>
              <a:t>.</a:t>
            </a:r>
            <a:endParaRPr lang="en-US" sz="95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5008233" y="7274559"/>
            <a:ext cx="765167" cy="128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3"/>
              </a:lnSpc>
            </a:pPr>
            <a:r>
              <a:rPr lang="en-US" sz="957" dirty="0" smtClean="0">
                <a:solidFill>
                  <a:srgbClr val="004AAD"/>
                </a:solidFill>
                <a:latin typeface="Montserrat Extra-Bold"/>
              </a:rPr>
              <a:t>МЛ</a:t>
            </a:r>
            <a:r>
              <a:rPr lang="ru-RU" sz="957" dirty="0" smtClean="0">
                <a:solidFill>
                  <a:srgbClr val="004AAD"/>
                </a:solidFill>
                <a:latin typeface="Montserrat Extra-Bold"/>
              </a:rPr>
              <a:t>Н</a:t>
            </a:r>
            <a:r>
              <a:rPr lang="en-US" sz="957" dirty="0" smtClean="0">
                <a:solidFill>
                  <a:srgbClr val="004AAD"/>
                </a:solidFill>
                <a:latin typeface="Montserrat Extra-Bold"/>
              </a:rPr>
              <a:t>.</a:t>
            </a:r>
            <a:r>
              <a:rPr lang="ru-RU" sz="957" dirty="0" smtClean="0">
                <a:solidFill>
                  <a:srgbClr val="004AAD"/>
                </a:solidFill>
                <a:latin typeface="Montserrat Extra-Bold"/>
              </a:rPr>
              <a:t> </a:t>
            </a:r>
            <a:r>
              <a:rPr lang="en-US" sz="957" dirty="0" smtClean="0">
                <a:solidFill>
                  <a:srgbClr val="004AAD"/>
                </a:solidFill>
                <a:latin typeface="Montserrat Extra-Bold"/>
              </a:rPr>
              <a:t>РУБ</a:t>
            </a:r>
            <a:r>
              <a:rPr lang="ru-RU" sz="957" dirty="0" smtClean="0">
                <a:solidFill>
                  <a:srgbClr val="004AAD"/>
                </a:solidFill>
                <a:latin typeface="Montserrat Extra-Bold"/>
              </a:rPr>
              <a:t>.</a:t>
            </a:r>
            <a:endParaRPr lang="en-US" sz="95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5008233" y="4386938"/>
            <a:ext cx="765167" cy="128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3"/>
              </a:lnSpc>
            </a:pPr>
            <a:r>
              <a:rPr lang="en-US" sz="957" dirty="0" smtClean="0">
                <a:solidFill>
                  <a:srgbClr val="004AAD"/>
                </a:solidFill>
                <a:latin typeface="Montserrat Extra-Bold"/>
              </a:rPr>
              <a:t>МЛ</a:t>
            </a:r>
            <a:r>
              <a:rPr lang="ru-RU" sz="957" dirty="0" smtClean="0">
                <a:solidFill>
                  <a:srgbClr val="004AAD"/>
                </a:solidFill>
                <a:latin typeface="Montserrat Extra-Bold"/>
              </a:rPr>
              <a:t>Н</a:t>
            </a:r>
            <a:r>
              <a:rPr lang="en-US" sz="957" dirty="0" smtClean="0">
                <a:solidFill>
                  <a:srgbClr val="004AAD"/>
                </a:solidFill>
                <a:latin typeface="Montserrat Extra-Bold"/>
              </a:rPr>
              <a:t>.</a:t>
            </a:r>
            <a:r>
              <a:rPr lang="ru-RU" sz="957" dirty="0" smtClean="0">
                <a:solidFill>
                  <a:srgbClr val="004AAD"/>
                </a:solidFill>
                <a:latin typeface="Montserrat Extra-Bold"/>
              </a:rPr>
              <a:t> </a:t>
            </a:r>
            <a:r>
              <a:rPr lang="en-US" sz="957" dirty="0" smtClean="0">
                <a:solidFill>
                  <a:srgbClr val="004AAD"/>
                </a:solidFill>
                <a:latin typeface="Montserrat Extra-Bold"/>
              </a:rPr>
              <a:t>РУБ</a:t>
            </a:r>
            <a:r>
              <a:rPr lang="ru-RU" sz="957" dirty="0" smtClean="0">
                <a:solidFill>
                  <a:srgbClr val="004AAD"/>
                </a:solidFill>
                <a:latin typeface="Montserrat Extra-Bold"/>
              </a:rPr>
              <a:t>.</a:t>
            </a:r>
            <a:endParaRPr lang="en-US" sz="957" dirty="0">
              <a:solidFill>
                <a:srgbClr val="004AAD"/>
              </a:solidFill>
              <a:latin typeface="Montserrat Extra-Bold"/>
            </a:endParaRPr>
          </a:p>
        </p:txBody>
      </p:sp>
      <p:grpSp>
        <p:nvGrpSpPr>
          <p:cNvPr id="36" name="Group 36"/>
          <p:cNvGrpSpPr>
            <a:grpSpLocks noChangeAspect="1"/>
          </p:cNvGrpSpPr>
          <p:nvPr/>
        </p:nvGrpSpPr>
        <p:grpSpPr>
          <a:xfrm>
            <a:off x="16533713" y="9172475"/>
            <a:ext cx="3927674" cy="3927674"/>
            <a:chOff x="0" y="0"/>
            <a:chExt cx="6355080" cy="635508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561601" y="39561"/>
            <a:ext cx="504017" cy="557766"/>
            <a:chOff x="0" y="0"/>
            <a:chExt cx="672023" cy="743688"/>
          </a:xfrm>
        </p:grpSpPr>
        <p:grpSp>
          <p:nvGrpSpPr>
            <p:cNvPr id="39" name="Group 39"/>
            <p:cNvGrpSpPr/>
            <p:nvPr/>
          </p:nvGrpSpPr>
          <p:grpSpPr>
            <a:xfrm>
              <a:off x="257789" y="0"/>
              <a:ext cx="149795" cy="149795"/>
              <a:chOff x="0" y="0"/>
              <a:chExt cx="6350000" cy="63500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41" name="Group 41"/>
            <p:cNvGrpSpPr/>
            <p:nvPr/>
          </p:nvGrpSpPr>
          <p:grpSpPr>
            <a:xfrm>
              <a:off x="257789" y="303607"/>
              <a:ext cx="149795" cy="149795"/>
              <a:chOff x="0" y="0"/>
              <a:chExt cx="6350000" cy="63500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43" name="Group 43"/>
            <p:cNvGrpSpPr/>
            <p:nvPr/>
          </p:nvGrpSpPr>
          <p:grpSpPr>
            <a:xfrm>
              <a:off x="257789" y="593892"/>
              <a:ext cx="149795" cy="149795"/>
              <a:chOff x="0" y="0"/>
              <a:chExt cx="6350000" cy="63500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45" name="Group 45"/>
            <p:cNvGrpSpPr/>
            <p:nvPr/>
          </p:nvGrpSpPr>
          <p:grpSpPr>
            <a:xfrm>
              <a:off x="522227" y="0"/>
              <a:ext cx="149795" cy="149795"/>
              <a:chOff x="0" y="0"/>
              <a:chExt cx="6350000" cy="63500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47" name="Group 47"/>
            <p:cNvGrpSpPr/>
            <p:nvPr/>
          </p:nvGrpSpPr>
          <p:grpSpPr>
            <a:xfrm>
              <a:off x="522227" y="303607"/>
              <a:ext cx="149795" cy="149795"/>
              <a:chOff x="0" y="0"/>
              <a:chExt cx="6350000" cy="63500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49" name="Group 49"/>
            <p:cNvGrpSpPr/>
            <p:nvPr/>
          </p:nvGrpSpPr>
          <p:grpSpPr>
            <a:xfrm>
              <a:off x="522227" y="593892"/>
              <a:ext cx="149795" cy="149795"/>
              <a:chOff x="0" y="0"/>
              <a:chExt cx="6350000" cy="63500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51" name="Group 51"/>
            <p:cNvGrpSpPr/>
            <p:nvPr/>
          </p:nvGrpSpPr>
          <p:grpSpPr>
            <a:xfrm>
              <a:off x="0" y="0"/>
              <a:ext cx="149795" cy="149795"/>
              <a:chOff x="0" y="0"/>
              <a:chExt cx="6350000" cy="635000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53" name="Group 53"/>
            <p:cNvGrpSpPr/>
            <p:nvPr/>
          </p:nvGrpSpPr>
          <p:grpSpPr>
            <a:xfrm>
              <a:off x="0" y="303607"/>
              <a:ext cx="149795" cy="149795"/>
              <a:chOff x="0" y="0"/>
              <a:chExt cx="6350000" cy="63500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55" name="Group 55"/>
            <p:cNvGrpSpPr/>
            <p:nvPr/>
          </p:nvGrpSpPr>
          <p:grpSpPr>
            <a:xfrm>
              <a:off x="0" y="593892"/>
              <a:ext cx="149795" cy="149795"/>
              <a:chOff x="0" y="0"/>
              <a:chExt cx="6350000" cy="6350000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</p:grpSp>
      <p:sp>
        <p:nvSpPr>
          <p:cNvPr id="57" name="TextBox 40"/>
          <p:cNvSpPr txBox="1"/>
          <p:nvPr/>
        </p:nvSpPr>
        <p:spPr>
          <a:xfrm>
            <a:off x="9685579" y="1579928"/>
            <a:ext cx="6104364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48"/>
              </a:lnSpc>
              <a:spcBef>
                <a:spcPct val="0"/>
              </a:spcBef>
            </a:pPr>
            <a:r>
              <a:rPr lang="ru-RU" sz="3391" dirty="0" smtClean="0">
                <a:solidFill>
                  <a:srgbClr val="13538A"/>
                </a:solidFill>
                <a:latin typeface="Montserrat Extra-Bold"/>
              </a:rPr>
              <a:t>ОБЩИЙ ОБЪЕМ СРЕДСТВ </a:t>
            </a:r>
          </a:p>
          <a:p>
            <a:pPr algn="ctr">
              <a:lnSpc>
                <a:spcPts val="4748"/>
              </a:lnSpc>
              <a:spcBef>
                <a:spcPct val="0"/>
              </a:spcBef>
            </a:pPr>
            <a:r>
              <a:rPr lang="ru-RU" sz="3391" dirty="0" smtClean="0">
                <a:solidFill>
                  <a:schemeClr val="accent4">
                    <a:lumMod val="75000"/>
                  </a:schemeClr>
                </a:solidFill>
                <a:latin typeface="Montserrat Extra-Bold"/>
              </a:rPr>
              <a:t>3</a:t>
            </a:r>
            <a:r>
              <a:rPr lang="en-US" sz="3391" dirty="0" smtClean="0">
                <a:solidFill>
                  <a:schemeClr val="accent4">
                    <a:lumMod val="75000"/>
                  </a:schemeClr>
                </a:solidFill>
                <a:latin typeface="Montserrat Extra-Bold"/>
              </a:rPr>
              <a:t>. </a:t>
            </a:r>
            <a:r>
              <a:rPr lang="ru-RU" sz="3391" dirty="0" smtClean="0">
                <a:solidFill>
                  <a:schemeClr val="accent4">
                    <a:lumMod val="75000"/>
                  </a:schemeClr>
                </a:solidFill>
                <a:latin typeface="Montserrat Extra-Bold"/>
              </a:rPr>
              <a:t>340 МЛРД</a:t>
            </a:r>
            <a:r>
              <a:rPr lang="en-US" sz="3391" dirty="0" smtClean="0">
                <a:solidFill>
                  <a:schemeClr val="accent4">
                    <a:lumMod val="75000"/>
                  </a:schemeClr>
                </a:solidFill>
                <a:latin typeface="Montserrat Extra-Bold"/>
              </a:rPr>
              <a:t>.</a:t>
            </a:r>
            <a:r>
              <a:rPr lang="ru-RU" sz="3391" dirty="0" smtClean="0">
                <a:solidFill>
                  <a:schemeClr val="accent4">
                    <a:lumMod val="75000"/>
                  </a:schemeClr>
                </a:solidFill>
                <a:latin typeface="Montserrat Extra-Bold"/>
              </a:rPr>
              <a:t> РУБ.</a:t>
            </a:r>
            <a:endParaRPr lang="en-US" sz="3391" dirty="0">
              <a:solidFill>
                <a:schemeClr val="accent4">
                  <a:lumMod val="75000"/>
                </a:schemeClr>
              </a:solidFill>
              <a:latin typeface="Montserrat Extra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13544" y="103055"/>
            <a:ext cx="2144842" cy="113587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533713" y="9172475"/>
            <a:ext cx="3927674" cy="3927674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61601" y="39561"/>
            <a:ext cx="504017" cy="557766"/>
            <a:chOff x="0" y="0"/>
            <a:chExt cx="672023" cy="743688"/>
          </a:xfrm>
        </p:grpSpPr>
        <p:grpSp>
          <p:nvGrpSpPr>
            <p:cNvPr id="6" name="Group 6"/>
            <p:cNvGrpSpPr/>
            <p:nvPr/>
          </p:nvGrpSpPr>
          <p:grpSpPr>
            <a:xfrm>
              <a:off x="257789" y="0"/>
              <a:ext cx="149795" cy="14979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257789" y="303607"/>
              <a:ext cx="149795" cy="14979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257789" y="593892"/>
              <a:ext cx="149795" cy="14979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522227" y="0"/>
              <a:ext cx="149795" cy="149795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522227" y="303607"/>
              <a:ext cx="149795" cy="149795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522227" y="593892"/>
              <a:ext cx="149795" cy="149795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149795" cy="14979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303607"/>
              <a:ext cx="149795" cy="14979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593892"/>
              <a:ext cx="149795" cy="149795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rcRect r="12879"/>
          <a:stretch>
            <a:fillRect/>
          </a:stretch>
        </p:blipFill>
        <p:spPr>
          <a:xfrm>
            <a:off x="813609" y="1028700"/>
            <a:ext cx="4519822" cy="238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 t="31533" b="4883"/>
          <a:stretch>
            <a:fillRect/>
          </a:stretch>
        </p:blipFill>
        <p:spPr>
          <a:xfrm>
            <a:off x="3560826" y="2385881"/>
            <a:ext cx="3545209" cy="4007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6"/>
          <p:cNvSpPr txBox="1"/>
          <p:nvPr/>
        </p:nvSpPr>
        <p:spPr>
          <a:xfrm>
            <a:off x="5610584" y="36380"/>
            <a:ext cx="8105416" cy="59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3"/>
              </a:lnSpc>
              <a:spcBef>
                <a:spcPct val="0"/>
              </a:spcBef>
            </a:pPr>
            <a:r>
              <a:rPr lang="en-US" sz="3474" dirty="0">
                <a:solidFill>
                  <a:srgbClr val="13538A"/>
                </a:solidFill>
                <a:latin typeface="Montserrat Extra-Bold"/>
              </a:rPr>
              <a:t>НЕВИННОМЫССК В ЦИФРАХ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548544" y="1705000"/>
            <a:ext cx="7085432" cy="1831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3"/>
              </a:lnSpc>
            </a:pPr>
            <a:r>
              <a:rPr lang="en-US" sz="3474" dirty="0">
                <a:solidFill>
                  <a:srgbClr val="0FB293"/>
                </a:solidFill>
                <a:latin typeface="Montserrat Extra-Bold"/>
              </a:rPr>
              <a:t>НА УСТРОЙСТВО ПАНДУСОВ</a:t>
            </a:r>
          </a:p>
          <a:p>
            <a:pPr algn="ctr">
              <a:lnSpc>
                <a:spcPts val="4863"/>
              </a:lnSpc>
            </a:pPr>
            <a:r>
              <a:rPr lang="en-US" sz="3474" dirty="0">
                <a:solidFill>
                  <a:srgbClr val="0FB293"/>
                </a:solidFill>
                <a:latin typeface="Montserrat Extra-Bold"/>
              </a:rPr>
              <a:t>В 19 САДАХ И 8 ШКОЛАХ</a:t>
            </a:r>
          </a:p>
          <a:p>
            <a:pPr algn="ctr">
              <a:lnSpc>
                <a:spcPts val="4863"/>
              </a:lnSpc>
              <a:spcBef>
                <a:spcPct val="0"/>
              </a:spcBef>
            </a:pPr>
            <a:r>
              <a:rPr lang="en-US" sz="3474" dirty="0">
                <a:solidFill>
                  <a:srgbClr val="0FB293"/>
                </a:solidFill>
                <a:latin typeface="Montserrat Extra-Bold"/>
              </a:rPr>
              <a:t>6,1 МЛН.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13544" y="103055"/>
            <a:ext cx="2144842" cy="113587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533713" y="9172475"/>
            <a:ext cx="3927674" cy="3927674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61601" y="39561"/>
            <a:ext cx="504017" cy="557766"/>
            <a:chOff x="0" y="0"/>
            <a:chExt cx="672023" cy="743688"/>
          </a:xfrm>
        </p:grpSpPr>
        <p:grpSp>
          <p:nvGrpSpPr>
            <p:cNvPr id="6" name="Group 6"/>
            <p:cNvGrpSpPr/>
            <p:nvPr/>
          </p:nvGrpSpPr>
          <p:grpSpPr>
            <a:xfrm>
              <a:off x="257789" y="0"/>
              <a:ext cx="149795" cy="14979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257789" y="303607"/>
              <a:ext cx="149795" cy="14979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257789" y="593892"/>
              <a:ext cx="149795" cy="14979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522227" y="0"/>
              <a:ext cx="149795" cy="149795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522227" y="303607"/>
              <a:ext cx="149795" cy="149795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522227" y="593892"/>
              <a:ext cx="149795" cy="149795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149795" cy="14979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303607"/>
              <a:ext cx="149795" cy="14979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593892"/>
              <a:ext cx="149795" cy="149795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rcRect r="12879"/>
          <a:stretch>
            <a:fillRect/>
          </a:stretch>
        </p:blipFill>
        <p:spPr>
          <a:xfrm>
            <a:off x="813609" y="1028700"/>
            <a:ext cx="4519822" cy="238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 t="31533" b="4883"/>
          <a:stretch>
            <a:fillRect/>
          </a:stretch>
        </p:blipFill>
        <p:spPr>
          <a:xfrm>
            <a:off x="3560826" y="2385881"/>
            <a:ext cx="3545209" cy="4007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rcRect t="20908"/>
          <a:stretch>
            <a:fillRect/>
          </a:stretch>
        </p:blipFill>
        <p:spPr>
          <a:xfrm>
            <a:off x="10760610" y="6401701"/>
            <a:ext cx="5997235" cy="3162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6"/>
          <a:srcRect r="22006"/>
          <a:stretch>
            <a:fillRect/>
          </a:stretch>
        </p:blipFill>
        <p:spPr>
          <a:xfrm>
            <a:off x="13953741" y="4253001"/>
            <a:ext cx="3305559" cy="2822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8"/>
          <p:cNvSpPr txBox="1"/>
          <p:nvPr/>
        </p:nvSpPr>
        <p:spPr>
          <a:xfrm>
            <a:off x="5610584" y="36380"/>
            <a:ext cx="7267216" cy="59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3"/>
              </a:lnSpc>
              <a:spcBef>
                <a:spcPct val="0"/>
              </a:spcBef>
            </a:pPr>
            <a:r>
              <a:rPr lang="en-US" sz="3474" dirty="0">
                <a:solidFill>
                  <a:srgbClr val="13538A"/>
                </a:solidFill>
                <a:latin typeface="Montserrat Extra-Bold"/>
              </a:rPr>
              <a:t>НЕВИННОМЫССК В ЦИФРАХ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548544" y="1705000"/>
            <a:ext cx="7085432" cy="1831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3"/>
              </a:lnSpc>
            </a:pPr>
            <a:r>
              <a:rPr lang="en-US" sz="3474" dirty="0">
                <a:solidFill>
                  <a:srgbClr val="0FB293"/>
                </a:solidFill>
                <a:latin typeface="Montserrat Extra-Bold"/>
              </a:rPr>
              <a:t>НА УСТРОЙСТВО ПАНДУСОВ</a:t>
            </a:r>
          </a:p>
          <a:p>
            <a:pPr algn="ctr">
              <a:lnSpc>
                <a:spcPts val="4863"/>
              </a:lnSpc>
            </a:pPr>
            <a:r>
              <a:rPr lang="en-US" sz="3474" dirty="0">
                <a:solidFill>
                  <a:srgbClr val="0FB293"/>
                </a:solidFill>
                <a:latin typeface="Montserrat Extra-Bold"/>
              </a:rPr>
              <a:t>В 19 САДАХ И 8 ШКОЛАХ</a:t>
            </a:r>
          </a:p>
          <a:p>
            <a:pPr algn="ctr">
              <a:lnSpc>
                <a:spcPts val="4863"/>
              </a:lnSpc>
              <a:spcBef>
                <a:spcPct val="0"/>
              </a:spcBef>
            </a:pPr>
            <a:r>
              <a:rPr lang="en-US" sz="3474" dirty="0">
                <a:solidFill>
                  <a:srgbClr val="0FB293"/>
                </a:solidFill>
                <a:latin typeface="Montserrat Extra-Bold"/>
              </a:rPr>
              <a:t>6,1 МЛН. РУБ.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320197" y="7341299"/>
            <a:ext cx="6781492" cy="1831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3"/>
              </a:lnSpc>
            </a:pPr>
            <a:r>
              <a:rPr lang="en-US" sz="3474" dirty="0">
                <a:solidFill>
                  <a:srgbClr val="0FB293"/>
                </a:solidFill>
                <a:latin typeface="Montserrat Extra-Bold"/>
              </a:rPr>
              <a:t>НА УСТРОЙСТВО ВЕРАНД</a:t>
            </a:r>
          </a:p>
          <a:p>
            <a:pPr algn="ctr">
              <a:lnSpc>
                <a:spcPts val="4863"/>
              </a:lnSpc>
            </a:pPr>
            <a:r>
              <a:rPr lang="en-US" sz="3474" dirty="0">
                <a:solidFill>
                  <a:srgbClr val="0FB293"/>
                </a:solidFill>
                <a:latin typeface="Montserrat Extra-Bold"/>
              </a:rPr>
              <a:t>С НАЗЕМНЫМ ПОКРЫТИЕМ</a:t>
            </a:r>
          </a:p>
          <a:p>
            <a:pPr algn="ctr">
              <a:lnSpc>
                <a:spcPts val="4863"/>
              </a:lnSpc>
              <a:spcBef>
                <a:spcPct val="0"/>
              </a:spcBef>
            </a:pPr>
            <a:r>
              <a:rPr lang="en-US" sz="3474" dirty="0">
                <a:solidFill>
                  <a:srgbClr val="0FB293"/>
                </a:solidFill>
                <a:latin typeface="Montserrat Extra-Bold"/>
              </a:rPr>
              <a:t>3,1 МЛН.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13544" y="103055"/>
            <a:ext cx="2144842" cy="113587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533713" y="9172475"/>
            <a:ext cx="3927674" cy="3927674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61601" y="39561"/>
            <a:ext cx="504017" cy="557766"/>
            <a:chOff x="0" y="0"/>
            <a:chExt cx="672023" cy="743688"/>
          </a:xfrm>
        </p:grpSpPr>
        <p:grpSp>
          <p:nvGrpSpPr>
            <p:cNvPr id="6" name="Group 6"/>
            <p:cNvGrpSpPr/>
            <p:nvPr/>
          </p:nvGrpSpPr>
          <p:grpSpPr>
            <a:xfrm>
              <a:off x="257789" y="0"/>
              <a:ext cx="149795" cy="14979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257789" y="303607"/>
              <a:ext cx="149795" cy="14979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257789" y="593892"/>
              <a:ext cx="149795" cy="14979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522227" y="0"/>
              <a:ext cx="149795" cy="149795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522227" y="303607"/>
              <a:ext cx="149795" cy="149795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522227" y="593892"/>
              <a:ext cx="149795" cy="149795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149795" cy="14979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303607"/>
              <a:ext cx="149795" cy="14979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593892"/>
              <a:ext cx="149795" cy="149795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1238928"/>
            <a:ext cx="7153609" cy="4023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56290" y="5434231"/>
            <a:ext cx="7129675" cy="4010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6"/>
          <p:cNvSpPr txBox="1"/>
          <p:nvPr/>
        </p:nvSpPr>
        <p:spPr>
          <a:xfrm>
            <a:off x="5610583" y="36380"/>
            <a:ext cx="7153609" cy="59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3"/>
              </a:lnSpc>
              <a:spcBef>
                <a:spcPct val="0"/>
              </a:spcBef>
            </a:pPr>
            <a:r>
              <a:rPr lang="en-US" sz="3474" dirty="0">
                <a:solidFill>
                  <a:srgbClr val="13538A"/>
                </a:solidFill>
                <a:latin typeface="Montserrat Extra-Bold"/>
              </a:rPr>
              <a:t>НЕВИННОМЫССК В ЦИФРАХ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671586" y="2118055"/>
            <a:ext cx="8587714" cy="2448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3"/>
              </a:lnSpc>
            </a:pPr>
            <a:r>
              <a:rPr lang="en-US" sz="3474" dirty="0">
                <a:solidFill>
                  <a:srgbClr val="0FB293"/>
                </a:solidFill>
                <a:latin typeface="Montserrat Extra-Bold"/>
              </a:rPr>
              <a:t>НА ОРГАНИЗАЦИЮ БЕСПЛАТНОГО</a:t>
            </a:r>
          </a:p>
          <a:p>
            <a:pPr algn="ctr">
              <a:lnSpc>
                <a:spcPts val="4863"/>
              </a:lnSpc>
            </a:pPr>
            <a:r>
              <a:rPr lang="en-US" sz="3474" dirty="0">
                <a:solidFill>
                  <a:srgbClr val="0FB293"/>
                </a:solidFill>
                <a:latin typeface="Montserrat Extra-Bold"/>
              </a:rPr>
              <a:t>ГОРЯЧЕГО ПИТАНИЯ</a:t>
            </a:r>
          </a:p>
          <a:p>
            <a:pPr algn="ctr">
              <a:lnSpc>
                <a:spcPts val="4863"/>
              </a:lnSpc>
            </a:pPr>
            <a:r>
              <a:rPr lang="en-US" sz="3474" dirty="0">
                <a:solidFill>
                  <a:srgbClr val="0FB293"/>
                </a:solidFill>
                <a:latin typeface="Montserrat Extra-Bold"/>
              </a:rPr>
              <a:t>ОБУЧАЮЩИХСЯ 1-4 КЛАССОВ</a:t>
            </a:r>
          </a:p>
          <a:p>
            <a:pPr algn="ctr">
              <a:lnSpc>
                <a:spcPts val="4863"/>
              </a:lnSpc>
              <a:spcBef>
                <a:spcPct val="0"/>
              </a:spcBef>
            </a:pPr>
            <a:r>
              <a:rPr lang="en-US" sz="3474" dirty="0">
                <a:solidFill>
                  <a:srgbClr val="0FB293"/>
                </a:solidFill>
                <a:latin typeface="Montserrat Extra-Bold"/>
              </a:rPr>
              <a:t>62 МЛН. РУБ.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32622" y="5896141"/>
            <a:ext cx="8237730" cy="3276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5"/>
              </a:lnSpc>
            </a:pPr>
            <a:r>
              <a:rPr lang="en-US" sz="3082" dirty="0">
                <a:solidFill>
                  <a:srgbClr val="0FB293"/>
                </a:solidFill>
                <a:latin typeface="Montserrat Extra-Bold"/>
              </a:rPr>
              <a:t>НА ОРГАНИЗАЦИЮ БЕСПЛАТНОГО</a:t>
            </a:r>
          </a:p>
          <a:p>
            <a:pPr algn="ctr">
              <a:lnSpc>
                <a:spcPts val="4315"/>
              </a:lnSpc>
            </a:pPr>
            <a:r>
              <a:rPr lang="en-US" sz="3082" dirty="0">
                <a:solidFill>
                  <a:srgbClr val="0FB293"/>
                </a:solidFill>
                <a:latin typeface="Montserrat Extra-Bold"/>
              </a:rPr>
              <a:t>ГОРЯЧЕГО ПИТАНИЯ</a:t>
            </a:r>
          </a:p>
          <a:p>
            <a:pPr algn="ctr">
              <a:lnSpc>
                <a:spcPts val="4315"/>
              </a:lnSpc>
            </a:pPr>
            <a:r>
              <a:rPr lang="en-US" sz="3082" dirty="0">
                <a:solidFill>
                  <a:srgbClr val="0FB293"/>
                </a:solidFill>
                <a:latin typeface="Montserrat Extra-Bold"/>
              </a:rPr>
              <a:t>ДЕТЕЙ ИНВАЛИДОВ,</a:t>
            </a:r>
          </a:p>
          <a:p>
            <a:pPr algn="ctr">
              <a:lnSpc>
                <a:spcPts val="4315"/>
              </a:lnSpc>
            </a:pPr>
            <a:r>
              <a:rPr lang="en-US" sz="3082" dirty="0">
                <a:solidFill>
                  <a:srgbClr val="0FB293"/>
                </a:solidFill>
                <a:latin typeface="Montserrat Extra-Bold"/>
              </a:rPr>
              <a:t>ДЕТЕЙ С ОГРАНИЧЕННЫМИ ВОЗМОЖНОСТЯМИ ЗДОРОВЬЯ</a:t>
            </a:r>
          </a:p>
          <a:p>
            <a:pPr algn="ctr">
              <a:lnSpc>
                <a:spcPts val="4315"/>
              </a:lnSpc>
              <a:spcBef>
                <a:spcPct val="0"/>
              </a:spcBef>
            </a:pPr>
            <a:r>
              <a:rPr lang="en-US" sz="3082" dirty="0">
                <a:solidFill>
                  <a:srgbClr val="0FB293"/>
                </a:solidFill>
                <a:latin typeface="Montserrat Extra-Bold"/>
              </a:rPr>
              <a:t>6 МЛН.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13544" y="103055"/>
            <a:ext cx="2144842" cy="113587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533713" y="9172475"/>
            <a:ext cx="3927674" cy="3927674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61601" y="39561"/>
            <a:ext cx="504017" cy="557766"/>
            <a:chOff x="0" y="0"/>
            <a:chExt cx="672023" cy="743688"/>
          </a:xfrm>
        </p:grpSpPr>
        <p:grpSp>
          <p:nvGrpSpPr>
            <p:cNvPr id="6" name="Group 6"/>
            <p:cNvGrpSpPr/>
            <p:nvPr/>
          </p:nvGrpSpPr>
          <p:grpSpPr>
            <a:xfrm>
              <a:off x="257789" y="0"/>
              <a:ext cx="149795" cy="14979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257789" y="303607"/>
              <a:ext cx="149795" cy="14979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257789" y="593892"/>
              <a:ext cx="149795" cy="14979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522227" y="0"/>
              <a:ext cx="149795" cy="149795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522227" y="303607"/>
              <a:ext cx="149795" cy="149795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522227" y="593892"/>
              <a:ext cx="149795" cy="149795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149795" cy="14979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303607"/>
              <a:ext cx="149795" cy="14979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593892"/>
              <a:ext cx="149795" cy="149795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rcRect l="4979"/>
          <a:stretch>
            <a:fillRect/>
          </a:stretch>
        </p:blipFill>
        <p:spPr>
          <a:xfrm>
            <a:off x="875756" y="1132331"/>
            <a:ext cx="7506244" cy="4486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5"/>
          <p:cNvSpPr txBox="1"/>
          <p:nvPr/>
        </p:nvSpPr>
        <p:spPr>
          <a:xfrm>
            <a:off x="5610584" y="36380"/>
            <a:ext cx="7191016" cy="59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3"/>
              </a:lnSpc>
              <a:spcBef>
                <a:spcPct val="0"/>
              </a:spcBef>
            </a:pPr>
            <a:r>
              <a:rPr lang="en-US" sz="3474" dirty="0">
                <a:solidFill>
                  <a:srgbClr val="13538A"/>
                </a:solidFill>
                <a:latin typeface="Montserrat Extra-Bold"/>
              </a:rPr>
              <a:t>НЕВИННОМЫССК В ЦИФРАХ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470352" y="1730002"/>
            <a:ext cx="7788948" cy="2959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204" dirty="0">
                <a:solidFill>
                  <a:srgbClr val="0FB293"/>
                </a:solidFill>
                <a:latin typeface="Montserrat Extra-Bold"/>
              </a:rPr>
              <a:t>ПРИОБРЕТЕНИЕ</a:t>
            </a:r>
          </a:p>
          <a:p>
            <a:pPr algn="ctr">
              <a:lnSpc>
                <a:spcPts val="5886"/>
              </a:lnSpc>
            </a:pPr>
            <a:r>
              <a:rPr lang="en-US" sz="4204" dirty="0">
                <a:solidFill>
                  <a:srgbClr val="0FB293"/>
                </a:solidFill>
                <a:latin typeface="Montserrat Extra-Bold"/>
              </a:rPr>
              <a:t>НОВОГОДНИХ ПОДАРКОВ</a:t>
            </a:r>
          </a:p>
          <a:p>
            <a:pPr algn="ctr">
              <a:lnSpc>
                <a:spcPts val="5886"/>
              </a:lnSpc>
            </a:pPr>
            <a:r>
              <a:rPr lang="en-US" sz="4204" dirty="0">
                <a:solidFill>
                  <a:srgbClr val="0FB293"/>
                </a:solidFill>
                <a:latin typeface="Montserrat Extra-Bold"/>
              </a:rPr>
              <a:t>ДЛЯ ДЕТЕЙ</a:t>
            </a:r>
          </a:p>
          <a:p>
            <a:pPr algn="ctr">
              <a:lnSpc>
                <a:spcPts val="5886"/>
              </a:lnSpc>
              <a:spcBef>
                <a:spcPct val="0"/>
              </a:spcBef>
            </a:pPr>
            <a:r>
              <a:rPr lang="en-US" sz="4204" dirty="0">
                <a:solidFill>
                  <a:srgbClr val="0FB293"/>
                </a:solidFill>
                <a:latin typeface="Montserrat Extra-Bold"/>
              </a:rPr>
              <a:t>2,7 МЛН.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13544" y="103055"/>
            <a:ext cx="2144842" cy="113587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533713" y="9172475"/>
            <a:ext cx="3927674" cy="3927674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61601" y="39561"/>
            <a:ext cx="504017" cy="557766"/>
            <a:chOff x="0" y="0"/>
            <a:chExt cx="672023" cy="743688"/>
          </a:xfrm>
        </p:grpSpPr>
        <p:grpSp>
          <p:nvGrpSpPr>
            <p:cNvPr id="6" name="Group 6"/>
            <p:cNvGrpSpPr/>
            <p:nvPr/>
          </p:nvGrpSpPr>
          <p:grpSpPr>
            <a:xfrm>
              <a:off x="257789" y="0"/>
              <a:ext cx="149795" cy="14979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257789" y="303607"/>
              <a:ext cx="149795" cy="14979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257789" y="593892"/>
              <a:ext cx="149795" cy="14979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522227" y="0"/>
              <a:ext cx="149795" cy="149795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522227" y="303607"/>
              <a:ext cx="149795" cy="149795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522227" y="593892"/>
              <a:ext cx="149795" cy="149795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149795" cy="14979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303607"/>
              <a:ext cx="149795" cy="14979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593892"/>
              <a:ext cx="149795" cy="149795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rcRect l="4979"/>
          <a:stretch>
            <a:fillRect/>
          </a:stretch>
        </p:blipFill>
        <p:spPr>
          <a:xfrm>
            <a:off x="813609" y="1132331"/>
            <a:ext cx="7506244" cy="4486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 t="12112"/>
          <a:stretch>
            <a:fillRect/>
          </a:stretch>
        </p:blipFill>
        <p:spPr>
          <a:xfrm>
            <a:off x="8929178" y="5815725"/>
            <a:ext cx="8871297" cy="4210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6"/>
          <p:cNvSpPr txBox="1"/>
          <p:nvPr/>
        </p:nvSpPr>
        <p:spPr>
          <a:xfrm>
            <a:off x="5610584" y="36380"/>
            <a:ext cx="7191016" cy="59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3"/>
              </a:lnSpc>
              <a:spcBef>
                <a:spcPct val="0"/>
              </a:spcBef>
            </a:pPr>
            <a:r>
              <a:rPr lang="en-US" sz="3474" dirty="0">
                <a:solidFill>
                  <a:srgbClr val="13538A"/>
                </a:solidFill>
                <a:latin typeface="Montserrat Extra-Bold"/>
              </a:rPr>
              <a:t>НЕВИННОМЫССК В ЦИФРАХ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470352" y="1730002"/>
            <a:ext cx="7788948" cy="2959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204" dirty="0">
                <a:solidFill>
                  <a:srgbClr val="0FB293"/>
                </a:solidFill>
                <a:latin typeface="Montserrat Extra-Bold"/>
              </a:rPr>
              <a:t>ПРИОБРЕТЕНИЕ</a:t>
            </a:r>
          </a:p>
          <a:p>
            <a:pPr algn="ctr">
              <a:lnSpc>
                <a:spcPts val="5886"/>
              </a:lnSpc>
            </a:pPr>
            <a:r>
              <a:rPr lang="en-US" sz="4204" dirty="0">
                <a:solidFill>
                  <a:srgbClr val="0FB293"/>
                </a:solidFill>
                <a:latin typeface="Montserrat Extra-Bold"/>
              </a:rPr>
              <a:t>НОВОГОДНИХ ПОДАРКОВ</a:t>
            </a:r>
          </a:p>
          <a:p>
            <a:pPr algn="ctr">
              <a:lnSpc>
                <a:spcPts val="5886"/>
              </a:lnSpc>
            </a:pPr>
            <a:r>
              <a:rPr lang="en-US" sz="4204" dirty="0">
                <a:solidFill>
                  <a:srgbClr val="0FB293"/>
                </a:solidFill>
                <a:latin typeface="Montserrat Extra-Bold"/>
              </a:rPr>
              <a:t>ДЛЯ ДЕТЕЙ</a:t>
            </a:r>
          </a:p>
          <a:p>
            <a:pPr algn="ctr">
              <a:lnSpc>
                <a:spcPts val="5886"/>
              </a:lnSpc>
              <a:spcBef>
                <a:spcPct val="0"/>
              </a:spcBef>
            </a:pPr>
            <a:r>
              <a:rPr lang="en-US" sz="4204" dirty="0">
                <a:solidFill>
                  <a:srgbClr val="0FB293"/>
                </a:solidFill>
                <a:latin typeface="Montserrat Extra-Bold"/>
              </a:rPr>
              <a:t>2,7 МЛН. РУБ.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50023" y="5971054"/>
            <a:ext cx="7683017" cy="1750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5"/>
              </a:lnSpc>
            </a:pPr>
            <a:r>
              <a:rPr lang="en-US" sz="2497" dirty="0">
                <a:solidFill>
                  <a:srgbClr val="0FB293"/>
                </a:solidFill>
                <a:latin typeface="Montserrat Extra-Bold"/>
              </a:rPr>
              <a:t>ОБЕСПЕЧЕНИЕ ОТДЫХА</a:t>
            </a:r>
          </a:p>
          <a:p>
            <a:pPr algn="ctr">
              <a:lnSpc>
                <a:spcPts val="3495"/>
              </a:lnSpc>
            </a:pPr>
            <a:r>
              <a:rPr lang="en-US" sz="2497" dirty="0">
                <a:solidFill>
                  <a:srgbClr val="0FB293"/>
                </a:solidFill>
                <a:latin typeface="Montserrat Extra-Bold"/>
              </a:rPr>
              <a:t>И ОЗДОРОВЛЕНИЯ ДЕТЕЙ</a:t>
            </a:r>
          </a:p>
          <a:p>
            <a:pPr algn="ctr">
              <a:lnSpc>
                <a:spcPts val="3495"/>
              </a:lnSpc>
            </a:pPr>
            <a:r>
              <a:rPr lang="en-US" sz="2497" dirty="0">
                <a:solidFill>
                  <a:srgbClr val="0FB293"/>
                </a:solidFill>
                <a:latin typeface="Montserrat Extra-Bold"/>
              </a:rPr>
              <a:t>ЗА СЧЕТ СРЕДСТВ КРАЕВОГО БЮДЖЕТА</a:t>
            </a:r>
          </a:p>
          <a:p>
            <a:pPr algn="ctr">
              <a:lnSpc>
                <a:spcPts val="3495"/>
              </a:lnSpc>
              <a:spcBef>
                <a:spcPct val="0"/>
              </a:spcBef>
            </a:pPr>
            <a:r>
              <a:rPr lang="en-US" sz="2497" dirty="0">
                <a:solidFill>
                  <a:srgbClr val="0FB293"/>
                </a:solidFill>
                <a:latin typeface="Montserrat Extra-Bold"/>
              </a:rPr>
              <a:t>7,5 МЛН. РУБ.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20876" y="7873228"/>
            <a:ext cx="7141311" cy="218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7"/>
              </a:lnSpc>
            </a:pPr>
            <a:r>
              <a:rPr lang="en-US" sz="2476" dirty="0">
                <a:solidFill>
                  <a:srgbClr val="0FB293"/>
                </a:solidFill>
                <a:latin typeface="Montserrat Extra-Bold"/>
              </a:rPr>
              <a:t>ОРГАНИЗАЦИЯ И ПРОВЕДЕНИЕ КАНИКУЛЯРНОГО ОТДЫХА И ОЗДОРОВЛЕНИЯ ДЕТЕЙ</a:t>
            </a:r>
          </a:p>
          <a:p>
            <a:pPr algn="ctr">
              <a:lnSpc>
                <a:spcPts val="3467"/>
              </a:lnSpc>
            </a:pPr>
            <a:r>
              <a:rPr lang="en-US" sz="2476" dirty="0">
                <a:solidFill>
                  <a:srgbClr val="0FB293"/>
                </a:solidFill>
                <a:latin typeface="Montserrat Extra-Bold"/>
              </a:rPr>
              <a:t>ЗА СЧЕТ СРЕДСТВ БЮДЖЕТА ГОРОДА</a:t>
            </a:r>
          </a:p>
          <a:p>
            <a:pPr algn="ctr">
              <a:lnSpc>
                <a:spcPts val="3467"/>
              </a:lnSpc>
              <a:spcBef>
                <a:spcPct val="0"/>
              </a:spcBef>
            </a:pPr>
            <a:r>
              <a:rPr lang="en-US" sz="2476" dirty="0">
                <a:solidFill>
                  <a:srgbClr val="0FB293"/>
                </a:solidFill>
                <a:latin typeface="Montserrat Extra-Bold"/>
              </a:rPr>
              <a:t>1 МЛН.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13544" y="103055"/>
            <a:ext cx="2144842" cy="113587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533713" y="9172475"/>
            <a:ext cx="3927674" cy="3927674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61601" y="39561"/>
            <a:ext cx="504017" cy="557766"/>
            <a:chOff x="0" y="0"/>
            <a:chExt cx="672023" cy="743688"/>
          </a:xfrm>
        </p:grpSpPr>
        <p:grpSp>
          <p:nvGrpSpPr>
            <p:cNvPr id="6" name="Group 6"/>
            <p:cNvGrpSpPr/>
            <p:nvPr/>
          </p:nvGrpSpPr>
          <p:grpSpPr>
            <a:xfrm>
              <a:off x="257789" y="0"/>
              <a:ext cx="149795" cy="14979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257789" y="303607"/>
              <a:ext cx="149795" cy="14979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257789" y="593892"/>
              <a:ext cx="149795" cy="14979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522227" y="0"/>
              <a:ext cx="149795" cy="149795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522227" y="303607"/>
              <a:ext cx="149795" cy="149795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522227" y="593892"/>
              <a:ext cx="149795" cy="149795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149795" cy="14979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303607"/>
              <a:ext cx="149795" cy="14979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593892"/>
              <a:ext cx="149795" cy="149795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18573" y="874254"/>
            <a:ext cx="4158589" cy="2750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 r="28522"/>
          <a:stretch>
            <a:fillRect/>
          </a:stretch>
        </p:blipFill>
        <p:spPr>
          <a:xfrm>
            <a:off x="11851306" y="2489617"/>
            <a:ext cx="4319037" cy="339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6"/>
          <p:cNvSpPr txBox="1"/>
          <p:nvPr/>
        </p:nvSpPr>
        <p:spPr>
          <a:xfrm>
            <a:off x="5610584" y="36380"/>
            <a:ext cx="7191016" cy="59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3"/>
              </a:lnSpc>
              <a:spcBef>
                <a:spcPct val="0"/>
              </a:spcBef>
            </a:pPr>
            <a:r>
              <a:rPr lang="en-US" sz="3474" dirty="0">
                <a:solidFill>
                  <a:srgbClr val="13538A"/>
                </a:solidFill>
                <a:latin typeface="Montserrat Extra-Bold"/>
              </a:rPr>
              <a:t>НЕВИННОМЫССК В ЦИФРАХ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61601" y="1542834"/>
            <a:ext cx="8386285" cy="2538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6"/>
              </a:lnSpc>
            </a:pPr>
            <a:r>
              <a:rPr lang="en-US" sz="3604" dirty="0">
                <a:solidFill>
                  <a:srgbClr val="0FB293"/>
                </a:solidFill>
                <a:latin typeface="Montserrat Extra-Bold"/>
              </a:rPr>
              <a:t>ПРОВЕДЕНИЕ РАБОТ</a:t>
            </a:r>
          </a:p>
          <a:p>
            <a:pPr algn="ctr">
              <a:lnSpc>
                <a:spcPts val="5046"/>
              </a:lnSpc>
            </a:pPr>
            <a:r>
              <a:rPr lang="en-US" sz="3604" dirty="0">
                <a:solidFill>
                  <a:srgbClr val="0FB293"/>
                </a:solidFill>
                <a:latin typeface="Montserrat Extra-Bold"/>
              </a:rPr>
              <a:t>ПО АНТИТЕРРОРИСТИЧЕСКИМ</a:t>
            </a:r>
          </a:p>
          <a:p>
            <a:pPr algn="ctr">
              <a:lnSpc>
                <a:spcPts val="5046"/>
              </a:lnSpc>
            </a:pPr>
            <a:r>
              <a:rPr lang="en-US" sz="3604" dirty="0">
                <a:solidFill>
                  <a:srgbClr val="0FB293"/>
                </a:solidFill>
                <a:latin typeface="Montserrat Extra-Bold"/>
              </a:rPr>
              <a:t>МЕРОПРИЯТИЯМ</a:t>
            </a:r>
          </a:p>
          <a:p>
            <a:pPr algn="ctr">
              <a:lnSpc>
                <a:spcPts val="5046"/>
              </a:lnSpc>
              <a:spcBef>
                <a:spcPct val="0"/>
              </a:spcBef>
            </a:pPr>
            <a:r>
              <a:rPr lang="en-US" sz="3604" dirty="0">
                <a:solidFill>
                  <a:srgbClr val="0FB293"/>
                </a:solidFill>
                <a:latin typeface="Montserrat Extra-Bold"/>
              </a:rPr>
              <a:t>9,7 МЛН.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13544" y="103055"/>
            <a:ext cx="2144842" cy="113587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533713" y="9172475"/>
            <a:ext cx="3927674" cy="3927674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61601" y="39561"/>
            <a:ext cx="504017" cy="557766"/>
            <a:chOff x="0" y="0"/>
            <a:chExt cx="672023" cy="743688"/>
          </a:xfrm>
        </p:grpSpPr>
        <p:grpSp>
          <p:nvGrpSpPr>
            <p:cNvPr id="6" name="Group 6"/>
            <p:cNvGrpSpPr/>
            <p:nvPr/>
          </p:nvGrpSpPr>
          <p:grpSpPr>
            <a:xfrm>
              <a:off x="257789" y="0"/>
              <a:ext cx="149795" cy="14979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257789" y="303607"/>
              <a:ext cx="149795" cy="14979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257789" y="593892"/>
              <a:ext cx="149795" cy="14979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522227" y="0"/>
              <a:ext cx="149795" cy="149795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522227" y="303607"/>
              <a:ext cx="149795" cy="149795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522227" y="593892"/>
              <a:ext cx="149795" cy="149795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149795" cy="14979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303607"/>
              <a:ext cx="149795" cy="14979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593892"/>
              <a:ext cx="149795" cy="149795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18573" y="874254"/>
            <a:ext cx="4158589" cy="2750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 r="28522"/>
          <a:stretch>
            <a:fillRect/>
          </a:stretch>
        </p:blipFill>
        <p:spPr>
          <a:xfrm>
            <a:off x="11851306" y="2489617"/>
            <a:ext cx="4319037" cy="339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50630" y="4534736"/>
            <a:ext cx="5524910" cy="3742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79916" y="6857484"/>
            <a:ext cx="4453634" cy="2969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8"/>
          <p:cNvSpPr txBox="1"/>
          <p:nvPr/>
        </p:nvSpPr>
        <p:spPr>
          <a:xfrm>
            <a:off x="5610584" y="36380"/>
            <a:ext cx="7191016" cy="59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3"/>
              </a:lnSpc>
              <a:spcBef>
                <a:spcPct val="0"/>
              </a:spcBef>
            </a:pPr>
            <a:r>
              <a:rPr lang="en-US" sz="3474" dirty="0">
                <a:solidFill>
                  <a:srgbClr val="13538A"/>
                </a:solidFill>
                <a:latin typeface="Montserrat Extra-Bold"/>
              </a:rPr>
              <a:t>НЕВИННОМЫССК В ЦИФРАХ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61601" y="1542834"/>
            <a:ext cx="8386285" cy="2538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6"/>
              </a:lnSpc>
            </a:pPr>
            <a:r>
              <a:rPr lang="en-US" sz="3604" dirty="0">
                <a:solidFill>
                  <a:srgbClr val="0FB293"/>
                </a:solidFill>
                <a:latin typeface="Montserrat Extra-Bold"/>
              </a:rPr>
              <a:t>ПРОВЕДЕНИЕ РАБОТ</a:t>
            </a:r>
          </a:p>
          <a:p>
            <a:pPr algn="ctr">
              <a:lnSpc>
                <a:spcPts val="5046"/>
              </a:lnSpc>
            </a:pPr>
            <a:r>
              <a:rPr lang="en-US" sz="3604" dirty="0">
                <a:solidFill>
                  <a:srgbClr val="0FB293"/>
                </a:solidFill>
                <a:latin typeface="Montserrat Extra-Bold"/>
              </a:rPr>
              <a:t>ПО АНТИТЕРРОРИСТИЧЕСКИМ</a:t>
            </a:r>
          </a:p>
          <a:p>
            <a:pPr algn="ctr">
              <a:lnSpc>
                <a:spcPts val="5046"/>
              </a:lnSpc>
            </a:pPr>
            <a:r>
              <a:rPr lang="en-US" sz="3604" dirty="0">
                <a:solidFill>
                  <a:srgbClr val="0FB293"/>
                </a:solidFill>
                <a:latin typeface="Montserrat Extra-Bold"/>
              </a:rPr>
              <a:t>МЕРОПРИЯТИЯМ</a:t>
            </a:r>
          </a:p>
          <a:p>
            <a:pPr algn="ctr">
              <a:lnSpc>
                <a:spcPts val="5046"/>
              </a:lnSpc>
              <a:spcBef>
                <a:spcPct val="0"/>
              </a:spcBef>
            </a:pPr>
            <a:r>
              <a:rPr lang="en-US" sz="3604" dirty="0">
                <a:solidFill>
                  <a:srgbClr val="0FB293"/>
                </a:solidFill>
                <a:latin typeface="Montserrat Extra-Bold"/>
              </a:rPr>
              <a:t>9,7 МЛН. РУБ.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644637" y="6420818"/>
            <a:ext cx="7865049" cy="317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6"/>
              </a:lnSpc>
            </a:pPr>
            <a:r>
              <a:rPr lang="en-US" sz="3604" dirty="0">
                <a:solidFill>
                  <a:srgbClr val="0FB293"/>
                </a:solidFill>
                <a:latin typeface="Montserrat Extra-Bold"/>
              </a:rPr>
              <a:t>СУБСИДИЯ В ВИДЕ</a:t>
            </a:r>
          </a:p>
          <a:p>
            <a:pPr algn="ctr">
              <a:lnSpc>
                <a:spcPts val="5046"/>
              </a:lnSpc>
            </a:pPr>
            <a:r>
              <a:rPr lang="en-US" sz="3604" dirty="0">
                <a:solidFill>
                  <a:srgbClr val="0FB293"/>
                </a:solidFill>
                <a:latin typeface="Montserrat Extra-Bold"/>
              </a:rPr>
              <a:t>ИМУЩЕСТВЕННОГО ВЗНОСА</a:t>
            </a:r>
          </a:p>
          <a:p>
            <a:pPr algn="ctr">
              <a:lnSpc>
                <a:spcPts val="5046"/>
              </a:lnSpc>
            </a:pPr>
            <a:r>
              <a:rPr lang="en-US" sz="3604" dirty="0">
                <a:solidFill>
                  <a:srgbClr val="0FB293"/>
                </a:solidFill>
                <a:latin typeface="Montserrat Extra-Bold"/>
              </a:rPr>
              <a:t>В АНО ДО "ДЕТСКИЙ ТЕХНОПАРК КВАНТОРИУМ"</a:t>
            </a:r>
          </a:p>
          <a:p>
            <a:pPr algn="ctr">
              <a:lnSpc>
                <a:spcPts val="5046"/>
              </a:lnSpc>
              <a:spcBef>
                <a:spcPct val="0"/>
              </a:spcBef>
            </a:pPr>
            <a:r>
              <a:rPr lang="en-US" sz="3604" dirty="0">
                <a:solidFill>
                  <a:srgbClr val="0FB293"/>
                </a:solidFill>
                <a:latin typeface="Montserrat Extra-Bold"/>
              </a:rPr>
              <a:t>3,6 МЛН.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261929">
            <a:off x="9529097" y="-3897920"/>
            <a:ext cx="12406564" cy="128565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503445">
            <a:off x="16271422" y="-688600"/>
            <a:ext cx="2293248" cy="2376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907459">
            <a:off x="-469322" y="7673063"/>
            <a:ext cx="2393626" cy="248044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032962" y="9258300"/>
            <a:ext cx="1181100" cy="118110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7259300" y="2331504"/>
            <a:ext cx="571500" cy="57150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285675" y="3319892"/>
            <a:ext cx="15716650" cy="3647215"/>
            <a:chOff x="0" y="0"/>
            <a:chExt cx="20955533" cy="486295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14598"/>
              <a:ext cx="20955533" cy="3935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00"/>
                </a:lnSpc>
              </a:pPr>
              <a:r>
                <a:rPr lang="en-US" sz="11100" spc="1110">
                  <a:solidFill>
                    <a:srgbClr val="FFFFFF"/>
                  </a:solidFill>
                  <a:latin typeface="Montserrat Semi-Bold Bold"/>
                </a:rPr>
                <a:t>НЕВИННОМЫССК</a:t>
              </a:r>
            </a:p>
            <a:p>
              <a:pPr algn="ctr">
                <a:lnSpc>
                  <a:spcPts val="11100"/>
                </a:lnSpc>
              </a:pPr>
              <a:r>
                <a:rPr lang="en-US" sz="11100" spc="1110">
                  <a:solidFill>
                    <a:srgbClr val="FFFFFF"/>
                  </a:solidFill>
                  <a:latin typeface="Montserrat Semi-Bold Bold"/>
                </a:rPr>
                <a:t>В ЦИФРАХ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159941"/>
              <a:ext cx="20955533" cy="707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13544" y="103055"/>
            <a:ext cx="2144842" cy="113587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533713" y="9172475"/>
            <a:ext cx="3927674" cy="3927674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61601" y="39561"/>
            <a:ext cx="504017" cy="557766"/>
            <a:chOff x="0" y="0"/>
            <a:chExt cx="672023" cy="743688"/>
          </a:xfrm>
        </p:grpSpPr>
        <p:grpSp>
          <p:nvGrpSpPr>
            <p:cNvPr id="6" name="Group 6"/>
            <p:cNvGrpSpPr/>
            <p:nvPr/>
          </p:nvGrpSpPr>
          <p:grpSpPr>
            <a:xfrm>
              <a:off x="257789" y="0"/>
              <a:ext cx="149795" cy="14979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257789" y="303607"/>
              <a:ext cx="149795" cy="14979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257789" y="593892"/>
              <a:ext cx="149795" cy="14979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522227" y="0"/>
              <a:ext cx="149795" cy="149795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522227" y="303607"/>
              <a:ext cx="149795" cy="149795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522227" y="593892"/>
              <a:ext cx="149795" cy="149795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149795" cy="14979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303607"/>
              <a:ext cx="149795" cy="14979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593892"/>
              <a:ext cx="149795" cy="149795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</p:grpSp>
      <p:sp>
        <p:nvSpPr>
          <p:cNvPr id="26" name="TextBox 26"/>
          <p:cNvSpPr txBox="1"/>
          <p:nvPr/>
        </p:nvSpPr>
        <p:spPr>
          <a:xfrm>
            <a:off x="5610584" y="36380"/>
            <a:ext cx="7191016" cy="59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3"/>
              </a:lnSpc>
              <a:spcBef>
                <a:spcPct val="0"/>
              </a:spcBef>
            </a:pPr>
            <a:r>
              <a:rPr lang="en-US" sz="3474" dirty="0">
                <a:solidFill>
                  <a:srgbClr val="13538A"/>
                </a:solidFill>
                <a:latin typeface="Montserrat Extra-Bold"/>
              </a:rPr>
              <a:t>НЕВИННОМЫССК В ЦИФРАХ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61601" y="1542834"/>
            <a:ext cx="8386285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6"/>
              </a:lnSpc>
            </a:pPr>
            <a:r>
              <a:rPr lang="en-US" sz="3604" dirty="0">
                <a:solidFill>
                  <a:srgbClr val="0FB293"/>
                </a:solidFill>
                <a:latin typeface="Montserrat Extra-Bold"/>
              </a:rPr>
              <a:t>КАПИТАЛЬНЫЙ РЕМОНТ</a:t>
            </a:r>
          </a:p>
          <a:p>
            <a:pPr algn="ctr">
              <a:lnSpc>
                <a:spcPts val="5046"/>
              </a:lnSpc>
            </a:pPr>
            <a:r>
              <a:rPr lang="ru-RU" sz="3604" dirty="0" smtClean="0">
                <a:solidFill>
                  <a:srgbClr val="0FB293"/>
                </a:solidFill>
                <a:latin typeface="Montserrat Extra-Bold"/>
              </a:rPr>
              <a:t>В 2022 ГОДУ</a:t>
            </a:r>
          </a:p>
          <a:p>
            <a:pPr algn="ctr">
              <a:lnSpc>
                <a:spcPts val="5046"/>
              </a:lnSpc>
            </a:pPr>
            <a:r>
              <a:rPr lang="en-US" sz="3604" dirty="0" smtClean="0">
                <a:solidFill>
                  <a:srgbClr val="0FB293"/>
                </a:solidFill>
                <a:latin typeface="Montserrat Extra-Bold"/>
              </a:rPr>
              <a:t>МБОУ </a:t>
            </a:r>
            <a:r>
              <a:rPr lang="en-US" sz="3604" dirty="0">
                <a:solidFill>
                  <a:srgbClr val="0FB293"/>
                </a:solidFill>
                <a:latin typeface="Montserrat Extra-Bold"/>
              </a:rPr>
              <a:t>СОШ № 2</a:t>
            </a:r>
          </a:p>
          <a:p>
            <a:pPr algn="ctr">
              <a:lnSpc>
                <a:spcPts val="5046"/>
              </a:lnSpc>
              <a:spcBef>
                <a:spcPct val="0"/>
              </a:spcBef>
            </a:pPr>
            <a:r>
              <a:rPr lang="en-US" sz="3604" dirty="0">
                <a:solidFill>
                  <a:srgbClr val="0FB293"/>
                </a:solidFill>
                <a:latin typeface="Montserrat Extra-Bold"/>
              </a:rPr>
              <a:t>152,4 МЛН. РУБ</a:t>
            </a:r>
            <a:r>
              <a:rPr lang="en-US" sz="3604" dirty="0" smtClean="0">
                <a:solidFill>
                  <a:srgbClr val="0FB293"/>
                </a:solidFill>
                <a:latin typeface="Montserrat Extra-Bold"/>
              </a:rPr>
              <a:t>.</a:t>
            </a:r>
            <a:endParaRPr lang="ru-RU" sz="3604" dirty="0">
              <a:solidFill>
                <a:srgbClr val="0FB293"/>
              </a:solidFill>
              <a:latin typeface="Montserrat Extra-Bold"/>
            </a:endParaRPr>
          </a:p>
        </p:txBody>
      </p:sp>
      <p:pic>
        <p:nvPicPr>
          <p:cNvPr id="29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52930" y="1104901"/>
            <a:ext cx="7113013" cy="4503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13544" y="103055"/>
            <a:ext cx="2144842" cy="113587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533713" y="9172475"/>
            <a:ext cx="3927674" cy="3927674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61601" y="39561"/>
            <a:ext cx="504017" cy="557766"/>
            <a:chOff x="0" y="0"/>
            <a:chExt cx="672023" cy="743688"/>
          </a:xfrm>
        </p:grpSpPr>
        <p:grpSp>
          <p:nvGrpSpPr>
            <p:cNvPr id="6" name="Group 6"/>
            <p:cNvGrpSpPr/>
            <p:nvPr/>
          </p:nvGrpSpPr>
          <p:grpSpPr>
            <a:xfrm>
              <a:off x="257789" y="0"/>
              <a:ext cx="149795" cy="14979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257789" y="303607"/>
              <a:ext cx="149795" cy="14979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257789" y="593892"/>
              <a:ext cx="149795" cy="14979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522227" y="0"/>
              <a:ext cx="149795" cy="149795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522227" y="303607"/>
              <a:ext cx="149795" cy="149795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522227" y="593892"/>
              <a:ext cx="149795" cy="149795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149795" cy="14979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303607"/>
              <a:ext cx="149795" cy="14979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593892"/>
              <a:ext cx="149795" cy="149795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</p:grpSp>
      <p:sp>
        <p:nvSpPr>
          <p:cNvPr id="26" name="TextBox 26"/>
          <p:cNvSpPr txBox="1"/>
          <p:nvPr/>
        </p:nvSpPr>
        <p:spPr>
          <a:xfrm>
            <a:off x="5610584" y="36380"/>
            <a:ext cx="7191016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3"/>
              </a:lnSpc>
              <a:spcBef>
                <a:spcPct val="0"/>
              </a:spcBef>
            </a:pPr>
            <a:r>
              <a:rPr lang="en-US" sz="3474" dirty="0">
                <a:solidFill>
                  <a:srgbClr val="13538A"/>
                </a:solidFill>
                <a:latin typeface="Montserrat Extra-Bold"/>
              </a:rPr>
              <a:t>НЕВИННОМЫССК В ЦИФРАХ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73697" y="1556331"/>
            <a:ext cx="8386285" cy="251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6"/>
              </a:lnSpc>
            </a:pPr>
            <a:r>
              <a:rPr lang="en-US" sz="3604" dirty="0">
                <a:solidFill>
                  <a:srgbClr val="0FB293"/>
                </a:solidFill>
                <a:latin typeface="Montserrat Extra-Bold"/>
              </a:rPr>
              <a:t>КАПИТАЛЬНЫЙ РЕМОНТ</a:t>
            </a:r>
          </a:p>
          <a:p>
            <a:pPr algn="ctr">
              <a:lnSpc>
                <a:spcPts val="5046"/>
              </a:lnSpc>
            </a:pPr>
            <a:r>
              <a:rPr lang="ru-RU" sz="3604" dirty="0">
                <a:solidFill>
                  <a:srgbClr val="0FB293"/>
                </a:solidFill>
                <a:latin typeface="Montserrat Extra-Bold"/>
              </a:rPr>
              <a:t>В 2022 ГОДУ</a:t>
            </a:r>
          </a:p>
          <a:p>
            <a:pPr algn="ctr">
              <a:lnSpc>
                <a:spcPts val="5046"/>
              </a:lnSpc>
            </a:pPr>
            <a:r>
              <a:rPr lang="en-US" sz="3604" dirty="0">
                <a:solidFill>
                  <a:srgbClr val="0FB293"/>
                </a:solidFill>
                <a:latin typeface="Montserrat Extra-Bold"/>
              </a:rPr>
              <a:t>МБОУ СОШ № 2</a:t>
            </a:r>
          </a:p>
          <a:p>
            <a:pPr algn="ctr">
              <a:lnSpc>
                <a:spcPts val="5046"/>
              </a:lnSpc>
              <a:spcBef>
                <a:spcPct val="0"/>
              </a:spcBef>
            </a:pPr>
            <a:r>
              <a:rPr lang="en-US" sz="3604" dirty="0">
                <a:solidFill>
                  <a:srgbClr val="0FB293"/>
                </a:solidFill>
                <a:latin typeface="Montserrat Extra-Bold"/>
              </a:rPr>
              <a:t>152,4 МЛН. РУБ.</a:t>
            </a:r>
            <a:endParaRPr lang="ru-RU" sz="3604" dirty="0">
              <a:solidFill>
                <a:srgbClr val="0FB293"/>
              </a:solidFill>
              <a:latin typeface="Montserrat Extra-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9120916" y="6427793"/>
            <a:ext cx="7865049" cy="320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6"/>
              </a:lnSpc>
            </a:pPr>
            <a:r>
              <a:rPr lang="en-US" sz="3604" dirty="0">
                <a:solidFill>
                  <a:srgbClr val="13538A"/>
                </a:solidFill>
                <a:latin typeface="Montserrat Extra-Bold"/>
              </a:rPr>
              <a:t>КАПИТАЛЬНЫЙ </a:t>
            </a:r>
            <a:r>
              <a:rPr lang="en-US" sz="3604" dirty="0" smtClean="0">
                <a:solidFill>
                  <a:srgbClr val="13538A"/>
                </a:solidFill>
                <a:latin typeface="Montserrat Extra-Bold"/>
              </a:rPr>
              <a:t>РЕМОНТ</a:t>
            </a:r>
            <a:endParaRPr lang="ru-RU" sz="3604" dirty="0" smtClean="0">
              <a:solidFill>
                <a:srgbClr val="13538A"/>
              </a:solidFill>
              <a:latin typeface="Montserrat Extra-Bold"/>
            </a:endParaRPr>
          </a:p>
          <a:p>
            <a:pPr algn="ctr">
              <a:lnSpc>
                <a:spcPts val="5046"/>
              </a:lnSpc>
            </a:pPr>
            <a:r>
              <a:rPr lang="ru-RU" sz="3604" dirty="0" smtClean="0">
                <a:solidFill>
                  <a:srgbClr val="13538A"/>
                </a:solidFill>
                <a:latin typeface="Montserrat Extra-Bold"/>
              </a:rPr>
              <a:t>В 2023 году</a:t>
            </a:r>
            <a:endParaRPr lang="en-US" sz="3604" dirty="0">
              <a:solidFill>
                <a:srgbClr val="13538A"/>
              </a:solidFill>
              <a:latin typeface="Montserrat Extra-Bold"/>
            </a:endParaRPr>
          </a:p>
          <a:p>
            <a:pPr algn="ctr">
              <a:lnSpc>
                <a:spcPts val="5046"/>
              </a:lnSpc>
            </a:pPr>
            <a:r>
              <a:rPr lang="en-US" sz="3604" dirty="0" smtClean="0">
                <a:solidFill>
                  <a:srgbClr val="13538A"/>
                </a:solidFill>
                <a:latin typeface="Montserrat Extra-Bold"/>
              </a:rPr>
              <a:t>МБОУ </a:t>
            </a:r>
            <a:r>
              <a:rPr lang="en-US" sz="3604" dirty="0">
                <a:solidFill>
                  <a:srgbClr val="13538A"/>
                </a:solidFill>
                <a:latin typeface="Montserrat Extra-Bold"/>
              </a:rPr>
              <a:t>СОШ № </a:t>
            </a:r>
            <a:r>
              <a:rPr lang="ru-RU" sz="3604" dirty="0" smtClean="0">
                <a:solidFill>
                  <a:srgbClr val="13538A"/>
                </a:solidFill>
                <a:latin typeface="Montserrat Extra-Bold"/>
              </a:rPr>
              <a:t>14</a:t>
            </a:r>
            <a:endParaRPr lang="en-US" sz="3604" dirty="0">
              <a:solidFill>
                <a:srgbClr val="13538A"/>
              </a:solidFill>
              <a:latin typeface="Montserrat Extra-Bold"/>
            </a:endParaRPr>
          </a:p>
          <a:p>
            <a:pPr algn="ctr">
              <a:lnSpc>
                <a:spcPts val="5046"/>
              </a:lnSpc>
              <a:spcBef>
                <a:spcPct val="0"/>
              </a:spcBef>
            </a:pPr>
            <a:r>
              <a:rPr lang="ru-RU" sz="3604" dirty="0" smtClean="0">
                <a:solidFill>
                  <a:srgbClr val="13538A"/>
                </a:solidFill>
                <a:latin typeface="Montserrat Extra-Bold"/>
              </a:rPr>
              <a:t>148,9</a:t>
            </a:r>
            <a:r>
              <a:rPr lang="en-US" sz="3604" dirty="0" smtClean="0">
                <a:solidFill>
                  <a:srgbClr val="13538A"/>
                </a:solidFill>
                <a:latin typeface="Montserrat Extra-Bold"/>
              </a:rPr>
              <a:t> </a:t>
            </a:r>
            <a:r>
              <a:rPr lang="en-US" sz="3604" dirty="0">
                <a:solidFill>
                  <a:srgbClr val="13538A"/>
                </a:solidFill>
                <a:latin typeface="Montserrat Extra-Bold"/>
              </a:rPr>
              <a:t>МЛН. РУБ.</a:t>
            </a:r>
            <a:endParaRPr lang="ru-RU" sz="3604" dirty="0">
              <a:solidFill>
                <a:srgbClr val="13538A"/>
              </a:solidFill>
              <a:latin typeface="Montserrat Extra-Bold"/>
            </a:endParaRPr>
          </a:p>
          <a:p>
            <a:pPr algn="ctr">
              <a:lnSpc>
                <a:spcPts val="5046"/>
              </a:lnSpc>
              <a:spcBef>
                <a:spcPct val="0"/>
              </a:spcBef>
            </a:pPr>
            <a:endParaRPr lang="en-US" sz="3604" dirty="0">
              <a:solidFill>
                <a:srgbClr val="0FB293"/>
              </a:solidFill>
              <a:latin typeface="Montserrat Extra-Bold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53" y="4360179"/>
            <a:ext cx="7528173" cy="5230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67800" y="1238928"/>
            <a:ext cx="7315199" cy="4628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766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13544" y="103055"/>
            <a:ext cx="2144842" cy="113587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533713" y="9172475"/>
            <a:ext cx="3927674" cy="3927674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61601" y="39561"/>
            <a:ext cx="504017" cy="557766"/>
            <a:chOff x="0" y="0"/>
            <a:chExt cx="672023" cy="743688"/>
          </a:xfrm>
        </p:grpSpPr>
        <p:grpSp>
          <p:nvGrpSpPr>
            <p:cNvPr id="6" name="Group 6"/>
            <p:cNvGrpSpPr/>
            <p:nvPr/>
          </p:nvGrpSpPr>
          <p:grpSpPr>
            <a:xfrm>
              <a:off x="257789" y="0"/>
              <a:ext cx="149795" cy="14979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257789" y="303607"/>
              <a:ext cx="149795" cy="14979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257789" y="593892"/>
              <a:ext cx="149795" cy="14979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522227" y="0"/>
              <a:ext cx="149795" cy="149795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522227" y="303607"/>
              <a:ext cx="149795" cy="149795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522227" y="593892"/>
              <a:ext cx="149795" cy="149795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149795" cy="14979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303607"/>
              <a:ext cx="149795" cy="14979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593892"/>
              <a:ext cx="149795" cy="149795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rcRect t="13488" b="3768"/>
          <a:stretch>
            <a:fillRect/>
          </a:stretch>
        </p:blipFill>
        <p:spPr>
          <a:xfrm>
            <a:off x="8455881" y="1238928"/>
            <a:ext cx="7881139" cy="4597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6"/>
          <p:cNvSpPr txBox="1"/>
          <p:nvPr/>
        </p:nvSpPr>
        <p:spPr>
          <a:xfrm>
            <a:off x="5610584" y="36380"/>
            <a:ext cx="7267216" cy="59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3"/>
              </a:lnSpc>
              <a:spcBef>
                <a:spcPct val="0"/>
              </a:spcBef>
            </a:pPr>
            <a:r>
              <a:rPr lang="en-US" sz="3474" dirty="0">
                <a:solidFill>
                  <a:srgbClr val="13538A"/>
                </a:solidFill>
                <a:latin typeface="Montserrat Extra-Bold"/>
              </a:rPr>
              <a:t>НЕВИННОМЫССК В ЦИФРАХ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61601" y="1769031"/>
            <a:ext cx="8386285" cy="1897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6"/>
              </a:lnSpc>
            </a:pPr>
            <a:r>
              <a:rPr lang="en-US" sz="3604" dirty="0">
                <a:solidFill>
                  <a:srgbClr val="0FB293"/>
                </a:solidFill>
                <a:latin typeface="Montserrat Extra-Bold"/>
              </a:rPr>
              <a:t>ЭНЕРГОСЕРВИСНЫЕ</a:t>
            </a:r>
          </a:p>
          <a:p>
            <a:pPr algn="ctr">
              <a:lnSpc>
                <a:spcPts val="5046"/>
              </a:lnSpc>
            </a:pPr>
            <a:r>
              <a:rPr lang="en-US" sz="3604" dirty="0">
                <a:solidFill>
                  <a:srgbClr val="0FB293"/>
                </a:solidFill>
                <a:latin typeface="Montserrat Extra-Bold"/>
              </a:rPr>
              <a:t>КОНТРАКТЫ</a:t>
            </a:r>
          </a:p>
          <a:p>
            <a:pPr algn="ctr">
              <a:lnSpc>
                <a:spcPts val="5046"/>
              </a:lnSpc>
              <a:spcBef>
                <a:spcPct val="0"/>
              </a:spcBef>
            </a:pPr>
            <a:r>
              <a:rPr lang="en-US" sz="3604" dirty="0">
                <a:solidFill>
                  <a:srgbClr val="0FB293"/>
                </a:solidFill>
                <a:latin typeface="Montserrat Extra-Bold"/>
              </a:rPr>
              <a:t>31,1 МЛН.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13544" y="103055"/>
            <a:ext cx="2144842" cy="113587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533713" y="9172475"/>
            <a:ext cx="3927674" cy="3927674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61601" y="39561"/>
            <a:ext cx="504017" cy="557766"/>
            <a:chOff x="0" y="0"/>
            <a:chExt cx="672023" cy="743688"/>
          </a:xfrm>
        </p:grpSpPr>
        <p:grpSp>
          <p:nvGrpSpPr>
            <p:cNvPr id="6" name="Group 6"/>
            <p:cNvGrpSpPr/>
            <p:nvPr/>
          </p:nvGrpSpPr>
          <p:grpSpPr>
            <a:xfrm>
              <a:off x="257789" y="0"/>
              <a:ext cx="149795" cy="14979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257789" y="303607"/>
              <a:ext cx="149795" cy="14979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257789" y="593892"/>
              <a:ext cx="149795" cy="14979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522227" y="0"/>
              <a:ext cx="149795" cy="149795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522227" y="303607"/>
              <a:ext cx="149795" cy="149795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522227" y="593892"/>
              <a:ext cx="149795" cy="149795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149795" cy="14979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303607"/>
              <a:ext cx="149795" cy="14979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593892"/>
              <a:ext cx="149795" cy="149795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 l="10388" b="12426"/>
          <a:stretch>
            <a:fillRect/>
          </a:stretch>
        </p:blipFill>
        <p:spPr>
          <a:xfrm>
            <a:off x="813609" y="4935451"/>
            <a:ext cx="8850697" cy="4865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6"/>
          <p:cNvSpPr txBox="1"/>
          <p:nvPr/>
        </p:nvSpPr>
        <p:spPr>
          <a:xfrm>
            <a:off x="5610584" y="36380"/>
            <a:ext cx="7267216" cy="59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63"/>
              </a:lnSpc>
              <a:spcBef>
                <a:spcPct val="0"/>
              </a:spcBef>
            </a:pPr>
            <a:r>
              <a:rPr lang="en-US" sz="3474" dirty="0">
                <a:solidFill>
                  <a:srgbClr val="13538A"/>
                </a:solidFill>
                <a:latin typeface="Montserrat Extra-Bold"/>
              </a:rPr>
              <a:t>НЕВИННОМЫССК В ЦИФРАХ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61601" y="1769031"/>
            <a:ext cx="8386285" cy="1897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6"/>
              </a:lnSpc>
            </a:pPr>
            <a:r>
              <a:rPr lang="en-US" sz="3604" dirty="0">
                <a:solidFill>
                  <a:srgbClr val="0FB293"/>
                </a:solidFill>
                <a:latin typeface="Montserrat Extra-Bold"/>
              </a:rPr>
              <a:t>ЭНЕРГОСЕРВИСНЫЕ</a:t>
            </a:r>
          </a:p>
          <a:p>
            <a:pPr algn="ctr">
              <a:lnSpc>
                <a:spcPts val="5046"/>
              </a:lnSpc>
            </a:pPr>
            <a:r>
              <a:rPr lang="en-US" sz="3604" dirty="0">
                <a:solidFill>
                  <a:srgbClr val="0FB293"/>
                </a:solidFill>
                <a:latin typeface="Montserrat Extra-Bold"/>
              </a:rPr>
              <a:t>КОНТРАКТЫ</a:t>
            </a:r>
          </a:p>
          <a:p>
            <a:pPr algn="ctr">
              <a:lnSpc>
                <a:spcPts val="5046"/>
              </a:lnSpc>
              <a:spcBef>
                <a:spcPct val="0"/>
              </a:spcBef>
            </a:pPr>
            <a:r>
              <a:rPr lang="en-US" sz="3604" dirty="0">
                <a:solidFill>
                  <a:srgbClr val="0FB293"/>
                </a:solidFill>
                <a:latin typeface="Montserrat Extra-Bold"/>
              </a:rPr>
              <a:t>31,1 МЛН. РУБ.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664307" y="6332306"/>
            <a:ext cx="7865049" cy="317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6"/>
              </a:lnSpc>
            </a:pPr>
            <a:r>
              <a:rPr lang="en-US" sz="3604" dirty="0">
                <a:solidFill>
                  <a:srgbClr val="0FB293"/>
                </a:solidFill>
                <a:latin typeface="Montserrat Extra-Bold"/>
              </a:rPr>
              <a:t>ОПЛАТА ЛИЗИНГОВЫХ ПЛАТЕЖЕЙ НА ПРИОБРЕТЕНИЕ СПЕЦТЕХНИКИ</a:t>
            </a:r>
          </a:p>
          <a:p>
            <a:pPr algn="ctr">
              <a:lnSpc>
                <a:spcPts val="5046"/>
              </a:lnSpc>
              <a:spcBef>
                <a:spcPct val="0"/>
              </a:spcBef>
            </a:pPr>
            <a:r>
              <a:rPr lang="en-US" sz="3604" dirty="0">
                <a:solidFill>
                  <a:srgbClr val="0FB293"/>
                </a:solidFill>
                <a:latin typeface="Montserrat Extra-Bold"/>
              </a:rPr>
              <a:t>19,3 МЛН. РУБ.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4"/>
          <a:srcRect t="13488" b="3768"/>
          <a:stretch>
            <a:fillRect/>
          </a:stretch>
        </p:blipFill>
        <p:spPr>
          <a:xfrm>
            <a:off x="8455881" y="1238928"/>
            <a:ext cx="7881139" cy="4597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393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63046" y="184328"/>
            <a:ext cx="2144842" cy="113587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324163" y="8972141"/>
            <a:ext cx="3927674" cy="3927674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52051" y="-160774"/>
            <a:ext cx="504017" cy="557766"/>
            <a:chOff x="0" y="0"/>
            <a:chExt cx="672023" cy="743688"/>
          </a:xfrm>
        </p:grpSpPr>
        <p:grpSp>
          <p:nvGrpSpPr>
            <p:cNvPr id="6" name="Group 6"/>
            <p:cNvGrpSpPr/>
            <p:nvPr/>
          </p:nvGrpSpPr>
          <p:grpSpPr>
            <a:xfrm>
              <a:off x="257789" y="0"/>
              <a:ext cx="149795" cy="14979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257789" y="303607"/>
              <a:ext cx="149795" cy="14979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257789" y="593892"/>
              <a:ext cx="149795" cy="14979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522227" y="0"/>
              <a:ext cx="149795" cy="149795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522227" y="303607"/>
              <a:ext cx="149795" cy="149795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522227" y="593892"/>
              <a:ext cx="149795" cy="149795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149795" cy="14979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303607"/>
              <a:ext cx="149795" cy="14979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593892"/>
              <a:ext cx="149795" cy="149795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86150" y="7624405"/>
            <a:ext cx="2891337" cy="269547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53397" y="5326557"/>
            <a:ext cx="6913412" cy="5729490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8196223" y="2171700"/>
            <a:ext cx="730363" cy="4681933"/>
            <a:chOff x="0" y="0"/>
            <a:chExt cx="1468487" cy="512621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68487" cy="5126212"/>
            </a:xfrm>
            <a:custGeom>
              <a:avLst/>
              <a:gdLst/>
              <a:ahLst/>
              <a:cxnLst/>
              <a:rect l="l" t="t" r="r" b="b"/>
              <a:pathLst>
                <a:path w="1468487" h="5126212">
                  <a:moveTo>
                    <a:pt x="1344027" y="5126212"/>
                  </a:moveTo>
                  <a:lnTo>
                    <a:pt x="124460" y="5126212"/>
                  </a:lnTo>
                  <a:cubicBezTo>
                    <a:pt x="55880" y="5126212"/>
                    <a:pt x="0" y="5070332"/>
                    <a:pt x="0" y="50017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5001752"/>
                  </a:lnTo>
                  <a:cubicBezTo>
                    <a:pt x="1468487" y="5070332"/>
                    <a:pt x="1412607" y="5126212"/>
                    <a:pt x="1344027" y="5126212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10852696" y="3412526"/>
            <a:ext cx="729703" cy="3441107"/>
            <a:chOff x="0" y="0"/>
            <a:chExt cx="1468487" cy="650338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468487" cy="6503384"/>
            </a:xfrm>
            <a:custGeom>
              <a:avLst/>
              <a:gdLst/>
              <a:ahLst/>
              <a:cxnLst/>
              <a:rect l="l" t="t" r="r" b="b"/>
              <a:pathLst>
                <a:path w="1468487" h="6503384">
                  <a:moveTo>
                    <a:pt x="1344027" y="6503384"/>
                  </a:moveTo>
                  <a:lnTo>
                    <a:pt x="124460" y="6503384"/>
                  </a:lnTo>
                  <a:cubicBezTo>
                    <a:pt x="55880" y="6503384"/>
                    <a:pt x="0" y="6447504"/>
                    <a:pt x="0" y="63789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6378924"/>
                  </a:lnTo>
                  <a:cubicBezTo>
                    <a:pt x="1468487" y="6447504"/>
                    <a:pt x="1412607" y="6503384"/>
                    <a:pt x="1344027" y="6503384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30" name="Group 30"/>
          <p:cNvGrpSpPr/>
          <p:nvPr/>
        </p:nvGrpSpPr>
        <p:grpSpPr>
          <a:xfrm rot="5400000">
            <a:off x="3065413" y="-201160"/>
            <a:ext cx="1240213" cy="6365253"/>
            <a:chOff x="0" y="0"/>
            <a:chExt cx="2076063" cy="1065515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076063" cy="10655154"/>
            </a:xfrm>
            <a:custGeom>
              <a:avLst/>
              <a:gdLst/>
              <a:ahLst/>
              <a:cxnLst/>
              <a:rect l="l" t="t" r="r" b="b"/>
              <a:pathLst>
                <a:path w="2076063" h="10655154">
                  <a:moveTo>
                    <a:pt x="1951603" y="10655154"/>
                  </a:moveTo>
                  <a:lnTo>
                    <a:pt x="124460" y="10655154"/>
                  </a:lnTo>
                  <a:cubicBezTo>
                    <a:pt x="55880" y="10655154"/>
                    <a:pt x="0" y="10599275"/>
                    <a:pt x="0" y="105306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51603" y="0"/>
                  </a:lnTo>
                  <a:cubicBezTo>
                    <a:pt x="2020183" y="0"/>
                    <a:pt x="2076063" y="55880"/>
                    <a:pt x="2076063" y="124460"/>
                  </a:cubicBezTo>
                  <a:lnTo>
                    <a:pt x="2076063" y="10530694"/>
                  </a:lnTo>
                  <a:cubicBezTo>
                    <a:pt x="2076063" y="10599275"/>
                    <a:pt x="2020183" y="10655154"/>
                    <a:pt x="1951603" y="10655154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32" name="Group 32"/>
          <p:cNvGrpSpPr/>
          <p:nvPr/>
        </p:nvGrpSpPr>
        <p:grpSpPr>
          <a:xfrm rot="5400000">
            <a:off x="3065413" y="1385250"/>
            <a:ext cx="1240213" cy="6365253"/>
            <a:chOff x="0" y="0"/>
            <a:chExt cx="2076063" cy="1065515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076063" cy="10655154"/>
            </a:xfrm>
            <a:custGeom>
              <a:avLst/>
              <a:gdLst/>
              <a:ahLst/>
              <a:cxnLst/>
              <a:rect l="l" t="t" r="r" b="b"/>
              <a:pathLst>
                <a:path w="2076063" h="10655154">
                  <a:moveTo>
                    <a:pt x="1951603" y="10655154"/>
                  </a:moveTo>
                  <a:lnTo>
                    <a:pt x="124460" y="10655154"/>
                  </a:lnTo>
                  <a:cubicBezTo>
                    <a:pt x="55880" y="10655154"/>
                    <a:pt x="0" y="10599275"/>
                    <a:pt x="0" y="105306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51603" y="0"/>
                  </a:lnTo>
                  <a:cubicBezTo>
                    <a:pt x="2020183" y="0"/>
                    <a:pt x="2076063" y="55880"/>
                    <a:pt x="2076063" y="124460"/>
                  </a:cubicBezTo>
                  <a:lnTo>
                    <a:pt x="2076063" y="10530694"/>
                  </a:lnTo>
                  <a:cubicBezTo>
                    <a:pt x="2076063" y="10599275"/>
                    <a:pt x="2020183" y="10655154"/>
                    <a:pt x="1951603" y="10655154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34" name="Group 34"/>
          <p:cNvGrpSpPr/>
          <p:nvPr/>
        </p:nvGrpSpPr>
        <p:grpSpPr>
          <a:xfrm rot="5400000">
            <a:off x="3065413" y="2986555"/>
            <a:ext cx="1240213" cy="6365253"/>
            <a:chOff x="0" y="0"/>
            <a:chExt cx="2076063" cy="10655154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076063" cy="10655154"/>
            </a:xfrm>
            <a:custGeom>
              <a:avLst/>
              <a:gdLst/>
              <a:ahLst/>
              <a:cxnLst/>
              <a:rect l="l" t="t" r="r" b="b"/>
              <a:pathLst>
                <a:path w="2076063" h="10655154">
                  <a:moveTo>
                    <a:pt x="1951603" y="10655154"/>
                  </a:moveTo>
                  <a:lnTo>
                    <a:pt x="124460" y="10655154"/>
                  </a:lnTo>
                  <a:cubicBezTo>
                    <a:pt x="55880" y="10655154"/>
                    <a:pt x="0" y="10599275"/>
                    <a:pt x="0" y="105306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51603" y="0"/>
                  </a:lnTo>
                  <a:cubicBezTo>
                    <a:pt x="2020183" y="0"/>
                    <a:pt x="2076063" y="55880"/>
                    <a:pt x="2076063" y="124460"/>
                  </a:cubicBezTo>
                  <a:lnTo>
                    <a:pt x="2076063" y="10530694"/>
                  </a:lnTo>
                  <a:cubicBezTo>
                    <a:pt x="2076063" y="10599275"/>
                    <a:pt x="2020183" y="10655154"/>
                    <a:pt x="1951603" y="10655154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36" name="Group 36"/>
          <p:cNvGrpSpPr/>
          <p:nvPr/>
        </p:nvGrpSpPr>
        <p:grpSpPr>
          <a:xfrm rot="5400000">
            <a:off x="983597" y="2372167"/>
            <a:ext cx="862119" cy="1218598"/>
            <a:chOff x="0" y="0"/>
            <a:chExt cx="2076063" cy="2934496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076063" cy="2934496"/>
            </a:xfrm>
            <a:custGeom>
              <a:avLst/>
              <a:gdLst/>
              <a:ahLst/>
              <a:cxnLst/>
              <a:rect l="l" t="t" r="r" b="b"/>
              <a:pathLst>
                <a:path w="2076063" h="2934496">
                  <a:moveTo>
                    <a:pt x="1951603" y="2934496"/>
                  </a:moveTo>
                  <a:lnTo>
                    <a:pt x="124460" y="2934496"/>
                  </a:lnTo>
                  <a:cubicBezTo>
                    <a:pt x="55880" y="2934496"/>
                    <a:pt x="0" y="2878616"/>
                    <a:pt x="0" y="281003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51603" y="0"/>
                  </a:lnTo>
                  <a:cubicBezTo>
                    <a:pt x="2020183" y="0"/>
                    <a:pt x="2076063" y="55880"/>
                    <a:pt x="2076063" y="124460"/>
                  </a:cubicBezTo>
                  <a:lnTo>
                    <a:pt x="2076063" y="2810036"/>
                  </a:lnTo>
                  <a:cubicBezTo>
                    <a:pt x="2076063" y="2878616"/>
                    <a:pt x="2020183" y="2934496"/>
                    <a:pt x="1951603" y="293449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8" name="Group 38"/>
          <p:cNvGrpSpPr/>
          <p:nvPr/>
        </p:nvGrpSpPr>
        <p:grpSpPr>
          <a:xfrm rot="5400000">
            <a:off x="983597" y="3958578"/>
            <a:ext cx="862119" cy="1218598"/>
            <a:chOff x="0" y="0"/>
            <a:chExt cx="2076063" cy="293449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076063" cy="2934496"/>
            </a:xfrm>
            <a:custGeom>
              <a:avLst/>
              <a:gdLst/>
              <a:ahLst/>
              <a:cxnLst/>
              <a:rect l="l" t="t" r="r" b="b"/>
              <a:pathLst>
                <a:path w="2076063" h="2934496">
                  <a:moveTo>
                    <a:pt x="1951603" y="2934496"/>
                  </a:moveTo>
                  <a:lnTo>
                    <a:pt x="124460" y="2934496"/>
                  </a:lnTo>
                  <a:cubicBezTo>
                    <a:pt x="55880" y="2934496"/>
                    <a:pt x="0" y="2878616"/>
                    <a:pt x="0" y="281003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51603" y="0"/>
                  </a:lnTo>
                  <a:cubicBezTo>
                    <a:pt x="2020183" y="0"/>
                    <a:pt x="2076063" y="55880"/>
                    <a:pt x="2076063" y="124460"/>
                  </a:cubicBezTo>
                  <a:lnTo>
                    <a:pt x="2076063" y="2810036"/>
                  </a:lnTo>
                  <a:cubicBezTo>
                    <a:pt x="2076063" y="2878616"/>
                    <a:pt x="2020183" y="2934496"/>
                    <a:pt x="1951603" y="293449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0" name="Group 40"/>
          <p:cNvGrpSpPr/>
          <p:nvPr/>
        </p:nvGrpSpPr>
        <p:grpSpPr>
          <a:xfrm rot="5400000">
            <a:off x="983597" y="5559882"/>
            <a:ext cx="862119" cy="1218598"/>
            <a:chOff x="0" y="0"/>
            <a:chExt cx="2076063" cy="2934496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076063" cy="2934496"/>
            </a:xfrm>
            <a:custGeom>
              <a:avLst/>
              <a:gdLst/>
              <a:ahLst/>
              <a:cxnLst/>
              <a:rect l="l" t="t" r="r" b="b"/>
              <a:pathLst>
                <a:path w="2076063" h="2934496">
                  <a:moveTo>
                    <a:pt x="1951603" y="2934496"/>
                  </a:moveTo>
                  <a:lnTo>
                    <a:pt x="124460" y="2934496"/>
                  </a:lnTo>
                  <a:cubicBezTo>
                    <a:pt x="55880" y="2934496"/>
                    <a:pt x="0" y="2878616"/>
                    <a:pt x="0" y="281003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51603" y="0"/>
                  </a:lnTo>
                  <a:cubicBezTo>
                    <a:pt x="2020183" y="0"/>
                    <a:pt x="2076063" y="55880"/>
                    <a:pt x="2076063" y="124460"/>
                  </a:cubicBezTo>
                  <a:lnTo>
                    <a:pt x="2076063" y="2810036"/>
                  </a:lnTo>
                  <a:cubicBezTo>
                    <a:pt x="2076063" y="2878616"/>
                    <a:pt x="2020183" y="2934496"/>
                    <a:pt x="1951603" y="293449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2" name="Group 42"/>
          <p:cNvGrpSpPr/>
          <p:nvPr/>
        </p:nvGrpSpPr>
        <p:grpSpPr>
          <a:xfrm>
            <a:off x="13345695" y="2761295"/>
            <a:ext cx="713098" cy="4092338"/>
            <a:chOff x="0" y="0"/>
            <a:chExt cx="1468487" cy="842737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468487" cy="8427376"/>
            </a:xfrm>
            <a:custGeom>
              <a:avLst/>
              <a:gdLst/>
              <a:ahLst/>
              <a:cxnLst/>
              <a:rect l="l" t="t" r="r" b="b"/>
              <a:pathLst>
                <a:path w="1468487" h="8427376">
                  <a:moveTo>
                    <a:pt x="1344027" y="8427376"/>
                  </a:moveTo>
                  <a:lnTo>
                    <a:pt x="124460" y="8427376"/>
                  </a:lnTo>
                  <a:cubicBezTo>
                    <a:pt x="55880" y="8427376"/>
                    <a:pt x="0" y="8371495"/>
                    <a:pt x="0" y="83029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8302916"/>
                  </a:lnTo>
                  <a:cubicBezTo>
                    <a:pt x="1468487" y="8371495"/>
                    <a:pt x="1412607" y="8427376"/>
                    <a:pt x="1344027" y="8427376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5926608" y="4686300"/>
            <a:ext cx="758006" cy="2167334"/>
            <a:chOff x="0" y="0"/>
            <a:chExt cx="1468487" cy="10088033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468487" cy="10088033"/>
            </a:xfrm>
            <a:custGeom>
              <a:avLst/>
              <a:gdLst/>
              <a:ahLst/>
              <a:cxnLst/>
              <a:rect l="l" t="t" r="r" b="b"/>
              <a:pathLst>
                <a:path w="1468487" h="10088033">
                  <a:moveTo>
                    <a:pt x="1344027" y="10088033"/>
                  </a:moveTo>
                  <a:lnTo>
                    <a:pt x="124460" y="10088033"/>
                  </a:lnTo>
                  <a:cubicBezTo>
                    <a:pt x="55880" y="10088033"/>
                    <a:pt x="0" y="10032153"/>
                    <a:pt x="0" y="99635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9963573"/>
                  </a:lnTo>
                  <a:cubicBezTo>
                    <a:pt x="1468487" y="10032153"/>
                    <a:pt x="1412607" y="10088033"/>
                    <a:pt x="1344027" y="10088033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sp>
        <p:nvSpPr>
          <p:cNvPr id="46" name="AutoShape 46"/>
          <p:cNvSpPr/>
          <p:nvPr/>
        </p:nvSpPr>
        <p:spPr>
          <a:xfrm rot="-5400000">
            <a:off x="4992330" y="4608656"/>
            <a:ext cx="5020887" cy="0"/>
          </a:xfrm>
          <a:prstGeom prst="line">
            <a:avLst/>
          </a:prstGeom>
          <a:ln w="38100" cap="rnd">
            <a:solidFill>
              <a:srgbClr val="000000">
                <a:alpha val="10980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7" name="AutoShape 47"/>
          <p:cNvSpPr/>
          <p:nvPr/>
        </p:nvSpPr>
        <p:spPr>
          <a:xfrm rot="-10009">
            <a:off x="7522783" y="7072047"/>
            <a:ext cx="10555618" cy="0"/>
          </a:xfrm>
          <a:prstGeom prst="line">
            <a:avLst/>
          </a:prstGeom>
          <a:ln w="38100" cap="rnd">
            <a:solidFill>
              <a:srgbClr val="000000">
                <a:alpha val="10980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8" name="Picture 4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839968" y="8047074"/>
            <a:ext cx="3321049" cy="2047980"/>
          </a:xfrm>
          <a:prstGeom prst="rect">
            <a:avLst/>
          </a:prstGeom>
        </p:spPr>
      </p:pic>
      <p:sp>
        <p:nvSpPr>
          <p:cNvPr id="49" name="TextBox 49"/>
          <p:cNvSpPr txBox="1"/>
          <p:nvPr/>
        </p:nvSpPr>
        <p:spPr>
          <a:xfrm>
            <a:off x="5942806" y="51434"/>
            <a:ext cx="6402388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НЕВИННОМЫССК В ЦИФРАХ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269206" y="604043"/>
            <a:ext cx="3855981" cy="522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2C92D5"/>
                </a:solidFill>
                <a:latin typeface="Montserrat Extra-Bold"/>
              </a:rPr>
              <a:t>Дорожный фонд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3062993" y="2510618"/>
            <a:ext cx="2951460" cy="953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2714" dirty="0">
                <a:solidFill>
                  <a:srgbClr val="FFFFFF"/>
                </a:solidFill>
                <a:latin typeface="Montserrat Extra-Bold"/>
              </a:rPr>
              <a:t>СОДЕРЖАНИЕ</a:t>
            </a:r>
          </a:p>
          <a:p>
            <a:pPr algn="ctr">
              <a:lnSpc>
                <a:spcPts val="3800"/>
              </a:lnSpc>
              <a:spcBef>
                <a:spcPct val="0"/>
              </a:spcBef>
            </a:pPr>
            <a:r>
              <a:rPr lang="en-US" sz="2714" dirty="0">
                <a:solidFill>
                  <a:srgbClr val="FFFFFF"/>
                </a:solidFill>
                <a:latin typeface="Montserrat Extra-Bold"/>
              </a:rPr>
              <a:t>ДОРОГ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09758" y="2606133"/>
            <a:ext cx="1022520" cy="68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2"/>
              </a:lnSpc>
              <a:spcBef>
                <a:spcPct val="0"/>
              </a:spcBef>
            </a:pPr>
            <a:r>
              <a:rPr lang="en-US" sz="4052">
                <a:solidFill>
                  <a:srgbClr val="13538A"/>
                </a:solidFill>
                <a:latin typeface="Montserrat Extra-Bold"/>
              </a:rPr>
              <a:t>42,1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014248" y="4192543"/>
            <a:ext cx="813540" cy="68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2"/>
              </a:lnSpc>
              <a:spcBef>
                <a:spcPct val="0"/>
              </a:spcBef>
            </a:pPr>
            <a:r>
              <a:rPr lang="en-US" sz="4052" dirty="0">
                <a:solidFill>
                  <a:srgbClr val="13538A"/>
                </a:solidFill>
                <a:latin typeface="Montserrat Extra-Bold"/>
              </a:rPr>
              <a:t>6,9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855818" y="5907630"/>
            <a:ext cx="1076460" cy="482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1"/>
              </a:lnSpc>
              <a:spcBef>
                <a:spcPct val="0"/>
              </a:spcBef>
            </a:pPr>
            <a:r>
              <a:rPr lang="en-US" sz="2851" dirty="0">
                <a:solidFill>
                  <a:srgbClr val="13538A"/>
                </a:solidFill>
                <a:latin typeface="Montserrat Extra-Bold"/>
              </a:rPr>
              <a:t>282,7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2166114" y="4169884"/>
            <a:ext cx="4562738" cy="767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36"/>
              </a:lnSpc>
            </a:pPr>
            <a:r>
              <a:rPr lang="en-US" sz="1454" dirty="0">
                <a:solidFill>
                  <a:srgbClr val="FFFFFF"/>
                </a:solidFill>
                <a:latin typeface="Montserrat Extra-Bold"/>
              </a:rPr>
              <a:t>РЕМОНТ АВТОМОБИЛЬНЫХ</a:t>
            </a:r>
          </a:p>
          <a:p>
            <a:pPr algn="ctr">
              <a:lnSpc>
                <a:spcPts val="2036"/>
              </a:lnSpc>
            </a:pPr>
            <a:r>
              <a:rPr lang="en-US" sz="1454" dirty="0">
                <a:solidFill>
                  <a:srgbClr val="FFFFFF"/>
                </a:solidFill>
                <a:latin typeface="Montserrat Extra-Bold"/>
              </a:rPr>
              <a:t>ДОРОГ ОБЩЕГО ПОЛЬЗОВАНИЯ МЕСТНОГО</a:t>
            </a:r>
          </a:p>
          <a:p>
            <a:pPr algn="ctr">
              <a:lnSpc>
                <a:spcPts val="2036"/>
              </a:lnSpc>
              <a:spcBef>
                <a:spcPct val="0"/>
              </a:spcBef>
            </a:pPr>
            <a:r>
              <a:rPr lang="en-US" sz="1454" dirty="0">
                <a:solidFill>
                  <a:srgbClr val="FFFFFF"/>
                </a:solidFill>
                <a:latin typeface="Montserrat Extra-Bold"/>
              </a:rPr>
              <a:t>ЗНАЧЕНИЯ В ГРАНИЦАХ ГОРОДА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2121604" y="5709546"/>
            <a:ext cx="4607248" cy="915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"/>
              </a:lnSpc>
            </a:pPr>
            <a:r>
              <a:rPr lang="en-US" sz="1292" dirty="0">
                <a:solidFill>
                  <a:srgbClr val="FFFFFF"/>
                </a:solidFill>
                <a:latin typeface="Montserrat Extra-Bold"/>
              </a:rPr>
              <a:t>РЕАЛИЗАЦИЯ МЕРОПРИЯТИЙ НАЦИОНАЛЬНОГО</a:t>
            </a:r>
          </a:p>
          <a:p>
            <a:pPr algn="ctr">
              <a:lnSpc>
                <a:spcPts val="1809"/>
              </a:lnSpc>
            </a:pPr>
            <a:r>
              <a:rPr lang="en-US" sz="1292" dirty="0">
                <a:solidFill>
                  <a:srgbClr val="FFFFFF"/>
                </a:solidFill>
                <a:latin typeface="Montserrat Extra-Bold"/>
              </a:rPr>
              <a:t>ПРОЕКТА «БЕЗОПАСНЫЕ И КАЧЕСТВЕННЫЕ</a:t>
            </a:r>
          </a:p>
          <a:p>
            <a:pPr algn="ctr">
              <a:lnSpc>
                <a:spcPts val="1809"/>
              </a:lnSpc>
            </a:pPr>
            <a:r>
              <a:rPr lang="en-US" sz="1292" dirty="0">
                <a:solidFill>
                  <a:srgbClr val="FFFFFF"/>
                </a:solidFill>
                <a:latin typeface="Montserrat Extra-Bold"/>
              </a:rPr>
              <a:t>АВТОМОБИЛЬНЫЕ ДОРОГИ»</a:t>
            </a:r>
          </a:p>
          <a:p>
            <a:pPr algn="ctr">
              <a:lnSpc>
                <a:spcPts val="1809"/>
              </a:lnSpc>
              <a:spcBef>
                <a:spcPct val="0"/>
              </a:spcBef>
            </a:pPr>
            <a:endParaRPr lang="en-US" sz="1292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8199609" y="7130875"/>
            <a:ext cx="786173" cy="460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6"/>
              </a:lnSpc>
              <a:spcBef>
                <a:spcPct val="0"/>
              </a:spcBef>
            </a:pPr>
            <a:r>
              <a:rPr lang="en-US" sz="2647">
                <a:solidFill>
                  <a:srgbClr val="13538A"/>
                </a:solidFill>
                <a:latin typeface="Montserrat Extra-Bold"/>
              </a:rPr>
              <a:t>2019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5826954" y="7130875"/>
            <a:ext cx="957314" cy="439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06"/>
              </a:lnSpc>
              <a:spcBef>
                <a:spcPct val="0"/>
              </a:spcBef>
            </a:pPr>
            <a:r>
              <a:rPr lang="en-US" sz="2647" dirty="0">
                <a:solidFill>
                  <a:srgbClr val="13538A"/>
                </a:solidFill>
                <a:latin typeface="Montserrat Extra-Bold"/>
              </a:rPr>
              <a:t>2022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3378294" y="7130875"/>
            <a:ext cx="834584" cy="439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06"/>
              </a:lnSpc>
              <a:spcBef>
                <a:spcPct val="0"/>
              </a:spcBef>
            </a:pPr>
            <a:r>
              <a:rPr lang="en-US" sz="2647" dirty="0">
                <a:solidFill>
                  <a:srgbClr val="13538A"/>
                </a:solidFill>
                <a:latin typeface="Montserrat Extra-Bold"/>
              </a:rPr>
              <a:t>2021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0777486" y="7130875"/>
            <a:ext cx="957314" cy="439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06"/>
              </a:lnSpc>
              <a:spcBef>
                <a:spcPct val="0"/>
              </a:spcBef>
            </a:pPr>
            <a:r>
              <a:rPr lang="en-US" sz="2647" dirty="0">
                <a:solidFill>
                  <a:srgbClr val="13538A"/>
                </a:solidFill>
                <a:latin typeface="Montserrat Extra-Bold"/>
              </a:rPr>
              <a:t>2020</a:t>
            </a:r>
          </a:p>
        </p:txBody>
      </p:sp>
      <p:sp>
        <p:nvSpPr>
          <p:cNvPr id="61" name="TextBox 61"/>
          <p:cNvSpPr txBox="1"/>
          <p:nvPr/>
        </p:nvSpPr>
        <p:spPr>
          <a:xfrm rot="-5400000">
            <a:off x="4547629" y="4398361"/>
            <a:ext cx="5386004" cy="460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6"/>
              </a:lnSpc>
              <a:spcBef>
                <a:spcPct val="0"/>
              </a:spcBef>
            </a:pPr>
            <a:r>
              <a:rPr lang="en-US" sz="2647" dirty="0">
                <a:solidFill>
                  <a:srgbClr val="13538A"/>
                </a:solidFill>
                <a:latin typeface="Montserrat Extra-Bold"/>
              </a:rPr>
              <a:t>МЛН. РУБ</a:t>
            </a:r>
          </a:p>
        </p:txBody>
      </p:sp>
      <p:sp>
        <p:nvSpPr>
          <p:cNvPr id="62" name="TextBox 62"/>
          <p:cNvSpPr txBox="1"/>
          <p:nvPr/>
        </p:nvSpPr>
        <p:spPr>
          <a:xfrm rot="-5400000">
            <a:off x="7891285" y="4285282"/>
            <a:ext cx="1331453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6"/>
              </a:lnSpc>
              <a:spcBef>
                <a:spcPct val="0"/>
              </a:spcBef>
            </a:pPr>
            <a:r>
              <a:rPr lang="ru-RU" sz="3600" dirty="0" smtClean="0">
                <a:solidFill>
                  <a:srgbClr val="FFFFFF"/>
                </a:solidFill>
                <a:latin typeface="Montserrat Extra-Bold"/>
              </a:rPr>
              <a:t>1.770</a:t>
            </a:r>
            <a:endParaRPr lang="en-US" sz="3600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63" name="TextBox 63"/>
          <p:cNvSpPr txBox="1"/>
          <p:nvPr/>
        </p:nvSpPr>
        <p:spPr>
          <a:xfrm rot="-5400000">
            <a:off x="10587264" y="4806575"/>
            <a:ext cx="1331453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6"/>
              </a:lnSpc>
              <a:spcBef>
                <a:spcPct val="0"/>
              </a:spcBef>
            </a:pPr>
            <a:r>
              <a:rPr lang="ru-RU" sz="3600" dirty="0" smtClean="0">
                <a:solidFill>
                  <a:srgbClr val="FFFFFF"/>
                </a:solidFill>
                <a:latin typeface="Montserrat Extra-Bold"/>
              </a:rPr>
              <a:t>617</a:t>
            </a:r>
            <a:endParaRPr lang="en-US" sz="3600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64" name="TextBox 64"/>
          <p:cNvSpPr txBox="1"/>
          <p:nvPr/>
        </p:nvSpPr>
        <p:spPr>
          <a:xfrm rot="-5400000">
            <a:off x="13080688" y="4564965"/>
            <a:ext cx="1331453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6"/>
              </a:lnSpc>
              <a:spcBef>
                <a:spcPct val="0"/>
              </a:spcBef>
            </a:pPr>
            <a:r>
              <a:rPr lang="ru-RU" sz="3600" dirty="0" smtClean="0">
                <a:solidFill>
                  <a:srgbClr val="FFFFFF"/>
                </a:solidFill>
                <a:latin typeface="Montserrat Extra-Bold"/>
              </a:rPr>
              <a:t>854</a:t>
            </a:r>
            <a:endParaRPr lang="en-US" sz="3600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65" name="TextBox 65"/>
          <p:cNvSpPr txBox="1"/>
          <p:nvPr/>
        </p:nvSpPr>
        <p:spPr>
          <a:xfrm rot="-5400000">
            <a:off x="15703394" y="5417905"/>
            <a:ext cx="1331453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6"/>
              </a:lnSpc>
              <a:spcBef>
                <a:spcPct val="0"/>
              </a:spcBef>
            </a:pPr>
            <a:r>
              <a:rPr lang="ru-RU" sz="3600" dirty="0" smtClean="0">
                <a:solidFill>
                  <a:srgbClr val="FFFFFF"/>
                </a:solidFill>
                <a:latin typeface="Montserrat Extra-Bold"/>
              </a:rPr>
              <a:t>332</a:t>
            </a:r>
            <a:endParaRPr lang="en-US" sz="3600" dirty="0">
              <a:solidFill>
                <a:srgbClr val="FFFFFF"/>
              </a:solidFill>
              <a:latin typeface="Montserrat Extra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01765" y="194163"/>
            <a:ext cx="2144842" cy="113587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362882" y="8981975"/>
            <a:ext cx="3927674" cy="3927674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90770" y="-150939"/>
            <a:ext cx="504017" cy="557766"/>
            <a:chOff x="0" y="0"/>
            <a:chExt cx="672023" cy="743688"/>
          </a:xfrm>
        </p:grpSpPr>
        <p:grpSp>
          <p:nvGrpSpPr>
            <p:cNvPr id="6" name="Group 6"/>
            <p:cNvGrpSpPr/>
            <p:nvPr/>
          </p:nvGrpSpPr>
          <p:grpSpPr>
            <a:xfrm>
              <a:off x="257789" y="0"/>
              <a:ext cx="149795" cy="14979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257789" y="303607"/>
              <a:ext cx="149795" cy="14979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257789" y="593892"/>
              <a:ext cx="149795" cy="14979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522227" y="0"/>
              <a:ext cx="149795" cy="149795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522227" y="303607"/>
              <a:ext cx="149795" cy="149795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522227" y="593892"/>
              <a:ext cx="149795" cy="149795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149795" cy="14979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303607"/>
              <a:ext cx="149795" cy="14979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593892"/>
              <a:ext cx="149795" cy="149795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</p:grpSp>
      <p:sp>
        <p:nvSpPr>
          <p:cNvPr id="24" name="AutoShape 24"/>
          <p:cNvSpPr/>
          <p:nvPr/>
        </p:nvSpPr>
        <p:spPr>
          <a:xfrm rot="5600825">
            <a:off x="3434246" y="3943868"/>
            <a:ext cx="1885627" cy="0"/>
          </a:xfrm>
          <a:prstGeom prst="line">
            <a:avLst/>
          </a:prstGeom>
          <a:ln w="47625" cap="rnd">
            <a:solidFill>
              <a:srgbClr val="13538A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5" name="AutoShape 25"/>
          <p:cNvSpPr/>
          <p:nvPr/>
        </p:nvSpPr>
        <p:spPr>
          <a:xfrm rot="9709349">
            <a:off x="6421223" y="4115982"/>
            <a:ext cx="7137809" cy="0"/>
          </a:xfrm>
          <a:prstGeom prst="line">
            <a:avLst/>
          </a:prstGeom>
          <a:ln w="47625" cap="rnd">
            <a:solidFill>
              <a:srgbClr val="13538A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26" name="Group 26"/>
          <p:cNvGrpSpPr/>
          <p:nvPr/>
        </p:nvGrpSpPr>
        <p:grpSpPr>
          <a:xfrm>
            <a:off x="476749" y="1733722"/>
            <a:ext cx="6798669" cy="1655150"/>
            <a:chOff x="0" y="0"/>
            <a:chExt cx="2299797" cy="55989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299797" cy="559890"/>
            </a:xfrm>
            <a:custGeom>
              <a:avLst/>
              <a:gdLst/>
              <a:ahLst/>
              <a:cxnLst/>
              <a:rect l="l" t="t" r="r" b="b"/>
              <a:pathLst>
                <a:path w="2299797" h="559890">
                  <a:moveTo>
                    <a:pt x="0" y="0"/>
                  </a:moveTo>
                  <a:lnTo>
                    <a:pt x="2299797" y="0"/>
                  </a:lnTo>
                  <a:lnTo>
                    <a:pt x="2299797" y="559890"/>
                  </a:lnTo>
                  <a:lnTo>
                    <a:pt x="0" y="559890"/>
                  </a:ln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9996684" y="1733722"/>
            <a:ext cx="6798669" cy="1655150"/>
            <a:chOff x="0" y="0"/>
            <a:chExt cx="2299797" cy="55989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299797" cy="559890"/>
            </a:xfrm>
            <a:custGeom>
              <a:avLst/>
              <a:gdLst/>
              <a:ahLst/>
              <a:cxnLst/>
              <a:rect l="l" t="t" r="r" b="b"/>
              <a:pathLst>
                <a:path w="2299797" h="559890">
                  <a:moveTo>
                    <a:pt x="0" y="0"/>
                  </a:moveTo>
                  <a:lnTo>
                    <a:pt x="2299797" y="0"/>
                  </a:lnTo>
                  <a:lnTo>
                    <a:pt x="2299797" y="559890"/>
                  </a:lnTo>
                  <a:lnTo>
                    <a:pt x="0" y="559890"/>
                  </a:lnTo>
                  <a:close/>
                </a:path>
              </a:pathLst>
            </a:custGeom>
            <a:solidFill>
              <a:srgbClr val="13538A"/>
            </a:solidFill>
          </p:spPr>
        </p:sp>
      </p:grpSp>
      <p:sp>
        <p:nvSpPr>
          <p:cNvPr id="30" name="TextBox 30"/>
          <p:cNvSpPr txBox="1"/>
          <p:nvPr/>
        </p:nvSpPr>
        <p:spPr>
          <a:xfrm>
            <a:off x="1403577" y="1849095"/>
            <a:ext cx="4945013" cy="143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8"/>
              </a:lnSpc>
            </a:pPr>
            <a:r>
              <a:rPr lang="en-US" sz="4142" dirty="0">
                <a:solidFill>
                  <a:srgbClr val="FFFFFF"/>
                </a:solidFill>
                <a:latin typeface="Montserrat Extra-Bold"/>
              </a:rPr>
              <a:t>41,5 МЛН. РУБ.</a:t>
            </a:r>
          </a:p>
          <a:p>
            <a:pPr algn="ctr">
              <a:lnSpc>
                <a:spcPts val="5798"/>
              </a:lnSpc>
              <a:spcBef>
                <a:spcPct val="0"/>
              </a:spcBef>
            </a:pPr>
            <a:r>
              <a:rPr lang="en-US" sz="4142" dirty="0">
                <a:solidFill>
                  <a:srgbClr val="FFFFFF"/>
                </a:solidFill>
                <a:latin typeface="Montserrat Extra-Bold"/>
              </a:rPr>
              <a:t>краевой бюджет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033065" y="6214323"/>
            <a:ext cx="7974101" cy="2170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98"/>
              </a:lnSpc>
            </a:pPr>
            <a:r>
              <a:rPr lang="en-US" sz="4142">
                <a:solidFill>
                  <a:srgbClr val="0A1D3A"/>
                </a:solidFill>
                <a:latin typeface="Montserrat Extra-Bold"/>
              </a:rPr>
              <a:t>53 СЕМЬИ</a:t>
            </a:r>
          </a:p>
          <a:p>
            <a:pPr>
              <a:lnSpc>
                <a:spcPts val="5798"/>
              </a:lnSpc>
            </a:pPr>
            <a:r>
              <a:rPr lang="en-US" sz="4142">
                <a:solidFill>
                  <a:srgbClr val="0A1D3A"/>
                </a:solidFill>
                <a:latin typeface="Montserrat Extra-Bold"/>
              </a:rPr>
              <a:t>ПЛАНИРУЮТ ПРИОБРЕСТИ</a:t>
            </a:r>
          </a:p>
          <a:p>
            <a:pPr>
              <a:lnSpc>
                <a:spcPts val="5798"/>
              </a:lnSpc>
              <a:spcBef>
                <a:spcPct val="0"/>
              </a:spcBef>
            </a:pPr>
            <a:r>
              <a:rPr lang="en-US" sz="4142">
                <a:solidFill>
                  <a:srgbClr val="0A1D3A"/>
                </a:solidFill>
                <a:latin typeface="Montserrat Extra-Bold"/>
              </a:rPr>
              <a:t>ЖИЛЬЕ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179247" y="1849095"/>
            <a:ext cx="4551559" cy="1434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8"/>
              </a:lnSpc>
            </a:pPr>
            <a:r>
              <a:rPr lang="en-US" sz="4142" dirty="0">
                <a:solidFill>
                  <a:srgbClr val="FFFFFF"/>
                </a:solidFill>
                <a:latin typeface="Montserrat Extra-Bold"/>
              </a:rPr>
              <a:t>2,2 МЛН. РУБ.</a:t>
            </a:r>
          </a:p>
          <a:p>
            <a:pPr algn="ctr">
              <a:lnSpc>
                <a:spcPts val="5798"/>
              </a:lnSpc>
              <a:spcBef>
                <a:spcPct val="0"/>
              </a:spcBef>
            </a:pPr>
            <a:r>
              <a:rPr lang="en-US" sz="4142" dirty="0">
                <a:solidFill>
                  <a:srgbClr val="FFFFFF"/>
                </a:solidFill>
                <a:latin typeface="Montserrat Extra-Bold"/>
              </a:rPr>
              <a:t>бюджет города</a:t>
            </a:r>
          </a:p>
        </p:txBody>
      </p:sp>
      <p:pic>
        <p:nvPicPr>
          <p:cNvPr id="33" name="Picture 3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86000" y="4885074"/>
            <a:ext cx="4349641" cy="4096903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5962475" y="61269"/>
            <a:ext cx="6402388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НЕВИННОМЫССК В ЦИФРАХ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339488" y="613877"/>
            <a:ext cx="9648362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2C92D5"/>
                </a:solidFill>
                <a:latin typeface="Montserrat Extra-Bold"/>
              </a:rPr>
              <a:t>ОБЕСПЕЧЕНИЕ ЖИЛЬЕМ МОЛОДЫХ СЕМЕЙ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467457" y="9191625"/>
            <a:ext cx="9136724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13538A"/>
                </a:solidFill>
                <a:latin typeface="Montserrat Extra-Bold"/>
              </a:rPr>
              <a:t>ОБЩИЙ ОБЪЕМ СРЕДСТВ: 43,7 МЛН. РУБ.</a:t>
            </a:r>
          </a:p>
        </p:txBody>
      </p:sp>
      <p:sp>
        <p:nvSpPr>
          <p:cNvPr id="37" name="AutoShape 37"/>
          <p:cNvSpPr/>
          <p:nvPr/>
        </p:nvSpPr>
        <p:spPr>
          <a:xfrm>
            <a:off x="6911536" y="6032195"/>
            <a:ext cx="8095631" cy="0"/>
          </a:xfrm>
          <a:prstGeom prst="line">
            <a:avLst/>
          </a:prstGeom>
          <a:ln w="47625" cap="rnd">
            <a:solidFill>
              <a:srgbClr val="0A1D3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8" name="AutoShape 38"/>
          <p:cNvSpPr/>
          <p:nvPr/>
        </p:nvSpPr>
        <p:spPr>
          <a:xfrm>
            <a:off x="6911536" y="8549864"/>
            <a:ext cx="8095631" cy="0"/>
          </a:xfrm>
          <a:prstGeom prst="line">
            <a:avLst/>
          </a:prstGeom>
          <a:ln w="47625" cap="rnd">
            <a:solidFill>
              <a:srgbClr val="0A1D3A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32394" y="4632258"/>
            <a:ext cx="847666" cy="3611047"/>
            <a:chOff x="0" y="0"/>
            <a:chExt cx="1468487" cy="47650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8487" cy="4765057"/>
            </a:xfrm>
            <a:custGeom>
              <a:avLst/>
              <a:gdLst/>
              <a:ahLst/>
              <a:cxnLst/>
              <a:rect l="l" t="t" r="r" b="b"/>
              <a:pathLst>
                <a:path w="1468487" h="4765057">
                  <a:moveTo>
                    <a:pt x="1344027" y="4765057"/>
                  </a:moveTo>
                  <a:lnTo>
                    <a:pt x="124460" y="4765057"/>
                  </a:lnTo>
                  <a:cubicBezTo>
                    <a:pt x="55880" y="4765057"/>
                    <a:pt x="0" y="4709177"/>
                    <a:pt x="0" y="46405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4640597"/>
                  </a:lnTo>
                  <a:cubicBezTo>
                    <a:pt x="1468487" y="4709177"/>
                    <a:pt x="1412607" y="4765057"/>
                    <a:pt x="1344027" y="4765057"/>
                  </a:cubicBezTo>
                  <a:close/>
                </a:path>
              </a:pathLst>
            </a:custGeom>
            <a:solidFill>
              <a:srgbClr val="17629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405620" y="4874134"/>
            <a:ext cx="847666" cy="3369171"/>
            <a:chOff x="0" y="0"/>
            <a:chExt cx="1468487" cy="65662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8487" cy="6566260"/>
            </a:xfrm>
            <a:custGeom>
              <a:avLst/>
              <a:gdLst/>
              <a:ahLst/>
              <a:cxnLst/>
              <a:rect l="l" t="t" r="r" b="b"/>
              <a:pathLst>
                <a:path w="1468487" h="6566260">
                  <a:moveTo>
                    <a:pt x="1344027" y="6566260"/>
                  </a:moveTo>
                  <a:lnTo>
                    <a:pt x="124460" y="6566260"/>
                  </a:lnTo>
                  <a:cubicBezTo>
                    <a:pt x="55880" y="6566260"/>
                    <a:pt x="0" y="6510380"/>
                    <a:pt x="0" y="64418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6441800"/>
                  </a:lnTo>
                  <a:cubicBezTo>
                    <a:pt x="1468487" y="6510380"/>
                    <a:pt x="1412607" y="6566260"/>
                    <a:pt x="1344027" y="6566260"/>
                  </a:cubicBezTo>
                  <a:close/>
                </a:path>
              </a:pathLst>
            </a:custGeom>
            <a:solidFill>
              <a:srgbClr val="17629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405400" y="3516182"/>
            <a:ext cx="847666" cy="4727124"/>
            <a:chOff x="0" y="0"/>
            <a:chExt cx="1468487" cy="75449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8487" cy="7544905"/>
            </a:xfrm>
            <a:custGeom>
              <a:avLst/>
              <a:gdLst/>
              <a:ahLst/>
              <a:cxnLst/>
              <a:rect l="l" t="t" r="r" b="b"/>
              <a:pathLst>
                <a:path w="1468487" h="7544905">
                  <a:moveTo>
                    <a:pt x="1344027" y="7544905"/>
                  </a:moveTo>
                  <a:lnTo>
                    <a:pt x="124460" y="7544905"/>
                  </a:lnTo>
                  <a:cubicBezTo>
                    <a:pt x="55880" y="7544905"/>
                    <a:pt x="0" y="7489024"/>
                    <a:pt x="0" y="74204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7420445"/>
                  </a:lnTo>
                  <a:cubicBezTo>
                    <a:pt x="1468487" y="7489025"/>
                    <a:pt x="1412607" y="7544905"/>
                    <a:pt x="1344027" y="7544905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3310160" y="2933700"/>
            <a:ext cx="847666" cy="5309606"/>
            <a:chOff x="0" y="0"/>
            <a:chExt cx="1468487" cy="791114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68487" cy="7911147"/>
            </a:xfrm>
            <a:custGeom>
              <a:avLst/>
              <a:gdLst/>
              <a:ahLst/>
              <a:cxnLst/>
              <a:rect l="l" t="t" r="r" b="b"/>
              <a:pathLst>
                <a:path w="1468487" h="7911147">
                  <a:moveTo>
                    <a:pt x="1344027" y="7911147"/>
                  </a:moveTo>
                  <a:lnTo>
                    <a:pt x="124460" y="7911147"/>
                  </a:lnTo>
                  <a:cubicBezTo>
                    <a:pt x="55880" y="7911147"/>
                    <a:pt x="0" y="7855266"/>
                    <a:pt x="0" y="778668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7786687"/>
                  </a:lnTo>
                  <a:cubicBezTo>
                    <a:pt x="1468487" y="7855266"/>
                    <a:pt x="1412607" y="7911147"/>
                    <a:pt x="1344027" y="7911147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250519" y="3314700"/>
            <a:ext cx="847666" cy="4928606"/>
            <a:chOff x="0" y="0"/>
            <a:chExt cx="1468487" cy="86778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68487" cy="8677831"/>
            </a:xfrm>
            <a:custGeom>
              <a:avLst/>
              <a:gdLst/>
              <a:ahLst/>
              <a:cxnLst/>
              <a:rect l="l" t="t" r="r" b="b"/>
              <a:pathLst>
                <a:path w="1468487" h="8677831">
                  <a:moveTo>
                    <a:pt x="1344027" y="8677831"/>
                  </a:moveTo>
                  <a:lnTo>
                    <a:pt x="124460" y="8677831"/>
                  </a:lnTo>
                  <a:cubicBezTo>
                    <a:pt x="55880" y="8677831"/>
                    <a:pt x="0" y="8621951"/>
                    <a:pt x="0" y="85533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8553371"/>
                  </a:lnTo>
                  <a:cubicBezTo>
                    <a:pt x="1468487" y="8621951"/>
                    <a:pt x="1412607" y="8677831"/>
                    <a:pt x="1344027" y="8677831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5189929" y="4135692"/>
            <a:ext cx="847666" cy="4107614"/>
            <a:chOff x="0" y="0"/>
            <a:chExt cx="1468487" cy="564752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68487" cy="5647527"/>
            </a:xfrm>
            <a:custGeom>
              <a:avLst/>
              <a:gdLst/>
              <a:ahLst/>
              <a:cxnLst/>
              <a:rect l="l" t="t" r="r" b="b"/>
              <a:pathLst>
                <a:path w="1468487" h="5647527">
                  <a:moveTo>
                    <a:pt x="1344027" y="5647527"/>
                  </a:moveTo>
                  <a:lnTo>
                    <a:pt x="124460" y="5647527"/>
                  </a:lnTo>
                  <a:cubicBezTo>
                    <a:pt x="55880" y="5647527"/>
                    <a:pt x="0" y="5591647"/>
                    <a:pt x="0" y="55230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5523067"/>
                  </a:lnTo>
                  <a:cubicBezTo>
                    <a:pt x="1468487" y="5591647"/>
                    <a:pt x="1412607" y="5647527"/>
                    <a:pt x="1344027" y="5647527"/>
                  </a:cubicBezTo>
                  <a:close/>
                </a:path>
              </a:pathLst>
            </a:custGeom>
            <a:solidFill>
              <a:srgbClr val="176294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9450673" y="4874135"/>
            <a:ext cx="847666" cy="3369170"/>
            <a:chOff x="0" y="0"/>
            <a:chExt cx="1468487" cy="695851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68487" cy="6958513"/>
            </a:xfrm>
            <a:custGeom>
              <a:avLst/>
              <a:gdLst/>
              <a:ahLst/>
              <a:cxnLst/>
              <a:rect l="l" t="t" r="r" b="b"/>
              <a:pathLst>
                <a:path w="1468487" h="6958513">
                  <a:moveTo>
                    <a:pt x="1344027" y="6958513"/>
                  </a:moveTo>
                  <a:lnTo>
                    <a:pt x="124460" y="6958513"/>
                  </a:lnTo>
                  <a:cubicBezTo>
                    <a:pt x="55880" y="6958513"/>
                    <a:pt x="0" y="6902633"/>
                    <a:pt x="0" y="68340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6834053"/>
                  </a:lnTo>
                  <a:cubicBezTo>
                    <a:pt x="1468487" y="6902633"/>
                    <a:pt x="1412607" y="6958513"/>
                    <a:pt x="1344027" y="6958513"/>
                  </a:cubicBezTo>
                  <a:close/>
                </a:path>
              </a:pathLst>
            </a:custGeom>
            <a:solidFill>
              <a:srgbClr val="176294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763046" y="223667"/>
            <a:ext cx="2144842" cy="1135873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5942806" y="90773"/>
            <a:ext cx="6402388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НЕВИННОМЫССК В ЦИФРАХ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132394" y="8741482"/>
            <a:ext cx="942578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2018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193953" y="8741482"/>
            <a:ext cx="934530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2019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16216" y="8741482"/>
            <a:ext cx="1026473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2020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417218" y="8741482"/>
            <a:ext cx="914576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2021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331540" y="8741482"/>
            <a:ext cx="993731" cy="522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13538A"/>
                </a:solidFill>
                <a:latin typeface="Montserrat Extra-Bold"/>
              </a:rPr>
              <a:t>2022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198433" y="8741482"/>
            <a:ext cx="1032425" cy="522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13538A"/>
                </a:solidFill>
                <a:latin typeface="Montserrat Extra-Bold"/>
              </a:rPr>
              <a:t>2023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158139" y="8741482"/>
            <a:ext cx="1032426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2024</a:t>
            </a:r>
          </a:p>
        </p:txBody>
      </p:sp>
      <p:sp>
        <p:nvSpPr>
          <p:cNvPr id="25" name="TextBox 25"/>
          <p:cNvSpPr txBox="1"/>
          <p:nvPr/>
        </p:nvSpPr>
        <p:spPr>
          <a:xfrm rot="-5400000">
            <a:off x="-2138640" y="5108324"/>
            <a:ext cx="6402388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13538A"/>
                </a:solidFill>
                <a:latin typeface="Montserrat Extra-Bold"/>
              </a:rPr>
              <a:t>МЛН. РУБ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923756" y="643381"/>
            <a:ext cx="6565856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2C92D5"/>
                </a:solidFill>
                <a:latin typeface="Montserrat Extra-Bold"/>
              </a:rPr>
              <a:t>Муниципальный долг города</a:t>
            </a:r>
          </a:p>
        </p:txBody>
      </p: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6324163" y="9011479"/>
            <a:ext cx="3927674" cy="3927674"/>
            <a:chOff x="0" y="0"/>
            <a:chExt cx="6355080" cy="635508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352051" y="-121435"/>
            <a:ext cx="504017" cy="557766"/>
            <a:chOff x="0" y="0"/>
            <a:chExt cx="672023" cy="743688"/>
          </a:xfrm>
        </p:grpSpPr>
        <p:grpSp>
          <p:nvGrpSpPr>
            <p:cNvPr id="30" name="Group 30"/>
            <p:cNvGrpSpPr/>
            <p:nvPr/>
          </p:nvGrpSpPr>
          <p:grpSpPr>
            <a:xfrm>
              <a:off x="257789" y="0"/>
              <a:ext cx="149795" cy="149795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257789" y="303607"/>
              <a:ext cx="149795" cy="149795"/>
              <a:chOff x="0" y="0"/>
              <a:chExt cx="6350000" cy="63500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34" name="Group 34"/>
            <p:cNvGrpSpPr/>
            <p:nvPr/>
          </p:nvGrpSpPr>
          <p:grpSpPr>
            <a:xfrm>
              <a:off x="257789" y="593892"/>
              <a:ext cx="149795" cy="149795"/>
              <a:chOff x="0" y="0"/>
              <a:chExt cx="6350000" cy="63500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36" name="Group 36"/>
            <p:cNvGrpSpPr/>
            <p:nvPr/>
          </p:nvGrpSpPr>
          <p:grpSpPr>
            <a:xfrm>
              <a:off x="522227" y="0"/>
              <a:ext cx="149795" cy="149795"/>
              <a:chOff x="0" y="0"/>
              <a:chExt cx="6350000" cy="63500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38" name="Group 38"/>
            <p:cNvGrpSpPr/>
            <p:nvPr/>
          </p:nvGrpSpPr>
          <p:grpSpPr>
            <a:xfrm>
              <a:off x="522227" y="303607"/>
              <a:ext cx="149795" cy="149795"/>
              <a:chOff x="0" y="0"/>
              <a:chExt cx="6350000" cy="63500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40" name="Group 40"/>
            <p:cNvGrpSpPr/>
            <p:nvPr/>
          </p:nvGrpSpPr>
          <p:grpSpPr>
            <a:xfrm>
              <a:off x="522227" y="593892"/>
              <a:ext cx="149795" cy="149795"/>
              <a:chOff x="0" y="0"/>
              <a:chExt cx="6350000" cy="63500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42" name="Group 42"/>
            <p:cNvGrpSpPr/>
            <p:nvPr/>
          </p:nvGrpSpPr>
          <p:grpSpPr>
            <a:xfrm>
              <a:off x="0" y="0"/>
              <a:ext cx="149795" cy="149795"/>
              <a:chOff x="0" y="0"/>
              <a:chExt cx="6350000" cy="63500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44" name="Group 44"/>
            <p:cNvGrpSpPr/>
            <p:nvPr/>
          </p:nvGrpSpPr>
          <p:grpSpPr>
            <a:xfrm>
              <a:off x="0" y="303607"/>
              <a:ext cx="149795" cy="149795"/>
              <a:chOff x="0" y="0"/>
              <a:chExt cx="6350000" cy="63500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46" name="Group 46"/>
            <p:cNvGrpSpPr/>
            <p:nvPr/>
          </p:nvGrpSpPr>
          <p:grpSpPr>
            <a:xfrm>
              <a:off x="0" y="593892"/>
              <a:ext cx="149795" cy="149795"/>
              <a:chOff x="0" y="0"/>
              <a:chExt cx="6350000" cy="63500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</p:grpSp>
      <p:sp>
        <p:nvSpPr>
          <p:cNvPr id="48" name="AutoShape 48"/>
          <p:cNvSpPr/>
          <p:nvPr/>
        </p:nvSpPr>
        <p:spPr>
          <a:xfrm rot="-5400000">
            <a:off x="-1412605" y="5574682"/>
            <a:ext cx="5968369" cy="0"/>
          </a:xfrm>
          <a:prstGeom prst="line">
            <a:avLst/>
          </a:prstGeom>
          <a:ln w="47625" cap="rnd">
            <a:solidFill>
              <a:srgbClr val="000000">
                <a:alpha val="10980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9" name="AutoShape 49"/>
          <p:cNvSpPr/>
          <p:nvPr/>
        </p:nvSpPr>
        <p:spPr>
          <a:xfrm rot="12278">
            <a:off x="1633527" y="8558867"/>
            <a:ext cx="15711480" cy="0"/>
          </a:xfrm>
          <a:prstGeom prst="line">
            <a:avLst/>
          </a:prstGeom>
          <a:ln w="47625" cap="rnd">
            <a:solidFill>
              <a:srgbClr val="000000">
                <a:alpha val="10980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50" name="TextBox 50"/>
          <p:cNvSpPr txBox="1"/>
          <p:nvPr/>
        </p:nvSpPr>
        <p:spPr>
          <a:xfrm rot="-5400000">
            <a:off x="2788078" y="6535629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FFFFFF"/>
                </a:solidFill>
                <a:latin typeface="Montserrat Extra-Bold"/>
              </a:rPr>
              <a:t>310</a:t>
            </a:r>
            <a:endParaRPr lang="en-US" sz="4000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51" name="TextBox 51"/>
          <p:cNvSpPr txBox="1"/>
          <p:nvPr/>
        </p:nvSpPr>
        <p:spPr>
          <a:xfrm rot="-5400000">
            <a:off x="4899702" y="6097729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FFFFFF"/>
                </a:solidFill>
                <a:latin typeface="Montserrat Extra-Bold"/>
              </a:rPr>
              <a:t>340</a:t>
            </a:r>
            <a:endParaRPr lang="en-US" sz="4000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52" name="TextBox 52"/>
          <p:cNvSpPr txBox="1"/>
          <p:nvPr/>
        </p:nvSpPr>
        <p:spPr>
          <a:xfrm rot="-5400000">
            <a:off x="7101701" y="6276590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FFFFFF"/>
                </a:solidFill>
                <a:latin typeface="Montserrat Extra-Bold"/>
              </a:rPr>
              <a:t>280</a:t>
            </a:r>
            <a:endParaRPr lang="en-US" sz="4000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53" name="TextBox 53"/>
          <p:cNvSpPr txBox="1"/>
          <p:nvPr/>
        </p:nvSpPr>
        <p:spPr>
          <a:xfrm rot="-5400000">
            <a:off x="9140729" y="6276589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FFFFFF"/>
                </a:solidFill>
                <a:latin typeface="Montserrat Extra-Bold"/>
              </a:rPr>
              <a:t>280</a:t>
            </a:r>
            <a:endParaRPr lang="en-US" sz="4000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54" name="TextBox 54"/>
          <p:cNvSpPr txBox="1"/>
          <p:nvPr/>
        </p:nvSpPr>
        <p:spPr>
          <a:xfrm rot="-5400000">
            <a:off x="11076729" y="5338807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FFFFFF"/>
                </a:solidFill>
                <a:latin typeface="Montserrat Extra-Bold"/>
              </a:rPr>
              <a:t>383</a:t>
            </a:r>
            <a:endParaRPr lang="en-US" sz="4000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55" name="TextBox 55"/>
          <p:cNvSpPr txBox="1"/>
          <p:nvPr/>
        </p:nvSpPr>
        <p:spPr>
          <a:xfrm rot="-5400000">
            <a:off x="12988133" y="5848647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FFFFFF"/>
                </a:solidFill>
                <a:latin typeface="Montserrat Extra-Bold"/>
              </a:rPr>
              <a:t>425</a:t>
            </a:r>
            <a:endParaRPr lang="en-US" sz="4000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56" name="TextBox 56"/>
          <p:cNvSpPr txBox="1"/>
          <p:nvPr/>
        </p:nvSpPr>
        <p:spPr>
          <a:xfrm rot="-5400000">
            <a:off x="14927285" y="5014000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4000" dirty="0" smtClean="0">
                <a:solidFill>
                  <a:srgbClr val="FFFFFF"/>
                </a:solidFill>
                <a:latin typeface="Montserrat Extra-Bold"/>
              </a:rPr>
              <a:t>414</a:t>
            </a:r>
            <a:endParaRPr lang="en-US" sz="4000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57" name="AutoShape 57"/>
          <p:cNvSpPr/>
          <p:nvPr/>
        </p:nvSpPr>
        <p:spPr>
          <a:xfrm rot="-968420">
            <a:off x="3425277" y="5702833"/>
            <a:ext cx="2280893" cy="0"/>
          </a:xfrm>
          <a:prstGeom prst="line">
            <a:avLst/>
          </a:prstGeom>
          <a:ln w="47625" cap="rnd">
            <a:solidFill>
              <a:srgbClr val="FFDE59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58" name="AutoShape 58"/>
          <p:cNvSpPr/>
          <p:nvPr/>
        </p:nvSpPr>
        <p:spPr>
          <a:xfrm rot="-649446">
            <a:off x="5725104" y="5194531"/>
            <a:ext cx="1831552" cy="751493"/>
          </a:xfrm>
          <a:prstGeom prst="line">
            <a:avLst/>
          </a:prstGeom>
          <a:ln w="47625" cap="rnd">
            <a:solidFill>
              <a:srgbClr val="FFDE59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60" name="AutoShape 60"/>
          <p:cNvSpPr/>
          <p:nvPr/>
        </p:nvSpPr>
        <p:spPr>
          <a:xfrm rot="-665604" flipV="1">
            <a:off x="9806811" y="5024210"/>
            <a:ext cx="2076358" cy="548522"/>
          </a:xfrm>
          <a:prstGeom prst="line">
            <a:avLst/>
          </a:prstGeom>
          <a:ln w="47625" cap="rnd">
            <a:solidFill>
              <a:srgbClr val="FFDE59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61" name="AutoShape 61"/>
          <p:cNvSpPr/>
          <p:nvPr/>
        </p:nvSpPr>
        <p:spPr>
          <a:xfrm rot="-665604" flipV="1">
            <a:off x="11757286" y="4409516"/>
            <a:ext cx="2098185" cy="228565"/>
          </a:xfrm>
          <a:prstGeom prst="line">
            <a:avLst/>
          </a:prstGeom>
          <a:ln w="47625" cap="rnd">
            <a:solidFill>
              <a:srgbClr val="FFDE59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62" name="AutoShape 62"/>
          <p:cNvSpPr/>
          <p:nvPr/>
        </p:nvSpPr>
        <p:spPr>
          <a:xfrm rot="-665604">
            <a:off x="13846492" y="4027986"/>
            <a:ext cx="1825847" cy="658595"/>
          </a:xfrm>
          <a:prstGeom prst="line">
            <a:avLst/>
          </a:prstGeom>
          <a:ln w="47625" cap="rnd">
            <a:solidFill>
              <a:srgbClr val="FFDE59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63" name="TextBox 42"/>
          <p:cNvSpPr txBox="1"/>
          <p:nvPr/>
        </p:nvSpPr>
        <p:spPr>
          <a:xfrm>
            <a:off x="5870766" y="4754119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C00000"/>
                </a:solidFill>
                <a:latin typeface="Montserrat Extra-Bold"/>
              </a:rPr>
              <a:t>-</a:t>
            </a:r>
            <a:r>
              <a:rPr lang="en-US" sz="3147" dirty="0" smtClean="0">
                <a:solidFill>
                  <a:srgbClr val="C00000"/>
                </a:solidFill>
                <a:latin typeface="Montserrat Extra-Bold"/>
              </a:rPr>
              <a:t>60</a:t>
            </a:r>
            <a:endParaRPr lang="en-US" sz="3147" dirty="0">
              <a:solidFill>
                <a:srgbClr val="C00000"/>
              </a:solidFill>
              <a:latin typeface="Montserrat Extra-Bold"/>
            </a:endParaRPr>
          </a:p>
        </p:txBody>
      </p:sp>
      <p:sp>
        <p:nvSpPr>
          <p:cNvPr id="59" name="AutoShape 59"/>
          <p:cNvSpPr/>
          <p:nvPr/>
        </p:nvSpPr>
        <p:spPr>
          <a:xfrm rot="-653479">
            <a:off x="7625626" y="5552547"/>
            <a:ext cx="2232874" cy="429632"/>
          </a:xfrm>
          <a:prstGeom prst="line">
            <a:avLst/>
          </a:prstGeom>
          <a:ln w="47625" cap="rnd">
            <a:solidFill>
              <a:srgbClr val="C00000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65" name="TextBox 42"/>
          <p:cNvSpPr txBox="1"/>
          <p:nvPr/>
        </p:nvSpPr>
        <p:spPr>
          <a:xfrm>
            <a:off x="3772418" y="6058402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 smtClean="0">
                <a:solidFill>
                  <a:srgbClr val="C00000"/>
                </a:solidFill>
                <a:latin typeface="Montserrat Extra-Bold"/>
              </a:rPr>
              <a:t>+30</a:t>
            </a:r>
            <a:endParaRPr lang="en-US" sz="3147" dirty="0">
              <a:solidFill>
                <a:srgbClr val="C00000"/>
              </a:solidFill>
              <a:latin typeface="Montserrat Extra-Bold"/>
            </a:endParaRPr>
          </a:p>
        </p:txBody>
      </p:sp>
      <p:graphicFrame>
        <p:nvGraphicFramePr>
          <p:cNvPr id="81" name="Диаграмма 80"/>
          <p:cNvGraphicFramePr/>
          <p:nvPr>
            <p:extLst>
              <p:ext uri="{D42A27DB-BD31-4B8C-83A1-F6EECF244321}">
                <p14:modId xmlns:p14="http://schemas.microsoft.com/office/powerpoint/2010/main" val="2379135677"/>
              </p:ext>
            </p:extLst>
          </p:nvPr>
        </p:nvGraphicFramePr>
        <p:xfrm>
          <a:off x="1869441" y="1079500"/>
          <a:ext cx="15475515" cy="81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82" name="Овал 81"/>
          <p:cNvSpPr/>
          <p:nvPr>
            <p:custDataLst>
              <p:tags r:id="rId1"/>
            </p:custDataLst>
          </p:nvPr>
        </p:nvSpPr>
        <p:spPr>
          <a:xfrm>
            <a:off x="2845972" y="1953142"/>
            <a:ext cx="683216" cy="683216"/>
          </a:xfrm>
          <a:prstGeom prst="ellipse">
            <a:avLst/>
          </a:prstGeom>
          <a:solidFill>
            <a:srgbClr val="687FB2"/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 smtClean="0">
                <a:latin typeface="Montserrat ExtraBold" panose="020B0604020202020204" charset="-52"/>
              </a:rPr>
              <a:t>35</a:t>
            </a:r>
            <a:endParaRPr lang="ru-RU" sz="2400" b="1" dirty="0">
              <a:latin typeface="Montserrat ExtraBold" panose="020B0604020202020204" charset="-52"/>
            </a:endParaRPr>
          </a:p>
        </p:txBody>
      </p:sp>
      <p:sp>
        <p:nvSpPr>
          <p:cNvPr id="83" name="Овал 82"/>
          <p:cNvSpPr/>
          <p:nvPr>
            <p:custDataLst>
              <p:tags r:id="rId2"/>
            </p:custDataLst>
          </p:nvPr>
        </p:nvSpPr>
        <p:spPr>
          <a:xfrm>
            <a:off x="4848321" y="1693445"/>
            <a:ext cx="683216" cy="683216"/>
          </a:xfrm>
          <a:prstGeom prst="ellipse">
            <a:avLst/>
          </a:prstGeom>
          <a:solidFill>
            <a:srgbClr val="687FB2"/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 smtClean="0">
                <a:latin typeface="Montserrat ExtraBold" panose="020B0604020202020204" charset="-52"/>
              </a:rPr>
              <a:t>36</a:t>
            </a:r>
            <a:endParaRPr lang="ru-RU" sz="2400" b="1" dirty="0">
              <a:latin typeface="Montserrat ExtraBold" panose="020B0604020202020204" charset="-52"/>
            </a:endParaRPr>
          </a:p>
        </p:txBody>
      </p:sp>
      <p:sp>
        <p:nvSpPr>
          <p:cNvPr id="84" name="Овал 83"/>
          <p:cNvSpPr/>
          <p:nvPr>
            <p:custDataLst>
              <p:tags r:id="rId3"/>
            </p:custDataLst>
          </p:nvPr>
        </p:nvSpPr>
        <p:spPr>
          <a:xfrm>
            <a:off x="7064012" y="3391947"/>
            <a:ext cx="683216" cy="683216"/>
          </a:xfrm>
          <a:prstGeom prst="ellipse">
            <a:avLst/>
          </a:prstGeom>
          <a:solidFill>
            <a:srgbClr val="687FB2"/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 smtClean="0">
                <a:latin typeface="Montserrat ExtraBold" panose="020B0604020202020204" charset="-52"/>
              </a:rPr>
              <a:t>27</a:t>
            </a:r>
            <a:endParaRPr lang="ru-RU" sz="2400" b="1" dirty="0">
              <a:latin typeface="Montserrat ExtraBold" panose="020B0604020202020204" charset="-52"/>
            </a:endParaRPr>
          </a:p>
        </p:txBody>
      </p:sp>
      <p:sp>
        <p:nvSpPr>
          <p:cNvPr id="85" name="Овал 84"/>
          <p:cNvSpPr/>
          <p:nvPr>
            <p:custDataLst>
              <p:tags r:id="rId4"/>
            </p:custDataLst>
          </p:nvPr>
        </p:nvSpPr>
        <p:spPr>
          <a:xfrm>
            <a:off x="9275649" y="3699749"/>
            <a:ext cx="683216" cy="683216"/>
          </a:xfrm>
          <a:prstGeom prst="ellipse">
            <a:avLst/>
          </a:prstGeom>
          <a:solidFill>
            <a:srgbClr val="687FB2"/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 smtClean="0">
                <a:latin typeface="Montserrat ExtraBold" panose="020B0604020202020204" charset="-52"/>
              </a:rPr>
              <a:t>25</a:t>
            </a:r>
            <a:endParaRPr lang="ru-RU" sz="2400" b="1" dirty="0">
              <a:latin typeface="Montserrat ExtraBold" panose="020B0604020202020204" charset="-52"/>
            </a:endParaRPr>
          </a:p>
        </p:txBody>
      </p:sp>
      <p:sp>
        <p:nvSpPr>
          <p:cNvPr id="86" name="Овал 85"/>
          <p:cNvSpPr/>
          <p:nvPr>
            <p:custDataLst>
              <p:tags r:id="rId5"/>
            </p:custDataLst>
          </p:nvPr>
        </p:nvSpPr>
        <p:spPr>
          <a:xfrm>
            <a:off x="11486797" y="2103503"/>
            <a:ext cx="683216" cy="683216"/>
          </a:xfrm>
          <a:prstGeom prst="ellipse">
            <a:avLst/>
          </a:prstGeom>
          <a:solidFill>
            <a:srgbClr val="687FB2"/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 smtClean="0">
                <a:latin typeface="Montserrat ExtraBold" panose="020B0604020202020204" charset="-52"/>
              </a:rPr>
              <a:t>34</a:t>
            </a:r>
            <a:endParaRPr lang="ru-RU" sz="2400" b="1" dirty="0">
              <a:latin typeface="Montserrat ExtraBold" panose="020B0604020202020204" charset="-52"/>
            </a:endParaRPr>
          </a:p>
        </p:txBody>
      </p:sp>
      <p:sp>
        <p:nvSpPr>
          <p:cNvPr id="87" name="Овал 86"/>
          <p:cNvSpPr/>
          <p:nvPr>
            <p:custDataLst>
              <p:tags r:id="rId6"/>
            </p:custDataLst>
          </p:nvPr>
        </p:nvSpPr>
        <p:spPr>
          <a:xfrm>
            <a:off x="13489146" y="1497075"/>
            <a:ext cx="683216" cy="683216"/>
          </a:xfrm>
          <a:prstGeom prst="ellipse">
            <a:avLst/>
          </a:prstGeom>
          <a:solidFill>
            <a:srgbClr val="687FB2"/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 smtClean="0">
                <a:latin typeface="Montserrat ExtraBold" panose="020B0604020202020204" charset="-52"/>
              </a:rPr>
              <a:t>37</a:t>
            </a:r>
            <a:endParaRPr lang="ru-RU" sz="2400" b="1" dirty="0">
              <a:latin typeface="Montserrat ExtraBold" panose="020B0604020202020204" charset="-52"/>
            </a:endParaRPr>
          </a:p>
        </p:txBody>
      </p:sp>
      <p:sp>
        <p:nvSpPr>
          <p:cNvPr id="88" name="Овал 87"/>
          <p:cNvSpPr/>
          <p:nvPr>
            <p:custDataLst>
              <p:tags r:id="rId7"/>
            </p:custDataLst>
          </p:nvPr>
        </p:nvSpPr>
        <p:spPr>
          <a:xfrm>
            <a:off x="15640947" y="1623914"/>
            <a:ext cx="683216" cy="683216"/>
          </a:xfrm>
          <a:prstGeom prst="ellipse">
            <a:avLst/>
          </a:prstGeom>
          <a:solidFill>
            <a:srgbClr val="687FB2"/>
          </a:solidFill>
          <a:ln>
            <a:noFill/>
          </a:ln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b="1" dirty="0" smtClean="0">
                <a:latin typeface="Montserrat ExtraBold" panose="020B0604020202020204" charset="-52"/>
              </a:rPr>
              <a:t>36</a:t>
            </a:r>
            <a:endParaRPr lang="ru-RU" sz="2400" b="1" dirty="0">
              <a:latin typeface="Montserrat ExtraBold" panose="020B060402020202020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664700" y="233502"/>
            <a:ext cx="2144842" cy="113587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5360328" y="7051152"/>
            <a:ext cx="5602797" cy="5602797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53704" y="-111600"/>
            <a:ext cx="504017" cy="557766"/>
            <a:chOff x="0" y="0"/>
            <a:chExt cx="672023" cy="743688"/>
          </a:xfrm>
        </p:grpSpPr>
        <p:grpSp>
          <p:nvGrpSpPr>
            <p:cNvPr id="6" name="Group 6"/>
            <p:cNvGrpSpPr/>
            <p:nvPr/>
          </p:nvGrpSpPr>
          <p:grpSpPr>
            <a:xfrm>
              <a:off x="257789" y="0"/>
              <a:ext cx="149795" cy="14979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257789" y="303607"/>
              <a:ext cx="149795" cy="14979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257789" y="593892"/>
              <a:ext cx="149795" cy="14979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522227" y="0"/>
              <a:ext cx="149795" cy="149795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522227" y="303607"/>
              <a:ext cx="149795" cy="149795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522227" y="593892"/>
              <a:ext cx="149795" cy="149795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149795" cy="14979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303607"/>
              <a:ext cx="149795" cy="14979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593892"/>
              <a:ext cx="149795" cy="149795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22521" y="1345989"/>
            <a:ext cx="9524379" cy="894101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5844460" y="100607"/>
            <a:ext cx="6402388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НЕВИННОМЫССК В ЦИФРАХ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743200" y="653216"/>
            <a:ext cx="12548285" cy="522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2C92D5"/>
                </a:solidFill>
                <a:latin typeface="Montserrat Extra-Bold"/>
              </a:rPr>
              <a:t>Общий объем софинансирования расходов в 2022 году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844460" y="3131546"/>
            <a:ext cx="1907425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000000"/>
                </a:solidFill>
                <a:latin typeface="Montserrat Extra-Bold"/>
              </a:rPr>
              <a:t>2020 год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37486" y="3023365"/>
            <a:ext cx="1795529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000000"/>
                </a:solidFill>
                <a:latin typeface="Montserrat Extra-Bold"/>
              </a:rPr>
              <a:t>2021 год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913199" y="6917884"/>
            <a:ext cx="1945772" cy="522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000000"/>
                </a:solidFill>
                <a:latin typeface="Montserrat Extra-Bold"/>
              </a:rPr>
              <a:t>2022 год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995400" y="3341790"/>
            <a:ext cx="1554816" cy="1642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25"/>
              </a:lnSpc>
              <a:spcBef>
                <a:spcPct val="0"/>
              </a:spcBef>
            </a:pPr>
            <a:r>
              <a:rPr lang="en-US" sz="9589" dirty="0">
                <a:solidFill>
                  <a:srgbClr val="000000"/>
                </a:solidFill>
                <a:latin typeface="Montserrat Extra-Bold"/>
              </a:rPr>
              <a:t>73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342890" y="3233609"/>
            <a:ext cx="1554816" cy="1642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25"/>
              </a:lnSpc>
              <a:spcBef>
                <a:spcPct val="0"/>
              </a:spcBef>
            </a:pPr>
            <a:r>
              <a:rPr lang="en-US" sz="9589" dirty="0">
                <a:solidFill>
                  <a:srgbClr val="000000"/>
                </a:solidFill>
                <a:latin typeface="Montserrat Extra-Bold"/>
              </a:rPr>
              <a:t>36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823159" y="7203316"/>
            <a:ext cx="2108554" cy="1294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75"/>
              </a:lnSpc>
              <a:spcBef>
                <a:spcPct val="0"/>
              </a:spcBef>
            </a:pPr>
            <a:r>
              <a:rPr lang="en-US" sz="7554" dirty="0" smtClean="0">
                <a:solidFill>
                  <a:srgbClr val="000000"/>
                </a:solidFill>
                <a:latin typeface="Montserrat Extra-Bold"/>
              </a:rPr>
              <a:t>5</a:t>
            </a:r>
            <a:r>
              <a:rPr lang="ru-RU" sz="7554" dirty="0" smtClean="0">
                <a:solidFill>
                  <a:srgbClr val="000000"/>
                </a:solidFill>
                <a:latin typeface="Montserrat Extra-Bold"/>
              </a:rPr>
              <a:t>4</a:t>
            </a:r>
            <a:r>
              <a:rPr lang="en-US" sz="7554" dirty="0" smtClean="0">
                <a:solidFill>
                  <a:srgbClr val="000000"/>
                </a:solidFill>
                <a:latin typeface="Montserrat Extra-Bold"/>
              </a:rPr>
              <a:t>,5</a:t>
            </a:r>
            <a:endParaRPr lang="en-US" sz="7554" dirty="0">
              <a:solidFill>
                <a:srgbClr val="000000"/>
              </a:solidFill>
              <a:latin typeface="Montserrat Extra-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7913199" y="4926981"/>
            <a:ext cx="2108554" cy="504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2"/>
              </a:lnSpc>
              <a:spcBef>
                <a:spcPct val="0"/>
              </a:spcBef>
            </a:pPr>
            <a:r>
              <a:rPr lang="en-US" sz="2937" dirty="0">
                <a:solidFill>
                  <a:srgbClr val="000000"/>
                </a:solidFill>
                <a:latin typeface="Montserrat Extra-Bold"/>
              </a:rPr>
              <a:t>МЛН.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664700" y="233502"/>
            <a:ext cx="2144842" cy="113587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5360328" y="7051152"/>
            <a:ext cx="5602797" cy="5602797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53704" y="-111600"/>
            <a:ext cx="504017" cy="557766"/>
            <a:chOff x="0" y="0"/>
            <a:chExt cx="672023" cy="743688"/>
          </a:xfrm>
        </p:grpSpPr>
        <p:grpSp>
          <p:nvGrpSpPr>
            <p:cNvPr id="6" name="Group 6"/>
            <p:cNvGrpSpPr/>
            <p:nvPr/>
          </p:nvGrpSpPr>
          <p:grpSpPr>
            <a:xfrm>
              <a:off x="257789" y="0"/>
              <a:ext cx="149795" cy="14979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257789" y="303607"/>
              <a:ext cx="149795" cy="14979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257789" y="593892"/>
              <a:ext cx="149795" cy="14979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522227" y="0"/>
              <a:ext cx="149795" cy="149795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522227" y="303607"/>
              <a:ext cx="149795" cy="149795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522227" y="593892"/>
              <a:ext cx="149795" cy="149795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149795" cy="14979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303607"/>
              <a:ext cx="149795" cy="14979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593892"/>
              <a:ext cx="149795" cy="149795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</p:grpSp>
      <p:sp>
        <p:nvSpPr>
          <p:cNvPr id="25" name="TextBox 25"/>
          <p:cNvSpPr txBox="1"/>
          <p:nvPr/>
        </p:nvSpPr>
        <p:spPr>
          <a:xfrm>
            <a:off x="5844460" y="100607"/>
            <a:ext cx="6402388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НЕВИННОМЫССК В ЦИФРАХ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743200" y="545584"/>
            <a:ext cx="12548285" cy="1087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>
                <a:solidFill>
                  <a:srgbClr val="2C92D5"/>
                </a:solidFill>
                <a:latin typeface="Montserrat Extra-Bold"/>
              </a:rPr>
              <a:t>Основные характеристики бюджета города</a:t>
            </a:r>
          </a:p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>
                <a:solidFill>
                  <a:srgbClr val="2C92D5"/>
                </a:solidFill>
                <a:latin typeface="Montserrat Extra-Bold"/>
              </a:rPr>
              <a:t>на 2020 – 2024 годы</a:t>
            </a:r>
            <a:endParaRPr lang="en-US" sz="3147" dirty="0">
              <a:solidFill>
                <a:srgbClr val="2C92D5"/>
              </a:solidFill>
              <a:latin typeface="Montserrat Extra-Bold"/>
            </a:endParaRPr>
          </a:p>
        </p:txBody>
      </p:sp>
      <p:graphicFrame>
        <p:nvGraphicFramePr>
          <p:cNvPr id="34" name="Таблица 33">
            <a:extLst>
              <a:ext uri="{FF2B5EF4-FFF2-40B4-BE49-F238E27FC236}">
                <a16:creationId xmlns:a16="http://schemas.microsoft.com/office/drawing/2014/main" xmlns="" id="{E2AE030B-8ADB-4F3C-AEA2-D983DA1175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188569"/>
              </p:ext>
            </p:extLst>
          </p:nvPr>
        </p:nvGraphicFramePr>
        <p:xfrm>
          <a:off x="1219200" y="1691479"/>
          <a:ext cx="16383001" cy="7924800"/>
        </p:xfrm>
        <a:graphic>
          <a:graphicData uri="http://schemas.openxmlformats.org/drawingml/2006/table">
            <a:tbl>
              <a:tblPr/>
              <a:tblGrid>
                <a:gridCol w="3947813">
                  <a:extLst>
                    <a:ext uri="{9D8B030D-6E8A-4147-A177-3AD203B41FA5}">
                      <a16:colId xmlns:a16="http://schemas.microsoft.com/office/drawing/2014/main" xmlns="" val="3411009841"/>
                    </a:ext>
                  </a:extLst>
                </a:gridCol>
                <a:gridCol w="1890393">
                  <a:extLst>
                    <a:ext uri="{9D8B030D-6E8A-4147-A177-3AD203B41FA5}">
                      <a16:colId xmlns:a16="http://schemas.microsoft.com/office/drawing/2014/main" xmlns="" val="2799171972"/>
                    </a:ext>
                  </a:extLst>
                </a:gridCol>
                <a:gridCol w="2108959">
                  <a:extLst>
                    <a:ext uri="{9D8B030D-6E8A-4147-A177-3AD203B41FA5}">
                      <a16:colId xmlns:a16="http://schemas.microsoft.com/office/drawing/2014/main" xmlns="" val="3684130124"/>
                    </a:ext>
                  </a:extLst>
                </a:gridCol>
                <a:gridCol w="2108959">
                  <a:extLst>
                    <a:ext uri="{9D8B030D-6E8A-4147-A177-3AD203B41FA5}">
                      <a16:colId xmlns:a16="http://schemas.microsoft.com/office/drawing/2014/main" xmlns="" val="2418614573"/>
                    </a:ext>
                  </a:extLst>
                </a:gridCol>
                <a:gridCol w="2108959">
                  <a:extLst>
                    <a:ext uri="{9D8B030D-6E8A-4147-A177-3AD203B41FA5}">
                      <a16:colId xmlns:a16="http://schemas.microsoft.com/office/drawing/2014/main" xmlns="" val="3337420284"/>
                    </a:ext>
                  </a:extLst>
                </a:gridCol>
                <a:gridCol w="2108959">
                  <a:extLst>
                    <a:ext uri="{9D8B030D-6E8A-4147-A177-3AD203B41FA5}">
                      <a16:colId xmlns:a16="http://schemas.microsoft.com/office/drawing/2014/main" xmlns="" val="2818638986"/>
                    </a:ext>
                  </a:extLst>
                </a:gridCol>
                <a:gridCol w="2108959">
                  <a:extLst>
                    <a:ext uri="{9D8B030D-6E8A-4147-A177-3AD203B41FA5}">
                      <a16:colId xmlns:a16="http://schemas.microsoft.com/office/drawing/2014/main" xmlns="" val="2421758954"/>
                    </a:ext>
                  </a:extLst>
                </a:gridCol>
              </a:tblGrid>
              <a:tr h="208417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Montserrat ExtraBold" panose="00000900000000000000" pitchFamily="2" charset="-52"/>
                        </a:rPr>
                        <a:t> </a:t>
                      </a:r>
                    </a:p>
                  </a:txBody>
                  <a:tcPr marL="5708" marR="5708" marT="570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4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2020 </a:t>
                      </a:r>
                      <a:r>
                        <a:rPr lang="ru-RU" sz="24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год</a:t>
                      </a:r>
                      <a:br>
                        <a:rPr lang="ru-RU" sz="24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</a:br>
                      <a:r>
                        <a:rPr lang="ru-RU" sz="24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(отчет)</a:t>
                      </a:r>
                    </a:p>
                  </a:txBody>
                  <a:tcPr marL="5708" marR="5708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4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2021 год </a:t>
                      </a:r>
                      <a:r>
                        <a:rPr lang="ru-RU" sz="24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/>
                      </a:r>
                      <a:br>
                        <a:rPr lang="ru-RU" sz="24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</a:br>
                      <a:r>
                        <a:rPr lang="ru-RU" sz="24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(первона-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4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чальный)</a:t>
                      </a:r>
                      <a:endParaRPr lang="ru-RU" sz="24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5708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4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2021 </a:t>
                      </a:r>
                      <a:r>
                        <a:rPr lang="ru-RU" sz="24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год</a:t>
                      </a:r>
                      <a:br>
                        <a:rPr lang="ru-RU" sz="24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</a:br>
                      <a:r>
                        <a:rPr lang="ru-RU" sz="24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(оценка)</a:t>
                      </a:r>
                    </a:p>
                  </a:txBody>
                  <a:tcPr marL="5708" marR="5708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4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2022 </a:t>
                      </a:r>
                      <a:r>
                        <a:rPr lang="ru-RU" sz="24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год </a:t>
                      </a:r>
                      <a:br>
                        <a:rPr lang="ru-RU" sz="24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</a:br>
                      <a:r>
                        <a:rPr lang="ru-RU" sz="24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(проект)</a:t>
                      </a:r>
                    </a:p>
                  </a:txBody>
                  <a:tcPr marL="5708" marR="5708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24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2023 </a:t>
                      </a:r>
                      <a:r>
                        <a:rPr lang="ru-RU" sz="24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год </a:t>
                      </a:r>
                      <a:br>
                        <a:rPr lang="ru-RU" sz="24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</a:br>
                      <a:r>
                        <a:rPr lang="ru-RU" sz="24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(проект)</a:t>
                      </a:r>
                    </a:p>
                  </a:txBody>
                  <a:tcPr marL="5708" marR="5708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0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2024 </a:t>
                      </a:r>
                      <a:r>
                        <a:rPr lang="ru-RU" sz="24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год </a:t>
                      </a:r>
                      <a:br>
                        <a:rPr lang="ru-RU" sz="24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</a:br>
                      <a:r>
                        <a:rPr lang="ru-RU" sz="24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(проект)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24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5708" marT="360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4204071"/>
                  </a:ext>
                </a:extLst>
              </a:tr>
              <a:tr h="1372028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Доходы, из них:</a:t>
                      </a:r>
                    </a:p>
                  </a:txBody>
                  <a:tcPr marL="144000" marR="0" marT="570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03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3562,3</a:t>
                      </a:r>
                      <a:endParaRPr lang="ru-RU" sz="2800" b="1" i="0" u="none" strike="noStrike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E75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3630,3</a:t>
                      </a:r>
                      <a:endParaRPr lang="ru-RU" sz="2800" b="1" i="0" u="none" strike="noStrike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E75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3878,7</a:t>
                      </a:r>
                      <a:endParaRPr lang="ru-RU" sz="2800" b="1" i="0" u="none" strike="noStrike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E75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3492,3</a:t>
                      </a:r>
                      <a:endParaRPr lang="ru-RU" sz="2800" b="1" i="0" u="none" strike="noStrike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E75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3536,5</a:t>
                      </a:r>
                      <a:endParaRPr lang="ru-RU" sz="2800" b="1" i="0" u="none" strike="noStrike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E75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3284,6</a:t>
                      </a:r>
                      <a:endParaRPr lang="ru-RU" sz="2800" b="1" i="0" u="none" strike="noStrike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E75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0608013"/>
                  </a:ext>
                </a:extLst>
              </a:tr>
              <a:tr h="1140085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налоговые и неналоговые</a:t>
                      </a:r>
                    </a:p>
                  </a:txBody>
                  <a:tcPr marL="144000" marR="0" marT="570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1035,0</a:t>
                      </a:r>
                      <a:endParaRPr lang="ru-RU" sz="2400" b="1" i="0" u="none" strike="noStrike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1028,4</a:t>
                      </a:r>
                      <a:endParaRPr lang="ru-RU" sz="2400" b="1" i="0" u="none" strike="noStrike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1140,0</a:t>
                      </a:r>
                      <a:endParaRPr lang="ru-RU" sz="2400" b="1" i="0" u="none" strike="noStrike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1116,3</a:t>
                      </a:r>
                      <a:endParaRPr lang="ru-RU" sz="2400" b="1" i="0" u="none" strike="noStrike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1136,4</a:t>
                      </a:r>
                      <a:endParaRPr lang="ru-RU" sz="2400" b="1" i="0" u="none" strike="noStrike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1160,9</a:t>
                      </a:r>
                      <a:endParaRPr lang="ru-RU" sz="2400" b="1" i="0" u="none" strike="noStrike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98051792"/>
                  </a:ext>
                </a:extLst>
              </a:tr>
              <a:tr h="891818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2400" b="1" i="0" u="none" strike="noStrike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дотации</a:t>
                      </a:r>
                    </a:p>
                  </a:txBody>
                  <a:tcPr marL="144000" marR="0" marT="570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83,0</a:t>
                      </a:r>
                      <a:endParaRPr lang="ru-RU" sz="2400" b="1" i="0" u="none" strike="noStrike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35,2</a:t>
                      </a: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42,5</a:t>
                      </a:r>
                      <a:endParaRPr lang="ru-RU" sz="2400" b="1" i="0" u="none" strike="noStrike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3,1</a:t>
                      </a:r>
                      <a:endParaRPr lang="ru-RU" sz="2400" b="1" i="0" u="none" strike="noStrike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0,0</a:t>
                      </a:r>
                      <a:endParaRPr lang="ru-RU" sz="2400" b="1" i="0" u="none" strike="noStrike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0,0</a:t>
                      </a: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2377877"/>
                  </a:ext>
                </a:extLst>
              </a:tr>
              <a:tr h="1029020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Расходы</a:t>
                      </a:r>
                    </a:p>
                  </a:txBody>
                  <a:tcPr marL="144000" marR="0" marT="570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3487,9</a:t>
                      </a:r>
                      <a:endParaRPr lang="ru-RU" sz="2800" b="1" i="0" u="none" strike="noStrike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3628,3</a:t>
                      </a:r>
                      <a:endParaRPr lang="ru-RU" sz="2800" b="1" i="0" u="none" strike="noStrike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4039,5</a:t>
                      </a:r>
                      <a:endParaRPr lang="ru-RU" sz="2800" b="1" i="0" u="none" strike="noStrike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3595,4</a:t>
                      </a:r>
                      <a:endParaRPr lang="ru-RU" sz="2800" b="1" i="0" u="none" strike="noStrike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3578,2</a:t>
                      </a:r>
                      <a:endParaRPr lang="ru-RU" sz="2800" b="1" i="0" u="none" strike="noStrike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3274,2</a:t>
                      </a:r>
                      <a:endParaRPr lang="ru-RU" sz="2800" b="1" i="0" u="none" strike="noStrike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5636183"/>
                  </a:ext>
                </a:extLst>
              </a:tr>
              <a:tr h="1407672">
                <a:tc>
                  <a:txBody>
                    <a:bodyPr/>
                    <a:lstStyle/>
                    <a:p>
                      <a:pPr algn="l" fontAlgn="b"/>
                      <a:r>
                        <a:rPr lang="ru-RU" sz="28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Дефицит</a:t>
                      </a:r>
                      <a:r>
                        <a:rPr lang="ru-RU" sz="2800" b="1" i="0" u="none" strike="noStrike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 (-)</a:t>
                      </a:r>
                    </a:p>
                    <a:p>
                      <a:pPr algn="l" fontAlgn="b"/>
                      <a:r>
                        <a:rPr lang="ru-RU" sz="2800" b="1" i="0" u="none" strike="noStrike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Профицит (+)</a:t>
                      </a:r>
                      <a:endParaRPr lang="ru-RU" sz="28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144000" marR="0" marT="570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0B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+74,413</a:t>
                      </a:r>
                      <a:endParaRPr lang="ru-RU" sz="2800" b="1" i="0" u="none" strike="noStrike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0E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+2,021</a:t>
                      </a: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0E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kern="1200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  <a:ea typeface="+mn-ea"/>
                          <a:cs typeface="+mn-cs"/>
                        </a:rPr>
                        <a:t>-160,862</a:t>
                      </a:r>
                      <a:endParaRPr lang="ru-RU" sz="2800" b="1" i="0" u="none" strike="noStrike" kern="1200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  <a:ea typeface="+mn-ea"/>
                        <a:cs typeface="+mn-cs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0E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-103,076</a:t>
                      </a:r>
                      <a:endParaRPr lang="ru-RU" sz="2800" b="1" i="0" u="none" strike="noStrike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0E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-41,762</a:t>
                      </a:r>
                      <a:endParaRPr lang="ru-RU" sz="2800" b="1" i="0" u="none" strike="noStrike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0E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chemeClr val="tx1"/>
                          </a:solidFill>
                          <a:latin typeface="Montserrat ExtraBold" panose="00000900000000000000" pitchFamily="2" charset="-52"/>
                        </a:rPr>
                        <a:t>+10,425</a:t>
                      </a:r>
                      <a:endParaRPr lang="ru-RU" sz="2800" b="1" i="0" u="none" strike="noStrike" dirty="0">
                        <a:solidFill>
                          <a:schemeClr val="tx1"/>
                        </a:solidFill>
                        <a:latin typeface="Montserrat ExtraBold" panose="00000900000000000000" pitchFamily="2" charset="-52"/>
                      </a:endParaRPr>
                    </a:p>
                  </a:txBody>
                  <a:tcPr marL="5708" marR="180000" marT="570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0E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3837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608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89928" y="2951727"/>
            <a:ext cx="974585" cy="5262074"/>
            <a:chOff x="0" y="0"/>
            <a:chExt cx="1468487" cy="91159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8487" cy="9115961"/>
            </a:xfrm>
            <a:custGeom>
              <a:avLst/>
              <a:gdLst/>
              <a:ahLst/>
              <a:cxnLst/>
              <a:rect l="l" t="t" r="r" b="b"/>
              <a:pathLst>
                <a:path w="1468487" h="9115961">
                  <a:moveTo>
                    <a:pt x="1344027" y="9115961"/>
                  </a:moveTo>
                  <a:lnTo>
                    <a:pt x="124460" y="9115961"/>
                  </a:lnTo>
                  <a:cubicBezTo>
                    <a:pt x="55880" y="9115961"/>
                    <a:pt x="0" y="9060082"/>
                    <a:pt x="0" y="89915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8991502"/>
                  </a:lnTo>
                  <a:cubicBezTo>
                    <a:pt x="1468487" y="9060082"/>
                    <a:pt x="1412607" y="9115961"/>
                    <a:pt x="1344027" y="9115961"/>
                  </a:cubicBezTo>
                  <a:close/>
                </a:path>
              </a:pathLst>
            </a:custGeom>
            <a:solidFill>
              <a:srgbClr val="82DCF4">
                <a:alpha val="19608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398450" y="2997544"/>
            <a:ext cx="979367" cy="5095267"/>
            <a:chOff x="0" y="0"/>
            <a:chExt cx="1468487" cy="91159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8487" cy="9115961"/>
            </a:xfrm>
            <a:custGeom>
              <a:avLst/>
              <a:gdLst/>
              <a:ahLst/>
              <a:cxnLst/>
              <a:rect l="l" t="t" r="r" b="b"/>
              <a:pathLst>
                <a:path w="1468487" h="9115961">
                  <a:moveTo>
                    <a:pt x="1344027" y="9115961"/>
                  </a:moveTo>
                  <a:lnTo>
                    <a:pt x="124460" y="9115961"/>
                  </a:lnTo>
                  <a:cubicBezTo>
                    <a:pt x="55880" y="9115961"/>
                    <a:pt x="0" y="9060082"/>
                    <a:pt x="0" y="89915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8991502"/>
                  </a:lnTo>
                  <a:cubicBezTo>
                    <a:pt x="1468487" y="9060082"/>
                    <a:pt x="1412607" y="9115961"/>
                    <a:pt x="1344027" y="9115961"/>
                  </a:cubicBezTo>
                  <a:close/>
                </a:path>
              </a:pathLst>
            </a:custGeom>
            <a:solidFill>
              <a:srgbClr val="82DCF4">
                <a:alpha val="19608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132394" y="4649953"/>
            <a:ext cx="933766" cy="3563847"/>
            <a:chOff x="0" y="0"/>
            <a:chExt cx="1468487" cy="91159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8487" cy="9115961"/>
            </a:xfrm>
            <a:custGeom>
              <a:avLst/>
              <a:gdLst/>
              <a:ahLst/>
              <a:cxnLst/>
              <a:rect l="l" t="t" r="r" b="b"/>
              <a:pathLst>
                <a:path w="1468487" h="9115961">
                  <a:moveTo>
                    <a:pt x="1344027" y="9115961"/>
                  </a:moveTo>
                  <a:lnTo>
                    <a:pt x="124460" y="9115961"/>
                  </a:lnTo>
                  <a:cubicBezTo>
                    <a:pt x="55880" y="9115961"/>
                    <a:pt x="0" y="9060082"/>
                    <a:pt x="0" y="89915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8991502"/>
                  </a:lnTo>
                  <a:cubicBezTo>
                    <a:pt x="1468487" y="9060082"/>
                    <a:pt x="1412607" y="9115961"/>
                    <a:pt x="1344027" y="9115961"/>
                  </a:cubicBezTo>
                  <a:close/>
                </a:path>
              </a:pathLst>
            </a:custGeom>
            <a:solidFill>
              <a:srgbClr val="82DCF4">
                <a:alpha val="19608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7379621" y="3572285"/>
            <a:ext cx="960877" cy="4641516"/>
            <a:chOff x="0" y="0"/>
            <a:chExt cx="1468487" cy="91159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68487" cy="9115961"/>
            </a:xfrm>
            <a:custGeom>
              <a:avLst/>
              <a:gdLst/>
              <a:ahLst/>
              <a:cxnLst/>
              <a:rect l="l" t="t" r="r" b="b"/>
              <a:pathLst>
                <a:path w="1468487" h="9115961">
                  <a:moveTo>
                    <a:pt x="1344027" y="9115961"/>
                  </a:moveTo>
                  <a:lnTo>
                    <a:pt x="124460" y="9115961"/>
                  </a:lnTo>
                  <a:cubicBezTo>
                    <a:pt x="55880" y="9115961"/>
                    <a:pt x="0" y="9060082"/>
                    <a:pt x="0" y="89915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8991502"/>
                  </a:lnTo>
                  <a:cubicBezTo>
                    <a:pt x="1468487" y="9060082"/>
                    <a:pt x="1412607" y="9115961"/>
                    <a:pt x="1344027" y="9115961"/>
                  </a:cubicBezTo>
                  <a:close/>
                </a:path>
              </a:pathLst>
            </a:custGeom>
            <a:solidFill>
              <a:srgbClr val="82DCF4">
                <a:alpha val="19608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1405400" y="3713883"/>
            <a:ext cx="939794" cy="4499917"/>
            <a:chOff x="0" y="0"/>
            <a:chExt cx="1468487" cy="911596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68487" cy="9115961"/>
            </a:xfrm>
            <a:custGeom>
              <a:avLst/>
              <a:gdLst/>
              <a:ahLst/>
              <a:cxnLst/>
              <a:rect l="l" t="t" r="r" b="b"/>
              <a:pathLst>
                <a:path w="1468487" h="9115961">
                  <a:moveTo>
                    <a:pt x="1344027" y="9115961"/>
                  </a:moveTo>
                  <a:lnTo>
                    <a:pt x="124460" y="9115961"/>
                  </a:lnTo>
                  <a:cubicBezTo>
                    <a:pt x="55880" y="9115961"/>
                    <a:pt x="0" y="9060082"/>
                    <a:pt x="0" y="89915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8991502"/>
                  </a:lnTo>
                  <a:cubicBezTo>
                    <a:pt x="1468487" y="9060082"/>
                    <a:pt x="1412607" y="9115961"/>
                    <a:pt x="1344027" y="9115961"/>
                  </a:cubicBezTo>
                  <a:close/>
                </a:path>
              </a:pathLst>
            </a:custGeom>
            <a:solidFill>
              <a:srgbClr val="37C9EF">
                <a:alpha val="19608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310159" y="3572285"/>
            <a:ext cx="961035" cy="4641516"/>
            <a:chOff x="0" y="0"/>
            <a:chExt cx="1468487" cy="911596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68487" cy="9115961"/>
            </a:xfrm>
            <a:custGeom>
              <a:avLst/>
              <a:gdLst/>
              <a:ahLst/>
              <a:cxnLst/>
              <a:rect l="l" t="t" r="r" b="b"/>
              <a:pathLst>
                <a:path w="1468487" h="9115961">
                  <a:moveTo>
                    <a:pt x="1344027" y="9115961"/>
                  </a:moveTo>
                  <a:lnTo>
                    <a:pt x="124460" y="9115961"/>
                  </a:lnTo>
                  <a:cubicBezTo>
                    <a:pt x="55880" y="9115961"/>
                    <a:pt x="0" y="9060082"/>
                    <a:pt x="0" y="89915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8991502"/>
                  </a:lnTo>
                  <a:cubicBezTo>
                    <a:pt x="1468487" y="9060082"/>
                    <a:pt x="1412607" y="9115961"/>
                    <a:pt x="1344027" y="9115961"/>
                  </a:cubicBezTo>
                  <a:close/>
                </a:path>
              </a:pathLst>
            </a:custGeom>
            <a:solidFill>
              <a:srgbClr val="37C9EF">
                <a:alpha val="19608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5250519" y="4047347"/>
            <a:ext cx="940046" cy="4166454"/>
            <a:chOff x="0" y="0"/>
            <a:chExt cx="1468487" cy="91159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68487" cy="9115961"/>
            </a:xfrm>
            <a:custGeom>
              <a:avLst/>
              <a:gdLst/>
              <a:ahLst/>
              <a:cxnLst/>
              <a:rect l="l" t="t" r="r" b="b"/>
              <a:pathLst>
                <a:path w="1468487" h="9115961">
                  <a:moveTo>
                    <a:pt x="1344027" y="9115961"/>
                  </a:moveTo>
                  <a:lnTo>
                    <a:pt x="124460" y="9115961"/>
                  </a:lnTo>
                  <a:cubicBezTo>
                    <a:pt x="55880" y="9115961"/>
                    <a:pt x="0" y="9060082"/>
                    <a:pt x="0" y="89915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8991502"/>
                  </a:lnTo>
                  <a:cubicBezTo>
                    <a:pt x="1468487" y="9060082"/>
                    <a:pt x="1412607" y="9115961"/>
                    <a:pt x="1344027" y="9115961"/>
                  </a:cubicBezTo>
                  <a:close/>
                </a:path>
              </a:pathLst>
            </a:custGeom>
            <a:solidFill>
              <a:srgbClr val="37C9EF">
                <a:alpha val="19608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3132394" y="6049964"/>
            <a:ext cx="912618" cy="2163837"/>
            <a:chOff x="0" y="0"/>
            <a:chExt cx="1468487" cy="384053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68487" cy="3840539"/>
            </a:xfrm>
            <a:custGeom>
              <a:avLst/>
              <a:gdLst/>
              <a:ahLst/>
              <a:cxnLst/>
              <a:rect l="l" t="t" r="r" b="b"/>
              <a:pathLst>
                <a:path w="1468487" h="3840539">
                  <a:moveTo>
                    <a:pt x="1344027" y="3840539"/>
                  </a:moveTo>
                  <a:lnTo>
                    <a:pt x="124460" y="3840539"/>
                  </a:lnTo>
                  <a:cubicBezTo>
                    <a:pt x="55880" y="3840539"/>
                    <a:pt x="0" y="3784659"/>
                    <a:pt x="0" y="37160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3716079"/>
                  </a:lnTo>
                  <a:cubicBezTo>
                    <a:pt x="1468487" y="3784659"/>
                    <a:pt x="1412607" y="3840539"/>
                    <a:pt x="1344027" y="3840539"/>
                  </a:cubicBezTo>
                  <a:close/>
                </a:path>
              </a:pathLst>
            </a:custGeom>
            <a:solidFill>
              <a:srgbClr val="176294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7392241" y="5280088"/>
            <a:ext cx="930007" cy="2915950"/>
            <a:chOff x="0" y="0"/>
            <a:chExt cx="1468487" cy="554709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68487" cy="5547097"/>
            </a:xfrm>
            <a:custGeom>
              <a:avLst/>
              <a:gdLst/>
              <a:ahLst/>
              <a:cxnLst/>
              <a:rect l="l" t="t" r="r" b="b"/>
              <a:pathLst>
                <a:path w="1468487" h="5547097">
                  <a:moveTo>
                    <a:pt x="1344027" y="5547097"/>
                  </a:moveTo>
                  <a:lnTo>
                    <a:pt x="124460" y="5547097"/>
                  </a:lnTo>
                  <a:cubicBezTo>
                    <a:pt x="55880" y="5547097"/>
                    <a:pt x="0" y="5491217"/>
                    <a:pt x="0" y="542263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5422637"/>
                  </a:lnTo>
                  <a:cubicBezTo>
                    <a:pt x="1468487" y="5491217"/>
                    <a:pt x="1412607" y="5547097"/>
                    <a:pt x="1344027" y="5547097"/>
                  </a:cubicBezTo>
                  <a:close/>
                </a:path>
              </a:pathLst>
            </a:custGeom>
            <a:solidFill>
              <a:srgbClr val="176294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1405400" y="5947098"/>
            <a:ext cx="939794" cy="2266704"/>
            <a:chOff x="0" y="0"/>
            <a:chExt cx="1468487" cy="423106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68487" cy="4231061"/>
            </a:xfrm>
            <a:custGeom>
              <a:avLst/>
              <a:gdLst/>
              <a:ahLst/>
              <a:cxnLst/>
              <a:rect l="l" t="t" r="r" b="b"/>
              <a:pathLst>
                <a:path w="1468487" h="4231061">
                  <a:moveTo>
                    <a:pt x="1344027" y="4231061"/>
                  </a:moveTo>
                  <a:lnTo>
                    <a:pt x="124460" y="4231061"/>
                  </a:lnTo>
                  <a:cubicBezTo>
                    <a:pt x="55880" y="4231061"/>
                    <a:pt x="0" y="4175181"/>
                    <a:pt x="0" y="41066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4106601"/>
                  </a:lnTo>
                  <a:cubicBezTo>
                    <a:pt x="1468487" y="4175181"/>
                    <a:pt x="1412607" y="4231061"/>
                    <a:pt x="1344027" y="4231061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3310160" y="5771475"/>
            <a:ext cx="961034" cy="2442327"/>
            <a:chOff x="0" y="0"/>
            <a:chExt cx="1468487" cy="423106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68487" cy="4231061"/>
            </a:xfrm>
            <a:custGeom>
              <a:avLst/>
              <a:gdLst/>
              <a:ahLst/>
              <a:cxnLst/>
              <a:rect l="l" t="t" r="r" b="b"/>
              <a:pathLst>
                <a:path w="1468487" h="4231061">
                  <a:moveTo>
                    <a:pt x="1344027" y="4231061"/>
                  </a:moveTo>
                  <a:lnTo>
                    <a:pt x="124460" y="4231061"/>
                  </a:lnTo>
                  <a:cubicBezTo>
                    <a:pt x="55880" y="4231061"/>
                    <a:pt x="0" y="4175181"/>
                    <a:pt x="0" y="41066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4106601"/>
                  </a:lnTo>
                  <a:cubicBezTo>
                    <a:pt x="1468487" y="4175181"/>
                    <a:pt x="1412607" y="4231061"/>
                    <a:pt x="1344027" y="4231061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5250519" y="6286500"/>
            <a:ext cx="940046" cy="1927302"/>
            <a:chOff x="0" y="0"/>
            <a:chExt cx="1468487" cy="423106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68487" cy="4231061"/>
            </a:xfrm>
            <a:custGeom>
              <a:avLst/>
              <a:gdLst/>
              <a:ahLst/>
              <a:cxnLst/>
              <a:rect l="l" t="t" r="r" b="b"/>
              <a:pathLst>
                <a:path w="1468487" h="4231061">
                  <a:moveTo>
                    <a:pt x="1344027" y="4231061"/>
                  </a:moveTo>
                  <a:lnTo>
                    <a:pt x="124460" y="4231061"/>
                  </a:lnTo>
                  <a:cubicBezTo>
                    <a:pt x="55880" y="4231061"/>
                    <a:pt x="0" y="4175181"/>
                    <a:pt x="0" y="41066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4106601"/>
                  </a:lnTo>
                  <a:cubicBezTo>
                    <a:pt x="1468487" y="4175181"/>
                    <a:pt x="1412607" y="4231061"/>
                    <a:pt x="1344027" y="4231061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5217543" y="4680063"/>
            <a:ext cx="938554" cy="3533740"/>
            <a:chOff x="0" y="0"/>
            <a:chExt cx="1468487" cy="489795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468487" cy="4897958"/>
            </a:xfrm>
            <a:custGeom>
              <a:avLst/>
              <a:gdLst/>
              <a:ahLst/>
              <a:cxnLst/>
              <a:rect l="l" t="t" r="r" b="b"/>
              <a:pathLst>
                <a:path w="1468487" h="4897958">
                  <a:moveTo>
                    <a:pt x="1344027" y="4897958"/>
                  </a:moveTo>
                  <a:lnTo>
                    <a:pt x="124460" y="4897958"/>
                  </a:lnTo>
                  <a:cubicBezTo>
                    <a:pt x="55880" y="4897958"/>
                    <a:pt x="0" y="4842078"/>
                    <a:pt x="0" y="477349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4773498"/>
                  </a:lnTo>
                  <a:cubicBezTo>
                    <a:pt x="1468487" y="4842078"/>
                    <a:pt x="1412607" y="4897958"/>
                    <a:pt x="1344027" y="4897958"/>
                  </a:cubicBezTo>
                  <a:close/>
                </a:path>
              </a:pathLst>
            </a:custGeom>
            <a:solidFill>
              <a:srgbClr val="176294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9404650" y="4937458"/>
            <a:ext cx="927144" cy="3286469"/>
            <a:chOff x="0" y="0"/>
            <a:chExt cx="1468487" cy="617397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468487" cy="6173971"/>
            </a:xfrm>
            <a:custGeom>
              <a:avLst/>
              <a:gdLst/>
              <a:ahLst/>
              <a:cxnLst/>
              <a:rect l="l" t="t" r="r" b="b"/>
              <a:pathLst>
                <a:path w="1468487" h="6173971">
                  <a:moveTo>
                    <a:pt x="1344027" y="6173970"/>
                  </a:moveTo>
                  <a:lnTo>
                    <a:pt x="124460" y="6173970"/>
                  </a:lnTo>
                  <a:cubicBezTo>
                    <a:pt x="55880" y="6173970"/>
                    <a:pt x="0" y="6118091"/>
                    <a:pt x="0" y="60495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6049511"/>
                  </a:lnTo>
                  <a:cubicBezTo>
                    <a:pt x="1468487" y="6118091"/>
                    <a:pt x="1412607" y="6173971"/>
                    <a:pt x="1344027" y="6173971"/>
                  </a:cubicBezTo>
                  <a:close/>
                </a:path>
              </a:pathLst>
            </a:custGeom>
            <a:solidFill>
              <a:srgbClr val="176294"/>
            </a:solidFill>
          </p:spPr>
        </p:sp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63046" y="194163"/>
            <a:ext cx="2144842" cy="1135873"/>
          </a:xfrm>
          <a:prstGeom prst="rect">
            <a:avLst/>
          </a:prstGeom>
        </p:spPr>
      </p:pic>
      <p:sp>
        <p:nvSpPr>
          <p:cNvPr id="33" name="TextBox 33"/>
          <p:cNvSpPr txBox="1"/>
          <p:nvPr/>
        </p:nvSpPr>
        <p:spPr>
          <a:xfrm>
            <a:off x="5942806" y="61269"/>
            <a:ext cx="6402388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НЕВИННОМЫССК В ЦИФРАХ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132394" y="8711978"/>
            <a:ext cx="942578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2018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193953" y="8711978"/>
            <a:ext cx="934530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2019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316216" y="8711978"/>
            <a:ext cx="1026473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2020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417218" y="8711978"/>
            <a:ext cx="914576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2021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259076" y="8711978"/>
            <a:ext cx="1066196" cy="522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13538A"/>
                </a:solidFill>
                <a:latin typeface="Montserrat Extra-Bold"/>
              </a:rPr>
              <a:t>2022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164661" y="8711978"/>
            <a:ext cx="1066197" cy="522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2023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5158139" y="8711978"/>
            <a:ext cx="1032426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2024</a:t>
            </a:r>
          </a:p>
        </p:txBody>
      </p:sp>
      <p:sp>
        <p:nvSpPr>
          <p:cNvPr id="41" name="TextBox 41"/>
          <p:cNvSpPr txBox="1"/>
          <p:nvPr/>
        </p:nvSpPr>
        <p:spPr>
          <a:xfrm rot="-5400000">
            <a:off x="-2138640" y="5078820"/>
            <a:ext cx="6402388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13538A"/>
                </a:solidFill>
                <a:latin typeface="Montserrat Extra-Bold"/>
              </a:rPr>
              <a:t>МЛРД. РУБ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826894" y="3817244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004AAD"/>
                </a:solidFill>
                <a:latin typeface="Montserrat Extra-Bold"/>
              </a:rPr>
              <a:t>2.829</a:t>
            </a:r>
            <a:endParaRPr lang="en-US" sz="314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4822407" y="2084113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004AAD"/>
                </a:solidFill>
                <a:latin typeface="Montserrat Extra-Bold"/>
              </a:rPr>
              <a:t>4.122</a:t>
            </a:r>
            <a:endParaRPr lang="en-US" sz="314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7120457" y="2693573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004AAD"/>
                </a:solidFill>
                <a:latin typeface="Montserrat Extra-Bold"/>
              </a:rPr>
              <a:t>3.562</a:t>
            </a:r>
            <a:endParaRPr lang="en-US" sz="314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9083152" y="2084113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004AAD"/>
                </a:solidFill>
                <a:latin typeface="Montserrat Extra-Bold"/>
              </a:rPr>
              <a:t>3.879</a:t>
            </a:r>
            <a:endParaRPr lang="en-US" sz="314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1083942" y="2794083"/>
            <a:ext cx="1582709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004AAD"/>
                </a:solidFill>
                <a:latin typeface="Montserrat Extra-Bold"/>
              </a:rPr>
              <a:t>3.492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035285" y="2613285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004AAD"/>
                </a:solidFill>
                <a:latin typeface="Montserrat Extra-Bold"/>
              </a:rPr>
              <a:t>3.536</a:t>
            </a:r>
            <a:endParaRPr lang="en-US" sz="314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4924952" y="3146971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004AAD"/>
                </a:solidFill>
                <a:latin typeface="Montserrat Extra-Bold"/>
              </a:rPr>
              <a:t>3.285</a:t>
            </a:r>
            <a:endParaRPr lang="en-US" sz="314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6353671" y="613877"/>
            <a:ext cx="5580658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2C92D5"/>
                </a:solidFill>
                <a:latin typeface="Montserrat Extra-Bold"/>
              </a:rPr>
              <a:t>Доходы бюджета города</a:t>
            </a:r>
          </a:p>
        </p:txBody>
      </p:sp>
      <p:grpSp>
        <p:nvGrpSpPr>
          <p:cNvPr id="50" name="Group 50"/>
          <p:cNvGrpSpPr>
            <a:grpSpLocks noChangeAspect="1"/>
          </p:cNvGrpSpPr>
          <p:nvPr/>
        </p:nvGrpSpPr>
        <p:grpSpPr>
          <a:xfrm>
            <a:off x="16324163" y="8981975"/>
            <a:ext cx="3927674" cy="3927674"/>
            <a:chOff x="0" y="0"/>
            <a:chExt cx="6355080" cy="635508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52" name="Group 52"/>
          <p:cNvGrpSpPr/>
          <p:nvPr/>
        </p:nvGrpSpPr>
        <p:grpSpPr>
          <a:xfrm>
            <a:off x="352051" y="-150939"/>
            <a:ext cx="504017" cy="557766"/>
            <a:chOff x="0" y="0"/>
            <a:chExt cx="672023" cy="743688"/>
          </a:xfrm>
        </p:grpSpPr>
        <p:grpSp>
          <p:nvGrpSpPr>
            <p:cNvPr id="53" name="Group 53"/>
            <p:cNvGrpSpPr/>
            <p:nvPr/>
          </p:nvGrpSpPr>
          <p:grpSpPr>
            <a:xfrm>
              <a:off x="257789" y="0"/>
              <a:ext cx="149795" cy="149795"/>
              <a:chOff x="0" y="0"/>
              <a:chExt cx="6350000" cy="63500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55" name="Group 55"/>
            <p:cNvGrpSpPr/>
            <p:nvPr/>
          </p:nvGrpSpPr>
          <p:grpSpPr>
            <a:xfrm>
              <a:off x="257789" y="303607"/>
              <a:ext cx="149795" cy="149795"/>
              <a:chOff x="0" y="0"/>
              <a:chExt cx="6350000" cy="6350000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57" name="Group 57"/>
            <p:cNvGrpSpPr/>
            <p:nvPr/>
          </p:nvGrpSpPr>
          <p:grpSpPr>
            <a:xfrm>
              <a:off x="257789" y="593892"/>
              <a:ext cx="149795" cy="149795"/>
              <a:chOff x="0" y="0"/>
              <a:chExt cx="6350000" cy="63500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59" name="Group 59"/>
            <p:cNvGrpSpPr/>
            <p:nvPr/>
          </p:nvGrpSpPr>
          <p:grpSpPr>
            <a:xfrm>
              <a:off x="522227" y="0"/>
              <a:ext cx="149795" cy="149795"/>
              <a:chOff x="0" y="0"/>
              <a:chExt cx="6350000" cy="635000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61" name="Group 61"/>
            <p:cNvGrpSpPr/>
            <p:nvPr/>
          </p:nvGrpSpPr>
          <p:grpSpPr>
            <a:xfrm>
              <a:off x="522227" y="303607"/>
              <a:ext cx="149795" cy="149795"/>
              <a:chOff x="0" y="0"/>
              <a:chExt cx="6350000" cy="63500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63" name="Group 63"/>
            <p:cNvGrpSpPr/>
            <p:nvPr/>
          </p:nvGrpSpPr>
          <p:grpSpPr>
            <a:xfrm>
              <a:off x="522227" y="593892"/>
              <a:ext cx="149795" cy="149795"/>
              <a:chOff x="0" y="0"/>
              <a:chExt cx="6350000" cy="635000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65" name="Group 65"/>
            <p:cNvGrpSpPr/>
            <p:nvPr/>
          </p:nvGrpSpPr>
          <p:grpSpPr>
            <a:xfrm>
              <a:off x="0" y="0"/>
              <a:ext cx="149795" cy="149795"/>
              <a:chOff x="0" y="0"/>
              <a:chExt cx="6350000" cy="6350000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67" name="Group 67"/>
            <p:cNvGrpSpPr/>
            <p:nvPr/>
          </p:nvGrpSpPr>
          <p:grpSpPr>
            <a:xfrm>
              <a:off x="0" y="303607"/>
              <a:ext cx="149795" cy="149795"/>
              <a:chOff x="0" y="0"/>
              <a:chExt cx="6350000" cy="6350000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69" name="Group 69"/>
            <p:cNvGrpSpPr/>
            <p:nvPr/>
          </p:nvGrpSpPr>
          <p:grpSpPr>
            <a:xfrm>
              <a:off x="0" y="593892"/>
              <a:ext cx="149795" cy="149795"/>
              <a:chOff x="0" y="0"/>
              <a:chExt cx="6350000" cy="635000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</p:grpSp>
      <p:sp>
        <p:nvSpPr>
          <p:cNvPr id="71" name="AutoShape 71"/>
          <p:cNvSpPr/>
          <p:nvPr/>
        </p:nvSpPr>
        <p:spPr>
          <a:xfrm rot="-5400000">
            <a:off x="-1412605" y="5545178"/>
            <a:ext cx="5968369" cy="0"/>
          </a:xfrm>
          <a:prstGeom prst="line">
            <a:avLst/>
          </a:prstGeom>
          <a:ln w="47625" cap="rnd">
            <a:solidFill>
              <a:srgbClr val="000000">
                <a:alpha val="10980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2" name="AutoShape 72"/>
          <p:cNvSpPr/>
          <p:nvPr/>
        </p:nvSpPr>
        <p:spPr>
          <a:xfrm rot="12278">
            <a:off x="1633527" y="8529363"/>
            <a:ext cx="15711480" cy="0"/>
          </a:xfrm>
          <a:prstGeom prst="line">
            <a:avLst/>
          </a:prstGeom>
          <a:ln w="47625" cap="rnd">
            <a:solidFill>
              <a:srgbClr val="000000">
                <a:alpha val="10980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3" name="TextBox 73"/>
          <p:cNvSpPr txBox="1"/>
          <p:nvPr/>
        </p:nvSpPr>
        <p:spPr>
          <a:xfrm rot="-5400000">
            <a:off x="2786220" y="6861851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FFFFFF"/>
                </a:solidFill>
                <a:latin typeface="Montserrat Extra-Bold"/>
              </a:rPr>
              <a:t>2.006</a:t>
            </a:r>
            <a:endParaRPr lang="en-US" sz="3147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74" name="TextBox 74"/>
          <p:cNvSpPr txBox="1"/>
          <p:nvPr/>
        </p:nvSpPr>
        <p:spPr>
          <a:xfrm rot="-5400000">
            <a:off x="4870626" y="6559190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FFFFFF"/>
                </a:solidFill>
                <a:latin typeface="Montserrat Extra-Bold"/>
              </a:rPr>
              <a:t>3.169</a:t>
            </a:r>
            <a:endParaRPr lang="en-US" sz="3147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75" name="TextBox 75"/>
          <p:cNvSpPr txBox="1"/>
          <p:nvPr/>
        </p:nvSpPr>
        <p:spPr>
          <a:xfrm rot="-5400000">
            <a:off x="7065889" y="6523906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FFFFFF"/>
                </a:solidFill>
                <a:latin typeface="Montserrat Extra-Bold"/>
              </a:rPr>
              <a:t>2.527</a:t>
            </a:r>
            <a:endParaRPr lang="en-US" sz="3147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76" name="TextBox 76"/>
          <p:cNvSpPr txBox="1"/>
          <p:nvPr/>
        </p:nvSpPr>
        <p:spPr>
          <a:xfrm rot="-5400000">
            <a:off x="9087623" y="6506125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FFFFFF"/>
                </a:solidFill>
                <a:latin typeface="Montserrat Extra-Bold"/>
              </a:rPr>
              <a:t>2.739</a:t>
            </a:r>
            <a:endParaRPr lang="en-US" sz="3147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77" name="TextBox 77"/>
          <p:cNvSpPr txBox="1"/>
          <p:nvPr/>
        </p:nvSpPr>
        <p:spPr>
          <a:xfrm rot="-5400000">
            <a:off x="11075645" y="6587905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FFFFFF"/>
                </a:solidFill>
                <a:latin typeface="Montserrat Extra-Bold"/>
              </a:rPr>
              <a:t>2.376</a:t>
            </a:r>
            <a:endParaRPr lang="en-US" sz="3147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78" name="TextBox 78"/>
          <p:cNvSpPr txBox="1"/>
          <p:nvPr/>
        </p:nvSpPr>
        <p:spPr>
          <a:xfrm rot="-5400000">
            <a:off x="12980897" y="6624009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FFFFFF"/>
                </a:solidFill>
                <a:latin typeface="Montserrat Extra-Bold"/>
              </a:rPr>
              <a:t>2.400</a:t>
            </a:r>
            <a:endParaRPr lang="en-US" sz="3147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79" name="TextBox 79"/>
          <p:cNvSpPr txBox="1"/>
          <p:nvPr/>
        </p:nvSpPr>
        <p:spPr>
          <a:xfrm rot="-5400000">
            <a:off x="14924953" y="6891293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FFFFFF"/>
                </a:solidFill>
                <a:latin typeface="Montserrat Extra-Bold"/>
              </a:rPr>
              <a:t>2.124</a:t>
            </a:r>
            <a:endParaRPr lang="en-US" sz="3147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80" name="AutoShape 80"/>
          <p:cNvSpPr/>
          <p:nvPr/>
        </p:nvSpPr>
        <p:spPr>
          <a:xfrm rot="-968420" flipV="1">
            <a:off x="3838622" y="4461788"/>
            <a:ext cx="2098604" cy="78160"/>
          </a:xfrm>
          <a:prstGeom prst="line">
            <a:avLst/>
          </a:prstGeom>
          <a:ln w="47625" cap="rnd">
            <a:solidFill>
              <a:srgbClr val="FFDE59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81" name="AutoShape 81"/>
          <p:cNvSpPr/>
          <p:nvPr/>
        </p:nvSpPr>
        <p:spPr>
          <a:xfrm rot="-649446" flipV="1">
            <a:off x="5857179" y="3916030"/>
            <a:ext cx="1806720" cy="77768"/>
          </a:xfrm>
          <a:prstGeom prst="line">
            <a:avLst/>
          </a:prstGeom>
          <a:ln w="47625" cap="rnd">
            <a:solidFill>
              <a:srgbClr val="FFDE59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82" name="AutoShape 82"/>
          <p:cNvSpPr/>
          <p:nvPr/>
        </p:nvSpPr>
        <p:spPr>
          <a:xfrm rot="-653479">
            <a:off x="7610580" y="3508842"/>
            <a:ext cx="2347575" cy="0"/>
          </a:xfrm>
          <a:prstGeom prst="line">
            <a:avLst/>
          </a:prstGeom>
          <a:ln w="47625" cap="rnd">
            <a:solidFill>
              <a:srgbClr val="FFDE59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83" name="AutoShape 83"/>
          <p:cNvSpPr/>
          <p:nvPr/>
        </p:nvSpPr>
        <p:spPr>
          <a:xfrm rot="-665604">
            <a:off x="10018180" y="3082913"/>
            <a:ext cx="1932354" cy="948794"/>
          </a:xfrm>
          <a:prstGeom prst="line">
            <a:avLst/>
          </a:prstGeom>
          <a:ln w="47625" cap="rnd">
            <a:solidFill>
              <a:srgbClr val="FFDE59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86" name="TextBox 86"/>
          <p:cNvSpPr txBox="1"/>
          <p:nvPr/>
        </p:nvSpPr>
        <p:spPr>
          <a:xfrm rot="-5400000">
            <a:off x="2805840" y="5124010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176294"/>
                </a:solidFill>
                <a:latin typeface="Montserrat Extra-Bold"/>
              </a:rPr>
              <a:t>883</a:t>
            </a:r>
            <a:endParaRPr lang="en-US" sz="3147" dirty="0">
              <a:solidFill>
                <a:srgbClr val="176294"/>
              </a:solidFill>
              <a:latin typeface="Montserrat Extra-Bold"/>
            </a:endParaRPr>
          </a:p>
        </p:txBody>
      </p:sp>
      <p:sp>
        <p:nvSpPr>
          <p:cNvPr id="87" name="TextBox 87"/>
          <p:cNvSpPr txBox="1"/>
          <p:nvPr/>
        </p:nvSpPr>
        <p:spPr>
          <a:xfrm rot="-5400000">
            <a:off x="4904182" y="3343160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176294"/>
                </a:solidFill>
                <a:latin typeface="Montserrat Extra-Bold"/>
              </a:rPr>
              <a:t>953</a:t>
            </a:r>
            <a:endParaRPr lang="en-US" sz="3147" dirty="0">
              <a:solidFill>
                <a:srgbClr val="176294"/>
              </a:solidFill>
              <a:latin typeface="Montserrat Extra-Bold"/>
            </a:endParaRPr>
          </a:p>
        </p:txBody>
      </p:sp>
      <p:sp>
        <p:nvSpPr>
          <p:cNvPr id="88" name="TextBox 88"/>
          <p:cNvSpPr txBox="1"/>
          <p:nvPr/>
        </p:nvSpPr>
        <p:spPr>
          <a:xfrm rot="-5400000">
            <a:off x="7088810" y="4170256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176294"/>
                </a:solidFill>
                <a:latin typeface="Montserrat Extra-Bold"/>
              </a:rPr>
              <a:t>1.035</a:t>
            </a:r>
            <a:endParaRPr lang="en-US" sz="3147" dirty="0">
              <a:solidFill>
                <a:srgbClr val="176294"/>
              </a:solidFill>
              <a:latin typeface="Montserrat Extra-Bold"/>
            </a:endParaRPr>
          </a:p>
        </p:txBody>
      </p:sp>
      <p:sp>
        <p:nvSpPr>
          <p:cNvPr id="89" name="TextBox 89"/>
          <p:cNvSpPr txBox="1"/>
          <p:nvPr/>
        </p:nvSpPr>
        <p:spPr>
          <a:xfrm rot="-5400000">
            <a:off x="9076867" y="3752079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176294"/>
                </a:solidFill>
                <a:latin typeface="Montserrat Extra-Bold"/>
              </a:rPr>
              <a:t>1.140</a:t>
            </a:r>
            <a:endParaRPr lang="en-US" sz="3147" dirty="0">
              <a:solidFill>
                <a:srgbClr val="176294"/>
              </a:solidFill>
              <a:latin typeface="Montserrat Extra-Bold"/>
            </a:endParaRPr>
          </a:p>
        </p:txBody>
      </p:sp>
      <p:sp>
        <p:nvSpPr>
          <p:cNvPr id="90" name="TextBox 90"/>
          <p:cNvSpPr txBox="1"/>
          <p:nvPr/>
        </p:nvSpPr>
        <p:spPr>
          <a:xfrm rot="-5400000">
            <a:off x="11093506" y="4472378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176294"/>
                </a:solidFill>
                <a:latin typeface="Montserrat Extra-Bold"/>
              </a:rPr>
              <a:t>1.116</a:t>
            </a:r>
            <a:endParaRPr lang="en-US" sz="3147" dirty="0">
              <a:solidFill>
                <a:srgbClr val="176294"/>
              </a:solidFill>
              <a:latin typeface="Montserrat Extra-Bold"/>
            </a:endParaRPr>
          </a:p>
        </p:txBody>
      </p:sp>
      <p:sp>
        <p:nvSpPr>
          <p:cNvPr id="91" name="TextBox 91"/>
          <p:cNvSpPr txBox="1"/>
          <p:nvPr/>
        </p:nvSpPr>
        <p:spPr>
          <a:xfrm rot="-5400000">
            <a:off x="13021181" y="4493744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176294"/>
                </a:solidFill>
                <a:latin typeface="Montserrat Extra-Bold"/>
              </a:rPr>
              <a:t>1.136</a:t>
            </a:r>
            <a:endParaRPr lang="en-US" sz="3147" dirty="0">
              <a:solidFill>
                <a:srgbClr val="176294"/>
              </a:solidFill>
              <a:latin typeface="Montserrat Extra-Bold"/>
            </a:endParaRPr>
          </a:p>
        </p:txBody>
      </p:sp>
      <p:sp>
        <p:nvSpPr>
          <p:cNvPr id="92" name="TextBox 92"/>
          <p:cNvSpPr txBox="1"/>
          <p:nvPr/>
        </p:nvSpPr>
        <p:spPr>
          <a:xfrm rot="-5400000">
            <a:off x="14946100" y="5016746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176294"/>
                </a:solidFill>
                <a:latin typeface="Montserrat Extra-Bold"/>
              </a:rPr>
              <a:t>1.161</a:t>
            </a:r>
            <a:endParaRPr lang="en-US" sz="3147" dirty="0">
              <a:solidFill>
                <a:srgbClr val="176294"/>
              </a:solidFill>
              <a:latin typeface="Montserrat Extra-Bold"/>
            </a:endParaRPr>
          </a:p>
        </p:txBody>
      </p:sp>
      <p:sp>
        <p:nvSpPr>
          <p:cNvPr id="93" name="TextBox 42"/>
          <p:cNvSpPr txBox="1"/>
          <p:nvPr/>
        </p:nvSpPr>
        <p:spPr>
          <a:xfrm>
            <a:off x="3802859" y="5069852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C00000"/>
                </a:solidFill>
                <a:latin typeface="Montserrat Extra-Bold"/>
              </a:rPr>
              <a:t>+233</a:t>
            </a:r>
            <a:endParaRPr lang="en-US" sz="3147" dirty="0">
              <a:solidFill>
                <a:srgbClr val="C00000"/>
              </a:solidFill>
              <a:latin typeface="Montserrat Extra-Bold"/>
            </a:endParaRPr>
          </a:p>
        </p:txBody>
      </p:sp>
      <p:sp>
        <p:nvSpPr>
          <p:cNvPr id="94" name="TextBox 42"/>
          <p:cNvSpPr txBox="1"/>
          <p:nvPr/>
        </p:nvSpPr>
        <p:spPr>
          <a:xfrm>
            <a:off x="6034984" y="4157163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C00000"/>
                </a:solidFill>
                <a:latin typeface="Montserrat Extra-Bold"/>
              </a:rPr>
              <a:t>+163</a:t>
            </a:r>
            <a:endParaRPr lang="en-US" sz="3147" dirty="0">
              <a:solidFill>
                <a:srgbClr val="C00000"/>
              </a:solidFill>
              <a:latin typeface="Montserrat Extra-Bold"/>
            </a:endParaRPr>
          </a:p>
        </p:txBody>
      </p:sp>
      <p:sp>
        <p:nvSpPr>
          <p:cNvPr id="95" name="TextBox 42"/>
          <p:cNvSpPr txBox="1"/>
          <p:nvPr/>
        </p:nvSpPr>
        <p:spPr>
          <a:xfrm>
            <a:off x="8077197" y="3744184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C00000"/>
                </a:solidFill>
                <a:latin typeface="Montserrat Extra-Bold"/>
              </a:rPr>
              <a:t>+81</a:t>
            </a:r>
            <a:endParaRPr lang="en-US" sz="3147" dirty="0">
              <a:solidFill>
                <a:srgbClr val="C00000"/>
              </a:solidFill>
              <a:latin typeface="Montserrat Extra-Bold"/>
            </a:endParaRPr>
          </a:p>
        </p:txBody>
      </p:sp>
      <p:sp>
        <p:nvSpPr>
          <p:cNvPr id="96" name="TextBox 42"/>
          <p:cNvSpPr txBox="1"/>
          <p:nvPr/>
        </p:nvSpPr>
        <p:spPr>
          <a:xfrm>
            <a:off x="10150350" y="4052312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C00000"/>
                </a:solidFill>
                <a:latin typeface="Montserrat Extra-Bold"/>
              </a:rPr>
              <a:t>-24</a:t>
            </a:r>
            <a:endParaRPr lang="en-US" sz="3147" dirty="0">
              <a:solidFill>
                <a:srgbClr val="C00000"/>
              </a:solidFill>
              <a:latin typeface="Montserrat Extra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63046" y="194163"/>
            <a:ext cx="2144842" cy="113587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324163" y="8981975"/>
            <a:ext cx="3927674" cy="3927674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52051" y="-150939"/>
            <a:ext cx="504017" cy="557766"/>
            <a:chOff x="0" y="0"/>
            <a:chExt cx="672023" cy="743688"/>
          </a:xfrm>
        </p:grpSpPr>
        <p:grpSp>
          <p:nvGrpSpPr>
            <p:cNvPr id="6" name="Group 6"/>
            <p:cNvGrpSpPr/>
            <p:nvPr/>
          </p:nvGrpSpPr>
          <p:grpSpPr>
            <a:xfrm>
              <a:off x="257789" y="0"/>
              <a:ext cx="149795" cy="14979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257789" y="303607"/>
              <a:ext cx="149795" cy="14979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257789" y="593892"/>
              <a:ext cx="149795" cy="14979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522227" y="0"/>
              <a:ext cx="149795" cy="149795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522227" y="303607"/>
              <a:ext cx="149795" cy="149795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522227" y="593892"/>
              <a:ext cx="149795" cy="149795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149795" cy="14979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303607"/>
              <a:ext cx="149795" cy="14979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593892"/>
              <a:ext cx="149795" cy="149795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</p:grpSp>
      <p:grpSp>
        <p:nvGrpSpPr>
          <p:cNvPr id="24" name="Group 24"/>
          <p:cNvGrpSpPr/>
          <p:nvPr/>
        </p:nvGrpSpPr>
        <p:grpSpPr>
          <a:xfrm>
            <a:off x="5341547" y="1799750"/>
            <a:ext cx="7817380" cy="7505957"/>
            <a:chOff x="-399614" y="0"/>
            <a:chExt cx="10423172" cy="10007941"/>
          </a:xfrm>
        </p:grpSpPr>
        <p:grpSp>
          <p:nvGrpSpPr>
            <p:cNvPr id="25" name="Group 25"/>
            <p:cNvGrpSpPr>
              <a:grpSpLocks noChangeAspect="1"/>
            </p:cNvGrpSpPr>
            <p:nvPr/>
          </p:nvGrpSpPr>
          <p:grpSpPr>
            <a:xfrm>
              <a:off x="-399614" y="0"/>
              <a:ext cx="10423172" cy="10007941"/>
              <a:chOff x="-105993" y="0"/>
              <a:chExt cx="2764623" cy="265448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270000" y="0"/>
                <a:ext cx="114209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142097" h="1270000">
                    <a:moveTo>
                      <a:pt x="0" y="0"/>
                    </a:moveTo>
                    <a:cubicBezTo>
                      <a:pt x="486074" y="0"/>
                      <a:pt x="929511" y="277439"/>
                      <a:pt x="1142097" y="71456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176294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-105993" y="0"/>
                <a:ext cx="2764623" cy="2654488"/>
              </a:xfrm>
              <a:custGeom>
                <a:avLst/>
                <a:gdLst/>
                <a:ahLst/>
                <a:cxnLst/>
                <a:rect l="l" t="t" r="r" b="b"/>
                <a:pathLst>
                  <a:path w="2764623" h="2654488">
                    <a:moveTo>
                      <a:pt x="2488903" y="658173"/>
                    </a:moveTo>
                    <a:cubicBezTo>
                      <a:pt x="2764623" y="1159706"/>
                      <a:pt x="2670818" y="1783699"/>
                      <a:pt x="2259825" y="2181998"/>
                    </a:cubicBezTo>
                    <a:cubicBezTo>
                      <a:pt x="1848833" y="2580298"/>
                      <a:pt x="1222205" y="2654488"/>
                      <a:pt x="729565" y="2363175"/>
                    </a:cubicBezTo>
                    <a:cubicBezTo>
                      <a:pt x="236925" y="2071862"/>
                      <a:pt x="0" y="1487026"/>
                      <a:pt x="150980" y="934973"/>
                    </a:cubicBezTo>
                    <a:cubicBezTo>
                      <a:pt x="301960" y="382920"/>
                      <a:pt x="803539" y="57"/>
                      <a:pt x="1375866" y="0"/>
                    </a:cubicBezTo>
                    <a:lnTo>
                      <a:pt x="1375993" y="1270000"/>
                    </a:lnTo>
                    <a:close/>
                  </a:path>
                </a:pathLst>
              </a:custGeom>
              <a:solidFill>
                <a:srgbClr val="687FB2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A19ECC"/>
              </a:solidFill>
            </p:spPr>
          </p:sp>
        </p:grpSp>
      </p:grpSp>
      <p:grpSp>
        <p:nvGrpSpPr>
          <p:cNvPr id="29" name="Group 29"/>
          <p:cNvGrpSpPr/>
          <p:nvPr/>
        </p:nvGrpSpPr>
        <p:grpSpPr>
          <a:xfrm rot="-4607735">
            <a:off x="5022742" y="2505615"/>
            <a:ext cx="3800166" cy="4715902"/>
            <a:chOff x="0" y="0"/>
            <a:chExt cx="2044662" cy="253737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044662" cy="2537370"/>
            </a:xfrm>
            <a:custGeom>
              <a:avLst/>
              <a:gdLst/>
              <a:ahLst/>
              <a:cxnLst/>
              <a:rect l="l" t="t" r="r" b="b"/>
              <a:pathLst>
                <a:path w="2044662" h="2537370">
                  <a:moveTo>
                    <a:pt x="0" y="0"/>
                  </a:moveTo>
                  <a:lnTo>
                    <a:pt x="1022331" y="2537370"/>
                  </a:lnTo>
                  <a:lnTo>
                    <a:pt x="2044662" y="0"/>
                  </a:lnTo>
                  <a:close/>
                </a:path>
              </a:pathLst>
            </a:custGeom>
            <a:solidFill>
              <a:srgbClr val="03989E"/>
            </a:solidFill>
          </p:spPr>
        </p:sp>
      </p:grpSp>
      <p:grpSp>
        <p:nvGrpSpPr>
          <p:cNvPr id="31" name="Group 31"/>
          <p:cNvGrpSpPr/>
          <p:nvPr/>
        </p:nvGrpSpPr>
        <p:grpSpPr>
          <a:xfrm rot="9016481">
            <a:off x="9233823" y="5086314"/>
            <a:ext cx="2066305" cy="4220500"/>
            <a:chOff x="0" y="0"/>
            <a:chExt cx="1111766" cy="227082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111766" cy="2270821"/>
            </a:xfrm>
            <a:custGeom>
              <a:avLst/>
              <a:gdLst/>
              <a:ahLst/>
              <a:cxnLst/>
              <a:rect l="l" t="t" r="r" b="b"/>
              <a:pathLst>
                <a:path w="1111766" h="2270821">
                  <a:moveTo>
                    <a:pt x="0" y="0"/>
                  </a:moveTo>
                  <a:lnTo>
                    <a:pt x="555883" y="2270821"/>
                  </a:lnTo>
                  <a:lnTo>
                    <a:pt x="1111766" y="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5942806" y="221580"/>
            <a:ext cx="6402388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НЕВИННОМЫССК В ЦИФРАХ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521393" y="783713"/>
            <a:ext cx="5275696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2C92D5"/>
                </a:solidFill>
                <a:latin typeface="Montserrat Extra-Bold"/>
              </a:rPr>
              <a:t>Собственные доходы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797089" y="2052375"/>
            <a:ext cx="3060116" cy="1105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</a:pPr>
            <a:r>
              <a:rPr lang="en-US" sz="3147" dirty="0">
                <a:solidFill>
                  <a:srgbClr val="176294"/>
                </a:solidFill>
                <a:latin typeface="Montserrat Extra-Bold"/>
              </a:rPr>
              <a:t>неналоговые</a:t>
            </a:r>
          </a:p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176294"/>
                </a:solidFill>
                <a:latin typeface="Montserrat Extra-Bold"/>
              </a:rPr>
              <a:t>доходы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743114" y="7767409"/>
            <a:ext cx="2505286" cy="1105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</a:pPr>
            <a:r>
              <a:rPr lang="en-US" sz="3147" dirty="0">
                <a:solidFill>
                  <a:srgbClr val="687FB2"/>
                </a:solidFill>
                <a:latin typeface="Montserrat Extra-Bold"/>
              </a:rPr>
              <a:t>налоговые</a:t>
            </a:r>
          </a:p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687FB2"/>
                </a:solidFill>
                <a:latin typeface="Montserrat Extra-Bold"/>
              </a:rPr>
              <a:t>доходы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966608" y="2925284"/>
            <a:ext cx="1221340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  <a:spcBef>
                <a:spcPct val="0"/>
              </a:spcBef>
            </a:pPr>
            <a:r>
              <a:rPr lang="en-US" sz="3915" dirty="0">
                <a:solidFill>
                  <a:srgbClr val="FFFFFF"/>
                </a:solidFill>
                <a:latin typeface="Montserrat Extra-Bold"/>
              </a:rPr>
              <a:t>17%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846195" y="6151398"/>
            <a:ext cx="1386176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  <a:spcBef>
                <a:spcPct val="0"/>
              </a:spcBef>
            </a:pPr>
            <a:r>
              <a:rPr lang="en-US" sz="3915" dirty="0">
                <a:solidFill>
                  <a:srgbClr val="FFFFFF"/>
                </a:solidFill>
                <a:latin typeface="Montserrat Extra-Bold"/>
              </a:rPr>
              <a:t>83%</a:t>
            </a:r>
          </a:p>
        </p:txBody>
      </p:sp>
      <p:sp>
        <p:nvSpPr>
          <p:cNvPr id="39" name="TextBox 39"/>
          <p:cNvSpPr txBox="1"/>
          <p:nvPr/>
        </p:nvSpPr>
        <p:spPr>
          <a:xfrm rot="826373">
            <a:off x="4779518" y="4694034"/>
            <a:ext cx="2684999" cy="61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4"/>
              </a:lnSpc>
              <a:spcBef>
                <a:spcPct val="0"/>
              </a:spcBef>
            </a:pPr>
            <a:r>
              <a:rPr lang="en-US" sz="3567" dirty="0">
                <a:solidFill>
                  <a:srgbClr val="FFFFFF"/>
                </a:solidFill>
                <a:latin typeface="Montserrat Extra-Bold"/>
              </a:rPr>
              <a:t>54% НДФЛ</a:t>
            </a:r>
          </a:p>
        </p:txBody>
      </p:sp>
      <p:sp>
        <p:nvSpPr>
          <p:cNvPr id="40" name="TextBox 40"/>
          <p:cNvSpPr txBox="1"/>
          <p:nvPr/>
        </p:nvSpPr>
        <p:spPr>
          <a:xfrm rot="4364832">
            <a:off x="8877657" y="7619375"/>
            <a:ext cx="3297958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5"/>
              </a:lnSpc>
            </a:pPr>
            <a:r>
              <a:rPr lang="en-US" sz="2400" dirty="0">
                <a:solidFill>
                  <a:srgbClr val="FFFFFF"/>
                </a:solidFill>
                <a:latin typeface="Montserrat Extra-Bold"/>
              </a:rPr>
              <a:t>16,9%</a:t>
            </a:r>
          </a:p>
          <a:p>
            <a:pPr algn="ctr">
              <a:lnSpc>
                <a:spcPts val="2265"/>
              </a:lnSpc>
              <a:spcBef>
                <a:spcPct val="0"/>
              </a:spcBef>
            </a:pPr>
            <a:r>
              <a:rPr lang="en-US" sz="1618" dirty="0">
                <a:solidFill>
                  <a:srgbClr val="FFFFFF"/>
                </a:solidFill>
                <a:latin typeface="Montserrat Extra-Bold"/>
              </a:rPr>
              <a:t> ЗЕМЕЛЬНЫЙ НАЛОГ</a:t>
            </a:r>
          </a:p>
        </p:txBody>
      </p:sp>
      <p:sp>
        <p:nvSpPr>
          <p:cNvPr id="41" name="TextBox 42"/>
          <p:cNvSpPr txBox="1"/>
          <p:nvPr/>
        </p:nvSpPr>
        <p:spPr>
          <a:xfrm>
            <a:off x="13327147" y="3396913"/>
            <a:ext cx="3173619" cy="522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176294"/>
                </a:solidFill>
                <a:latin typeface="Montserrat Extra-Bold"/>
              </a:rPr>
              <a:t>189 млн. руб.</a:t>
            </a:r>
            <a:endParaRPr lang="en-US" sz="3147" dirty="0">
              <a:solidFill>
                <a:srgbClr val="176294"/>
              </a:solidFill>
              <a:latin typeface="Montserrat Extra-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583255" y="7052898"/>
            <a:ext cx="3173619" cy="522900"/>
          </a:xfrm>
          <a:prstGeom prst="rect">
            <a:avLst/>
          </a:prstGeom>
          <a:ln>
            <a:solidFill>
              <a:srgbClr val="687FB2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687FB2"/>
                </a:solidFill>
                <a:latin typeface="Montserrat Extra-Bold"/>
              </a:rPr>
              <a:t>927 млн. руб.</a:t>
            </a:r>
            <a:endParaRPr lang="en-US" sz="3147" dirty="0">
              <a:solidFill>
                <a:srgbClr val="687FB2"/>
              </a:solidFill>
              <a:latin typeface="Montserrat Extra-Bold"/>
            </a:endParaRPr>
          </a:p>
        </p:txBody>
      </p:sp>
      <p:sp>
        <p:nvSpPr>
          <p:cNvPr id="47" name="TextBox 38"/>
          <p:cNvSpPr txBox="1"/>
          <p:nvPr/>
        </p:nvSpPr>
        <p:spPr>
          <a:xfrm rot="4221350">
            <a:off x="9168987" y="7414748"/>
            <a:ext cx="3895134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2"/>
              </a:lnSpc>
              <a:spcBef>
                <a:spcPct val="0"/>
              </a:spcBef>
            </a:pPr>
            <a:r>
              <a:rPr lang="ru-RU" sz="2400" dirty="0" smtClean="0">
                <a:solidFill>
                  <a:srgbClr val="FFFFFF"/>
                </a:solidFill>
                <a:latin typeface="Montserrat Extra-Bold"/>
              </a:rPr>
              <a:t>189 млн. руб.</a:t>
            </a:r>
            <a:endParaRPr lang="en-US" sz="2400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48" name="TextBox 39"/>
          <p:cNvSpPr txBox="1"/>
          <p:nvPr/>
        </p:nvSpPr>
        <p:spPr>
          <a:xfrm rot="893039">
            <a:off x="4696226" y="4018820"/>
            <a:ext cx="3281596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94"/>
              </a:lnSpc>
              <a:spcBef>
                <a:spcPct val="0"/>
              </a:spcBef>
            </a:pPr>
            <a:r>
              <a:rPr lang="ru-RU" sz="2800" dirty="0" smtClean="0">
                <a:solidFill>
                  <a:srgbClr val="FFFFFF"/>
                </a:solidFill>
                <a:latin typeface="Montserrat Extra-Bold"/>
              </a:rPr>
              <a:t>603 млн. руб.</a:t>
            </a:r>
            <a:endParaRPr lang="en-US" sz="2800" dirty="0">
              <a:solidFill>
                <a:srgbClr val="FFFFFF"/>
              </a:solidFill>
              <a:latin typeface="Montserrat Extra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89929" y="2951727"/>
            <a:ext cx="847666" cy="5262074"/>
            <a:chOff x="0" y="0"/>
            <a:chExt cx="1468487" cy="91159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8487" cy="9115961"/>
            </a:xfrm>
            <a:custGeom>
              <a:avLst/>
              <a:gdLst/>
              <a:ahLst/>
              <a:cxnLst/>
              <a:rect l="l" t="t" r="r" b="b"/>
              <a:pathLst>
                <a:path w="1468487" h="9115961">
                  <a:moveTo>
                    <a:pt x="1344027" y="9115961"/>
                  </a:moveTo>
                  <a:lnTo>
                    <a:pt x="124460" y="9115961"/>
                  </a:lnTo>
                  <a:cubicBezTo>
                    <a:pt x="55880" y="9115961"/>
                    <a:pt x="0" y="9060082"/>
                    <a:pt x="0" y="89915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8991502"/>
                  </a:lnTo>
                  <a:cubicBezTo>
                    <a:pt x="1468487" y="9060082"/>
                    <a:pt x="1412607" y="9115961"/>
                    <a:pt x="1344027" y="9115961"/>
                  </a:cubicBezTo>
                  <a:close/>
                </a:path>
              </a:pathLst>
            </a:custGeom>
            <a:solidFill>
              <a:srgbClr val="82DCF4">
                <a:alpha val="19608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450673" y="3118533"/>
            <a:ext cx="847666" cy="5095267"/>
            <a:chOff x="0" y="0"/>
            <a:chExt cx="1468487" cy="91159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8487" cy="9115961"/>
            </a:xfrm>
            <a:custGeom>
              <a:avLst/>
              <a:gdLst/>
              <a:ahLst/>
              <a:cxnLst/>
              <a:rect l="l" t="t" r="r" b="b"/>
              <a:pathLst>
                <a:path w="1468487" h="9115961">
                  <a:moveTo>
                    <a:pt x="1344027" y="9115961"/>
                  </a:moveTo>
                  <a:lnTo>
                    <a:pt x="124460" y="9115961"/>
                  </a:lnTo>
                  <a:cubicBezTo>
                    <a:pt x="55880" y="9115961"/>
                    <a:pt x="0" y="9060082"/>
                    <a:pt x="0" y="89915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8991502"/>
                  </a:lnTo>
                  <a:cubicBezTo>
                    <a:pt x="1468487" y="9060082"/>
                    <a:pt x="1412607" y="9115961"/>
                    <a:pt x="1344027" y="9115961"/>
                  </a:cubicBezTo>
                  <a:close/>
                </a:path>
              </a:pathLst>
            </a:custGeom>
            <a:solidFill>
              <a:srgbClr val="82DCF4">
                <a:alpha val="19608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132394" y="4264267"/>
            <a:ext cx="847666" cy="3949534"/>
            <a:chOff x="0" y="0"/>
            <a:chExt cx="1468487" cy="91159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8487" cy="9115961"/>
            </a:xfrm>
            <a:custGeom>
              <a:avLst/>
              <a:gdLst/>
              <a:ahLst/>
              <a:cxnLst/>
              <a:rect l="l" t="t" r="r" b="b"/>
              <a:pathLst>
                <a:path w="1468487" h="9115961">
                  <a:moveTo>
                    <a:pt x="1344027" y="9115961"/>
                  </a:moveTo>
                  <a:lnTo>
                    <a:pt x="124460" y="9115961"/>
                  </a:lnTo>
                  <a:cubicBezTo>
                    <a:pt x="55880" y="9115961"/>
                    <a:pt x="0" y="9060082"/>
                    <a:pt x="0" y="89915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8991502"/>
                  </a:lnTo>
                  <a:cubicBezTo>
                    <a:pt x="1468487" y="9060082"/>
                    <a:pt x="1412607" y="9115961"/>
                    <a:pt x="1344027" y="9115961"/>
                  </a:cubicBezTo>
                  <a:close/>
                </a:path>
              </a:pathLst>
            </a:custGeom>
            <a:solidFill>
              <a:srgbClr val="82DCF4">
                <a:alpha val="19608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7405620" y="3349373"/>
            <a:ext cx="847666" cy="4864428"/>
            <a:chOff x="0" y="0"/>
            <a:chExt cx="1468487" cy="91159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68487" cy="9115961"/>
            </a:xfrm>
            <a:custGeom>
              <a:avLst/>
              <a:gdLst/>
              <a:ahLst/>
              <a:cxnLst/>
              <a:rect l="l" t="t" r="r" b="b"/>
              <a:pathLst>
                <a:path w="1468487" h="9115961">
                  <a:moveTo>
                    <a:pt x="1344027" y="9115961"/>
                  </a:moveTo>
                  <a:lnTo>
                    <a:pt x="124460" y="9115961"/>
                  </a:lnTo>
                  <a:cubicBezTo>
                    <a:pt x="55880" y="9115961"/>
                    <a:pt x="0" y="9060082"/>
                    <a:pt x="0" y="89915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8991502"/>
                  </a:lnTo>
                  <a:cubicBezTo>
                    <a:pt x="1468487" y="9060082"/>
                    <a:pt x="1412607" y="9115961"/>
                    <a:pt x="1344027" y="9115961"/>
                  </a:cubicBezTo>
                  <a:close/>
                </a:path>
              </a:pathLst>
            </a:custGeom>
            <a:solidFill>
              <a:srgbClr val="82DCF4">
                <a:alpha val="19608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1405400" y="3314699"/>
            <a:ext cx="847666" cy="4899101"/>
            <a:chOff x="0" y="0"/>
            <a:chExt cx="1468487" cy="911596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68487" cy="9115961"/>
            </a:xfrm>
            <a:custGeom>
              <a:avLst/>
              <a:gdLst/>
              <a:ahLst/>
              <a:cxnLst/>
              <a:rect l="l" t="t" r="r" b="b"/>
              <a:pathLst>
                <a:path w="1468487" h="9115961">
                  <a:moveTo>
                    <a:pt x="1344027" y="9115961"/>
                  </a:moveTo>
                  <a:lnTo>
                    <a:pt x="124460" y="9115961"/>
                  </a:lnTo>
                  <a:cubicBezTo>
                    <a:pt x="55880" y="9115961"/>
                    <a:pt x="0" y="9060082"/>
                    <a:pt x="0" y="89915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8991502"/>
                  </a:lnTo>
                  <a:cubicBezTo>
                    <a:pt x="1468487" y="9060082"/>
                    <a:pt x="1412607" y="9115961"/>
                    <a:pt x="1344027" y="9115961"/>
                  </a:cubicBezTo>
                  <a:close/>
                </a:path>
              </a:pathLst>
            </a:custGeom>
            <a:solidFill>
              <a:srgbClr val="37C9EF">
                <a:alpha val="19608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310160" y="3429099"/>
            <a:ext cx="847666" cy="4784701"/>
            <a:chOff x="0" y="0"/>
            <a:chExt cx="1468487" cy="911596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68487" cy="9115961"/>
            </a:xfrm>
            <a:custGeom>
              <a:avLst/>
              <a:gdLst/>
              <a:ahLst/>
              <a:cxnLst/>
              <a:rect l="l" t="t" r="r" b="b"/>
              <a:pathLst>
                <a:path w="1468487" h="9115961">
                  <a:moveTo>
                    <a:pt x="1344027" y="9115961"/>
                  </a:moveTo>
                  <a:lnTo>
                    <a:pt x="124460" y="9115961"/>
                  </a:lnTo>
                  <a:cubicBezTo>
                    <a:pt x="55880" y="9115961"/>
                    <a:pt x="0" y="9060082"/>
                    <a:pt x="0" y="89915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8991502"/>
                  </a:lnTo>
                  <a:cubicBezTo>
                    <a:pt x="1468487" y="9060082"/>
                    <a:pt x="1412607" y="9115961"/>
                    <a:pt x="1344027" y="9115961"/>
                  </a:cubicBezTo>
                  <a:close/>
                </a:path>
              </a:pathLst>
            </a:custGeom>
            <a:solidFill>
              <a:srgbClr val="37C9EF">
                <a:alpha val="19608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5250519" y="3697283"/>
            <a:ext cx="847666" cy="4516518"/>
            <a:chOff x="0" y="0"/>
            <a:chExt cx="1468487" cy="91159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68487" cy="9115961"/>
            </a:xfrm>
            <a:custGeom>
              <a:avLst/>
              <a:gdLst/>
              <a:ahLst/>
              <a:cxnLst/>
              <a:rect l="l" t="t" r="r" b="b"/>
              <a:pathLst>
                <a:path w="1468487" h="9115961">
                  <a:moveTo>
                    <a:pt x="1344027" y="9115961"/>
                  </a:moveTo>
                  <a:lnTo>
                    <a:pt x="124460" y="9115961"/>
                  </a:lnTo>
                  <a:cubicBezTo>
                    <a:pt x="55880" y="9115961"/>
                    <a:pt x="0" y="9060082"/>
                    <a:pt x="0" y="89915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8991502"/>
                  </a:lnTo>
                  <a:cubicBezTo>
                    <a:pt x="1468487" y="9060082"/>
                    <a:pt x="1412607" y="9115961"/>
                    <a:pt x="1344027" y="9115961"/>
                  </a:cubicBezTo>
                  <a:close/>
                </a:path>
              </a:pathLst>
            </a:custGeom>
            <a:solidFill>
              <a:srgbClr val="37C9EF">
                <a:alpha val="19608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3132394" y="5356296"/>
            <a:ext cx="847666" cy="2857506"/>
            <a:chOff x="0" y="0"/>
            <a:chExt cx="1468487" cy="402359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68487" cy="4023591"/>
            </a:xfrm>
            <a:custGeom>
              <a:avLst/>
              <a:gdLst/>
              <a:ahLst/>
              <a:cxnLst/>
              <a:rect l="l" t="t" r="r" b="b"/>
              <a:pathLst>
                <a:path w="1468487" h="4023591">
                  <a:moveTo>
                    <a:pt x="1344027" y="4023591"/>
                  </a:moveTo>
                  <a:lnTo>
                    <a:pt x="124460" y="4023591"/>
                  </a:lnTo>
                  <a:cubicBezTo>
                    <a:pt x="55880" y="4023591"/>
                    <a:pt x="0" y="3967711"/>
                    <a:pt x="0" y="389913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3899131"/>
                  </a:lnTo>
                  <a:cubicBezTo>
                    <a:pt x="1468487" y="3967711"/>
                    <a:pt x="1412607" y="4023591"/>
                    <a:pt x="1344027" y="4023591"/>
                  </a:cubicBezTo>
                  <a:close/>
                </a:path>
              </a:pathLst>
            </a:custGeom>
            <a:solidFill>
              <a:srgbClr val="176294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7405620" y="4762500"/>
            <a:ext cx="847666" cy="3451301"/>
            <a:chOff x="0" y="0"/>
            <a:chExt cx="1468487" cy="554709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68487" cy="5547097"/>
            </a:xfrm>
            <a:custGeom>
              <a:avLst/>
              <a:gdLst/>
              <a:ahLst/>
              <a:cxnLst/>
              <a:rect l="l" t="t" r="r" b="b"/>
              <a:pathLst>
                <a:path w="1468487" h="5547097">
                  <a:moveTo>
                    <a:pt x="1344027" y="5547097"/>
                  </a:moveTo>
                  <a:lnTo>
                    <a:pt x="124460" y="5547097"/>
                  </a:lnTo>
                  <a:cubicBezTo>
                    <a:pt x="55880" y="5547097"/>
                    <a:pt x="0" y="5491217"/>
                    <a:pt x="0" y="542263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5422637"/>
                  </a:lnTo>
                  <a:cubicBezTo>
                    <a:pt x="1468487" y="5491217"/>
                    <a:pt x="1412607" y="5547097"/>
                    <a:pt x="1344027" y="5547097"/>
                  </a:cubicBezTo>
                  <a:close/>
                </a:path>
              </a:pathLst>
            </a:custGeom>
            <a:solidFill>
              <a:srgbClr val="176294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1405400" y="5602666"/>
            <a:ext cx="847666" cy="2611136"/>
            <a:chOff x="0" y="0"/>
            <a:chExt cx="1468487" cy="423106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68487" cy="4231061"/>
            </a:xfrm>
            <a:custGeom>
              <a:avLst/>
              <a:gdLst/>
              <a:ahLst/>
              <a:cxnLst/>
              <a:rect l="l" t="t" r="r" b="b"/>
              <a:pathLst>
                <a:path w="1468487" h="4231061">
                  <a:moveTo>
                    <a:pt x="1344027" y="4231061"/>
                  </a:moveTo>
                  <a:lnTo>
                    <a:pt x="124460" y="4231061"/>
                  </a:lnTo>
                  <a:cubicBezTo>
                    <a:pt x="55880" y="4231061"/>
                    <a:pt x="0" y="4175181"/>
                    <a:pt x="0" y="41066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4106601"/>
                  </a:lnTo>
                  <a:cubicBezTo>
                    <a:pt x="1468487" y="4175181"/>
                    <a:pt x="1412607" y="4231061"/>
                    <a:pt x="1344027" y="4231061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3310160" y="5474448"/>
            <a:ext cx="847666" cy="2739355"/>
            <a:chOff x="0" y="0"/>
            <a:chExt cx="1468487" cy="423106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68487" cy="4231061"/>
            </a:xfrm>
            <a:custGeom>
              <a:avLst/>
              <a:gdLst/>
              <a:ahLst/>
              <a:cxnLst/>
              <a:rect l="l" t="t" r="r" b="b"/>
              <a:pathLst>
                <a:path w="1468487" h="4231061">
                  <a:moveTo>
                    <a:pt x="1344027" y="4231061"/>
                  </a:moveTo>
                  <a:lnTo>
                    <a:pt x="124460" y="4231061"/>
                  </a:lnTo>
                  <a:cubicBezTo>
                    <a:pt x="55880" y="4231061"/>
                    <a:pt x="0" y="4175181"/>
                    <a:pt x="0" y="41066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4106601"/>
                  </a:lnTo>
                  <a:cubicBezTo>
                    <a:pt x="1468487" y="4175181"/>
                    <a:pt x="1412607" y="4231061"/>
                    <a:pt x="1344027" y="4231061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15250519" y="5771475"/>
            <a:ext cx="847666" cy="2442327"/>
            <a:chOff x="0" y="0"/>
            <a:chExt cx="1468487" cy="423106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68487" cy="4231061"/>
            </a:xfrm>
            <a:custGeom>
              <a:avLst/>
              <a:gdLst/>
              <a:ahLst/>
              <a:cxnLst/>
              <a:rect l="l" t="t" r="r" b="b"/>
              <a:pathLst>
                <a:path w="1468487" h="4231061">
                  <a:moveTo>
                    <a:pt x="1344027" y="4231061"/>
                  </a:moveTo>
                  <a:lnTo>
                    <a:pt x="124460" y="4231061"/>
                  </a:lnTo>
                  <a:cubicBezTo>
                    <a:pt x="55880" y="4231061"/>
                    <a:pt x="0" y="4175181"/>
                    <a:pt x="0" y="41066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4106601"/>
                  </a:lnTo>
                  <a:cubicBezTo>
                    <a:pt x="1468487" y="4175181"/>
                    <a:pt x="1412607" y="4231061"/>
                    <a:pt x="1344027" y="4231061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5189929" y="4264267"/>
            <a:ext cx="847666" cy="3949535"/>
            <a:chOff x="0" y="0"/>
            <a:chExt cx="1468487" cy="482104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468487" cy="4821048"/>
            </a:xfrm>
            <a:custGeom>
              <a:avLst/>
              <a:gdLst/>
              <a:ahLst/>
              <a:cxnLst/>
              <a:rect l="l" t="t" r="r" b="b"/>
              <a:pathLst>
                <a:path w="1468487" h="4821048">
                  <a:moveTo>
                    <a:pt x="1344027" y="4821048"/>
                  </a:moveTo>
                  <a:lnTo>
                    <a:pt x="124460" y="4821048"/>
                  </a:lnTo>
                  <a:cubicBezTo>
                    <a:pt x="55880" y="4821048"/>
                    <a:pt x="0" y="4765168"/>
                    <a:pt x="0" y="469658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4696589"/>
                  </a:lnTo>
                  <a:cubicBezTo>
                    <a:pt x="1468487" y="4765168"/>
                    <a:pt x="1412607" y="4821048"/>
                    <a:pt x="1344027" y="4821048"/>
                  </a:cubicBezTo>
                  <a:close/>
                </a:path>
              </a:pathLst>
            </a:custGeom>
            <a:solidFill>
              <a:srgbClr val="176294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9450673" y="4649955"/>
            <a:ext cx="847666" cy="3563847"/>
            <a:chOff x="0" y="0"/>
            <a:chExt cx="1468487" cy="617397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468487" cy="6173971"/>
            </a:xfrm>
            <a:custGeom>
              <a:avLst/>
              <a:gdLst/>
              <a:ahLst/>
              <a:cxnLst/>
              <a:rect l="l" t="t" r="r" b="b"/>
              <a:pathLst>
                <a:path w="1468487" h="6173971">
                  <a:moveTo>
                    <a:pt x="1344027" y="6173970"/>
                  </a:moveTo>
                  <a:lnTo>
                    <a:pt x="124460" y="6173970"/>
                  </a:lnTo>
                  <a:cubicBezTo>
                    <a:pt x="55880" y="6173970"/>
                    <a:pt x="0" y="6118091"/>
                    <a:pt x="0" y="60495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44027" y="0"/>
                  </a:lnTo>
                  <a:cubicBezTo>
                    <a:pt x="1412607" y="0"/>
                    <a:pt x="1468487" y="55880"/>
                    <a:pt x="1468487" y="124460"/>
                  </a:cubicBezTo>
                  <a:lnTo>
                    <a:pt x="1468487" y="6049511"/>
                  </a:lnTo>
                  <a:cubicBezTo>
                    <a:pt x="1468487" y="6118091"/>
                    <a:pt x="1412607" y="6173971"/>
                    <a:pt x="1344027" y="6173971"/>
                  </a:cubicBezTo>
                  <a:close/>
                </a:path>
              </a:pathLst>
            </a:custGeom>
            <a:solidFill>
              <a:srgbClr val="176294"/>
            </a:solidFill>
          </p:spPr>
        </p:sp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63046" y="194163"/>
            <a:ext cx="2144842" cy="1135873"/>
          </a:xfrm>
          <a:prstGeom prst="rect">
            <a:avLst/>
          </a:prstGeom>
        </p:spPr>
      </p:pic>
      <p:sp>
        <p:nvSpPr>
          <p:cNvPr id="33" name="TextBox 33"/>
          <p:cNvSpPr txBox="1"/>
          <p:nvPr/>
        </p:nvSpPr>
        <p:spPr>
          <a:xfrm>
            <a:off x="5942806" y="61269"/>
            <a:ext cx="6402388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13538A"/>
                </a:solidFill>
                <a:latin typeface="Montserrat Extra-Bold"/>
              </a:rPr>
              <a:t>НЕВИННОМЫССК В ЦИФРАХ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132394" y="8711978"/>
            <a:ext cx="942578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2018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193953" y="8711978"/>
            <a:ext cx="934530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2019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316216" y="8711978"/>
            <a:ext cx="1026473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2020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417218" y="8711978"/>
            <a:ext cx="914576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2021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333194" y="8711978"/>
            <a:ext cx="1093559" cy="522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13538A"/>
                </a:solidFill>
                <a:latin typeface="Montserrat Extra-Bold"/>
              </a:rPr>
              <a:t>2022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237127" y="8711978"/>
            <a:ext cx="1093559" cy="522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13538A"/>
                </a:solidFill>
                <a:latin typeface="Montserrat Extra-Bold"/>
              </a:rPr>
              <a:t>2023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5158139" y="8711978"/>
            <a:ext cx="1032426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2024</a:t>
            </a:r>
          </a:p>
        </p:txBody>
      </p:sp>
      <p:sp>
        <p:nvSpPr>
          <p:cNvPr id="41" name="TextBox 41"/>
          <p:cNvSpPr txBox="1"/>
          <p:nvPr/>
        </p:nvSpPr>
        <p:spPr>
          <a:xfrm rot="-5400000">
            <a:off x="-2138640" y="5078820"/>
            <a:ext cx="6402388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13538A"/>
                </a:solidFill>
                <a:latin typeface="Montserrat Extra-Bold"/>
              </a:rPr>
              <a:t>МЛРД. РУБ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757198" y="3441235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004AAD"/>
                </a:solidFill>
                <a:latin typeface="Montserrat Extra-Bold"/>
              </a:rPr>
              <a:t>2.443</a:t>
            </a:r>
            <a:endParaRPr lang="en-US" sz="314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4822407" y="2084113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004AAD"/>
                </a:solidFill>
                <a:latin typeface="Montserrat Extra-Bold"/>
              </a:rPr>
              <a:t>4.356</a:t>
            </a:r>
            <a:endParaRPr lang="en-US" sz="314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7017943" y="2785115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004AAD"/>
                </a:solidFill>
                <a:latin typeface="Montserrat Extra-Bold"/>
              </a:rPr>
              <a:t>3.488</a:t>
            </a:r>
            <a:endParaRPr lang="en-US" sz="314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9083152" y="2084113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004AAD"/>
                </a:solidFill>
                <a:latin typeface="Montserrat Extra-Bold"/>
              </a:rPr>
              <a:t>4.039</a:t>
            </a:r>
            <a:endParaRPr lang="en-US" sz="314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1012895" y="2493516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004AAD"/>
                </a:solidFill>
                <a:latin typeface="Montserrat Extra-Bold"/>
              </a:rPr>
              <a:t>3.595</a:t>
            </a:r>
            <a:endParaRPr lang="en-US" sz="314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2962516" y="2652602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004AAD"/>
                </a:solidFill>
                <a:latin typeface="Montserrat Extra-Bold"/>
              </a:rPr>
              <a:t>3.578</a:t>
            </a:r>
            <a:endParaRPr lang="en-US" sz="314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14967109" y="2852485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004AAD"/>
                </a:solidFill>
                <a:latin typeface="Montserrat Extra-Bold"/>
              </a:rPr>
              <a:t>3.274</a:t>
            </a:r>
            <a:endParaRPr lang="en-US" sz="3147" dirty="0">
              <a:solidFill>
                <a:srgbClr val="004AAD"/>
              </a:solidFill>
              <a:latin typeface="Montserrat Extra-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6265940" y="613877"/>
            <a:ext cx="5756121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2C92D5"/>
                </a:solidFill>
                <a:latin typeface="Montserrat Extra-Bold"/>
              </a:rPr>
              <a:t>Расходы бюджета города</a:t>
            </a:r>
          </a:p>
        </p:txBody>
      </p:sp>
      <p:grpSp>
        <p:nvGrpSpPr>
          <p:cNvPr id="50" name="Group 50"/>
          <p:cNvGrpSpPr>
            <a:grpSpLocks noChangeAspect="1"/>
          </p:cNvGrpSpPr>
          <p:nvPr/>
        </p:nvGrpSpPr>
        <p:grpSpPr>
          <a:xfrm>
            <a:off x="16324163" y="8981975"/>
            <a:ext cx="3927674" cy="3927674"/>
            <a:chOff x="0" y="0"/>
            <a:chExt cx="6355080" cy="635508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52" name="Group 52"/>
          <p:cNvGrpSpPr/>
          <p:nvPr/>
        </p:nvGrpSpPr>
        <p:grpSpPr>
          <a:xfrm>
            <a:off x="352051" y="-150939"/>
            <a:ext cx="504017" cy="557766"/>
            <a:chOff x="0" y="0"/>
            <a:chExt cx="672023" cy="743688"/>
          </a:xfrm>
        </p:grpSpPr>
        <p:grpSp>
          <p:nvGrpSpPr>
            <p:cNvPr id="53" name="Group 53"/>
            <p:cNvGrpSpPr/>
            <p:nvPr/>
          </p:nvGrpSpPr>
          <p:grpSpPr>
            <a:xfrm>
              <a:off x="257789" y="0"/>
              <a:ext cx="149795" cy="149795"/>
              <a:chOff x="0" y="0"/>
              <a:chExt cx="6350000" cy="63500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55" name="Group 55"/>
            <p:cNvGrpSpPr/>
            <p:nvPr/>
          </p:nvGrpSpPr>
          <p:grpSpPr>
            <a:xfrm>
              <a:off x="257789" y="303607"/>
              <a:ext cx="149795" cy="149795"/>
              <a:chOff x="0" y="0"/>
              <a:chExt cx="6350000" cy="6350000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57" name="Group 57"/>
            <p:cNvGrpSpPr/>
            <p:nvPr/>
          </p:nvGrpSpPr>
          <p:grpSpPr>
            <a:xfrm>
              <a:off x="257789" y="593892"/>
              <a:ext cx="149795" cy="149795"/>
              <a:chOff x="0" y="0"/>
              <a:chExt cx="6350000" cy="63500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59" name="Group 59"/>
            <p:cNvGrpSpPr/>
            <p:nvPr/>
          </p:nvGrpSpPr>
          <p:grpSpPr>
            <a:xfrm>
              <a:off x="522227" y="0"/>
              <a:ext cx="149795" cy="149795"/>
              <a:chOff x="0" y="0"/>
              <a:chExt cx="6350000" cy="635000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61" name="Group 61"/>
            <p:cNvGrpSpPr/>
            <p:nvPr/>
          </p:nvGrpSpPr>
          <p:grpSpPr>
            <a:xfrm>
              <a:off x="522227" y="303607"/>
              <a:ext cx="149795" cy="149795"/>
              <a:chOff x="0" y="0"/>
              <a:chExt cx="6350000" cy="63500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63" name="Group 63"/>
            <p:cNvGrpSpPr/>
            <p:nvPr/>
          </p:nvGrpSpPr>
          <p:grpSpPr>
            <a:xfrm>
              <a:off x="522227" y="593892"/>
              <a:ext cx="149795" cy="149795"/>
              <a:chOff x="0" y="0"/>
              <a:chExt cx="6350000" cy="635000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65" name="Group 65"/>
            <p:cNvGrpSpPr/>
            <p:nvPr/>
          </p:nvGrpSpPr>
          <p:grpSpPr>
            <a:xfrm>
              <a:off x="0" y="0"/>
              <a:ext cx="149795" cy="149795"/>
              <a:chOff x="0" y="0"/>
              <a:chExt cx="6350000" cy="6350000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67" name="Group 67"/>
            <p:cNvGrpSpPr/>
            <p:nvPr/>
          </p:nvGrpSpPr>
          <p:grpSpPr>
            <a:xfrm>
              <a:off x="0" y="303607"/>
              <a:ext cx="149795" cy="149795"/>
              <a:chOff x="0" y="0"/>
              <a:chExt cx="6350000" cy="6350000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69" name="Group 69"/>
            <p:cNvGrpSpPr/>
            <p:nvPr/>
          </p:nvGrpSpPr>
          <p:grpSpPr>
            <a:xfrm>
              <a:off x="0" y="593892"/>
              <a:ext cx="149795" cy="149795"/>
              <a:chOff x="0" y="0"/>
              <a:chExt cx="6350000" cy="635000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</p:grpSp>
      <p:sp>
        <p:nvSpPr>
          <p:cNvPr id="71" name="AutoShape 71"/>
          <p:cNvSpPr/>
          <p:nvPr/>
        </p:nvSpPr>
        <p:spPr>
          <a:xfrm rot="-5400000">
            <a:off x="-1412605" y="5545178"/>
            <a:ext cx="5968369" cy="0"/>
          </a:xfrm>
          <a:prstGeom prst="line">
            <a:avLst/>
          </a:prstGeom>
          <a:ln w="47625" cap="rnd">
            <a:solidFill>
              <a:srgbClr val="000000">
                <a:alpha val="10980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2" name="AutoShape 72"/>
          <p:cNvSpPr/>
          <p:nvPr/>
        </p:nvSpPr>
        <p:spPr>
          <a:xfrm rot="12278">
            <a:off x="1633527" y="8529363"/>
            <a:ext cx="15711480" cy="0"/>
          </a:xfrm>
          <a:prstGeom prst="line">
            <a:avLst/>
          </a:prstGeom>
          <a:ln w="47625" cap="rnd">
            <a:solidFill>
              <a:srgbClr val="000000">
                <a:alpha val="10980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3" name="TextBox 73"/>
          <p:cNvSpPr txBox="1"/>
          <p:nvPr/>
        </p:nvSpPr>
        <p:spPr>
          <a:xfrm rot="-5400000">
            <a:off x="2731534" y="6506125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 smtClean="0">
                <a:solidFill>
                  <a:srgbClr val="FFFFFF"/>
                </a:solidFill>
                <a:latin typeface="Montserrat Extra-Bold"/>
              </a:rPr>
              <a:t>1.520</a:t>
            </a:r>
            <a:endParaRPr lang="en-US" sz="3147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74" name="TextBox 74"/>
          <p:cNvSpPr txBox="1"/>
          <p:nvPr/>
        </p:nvSpPr>
        <p:spPr>
          <a:xfrm rot="-5400000">
            <a:off x="4830083" y="5770642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 smtClean="0">
                <a:solidFill>
                  <a:srgbClr val="FFFFFF"/>
                </a:solidFill>
                <a:latin typeface="Montserrat Extra-Bold"/>
              </a:rPr>
              <a:t>3.308</a:t>
            </a:r>
            <a:endParaRPr lang="en-US" sz="3147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75" name="TextBox 75"/>
          <p:cNvSpPr txBox="1"/>
          <p:nvPr/>
        </p:nvSpPr>
        <p:spPr>
          <a:xfrm rot="-5400000">
            <a:off x="7059170" y="6029165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 smtClean="0">
                <a:solidFill>
                  <a:srgbClr val="FFFFFF"/>
                </a:solidFill>
                <a:latin typeface="Montserrat Extra-Bold"/>
              </a:rPr>
              <a:t>2.436</a:t>
            </a:r>
            <a:endParaRPr lang="en-US" sz="3147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76" name="TextBox 76"/>
          <p:cNvSpPr txBox="1"/>
          <p:nvPr/>
        </p:nvSpPr>
        <p:spPr>
          <a:xfrm rot="-5400000">
            <a:off x="9109294" y="6211069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 smtClean="0">
                <a:solidFill>
                  <a:srgbClr val="FFFFFF"/>
                </a:solidFill>
                <a:latin typeface="Montserrat Extra-Bold"/>
              </a:rPr>
              <a:t>2.856</a:t>
            </a:r>
            <a:endParaRPr lang="en-US" sz="3147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77" name="TextBox 77"/>
          <p:cNvSpPr txBox="1"/>
          <p:nvPr/>
        </p:nvSpPr>
        <p:spPr>
          <a:xfrm rot="-5400000">
            <a:off x="11036015" y="6480104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 smtClean="0">
                <a:solidFill>
                  <a:srgbClr val="FFFFFF"/>
                </a:solidFill>
                <a:latin typeface="Montserrat Extra-Bold"/>
              </a:rPr>
              <a:t>2.372</a:t>
            </a:r>
            <a:endParaRPr lang="en-US" sz="3147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78" name="TextBox 78"/>
          <p:cNvSpPr txBox="1"/>
          <p:nvPr/>
        </p:nvSpPr>
        <p:spPr>
          <a:xfrm rot="-5400000">
            <a:off x="12909302" y="6506125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 smtClean="0">
                <a:solidFill>
                  <a:srgbClr val="FFFFFF"/>
                </a:solidFill>
                <a:latin typeface="Montserrat Extra-Bold"/>
              </a:rPr>
              <a:t>2.400</a:t>
            </a:r>
            <a:endParaRPr lang="en-US" sz="3147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79" name="TextBox 79"/>
          <p:cNvSpPr txBox="1"/>
          <p:nvPr/>
        </p:nvSpPr>
        <p:spPr>
          <a:xfrm rot="-5400000">
            <a:off x="14849660" y="6506125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 smtClean="0">
                <a:solidFill>
                  <a:srgbClr val="FFFFFF"/>
                </a:solidFill>
                <a:latin typeface="Montserrat Extra-Bold"/>
              </a:rPr>
              <a:t>2.124</a:t>
            </a:r>
            <a:endParaRPr lang="en-US" sz="3147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80" name="AutoShape 80"/>
          <p:cNvSpPr/>
          <p:nvPr/>
        </p:nvSpPr>
        <p:spPr>
          <a:xfrm rot="-968420" flipV="1">
            <a:off x="3715683" y="3163762"/>
            <a:ext cx="1977595" cy="926514"/>
          </a:xfrm>
          <a:prstGeom prst="line">
            <a:avLst/>
          </a:prstGeom>
          <a:ln w="47625" cap="rnd">
            <a:solidFill>
              <a:srgbClr val="FFDE59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81" name="AutoShape 81"/>
          <p:cNvSpPr/>
          <p:nvPr/>
        </p:nvSpPr>
        <p:spPr>
          <a:xfrm rot="-649446">
            <a:off x="5612537" y="2709726"/>
            <a:ext cx="2008530" cy="991621"/>
          </a:xfrm>
          <a:prstGeom prst="line">
            <a:avLst/>
          </a:prstGeom>
          <a:ln w="47625" cap="rnd">
            <a:solidFill>
              <a:srgbClr val="FFDE59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82" name="AutoShape 82"/>
          <p:cNvSpPr/>
          <p:nvPr/>
        </p:nvSpPr>
        <p:spPr>
          <a:xfrm rot="-653479" flipV="1">
            <a:off x="7683002" y="3277076"/>
            <a:ext cx="2323335" cy="21099"/>
          </a:xfrm>
          <a:prstGeom prst="line">
            <a:avLst/>
          </a:prstGeom>
          <a:ln w="47625" cap="rnd">
            <a:solidFill>
              <a:srgbClr val="FFDE59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83" name="AutoShape 83"/>
          <p:cNvSpPr/>
          <p:nvPr/>
        </p:nvSpPr>
        <p:spPr>
          <a:xfrm rot="-665604">
            <a:off x="13944925" y="3555740"/>
            <a:ext cx="1607041" cy="549718"/>
          </a:xfrm>
          <a:prstGeom prst="line">
            <a:avLst/>
          </a:prstGeom>
          <a:ln w="47625" cap="rnd">
            <a:solidFill>
              <a:srgbClr val="FFDE59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84" name="AutoShape 84"/>
          <p:cNvSpPr/>
          <p:nvPr/>
        </p:nvSpPr>
        <p:spPr>
          <a:xfrm rot="-665604">
            <a:off x="10050011" y="2879425"/>
            <a:ext cx="1667987" cy="667099"/>
          </a:xfrm>
          <a:prstGeom prst="line">
            <a:avLst/>
          </a:prstGeom>
          <a:ln w="47625" cap="rnd">
            <a:solidFill>
              <a:srgbClr val="FFDE59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85" name="AutoShape 85"/>
          <p:cNvSpPr/>
          <p:nvPr/>
        </p:nvSpPr>
        <p:spPr>
          <a:xfrm rot="-665604" flipH="1" flipV="1">
            <a:off x="11817901" y="3181357"/>
            <a:ext cx="2037845" cy="731215"/>
          </a:xfrm>
          <a:prstGeom prst="line">
            <a:avLst/>
          </a:prstGeom>
          <a:ln w="47625" cap="rnd">
            <a:solidFill>
              <a:srgbClr val="FFDE59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86" name="TextBox 86"/>
          <p:cNvSpPr txBox="1"/>
          <p:nvPr/>
        </p:nvSpPr>
        <p:spPr>
          <a:xfrm rot="-5400000">
            <a:off x="2757197" y="4548624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176294"/>
                </a:solidFill>
                <a:latin typeface="Montserrat Extra-Bold"/>
              </a:rPr>
              <a:t>923</a:t>
            </a:r>
            <a:endParaRPr lang="en-US" sz="3147" dirty="0">
              <a:solidFill>
                <a:srgbClr val="176294"/>
              </a:solidFill>
              <a:latin typeface="Montserrat Extra-Bold"/>
            </a:endParaRPr>
          </a:p>
        </p:txBody>
      </p:sp>
      <p:sp>
        <p:nvSpPr>
          <p:cNvPr id="87" name="TextBox 87"/>
          <p:cNvSpPr txBox="1"/>
          <p:nvPr/>
        </p:nvSpPr>
        <p:spPr>
          <a:xfrm rot="-5400000">
            <a:off x="4854158" y="3354578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176294"/>
                </a:solidFill>
                <a:latin typeface="Montserrat Extra-Bold"/>
              </a:rPr>
              <a:t>1.048</a:t>
            </a:r>
            <a:endParaRPr lang="en-US" sz="3147" dirty="0">
              <a:solidFill>
                <a:srgbClr val="176294"/>
              </a:solidFill>
              <a:latin typeface="Montserrat Extra-Bold"/>
            </a:endParaRPr>
          </a:p>
        </p:txBody>
      </p:sp>
      <p:sp>
        <p:nvSpPr>
          <p:cNvPr id="88" name="TextBox 88"/>
          <p:cNvSpPr txBox="1"/>
          <p:nvPr/>
        </p:nvSpPr>
        <p:spPr>
          <a:xfrm rot="-5400000">
            <a:off x="7054635" y="3823925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176294"/>
                </a:solidFill>
                <a:latin typeface="Montserrat Extra-Bold"/>
              </a:rPr>
              <a:t>1.052</a:t>
            </a:r>
            <a:endParaRPr lang="en-US" sz="3147" dirty="0">
              <a:solidFill>
                <a:srgbClr val="176294"/>
              </a:solidFill>
              <a:latin typeface="Montserrat Extra-Bold"/>
            </a:endParaRPr>
          </a:p>
        </p:txBody>
      </p:sp>
      <p:sp>
        <p:nvSpPr>
          <p:cNvPr id="89" name="TextBox 89"/>
          <p:cNvSpPr txBox="1"/>
          <p:nvPr/>
        </p:nvSpPr>
        <p:spPr>
          <a:xfrm rot="-5400000">
            <a:off x="9061769" y="3678289"/>
            <a:ext cx="1582709" cy="52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176294"/>
                </a:solidFill>
                <a:latin typeface="Montserrat Extra-Bold"/>
              </a:rPr>
              <a:t>1.183</a:t>
            </a:r>
            <a:endParaRPr lang="en-US" sz="3147" dirty="0">
              <a:solidFill>
                <a:srgbClr val="176294"/>
              </a:solidFill>
              <a:latin typeface="Montserrat Extra-Bold"/>
            </a:endParaRPr>
          </a:p>
        </p:txBody>
      </p:sp>
      <p:sp>
        <p:nvSpPr>
          <p:cNvPr id="90" name="TextBox 90"/>
          <p:cNvSpPr txBox="1"/>
          <p:nvPr/>
        </p:nvSpPr>
        <p:spPr>
          <a:xfrm rot="-5400000">
            <a:off x="11037878" y="4176554"/>
            <a:ext cx="1582709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176294"/>
                </a:solidFill>
                <a:latin typeface="Montserrat Extra-Bold"/>
              </a:rPr>
              <a:t>1.223</a:t>
            </a:r>
            <a:endParaRPr lang="en-US" sz="3147" dirty="0">
              <a:solidFill>
                <a:srgbClr val="176294"/>
              </a:solidFill>
              <a:latin typeface="Montserrat Extra-Bold"/>
            </a:endParaRPr>
          </a:p>
        </p:txBody>
      </p:sp>
      <p:sp>
        <p:nvSpPr>
          <p:cNvPr id="91" name="TextBox 91"/>
          <p:cNvSpPr txBox="1"/>
          <p:nvPr/>
        </p:nvSpPr>
        <p:spPr>
          <a:xfrm rot="-5400000">
            <a:off x="12945597" y="4257211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 smtClean="0">
                <a:solidFill>
                  <a:srgbClr val="176294"/>
                </a:solidFill>
                <a:latin typeface="Montserrat Extra-Bold"/>
              </a:rPr>
              <a:t>1.178</a:t>
            </a:r>
            <a:endParaRPr lang="en-US" sz="3147" dirty="0">
              <a:solidFill>
                <a:srgbClr val="176294"/>
              </a:solidFill>
              <a:latin typeface="Montserrat Extra-Bold"/>
            </a:endParaRPr>
          </a:p>
        </p:txBody>
      </p:sp>
      <p:sp>
        <p:nvSpPr>
          <p:cNvPr id="92" name="TextBox 92"/>
          <p:cNvSpPr txBox="1"/>
          <p:nvPr/>
        </p:nvSpPr>
        <p:spPr>
          <a:xfrm rot="-5400000">
            <a:off x="14882997" y="4417451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 smtClean="0">
                <a:solidFill>
                  <a:srgbClr val="176294"/>
                </a:solidFill>
                <a:latin typeface="Montserrat Extra-Bold"/>
              </a:rPr>
              <a:t>1.150</a:t>
            </a:r>
            <a:endParaRPr lang="en-US" sz="3147" dirty="0">
              <a:solidFill>
                <a:srgbClr val="176294"/>
              </a:solidFill>
              <a:latin typeface="Montserrat Extra-Bold"/>
            </a:endParaRPr>
          </a:p>
        </p:txBody>
      </p:sp>
      <p:sp>
        <p:nvSpPr>
          <p:cNvPr id="93" name="TextBox 42"/>
          <p:cNvSpPr txBox="1"/>
          <p:nvPr/>
        </p:nvSpPr>
        <p:spPr>
          <a:xfrm>
            <a:off x="2958359" y="2341483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ru-RU" sz="3147" dirty="0" smtClean="0">
                <a:solidFill>
                  <a:srgbClr val="C00000"/>
                </a:solidFill>
                <a:latin typeface="Montserrat Extra-Bold"/>
              </a:rPr>
              <a:t>+</a:t>
            </a:r>
            <a:r>
              <a:rPr lang="en-US" sz="3147" dirty="0" smtClean="0">
                <a:solidFill>
                  <a:srgbClr val="C00000"/>
                </a:solidFill>
                <a:latin typeface="Montserrat Extra-Bold"/>
              </a:rPr>
              <a:t>1.152</a:t>
            </a:r>
            <a:endParaRPr lang="en-US" sz="3147" dirty="0">
              <a:solidFill>
                <a:srgbClr val="C00000"/>
              </a:solidFill>
              <a:latin typeface="Montserrat Extra-Bold"/>
            </a:endParaRPr>
          </a:p>
        </p:txBody>
      </p:sp>
      <p:sp>
        <p:nvSpPr>
          <p:cNvPr id="94" name="TextBox 42"/>
          <p:cNvSpPr txBox="1"/>
          <p:nvPr/>
        </p:nvSpPr>
        <p:spPr>
          <a:xfrm>
            <a:off x="5918590" y="3831320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 smtClean="0">
                <a:solidFill>
                  <a:srgbClr val="C00000"/>
                </a:solidFill>
                <a:latin typeface="Montserrat Extra-Bold"/>
              </a:rPr>
              <a:t>-761</a:t>
            </a:r>
            <a:endParaRPr lang="en-US" sz="3147" dirty="0">
              <a:solidFill>
                <a:srgbClr val="C00000"/>
              </a:solidFill>
              <a:latin typeface="Montserrat Extra-Bold"/>
            </a:endParaRPr>
          </a:p>
        </p:txBody>
      </p:sp>
      <p:sp>
        <p:nvSpPr>
          <p:cNvPr id="95" name="TextBox 42"/>
          <p:cNvSpPr txBox="1"/>
          <p:nvPr/>
        </p:nvSpPr>
        <p:spPr>
          <a:xfrm>
            <a:off x="7823274" y="1968407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 smtClean="0">
                <a:solidFill>
                  <a:srgbClr val="C00000"/>
                </a:solidFill>
                <a:latin typeface="Montserrat Extra-Bold"/>
              </a:rPr>
              <a:t>+107</a:t>
            </a:r>
            <a:endParaRPr lang="en-US" sz="3147" dirty="0">
              <a:solidFill>
                <a:srgbClr val="C00000"/>
              </a:solidFill>
              <a:latin typeface="Montserrat Extra-Bold"/>
            </a:endParaRPr>
          </a:p>
        </p:txBody>
      </p:sp>
      <p:sp>
        <p:nvSpPr>
          <p:cNvPr id="96" name="TextBox 42"/>
          <p:cNvSpPr txBox="1"/>
          <p:nvPr/>
        </p:nvSpPr>
        <p:spPr>
          <a:xfrm>
            <a:off x="10085088" y="3747985"/>
            <a:ext cx="1582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 smtClean="0">
                <a:solidFill>
                  <a:srgbClr val="C00000"/>
                </a:solidFill>
                <a:latin typeface="Montserrat Extra-Bold"/>
              </a:rPr>
              <a:t>-444</a:t>
            </a:r>
            <a:endParaRPr lang="en-US" sz="3147" dirty="0">
              <a:solidFill>
                <a:srgbClr val="C00000"/>
              </a:solidFill>
              <a:latin typeface="Montserrat Extra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33232">
            <a:off x="931875" y="4190247"/>
            <a:ext cx="3960299" cy="0"/>
          </a:xfrm>
          <a:prstGeom prst="line">
            <a:avLst/>
          </a:prstGeom>
          <a:ln w="47625" cap="rnd">
            <a:solidFill>
              <a:srgbClr val="176294"/>
            </a:solidFill>
            <a:prstDash val="solid"/>
            <a:headEnd type="oval" w="lg" len="lg"/>
            <a:tailEnd type="oval" w="lg" len="lg"/>
          </a:ln>
        </p:spPr>
      </p:sp>
      <p:grpSp>
        <p:nvGrpSpPr>
          <p:cNvPr id="3" name="Group 3"/>
          <p:cNvGrpSpPr/>
          <p:nvPr/>
        </p:nvGrpSpPr>
        <p:grpSpPr>
          <a:xfrm>
            <a:off x="10965595" y="2002818"/>
            <a:ext cx="5591157" cy="1782377"/>
            <a:chOff x="0" y="0"/>
            <a:chExt cx="7454875" cy="237650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7454875" cy="601781"/>
              <a:chOff x="0" y="0"/>
              <a:chExt cx="16389181" cy="132298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6389181" cy="1322986"/>
              </a:xfrm>
              <a:custGeom>
                <a:avLst/>
                <a:gdLst/>
                <a:ahLst/>
                <a:cxnLst/>
                <a:rect l="l" t="t" r="r" b="b"/>
                <a:pathLst>
                  <a:path w="16389181" h="1322986">
                    <a:moveTo>
                      <a:pt x="0" y="0"/>
                    </a:moveTo>
                    <a:lnTo>
                      <a:pt x="16389181" y="0"/>
                    </a:lnTo>
                    <a:lnTo>
                      <a:pt x="16389181" y="1322986"/>
                    </a:lnTo>
                    <a:lnTo>
                      <a:pt x="0" y="1322986"/>
                    </a:lnTo>
                    <a:close/>
                  </a:path>
                </a:pathLst>
              </a:custGeom>
              <a:solidFill>
                <a:srgbClr val="176294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</p:sp>
        </p:grpSp>
        <p:sp>
          <p:nvSpPr>
            <p:cNvPr id="6" name="AutoShape 6"/>
            <p:cNvSpPr/>
            <p:nvPr/>
          </p:nvSpPr>
          <p:spPr>
            <a:xfrm rot="5400000">
              <a:off x="-899295" y="1418844"/>
              <a:ext cx="1866682" cy="0"/>
            </a:xfrm>
            <a:prstGeom prst="line">
              <a:avLst/>
            </a:prstGeom>
            <a:ln w="48636" cap="rnd">
              <a:solidFill>
                <a:srgbClr val="176294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 rot="5400000">
              <a:off x="3063464" y="1418844"/>
              <a:ext cx="1866682" cy="0"/>
            </a:xfrm>
            <a:prstGeom prst="line">
              <a:avLst/>
            </a:prstGeom>
            <a:ln w="48636" cap="rnd">
              <a:solidFill>
                <a:srgbClr val="176294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>
              <a:off x="58364" y="1063614"/>
              <a:ext cx="7396511" cy="0"/>
            </a:xfrm>
            <a:prstGeom prst="line">
              <a:avLst/>
            </a:prstGeom>
            <a:ln w="48636" cap="rnd">
              <a:solidFill>
                <a:srgbClr val="176294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>
              <a:off x="58364" y="2316500"/>
              <a:ext cx="7396511" cy="0"/>
            </a:xfrm>
            <a:prstGeom prst="line">
              <a:avLst/>
            </a:prstGeom>
            <a:ln w="48636" cap="rnd">
              <a:solidFill>
                <a:srgbClr val="176294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 rot="5400000">
              <a:off x="1283360" y="1418844"/>
              <a:ext cx="1866682" cy="0"/>
            </a:xfrm>
            <a:prstGeom prst="line">
              <a:avLst/>
            </a:prstGeom>
            <a:ln w="48636" cap="rnd">
              <a:solidFill>
                <a:srgbClr val="176294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0965595" y="4870462"/>
            <a:ext cx="5591157" cy="1782377"/>
            <a:chOff x="0" y="0"/>
            <a:chExt cx="7454875" cy="2376503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7454875" cy="601781"/>
              <a:chOff x="0" y="0"/>
              <a:chExt cx="16389181" cy="132298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6389181" cy="1322986"/>
              </a:xfrm>
              <a:custGeom>
                <a:avLst/>
                <a:gdLst/>
                <a:ahLst/>
                <a:cxnLst/>
                <a:rect l="l" t="t" r="r" b="b"/>
                <a:pathLst>
                  <a:path w="16389181" h="1322986">
                    <a:moveTo>
                      <a:pt x="0" y="0"/>
                    </a:moveTo>
                    <a:lnTo>
                      <a:pt x="16389181" y="0"/>
                    </a:lnTo>
                    <a:lnTo>
                      <a:pt x="16389181" y="1322986"/>
                    </a:lnTo>
                    <a:lnTo>
                      <a:pt x="0" y="1322986"/>
                    </a:lnTo>
                    <a:close/>
                  </a:path>
                </a:pathLst>
              </a:custGeom>
              <a:solidFill>
                <a:srgbClr val="593AA5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</p:spPr>
          </p:sp>
        </p:grpSp>
        <p:sp>
          <p:nvSpPr>
            <p:cNvPr id="14" name="AutoShape 14"/>
            <p:cNvSpPr/>
            <p:nvPr/>
          </p:nvSpPr>
          <p:spPr>
            <a:xfrm rot="5400000">
              <a:off x="-899295" y="1418844"/>
              <a:ext cx="1866682" cy="0"/>
            </a:xfrm>
            <a:prstGeom prst="line">
              <a:avLst/>
            </a:prstGeom>
            <a:ln w="48636" cap="rnd">
              <a:solidFill>
                <a:srgbClr val="593AA5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AutoShape 15"/>
            <p:cNvSpPr/>
            <p:nvPr/>
          </p:nvSpPr>
          <p:spPr>
            <a:xfrm>
              <a:off x="58364" y="2316500"/>
              <a:ext cx="7396511" cy="0"/>
            </a:xfrm>
            <a:prstGeom prst="line">
              <a:avLst/>
            </a:prstGeom>
            <a:ln w="48636" cap="rnd">
              <a:solidFill>
                <a:srgbClr val="593AA5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0965595" y="7816360"/>
            <a:ext cx="5591157" cy="451336"/>
            <a:chOff x="0" y="0"/>
            <a:chExt cx="16389181" cy="13229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389181" cy="1322986"/>
            </a:xfrm>
            <a:custGeom>
              <a:avLst/>
              <a:gdLst/>
              <a:ahLst/>
              <a:cxnLst/>
              <a:rect l="l" t="t" r="r" b="b"/>
              <a:pathLst>
                <a:path w="16389181" h="1322986">
                  <a:moveTo>
                    <a:pt x="0" y="0"/>
                  </a:moveTo>
                  <a:lnTo>
                    <a:pt x="16389181" y="0"/>
                  </a:lnTo>
                  <a:lnTo>
                    <a:pt x="16389181" y="1322986"/>
                  </a:lnTo>
                  <a:lnTo>
                    <a:pt x="0" y="1322986"/>
                  </a:lnTo>
                  <a:close/>
                </a:path>
              </a:pathLst>
            </a:custGeom>
            <a:solidFill>
              <a:srgbClr val="0FB293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</p:spPr>
        </p:sp>
      </p:grpSp>
      <p:sp>
        <p:nvSpPr>
          <p:cNvPr id="18" name="AutoShape 18"/>
          <p:cNvSpPr/>
          <p:nvPr/>
        </p:nvSpPr>
        <p:spPr>
          <a:xfrm rot="5399999">
            <a:off x="10368398" y="8802408"/>
            <a:ext cx="1245465" cy="0"/>
          </a:xfrm>
          <a:prstGeom prst="line">
            <a:avLst/>
          </a:prstGeom>
          <a:ln w="38100" cap="rnd">
            <a:solidFill>
              <a:srgbClr val="0FB29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11009369" y="9407713"/>
            <a:ext cx="5547383" cy="0"/>
          </a:xfrm>
          <a:prstGeom prst="line">
            <a:avLst/>
          </a:prstGeom>
          <a:ln w="38100" cap="rnd">
            <a:solidFill>
              <a:srgbClr val="0FB29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 rot="-5262">
            <a:off x="2848601" y="2240132"/>
            <a:ext cx="8007534" cy="0"/>
          </a:xfrm>
          <a:prstGeom prst="line">
            <a:avLst/>
          </a:prstGeom>
          <a:ln w="47625" cap="rnd">
            <a:solidFill>
              <a:srgbClr val="176294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21" name="AutoShape 21"/>
          <p:cNvSpPr/>
          <p:nvPr/>
        </p:nvSpPr>
        <p:spPr>
          <a:xfrm rot="5441182">
            <a:off x="5909953" y="5430010"/>
            <a:ext cx="1480440" cy="0"/>
          </a:xfrm>
          <a:prstGeom prst="line">
            <a:avLst/>
          </a:prstGeom>
          <a:ln w="47625" cap="rnd">
            <a:solidFill>
              <a:srgbClr val="593AA5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22" name="AutoShape 22"/>
          <p:cNvSpPr/>
          <p:nvPr/>
        </p:nvSpPr>
        <p:spPr>
          <a:xfrm>
            <a:off x="6685394" y="5109853"/>
            <a:ext cx="4170772" cy="0"/>
          </a:xfrm>
          <a:prstGeom prst="line">
            <a:avLst/>
          </a:prstGeom>
          <a:ln w="47625" cap="rnd">
            <a:solidFill>
              <a:srgbClr val="593AA5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23" name="AutoShape 23"/>
          <p:cNvSpPr/>
          <p:nvPr/>
        </p:nvSpPr>
        <p:spPr>
          <a:xfrm rot="5358817">
            <a:off x="2885171" y="7938485"/>
            <a:ext cx="2571950" cy="0"/>
          </a:xfrm>
          <a:prstGeom prst="line">
            <a:avLst/>
          </a:prstGeom>
          <a:ln w="47625" cap="rnd">
            <a:solidFill>
              <a:srgbClr val="0FB293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24" name="AutoShape 24"/>
          <p:cNvSpPr/>
          <p:nvPr/>
        </p:nvSpPr>
        <p:spPr>
          <a:xfrm rot="-10759541" flipV="1">
            <a:off x="4132355" y="9109206"/>
            <a:ext cx="6723628" cy="64526"/>
          </a:xfrm>
          <a:prstGeom prst="line">
            <a:avLst/>
          </a:prstGeom>
          <a:ln w="47625" cap="rnd">
            <a:solidFill>
              <a:srgbClr val="0FB293"/>
            </a:solidFill>
            <a:prstDash val="solid"/>
            <a:headEnd type="oval" w="lg" len="lg"/>
            <a:tailEnd type="oval" w="lg" len="lg"/>
          </a:ln>
        </p:spPr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63046" y="184328"/>
            <a:ext cx="2144842" cy="1135873"/>
          </a:xfrm>
          <a:prstGeom prst="rect">
            <a:avLst/>
          </a:prstGeom>
        </p:spPr>
      </p:pic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6324163" y="8972141"/>
            <a:ext cx="3927674" cy="3927674"/>
            <a:chOff x="0" y="0"/>
            <a:chExt cx="6355080" cy="635508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352051" y="-160774"/>
            <a:ext cx="504017" cy="557766"/>
            <a:chOff x="0" y="0"/>
            <a:chExt cx="672023" cy="743688"/>
          </a:xfrm>
        </p:grpSpPr>
        <p:grpSp>
          <p:nvGrpSpPr>
            <p:cNvPr id="29" name="Group 29"/>
            <p:cNvGrpSpPr/>
            <p:nvPr/>
          </p:nvGrpSpPr>
          <p:grpSpPr>
            <a:xfrm>
              <a:off x="257789" y="0"/>
              <a:ext cx="149795" cy="149795"/>
              <a:chOff x="0" y="0"/>
              <a:chExt cx="6350000" cy="63500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31" name="Group 31"/>
            <p:cNvGrpSpPr/>
            <p:nvPr/>
          </p:nvGrpSpPr>
          <p:grpSpPr>
            <a:xfrm>
              <a:off x="257789" y="303607"/>
              <a:ext cx="149795" cy="149795"/>
              <a:chOff x="0" y="0"/>
              <a:chExt cx="6350000" cy="63500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33" name="Group 33"/>
            <p:cNvGrpSpPr/>
            <p:nvPr/>
          </p:nvGrpSpPr>
          <p:grpSpPr>
            <a:xfrm>
              <a:off x="257789" y="593892"/>
              <a:ext cx="149795" cy="149795"/>
              <a:chOff x="0" y="0"/>
              <a:chExt cx="6350000" cy="6350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35" name="Group 35"/>
            <p:cNvGrpSpPr/>
            <p:nvPr/>
          </p:nvGrpSpPr>
          <p:grpSpPr>
            <a:xfrm>
              <a:off x="522227" y="0"/>
              <a:ext cx="149795" cy="149795"/>
              <a:chOff x="0" y="0"/>
              <a:chExt cx="6350000" cy="63500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37" name="Group 37"/>
            <p:cNvGrpSpPr/>
            <p:nvPr/>
          </p:nvGrpSpPr>
          <p:grpSpPr>
            <a:xfrm>
              <a:off x="522227" y="303607"/>
              <a:ext cx="149795" cy="149795"/>
              <a:chOff x="0" y="0"/>
              <a:chExt cx="6350000" cy="63500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39" name="Group 39"/>
            <p:cNvGrpSpPr/>
            <p:nvPr/>
          </p:nvGrpSpPr>
          <p:grpSpPr>
            <a:xfrm>
              <a:off x="522227" y="593892"/>
              <a:ext cx="149795" cy="149795"/>
              <a:chOff x="0" y="0"/>
              <a:chExt cx="6350000" cy="63500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41" name="Group 41"/>
            <p:cNvGrpSpPr/>
            <p:nvPr/>
          </p:nvGrpSpPr>
          <p:grpSpPr>
            <a:xfrm>
              <a:off x="0" y="0"/>
              <a:ext cx="149795" cy="149795"/>
              <a:chOff x="0" y="0"/>
              <a:chExt cx="6350000" cy="63500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43" name="Group 43"/>
            <p:cNvGrpSpPr/>
            <p:nvPr/>
          </p:nvGrpSpPr>
          <p:grpSpPr>
            <a:xfrm>
              <a:off x="0" y="303607"/>
              <a:ext cx="149795" cy="149795"/>
              <a:chOff x="0" y="0"/>
              <a:chExt cx="6350000" cy="63500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45" name="Group 45"/>
            <p:cNvGrpSpPr/>
            <p:nvPr/>
          </p:nvGrpSpPr>
          <p:grpSpPr>
            <a:xfrm>
              <a:off x="0" y="593892"/>
              <a:ext cx="149795" cy="149795"/>
              <a:chOff x="0" y="0"/>
              <a:chExt cx="6350000" cy="63500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</p:grpSp>
      <p:grpSp>
        <p:nvGrpSpPr>
          <p:cNvPr id="47" name="Group 47"/>
          <p:cNvGrpSpPr/>
          <p:nvPr/>
        </p:nvGrpSpPr>
        <p:grpSpPr>
          <a:xfrm>
            <a:off x="2420259" y="1820031"/>
            <a:ext cx="1004860" cy="1004860"/>
            <a:chOff x="0" y="0"/>
            <a:chExt cx="6350000" cy="6350000"/>
          </a:xfrm>
        </p:grpSpPr>
        <p:sp>
          <p:nvSpPr>
            <p:cNvPr id="48" name="Freeform 4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76294"/>
            </a:solidFill>
          </p:spPr>
        </p:sp>
      </p:grpSp>
      <p:grpSp>
        <p:nvGrpSpPr>
          <p:cNvPr id="49" name="Group 49"/>
          <p:cNvGrpSpPr/>
          <p:nvPr/>
        </p:nvGrpSpPr>
        <p:grpSpPr>
          <a:xfrm>
            <a:off x="6226639" y="4515041"/>
            <a:ext cx="881034" cy="881034"/>
            <a:chOff x="0" y="0"/>
            <a:chExt cx="6350000" cy="6350000"/>
          </a:xfrm>
        </p:grpSpPr>
        <p:sp>
          <p:nvSpPr>
            <p:cNvPr id="50" name="Freeform 5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93AA5"/>
            </a:solidFill>
          </p:spPr>
        </p:sp>
      </p:grpSp>
      <p:grpSp>
        <p:nvGrpSpPr>
          <p:cNvPr id="51" name="Group 51"/>
          <p:cNvGrpSpPr/>
          <p:nvPr/>
        </p:nvGrpSpPr>
        <p:grpSpPr>
          <a:xfrm>
            <a:off x="3730628" y="8732867"/>
            <a:ext cx="1122821" cy="1085122"/>
            <a:chOff x="0" y="0"/>
            <a:chExt cx="6350000" cy="6350000"/>
          </a:xfrm>
        </p:grpSpPr>
        <p:sp>
          <p:nvSpPr>
            <p:cNvPr id="52" name="Freeform 5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FB293"/>
            </a:solidFill>
          </p:spPr>
        </p:sp>
      </p:grpSp>
      <p:pic>
        <p:nvPicPr>
          <p:cNvPr id="53" name="Picture 5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00143">
            <a:off x="4611663" y="5386829"/>
            <a:ext cx="3033324" cy="21766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05427" y="6763925"/>
            <a:ext cx="4468855" cy="148217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58105" y="5562831"/>
            <a:ext cx="2849891" cy="21964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6" name="AutoShape 56"/>
          <p:cNvSpPr/>
          <p:nvPr/>
        </p:nvSpPr>
        <p:spPr>
          <a:xfrm rot="5400000">
            <a:off x="15838508" y="3056797"/>
            <a:ext cx="1400011" cy="0"/>
          </a:xfrm>
          <a:prstGeom prst="line">
            <a:avLst/>
          </a:prstGeom>
          <a:ln w="38100" cap="rnd">
            <a:solidFill>
              <a:srgbClr val="17629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7" name="AutoShape 57"/>
          <p:cNvSpPr/>
          <p:nvPr/>
        </p:nvSpPr>
        <p:spPr>
          <a:xfrm rot="5400000" flipV="1">
            <a:off x="15843586" y="5929518"/>
            <a:ext cx="1389855" cy="1"/>
          </a:xfrm>
          <a:prstGeom prst="line">
            <a:avLst/>
          </a:prstGeom>
          <a:ln w="38100" cap="rnd">
            <a:solidFill>
              <a:srgbClr val="593AA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8" name="AutoShape 58"/>
          <p:cNvSpPr/>
          <p:nvPr/>
        </p:nvSpPr>
        <p:spPr>
          <a:xfrm rot="5399999">
            <a:off x="15920987" y="8789375"/>
            <a:ext cx="1235053" cy="0"/>
          </a:xfrm>
          <a:prstGeom prst="line">
            <a:avLst/>
          </a:prstGeom>
          <a:ln w="38100" cap="rnd">
            <a:solidFill>
              <a:srgbClr val="0FB29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9" name="Group 59"/>
          <p:cNvGrpSpPr/>
          <p:nvPr/>
        </p:nvGrpSpPr>
        <p:grpSpPr>
          <a:xfrm>
            <a:off x="11285932" y="5491019"/>
            <a:ext cx="4269970" cy="451660"/>
            <a:chOff x="0" y="0"/>
            <a:chExt cx="2463403" cy="260569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60" name="Freeform 60"/>
            <p:cNvSpPr/>
            <p:nvPr/>
          </p:nvSpPr>
          <p:spPr>
            <a:xfrm>
              <a:off x="0" y="0"/>
              <a:ext cx="2463403" cy="260569"/>
            </a:xfrm>
            <a:custGeom>
              <a:avLst/>
              <a:gdLst/>
              <a:ahLst/>
              <a:cxnLst/>
              <a:rect l="l" t="t" r="r" b="b"/>
              <a:pathLst>
                <a:path w="2463403" h="260569">
                  <a:moveTo>
                    <a:pt x="0" y="0"/>
                  </a:moveTo>
                  <a:lnTo>
                    <a:pt x="2463403" y="0"/>
                  </a:lnTo>
                  <a:lnTo>
                    <a:pt x="2463403" y="260569"/>
                  </a:lnTo>
                  <a:lnTo>
                    <a:pt x="0" y="260569"/>
                  </a:lnTo>
                  <a:close/>
                </a:path>
              </a:pathLst>
            </a:custGeom>
            <a:solidFill>
              <a:srgbClr val="593AA5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</p:sp>
      </p:grpSp>
      <p:grpSp>
        <p:nvGrpSpPr>
          <p:cNvPr id="61" name="Group 61"/>
          <p:cNvGrpSpPr/>
          <p:nvPr/>
        </p:nvGrpSpPr>
        <p:grpSpPr>
          <a:xfrm>
            <a:off x="11285932" y="6058130"/>
            <a:ext cx="4900908" cy="451660"/>
            <a:chOff x="0" y="0"/>
            <a:chExt cx="2827400" cy="260569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62" name="Freeform 62"/>
            <p:cNvSpPr/>
            <p:nvPr/>
          </p:nvSpPr>
          <p:spPr>
            <a:xfrm>
              <a:off x="0" y="0"/>
              <a:ext cx="2827400" cy="260569"/>
            </a:xfrm>
            <a:custGeom>
              <a:avLst/>
              <a:gdLst/>
              <a:ahLst/>
              <a:cxnLst/>
              <a:rect l="l" t="t" r="r" b="b"/>
              <a:pathLst>
                <a:path w="2827400" h="260569">
                  <a:moveTo>
                    <a:pt x="0" y="0"/>
                  </a:moveTo>
                  <a:lnTo>
                    <a:pt x="2827400" y="0"/>
                  </a:lnTo>
                  <a:lnTo>
                    <a:pt x="2827400" y="260569"/>
                  </a:lnTo>
                  <a:lnTo>
                    <a:pt x="0" y="260569"/>
                  </a:lnTo>
                  <a:close/>
                </a:path>
              </a:pathLst>
            </a:custGeom>
            <a:solidFill>
              <a:srgbClr val="593AA5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</p:sp>
      </p:grpSp>
      <p:sp>
        <p:nvSpPr>
          <p:cNvPr id="63" name="TextBox 63"/>
          <p:cNvSpPr txBox="1"/>
          <p:nvPr/>
        </p:nvSpPr>
        <p:spPr>
          <a:xfrm>
            <a:off x="5942806" y="51434"/>
            <a:ext cx="6402388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НЕВИННОМЫССК В ЦИФРАХ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4853450" y="604043"/>
            <a:ext cx="8581099" cy="1105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</a:pPr>
            <a:r>
              <a:rPr lang="en-US" sz="3147" dirty="0">
                <a:solidFill>
                  <a:srgbClr val="2C92D5"/>
                </a:solidFill>
                <a:latin typeface="Montserrat Extra-Bold"/>
              </a:rPr>
              <a:t>Повышение оплаты труда работников</a:t>
            </a:r>
          </a:p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2C92D5"/>
                </a:solidFill>
                <a:latin typeface="Montserrat Extra-Bold"/>
              </a:rPr>
              <a:t>бюджетной сферы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1295848" y="1983768"/>
            <a:ext cx="4890993" cy="429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2"/>
              </a:lnSpc>
              <a:spcBef>
                <a:spcPct val="0"/>
              </a:spcBef>
            </a:pPr>
            <a:r>
              <a:rPr lang="en-US" sz="2509" dirty="0">
                <a:solidFill>
                  <a:srgbClr val="FFFFFF"/>
                </a:solidFill>
                <a:latin typeface="Montserrat Extra-Bold"/>
              </a:rPr>
              <a:t>ЦЕЛЕВЫЕ КАТЕГОРИИ, руб.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2775722" y="4851412"/>
            <a:ext cx="1931245" cy="429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2"/>
              </a:lnSpc>
              <a:spcBef>
                <a:spcPct val="0"/>
              </a:spcBef>
            </a:pPr>
            <a:r>
              <a:rPr lang="en-US" sz="2509" dirty="0">
                <a:solidFill>
                  <a:srgbClr val="FFFFFF"/>
                </a:solidFill>
                <a:latin typeface="Montserrat Extra-Bold"/>
              </a:rPr>
              <a:t>МРОТ, руб.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12982388" y="5478041"/>
            <a:ext cx="904324" cy="429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2"/>
              </a:lnSpc>
              <a:spcBef>
                <a:spcPct val="0"/>
              </a:spcBef>
            </a:pPr>
            <a:r>
              <a:rPr lang="en-US" sz="2509">
                <a:solidFill>
                  <a:srgbClr val="FFFFFF"/>
                </a:solidFill>
                <a:latin typeface="Montserrat Extra-Bold"/>
              </a:rPr>
              <a:t>12732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3005326" y="6045152"/>
            <a:ext cx="858448" cy="429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2"/>
              </a:lnSpc>
              <a:spcBef>
                <a:spcPct val="0"/>
              </a:spcBef>
            </a:pPr>
            <a:r>
              <a:rPr lang="en-US" sz="2509">
                <a:solidFill>
                  <a:srgbClr val="FFFFFF"/>
                </a:solidFill>
                <a:latin typeface="Montserrat Extra-Bold"/>
              </a:rPr>
              <a:t>13617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1582400" y="7837704"/>
            <a:ext cx="4507502" cy="416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12"/>
              </a:lnSpc>
              <a:spcBef>
                <a:spcPct val="0"/>
              </a:spcBef>
            </a:pPr>
            <a:r>
              <a:rPr lang="en-US" sz="2509" dirty="0" smtClean="0">
                <a:solidFill>
                  <a:srgbClr val="FFFFFF"/>
                </a:solidFill>
                <a:latin typeface="Montserrat Extra-Bold"/>
              </a:rPr>
              <a:t>ПРОЧИЙ</a:t>
            </a:r>
            <a:r>
              <a:rPr lang="ru-RU" sz="2509" dirty="0" smtClean="0">
                <a:solidFill>
                  <a:srgbClr val="FFFFFF"/>
                </a:solidFill>
                <a:latin typeface="Montserrat Extra-Bold"/>
              </a:rPr>
              <a:t> ПЕРСОНАЛ</a:t>
            </a:r>
            <a:endParaRPr lang="en-US" sz="2509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12944664" y="2385184"/>
            <a:ext cx="694019" cy="411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  <a:spcBef>
                <a:spcPct val="0"/>
              </a:spcBef>
            </a:pPr>
            <a:r>
              <a:rPr lang="en-US" sz="2388">
                <a:solidFill>
                  <a:srgbClr val="13538A"/>
                </a:solidFill>
                <a:latin typeface="Montserrat Extra-Bold"/>
              </a:rPr>
              <a:t>2021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2720578" y="3070991"/>
            <a:ext cx="1097485" cy="346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32"/>
              </a:lnSpc>
              <a:spcBef>
                <a:spcPct val="0"/>
              </a:spcBef>
            </a:pPr>
            <a:r>
              <a:rPr lang="en-US" sz="2023" dirty="0">
                <a:solidFill>
                  <a:srgbClr val="13538A"/>
                </a:solidFill>
                <a:latin typeface="Montserrat Extra-Bold"/>
              </a:rPr>
              <a:t>26250,6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4831997" y="3070991"/>
            <a:ext cx="816063" cy="34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2"/>
              </a:lnSpc>
              <a:spcBef>
                <a:spcPct val="0"/>
              </a:spcBef>
            </a:pPr>
            <a:r>
              <a:rPr lang="en-US" sz="2023">
                <a:solidFill>
                  <a:srgbClr val="13538A"/>
                </a:solidFill>
                <a:latin typeface="Montserrat Extra-Bold"/>
              </a:rPr>
              <a:t>28758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4435918" y="2404234"/>
            <a:ext cx="1653984" cy="411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  <a:spcBef>
                <a:spcPct val="0"/>
              </a:spcBef>
            </a:pPr>
            <a:r>
              <a:rPr lang="en-US" sz="2388">
                <a:solidFill>
                  <a:srgbClr val="13538A"/>
                </a:solidFill>
                <a:latin typeface="Montserrat Extra-Bold"/>
              </a:rPr>
              <a:t>2022-2024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1414276" y="8460035"/>
            <a:ext cx="4865247" cy="457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3"/>
              </a:lnSpc>
              <a:spcBef>
                <a:spcPct val="0"/>
              </a:spcBef>
            </a:pPr>
            <a:r>
              <a:rPr lang="en-US" sz="2688" dirty="0">
                <a:solidFill>
                  <a:srgbClr val="13538A"/>
                </a:solidFill>
                <a:latin typeface="Montserrat Extra-Bold"/>
              </a:rPr>
              <a:t>с 1 октября 2021 года </a:t>
            </a:r>
            <a:r>
              <a:rPr lang="en-US" sz="2688" dirty="0">
                <a:solidFill>
                  <a:srgbClr val="03989E"/>
                </a:solidFill>
                <a:latin typeface="Montserrat Extra-Bold"/>
              </a:rPr>
              <a:t>3,6%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1041192" y="2826547"/>
            <a:ext cx="1614373" cy="850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98"/>
              </a:lnSpc>
            </a:pPr>
            <a:r>
              <a:rPr lang="en-US" sz="1213" dirty="0">
                <a:solidFill>
                  <a:srgbClr val="13538A"/>
                </a:solidFill>
                <a:latin typeface="Montserrat Extra-Bold"/>
              </a:rPr>
              <a:t>Среднемесячный</a:t>
            </a:r>
          </a:p>
          <a:p>
            <a:pPr>
              <a:lnSpc>
                <a:spcPts val="1698"/>
              </a:lnSpc>
            </a:pPr>
            <a:r>
              <a:rPr lang="en-US" sz="1213" dirty="0">
                <a:solidFill>
                  <a:srgbClr val="13538A"/>
                </a:solidFill>
                <a:latin typeface="Montserrat Extra-Bold"/>
              </a:rPr>
              <a:t>доход</a:t>
            </a:r>
          </a:p>
          <a:p>
            <a:pPr>
              <a:lnSpc>
                <a:spcPts val="1698"/>
              </a:lnSpc>
            </a:pPr>
            <a:r>
              <a:rPr lang="en-US" sz="1213" dirty="0">
                <a:solidFill>
                  <a:srgbClr val="13538A"/>
                </a:solidFill>
                <a:latin typeface="Montserrat Extra-Bold"/>
              </a:rPr>
              <a:t>от трудовой</a:t>
            </a:r>
          </a:p>
          <a:p>
            <a:pPr>
              <a:lnSpc>
                <a:spcPts val="1698"/>
              </a:lnSpc>
              <a:spcBef>
                <a:spcPct val="0"/>
              </a:spcBef>
            </a:pPr>
            <a:r>
              <a:rPr lang="en-US" sz="1213" dirty="0">
                <a:solidFill>
                  <a:srgbClr val="13538A"/>
                </a:solidFill>
                <a:latin typeface="Montserrat Extra-Bold"/>
              </a:rPr>
              <a:t>деятельности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5190327" y="1907286"/>
            <a:ext cx="1305798" cy="3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6"/>
              </a:lnSpc>
              <a:spcBef>
                <a:spcPct val="0"/>
              </a:spcBef>
            </a:pPr>
            <a:r>
              <a:rPr lang="en-US" sz="1818" dirty="0">
                <a:solidFill>
                  <a:srgbClr val="13538A"/>
                </a:solidFill>
                <a:latin typeface="Montserrat Extra-Bold"/>
              </a:rPr>
              <a:t>МЛН. РУБ.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2615014" y="2015094"/>
            <a:ext cx="598763" cy="511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70"/>
              </a:lnSpc>
              <a:spcBef>
                <a:spcPct val="0"/>
              </a:spcBef>
            </a:pPr>
            <a:r>
              <a:rPr lang="en-US" sz="2978" dirty="0">
                <a:solidFill>
                  <a:srgbClr val="FFFFFF"/>
                </a:solidFill>
                <a:latin typeface="Montserrat Extra-Bold"/>
              </a:rPr>
              <a:t>9,5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6344359" y="4715132"/>
            <a:ext cx="655717" cy="445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56"/>
              </a:lnSpc>
              <a:spcBef>
                <a:spcPct val="0"/>
              </a:spcBef>
            </a:pPr>
            <a:r>
              <a:rPr lang="en-US" sz="2611" dirty="0">
                <a:solidFill>
                  <a:srgbClr val="FFFFFF"/>
                </a:solidFill>
                <a:latin typeface="Montserrat Extra-Bold"/>
              </a:rPr>
              <a:t>21,5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3852402" y="9051315"/>
            <a:ext cx="879271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56"/>
              </a:lnSpc>
              <a:spcBef>
                <a:spcPct val="0"/>
              </a:spcBef>
            </a:pPr>
            <a:r>
              <a:rPr lang="en-US" sz="2800" dirty="0">
                <a:solidFill>
                  <a:srgbClr val="FFFFFF"/>
                </a:solidFill>
                <a:latin typeface="Montserrat Extra-Bold"/>
              </a:rPr>
              <a:t>9,7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942806" y="61269"/>
            <a:ext cx="6402388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НЕВИННОМЫССК В ЦИФРАХ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926376" y="613877"/>
            <a:ext cx="8435248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2C92D5"/>
                </a:solidFill>
                <a:latin typeface="Montserrat Extra-Bold"/>
              </a:rPr>
              <a:t>Функциональная структура расходов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782096" y="194163"/>
            <a:ext cx="2144842" cy="1135873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6343213" y="8981975"/>
            <a:ext cx="3927674" cy="3927674"/>
            <a:chOff x="0" y="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71101" y="-150939"/>
            <a:ext cx="504017" cy="557766"/>
            <a:chOff x="0" y="0"/>
            <a:chExt cx="672023" cy="743688"/>
          </a:xfrm>
        </p:grpSpPr>
        <p:grpSp>
          <p:nvGrpSpPr>
            <p:cNvPr id="9" name="Group 9"/>
            <p:cNvGrpSpPr/>
            <p:nvPr/>
          </p:nvGrpSpPr>
          <p:grpSpPr>
            <a:xfrm>
              <a:off x="257789" y="0"/>
              <a:ext cx="149795" cy="149795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257789" y="303607"/>
              <a:ext cx="149795" cy="149795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57789" y="593892"/>
              <a:ext cx="149795" cy="149795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522227" y="0"/>
              <a:ext cx="149795" cy="14979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522227" y="303607"/>
              <a:ext cx="149795" cy="149795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522227" y="593892"/>
              <a:ext cx="149795" cy="149795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0" y="0"/>
              <a:ext cx="149795" cy="149795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3" name="Group 23"/>
            <p:cNvGrpSpPr/>
            <p:nvPr/>
          </p:nvGrpSpPr>
          <p:grpSpPr>
            <a:xfrm>
              <a:off x="0" y="303607"/>
              <a:ext cx="149795" cy="149795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>
              <a:off x="0" y="593892"/>
              <a:ext cx="149795" cy="14979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</p:grpSp>
      <p:sp>
        <p:nvSpPr>
          <p:cNvPr id="27" name="Овал 26"/>
          <p:cNvSpPr/>
          <p:nvPr/>
        </p:nvSpPr>
        <p:spPr>
          <a:xfrm>
            <a:off x="2708421" y="4942665"/>
            <a:ext cx="1809513" cy="173982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2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1F4732-32EE-4C7F-AC1F-76C1CDFF52B7}" type="slidenum">
              <a:rPr lang="ru-RU">
                <a:ln>
                  <a:solidFill>
                    <a:schemeClr val="accent6">
                      <a:lumMod val="75000"/>
                    </a:schemeClr>
                  </a:solidFill>
                </a:ln>
                <a:latin typeface="+mn-lt"/>
              </a:rPr>
              <a:pPr>
                <a:defRPr/>
              </a:pPr>
              <a:t>7</a:t>
            </a:fld>
            <a:endParaRPr lang="ru-RU" dirty="0">
              <a:ln>
                <a:solidFill>
                  <a:schemeClr val="accent6">
                    <a:lumMod val="75000"/>
                  </a:schemeClr>
                </a:solidFill>
              </a:ln>
              <a:latin typeface="+mn-lt"/>
            </a:endParaRPr>
          </a:p>
        </p:txBody>
      </p:sp>
      <p:sp>
        <p:nvSpPr>
          <p:cNvPr id="29" name="object 123"/>
          <p:cNvSpPr/>
          <p:nvPr/>
        </p:nvSpPr>
        <p:spPr>
          <a:xfrm>
            <a:off x="2517992" y="2614320"/>
            <a:ext cx="3980144" cy="2029365"/>
          </a:xfrm>
          <a:custGeom>
            <a:avLst/>
            <a:gdLst/>
            <a:ahLst/>
            <a:cxnLst/>
            <a:rect l="l" t="t" r="r" b="b"/>
            <a:pathLst>
              <a:path w="2618104" h="1254760">
                <a:moveTo>
                  <a:pt x="1517878" y="0"/>
                </a:moveTo>
                <a:lnTo>
                  <a:pt x="1517878" y="495"/>
                </a:lnTo>
                <a:lnTo>
                  <a:pt x="1481781" y="4047"/>
                </a:lnTo>
                <a:lnTo>
                  <a:pt x="1446841" y="14673"/>
                </a:lnTo>
                <a:lnTo>
                  <a:pt x="1414187" y="32354"/>
                </a:lnTo>
                <a:lnTo>
                  <a:pt x="1384947" y="57073"/>
                </a:lnTo>
                <a:lnTo>
                  <a:pt x="603224" y="884516"/>
                </a:lnTo>
                <a:lnTo>
                  <a:pt x="0" y="884516"/>
                </a:lnTo>
                <a:lnTo>
                  <a:pt x="0" y="1254429"/>
                </a:lnTo>
                <a:lnTo>
                  <a:pt x="681520" y="1254442"/>
                </a:lnTo>
                <a:lnTo>
                  <a:pt x="723253" y="1249713"/>
                </a:lnTo>
                <a:lnTo>
                  <a:pt x="761642" y="1236230"/>
                </a:lnTo>
                <a:lnTo>
                  <a:pt x="795629" y="1215051"/>
                </a:lnTo>
                <a:lnTo>
                  <a:pt x="824153" y="1187234"/>
                </a:lnTo>
                <a:lnTo>
                  <a:pt x="1596174" y="369912"/>
                </a:lnTo>
                <a:lnTo>
                  <a:pt x="2618041" y="369912"/>
                </a:lnTo>
                <a:lnTo>
                  <a:pt x="2618041" y="12"/>
                </a:lnTo>
                <a:lnTo>
                  <a:pt x="1517878" y="0"/>
                </a:lnTo>
                <a:close/>
              </a:path>
              <a:path w="2618104" h="1254760">
                <a:moveTo>
                  <a:pt x="2618041" y="369912"/>
                </a:moveTo>
                <a:lnTo>
                  <a:pt x="1596174" y="369912"/>
                </a:lnTo>
                <a:lnTo>
                  <a:pt x="2618041" y="369925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0" name="object 122"/>
          <p:cNvSpPr/>
          <p:nvPr/>
        </p:nvSpPr>
        <p:spPr>
          <a:xfrm>
            <a:off x="2887685" y="3109322"/>
            <a:ext cx="3610452" cy="1734529"/>
          </a:xfrm>
          <a:custGeom>
            <a:avLst/>
            <a:gdLst/>
            <a:ahLst/>
            <a:cxnLst/>
            <a:rect l="l" t="t" r="r" b="b"/>
            <a:pathLst>
              <a:path w="2147570" h="844550">
                <a:moveTo>
                  <a:pt x="0" y="474433"/>
                </a:moveTo>
                <a:lnTo>
                  <a:pt x="0" y="844346"/>
                </a:lnTo>
                <a:lnTo>
                  <a:pt x="791832" y="844359"/>
                </a:lnTo>
                <a:lnTo>
                  <a:pt x="833565" y="839630"/>
                </a:lnTo>
                <a:lnTo>
                  <a:pt x="871955" y="826147"/>
                </a:lnTo>
                <a:lnTo>
                  <a:pt x="905941" y="804968"/>
                </a:lnTo>
                <a:lnTo>
                  <a:pt x="934466" y="777151"/>
                </a:lnTo>
                <a:lnTo>
                  <a:pt x="1216751" y="474446"/>
                </a:lnTo>
                <a:lnTo>
                  <a:pt x="0" y="474433"/>
                </a:lnTo>
                <a:close/>
              </a:path>
              <a:path w="2147570" h="844550">
                <a:moveTo>
                  <a:pt x="1235951" y="0"/>
                </a:moveTo>
                <a:lnTo>
                  <a:pt x="1235951" y="507"/>
                </a:lnTo>
                <a:lnTo>
                  <a:pt x="1199851" y="4052"/>
                </a:lnTo>
                <a:lnTo>
                  <a:pt x="1164907" y="14674"/>
                </a:lnTo>
                <a:lnTo>
                  <a:pt x="1132249" y="32354"/>
                </a:lnTo>
                <a:lnTo>
                  <a:pt x="1103007" y="57073"/>
                </a:lnTo>
                <a:lnTo>
                  <a:pt x="713536" y="474446"/>
                </a:lnTo>
                <a:lnTo>
                  <a:pt x="1216763" y="474433"/>
                </a:lnTo>
                <a:lnTo>
                  <a:pt x="1314234" y="369912"/>
                </a:lnTo>
                <a:lnTo>
                  <a:pt x="2147112" y="369912"/>
                </a:lnTo>
                <a:lnTo>
                  <a:pt x="2147112" y="12"/>
                </a:lnTo>
                <a:lnTo>
                  <a:pt x="1235951" y="0"/>
                </a:lnTo>
                <a:close/>
              </a:path>
              <a:path w="2147570" h="844550">
                <a:moveTo>
                  <a:pt x="2147112" y="369912"/>
                </a:moveTo>
                <a:lnTo>
                  <a:pt x="1314234" y="369912"/>
                </a:lnTo>
                <a:lnTo>
                  <a:pt x="2147112" y="369925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1" name="object 119"/>
          <p:cNvSpPr/>
          <p:nvPr/>
        </p:nvSpPr>
        <p:spPr>
          <a:xfrm>
            <a:off x="3126491" y="6938920"/>
            <a:ext cx="3350397" cy="1587950"/>
          </a:xfrm>
          <a:custGeom>
            <a:avLst/>
            <a:gdLst/>
            <a:ahLst/>
            <a:cxnLst/>
            <a:rect l="l" t="t" r="r" b="b"/>
            <a:pathLst>
              <a:path w="2141854" h="844550">
                <a:moveTo>
                  <a:pt x="0" y="0"/>
                </a:moveTo>
                <a:lnTo>
                  <a:pt x="0" y="369912"/>
                </a:lnTo>
                <a:lnTo>
                  <a:pt x="713524" y="369925"/>
                </a:lnTo>
                <a:lnTo>
                  <a:pt x="1102982" y="787311"/>
                </a:lnTo>
                <a:lnTo>
                  <a:pt x="1132223" y="812024"/>
                </a:lnTo>
                <a:lnTo>
                  <a:pt x="1164882" y="829705"/>
                </a:lnTo>
                <a:lnTo>
                  <a:pt x="1199826" y="840330"/>
                </a:lnTo>
                <a:lnTo>
                  <a:pt x="1235925" y="843876"/>
                </a:lnTo>
                <a:lnTo>
                  <a:pt x="1235925" y="844384"/>
                </a:lnTo>
                <a:lnTo>
                  <a:pt x="2141537" y="844397"/>
                </a:lnTo>
                <a:lnTo>
                  <a:pt x="2141550" y="474484"/>
                </a:lnTo>
                <a:lnTo>
                  <a:pt x="1314221" y="474472"/>
                </a:lnTo>
                <a:lnTo>
                  <a:pt x="934466" y="67233"/>
                </a:lnTo>
                <a:lnTo>
                  <a:pt x="905941" y="39408"/>
                </a:lnTo>
                <a:lnTo>
                  <a:pt x="871955" y="18226"/>
                </a:lnTo>
                <a:lnTo>
                  <a:pt x="833565" y="4742"/>
                </a:lnTo>
                <a:lnTo>
                  <a:pt x="791832" y="12"/>
                </a:lnTo>
                <a:lnTo>
                  <a:pt x="0" y="0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2" name="object 120"/>
          <p:cNvSpPr/>
          <p:nvPr/>
        </p:nvSpPr>
        <p:spPr>
          <a:xfrm>
            <a:off x="2412114" y="6868832"/>
            <a:ext cx="4064773" cy="2160240"/>
          </a:xfrm>
          <a:custGeom>
            <a:avLst/>
            <a:gdLst/>
            <a:ahLst/>
            <a:cxnLst/>
            <a:rect l="l" t="t" r="r" b="b"/>
            <a:pathLst>
              <a:path w="2618104" h="1254759">
                <a:moveTo>
                  <a:pt x="0" y="0"/>
                </a:moveTo>
                <a:lnTo>
                  <a:pt x="0" y="369912"/>
                </a:lnTo>
                <a:lnTo>
                  <a:pt x="608761" y="369925"/>
                </a:lnTo>
                <a:lnTo>
                  <a:pt x="1390459" y="1197394"/>
                </a:lnTo>
                <a:lnTo>
                  <a:pt x="1419698" y="1222115"/>
                </a:lnTo>
                <a:lnTo>
                  <a:pt x="1452352" y="1239799"/>
                </a:lnTo>
                <a:lnTo>
                  <a:pt x="1487293" y="1250425"/>
                </a:lnTo>
                <a:lnTo>
                  <a:pt x="1523390" y="1253972"/>
                </a:lnTo>
                <a:lnTo>
                  <a:pt x="1523390" y="1254480"/>
                </a:lnTo>
                <a:lnTo>
                  <a:pt x="2618003" y="1254493"/>
                </a:lnTo>
                <a:lnTo>
                  <a:pt x="2618003" y="884580"/>
                </a:lnTo>
                <a:lnTo>
                  <a:pt x="1601698" y="884567"/>
                </a:lnTo>
                <a:lnTo>
                  <a:pt x="829703" y="67221"/>
                </a:lnTo>
                <a:lnTo>
                  <a:pt x="801178" y="39403"/>
                </a:lnTo>
                <a:lnTo>
                  <a:pt x="767191" y="18224"/>
                </a:lnTo>
                <a:lnTo>
                  <a:pt x="728798" y="4741"/>
                </a:lnTo>
                <a:lnTo>
                  <a:pt x="687057" y="12"/>
                </a:lnTo>
                <a:lnTo>
                  <a:pt x="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3" name="object 121"/>
          <p:cNvSpPr/>
          <p:nvPr/>
        </p:nvSpPr>
        <p:spPr>
          <a:xfrm>
            <a:off x="2417479" y="6455958"/>
            <a:ext cx="4059408" cy="3283356"/>
          </a:xfrm>
          <a:custGeom>
            <a:avLst/>
            <a:gdLst/>
            <a:ahLst/>
            <a:cxnLst/>
            <a:rect l="l" t="t" r="r" b="b"/>
            <a:pathLst>
              <a:path w="2618104" h="1718309">
                <a:moveTo>
                  <a:pt x="77304" y="0"/>
                </a:moveTo>
                <a:lnTo>
                  <a:pt x="0" y="0"/>
                </a:lnTo>
                <a:lnTo>
                  <a:pt x="0" y="370967"/>
                </a:lnTo>
                <a:lnTo>
                  <a:pt x="1215732" y="1660969"/>
                </a:lnTo>
                <a:lnTo>
                  <a:pt x="1244966" y="1685690"/>
                </a:lnTo>
                <a:lnTo>
                  <a:pt x="1312564" y="1714001"/>
                </a:lnTo>
                <a:lnTo>
                  <a:pt x="1348663" y="1717548"/>
                </a:lnTo>
                <a:lnTo>
                  <a:pt x="1348663" y="1718056"/>
                </a:lnTo>
                <a:lnTo>
                  <a:pt x="2618003" y="1718068"/>
                </a:lnTo>
                <a:lnTo>
                  <a:pt x="2618003" y="1348155"/>
                </a:lnTo>
                <a:lnTo>
                  <a:pt x="1426959" y="1348143"/>
                </a:lnTo>
                <a:lnTo>
                  <a:pt x="219938" y="67221"/>
                </a:lnTo>
                <a:lnTo>
                  <a:pt x="191413" y="39395"/>
                </a:lnTo>
                <a:lnTo>
                  <a:pt x="157427" y="18213"/>
                </a:lnTo>
                <a:lnTo>
                  <a:pt x="119038" y="4729"/>
                </a:lnTo>
                <a:lnTo>
                  <a:pt x="77304" y="0"/>
                </a:lnTo>
                <a:close/>
              </a:path>
            </a:pathLst>
          </a:custGeom>
          <a:solidFill>
            <a:srgbClr val="8ED8F8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4" name="object 124"/>
          <p:cNvSpPr/>
          <p:nvPr/>
        </p:nvSpPr>
        <p:spPr>
          <a:xfrm>
            <a:off x="2517992" y="1998467"/>
            <a:ext cx="3980144" cy="3037022"/>
          </a:xfrm>
          <a:custGeom>
            <a:avLst/>
            <a:gdLst/>
            <a:ahLst/>
            <a:cxnLst/>
            <a:rect l="l" t="t" r="r" b="b"/>
            <a:pathLst>
              <a:path w="2618104" h="1718310">
                <a:moveTo>
                  <a:pt x="1343164" y="0"/>
                </a:moveTo>
                <a:lnTo>
                  <a:pt x="1343164" y="507"/>
                </a:lnTo>
                <a:lnTo>
                  <a:pt x="1307065" y="4054"/>
                </a:lnTo>
                <a:lnTo>
                  <a:pt x="1272122" y="14679"/>
                </a:lnTo>
                <a:lnTo>
                  <a:pt x="1239467" y="32360"/>
                </a:lnTo>
                <a:lnTo>
                  <a:pt x="1210233" y="57073"/>
                </a:lnTo>
                <a:lnTo>
                  <a:pt x="0" y="1341158"/>
                </a:lnTo>
                <a:lnTo>
                  <a:pt x="0" y="1718017"/>
                </a:lnTo>
                <a:lnTo>
                  <a:pt x="71755" y="1718017"/>
                </a:lnTo>
                <a:lnTo>
                  <a:pt x="113488" y="1713288"/>
                </a:lnTo>
                <a:lnTo>
                  <a:pt x="151877" y="1699806"/>
                </a:lnTo>
                <a:lnTo>
                  <a:pt x="185863" y="1678627"/>
                </a:lnTo>
                <a:lnTo>
                  <a:pt x="214388" y="1650809"/>
                </a:lnTo>
                <a:lnTo>
                  <a:pt x="1421460" y="369925"/>
                </a:lnTo>
                <a:lnTo>
                  <a:pt x="2618041" y="369925"/>
                </a:lnTo>
                <a:lnTo>
                  <a:pt x="2618054" y="25"/>
                </a:lnTo>
                <a:lnTo>
                  <a:pt x="1343164" y="0"/>
                </a:lnTo>
                <a:close/>
              </a:path>
              <a:path w="2618104" h="1718310">
                <a:moveTo>
                  <a:pt x="2618041" y="369925"/>
                </a:moveTo>
                <a:lnTo>
                  <a:pt x="1421460" y="369925"/>
                </a:lnTo>
                <a:lnTo>
                  <a:pt x="2618041" y="369938"/>
                </a:lnTo>
                <a:close/>
              </a:path>
            </a:pathLst>
          </a:custGeom>
          <a:solidFill>
            <a:srgbClr val="8ED8F8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5" name="object 116"/>
          <p:cNvSpPr/>
          <p:nvPr/>
        </p:nvSpPr>
        <p:spPr>
          <a:xfrm>
            <a:off x="11750471" y="2602974"/>
            <a:ext cx="4028018" cy="2084676"/>
          </a:xfrm>
          <a:custGeom>
            <a:avLst/>
            <a:gdLst/>
            <a:ahLst/>
            <a:cxnLst/>
            <a:rect l="l" t="t" r="r" b="b"/>
            <a:pathLst>
              <a:path w="2614929" h="1252854">
                <a:moveTo>
                  <a:pt x="1098638" y="0"/>
                </a:moveTo>
                <a:lnTo>
                  <a:pt x="0" y="0"/>
                </a:lnTo>
                <a:lnTo>
                  <a:pt x="0" y="369354"/>
                </a:lnTo>
                <a:lnTo>
                  <a:pt x="1020445" y="369354"/>
                </a:lnTo>
                <a:lnTo>
                  <a:pt x="1791385" y="1185443"/>
                </a:lnTo>
                <a:lnTo>
                  <a:pt x="1819868" y="1213218"/>
                </a:lnTo>
                <a:lnTo>
                  <a:pt x="1853806" y="1234365"/>
                </a:lnTo>
                <a:lnTo>
                  <a:pt x="1892144" y="1247827"/>
                </a:lnTo>
                <a:lnTo>
                  <a:pt x="1933829" y="1252550"/>
                </a:lnTo>
                <a:lnTo>
                  <a:pt x="2614396" y="1252550"/>
                </a:lnTo>
                <a:lnTo>
                  <a:pt x="2614396" y="883196"/>
                </a:lnTo>
                <a:lnTo>
                  <a:pt x="2012010" y="883196"/>
                </a:lnTo>
                <a:lnTo>
                  <a:pt x="1231379" y="56997"/>
                </a:lnTo>
                <a:lnTo>
                  <a:pt x="1202185" y="32317"/>
                </a:lnTo>
                <a:lnTo>
                  <a:pt x="1169576" y="14660"/>
                </a:lnTo>
                <a:lnTo>
                  <a:pt x="1134683" y="4049"/>
                </a:lnTo>
                <a:lnTo>
                  <a:pt x="1098638" y="507"/>
                </a:lnTo>
                <a:lnTo>
                  <a:pt x="1098638" y="0"/>
                </a:lnTo>
                <a:close/>
              </a:path>
            </a:pathLst>
          </a:custGeom>
          <a:solidFill>
            <a:srgbClr val="7670B3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6" name="object 115"/>
          <p:cNvSpPr/>
          <p:nvPr/>
        </p:nvSpPr>
        <p:spPr>
          <a:xfrm>
            <a:off x="11750469" y="3102348"/>
            <a:ext cx="3808743" cy="1753224"/>
          </a:xfrm>
          <a:custGeom>
            <a:avLst/>
            <a:gdLst/>
            <a:ahLst/>
            <a:cxnLst/>
            <a:rect l="l" t="t" r="r" b="b"/>
            <a:pathLst>
              <a:path w="2144395" h="843279">
                <a:moveTo>
                  <a:pt x="909904" y="0"/>
                </a:moveTo>
                <a:lnTo>
                  <a:pt x="0" y="0"/>
                </a:lnTo>
                <a:lnTo>
                  <a:pt x="0" y="369354"/>
                </a:lnTo>
                <a:lnTo>
                  <a:pt x="831723" y="369354"/>
                </a:lnTo>
                <a:lnTo>
                  <a:pt x="1210957" y="775970"/>
                </a:lnTo>
                <a:lnTo>
                  <a:pt x="1239440" y="803745"/>
                </a:lnTo>
                <a:lnTo>
                  <a:pt x="1273378" y="824891"/>
                </a:lnTo>
                <a:lnTo>
                  <a:pt x="1311716" y="838354"/>
                </a:lnTo>
                <a:lnTo>
                  <a:pt x="1353400" y="843076"/>
                </a:lnTo>
                <a:lnTo>
                  <a:pt x="2144128" y="843076"/>
                </a:lnTo>
                <a:lnTo>
                  <a:pt x="2144128" y="473722"/>
                </a:lnTo>
                <a:lnTo>
                  <a:pt x="1431582" y="473722"/>
                </a:lnTo>
                <a:lnTo>
                  <a:pt x="1042657" y="56984"/>
                </a:lnTo>
                <a:lnTo>
                  <a:pt x="1013458" y="32306"/>
                </a:lnTo>
                <a:lnTo>
                  <a:pt x="980847" y="14652"/>
                </a:lnTo>
                <a:lnTo>
                  <a:pt x="945954" y="4042"/>
                </a:lnTo>
                <a:lnTo>
                  <a:pt x="909904" y="495"/>
                </a:lnTo>
                <a:lnTo>
                  <a:pt x="909904" y="0"/>
                </a:lnTo>
                <a:close/>
              </a:path>
            </a:pathLst>
          </a:custGeom>
          <a:solidFill>
            <a:srgbClr val="A54686"/>
          </a:solidFill>
        </p:spPr>
        <p:txBody>
          <a:bodyPr wrap="square" lIns="0" tIns="0" rIns="0" bIns="0" rtlCol="0"/>
          <a:lstStyle/>
          <a:p>
            <a:endParaRPr sz="2700">
              <a:solidFill>
                <a:srgbClr val="A54686"/>
              </a:solidFill>
            </a:endParaRPr>
          </a:p>
        </p:txBody>
      </p:sp>
      <p:sp>
        <p:nvSpPr>
          <p:cNvPr id="37" name="object 117"/>
          <p:cNvSpPr/>
          <p:nvPr/>
        </p:nvSpPr>
        <p:spPr>
          <a:xfrm>
            <a:off x="11746281" y="2019847"/>
            <a:ext cx="4032207" cy="2824004"/>
          </a:xfrm>
          <a:custGeom>
            <a:avLst/>
            <a:gdLst/>
            <a:ahLst/>
            <a:cxnLst/>
            <a:rect l="l" t="t" r="r" b="b"/>
            <a:pathLst>
              <a:path w="2614929" h="1715770">
                <a:moveTo>
                  <a:pt x="1273124" y="0"/>
                </a:moveTo>
                <a:lnTo>
                  <a:pt x="0" y="0"/>
                </a:lnTo>
                <a:lnTo>
                  <a:pt x="0" y="369354"/>
                </a:lnTo>
                <a:lnTo>
                  <a:pt x="1194930" y="369354"/>
                </a:lnTo>
                <a:lnTo>
                  <a:pt x="2400300" y="1648307"/>
                </a:lnTo>
                <a:lnTo>
                  <a:pt x="2428789" y="1676082"/>
                </a:lnTo>
                <a:lnTo>
                  <a:pt x="2462730" y="1697229"/>
                </a:lnTo>
                <a:lnTo>
                  <a:pt x="2501066" y="1710692"/>
                </a:lnTo>
                <a:lnTo>
                  <a:pt x="2542743" y="1715414"/>
                </a:lnTo>
                <a:lnTo>
                  <a:pt x="2614396" y="1715414"/>
                </a:lnTo>
                <a:lnTo>
                  <a:pt x="2614396" y="1339126"/>
                </a:lnTo>
                <a:lnTo>
                  <a:pt x="1405864" y="56984"/>
                </a:lnTo>
                <a:lnTo>
                  <a:pt x="1376671" y="32306"/>
                </a:lnTo>
                <a:lnTo>
                  <a:pt x="1344061" y="14652"/>
                </a:lnTo>
                <a:lnTo>
                  <a:pt x="1309168" y="4042"/>
                </a:lnTo>
                <a:lnTo>
                  <a:pt x="1273124" y="495"/>
                </a:lnTo>
                <a:lnTo>
                  <a:pt x="1273124" y="0"/>
                </a:lnTo>
                <a:close/>
              </a:path>
            </a:pathLst>
          </a:custGeom>
          <a:solidFill>
            <a:srgbClr val="C7C4E2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8" name="object 113"/>
          <p:cNvSpPr/>
          <p:nvPr/>
        </p:nvSpPr>
        <p:spPr>
          <a:xfrm>
            <a:off x="11758084" y="7046501"/>
            <a:ext cx="4032207" cy="2198625"/>
          </a:xfrm>
          <a:custGeom>
            <a:avLst/>
            <a:gdLst/>
            <a:ahLst/>
            <a:cxnLst/>
            <a:rect l="l" t="t" r="r" b="b"/>
            <a:pathLst>
              <a:path w="2614929" h="1252854">
                <a:moveTo>
                  <a:pt x="2614396" y="0"/>
                </a:moveTo>
                <a:lnTo>
                  <a:pt x="1928291" y="0"/>
                </a:lnTo>
                <a:lnTo>
                  <a:pt x="1886607" y="4722"/>
                </a:lnTo>
                <a:lnTo>
                  <a:pt x="1848269" y="18184"/>
                </a:lnTo>
                <a:lnTo>
                  <a:pt x="1814331" y="39331"/>
                </a:lnTo>
                <a:lnTo>
                  <a:pt x="1785848" y="67106"/>
                </a:lnTo>
                <a:lnTo>
                  <a:pt x="1014907" y="883196"/>
                </a:lnTo>
                <a:lnTo>
                  <a:pt x="0" y="883196"/>
                </a:lnTo>
                <a:lnTo>
                  <a:pt x="0" y="1252550"/>
                </a:lnTo>
                <a:lnTo>
                  <a:pt x="1093089" y="1252550"/>
                </a:lnTo>
                <a:lnTo>
                  <a:pt x="1093089" y="1252042"/>
                </a:lnTo>
                <a:lnTo>
                  <a:pt x="1129140" y="1248500"/>
                </a:lnTo>
                <a:lnTo>
                  <a:pt x="1164037" y="1237889"/>
                </a:lnTo>
                <a:lnTo>
                  <a:pt x="1196648" y="1220232"/>
                </a:lnTo>
                <a:lnTo>
                  <a:pt x="1225842" y="1195552"/>
                </a:lnTo>
                <a:lnTo>
                  <a:pt x="2006473" y="369354"/>
                </a:lnTo>
                <a:lnTo>
                  <a:pt x="2614396" y="369354"/>
                </a:lnTo>
                <a:lnTo>
                  <a:pt x="2614396" y="0"/>
                </a:lnTo>
                <a:close/>
              </a:path>
            </a:pathLst>
          </a:custGeom>
          <a:solidFill>
            <a:srgbClr val="7670B3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39" name="object 112"/>
          <p:cNvSpPr/>
          <p:nvPr/>
        </p:nvSpPr>
        <p:spPr>
          <a:xfrm>
            <a:off x="11750470" y="6775314"/>
            <a:ext cx="3915935" cy="1831422"/>
          </a:xfrm>
          <a:custGeom>
            <a:avLst/>
            <a:gdLst/>
            <a:ahLst/>
            <a:cxnLst/>
            <a:rect l="l" t="t" r="r" b="b"/>
            <a:pathLst>
              <a:path w="2138679" h="843279">
                <a:moveTo>
                  <a:pt x="2138578" y="0"/>
                </a:moveTo>
                <a:lnTo>
                  <a:pt x="1347851" y="0"/>
                </a:lnTo>
                <a:lnTo>
                  <a:pt x="1306166" y="4722"/>
                </a:lnTo>
                <a:lnTo>
                  <a:pt x="1267828" y="18184"/>
                </a:lnTo>
                <a:lnTo>
                  <a:pt x="1233890" y="39331"/>
                </a:lnTo>
                <a:lnTo>
                  <a:pt x="1205407" y="67106"/>
                </a:lnTo>
                <a:lnTo>
                  <a:pt x="826173" y="473722"/>
                </a:lnTo>
                <a:lnTo>
                  <a:pt x="0" y="473722"/>
                </a:lnTo>
                <a:lnTo>
                  <a:pt x="0" y="843076"/>
                </a:lnTo>
                <a:lnTo>
                  <a:pt x="904354" y="843076"/>
                </a:lnTo>
                <a:lnTo>
                  <a:pt x="904354" y="842581"/>
                </a:lnTo>
                <a:lnTo>
                  <a:pt x="940404" y="839034"/>
                </a:lnTo>
                <a:lnTo>
                  <a:pt x="975298" y="828424"/>
                </a:lnTo>
                <a:lnTo>
                  <a:pt x="1007908" y="810770"/>
                </a:lnTo>
                <a:lnTo>
                  <a:pt x="1037107" y="786091"/>
                </a:lnTo>
                <a:lnTo>
                  <a:pt x="1426032" y="369354"/>
                </a:lnTo>
                <a:lnTo>
                  <a:pt x="2138578" y="369354"/>
                </a:lnTo>
                <a:lnTo>
                  <a:pt x="2138578" y="0"/>
                </a:lnTo>
                <a:close/>
              </a:path>
            </a:pathLst>
          </a:custGeom>
          <a:solidFill>
            <a:srgbClr val="A54686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0" name="object 114"/>
          <p:cNvSpPr/>
          <p:nvPr/>
        </p:nvSpPr>
        <p:spPr>
          <a:xfrm>
            <a:off x="11750470" y="6931512"/>
            <a:ext cx="4039821" cy="2807802"/>
          </a:xfrm>
          <a:custGeom>
            <a:avLst/>
            <a:gdLst/>
            <a:ahLst/>
            <a:cxnLst/>
            <a:rect l="l" t="t" r="r" b="b"/>
            <a:pathLst>
              <a:path w="2614929" h="1715770">
                <a:moveTo>
                  <a:pt x="2614396" y="0"/>
                </a:moveTo>
                <a:lnTo>
                  <a:pt x="2537206" y="0"/>
                </a:lnTo>
                <a:lnTo>
                  <a:pt x="2495521" y="4722"/>
                </a:lnTo>
                <a:lnTo>
                  <a:pt x="2457183" y="18184"/>
                </a:lnTo>
                <a:lnTo>
                  <a:pt x="2423245" y="39331"/>
                </a:lnTo>
                <a:lnTo>
                  <a:pt x="2394762" y="67106"/>
                </a:lnTo>
                <a:lnTo>
                  <a:pt x="1189393" y="1346060"/>
                </a:lnTo>
                <a:lnTo>
                  <a:pt x="0" y="1346060"/>
                </a:lnTo>
                <a:lnTo>
                  <a:pt x="0" y="1715414"/>
                </a:lnTo>
                <a:lnTo>
                  <a:pt x="1267574" y="1715414"/>
                </a:lnTo>
                <a:lnTo>
                  <a:pt x="1267574" y="1714919"/>
                </a:lnTo>
                <a:lnTo>
                  <a:pt x="1303624" y="1711371"/>
                </a:lnTo>
                <a:lnTo>
                  <a:pt x="1338518" y="1700761"/>
                </a:lnTo>
                <a:lnTo>
                  <a:pt x="1371128" y="1683107"/>
                </a:lnTo>
                <a:lnTo>
                  <a:pt x="1400327" y="1658429"/>
                </a:lnTo>
                <a:lnTo>
                  <a:pt x="2614396" y="370408"/>
                </a:lnTo>
                <a:lnTo>
                  <a:pt x="2614396" y="0"/>
                </a:lnTo>
                <a:close/>
              </a:path>
            </a:pathLst>
          </a:custGeom>
          <a:solidFill>
            <a:srgbClr val="C7C4E2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1" name="object 111"/>
          <p:cNvSpPr/>
          <p:nvPr/>
        </p:nvSpPr>
        <p:spPr>
          <a:xfrm rot="5400000">
            <a:off x="13914740" y="5821770"/>
            <a:ext cx="3666469" cy="158596"/>
          </a:xfrm>
          <a:custGeom>
            <a:avLst/>
            <a:gdLst/>
            <a:ahLst/>
            <a:cxnLst/>
            <a:rect l="l" t="t" r="r" b="b"/>
            <a:pathLst>
              <a:path w="2614929" h="1011554">
                <a:moveTo>
                  <a:pt x="0" y="1011466"/>
                </a:moveTo>
                <a:lnTo>
                  <a:pt x="2614396" y="1011466"/>
                </a:lnTo>
                <a:lnTo>
                  <a:pt x="2614396" y="0"/>
                </a:lnTo>
                <a:lnTo>
                  <a:pt x="0" y="0"/>
                </a:lnTo>
                <a:lnTo>
                  <a:pt x="0" y="1011466"/>
                </a:lnTo>
                <a:close/>
              </a:path>
            </a:pathLst>
          </a:custGeom>
          <a:solidFill>
            <a:srgbClr val="A54686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2" name="object 118"/>
          <p:cNvSpPr/>
          <p:nvPr/>
        </p:nvSpPr>
        <p:spPr>
          <a:xfrm rot="5400000">
            <a:off x="778141" y="5665719"/>
            <a:ext cx="3451826" cy="160010"/>
          </a:xfrm>
          <a:custGeom>
            <a:avLst/>
            <a:gdLst/>
            <a:ahLst/>
            <a:cxnLst/>
            <a:rect l="l" t="t" r="r" b="b"/>
            <a:pathLst>
              <a:path w="2618104" h="1013460">
                <a:moveTo>
                  <a:pt x="0" y="1013002"/>
                </a:moveTo>
                <a:lnTo>
                  <a:pt x="2618028" y="1013040"/>
                </a:lnTo>
                <a:lnTo>
                  <a:pt x="2618041" y="38"/>
                </a:lnTo>
                <a:lnTo>
                  <a:pt x="12" y="0"/>
                </a:lnTo>
                <a:lnTo>
                  <a:pt x="0" y="1013002"/>
                </a:lnTo>
                <a:close/>
              </a:path>
            </a:pathLst>
          </a:custGeom>
          <a:solidFill>
            <a:srgbClr val="0095DA"/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526012" y="1979363"/>
            <a:ext cx="5199359" cy="7765468"/>
          </a:xfrm>
          <a:prstGeom prst="roundRect">
            <a:avLst>
              <a:gd name="adj" fmla="val 631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chemeClr val="tx1"/>
                </a:solidFill>
                <a:latin typeface="Montserrat ExtraBold" panose="020B0604020202020204" charset="-52"/>
              </a:rPr>
              <a:t>Общегосударственные вопросы</a:t>
            </a:r>
          </a:p>
          <a:p>
            <a:pPr algn="ctr"/>
            <a:endParaRPr lang="ru-RU" sz="1350" dirty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ctr"/>
            <a:endParaRPr lang="ru-RU" sz="1350" dirty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ctr"/>
            <a:endParaRPr lang="ru-RU" sz="1350" dirty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ctr"/>
            <a:r>
              <a:rPr lang="ru-RU" sz="1350" b="1" dirty="0">
                <a:solidFill>
                  <a:schemeClr val="tx1"/>
                </a:solidFill>
                <a:latin typeface="Montserrat ExtraBold" panose="020B0604020202020204" charset="-52"/>
              </a:rPr>
              <a:t>Национальная безопасность </a:t>
            </a:r>
          </a:p>
          <a:p>
            <a:pPr algn="ctr"/>
            <a:r>
              <a:rPr lang="ru-RU" sz="1350" b="1" dirty="0">
                <a:solidFill>
                  <a:schemeClr val="tx1"/>
                </a:solidFill>
                <a:latin typeface="Montserrat ExtraBold" panose="020B0604020202020204" charset="-52"/>
              </a:rPr>
              <a:t>и правоохранительная деятельность</a:t>
            </a:r>
          </a:p>
          <a:p>
            <a:pPr algn="ctr"/>
            <a:endParaRPr lang="ru-RU" sz="1350" dirty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ctr"/>
            <a:endParaRPr lang="ru-RU" sz="1350" dirty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ctr"/>
            <a:endParaRPr lang="ru-RU" sz="1350" dirty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ctr"/>
            <a:r>
              <a:rPr lang="ru-RU" sz="1350" b="1" dirty="0">
                <a:solidFill>
                  <a:schemeClr val="tx1"/>
                </a:solidFill>
                <a:latin typeface="Montserrat ExtraBold" panose="020B0604020202020204" charset="-52"/>
              </a:rPr>
              <a:t>Национальная экономика</a:t>
            </a:r>
          </a:p>
          <a:p>
            <a:pPr algn="ctr"/>
            <a:endParaRPr lang="ru-RU" sz="1350" b="1" dirty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ctr"/>
            <a:endParaRPr lang="ru-RU" sz="1350" dirty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ctr"/>
            <a:endParaRPr lang="ru-RU" sz="1350" dirty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ctr"/>
            <a:r>
              <a:rPr lang="ru-RU" sz="135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Жилищно-коммунальное </a:t>
            </a:r>
          </a:p>
          <a:p>
            <a:pPr algn="ctr"/>
            <a:r>
              <a:rPr lang="ru-RU" sz="135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хозяйство</a:t>
            </a:r>
            <a:endParaRPr lang="ru-RU" sz="1350" b="1" dirty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ctr"/>
            <a:endParaRPr lang="ru-RU" sz="1350" dirty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ctr"/>
            <a:endParaRPr lang="ru-RU" sz="1350" dirty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ctr"/>
            <a:endParaRPr lang="ru-RU" sz="1350" dirty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ctr"/>
            <a:r>
              <a:rPr lang="ru-RU" sz="1650" b="1" dirty="0">
                <a:solidFill>
                  <a:schemeClr val="tx1"/>
                </a:solidFill>
                <a:latin typeface="Montserrat ExtraBold" panose="020B0604020202020204" charset="-52"/>
              </a:rPr>
              <a:t>Образование</a:t>
            </a:r>
          </a:p>
          <a:p>
            <a:pPr algn="ctr"/>
            <a:endParaRPr lang="ru-RU" sz="1350" dirty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ctr"/>
            <a:endParaRPr lang="ru-RU" sz="1350" dirty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ctr"/>
            <a:endParaRPr lang="ru-RU" sz="1350" dirty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ctr"/>
            <a:r>
              <a:rPr lang="ru-RU" sz="1500" b="1" dirty="0">
                <a:solidFill>
                  <a:schemeClr val="tx1"/>
                </a:solidFill>
                <a:latin typeface="Montserrat ExtraBold" panose="020B0604020202020204" charset="-52"/>
              </a:rPr>
              <a:t>Культура, кинематография</a:t>
            </a:r>
          </a:p>
          <a:p>
            <a:pPr algn="ctr"/>
            <a:endParaRPr lang="ru-RU" sz="1350" dirty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ctr"/>
            <a:endParaRPr lang="ru-RU" sz="1350" dirty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ctr"/>
            <a:endParaRPr lang="ru-RU" sz="1350" dirty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ctr"/>
            <a:r>
              <a:rPr lang="ru-RU" sz="1500" b="1" dirty="0">
                <a:solidFill>
                  <a:schemeClr val="tx1"/>
                </a:solidFill>
                <a:latin typeface="Montserrat ExtraBold" panose="020B0604020202020204" charset="-52"/>
              </a:rPr>
              <a:t>Социальная политика</a:t>
            </a:r>
          </a:p>
          <a:p>
            <a:pPr algn="ctr"/>
            <a:endParaRPr lang="ru-RU" sz="1350" dirty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ctr"/>
            <a:endParaRPr lang="ru-RU" sz="1350" dirty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ctr"/>
            <a:endParaRPr lang="ru-RU" sz="1350" dirty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ctr"/>
            <a:r>
              <a:rPr lang="ru-RU" sz="1500" b="1" dirty="0">
                <a:solidFill>
                  <a:schemeClr val="tx1"/>
                </a:solidFill>
                <a:latin typeface="Montserrat ExtraBold" panose="020B0604020202020204" charset="-52"/>
              </a:rPr>
              <a:t>Физическая </a:t>
            </a:r>
            <a:r>
              <a:rPr lang="ru-RU" sz="15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культура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 </a:t>
            </a:r>
            <a:r>
              <a:rPr lang="ru-RU" sz="1500" b="1" dirty="0">
                <a:solidFill>
                  <a:schemeClr val="tx1"/>
                </a:solidFill>
                <a:latin typeface="Montserrat ExtraBold" panose="020B0604020202020204" charset="-52"/>
              </a:rPr>
              <a:t>и спорт</a:t>
            </a:r>
          </a:p>
          <a:p>
            <a:pPr algn="ctr"/>
            <a:endParaRPr lang="ru-RU" sz="1500" dirty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ctr"/>
            <a:r>
              <a:rPr lang="ru-RU" sz="135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Обслуживание </a:t>
            </a:r>
            <a:r>
              <a:rPr lang="ru-RU" sz="1350" b="1" dirty="0">
                <a:solidFill>
                  <a:schemeClr val="tx1"/>
                </a:solidFill>
                <a:latin typeface="Montserrat ExtraBold" panose="020B0604020202020204" charset="-52"/>
              </a:rPr>
              <a:t>муниципального </a:t>
            </a:r>
          </a:p>
          <a:p>
            <a:pPr algn="ctr"/>
            <a:r>
              <a:rPr lang="ru-RU" sz="1350" b="1" dirty="0">
                <a:solidFill>
                  <a:schemeClr val="tx1"/>
                </a:solidFill>
                <a:latin typeface="Montserrat ExtraBold" panose="020B0604020202020204" charset="-52"/>
              </a:rPr>
              <a:t>долга</a:t>
            </a:r>
          </a:p>
          <a:p>
            <a:pPr algn="ctr"/>
            <a:endParaRPr lang="ru-RU" sz="1350" dirty="0">
              <a:solidFill>
                <a:schemeClr val="tx1"/>
              </a:solidFill>
              <a:latin typeface="Montserrat ExtraBold" panose="020B0604020202020204" charset="-52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2924695" y="5221829"/>
            <a:ext cx="1376966" cy="120820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2021</a:t>
            </a:r>
            <a:endParaRPr lang="ru-RU" sz="2100" b="1" dirty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Montserrat ExtraBold" panose="020B0604020202020204" charset="-52"/>
              </a:rPr>
              <a:t>(оценка)</a:t>
            </a:r>
          </a:p>
        </p:txBody>
      </p:sp>
      <p:sp>
        <p:nvSpPr>
          <p:cNvPr id="45" name="Овал 44"/>
          <p:cNvSpPr/>
          <p:nvPr/>
        </p:nvSpPr>
        <p:spPr>
          <a:xfrm>
            <a:off x="13788518" y="4939456"/>
            <a:ext cx="1770695" cy="1679660"/>
          </a:xfrm>
          <a:prstGeom prst="ellipse">
            <a:avLst/>
          </a:prstGeom>
          <a:solidFill>
            <a:schemeClr val="bg1"/>
          </a:solidFill>
          <a:ln>
            <a:solidFill>
              <a:srgbClr val="AD6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46" name="Овал 45"/>
          <p:cNvSpPr/>
          <p:nvPr/>
        </p:nvSpPr>
        <p:spPr>
          <a:xfrm>
            <a:off x="14004540" y="5227563"/>
            <a:ext cx="1296144" cy="1116510"/>
          </a:xfrm>
          <a:prstGeom prst="ellipse">
            <a:avLst/>
          </a:prstGeom>
          <a:solidFill>
            <a:srgbClr val="AD6580"/>
          </a:solidFill>
          <a:ln>
            <a:solidFill>
              <a:srgbClr val="AD65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2022</a:t>
            </a:r>
            <a:endParaRPr lang="ru-RU" sz="2100" b="1" dirty="0">
              <a:solidFill>
                <a:schemeClr val="tx1"/>
              </a:solidFill>
              <a:latin typeface="Montserrat ExtraBold" panose="020B0604020202020204" charset="-52"/>
            </a:endParaRPr>
          </a:p>
          <a:p>
            <a:pPr algn="ctr"/>
            <a:r>
              <a:rPr lang="ru-RU" sz="1050" dirty="0">
                <a:solidFill>
                  <a:schemeClr val="tx1"/>
                </a:solidFill>
                <a:latin typeface="Montserrat ExtraBold" panose="020B0604020202020204" charset="-52"/>
              </a:rPr>
              <a:t>(проект)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4425843" y="5590483"/>
            <a:ext cx="25443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00" b="1" dirty="0" smtClean="0">
                <a:latin typeface="Montserrat ExtraBold" panose="020B0604020202020204" charset="-52"/>
              </a:rPr>
              <a:t>4039,5</a:t>
            </a:r>
            <a:endParaRPr lang="ru-RU" sz="4200" b="1" dirty="0">
              <a:latin typeface="Montserrat ExtraBold" panose="020B0604020202020204" charset="-52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11240255" y="5484551"/>
            <a:ext cx="25443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00" b="1" dirty="0" smtClean="0">
                <a:latin typeface="Montserrat ExtraBold" panose="020B0604020202020204" charset="-52"/>
              </a:rPr>
              <a:t>3595,4</a:t>
            </a:r>
            <a:endParaRPr lang="ru-RU" sz="4200" b="1" dirty="0">
              <a:latin typeface="Montserrat ExtraBold" panose="020B0604020202020204" charset="-5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708967" y="2029859"/>
            <a:ext cx="72006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50" b="1" dirty="0" smtClean="0">
                <a:solidFill>
                  <a:srgbClr val="A54686"/>
                </a:solidFill>
                <a:latin typeface="Montserrat ExtraBold" panose="020B0604020202020204" charset="-52"/>
              </a:rPr>
              <a:t>212,6</a:t>
            </a:r>
            <a:endParaRPr lang="ru-RU" sz="1650" b="1" dirty="0">
              <a:solidFill>
                <a:srgbClr val="A54686"/>
              </a:solidFill>
              <a:latin typeface="Montserrat ExtraBold" panose="020B0604020202020204" charset="-5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837304" y="2986570"/>
            <a:ext cx="66236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50" b="1" dirty="0" smtClean="0">
                <a:solidFill>
                  <a:srgbClr val="A54686"/>
                </a:solidFill>
                <a:latin typeface="Montserrat ExtraBold" panose="020B0604020202020204" charset="-52"/>
              </a:rPr>
              <a:t>20,4</a:t>
            </a:r>
            <a:endParaRPr lang="ru-RU" sz="1650" b="1" dirty="0">
              <a:solidFill>
                <a:srgbClr val="A54686"/>
              </a:solidFill>
              <a:latin typeface="Montserrat ExtraBold" panose="020B0604020202020204" charset="-5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708968" y="3895300"/>
            <a:ext cx="76495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50" b="1" dirty="0" smtClean="0">
                <a:solidFill>
                  <a:srgbClr val="A54686"/>
                </a:solidFill>
                <a:latin typeface="Montserrat ExtraBold" panose="020B0604020202020204" charset="-52"/>
              </a:rPr>
              <a:t>332,9</a:t>
            </a:r>
            <a:endParaRPr lang="ru-RU" sz="1650" b="1" dirty="0">
              <a:solidFill>
                <a:srgbClr val="A54686"/>
              </a:solidFill>
              <a:latin typeface="Montserrat ExtraBold" panose="020B0604020202020204" charset="-5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731425" y="4714055"/>
            <a:ext cx="724878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50" b="1" dirty="0" smtClean="0">
                <a:solidFill>
                  <a:srgbClr val="A54686"/>
                </a:solidFill>
                <a:latin typeface="Montserrat ExtraBold" panose="020B0604020202020204" charset="-52"/>
              </a:rPr>
              <a:t>285,1</a:t>
            </a:r>
            <a:endParaRPr lang="ru-RU" sz="1650" b="1" dirty="0">
              <a:solidFill>
                <a:srgbClr val="A54686"/>
              </a:solidFill>
              <a:latin typeface="Montserrat ExtraBold" panose="020B0604020202020204" charset="-5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613605" y="5543204"/>
            <a:ext cx="87716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50" b="1" dirty="0" smtClean="0">
                <a:solidFill>
                  <a:srgbClr val="A54686"/>
                </a:solidFill>
                <a:latin typeface="Montserrat ExtraBold" panose="020B0604020202020204" charset="-52"/>
              </a:rPr>
              <a:t>1545,0</a:t>
            </a:r>
            <a:endParaRPr lang="ru-RU" sz="1650" b="1" dirty="0">
              <a:solidFill>
                <a:srgbClr val="A54686"/>
              </a:solidFill>
              <a:latin typeface="Montserrat ExtraBold" panose="020B0604020202020204" charset="-5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724211" y="6413671"/>
            <a:ext cx="65434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50" b="1" dirty="0" smtClean="0">
                <a:solidFill>
                  <a:srgbClr val="A54686"/>
                </a:solidFill>
                <a:latin typeface="Montserrat ExtraBold" panose="020B0604020202020204" charset="-52"/>
              </a:rPr>
              <a:t>65,0</a:t>
            </a:r>
            <a:endParaRPr lang="ru-RU" sz="1650" b="1" dirty="0">
              <a:solidFill>
                <a:srgbClr val="A54686"/>
              </a:solidFill>
              <a:latin typeface="Montserrat ExtraBold" panose="020B0604020202020204" charset="-5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564613" y="7169247"/>
            <a:ext cx="90120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50" b="1" dirty="0" smtClean="0">
                <a:solidFill>
                  <a:srgbClr val="A54686"/>
                </a:solidFill>
                <a:latin typeface="Montserrat ExtraBold" panose="020B0604020202020204" charset="-52"/>
              </a:rPr>
              <a:t>1047,4</a:t>
            </a:r>
            <a:endParaRPr lang="ru-RU" sz="1650" b="1" dirty="0">
              <a:solidFill>
                <a:srgbClr val="A54686"/>
              </a:solidFill>
              <a:latin typeface="Montserrat ExtraBold" panose="020B0604020202020204" charset="-5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767876" y="8013067"/>
            <a:ext cx="64633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50" b="1" dirty="0" smtClean="0">
                <a:solidFill>
                  <a:srgbClr val="A54686"/>
                </a:solidFill>
                <a:latin typeface="Montserrat ExtraBold" panose="020B0604020202020204" charset="-52"/>
              </a:rPr>
              <a:t>58,7</a:t>
            </a:r>
            <a:endParaRPr lang="ru-RU" sz="1650" b="1" dirty="0">
              <a:solidFill>
                <a:srgbClr val="A54686"/>
              </a:solidFill>
              <a:latin typeface="Montserrat ExtraBold" panose="020B0604020202020204" charset="-5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731425" y="8869945"/>
            <a:ext cx="63991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50" b="1" dirty="0" smtClean="0">
                <a:solidFill>
                  <a:srgbClr val="A54686"/>
                </a:solidFill>
                <a:latin typeface="Montserrat ExtraBold" panose="020B0604020202020204" charset="-52"/>
              </a:rPr>
              <a:t>28,3</a:t>
            </a:r>
            <a:endParaRPr lang="ru-RU" sz="1650" b="1" dirty="0">
              <a:solidFill>
                <a:srgbClr val="A54686"/>
              </a:solidFill>
              <a:latin typeface="Montserrat ExtraBold" panose="020B0604020202020204" charset="-5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617834" y="2033665"/>
            <a:ext cx="72968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5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tserrat ExtraBold" panose="020B0604020202020204" charset="-52"/>
              </a:rPr>
              <a:t>221,4</a:t>
            </a:r>
            <a:endParaRPr lang="ru-RU" sz="1650" b="1" dirty="0">
              <a:solidFill>
                <a:schemeClr val="tx2">
                  <a:lumMod val="60000"/>
                  <a:lumOff val="40000"/>
                </a:schemeClr>
              </a:solidFill>
              <a:latin typeface="Montserrat ExtraBold" panose="020B0604020202020204" charset="-52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530733" y="3039433"/>
            <a:ext cx="65915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5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tserrat ExtraBold" panose="020B0604020202020204" charset="-52"/>
              </a:rPr>
              <a:t>20,0</a:t>
            </a:r>
            <a:endParaRPr lang="ru-RU" sz="1650" b="1" dirty="0">
              <a:solidFill>
                <a:schemeClr val="tx2">
                  <a:lumMod val="60000"/>
                  <a:lumOff val="40000"/>
                </a:schemeClr>
              </a:solidFill>
              <a:latin typeface="Montserrat ExtraBold" panose="020B0604020202020204" charset="-5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574422" y="3895300"/>
            <a:ext cx="75533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5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tserrat ExtraBold" panose="020B0604020202020204" charset="-52"/>
              </a:rPr>
              <a:t>861,4</a:t>
            </a:r>
            <a:endParaRPr lang="ru-RU" sz="1650" b="1" dirty="0">
              <a:solidFill>
                <a:schemeClr val="tx2">
                  <a:lumMod val="60000"/>
                  <a:lumOff val="40000"/>
                </a:schemeClr>
              </a:solidFill>
              <a:latin typeface="Montserrat ExtraBold" panose="020B0604020202020204" charset="-5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571142" y="4774169"/>
            <a:ext cx="78739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5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tserrat ExtraBold" panose="020B0604020202020204" charset="-52"/>
              </a:rPr>
              <a:t>289,9</a:t>
            </a:r>
            <a:endParaRPr lang="ru-RU" sz="1650" b="1" dirty="0">
              <a:solidFill>
                <a:schemeClr val="tx2">
                  <a:lumMod val="60000"/>
                  <a:lumOff val="40000"/>
                </a:schemeClr>
              </a:solidFill>
              <a:latin typeface="Montserrat ExtraBold" panose="020B0604020202020204" charset="-5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544200" y="5542216"/>
            <a:ext cx="89319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5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tserrat ExtraBold" panose="020B0604020202020204" charset="-52"/>
              </a:rPr>
              <a:t>1540,0</a:t>
            </a:r>
            <a:endParaRPr lang="ru-RU" sz="1650" b="1" dirty="0">
              <a:solidFill>
                <a:schemeClr val="tx2">
                  <a:lumMod val="60000"/>
                  <a:lumOff val="40000"/>
                </a:schemeClr>
              </a:solidFill>
              <a:latin typeface="Montserrat ExtraBold" panose="020B0604020202020204" charset="-5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609416" y="6376711"/>
            <a:ext cx="60785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5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tserrat ExtraBold" panose="020B0604020202020204" charset="-52"/>
              </a:rPr>
              <a:t>89,1</a:t>
            </a:r>
            <a:endParaRPr lang="ru-RU" sz="1650" b="1" dirty="0">
              <a:solidFill>
                <a:schemeClr val="tx2">
                  <a:lumMod val="60000"/>
                  <a:lumOff val="40000"/>
                </a:schemeClr>
              </a:solidFill>
              <a:latin typeface="Montserrat ExtraBold" panose="020B0604020202020204" charset="-5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600774" y="7186844"/>
            <a:ext cx="77617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5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tserrat ExtraBold" panose="020B0604020202020204" charset="-52"/>
              </a:rPr>
              <a:t>955,6</a:t>
            </a:r>
            <a:endParaRPr lang="ru-RU" sz="1650" b="1" dirty="0">
              <a:solidFill>
                <a:schemeClr val="tx2">
                  <a:lumMod val="60000"/>
                  <a:lumOff val="40000"/>
                </a:schemeClr>
              </a:solidFill>
              <a:latin typeface="Montserrat ExtraBold" panose="020B0604020202020204" charset="-5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632304" y="8045701"/>
            <a:ext cx="63831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5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tserrat ExtraBold" panose="020B0604020202020204" charset="-52"/>
              </a:rPr>
              <a:t>55,9</a:t>
            </a:r>
            <a:endParaRPr lang="ru-RU" sz="1650" b="1" dirty="0">
              <a:solidFill>
                <a:schemeClr val="tx2">
                  <a:lumMod val="60000"/>
                  <a:lumOff val="40000"/>
                </a:schemeClr>
              </a:solidFill>
              <a:latin typeface="Montserrat ExtraBold" panose="020B0604020202020204" charset="-5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634239" y="8869945"/>
            <a:ext cx="50847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5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tserrat ExtraBold" panose="020B0604020202020204" charset="-52"/>
              </a:rPr>
              <a:t>6,2</a:t>
            </a:r>
            <a:endParaRPr lang="ru-RU" sz="1650" b="1" dirty="0">
              <a:solidFill>
                <a:schemeClr val="tx2">
                  <a:lumMod val="60000"/>
                  <a:lumOff val="40000"/>
                </a:schemeClr>
              </a:solidFill>
              <a:latin typeface="Montserrat ExtraBold" panose="020B0604020202020204" charset="-52"/>
            </a:endParaRPr>
          </a:p>
        </p:txBody>
      </p:sp>
      <p:sp>
        <p:nvSpPr>
          <p:cNvPr id="67" name="Прямоугольник 66"/>
          <p:cNvSpPr/>
          <p:nvPr>
            <p:custDataLst>
              <p:tags r:id="rId1"/>
            </p:custDataLst>
          </p:nvPr>
        </p:nvSpPr>
        <p:spPr>
          <a:xfrm>
            <a:off x="10562343" y="3405810"/>
            <a:ext cx="857252" cy="3764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+</a:t>
            </a:r>
            <a:r>
              <a:rPr lang="ru-RU" sz="12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2,0</a:t>
            </a:r>
            <a:r>
              <a:rPr lang="en-US" sz="12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%</a:t>
            </a:r>
            <a:endParaRPr lang="ru-RU" sz="1200" b="1" dirty="0">
              <a:solidFill>
                <a:schemeClr val="tx1"/>
              </a:solidFill>
              <a:latin typeface="Montserrat ExtraBold" panose="020B0604020202020204" charset="-52"/>
            </a:endParaRPr>
          </a:p>
        </p:txBody>
      </p:sp>
      <p:sp>
        <p:nvSpPr>
          <p:cNvPr id="68" name="Прямоугольник 67"/>
          <p:cNvSpPr/>
          <p:nvPr>
            <p:custDataLst>
              <p:tags r:id="rId2"/>
            </p:custDataLst>
          </p:nvPr>
        </p:nvSpPr>
        <p:spPr>
          <a:xfrm>
            <a:off x="10562342" y="2456200"/>
            <a:ext cx="865985" cy="3617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-</a:t>
            </a:r>
            <a:r>
              <a:rPr lang="ru-RU" sz="12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4,0</a:t>
            </a:r>
            <a:r>
              <a:rPr lang="en-US" sz="12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%</a:t>
            </a:r>
            <a:endParaRPr lang="ru-RU" sz="1200" b="1" dirty="0">
              <a:solidFill>
                <a:schemeClr val="tx1"/>
              </a:solidFill>
              <a:latin typeface="Montserrat ExtraBold" panose="020B0604020202020204" charset="-52"/>
            </a:endParaRPr>
          </a:p>
        </p:txBody>
      </p:sp>
      <p:sp>
        <p:nvSpPr>
          <p:cNvPr id="69" name="Прямоугольник 68"/>
          <p:cNvSpPr/>
          <p:nvPr>
            <p:custDataLst>
              <p:tags r:id="rId3"/>
            </p:custDataLst>
          </p:nvPr>
        </p:nvSpPr>
        <p:spPr>
          <a:xfrm>
            <a:off x="10562342" y="4249546"/>
            <a:ext cx="857251" cy="373301"/>
          </a:xfrm>
          <a:prstGeom prst="rect">
            <a:avLst/>
          </a:prstGeom>
          <a:solidFill>
            <a:srgbClr val="D59492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-61,4</a:t>
            </a:r>
            <a:r>
              <a:rPr lang="en-US" sz="12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%</a:t>
            </a:r>
            <a:endParaRPr lang="ru-RU" sz="1200" b="1" dirty="0">
              <a:solidFill>
                <a:schemeClr val="tx1"/>
              </a:solidFill>
              <a:latin typeface="Montserrat ExtraBold" panose="020B0604020202020204" charset="-52"/>
            </a:endParaRPr>
          </a:p>
        </p:txBody>
      </p:sp>
      <p:sp>
        <p:nvSpPr>
          <p:cNvPr id="70" name="Прямоугольник 69"/>
          <p:cNvSpPr/>
          <p:nvPr>
            <p:custDataLst>
              <p:tags r:id="rId4"/>
            </p:custDataLst>
          </p:nvPr>
        </p:nvSpPr>
        <p:spPr>
          <a:xfrm>
            <a:off x="10562342" y="5120418"/>
            <a:ext cx="857252" cy="3587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-</a:t>
            </a:r>
            <a:r>
              <a:rPr lang="ru-RU" sz="12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1,7</a:t>
            </a:r>
            <a:r>
              <a:rPr lang="en-US" sz="12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%</a:t>
            </a:r>
            <a:endParaRPr lang="ru-RU" sz="1200" b="1" dirty="0">
              <a:solidFill>
                <a:schemeClr val="tx1"/>
              </a:solidFill>
              <a:latin typeface="Montserrat ExtraBold" panose="020B0604020202020204" charset="-52"/>
            </a:endParaRPr>
          </a:p>
        </p:txBody>
      </p:sp>
      <p:sp>
        <p:nvSpPr>
          <p:cNvPr id="71" name="Прямоугольник 70"/>
          <p:cNvSpPr/>
          <p:nvPr>
            <p:custDataLst>
              <p:tags r:id="rId5"/>
            </p:custDataLst>
          </p:nvPr>
        </p:nvSpPr>
        <p:spPr>
          <a:xfrm>
            <a:off x="10562342" y="5928612"/>
            <a:ext cx="847469" cy="3753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+</a:t>
            </a:r>
            <a:r>
              <a:rPr lang="ru-RU" sz="12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0,3</a:t>
            </a:r>
            <a:r>
              <a:rPr lang="en-US" sz="12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%</a:t>
            </a:r>
            <a:endParaRPr lang="ru-RU" sz="1200" b="1" dirty="0">
              <a:solidFill>
                <a:schemeClr val="tx1"/>
              </a:solidFill>
              <a:latin typeface="Montserrat ExtraBold" panose="020B0604020202020204" charset="-52"/>
            </a:endParaRPr>
          </a:p>
        </p:txBody>
      </p:sp>
      <p:sp>
        <p:nvSpPr>
          <p:cNvPr id="72" name="Прямоугольник 71"/>
          <p:cNvSpPr/>
          <p:nvPr>
            <p:custDataLst>
              <p:tags r:id="rId6"/>
            </p:custDataLst>
          </p:nvPr>
        </p:nvSpPr>
        <p:spPr>
          <a:xfrm>
            <a:off x="10562342" y="6806180"/>
            <a:ext cx="854946" cy="3587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-</a:t>
            </a:r>
            <a:r>
              <a:rPr lang="ru-RU" sz="12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27,0</a:t>
            </a:r>
            <a:r>
              <a:rPr lang="en-US" sz="12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%</a:t>
            </a:r>
            <a:endParaRPr lang="ru-RU" sz="1200" b="1" dirty="0">
              <a:solidFill>
                <a:schemeClr val="tx1"/>
              </a:solidFill>
              <a:latin typeface="Montserrat ExtraBold" panose="020B0604020202020204" charset="-52"/>
            </a:endParaRPr>
          </a:p>
        </p:txBody>
      </p:sp>
      <p:sp>
        <p:nvSpPr>
          <p:cNvPr id="75" name="Прямоугольник 74"/>
          <p:cNvSpPr/>
          <p:nvPr>
            <p:custDataLst>
              <p:tags r:id="rId7"/>
            </p:custDataLst>
          </p:nvPr>
        </p:nvSpPr>
        <p:spPr>
          <a:xfrm>
            <a:off x="10613605" y="9245126"/>
            <a:ext cx="837539" cy="3392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+</a:t>
            </a:r>
            <a:r>
              <a:rPr lang="ru-RU" sz="8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в 3,6 раза</a:t>
            </a:r>
            <a:endParaRPr lang="ru-RU" sz="800" b="1" dirty="0">
              <a:solidFill>
                <a:schemeClr val="tx1"/>
              </a:solidFill>
              <a:latin typeface="Montserrat ExtraBold" panose="020B0604020202020204" charset="-52"/>
            </a:endParaRPr>
          </a:p>
        </p:txBody>
      </p:sp>
      <p:sp>
        <p:nvSpPr>
          <p:cNvPr id="76" name="Прямоугольник 75"/>
          <p:cNvSpPr/>
          <p:nvPr>
            <p:custDataLst>
              <p:tags r:id="rId8"/>
            </p:custDataLst>
          </p:nvPr>
        </p:nvSpPr>
        <p:spPr>
          <a:xfrm>
            <a:off x="10572272" y="7556022"/>
            <a:ext cx="844663" cy="3753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+</a:t>
            </a:r>
            <a:r>
              <a:rPr lang="ru-RU" sz="12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9,6</a:t>
            </a:r>
            <a:r>
              <a:rPr lang="en-US" sz="12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%</a:t>
            </a:r>
            <a:endParaRPr lang="ru-RU" sz="1200" b="1" dirty="0">
              <a:solidFill>
                <a:schemeClr val="tx1"/>
              </a:solidFill>
              <a:latin typeface="Montserrat ExtraBold" panose="020B0604020202020204" charset="-52"/>
            </a:endParaRPr>
          </a:p>
        </p:txBody>
      </p:sp>
      <p:sp>
        <p:nvSpPr>
          <p:cNvPr id="77" name="Прямоугольник 76"/>
          <p:cNvSpPr/>
          <p:nvPr>
            <p:custDataLst>
              <p:tags r:id="rId9"/>
            </p:custDataLst>
          </p:nvPr>
        </p:nvSpPr>
        <p:spPr>
          <a:xfrm>
            <a:off x="10579396" y="8381699"/>
            <a:ext cx="848931" cy="37539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prstMaterial="flat">
            <a:bevelT w="203200" h="2032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+</a:t>
            </a:r>
            <a:r>
              <a:rPr lang="ru-RU" sz="12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5,0</a:t>
            </a:r>
            <a:r>
              <a:rPr lang="en-US" sz="1200" b="1" dirty="0" smtClean="0">
                <a:solidFill>
                  <a:schemeClr val="tx1"/>
                </a:solidFill>
                <a:latin typeface="Montserrat ExtraBold" panose="020B0604020202020204" charset="-52"/>
              </a:rPr>
              <a:t>%</a:t>
            </a:r>
            <a:endParaRPr lang="ru-RU" sz="1200" b="1" dirty="0">
              <a:solidFill>
                <a:schemeClr val="tx1"/>
              </a:solidFill>
              <a:latin typeface="Montserrat ExtraBold" panose="020B060402020202020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82096" y="194163"/>
            <a:ext cx="2144842" cy="113587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343213" y="8981975"/>
            <a:ext cx="3927674" cy="3927674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71101" y="-150939"/>
            <a:ext cx="504017" cy="557766"/>
            <a:chOff x="0" y="0"/>
            <a:chExt cx="672023" cy="743688"/>
          </a:xfrm>
        </p:grpSpPr>
        <p:grpSp>
          <p:nvGrpSpPr>
            <p:cNvPr id="6" name="Group 6"/>
            <p:cNvGrpSpPr/>
            <p:nvPr/>
          </p:nvGrpSpPr>
          <p:grpSpPr>
            <a:xfrm>
              <a:off x="257789" y="0"/>
              <a:ext cx="149795" cy="14979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257789" y="303607"/>
              <a:ext cx="149795" cy="14979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257789" y="593892"/>
              <a:ext cx="149795" cy="14979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522227" y="0"/>
              <a:ext cx="149795" cy="149795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522227" y="303607"/>
              <a:ext cx="149795" cy="149795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522227" y="593892"/>
              <a:ext cx="149795" cy="149795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149795" cy="14979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303607"/>
              <a:ext cx="149795" cy="14979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593892"/>
              <a:ext cx="149795" cy="149795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</p:grpSp>
      <p:sp>
        <p:nvSpPr>
          <p:cNvPr id="24" name="AutoShape 24"/>
          <p:cNvSpPr/>
          <p:nvPr/>
        </p:nvSpPr>
        <p:spPr>
          <a:xfrm>
            <a:off x="371074" y="1970487"/>
            <a:ext cx="1050745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>
            <a:off x="371074" y="4773361"/>
            <a:ext cx="1050745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>
            <a:off x="371074" y="7418880"/>
            <a:ext cx="1050745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 rot="-5400000">
            <a:off x="4169678" y="5626903"/>
            <a:ext cx="7360457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TextBox 28"/>
          <p:cNvSpPr txBox="1"/>
          <p:nvPr/>
        </p:nvSpPr>
        <p:spPr>
          <a:xfrm>
            <a:off x="5942806" y="61269"/>
            <a:ext cx="6402388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НЕВИННОМЫССК В ЦИФРАХ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590796" y="613877"/>
            <a:ext cx="9106408" cy="1105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</a:pPr>
            <a:r>
              <a:rPr lang="en-US" sz="3147" dirty="0">
                <a:solidFill>
                  <a:srgbClr val="2C92D5"/>
                </a:solidFill>
                <a:latin typeface="Montserrat Extra-Bold"/>
              </a:rPr>
              <a:t>НАЦИОНАЛЬНЫЕ ПРОЕКТЫ В 2022 ГОДУ</a:t>
            </a:r>
          </a:p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2C92D5"/>
                </a:solidFill>
                <a:latin typeface="Montserrat Extra-Bold"/>
              </a:rPr>
              <a:t>НА СУММУ 556,2 МЛН.РУБ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6678" y="2297672"/>
            <a:ext cx="5278913" cy="504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  <a:spcBef>
                <a:spcPct val="0"/>
              </a:spcBef>
            </a:pPr>
            <a:r>
              <a:rPr lang="en-US" sz="2998" dirty="0">
                <a:solidFill>
                  <a:srgbClr val="13538A"/>
                </a:solidFill>
                <a:latin typeface="Montserrat Extra-Bold"/>
              </a:rPr>
              <a:t>ПРОЕКТ "ДЕМОГРАФИЯ"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400342" y="3289892"/>
            <a:ext cx="2191457" cy="554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1"/>
              </a:lnSpc>
              <a:spcBef>
                <a:spcPct val="0"/>
              </a:spcBef>
            </a:pPr>
            <a:r>
              <a:rPr lang="en-US" sz="3265" dirty="0">
                <a:solidFill>
                  <a:srgbClr val="13538A"/>
                </a:solidFill>
                <a:latin typeface="Montserrat Extra-Bold"/>
              </a:rPr>
              <a:t>МЛН.РУБ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400342" y="2221472"/>
            <a:ext cx="2106123" cy="107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1"/>
              </a:lnSpc>
              <a:spcBef>
                <a:spcPct val="0"/>
              </a:spcBef>
            </a:pPr>
            <a:r>
              <a:rPr lang="en-US" sz="6244">
                <a:solidFill>
                  <a:srgbClr val="13538A"/>
                </a:solidFill>
                <a:latin typeface="Montserrat Extra-Bold"/>
              </a:rPr>
              <a:t>128,4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40497" y="2947399"/>
            <a:ext cx="7090485" cy="1463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1650" dirty="0">
                <a:solidFill>
                  <a:srgbClr val="2C92D5"/>
                </a:solidFill>
                <a:latin typeface="Montserrat Extra-Bold"/>
              </a:rPr>
              <a:t>ЕЖЕМЕСЯЧНЫЕ ДЕНЕЖНЫЕ ВЫПЛАТЫ</a:t>
            </a:r>
          </a:p>
          <a:p>
            <a:pPr algn="ctr">
              <a:lnSpc>
                <a:spcPts val="2310"/>
              </a:lnSpc>
              <a:spcBef>
                <a:spcPct val="0"/>
              </a:spcBef>
            </a:pPr>
            <a:r>
              <a:rPr lang="en-US" sz="1650" dirty="0">
                <a:solidFill>
                  <a:srgbClr val="2C92D5"/>
                </a:solidFill>
                <a:latin typeface="Montserrat Extra-Bold"/>
              </a:rPr>
              <a:t>В СВЯЗИ С РОЖДЕНИЕМ (УСЫНОВЛЕНИЕМ) ПЕРВОГО РЕБЕНКА, В СЛУЧАЕ РОЖДЕНИЯ ТРЕТЬЕГО РЕБЕНКА ИЛИ ПОСЛЕДУЮЩИХ ДЕТЕЙ ДО ДОСТИЖЕНИЯ РЕБЕНКОМ ВОЗРАСТА 3-Х ЛЕТ</a:t>
            </a: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718329" y="1357294"/>
            <a:ext cx="3832653" cy="3832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782096" y="194163"/>
            <a:ext cx="2144842" cy="113587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343213" y="8981975"/>
            <a:ext cx="3927674" cy="3927674"/>
            <a:chOff x="0" y="0"/>
            <a:chExt cx="6355080" cy="63550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71101" y="-150939"/>
            <a:ext cx="504017" cy="557766"/>
            <a:chOff x="0" y="0"/>
            <a:chExt cx="672023" cy="743688"/>
          </a:xfrm>
        </p:grpSpPr>
        <p:grpSp>
          <p:nvGrpSpPr>
            <p:cNvPr id="6" name="Group 6"/>
            <p:cNvGrpSpPr/>
            <p:nvPr/>
          </p:nvGrpSpPr>
          <p:grpSpPr>
            <a:xfrm>
              <a:off x="257789" y="0"/>
              <a:ext cx="149795" cy="149795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257789" y="303607"/>
              <a:ext cx="149795" cy="149795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257789" y="593892"/>
              <a:ext cx="149795" cy="149795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522227" y="0"/>
              <a:ext cx="149795" cy="149795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522227" y="303607"/>
              <a:ext cx="149795" cy="149795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522227" y="593892"/>
              <a:ext cx="149795" cy="149795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149795" cy="14979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0" y="303607"/>
              <a:ext cx="149795" cy="14979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0" y="593892"/>
              <a:ext cx="149795" cy="149795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EDAD8"/>
              </a:solidFill>
            </p:spPr>
          </p:sp>
        </p:grpSp>
      </p:grpSp>
      <p:sp>
        <p:nvSpPr>
          <p:cNvPr id="24" name="AutoShape 24"/>
          <p:cNvSpPr/>
          <p:nvPr/>
        </p:nvSpPr>
        <p:spPr>
          <a:xfrm>
            <a:off x="371074" y="1970487"/>
            <a:ext cx="1050745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>
            <a:off x="371074" y="4773361"/>
            <a:ext cx="1050745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>
            <a:off x="371074" y="7418880"/>
            <a:ext cx="1050745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 rot="-5400000">
            <a:off x="4169678" y="5626903"/>
            <a:ext cx="7360457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829573" y="3687800"/>
            <a:ext cx="3865708" cy="386087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718329" y="1357294"/>
            <a:ext cx="3832653" cy="3832653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5942806" y="61269"/>
            <a:ext cx="6402388" cy="546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>
                <a:solidFill>
                  <a:srgbClr val="13538A"/>
                </a:solidFill>
                <a:latin typeface="Montserrat Extra-Bold"/>
              </a:rPr>
              <a:t>НЕВИННОМЫССК В ЦИФРАХ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40497" y="5036867"/>
            <a:ext cx="7255693" cy="1037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2998" dirty="0">
                <a:solidFill>
                  <a:srgbClr val="13538A"/>
                </a:solidFill>
                <a:latin typeface="Montserrat Extra-Bold"/>
              </a:rPr>
              <a:t>"БЕЗОПАСНЫЕ И КАЧЕСТВЕННЫЕ</a:t>
            </a:r>
          </a:p>
          <a:p>
            <a:pPr algn="ctr">
              <a:lnSpc>
                <a:spcPts val="4197"/>
              </a:lnSpc>
              <a:spcBef>
                <a:spcPct val="0"/>
              </a:spcBef>
            </a:pPr>
            <a:r>
              <a:rPr lang="en-US" sz="2998" dirty="0">
                <a:solidFill>
                  <a:srgbClr val="13538A"/>
                </a:solidFill>
                <a:latin typeface="Montserrat Extra-Bold"/>
              </a:rPr>
              <a:t>АВТОМОБИЛЬНЫЕ ДОРОГИ"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26678" y="2297672"/>
            <a:ext cx="5278919" cy="504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  <a:spcBef>
                <a:spcPct val="0"/>
              </a:spcBef>
            </a:pPr>
            <a:r>
              <a:rPr lang="en-US" sz="2998" dirty="0">
                <a:solidFill>
                  <a:srgbClr val="13538A"/>
                </a:solidFill>
                <a:latin typeface="Montserrat Extra-Bold"/>
              </a:rPr>
              <a:t>ПРОЕКТ "ДЕМОГРАФИЯ"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400342" y="6240285"/>
            <a:ext cx="2168010" cy="554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1"/>
              </a:lnSpc>
              <a:spcBef>
                <a:spcPct val="0"/>
              </a:spcBef>
            </a:pPr>
            <a:r>
              <a:rPr lang="en-US" sz="3265" dirty="0">
                <a:solidFill>
                  <a:srgbClr val="13538A"/>
                </a:solidFill>
                <a:latin typeface="Montserrat Extra-Bold"/>
              </a:rPr>
              <a:t>МЛН.РУБ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400342" y="3289892"/>
            <a:ext cx="2168013" cy="554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1"/>
              </a:lnSpc>
              <a:spcBef>
                <a:spcPct val="0"/>
              </a:spcBef>
            </a:pPr>
            <a:r>
              <a:rPr lang="en-US" sz="3265" dirty="0">
                <a:solidFill>
                  <a:srgbClr val="13538A"/>
                </a:solidFill>
                <a:latin typeface="Montserrat Extra-Bold"/>
              </a:rPr>
              <a:t>МЛН.РУБ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338449" y="5171866"/>
            <a:ext cx="2229910" cy="107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1"/>
              </a:lnSpc>
              <a:spcBef>
                <a:spcPct val="0"/>
              </a:spcBef>
            </a:pPr>
            <a:r>
              <a:rPr lang="en-US" sz="6244">
                <a:solidFill>
                  <a:srgbClr val="13538A"/>
                </a:solidFill>
                <a:latin typeface="Montserrat Extra-Bold"/>
              </a:rPr>
              <a:t>279,6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400342" y="2221472"/>
            <a:ext cx="2106123" cy="107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41"/>
              </a:lnSpc>
              <a:spcBef>
                <a:spcPct val="0"/>
              </a:spcBef>
            </a:pPr>
            <a:r>
              <a:rPr lang="en-US" sz="6244">
                <a:solidFill>
                  <a:srgbClr val="13538A"/>
                </a:solidFill>
                <a:latin typeface="Montserrat Extra-Bold"/>
              </a:rPr>
              <a:t>128,4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40497" y="2947399"/>
            <a:ext cx="7090485" cy="1463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1650">
                <a:solidFill>
                  <a:srgbClr val="2C92D5"/>
                </a:solidFill>
                <a:latin typeface="Montserrat Extra-Bold"/>
              </a:rPr>
              <a:t>ЕЖЕМЕСЯЧНЫЕ ДЕНЕЖНЫЕ ВЫПЛАТЫ</a:t>
            </a:r>
          </a:p>
          <a:p>
            <a:pPr algn="ctr">
              <a:lnSpc>
                <a:spcPts val="2310"/>
              </a:lnSpc>
              <a:spcBef>
                <a:spcPct val="0"/>
              </a:spcBef>
            </a:pPr>
            <a:r>
              <a:rPr lang="en-US" sz="1650">
                <a:solidFill>
                  <a:srgbClr val="2C92D5"/>
                </a:solidFill>
                <a:latin typeface="Montserrat Extra-Bold"/>
              </a:rPr>
              <a:t>В СВЯЗИ С РОЖДЕНИЕМ (УСЫНОВЛЕНИЕМ) ПЕРВОГО РЕБЕНКА, В СЛУЧАЕ РОЖДЕНИЯ ТРЕТЬЕГО РЕБЕНКА ИЛИ ПОСЛЕДУЮЩИХ ДЕТЕЙ ДО ДОСТИЖЕНИЯ РЕБЕНКОМ ВОЗРАСТА 3-Х ЛЕТ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28455" y="6199608"/>
            <a:ext cx="7002526" cy="1034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0"/>
              </a:lnSpc>
              <a:spcBef>
                <a:spcPct val="0"/>
              </a:spcBef>
            </a:pPr>
            <a:r>
              <a:rPr lang="en-US" sz="1943">
                <a:solidFill>
                  <a:srgbClr val="2C92D5"/>
                </a:solidFill>
                <a:latin typeface="Montserrat Extra-Bold"/>
              </a:rPr>
              <a:t>ул. Трудовая, ул. Первомайская, ул. Московская, ул. Монтажная, ул. Луначарского, ул. Комарова, ул. Достоевского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590796" y="613877"/>
            <a:ext cx="9106408" cy="1105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</a:pPr>
            <a:r>
              <a:rPr lang="en-US" sz="3147" dirty="0">
                <a:solidFill>
                  <a:srgbClr val="2C92D5"/>
                </a:solidFill>
                <a:latin typeface="Montserrat Extra-Bold"/>
              </a:rPr>
              <a:t>НАЦИОНАЛЬНЫЕ ПРОЕКТЫ В 2022 ГОДУ</a:t>
            </a:r>
          </a:p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147" dirty="0">
                <a:solidFill>
                  <a:srgbClr val="2C92D5"/>
                </a:solidFill>
                <a:latin typeface="Montserrat Extra-Bold"/>
              </a:rPr>
              <a:t>НА СУММУ 556,2 МЛН.РУБ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bPxWLyXUydPpB9o1Xk2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bNE30A4UibIj.GTD_N8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bNE30A4UibIj.GTD_N8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bNE30A4UibIj.GTD_N8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bNE30A4UibIj.GTD_N8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bNE30A4UibIj.GTD_N8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bNE30A4UibIj.GTD_N8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bNE30A4UibIj.GTD_N8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bPxWLyXUydPpB9o1Xk2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bPxWLyXUydPpB9o1Xk2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bPxWLyXUydPpB9o1Xk2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bPxWLyXUydPpB9o1Xk2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bPxWLyXUydPpB9o1Xk2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bPxWLyXUydPpB9o1Xk2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bPxWLyXUydPpB9o1Xk2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pbPxWLyXUydPpB9o1Xk2Q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1131</Words>
  <Application>Microsoft Office PowerPoint</Application>
  <PresentationFormat>Произвольный</PresentationFormat>
  <Paragraphs>486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Montserrat ExtraBold</vt:lpstr>
      <vt:lpstr>Montserrat Semi-Bold Bold</vt:lpstr>
      <vt:lpstr>Arial</vt:lpstr>
      <vt:lpstr>Montserrat Extra-Bold</vt:lpstr>
      <vt:lpstr>Montserrat Black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Администрация города Невинномысска Финансовое управление администрации города Невинномысска</dc:title>
  <dc:creator>Admin</dc:creator>
  <cp:lastModifiedBy>Пользователь Windows</cp:lastModifiedBy>
  <cp:revision>58</cp:revision>
  <dcterms:created xsi:type="dcterms:W3CDTF">2006-08-16T00:00:00Z</dcterms:created>
  <dcterms:modified xsi:type="dcterms:W3CDTF">2022-01-12T08:13:39Z</dcterms:modified>
  <dc:identifier>DAExvhIzHt8</dc:identifier>
</cp:coreProperties>
</file>