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xls" ContentType="application/vnd.ms-excel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4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5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6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7.xml" ContentType="application/vnd.openxmlformats-officedocument.theme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8.xml" ContentType="application/vnd.openxmlformats-officedocument.theme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9.xml" ContentType="application/vnd.openxmlformats-officedocument.theme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heme/theme10.xml" ContentType="application/vnd.openxmlformats-officedocument.theme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theme/theme11.xml" ContentType="application/vnd.openxmlformats-officedocument.theme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theme/theme12.xml" ContentType="application/vnd.openxmlformats-officedocument.theme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theme/theme13.xml" ContentType="application/vnd.openxmlformats-officedocument.theme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theme/theme14.xml" ContentType="application/vnd.openxmlformats-officedocument.theme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theme/theme15.xml" ContentType="application/vnd.openxmlformats-officedocument.theme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theme/theme16.xml" ContentType="application/vnd.openxmlformats-officedocument.theme+xml"/>
  <Override PartName="/ppt/theme/themeOverride1.xml" ContentType="application/vnd.openxmlformats-officedocument.themeOverride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theme/theme17.xml" ContentType="application/vnd.openxmlformats-officedocument.theme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theme/theme18.xml" ContentType="application/vnd.openxmlformats-officedocument.theme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theme/theme19.xml" ContentType="application/vnd.openxmlformats-officedocument.theme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theme/theme20.xml" ContentType="application/vnd.openxmlformats-officedocument.theme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theme/theme21.xml" ContentType="application/vnd.openxmlformats-officedocument.theme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theme/theme22.xml" ContentType="application/vnd.openxmlformats-officedocument.theme+xml"/>
  <Override PartName="/ppt/theme/theme23.xml" ContentType="application/vnd.openxmlformats-officedocument.theme+xml"/>
  <Override PartName="/ppt/theme/theme2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2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3.xml" ContentType="application/vnd.openxmlformats-officedocument.themeOverr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6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4.xml" ContentType="application/vnd.openxmlformats-officedocument.themeOverr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drawings/drawing3.xml" ContentType="application/vnd.openxmlformats-officedocument.drawingml.chartshapes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7.xml" ContentType="application/vnd.openxmlformats-officedocument.presentationml.notesSlide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drawings/drawing4.xml" ContentType="application/vnd.openxmlformats-officedocument.drawingml.chartshape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17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drawings/drawing5.xml" ContentType="application/vnd.openxmlformats-officedocument.drawingml.chartshapes+xml"/>
  <Override PartName="/ppt/notesSlides/notesSlide14.xml" ContentType="application/vnd.openxmlformats-officedocument.presentationml.notesSlide+xml"/>
  <Override PartName="/ppt/charts/chart18.xml" ContentType="application/vnd.openxmlformats-officedocument.drawingml.char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19.xml" ContentType="application/vnd.openxmlformats-officedocument.drawingml.chart+xml"/>
  <Override PartName="/ppt/drawings/drawing6.xml" ContentType="application/vnd.openxmlformats-officedocument.drawingml.chartshapes+xml"/>
  <Override PartName="/ppt/charts/chart20.xml" ContentType="application/vnd.openxmlformats-officedocument.drawingml.chart+xml"/>
  <Override PartName="/ppt/drawings/drawing7.xml" ContentType="application/vnd.openxmlformats-officedocument.drawingml.chartshapes+xml"/>
  <Override PartName="/ppt/charts/chart21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notesSlides/notesSlide1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22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theme/themeOverride5.xml" ContentType="application/vnd.openxmlformats-officedocument.themeOverride+xml"/>
  <Override PartName="/ppt/charts/chart23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drawings/drawing8.xml" ContentType="application/vnd.openxmlformats-officedocument.drawingml.chartshap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tags/tag5.xml" ContentType="application/vnd.openxmlformats-officedocument.presentationml.tags+xml"/>
  <Override PartName="/ppt/charts/chart27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drawings/drawing9.xml" ContentType="application/vnd.openxmlformats-officedocument.drawingml.chartshapes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504599" r:id="rId3"/>
    <p:sldMasterId id="2147504612" r:id="rId4"/>
    <p:sldMasterId id="2147504621" r:id="rId5"/>
    <p:sldMasterId id="2147504630" r:id="rId6"/>
    <p:sldMasterId id="2147504678" r:id="rId7"/>
    <p:sldMasterId id="2147504702" r:id="rId8"/>
    <p:sldMasterId id="2147504714" r:id="rId9"/>
    <p:sldMasterId id="2147504726" r:id="rId10"/>
    <p:sldMasterId id="2147504754" r:id="rId11"/>
    <p:sldMasterId id="2147504778" r:id="rId12"/>
    <p:sldMasterId id="2147504842" r:id="rId13"/>
    <p:sldMasterId id="2147504855" r:id="rId14"/>
    <p:sldMasterId id="2147504867" r:id="rId15"/>
    <p:sldMasterId id="2147504915" r:id="rId16"/>
    <p:sldMasterId id="2147504951" r:id="rId17"/>
    <p:sldMasterId id="2147504963" r:id="rId18"/>
    <p:sldMasterId id="2147504975" r:id="rId19"/>
    <p:sldMasterId id="2147504987" r:id="rId20"/>
    <p:sldMasterId id="2147504999" r:id="rId21"/>
    <p:sldMasterId id="2147505011" r:id="rId22"/>
    <p:sldMasterId id="2147505023" r:id="rId23"/>
    <p:sldMasterId id="2147505095" r:id="rId24"/>
  </p:sldMasterIdLst>
  <p:notesMasterIdLst>
    <p:notesMasterId r:id="rId76"/>
  </p:notesMasterIdLst>
  <p:handoutMasterIdLst>
    <p:handoutMasterId r:id="rId77"/>
  </p:handoutMasterIdLst>
  <p:sldIdLst>
    <p:sldId id="651" r:id="rId25"/>
    <p:sldId id="698" r:id="rId26"/>
    <p:sldId id="924" r:id="rId27"/>
    <p:sldId id="596" r:id="rId28"/>
    <p:sldId id="598" r:id="rId29"/>
    <p:sldId id="773" r:id="rId30"/>
    <p:sldId id="916" r:id="rId31"/>
    <p:sldId id="920" r:id="rId32"/>
    <p:sldId id="840" r:id="rId33"/>
    <p:sldId id="850" r:id="rId34"/>
    <p:sldId id="716" r:id="rId35"/>
    <p:sldId id="839" r:id="rId36"/>
    <p:sldId id="702" r:id="rId37"/>
    <p:sldId id="719" r:id="rId38"/>
    <p:sldId id="500" r:id="rId39"/>
    <p:sldId id="720" r:id="rId40"/>
    <p:sldId id="907" r:id="rId41"/>
    <p:sldId id="858" r:id="rId42"/>
    <p:sldId id="867" r:id="rId43"/>
    <p:sldId id="868" r:id="rId44"/>
    <p:sldId id="869" r:id="rId45"/>
    <p:sldId id="870" r:id="rId46"/>
    <p:sldId id="861" r:id="rId47"/>
    <p:sldId id="862" r:id="rId48"/>
    <p:sldId id="863" r:id="rId49"/>
    <p:sldId id="864" r:id="rId50"/>
    <p:sldId id="910" r:id="rId51"/>
    <p:sldId id="875" r:id="rId52"/>
    <p:sldId id="874" r:id="rId53"/>
    <p:sldId id="856" r:id="rId54"/>
    <p:sldId id="900" r:id="rId55"/>
    <p:sldId id="923" r:id="rId56"/>
    <p:sldId id="901" r:id="rId57"/>
    <p:sldId id="902" r:id="rId58"/>
    <p:sldId id="859" r:id="rId59"/>
    <p:sldId id="758" r:id="rId60"/>
    <p:sldId id="845" r:id="rId61"/>
    <p:sldId id="786" r:id="rId62"/>
    <p:sldId id="843" r:id="rId63"/>
    <p:sldId id="796" r:id="rId64"/>
    <p:sldId id="903" r:id="rId65"/>
    <p:sldId id="887" r:id="rId66"/>
    <p:sldId id="866" r:id="rId67"/>
    <p:sldId id="873" r:id="rId68"/>
    <p:sldId id="905" r:id="rId69"/>
    <p:sldId id="922" r:id="rId70"/>
    <p:sldId id="911" r:id="rId71"/>
    <p:sldId id="895" r:id="rId72"/>
    <p:sldId id="896" r:id="rId73"/>
    <p:sldId id="918" r:id="rId74"/>
    <p:sldId id="919" r:id="rId75"/>
  </p:sldIdLst>
  <p:sldSz cx="6858000" cy="9144000" type="screen4x3"/>
  <p:notesSz cx="6761163" cy="99425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anose="020B05030201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anose="020B05030201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anose="020B05030201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anose="020B05030201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anose="020B05030201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Franklin Gothic Book" panose="020B05030201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Franklin Gothic Book" panose="020B05030201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Franklin Gothic Book" panose="020B05030201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Franklin Gothic Book" panose="020B05030201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8268E"/>
    <a:srgbClr val="990000"/>
    <a:srgbClr val="A50021"/>
    <a:srgbClr val="760B08"/>
    <a:srgbClr val="A90F0B"/>
    <a:srgbClr val="EF1611"/>
    <a:srgbClr val="E3301D"/>
    <a:srgbClr val="E23F1E"/>
    <a:srgbClr val="003399"/>
    <a:srgbClr val="EBF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301B821-A1FF-4177-AEE7-76D212191A09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0A1B5D5-9B99-4C35-A422-299274C87663}" styleName="Средний стиль 1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E171933-4619-4E11-9A3F-F7608DF75F80}" styleName="Средний стиль 1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783" autoAdjust="0"/>
    <p:restoredTop sz="93556" autoAdjust="0"/>
  </p:normalViewPr>
  <p:slideViewPr>
    <p:cSldViewPr>
      <p:cViewPr varScale="1">
        <p:scale>
          <a:sx n="79" d="100"/>
          <a:sy n="79" d="100"/>
        </p:scale>
        <p:origin x="2916" y="108"/>
      </p:cViewPr>
      <p:guideLst>
        <p:guide orient="horz" pos="2880"/>
        <p:guide pos="2160"/>
      </p:guideLst>
    </p:cSldViewPr>
  </p:slideViewPr>
  <p:outlineViewPr>
    <p:cViewPr>
      <p:scale>
        <a:sx n="1" d="1"/>
        <a:sy n="1" d="1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.xml"/><Relationship Id="rId21" Type="http://schemas.openxmlformats.org/officeDocument/2006/relationships/slideMaster" Target="slideMasters/slideMaster19.xml"/><Relationship Id="rId42" Type="http://schemas.openxmlformats.org/officeDocument/2006/relationships/slide" Target="slides/slide18.xml"/><Relationship Id="rId47" Type="http://schemas.openxmlformats.org/officeDocument/2006/relationships/slide" Target="slides/slide23.xml"/><Relationship Id="rId63" Type="http://schemas.openxmlformats.org/officeDocument/2006/relationships/slide" Target="slides/slide39.xml"/><Relationship Id="rId68" Type="http://schemas.openxmlformats.org/officeDocument/2006/relationships/slide" Target="slides/slide44.xml"/><Relationship Id="rId16" Type="http://schemas.openxmlformats.org/officeDocument/2006/relationships/slideMaster" Target="slideMasters/slideMaster14.xml"/><Relationship Id="rId11" Type="http://schemas.openxmlformats.org/officeDocument/2006/relationships/slideMaster" Target="slideMasters/slideMaster9.xml"/><Relationship Id="rId32" Type="http://schemas.openxmlformats.org/officeDocument/2006/relationships/slide" Target="slides/slide8.xml"/><Relationship Id="rId37" Type="http://schemas.openxmlformats.org/officeDocument/2006/relationships/slide" Target="slides/slide13.xml"/><Relationship Id="rId53" Type="http://schemas.openxmlformats.org/officeDocument/2006/relationships/slide" Target="slides/slide29.xml"/><Relationship Id="rId58" Type="http://schemas.openxmlformats.org/officeDocument/2006/relationships/slide" Target="slides/slide34.xml"/><Relationship Id="rId74" Type="http://schemas.openxmlformats.org/officeDocument/2006/relationships/slide" Target="slides/slide50.xml"/><Relationship Id="rId79" Type="http://schemas.openxmlformats.org/officeDocument/2006/relationships/viewProps" Target="viewProps.xml"/><Relationship Id="rId5" Type="http://schemas.openxmlformats.org/officeDocument/2006/relationships/slideMaster" Target="slideMasters/slideMaster3.xml"/><Relationship Id="rId61" Type="http://schemas.openxmlformats.org/officeDocument/2006/relationships/slide" Target="slides/slide37.xml"/><Relationship Id="rId19" Type="http://schemas.openxmlformats.org/officeDocument/2006/relationships/slideMaster" Target="slideMasters/slideMaster17.xml"/><Relationship Id="rId14" Type="http://schemas.openxmlformats.org/officeDocument/2006/relationships/slideMaster" Target="slideMasters/slideMaster12.xml"/><Relationship Id="rId22" Type="http://schemas.openxmlformats.org/officeDocument/2006/relationships/slideMaster" Target="slideMasters/slideMaster20.xml"/><Relationship Id="rId27" Type="http://schemas.openxmlformats.org/officeDocument/2006/relationships/slide" Target="slides/slide3.xml"/><Relationship Id="rId30" Type="http://schemas.openxmlformats.org/officeDocument/2006/relationships/slide" Target="slides/slide6.xml"/><Relationship Id="rId35" Type="http://schemas.openxmlformats.org/officeDocument/2006/relationships/slide" Target="slides/slide11.xml"/><Relationship Id="rId43" Type="http://schemas.openxmlformats.org/officeDocument/2006/relationships/slide" Target="slides/slide19.xml"/><Relationship Id="rId48" Type="http://schemas.openxmlformats.org/officeDocument/2006/relationships/slide" Target="slides/slide24.xml"/><Relationship Id="rId56" Type="http://schemas.openxmlformats.org/officeDocument/2006/relationships/slide" Target="slides/slide32.xml"/><Relationship Id="rId64" Type="http://schemas.openxmlformats.org/officeDocument/2006/relationships/slide" Target="slides/slide40.xml"/><Relationship Id="rId69" Type="http://schemas.openxmlformats.org/officeDocument/2006/relationships/slide" Target="slides/slide45.xml"/><Relationship Id="rId77" Type="http://schemas.openxmlformats.org/officeDocument/2006/relationships/handoutMaster" Target="handoutMasters/handoutMaster1.xml"/><Relationship Id="rId8" Type="http://schemas.openxmlformats.org/officeDocument/2006/relationships/slideMaster" Target="slideMasters/slideMaster6.xml"/><Relationship Id="rId51" Type="http://schemas.openxmlformats.org/officeDocument/2006/relationships/slide" Target="slides/slide27.xml"/><Relationship Id="rId72" Type="http://schemas.openxmlformats.org/officeDocument/2006/relationships/slide" Target="slides/slide48.xml"/><Relationship Id="rId80" Type="http://schemas.openxmlformats.org/officeDocument/2006/relationships/theme" Target="theme/theme1.xml"/><Relationship Id="rId3" Type="http://schemas.openxmlformats.org/officeDocument/2006/relationships/slideMaster" Target="slideMasters/slideMaster1.xml"/><Relationship Id="rId12" Type="http://schemas.openxmlformats.org/officeDocument/2006/relationships/slideMaster" Target="slideMasters/slideMaster10.xml"/><Relationship Id="rId17" Type="http://schemas.openxmlformats.org/officeDocument/2006/relationships/slideMaster" Target="slideMasters/slideMaster15.xml"/><Relationship Id="rId25" Type="http://schemas.openxmlformats.org/officeDocument/2006/relationships/slide" Target="slides/slide1.xml"/><Relationship Id="rId33" Type="http://schemas.openxmlformats.org/officeDocument/2006/relationships/slide" Target="slides/slide9.xml"/><Relationship Id="rId38" Type="http://schemas.openxmlformats.org/officeDocument/2006/relationships/slide" Target="slides/slide14.xml"/><Relationship Id="rId46" Type="http://schemas.openxmlformats.org/officeDocument/2006/relationships/slide" Target="slides/slide22.xml"/><Relationship Id="rId59" Type="http://schemas.openxmlformats.org/officeDocument/2006/relationships/slide" Target="slides/slide35.xml"/><Relationship Id="rId67" Type="http://schemas.openxmlformats.org/officeDocument/2006/relationships/slide" Target="slides/slide43.xml"/><Relationship Id="rId20" Type="http://schemas.openxmlformats.org/officeDocument/2006/relationships/slideMaster" Target="slideMasters/slideMaster18.xml"/><Relationship Id="rId41" Type="http://schemas.openxmlformats.org/officeDocument/2006/relationships/slide" Target="slides/slide17.xml"/><Relationship Id="rId54" Type="http://schemas.openxmlformats.org/officeDocument/2006/relationships/slide" Target="slides/slide30.xml"/><Relationship Id="rId62" Type="http://schemas.openxmlformats.org/officeDocument/2006/relationships/slide" Target="slides/slide38.xml"/><Relationship Id="rId70" Type="http://schemas.openxmlformats.org/officeDocument/2006/relationships/slide" Target="slides/slide46.xml"/><Relationship Id="rId75" Type="http://schemas.openxmlformats.org/officeDocument/2006/relationships/slide" Target="slides/slide5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4.xml"/><Relationship Id="rId15" Type="http://schemas.openxmlformats.org/officeDocument/2006/relationships/slideMaster" Target="slideMasters/slideMaster13.xml"/><Relationship Id="rId23" Type="http://schemas.openxmlformats.org/officeDocument/2006/relationships/slideMaster" Target="slideMasters/slideMaster21.xml"/><Relationship Id="rId28" Type="http://schemas.openxmlformats.org/officeDocument/2006/relationships/slide" Target="slides/slide4.xml"/><Relationship Id="rId36" Type="http://schemas.openxmlformats.org/officeDocument/2006/relationships/slide" Target="slides/slide12.xml"/><Relationship Id="rId49" Type="http://schemas.openxmlformats.org/officeDocument/2006/relationships/slide" Target="slides/slide25.xml"/><Relationship Id="rId57" Type="http://schemas.openxmlformats.org/officeDocument/2006/relationships/slide" Target="slides/slide33.xml"/><Relationship Id="rId10" Type="http://schemas.openxmlformats.org/officeDocument/2006/relationships/slideMaster" Target="slideMasters/slideMaster8.xml"/><Relationship Id="rId31" Type="http://schemas.openxmlformats.org/officeDocument/2006/relationships/slide" Target="slides/slide7.xml"/><Relationship Id="rId44" Type="http://schemas.openxmlformats.org/officeDocument/2006/relationships/slide" Target="slides/slide20.xml"/><Relationship Id="rId52" Type="http://schemas.openxmlformats.org/officeDocument/2006/relationships/slide" Target="slides/slide28.xml"/><Relationship Id="rId60" Type="http://schemas.openxmlformats.org/officeDocument/2006/relationships/slide" Target="slides/slide36.xml"/><Relationship Id="rId65" Type="http://schemas.openxmlformats.org/officeDocument/2006/relationships/slide" Target="slides/slide41.xml"/><Relationship Id="rId73" Type="http://schemas.openxmlformats.org/officeDocument/2006/relationships/slide" Target="slides/slide49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Master" Target="slideMasters/slideMaster2.xml"/><Relationship Id="rId9" Type="http://schemas.openxmlformats.org/officeDocument/2006/relationships/slideMaster" Target="slideMasters/slideMaster7.xml"/><Relationship Id="rId13" Type="http://schemas.openxmlformats.org/officeDocument/2006/relationships/slideMaster" Target="slideMasters/slideMaster11.xml"/><Relationship Id="rId18" Type="http://schemas.openxmlformats.org/officeDocument/2006/relationships/slideMaster" Target="slideMasters/slideMaster16.xml"/><Relationship Id="rId39" Type="http://schemas.openxmlformats.org/officeDocument/2006/relationships/slide" Target="slides/slide15.xml"/><Relationship Id="rId34" Type="http://schemas.openxmlformats.org/officeDocument/2006/relationships/slide" Target="slides/slide10.xml"/><Relationship Id="rId50" Type="http://schemas.openxmlformats.org/officeDocument/2006/relationships/slide" Target="slides/slide26.xml"/><Relationship Id="rId55" Type="http://schemas.openxmlformats.org/officeDocument/2006/relationships/slide" Target="slides/slide31.xml"/><Relationship Id="rId76" Type="http://schemas.openxmlformats.org/officeDocument/2006/relationships/notesMaster" Target="notesMasters/notesMaster1.xml"/><Relationship Id="rId7" Type="http://schemas.openxmlformats.org/officeDocument/2006/relationships/slideMaster" Target="slideMasters/slideMaster5.xml"/><Relationship Id="rId71" Type="http://schemas.openxmlformats.org/officeDocument/2006/relationships/slide" Target="slides/slide47.xml"/><Relationship Id="rId2" Type="http://schemas.openxmlformats.org/officeDocument/2006/relationships/customXml" Target="../customXml/item2.xml"/><Relationship Id="rId29" Type="http://schemas.openxmlformats.org/officeDocument/2006/relationships/slide" Target="slides/slide5.xml"/><Relationship Id="rId24" Type="http://schemas.openxmlformats.org/officeDocument/2006/relationships/slideMaster" Target="slideMasters/slideMaster22.xml"/><Relationship Id="rId40" Type="http://schemas.openxmlformats.org/officeDocument/2006/relationships/slide" Target="slides/slide16.xml"/><Relationship Id="rId45" Type="http://schemas.openxmlformats.org/officeDocument/2006/relationships/slide" Target="slides/slide21.xml"/><Relationship Id="rId66" Type="http://schemas.openxmlformats.org/officeDocument/2006/relationships/slide" Target="slides/slide4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1.xml"/><Relationship Id="rId1" Type="http://schemas.microsoft.com/office/2011/relationships/chartStyle" Target="style1.xml"/><Relationship Id="rId5" Type="http://schemas.openxmlformats.org/officeDocument/2006/relationships/chartUserShapes" Target="../drawings/drawing1.xml"/><Relationship Id="rId4" Type="http://schemas.openxmlformats.org/officeDocument/2006/relationships/package" Target="../embeddings/_____Microsoft_Excel1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8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9.xlsx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chartUserShapes" Target="../drawings/drawing3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0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1.xlsx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3.xlsx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Excel14.xlsx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5.xlsx"/><Relationship Id="rId2" Type="http://schemas.microsoft.com/office/2011/relationships/chartColorStyle" Target="colors14.xml"/><Relationship Id="rId1" Type="http://schemas.microsoft.com/office/2011/relationships/chartStyle" Target="style14.xml"/><Relationship Id="rId4" Type="http://schemas.openxmlformats.org/officeDocument/2006/relationships/chartUserShapes" Target="../drawings/drawing5.xm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6.xlsx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_____Microsoft_Excel17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_rels/chart2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_____Microsoft_Excel18.xlsx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9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16.xml"/><Relationship Id="rId1" Type="http://schemas.microsoft.com/office/2011/relationships/chartStyle" Target="style16.xml"/><Relationship Id="rId4" Type="http://schemas.openxmlformats.org/officeDocument/2006/relationships/package" Target="../embeddings/_____Microsoft_Excel20.xlsx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1.xlsx"/><Relationship Id="rId2" Type="http://schemas.microsoft.com/office/2011/relationships/chartColorStyle" Target="colors17.xml"/><Relationship Id="rId1" Type="http://schemas.microsoft.com/office/2011/relationships/chartStyle" Target="style17.xml"/><Relationship Id="rId4" Type="http://schemas.openxmlformats.org/officeDocument/2006/relationships/chartUserShapes" Target="../drawings/drawing8.xml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2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3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4.xlsx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5.xlsx"/><Relationship Id="rId2" Type="http://schemas.microsoft.com/office/2011/relationships/chartColorStyle" Target="colors18.xml"/><Relationship Id="rId1" Type="http://schemas.microsoft.com/office/2011/relationships/chartStyle" Target="style18.xml"/><Relationship Id="rId4" Type="http://schemas.openxmlformats.org/officeDocument/2006/relationships/chartUserShapes" Target="../drawings/drawing9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package" Target="../embeddings/_____Microsoft_Excel7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\\gfu.ivanovo.ru\df2\user\&#1041;&#1102;&#1076;&#1078;&#1077;&#1090;&#1085;&#1099;&#1081;\&#1045;&#1083;&#1077;&#1089;&#1080;&#1085;&#1072;_&#1040;&#1045;\&#1041;&#1102;&#1076;&#1078;&#1077;&#1090;%20&#1076;&#1083;&#1103;%20&#1075;&#1088;&#1072;&#1078;&#1076;&#1072;&#1085;\&#1041;&#1044;&#1043;%20&#1082;%20&#1079;&#1072;&#1082;&#1086;&#1085;&#1091;%20&#1086;&#1073;%20&#1080;&#1089;&#1087;&#1086;&#1083;&#1085;&#1077;&#1085;&#1080;&#1080;%20&#1079;&#1072;%202018%20&#1075;&#1086;&#1076;\&#1044;&#1080;&#1072;&#1075;&#1088;&#1072;&#1084;&#1084;&#1099;%20&#1076;&#1083;&#1103;%20&#1041;&#1044;&#1043;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1683284992592571E-2"/>
          <c:y val="9.4910311397776068E-4"/>
          <c:w val="0.98831671500740748"/>
          <c:h val="0.8876163390235731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Лист5!$A$6</c:f>
              <c:strCache>
                <c:ptCount val="1"/>
                <c:pt idx="0">
                  <c:v>доходы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6.2891534881939709E-3"/>
                  <c:y val="0.37301177096776389"/>
                </c:manualLayout>
              </c:layout>
              <c:tx>
                <c:rich>
                  <a:bodyPr/>
                  <a:lstStyle/>
                  <a:p>
                    <a:fld id="{D109967B-94F9-4656-B5BB-11EEF6F4D0D8}" type="VALUE">
                      <a:rPr lang="en-US" sz="1400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0"/>
                  <c:y val="0.34897562029152918"/>
                </c:manualLayout>
              </c:layout>
              <c:tx>
                <c:rich>
                  <a:bodyPr/>
                  <a:lstStyle/>
                  <a:p>
                    <a:fld id="{B5A1B6A7-1676-4843-8D51-E7DA430FBB08}" type="VALUE">
                      <a:rPr lang="en-US" sz="1400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-4.192768992129314E-3"/>
                  <c:y val="0.3639139228953793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6.2891534881939709E-3"/>
                  <c:y val="0.3184246825334569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Лист5!$B$6:$E$6</c:f>
              <c:numCache>
                <c:formatCode>#\ ##0.0</c:formatCode>
                <c:ptCount val="4"/>
                <c:pt idx="0">
                  <c:v>3973.1</c:v>
                </c:pt>
                <c:pt idx="1">
                  <c:v>3905.6</c:v>
                </c:pt>
                <c:pt idx="2">
                  <c:v>2505.6999999999998</c:v>
                </c:pt>
                <c:pt idx="3">
                  <c:v>2331.4</c:v>
                </c:pt>
              </c:numCache>
            </c:numRef>
          </c:val>
        </c:ser>
        <c:ser>
          <c:idx val="1"/>
          <c:order val="1"/>
          <c:tx>
            <c:strRef>
              <c:f>Лист5!$A$7</c:f>
              <c:strCache>
                <c:ptCount val="1"/>
                <c:pt idx="0">
                  <c:v>расходы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1.5039599504218409E-4"/>
                  <c:y val="0.36846278348111716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 smtClean="0"/>
                      <a:t>4433,6</a:t>
                    </a:r>
                    <a:endParaRPr lang="en-US" sz="14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2.0963844960647342E-3"/>
                  <c:y val="0.3320714546420336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2.096384496064657E-3"/>
                  <c:y val="0.3275225306058414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4.1927857030541792E-3"/>
                  <c:y val="0.3392031769926168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Лист5!$B$7:$E$7</c:f>
              <c:numCache>
                <c:formatCode>#\ ##0.0</c:formatCode>
                <c:ptCount val="4"/>
                <c:pt idx="0">
                  <c:v>4433.6000000000004</c:v>
                </c:pt>
                <c:pt idx="1">
                  <c:v>3972.8</c:v>
                </c:pt>
                <c:pt idx="2">
                  <c:v>2530.9</c:v>
                </c:pt>
                <c:pt idx="3">
                  <c:v>2331.4</c:v>
                </c:pt>
              </c:numCache>
            </c:numRef>
          </c:val>
        </c:ser>
        <c:ser>
          <c:idx val="2"/>
          <c:order val="2"/>
          <c:tx>
            <c:strRef>
              <c:f>Лист5!$A$8</c:f>
              <c:strCache>
                <c:ptCount val="1"/>
                <c:pt idx="0">
                  <c:v>дефицит (профицит)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1847974218838707E-2"/>
                  <c:y val="0.26875095837343216"/>
                </c:manualLayout>
              </c:layout>
              <c:tx>
                <c:rich>
                  <a:bodyPr rot="-5400000" spcFirstLastPara="1" vertOverflow="ellipsis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E41A3446-22F0-4445-A3E8-C8D8C416996E}" type="VALUE">
                      <a:rPr lang="en-US" sz="1400"/>
                      <a:pPr>
                        <a:defRPr sz="1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-5400000" spcFirstLastPara="1" vertOverflow="ellipsis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3855906736610804"/>
                      <c:h val="0.11057050226136933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2.0261762240005907E-2"/>
                  <c:y val="0.2707748329831555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-5400000" spcFirstLastPara="1" vertOverflow="ellipsis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3653335000695446"/>
                      <c:h val="0.11678248678189412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1.6210301027530977E-2"/>
                  <c:y val="0.2514350590578566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2.4308608309843518E-2"/>
                  <c:y val="-4.15196376791825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Лист5!$B$8:$E$8</c:f>
              <c:numCache>
                <c:formatCode>#\ ##0.0</c:formatCode>
                <c:ptCount val="4"/>
                <c:pt idx="0">
                  <c:v>-460.5</c:v>
                </c:pt>
                <c:pt idx="1">
                  <c:v>-67.2</c:v>
                </c:pt>
                <c:pt idx="2">
                  <c:v>-25.2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585861280"/>
        <c:axId val="1585862368"/>
        <c:axId val="0"/>
      </c:bar3DChart>
      <c:catAx>
        <c:axId val="1585861280"/>
        <c:scaling>
          <c:orientation val="minMax"/>
        </c:scaling>
        <c:delete val="1"/>
        <c:axPos val="b"/>
        <c:majorTickMark val="none"/>
        <c:minorTickMark val="none"/>
        <c:tickLblPos val="nextTo"/>
        <c:crossAx val="1585862368"/>
        <c:crosses val="autoZero"/>
        <c:auto val="1"/>
        <c:lblAlgn val="ctr"/>
        <c:lblOffset val="100"/>
        <c:noMultiLvlLbl val="0"/>
      </c:catAx>
      <c:valAx>
        <c:axId val="1585862368"/>
        <c:scaling>
          <c:orientation val="minMax"/>
        </c:scaling>
        <c:delete val="1"/>
        <c:axPos val="l"/>
        <c:numFmt formatCode="#\ ##0.0" sourceLinked="1"/>
        <c:majorTickMark val="none"/>
        <c:minorTickMark val="none"/>
        <c:tickLblPos val="nextTo"/>
        <c:crossAx val="1585861280"/>
        <c:crosses val="autoZero"/>
        <c:crossBetween val="between"/>
      </c:valAx>
      <c:spPr>
        <a:solidFill>
          <a:schemeClr val="accent1">
            <a:lumMod val="40000"/>
            <a:lumOff val="60000"/>
          </a:schemeClr>
        </a:solid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accent1">
        <a:lumMod val="40000"/>
        <a:lumOff val="60000"/>
      </a:schemeClr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  <c:userShapes r:id="rId5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rgbClr val="003399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en-US" sz="1400" b="1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ru-RU" sz="1400" b="1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 год</a:t>
            </a:r>
            <a:endParaRPr lang="en-US" sz="1400" b="1" dirty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34942645728046218"/>
          <c:y val="0.4855175560618399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rgbClr val="003399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2638129402369323E-2"/>
          <c:y val="5.7542868425449187E-2"/>
          <c:w val="0.85247743155319111"/>
          <c:h val="0.42045649387160022"/>
        </c:manualLayout>
      </c:layout>
      <c:pie3DChart>
        <c:varyColors val="1"/>
        <c:ser>
          <c:idx val="0"/>
          <c:order val="0"/>
          <c:explosion val="15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explosion val="2"/>
            <c:spPr>
              <a:solidFill>
                <a:schemeClr val="accent6">
                  <a:lumMod val="60000"/>
                  <a:lumOff val="4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dLbl>
              <c:idx val="0"/>
              <c:layout>
                <c:manualLayout>
                  <c:x val="-0.1120071737967193"/>
                  <c:y val="1.3405021187406024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621684506450418"/>
                      <c:h val="7.9619799287651075E-2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-8.4545114638126598E-2"/>
                  <c:y val="-6.499308941237226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2239379642981381"/>
                      <c:h val="0.14757994022892607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4.7083248373403525E-2"/>
                  <c:y val="-2.269724229931968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769428580576558"/>
                      <c:h val="9.3529171732150918E-2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0.10374760093758355"/>
                  <c:y val="1.518810467641743E-7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775124215711682"/>
                      <c:h val="8.3411218301348747E-2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Лист6!$A$3:$A$6</c:f>
              <c:strCache>
                <c:ptCount val="4"/>
                <c:pt idx="0">
                  <c:v>Развитие экономического потенциала</c:v>
                </c:pt>
                <c:pt idx="1">
                  <c:v>Развитие социальной сферы</c:v>
                </c:pt>
                <c:pt idx="2">
                  <c:v>Развитие инфраструктуры</c:v>
                </c:pt>
                <c:pt idx="3">
                  <c:v>Муниципальное управление и безопасность</c:v>
                </c:pt>
              </c:strCache>
            </c:strRef>
          </c:cat>
          <c:val>
            <c:numRef>
              <c:f>Лист6!$B$3:$B$6</c:f>
              <c:numCache>
                <c:formatCode>#\ ##0.0</c:formatCode>
                <c:ptCount val="4"/>
                <c:pt idx="0">
                  <c:v>2.1</c:v>
                </c:pt>
                <c:pt idx="1">
                  <c:v>2066.9</c:v>
                </c:pt>
                <c:pt idx="2">
                  <c:v>1644.1</c:v>
                </c:pt>
                <c:pt idx="3">
                  <c:v>1.2</c:v>
                </c:pt>
              </c:numCache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8.560590613346096E-3"/>
          <c:y val="0.59397824385514075"/>
          <c:w val="0.94850265496269903"/>
          <c:h val="0.406021756144859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rgbClr val="003399"/>
                </a:solidFill>
                <a:latin typeface="+mn-lt"/>
                <a:ea typeface="+mn-ea"/>
                <a:cs typeface="+mn-cs"/>
              </a:defRPr>
            </a:pPr>
            <a:r>
              <a:rPr lang="ru-RU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b="1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  <a:endParaRPr lang="ru-RU" b="1" dirty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69212329600892941"/>
          <c:y val="0.7717358327707177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rgbClr val="003399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.10063338000833678"/>
          <c:w val="0.89455278553429918"/>
          <c:h val="0.75204660479003549"/>
        </c:manualLayout>
      </c:layout>
      <c:pie3DChart>
        <c:varyColors val="1"/>
        <c:ser>
          <c:idx val="0"/>
          <c:order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Лист6!$A$3:$A$6</c:f>
              <c:strCache>
                <c:ptCount val="4"/>
                <c:pt idx="0">
                  <c:v>Развитие экономического потенциала</c:v>
                </c:pt>
                <c:pt idx="1">
                  <c:v>Развитие социальной сферы</c:v>
                </c:pt>
                <c:pt idx="2">
                  <c:v>Развитие инфраструктуры</c:v>
                </c:pt>
                <c:pt idx="3">
                  <c:v>Муниципальное управление и безопасность</c:v>
                </c:pt>
              </c:strCache>
            </c:strRef>
          </c:cat>
          <c:val>
            <c:numRef>
              <c:f>Лист6!$B$3:$B$6</c:f>
            </c:numRef>
          </c:val>
        </c:ser>
        <c:ser>
          <c:idx val="1"/>
          <c:order val="1"/>
          <c:explosion val="12"/>
          <c:dPt>
            <c:idx val="0"/>
            <c:bubble3D val="0"/>
            <c:explosion val="18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explosion val="14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explosion val="8"/>
            <c:spPr>
              <a:solidFill>
                <a:schemeClr val="accent6">
                  <a:lumMod val="60000"/>
                  <a:lumOff val="4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dLbl>
              <c:idx val="0"/>
              <c:layout>
                <c:manualLayout>
                  <c:x val="1.3673323032364904E-2"/>
                  <c:y val="2.8562357338541488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0.29818556202911417"/>
                  <c:y val="-0.250701845094134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222216855132036"/>
                      <c:h val="0.14100842116883769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2.3273028784970749E-2"/>
                  <c:y val="-4.2665436662950855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.12922894017816519"/>
                  <c:y val="7.2950456824795503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Лист6!$A$3:$A$6</c:f>
              <c:strCache>
                <c:ptCount val="4"/>
                <c:pt idx="0">
                  <c:v>Развитие экономического потенциала</c:v>
                </c:pt>
                <c:pt idx="1">
                  <c:v>Развитие социальной сферы</c:v>
                </c:pt>
                <c:pt idx="2">
                  <c:v>Развитие инфраструктуры</c:v>
                </c:pt>
                <c:pt idx="3">
                  <c:v>Муниципальное управление и безопасность</c:v>
                </c:pt>
              </c:strCache>
            </c:strRef>
          </c:cat>
          <c:val>
            <c:numRef>
              <c:f>Лист6!$C$3:$C$6</c:f>
              <c:numCache>
                <c:formatCode>#\ ##0.0</c:formatCode>
                <c:ptCount val="4"/>
                <c:pt idx="0">
                  <c:v>10.1</c:v>
                </c:pt>
                <c:pt idx="1">
                  <c:v>1899.6</c:v>
                </c:pt>
                <c:pt idx="2">
                  <c:v>351.3</c:v>
                </c:pt>
                <c:pt idx="3">
                  <c:v>0.3</c:v>
                </c:pt>
              </c:numCache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b="1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  <a:endParaRPr lang="ru-RU" b="1" dirty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77263637373625149"/>
          <c:y val="0.7705481400073624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6485014209890659E-2"/>
          <c:y val="0.14040401043755973"/>
          <c:w val="0.91318197155048619"/>
          <c:h val="0.7609299643869224"/>
        </c:manualLayout>
      </c:layout>
      <c:pie3DChart>
        <c:varyColors val="1"/>
        <c:ser>
          <c:idx val="0"/>
          <c:order val="0"/>
          <c:cat>
            <c:strRef>
              <c:f>Лист6!$A$3:$A$6</c:f>
              <c:strCache>
                <c:ptCount val="4"/>
                <c:pt idx="0">
                  <c:v>Развитие экономического потенциала</c:v>
                </c:pt>
                <c:pt idx="1">
                  <c:v>Развитие социальной сферы</c:v>
                </c:pt>
                <c:pt idx="2">
                  <c:v>Развитие инфраструктуры</c:v>
                </c:pt>
                <c:pt idx="3">
                  <c:v>Государственное управление</c:v>
                </c:pt>
              </c:strCache>
            </c:strRef>
          </c:cat>
          <c:val>
            <c:numRef>
              <c:f>Лист6!$B$3:$B$6</c:f>
            </c:numRef>
          </c:val>
        </c:ser>
        <c:ser>
          <c:idx val="1"/>
          <c:order val="1"/>
          <c:cat>
            <c:strRef>
              <c:f>Лист6!$A$3:$A$6</c:f>
              <c:strCache>
                <c:ptCount val="4"/>
                <c:pt idx="0">
                  <c:v>Развитие экономического потенциала</c:v>
                </c:pt>
                <c:pt idx="1">
                  <c:v>Развитие социальной сферы</c:v>
                </c:pt>
                <c:pt idx="2">
                  <c:v>Развитие инфраструктуры</c:v>
                </c:pt>
                <c:pt idx="3">
                  <c:v>Государственное управление</c:v>
                </c:pt>
              </c:strCache>
            </c:strRef>
          </c:cat>
          <c:val>
            <c:numRef>
              <c:f>Лист6!$C$3:$C$6</c:f>
            </c:numRef>
          </c:val>
        </c:ser>
        <c:ser>
          <c:idx val="2"/>
          <c:order val="2"/>
          <c:dPt>
            <c:idx val="0"/>
            <c:bubble3D val="0"/>
            <c:explosion val="11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explosion val="7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explosion val="7"/>
            <c:spPr>
              <a:solidFill>
                <a:schemeClr val="accent6">
                  <a:lumMod val="60000"/>
                  <a:lumOff val="4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3"/>
            <c:bubble3D val="0"/>
            <c:explosion val="7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dLbl>
              <c:idx val="0"/>
              <c:layout>
                <c:manualLayout>
                  <c:x val="9.0054294378814469E-3"/>
                  <c:y val="-1.3160455705331886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0.16181689688800016"/>
                  <c:y val="-0.2515382328540565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3.1712525768741742E-2"/>
                  <c:y val="1.0935304028438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.11939697029548157"/>
                  <c:y val="3.1650051165950814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Лист6!$A$3:$A$6</c:f>
              <c:strCache>
                <c:ptCount val="4"/>
                <c:pt idx="0">
                  <c:v>Развитие экономического потенциала</c:v>
                </c:pt>
                <c:pt idx="1">
                  <c:v>Развитие социальной сферы</c:v>
                </c:pt>
                <c:pt idx="2">
                  <c:v>Развитие инфраструктуры</c:v>
                </c:pt>
                <c:pt idx="3">
                  <c:v>Государственное управление</c:v>
                </c:pt>
              </c:strCache>
            </c:strRef>
          </c:cat>
          <c:val>
            <c:numRef>
              <c:f>Лист6!$D$3:$D$6</c:f>
              <c:numCache>
                <c:formatCode>#\ ##0.0</c:formatCode>
                <c:ptCount val="4"/>
                <c:pt idx="0">
                  <c:v>13.4</c:v>
                </c:pt>
                <c:pt idx="1">
                  <c:v>1904.6</c:v>
                </c:pt>
                <c:pt idx="2">
                  <c:v>126.4</c:v>
                </c:pt>
                <c:pt idx="3">
                  <c:v>0.3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1649158438088894E-2"/>
          <c:y val="3.5629703189041545E-2"/>
          <c:w val="0.65639216321793403"/>
          <c:h val="0.88940918592523177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предоставление субсидий субъектам малого и среднего предпринимательства</c:v>
                </c:pt>
              </c:strCache>
            </c:strRef>
          </c:tx>
          <c:spPr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solidFill>
                <a:srgbClr val="00B050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 formatCode="0.0">
                  <c:v>2076.56</c:v>
                </c:pt>
                <c:pt idx="1">
                  <c:v>10106.33</c:v>
                </c:pt>
                <c:pt idx="2">
                  <c:v>13424.66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2BF-4D3A-AA35-75949B6A039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организация и проведение ярмарок продовольственных и непродовольственных товаров</c:v>
                </c:pt>
              </c:strCache>
            </c:strRef>
          </c:tx>
          <c:spPr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solidFill>
                <a:srgbClr val="008000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Лист1!$C$2:$C$4</c:f>
              <c:numCache>
                <c:formatCode>0.00</c:formatCode>
                <c:ptCount val="3"/>
                <c:pt idx="0">
                  <c:v>3.58</c:v>
                </c:pt>
                <c:pt idx="1">
                  <c:v>3.58</c:v>
                </c:pt>
                <c:pt idx="2" formatCode="General">
                  <c:v>3.58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02BF-4D3A-AA35-75949B6A0393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комплекс мероприятий по развитию потребительского рынка</c:v>
                </c:pt>
              </c:strCache>
            </c:strRef>
          </c:tx>
          <c:spPr>
            <a:gradFill flip="none" rotWithShape="1">
              <a:gsLst>
                <a:gs pos="0">
                  <a:schemeClr val="accent4">
                    <a:lumMod val="40000"/>
                    <a:lumOff val="60000"/>
                  </a:schemeClr>
                </a:gs>
                <a:gs pos="46000">
                  <a:schemeClr val="accent4">
                    <a:lumMod val="95000"/>
                    <a:lumOff val="5000"/>
                  </a:schemeClr>
                </a:gs>
                <a:gs pos="100000">
                  <a:schemeClr val="accent4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solidFill>
                <a:srgbClr val="0070C0"/>
              </a:solidFill>
            </a:ln>
          </c:spPr>
          <c:invertIfNegative val="0"/>
          <c:dLbls>
            <c:dLbl>
              <c:idx val="0"/>
              <c:layout>
                <c:manualLayout>
                  <c:x val="1.8916617041578128E-3"/>
                  <c:y val="-8.60166609932629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8916617041577434E-3"/>
                  <c:y val="5.41586384031655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3.783323408315626E-2"/>
                  <c:y val="6.37160451801947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10.220000000000001</c:v>
                </c:pt>
                <c:pt idx="1">
                  <c:v>10.220000000000001</c:v>
                </c:pt>
                <c:pt idx="2">
                  <c:v>10.220000000000001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02BF-4D3A-AA35-75949B6A039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"/>
        <c:shape val="box"/>
        <c:axId val="1712018864"/>
        <c:axId val="1712015056"/>
        <c:axId val="0"/>
      </c:bar3DChart>
      <c:catAx>
        <c:axId val="1712018864"/>
        <c:scaling>
          <c:orientation val="minMax"/>
        </c:scaling>
        <c:delete val="0"/>
        <c:axPos val="b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crossAx val="1712015056"/>
        <c:crosses val="autoZero"/>
        <c:auto val="1"/>
        <c:lblAlgn val="ctr"/>
        <c:lblOffset val="100"/>
        <c:noMultiLvlLbl val="0"/>
      </c:catAx>
      <c:valAx>
        <c:axId val="1712015056"/>
        <c:scaling>
          <c:orientation val="minMax"/>
          <c:max val="15000"/>
          <c:min val="0"/>
        </c:scaling>
        <c:delete val="0"/>
        <c:axPos val="l"/>
        <c:majorGridlines>
          <c:spPr>
            <a:ln w="0">
              <a:solidFill>
                <a:schemeClr val="bg1">
                  <a:lumMod val="75000"/>
                </a:schemeClr>
              </a:solidFill>
            </a:ln>
          </c:spPr>
        </c:majorGridlines>
        <c:numFmt formatCode="0" sourceLinked="0"/>
        <c:majorTickMark val="out"/>
        <c:minorTickMark val="none"/>
        <c:tickLblPos val="nextTo"/>
        <c:crossAx val="1712018864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1200" b="0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200" b="0"/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200" b="0"/>
            </a:pPr>
            <a:endParaRPr lang="ru-RU"/>
          </a:p>
        </c:txPr>
      </c:legendEntry>
      <c:layout>
        <c:manualLayout>
          <c:xMode val="edge"/>
          <c:yMode val="edge"/>
          <c:x val="0.72790114622783297"/>
          <c:y val="0"/>
          <c:w val="0.24419177934466288"/>
          <c:h val="0.98726858094082526"/>
        </c:manualLayout>
      </c:layout>
      <c:overlay val="0"/>
      <c:txPr>
        <a:bodyPr/>
        <a:lstStyle/>
        <a:p>
          <a:pPr>
            <a:defRPr b="0"/>
          </a:pPr>
          <a:endParaRPr lang="ru-RU"/>
        </a:p>
      </c:txPr>
    </c:legend>
    <c:plotVisOnly val="1"/>
    <c:dispBlanksAs val="gap"/>
    <c:showDLblsOverMax val="0"/>
  </c:chart>
  <c:spPr>
    <a:scene3d>
      <a:camera prst="orthographicFront"/>
      <a:lightRig rig="threePt" dir="t"/>
    </a:scene3d>
    <a:sp3d prstMaterial="legacyWireframe"/>
  </c:spPr>
  <c:txPr>
    <a:bodyPr/>
    <a:lstStyle/>
    <a:p>
      <a:pPr>
        <a:defRPr sz="1400" b="1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2020 год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52400" h="50800" prst="softRound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c:spPr>
          </c:dPt>
          <c:dPt>
            <c:idx val="1"/>
            <c:invertIfNegative val="0"/>
            <c:bubble3D val="0"/>
            <c:spPr>
              <a:solidFill>
                <a:srgbClr val="C8268E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c:spPr>
          </c:dPt>
          <c:dPt>
            <c:idx val="2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c:spPr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Развитие образования в городе Невинномысске</c:v>
                </c:pt>
                <c:pt idx="1">
                  <c:v>Социальная поддержка граждан в городе Невинномысске</c:v>
                </c:pt>
                <c:pt idx="2">
                  <c:v>Развитие физической культуры, спорта и молодежной политики в городе Невинномысске</c:v>
                </c:pt>
                <c:pt idx="3">
                  <c:v>Культура города Невинномысска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1206</c:v>
                </c:pt>
                <c:pt idx="1">
                  <c:v>695.5</c:v>
                </c:pt>
                <c:pt idx="2">
                  <c:v>67.3</c:v>
                </c:pt>
                <c:pt idx="3">
                  <c:v>98.1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712017232"/>
        <c:axId val="1712017776"/>
      </c:barChart>
      <c:catAx>
        <c:axId val="171201723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712017776"/>
        <c:crosses val="autoZero"/>
        <c:auto val="1"/>
        <c:lblAlgn val="ctr"/>
        <c:lblOffset val="100"/>
        <c:noMultiLvlLbl val="0"/>
      </c:catAx>
      <c:valAx>
        <c:axId val="17120177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120172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15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Бюджет Ставропольского края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+mn-lt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</c:strCache>
            </c:strRef>
          </c:cat>
          <c:val>
            <c:numRef>
              <c:f>Лист1!$B$2:$B$4</c:f>
              <c:numCache>
                <c:formatCode>#\ ##0.0</c:formatCode>
                <c:ptCount val="3"/>
                <c:pt idx="0">
                  <c:v>707.4</c:v>
                </c:pt>
                <c:pt idx="1">
                  <c:v>634.29999999999995</c:v>
                </c:pt>
                <c:pt idx="2">
                  <c:v>637.70000000000005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Бюджет города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1.259637966162752E-2"/>
                  <c:y val="-6.60859644404174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4962642295105419E-2"/>
                  <c:y val="-9.00709219858156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2421812441351456E-2"/>
                  <c:y val="-8.70945626477541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7635412721392501E-2"/>
                  <c:y val="-8.24875816993464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9.8470432411193916E-3"/>
                  <c:y val="-6.19559692671394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anchor="t" anchorCtr="0"/>
              <a:lstStyle/>
              <a:p>
                <a:pPr>
                  <a:defRPr sz="1400" b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j-lt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498.6</c:v>
                </c:pt>
                <c:pt idx="1">
                  <c:v>443.9</c:v>
                </c:pt>
                <c:pt idx="2" formatCode="#\ ##0.0">
                  <c:v>430.8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8"/>
        <c:gapDepth val="146"/>
        <c:shape val="box"/>
        <c:axId val="1712014512"/>
        <c:axId val="1712027024"/>
        <c:axId val="0"/>
      </c:bar3DChart>
      <c:catAx>
        <c:axId val="17120145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47"/>
            </a:pPr>
            <a:endParaRPr lang="ru-RU"/>
          </a:p>
        </c:txPr>
        <c:crossAx val="1712027024"/>
        <c:crosses val="autoZero"/>
        <c:auto val="1"/>
        <c:lblAlgn val="ctr"/>
        <c:lblOffset val="100"/>
        <c:noMultiLvlLbl val="0"/>
      </c:catAx>
      <c:valAx>
        <c:axId val="1712027024"/>
        <c:scaling>
          <c:orientation val="minMax"/>
        </c:scaling>
        <c:delete val="1"/>
        <c:axPos val="l"/>
        <c:numFmt formatCode="#\ ##0.0" sourceLinked="1"/>
        <c:majorTickMark val="out"/>
        <c:minorTickMark val="none"/>
        <c:tickLblPos val="nextTo"/>
        <c:crossAx val="1712014512"/>
        <c:crosses val="autoZero"/>
        <c:crossBetween val="between"/>
      </c:valAx>
      <c:spPr>
        <a:noFill/>
        <a:ln w="25383">
          <a:noFill/>
        </a:ln>
      </c:spPr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346"/>
      </a:pPr>
      <a:endParaRPr lang="ru-RU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6.7645571641473279E-2"/>
          <c:y val="8.0392063672857991E-2"/>
          <c:w val="0.90911818714072812"/>
          <c:h val="0.69704260125880579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5"/>
            </a:solidFill>
            <a:ln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225.7</c:v>
                </c:pt>
                <c:pt idx="1">
                  <c:v>229.9</c:v>
                </c:pt>
                <c:pt idx="2">
                  <c:v>237.8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3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Лист1!$A$2:$A$4</c:f>
              <c:strCache>
                <c:ptCount val="3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469.8</c:v>
                </c:pt>
                <c:pt idx="1">
                  <c:v>448</c:v>
                </c:pt>
                <c:pt idx="2">
                  <c:v>460.3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1712020496"/>
        <c:axId val="1712027568"/>
        <c:axId val="0"/>
      </c:bar3DChart>
      <c:catAx>
        <c:axId val="1712020496"/>
        <c:scaling>
          <c:orientation val="minMax"/>
        </c:scaling>
        <c:delete val="0"/>
        <c:axPos val="b"/>
        <c:numFmt formatCode="#,##0.00\ &quot;₽&quot;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712027568"/>
        <c:crosses val="autoZero"/>
        <c:auto val="1"/>
        <c:lblAlgn val="ctr"/>
        <c:lblOffset val="100"/>
        <c:noMultiLvlLbl val="0"/>
      </c:catAx>
      <c:valAx>
        <c:axId val="171202756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71202049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1556246836771223E-2"/>
          <c:y val="2.0860884035585055E-2"/>
          <c:w val="0.95688750632645758"/>
          <c:h val="0.6880530299500772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Лист2!$A$2</c:f>
              <c:strCache>
                <c:ptCount val="1"/>
                <c:pt idx="0">
                  <c:v>Развитие жилищно-коммунального хозяйства города Невинномысска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01600" prst="riblet"/>
            </a:sp3d>
          </c:spPr>
          <c:invertIfNegative val="0"/>
          <c:dLbls>
            <c:dLbl>
              <c:idx val="0"/>
              <c:layout>
                <c:manualLayout>
                  <c:x val="2.2988505747126416E-2"/>
                  <c:y val="-2.81314077864635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9.195402298850533E-3"/>
                  <c:y val="-2.2505126229170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4.5977011494252032E-3"/>
                  <c:y val="-2.81314077864635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Лист2!$B$1:$D$1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Лист2!$B$2:$D$2</c:f>
              <c:numCache>
                <c:formatCode>#\ ##0.0</c:formatCode>
                <c:ptCount val="3"/>
                <c:pt idx="0">
                  <c:v>1000</c:v>
                </c:pt>
                <c:pt idx="1">
                  <c:v>147.80000000000001</c:v>
                </c:pt>
                <c:pt idx="2">
                  <c:v>126.4</c:v>
                </c:pt>
              </c:numCache>
            </c:numRef>
          </c:val>
        </c:ser>
        <c:ser>
          <c:idx val="1"/>
          <c:order val="1"/>
          <c:tx>
            <c:strRef>
              <c:f>Лист2!$A$3</c:f>
              <c:strCache>
                <c:ptCount val="1"/>
                <c:pt idx="0">
                  <c:v>Формирование современной городской среды в городе Невинномысске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01600" prst="riblet"/>
            </a:sp3d>
          </c:spPr>
          <c:invertIfNegative val="0"/>
          <c:dLbls>
            <c:dLbl>
              <c:idx val="0"/>
              <c:layout>
                <c:manualLayout>
                  <c:x val="2.8091823371603684E-2"/>
                  <c:y val="-4.268193617674569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9.1400617919670437E-3"/>
                  <c:y val="-2.61719725287394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0878119795043929E-2"/>
                  <c:y val="-1.38134293322247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Лист2!$B$1:$D$1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Лист2!$B$3:$D$3</c:f>
              <c:numCache>
                <c:formatCode>#\ ##0.0</c:formatCode>
                <c:ptCount val="3"/>
                <c:pt idx="0">
                  <c:v>423.2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</c:ser>
        <c:ser>
          <c:idx val="2"/>
          <c:order val="2"/>
          <c:tx>
            <c:strRef>
              <c:f>Лист2!$A$4</c:f>
              <c:strCache>
                <c:ptCount val="1"/>
                <c:pt idx="0">
                  <c:v>Безопасные и качественные автомобильные дороги города Невинномысска на 2020-2024 годы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01600" prst="riblet"/>
            </a:sp3d>
          </c:spPr>
          <c:invertIfNegative val="0"/>
          <c:dLbls>
            <c:dLbl>
              <c:idx val="0"/>
              <c:layout>
                <c:manualLayout>
                  <c:x val="1.6822576953884883E-2"/>
                  <c:y val="-9.957525627379514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3.067109763385081E-2"/>
                  <c:y val="-1.10634362012345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2.0298534030082114E-2"/>
                  <c:y val="-1.10634362012345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Лист2!$B$1:$D$1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Лист2!$B$4:$D$4</c:f>
              <c:numCache>
                <c:formatCode>#\ ##0.0</c:formatCode>
                <c:ptCount val="3"/>
                <c:pt idx="0">
                  <c:v>220.9</c:v>
                </c:pt>
                <c:pt idx="1">
                  <c:v>203.5</c:v>
                </c:pt>
                <c:pt idx="2">
                  <c:v>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712016144"/>
        <c:axId val="1712023216"/>
      </c:barChart>
      <c:catAx>
        <c:axId val="1712016144"/>
        <c:scaling>
          <c:orientation val="minMax"/>
        </c:scaling>
        <c:delete val="1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ru-RU" sz="1600" b="1" dirty="0" smtClean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2020</a:t>
                </a:r>
                <a:r>
                  <a:rPr lang="ru-RU" sz="1600" b="1" baseline="0" dirty="0" smtClean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</a:t>
                </a:r>
                <a:endParaRPr lang="ru-RU" sz="1600" b="1" dirty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c:rich>
          </c:tx>
          <c:layout>
            <c:manualLayout>
              <c:xMode val="edge"/>
              <c:yMode val="edge"/>
              <c:x val="0.11135846017109211"/>
              <c:y val="0.7315334138500738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crossAx val="1712023216"/>
        <c:crosses val="autoZero"/>
        <c:auto val="1"/>
        <c:lblAlgn val="ctr"/>
        <c:lblOffset val="100"/>
        <c:noMultiLvlLbl val="0"/>
      </c:catAx>
      <c:valAx>
        <c:axId val="171202321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\ ##0.0" sourceLinked="1"/>
        <c:majorTickMark val="none"/>
        <c:minorTickMark val="none"/>
        <c:tickLblPos val="nextTo"/>
        <c:crossAx val="17120161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4241107792560366E-3"/>
          <c:y val="0.80776741541749131"/>
          <c:w val="0.98885292786677548"/>
          <c:h val="0.1791681925602230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8686474520283409E-2"/>
          <c:y val="2.1251970526464232E-2"/>
          <c:w val="0.94131352547971658"/>
          <c:h val="0.9126153985625858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содержание и ремонт жилищного фонда города Невинномысска</c:v>
                </c:pt>
              </c:strCache>
            </c:strRef>
          </c:tx>
          <c:spPr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solidFill>
                <a:srgbClr val="00B050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Лист1!$B$2:$B$5</c:f>
              <c:numCache>
                <c:formatCode>0.0</c:formatCode>
                <c:ptCount val="4"/>
                <c:pt idx="0">
                  <c:v>1.6</c:v>
                </c:pt>
                <c:pt idx="1">
                  <c:v>1.6</c:v>
                </c:pt>
                <c:pt idx="2" formatCode="General">
                  <c:v>1.6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2BF-4D3A-AA35-75949B6A039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улучшение экологической обстановки в городе Невинномысске</c:v>
                </c:pt>
              </c:strCache>
            </c:strRef>
          </c:tx>
          <c:spPr>
            <a:solidFill>
              <a:srgbClr val="FFFF00"/>
            </a:solidFill>
            <a:ln>
              <a:solidFill>
                <a:srgbClr val="FFFF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-1.975310485367995E-3"/>
                  <c:y val="-1.701072646852311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15.1</c:v>
                </c:pt>
                <c:pt idx="1">
                  <c:v>12.7</c:v>
                </c:pt>
                <c:pt idx="2">
                  <c:v>12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02BF-4D3A-AA35-75949B6A0393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развитие дорожной инфраструктуры города Невинномысска</c:v>
                </c:pt>
              </c:strCache>
            </c:strRef>
          </c:tx>
          <c:spPr>
            <a:gradFill flip="none" rotWithShape="1">
              <a:gsLst>
                <a:gs pos="0">
                  <a:schemeClr val="accent4">
                    <a:lumMod val="40000"/>
                    <a:lumOff val="60000"/>
                  </a:schemeClr>
                </a:gs>
                <a:gs pos="46000">
                  <a:schemeClr val="accent4">
                    <a:lumMod val="95000"/>
                    <a:lumOff val="5000"/>
                  </a:schemeClr>
                </a:gs>
                <a:gs pos="100000">
                  <a:schemeClr val="accent4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solidFill>
                <a:srgbClr val="0070C0"/>
              </a:solidFill>
            </a:ln>
          </c:spPr>
          <c:invertIfNegative val="0"/>
          <c:dPt>
            <c:idx val="0"/>
            <c:invertIfNegative val="0"/>
            <c:bubble3D val="0"/>
            <c:spPr>
              <a:gradFill flip="none" rotWithShape="1">
                <a:gsLst>
                  <a:gs pos="0">
                    <a:schemeClr val="accent4">
                      <a:lumMod val="40000"/>
                      <a:lumOff val="60000"/>
                    </a:schemeClr>
                  </a:gs>
                  <a:gs pos="46000">
                    <a:schemeClr val="accent4">
                      <a:lumMod val="95000"/>
                      <a:lumOff val="5000"/>
                    </a:schemeClr>
                  </a:gs>
                  <a:gs pos="100000">
                    <a:schemeClr val="accent4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solidFill>
                  <a:srgbClr val="0070C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invertIfNegative val="0"/>
            <c:bubble3D val="0"/>
            <c:spPr>
              <a:gradFill flip="none" rotWithShape="1">
                <a:gsLst>
                  <a:gs pos="0">
                    <a:schemeClr val="accent4">
                      <a:lumMod val="40000"/>
                      <a:lumOff val="60000"/>
                    </a:schemeClr>
                  </a:gs>
                  <a:gs pos="46000">
                    <a:schemeClr val="accent4">
                      <a:lumMod val="95000"/>
                      <a:lumOff val="5000"/>
                    </a:schemeClr>
                  </a:gs>
                  <a:gs pos="100000">
                    <a:schemeClr val="accent4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solidFill>
                  <a:srgbClr val="0070C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invertIfNegative val="0"/>
            <c:bubble3D val="0"/>
            <c:spPr>
              <a:gradFill flip="none" rotWithShape="1">
                <a:gsLst>
                  <a:gs pos="0">
                    <a:schemeClr val="accent4">
                      <a:lumMod val="40000"/>
                      <a:lumOff val="60000"/>
                    </a:schemeClr>
                  </a:gs>
                  <a:gs pos="46000">
                    <a:schemeClr val="accent4">
                      <a:lumMod val="95000"/>
                      <a:lumOff val="5000"/>
                    </a:schemeClr>
                  </a:gs>
                  <a:gs pos="100000">
                    <a:schemeClr val="accent4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solidFill>
                  <a:srgbClr val="0070C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1"/>
              <c:layout>
                <c:manualLayout>
                  <c:x val="7.9012419414720165E-3"/>
                  <c:y val="-1.488438565995758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5.9259314561040128E-3"/>
                  <c:y val="-1.488438565995758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Лист1!$D$2:$D$5</c:f>
              <c:numCache>
                <c:formatCode>0.0</c:formatCode>
                <c:ptCount val="4"/>
                <c:pt idx="0">
                  <c:v>847.6</c:v>
                </c:pt>
                <c:pt idx="1">
                  <c:v>29.1</c:v>
                </c:pt>
                <c:pt idx="2">
                  <c:v>27.5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02BF-4D3A-AA35-75949B6A0393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организация благоустройства территории города Невинномысска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0"/>
                  <c:y val="-2.976877131991517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7.2427214444798434E-17"/>
                  <c:y val="-3.402145293704591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1.9753104853680765E-3"/>
                  <c:y val="-3.614779374561128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Лист1!$E$2:$E$5</c:f>
              <c:numCache>
                <c:formatCode>General</c:formatCode>
                <c:ptCount val="4"/>
                <c:pt idx="0">
                  <c:v>49.4</c:v>
                </c:pt>
                <c:pt idx="1">
                  <c:v>45.5</c:v>
                </c:pt>
                <c:pt idx="2">
                  <c:v>43.9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F-02BF-4D3A-AA35-75949B6A0393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развитие систем коммунальной инфраструктуры города Невинномысска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Лист1!$F$2:$F$5</c:f>
              <c:numCache>
                <c:formatCode>General</c:formatCode>
                <c:ptCount val="4"/>
                <c:pt idx="0">
                  <c:v>4.3</c:v>
                </c:pt>
                <c:pt idx="1">
                  <c:v>1.2</c:v>
                </c:pt>
                <c:pt idx="2">
                  <c:v>1.2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энергосбережение и повышение энергетической эффективности использования электрической энергии при эксплуатации объектов наружного осещения города Невинномысска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Лист1!$G$2:$G$5</c:f>
              <c:numCache>
                <c:formatCode>General</c:formatCode>
                <c:ptCount val="4"/>
                <c:pt idx="0">
                  <c:v>19.5</c:v>
                </c:pt>
                <c:pt idx="1">
                  <c:v>19.5</c:v>
                </c:pt>
                <c:pt idx="2">
                  <c:v>19.5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обеспечение жильем молодых семей в городе Невинномысске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-3.6213607222399217E-17"/>
                  <c:y val="-2.764243051134980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Лист1!$H$2:$H$5</c:f>
              <c:numCache>
                <c:formatCode>General</c:formatCode>
                <c:ptCount val="4"/>
                <c:pt idx="0">
                  <c:v>38.9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переселение граждан из аварийного жилищного фонда в городе Невинномысске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Лист1!$I$2:$I$5</c:f>
              <c:numCache>
                <c:formatCode>General</c:formatCode>
                <c:ptCount val="4"/>
                <c:pt idx="1">
                  <c:v>16.5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"/>
        <c:axId val="1712025936"/>
        <c:axId val="1712023760"/>
      </c:barChart>
      <c:catAx>
        <c:axId val="1712025936"/>
        <c:scaling>
          <c:orientation val="minMax"/>
        </c:scaling>
        <c:delete val="0"/>
        <c:axPos val="b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 b="1" baseline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712023760"/>
        <c:crosses val="autoZero"/>
        <c:auto val="1"/>
        <c:lblAlgn val="ctr"/>
        <c:lblOffset val="100"/>
        <c:noMultiLvlLbl val="0"/>
      </c:catAx>
      <c:valAx>
        <c:axId val="1712023760"/>
        <c:scaling>
          <c:orientation val="minMax"/>
          <c:max val="900"/>
          <c:min val="0"/>
        </c:scaling>
        <c:delete val="0"/>
        <c:axPos val="l"/>
        <c:majorGridlines>
          <c:spPr>
            <a:ln w="0">
              <a:solidFill>
                <a:schemeClr val="bg1">
                  <a:lumMod val="75000"/>
                </a:schemeClr>
              </a:solidFill>
            </a:ln>
          </c:spPr>
        </c:majorGridlines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200" b="1" baseline="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712025936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egendEntry>
        <c:idx val="3"/>
        <c:delete val="1"/>
      </c:legendEntry>
      <c:layout>
        <c:manualLayout>
          <c:xMode val="edge"/>
          <c:yMode val="edge"/>
          <c:x val="0.76448500423352816"/>
          <c:y val="2.4962093558712865E-2"/>
          <c:w val="0.23551502488035761"/>
          <c:h val="0.82350500661174797"/>
        </c:manualLayout>
      </c:layout>
      <c:overlay val="0"/>
      <c:txPr>
        <a:bodyPr/>
        <a:lstStyle/>
        <a:p>
          <a:pPr>
            <a:defRPr sz="900" b="0" i="0" baseline="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cene3d>
      <a:camera prst="orthographicFront"/>
      <a:lightRig rig="threePt" dir="t"/>
    </a:scene3d>
    <a:sp3d prstMaterial="legacyWireframe"/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25"/>
      <c:rotY val="30"/>
      <c:depthPercent val="100"/>
      <c:rAngAx val="1"/>
    </c:view3D>
    <c:floor>
      <c:thickness val="0"/>
    </c:floor>
    <c:sideWall>
      <c:thickness val="0"/>
      <c:spPr>
        <a:noFill/>
        <a:ln>
          <a:noFill/>
        </a:ln>
      </c:spPr>
    </c:sideWall>
    <c:backWall>
      <c:thickness val="0"/>
      <c:spPr>
        <a:noFill/>
        <a:ln>
          <a:noFill/>
        </a:ln>
      </c:spPr>
    </c:backWall>
    <c:plotArea>
      <c:layout>
        <c:manualLayout>
          <c:layoutTarget val="inner"/>
          <c:xMode val="edge"/>
          <c:yMode val="edge"/>
          <c:x val="6.6752879758843406E-2"/>
          <c:y val="2.721605512706219E-2"/>
          <c:w val="0.77471915427249394"/>
          <c:h val="0.8758561953868349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средства бюджета города</c:v>
                </c:pt>
              </c:strCache>
            </c:strRef>
          </c:tx>
          <c:spPr>
            <a:solidFill>
              <a:srgbClr val="00CC00"/>
            </a:solidFill>
          </c:spPr>
          <c:invertIfNegative val="1"/>
          <c:dPt>
            <c:idx val="0"/>
            <c:invertIfNegative val="1"/>
            <c:bubble3D val="1"/>
            <c:extLst xmlns:c16r2="http://schemas.microsoft.com/office/drawing/2015/06/chart">
              <c:ext xmlns:c16="http://schemas.microsoft.com/office/drawing/2014/chart" uri="{C3380CC4-5D6E-409C-BE32-E72D297353CC}">
                <c16:uniqueId val="{00000000-404E-4B06-A2D4-E22B921A681F}"/>
              </c:ext>
            </c:extLst>
          </c:dPt>
          <c:dPt>
            <c:idx val="1"/>
            <c:invertIfNegative val="1"/>
            <c:bubble3D val="1"/>
            <c:extLst xmlns:c16r2="http://schemas.microsoft.com/office/drawing/2015/06/chart">
              <c:ext xmlns:c16="http://schemas.microsoft.com/office/drawing/2014/chart" uri="{C3380CC4-5D6E-409C-BE32-E72D297353CC}">
                <c16:uniqueId val="{00000001-404E-4B06-A2D4-E22B921A681F}"/>
              </c:ext>
            </c:extLst>
          </c:dPt>
          <c:dPt>
            <c:idx val="2"/>
            <c:invertIfNegative val="1"/>
            <c:bubble3D val="1"/>
            <c:extLst xmlns:c16r2="http://schemas.microsoft.com/office/drawing/2015/06/chart">
              <c:ext xmlns:c16="http://schemas.microsoft.com/office/drawing/2014/chart" uri="{C3380CC4-5D6E-409C-BE32-E72D297353CC}">
                <c16:uniqueId val="{00000002-404E-4B06-A2D4-E22B921A681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Лист1!$A$2:$A$4</c:f>
              <c:strCache>
                <c:ptCount val="3"/>
                <c:pt idx="0">
                  <c:v>2018 (факт)</c:v>
                </c:pt>
                <c:pt idx="1">
                  <c:v>2019 (факт)</c:v>
                </c:pt>
                <c:pt idx="2">
                  <c:v>2020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 formatCode="General">
                  <c:v>1.2</c:v>
                </c:pt>
                <c:pt idx="1">
                  <c:v>9</c:v>
                </c:pt>
                <c:pt idx="2">
                  <c:v>23.2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404E-4B06-A2D4-E22B921A681F}"/>
            </c:ex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средства федерального и краевого бюджетов</c:v>
                </c:pt>
              </c:strCache>
            </c:strRef>
          </c:tx>
          <c:spPr>
            <a:solidFill>
              <a:srgbClr val="00FFFF"/>
            </a:solidFill>
          </c:spPr>
          <c:invertIfNegative val="1"/>
          <c:dLbls>
            <c:dLbl>
              <c:idx val="0"/>
              <c:layout>
                <c:manualLayout>
                  <c:x val="1.9055103909582181E-3"/>
                  <c:y val="-6.20570360082829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Лист1!$A$2:$A$4</c:f>
              <c:strCache>
                <c:ptCount val="3"/>
                <c:pt idx="0">
                  <c:v>2018 (факт)</c:v>
                </c:pt>
                <c:pt idx="1">
                  <c:v>2019 (факт)</c:v>
                </c:pt>
                <c:pt idx="2">
                  <c:v>2020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22.1</c:v>
                </c:pt>
                <c:pt idx="1">
                  <c:v>158.69999999999999</c:v>
                </c:pt>
                <c:pt idx="2" formatCode="0.0">
                  <c:v>400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404E-4B06-A2D4-E22B921A681F}"/>
            </c:ex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4"/>
        <c:gapDepth val="126"/>
        <c:shape val="cylinder"/>
        <c:axId val="1712018320"/>
        <c:axId val="1712021584"/>
        <c:axId val="0"/>
      </c:bar3DChart>
      <c:catAx>
        <c:axId val="1712018320"/>
        <c:scaling>
          <c:orientation val="minMax"/>
        </c:scaling>
        <c:delete val="0"/>
        <c:axPos val="b"/>
        <c:numFmt formatCode="General" sourceLinked="1"/>
        <c:majorTickMark val="out"/>
        <c:minorTickMark val="cross"/>
        <c:tickLblPos val="nextTo"/>
        <c:txPr>
          <a:bodyPr/>
          <a:lstStyle/>
          <a:p>
            <a:pPr>
              <a:defRPr sz="1000" b="1" baseline="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712021584"/>
        <c:crosses val="autoZero"/>
        <c:auto val="1"/>
        <c:lblAlgn val="ctr"/>
        <c:lblOffset val="100"/>
        <c:noMultiLvlLbl val="1"/>
      </c:catAx>
      <c:valAx>
        <c:axId val="1712021584"/>
        <c:scaling>
          <c:orientation val="minMax"/>
          <c:max val="400"/>
          <c:min val="0"/>
        </c:scaling>
        <c:delete val="0"/>
        <c:axPos val="l"/>
        <c:majorGridlines/>
        <c:numFmt formatCode="General" sourceLinked="1"/>
        <c:majorTickMark val="out"/>
        <c:minorTickMark val="in"/>
        <c:tickLblPos val="nextTo"/>
        <c:spPr>
          <a:ln/>
        </c:spPr>
        <c:txPr>
          <a:bodyPr/>
          <a:lstStyle/>
          <a:p>
            <a: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712018320"/>
        <c:crosses val="autoZero"/>
        <c:crossBetween val="between"/>
        <c:majorUnit val="50"/>
      </c:valAx>
    </c:plotArea>
    <c:legend>
      <c:legendPos val="r"/>
      <c:legendEntry>
        <c:idx val="0"/>
        <c:txPr>
          <a:bodyPr/>
          <a:lstStyle/>
          <a:p>
            <a:pPr rtl="0">
              <a:defRPr sz="1200" b="1" kern="0" baseline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 rtl="0">
              <a:defRPr sz="1200" b="1" kern="0" baseline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7876907329628241"/>
          <c:y val="9.1535213974614713E-2"/>
          <c:w val="0.18880427122404739"/>
          <c:h val="0.62606428088219801"/>
        </c:manualLayout>
      </c:layout>
      <c:overlay val="0"/>
      <c:txPr>
        <a:bodyPr/>
        <a:lstStyle/>
        <a:p>
          <a:pPr rtl="0">
            <a:defRPr sz="1200" kern="0" baseline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1"/>
  </c:chart>
  <c:spPr>
    <a:ln w="15875">
      <a:solidFill>
        <a:schemeClr val="tx1"/>
      </a:solidFill>
    </a:ln>
    <a:scene3d>
      <a:camera prst="orthographicFront"/>
      <a:lightRig rig="threePt" dir="t"/>
    </a:scene3d>
  </c:spPr>
  <c:txPr>
    <a:bodyPr/>
    <a:lstStyle/>
    <a:p>
      <a:pPr algn="just">
        <a:defRPr sz="1800"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072279691599687E-2"/>
          <c:y val="2.5527139076494988E-2"/>
          <c:w val="0.95855440002005532"/>
          <c:h val="0.80859710763131587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Лист3!$A$2</c:f>
              <c:strCache>
                <c:ptCount val="1"/>
                <c:pt idx="0">
                  <c:v>налоговые доходы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Лист3!$B$1:$D$1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Лист3!$B$2:$D$2</c:f>
              <c:numCache>
                <c:formatCode>#\ ##0.0</c:formatCode>
                <c:ptCount val="3"/>
                <c:pt idx="0">
                  <c:v>787.2</c:v>
                </c:pt>
                <c:pt idx="1">
                  <c:v>765.1</c:v>
                </c:pt>
                <c:pt idx="2">
                  <c:v>771.5</c:v>
                </c:pt>
              </c:numCache>
            </c:numRef>
          </c:val>
        </c:ser>
        <c:ser>
          <c:idx val="1"/>
          <c:order val="1"/>
          <c:tx>
            <c:strRef>
              <c:f>Лист3!$A$3</c:f>
              <c:strCache>
                <c:ptCount val="1"/>
                <c:pt idx="0">
                  <c:v>неналоговые доходы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 smtClean="0"/>
                      <a:t>175,0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 smtClean="0"/>
                      <a:t>173,4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 smtClean="0"/>
                      <a:t>172,6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Лист3!$B$1:$D$1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Лист3!$B$3:$D$3</c:f>
              <c:numCache>
                <c:formatCode>#\ ##0.0</c:formatCode>
                <c:ptCount val="3"/>
                <c:pt idx="0">
                  <c:v>175</c:v>
                </c:pt>
                <c:pt idx="1">
                  <c:v>173.4</c:v>
                </c:pt>
                <c:pt idx="2">
                  <c:v>172.6</c:v>
                </c:pt>
              </c:numCache>
            </c:numRef>
          </c:val>
        </c:ser>
        <c:ser>
          <c:idx val="2"/>
          <c:order val="2"/>
          <c:tx>
            <c:strRef>
              <c:f>Лист3!$A$4</c:f>
              <c:strCache>
                <c:ptCount val="1"/>
                <c:pt idx="0">
                  <c:v>безвозмездные поступления 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Лист3!$B$1:$D$1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Лист3!$B$4:$D$4</c:f>
              <c:numCache>
                <c:formatCode>#\ ##0.0</c:formatCode>
                <c:ptCount val="3"/>
                <c:pt idx="0">
                  <c:v>2943.4</c:v>
                </c:pt>
                <c:pt idx="1">
                  <c:v>1567.2</c:v>
                </c:pt>
                <c:pt idx="2">
                  <c:v>1387.3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585864544"/>
        <c:axId val="1585849856"/>
        <c:axId val="0"/>
      </c:bar3DChart>
      <c:catAx>
        <c:axId val="15858645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585849856"/>
        <c:crosses val="autoZero"/>
        <c:auto val="1"/>
        <c:lblAlgn val="ctr"/>
        <c:lblOffset val="100"/>
        <c:noMultiLvlLbl val="0"/>
      </c:catAx>
      <c:valAx>
        <c:axId val="1585849856"/>
        <c:scaling>
          <c:orientation val="minMax"/>
        </c:scaling>
        <c:delete val="1"/>
        <c:axPos val="l"/>
        <c:numFmt formatCode="#\ ##0.0" sourceLinked="1"/>
        <c:majorTickMark val="none"/>
        <c:minorTickMark val="none"/>
        <c:tickLblPos val="nextTo"/>
        <c:crossAx val="15858645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20"/>
      <c:rotY val="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1.2073815510670521E-2"/>
          <c:w val="0.73019525521056872"/>
          <c:h val="0.87585629612304816"/>
        </c:manualLayout>
      </c:layout>
      <c:bar3DChart>
        <c:barDir val="col"/>
        <c:grouping val="stacked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Региональный проект "Дорожная сеть"</c:v>
                </c:pt>
              </c:strCache>
            </c:strRef>
          </c:tx>
          <c:spPr>
            <a:solidFill>
              <a:srgbClr val="0066FF"/>
            </a:solidFill>
            <a:ln>
              <a:noFill/>
            </a:ln>
          </c:spPr>
          <c:invertIfNegative val="1"/>
          <c:dLbls>
            <c:dLbl>
              <c:idx val="1"/>
              <c:layout>
                <c:manualLayout>
                  <c:x val="-5.7850047827134E-3"/>
                  <c:y val="2.0390559614092085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202,4</a:t>
                    </a:r>
                    <a:endParaRPr lang="en-US" dirty="0"/>
                  </a:p>
                  <a:p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9EB2-4E1C-97DC-6A06D6E40FA7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1.9600063028863382E-3"/>
                  <c:y val="-8.246766891787589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2ECF-496A-BB51-F9E5433DC7FB}"/>
                </c:ext>
                <c:ext xmlns:c15="http://schemas.microsoft.com/office/drawing/2012/chart" uri="{CE6537A1-D6FC-4f65-9D91-7224C49458BB}">
                  <c15:layout>
                    <c:manualLayout>
                      <c:w val="8.509375080541598E-2"/>
                      <c:h val="4.8326815038079875E-2"/>
                    </c:manualLayout>
                  </c15:layout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2020 год</c:v>
                </c:pt>
                <c:pt idx="1">
                  <c:v>2021 год</c:v>
                </c:pt>
              </c:strCache>
            </c:strRef>
          </c:cat>
          <c:val>
            <c:numRef>
              <c:f>Лист1!$B$2:$B$3</c:f>
              <c:numCache>
                <c:formatCode>0.0</c:formatCode>
                <c:ptCount val="2"/>
                <c:pt idx="0">
                  <c:v>219.8</c:v>
                </c:pt>
                <c:pt idx="1">
                  <c:v>202.4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EB2-4E1C-97DC-6A06D6E40FA7}"/>
            </c:ex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>
                    <a:noFill/>
                  </a:ln>
                </c14:spPr>
              </c14:invertSolidFillFmt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Прочие мероприятия по капитальному ремонту и ремонту автомобильных дорог общего пользования</c:v>
                </c:pt>
              </c:strCache>
            </c:strRef>
          </c:tx>
          <c:spPr>
            <a:solidFill>
              <a:srgbClr val="DEA900"/>
            </a:solidFill>
          </c:spPr>
          <c:invertIfNegative val="1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 baseline="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2020 год</c:v>
                </c:pt>
                <c:pt idx="1">
                  <c:v>2021 год</c:v>
                </c:pt>
              </c:strCache>
            </c:strRef>
          </c:cat>
          <c:val>
            <c:numRef>
              <c:f>Лист1!$C$2:$C$3</c:f>
              <c:numCache>
                <c:formatCode>0.0</c:formatCode>
                <c:ptCount val="2"/>
                <c:pt idx="0">
                  <c:v>1.1000000000000001</c:v>
                </c:pt>
                <c:pt idx="1">
                  <c:v>1.1000000000000001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9EB2-4E1C-97DC-6A06D6E40FA7}"/>
            </c:ex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gapDepth val="49"/>
        <c:shape val="cylinder"/>
        <c:axId val="1712026480"/>
        <c:axId val="1712025392"/>
        <c:axId val="0"/>
      </c:bar3DChart>
      <c:catAx>
        <c:axId val="1712026480"/>
        <c:scaling>
          <c:orientation val="minMax"/>
        </c:scaling>
        <c:delete val="0"/>
        <c:axPos val="b"/>
        <c:numFmt formatCode="General" sourceLinked="1"/>
        <c:majorTickMark val="out"/>
        <c:minorTickMark val="cross"/>
        <c:tickLblPos val="nextTo"/>
        <c:txPr>
          <a:bodyPr/>
          <a:lstStyle/>
          <a:p>
            <a:pPr>
              <a:defRPr sz="1000" b="1" baseline="0"/>
            </a:pPr>
            <a:endParaRPr lang="ru-RU"/>
          </a:p>
        </c:txPr>
        <c:crossAx val="1712025392"/>
        <c:crosses val="autoZero"/>
        <c:auto val="1"/>
        <c:lblAlgn val="ctr"/>
        <c:lblOffset val="100"/>
        <c:noMultiLvlLbl val="1"/>
      </c:catAx>
      <c:valAx>
        <c:axId val="1712025392"/>
        <c:scaling>
          <c:orientation val="minMax"/>
        </c:scaling>
        <c:delete val="1"/>
        <c:axPos val="l"/>
        <c:numFmt formatCode="0.0" sourceLinked="1"/>
        <c:majorTickMark val="cross"/>
        <c:minorTickMark val="cross"/>
        <c:tickLblPos val="none"/>
        <c:crossAx val="1712026480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1200" b="1" baseline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200" b="1" baseline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68594433180838665"/>
          <c:y val="6.5975174113419632E-2"/>
          <c:w val="0.31405566819161329"/>
          <c:h val="0.82158312884925522"/>
        </c:manualLayout>
      </c:layout>
      <c:overlay val="1"/>
      <c:txPr>
        <a:bodyPr/>
        <a:lstStyle/>
        <a:p>
          <a:pPr>
            <a:defRPr sz="900" b="1" baseline="0">
              <a:solidFill>
                <a:schemeClr val="tx1"/>
              </a:solidFill>
            </a:defRPr>
          </a:pPr>
          <a:endParaRPr lang="ru-RU"/>
        </a:p>
      </c:txPr>
    </c:legend>
    <c:plotVisOnly val="1"/>
    <c:dispBlanksAs val="gap"/>
    <c:showDLblsOverMax val="1"/>
  </c:chart>
  <c:spPr>
    <a:ln w="15875">
      <a:solidFill>
        <a:schemeClr val="tx1"/>
      </a:solidFill>
    </a:ln>
    <a:scene3d>
      <a:camera prst="orthographicFront"/>
      <a:lightRig rig="threePt" dir="t"/>
    </a:scene3d>
    <a:sp3d/>
  </c:spPr>
  <c:txPr>
    <a:bodyPr/>
    <a:lstStyle/>
    <a:p>
      <a:pPr algn="just">
        <a:defRPr sz="1800"/>
      </a:pPr>
      <a:endParaRPr lang="ru-RU"/>
    </a:p>
  </c:txPr>
  <c:externalData r:id="rId1">
    <c:autoUpdate val="0"/>
  </c:externalData>
  <c:userShapes r:id="rId2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1.424532679553738E-3"/>
          <c:w val="0.99999999999999989"/>
          <c:h val="0.6746872040672728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Лист5!$A$2</c:f>
              <c:strCache>
                <c:ptCount val="1"/>
                <c:pt idx="0">
                  <c:v>Развитие муниципальной службы и противодействие коррупции в администрации города Невинномысска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Лист5!$B$1:$D$1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Лист5!$B$2:$D$2</c:f>
              <c:numCache>
                <c:formatCode>#\ ##0.0</c:formatCode>
                <c:ptCount val="3"/>
                <c:pt idx="0">
                  <c:v>0.1</c:v>
                </c:pt>
                <c:pt idx="1">
                  <c:v>0.1</c:v>
                </c:pt>
                <c:pt idx="2">
                  <c:v>0.1</c:v>
                </c:pt>
              </c:numCache>
            </c:numRef>
          </c:val>
        </c:ser>
        <c:ser>
          <c:idx val="2"/>
          <c:order val="1"/>
          <c:tx>
            <c:strRef>
              <c:f>Лист5!$A$3</c:f>
              <c:strCache>
                <c:ptCount val="1"/>
                <c:pt idx="0">
                  <c:v>Межнациональные отношения, поддержка казачества, профилактика терроризма, экстремизма, правонарушений и наркомании в городе Невинномысске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Лист5!$B$1:$D$1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Лист5!$B$3:$D$3</c:f>
              <c:numCache>
                <c:formatCode>#\ ##0.0</c:formatCode>
                <c:ptCount val="3"/>
                <c:pt idx="0">
                  <c:v>1.1000000000000001</c:v>
                </c:pt>
                <c:pt idx="1">
                  <c:v>0.2</c:v>
                </c:pt>
                <c:pt idx="2">
                  <c:v>0.2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712022128"/>
        <c:axId val="1712024304"/>
      </c:barChart>
      <c:catAx>
        <c:axId val="17120221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712024304"/>
        <c:crosses val="autoZero"/>
        <c:auto val="1"/>
        <c:lblAlgn val="ctr"/>
        <c:lblOffset val="100"/>
        <c:noMultiLvlLbl val="0"/>
      </c:catAx>
      <c:valAx>
        <c:axId val="171202430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\ ##0.0" sourceLinked="1"/>
        <c:majorTickMark val="none"/>
        <c:minorTickMark val="none"/>
        <c:tickLblPos val="nextTo"/>
        <c:crossAx val="17120221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1654661827698154E-2"/>
          <c:y val="0.75065663011415473"/>
          <c:w val="0.89945700477724699"/>
          <c:h val="0.2485887679146761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1400" b="1" baseline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рублей</a:t>
            </a:r>
            <a:endParaRPr lang="ru-RU" sz="1400" b="1" baseline="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1.7900612883291107E-2"/>
          <c:y val="0.1160755016431053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7.6605734135941156E-2"/>
          <c:y val="0.11392899792312866"/>
          <c:w val="0.95080499448438516"/>
          <c:h val="0.68771789274931072"/>
        </c:manualLayout>
      </c:layout>
      <c:bar3DChart>
        <c:barDir val="col"/>
        <c:grouping val="stacked"/>
        <c:varyColors val="0"/>
        <c:ser>
          <c:idx val="1"/>
          <c:order val="0"/>
          <c:tx>
            <c:strRef>
              <c:f>Лист1!$B$1</c:f>
              <c:strCache>
                <c:ptCount val="1"/>
                <c:pt idx="0">
                  <c:v>Кредиты банков</c:v>
                </c:pt>
              </c:strCache>
            </c:strRef>
          </c:tx>
          <c:spPr>
            <a:solidFill>
              <a:srgbClr val="FF5050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5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444.1</c:v>
                </c:pt>
                <c:pt idx="1">
                  <c:v>469.2</c:v>
                </c:pt>
                <c:pt idx="2">
                  <c:v>469.2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EC6-41F8-AFFF-83D525429D8F}"/>
            </c:ext>
          </c:extLst>
        </c:ser>
        <c:ser>
          <c:idx val="2"/>
          <c:order val="1"/>
          <c:tx>
            <c:strRef>
              <c:f>Лист1!$C$1</c:f>
              <c:strCache>
                <c:ptCount val="1"/>
                <c:pt idx="0">
                  <c:v>Бюджетные кредиты</c:v>
                </c:pt>
              </c:strCache>
            </c:strRef>
          </c:tx>
          <c:spPr>
            <a:solidFill>
              <a:srgbClr val="54A021">
                <a:lumMod val="60000"/>
                <a:lumOff val="40000"/>
              </a:srgbClr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5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EC6-41F8-AFFF-83D525429D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4"/>
        <c:gapDepth val="308"/>
        <c:shape val="box"/>
        <c:axId val="1712024848"/>
        <c:axId val="1712028112"/>
        <c:axId val="0"/>
      </c:bar3DChart>
      <c:catAx>
        <c:axId val="17120248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1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712028112"/>
        <c:crosses val="autoZero"/>
        <c:auto val="1"/>
        <c:lblAlgn val="ctr"/>
        <c:lblOffset val="100"/>
        <c:noMultiLvlLbl val="0"/>
      </c:catAx>
      <c:valAx>
        <c:axId val="1712028112"/>
        <c:scaling>
          <c:orientation val="minMax"/>
          <c:max val="2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712024848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4.5508387538514203E-2"/>
          <c:y val="4.2216241464445241E-4"/>
          <c:w val="0.95449161246148584"/>
          <c:h val="8.290575858003959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2405782976910752E-2"/>
          <c:y val="2.9573005190346613E-2"/>
          <c:w val="0.9510700752900727"/>
          <c:h val="0.87439681853113227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общая долговая нагрузка</c:v>
                </c:pt>
              </c:strCache>
            </c:strRef>
          </c:tx>
          <c:spPr>
            <a:ln w="149225" cap="rnd">
              <a:solidFill>
                <a:schemeClr val="accent1">
                  <a:lumMod val="50000"/>
                  <a:alpha val="57000"/>
                </a:schemeClr>
              </a:solidFill>
              <a:round/>
            </a:ln>
            <a:effectLst/>
          </c:spPr>
          <c:marker>
            <c:symbol val="square"/>
            <c:size val="5"/>
            <c:spPr>
              <a:solidFill>
                <a:schemeClr val="accent1"/>
              </a:solidFill>
              <a:ln w="193675" cap="rnd">
                <a:solidFill>
                  <a:srgbClr val="FF0000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4.6679772125000005E-2"/>
                  <c:y val="-9.81316849270773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97FA-406E-B6AA-380DA91A25F0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5.8847405190136058E-2"/>
                  <c:y val="-9.99545624430455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97FA-406E-B6AA-380DA91A25F0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5.5281137110147545E-2"/>
                  <c:y val="-0.1191780925464769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97FA-406E-B6AA-380DA91A25F0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2.3794100714067783E-2"/>
                  <c:y val="-0.1104287839890417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3200" b="1" i="0" u="none" strike="noStrike" kern="1200" baseline="0">
                      <a:solidFill>
                        <a:schemeClr val="accent5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97FA-406E-B6AA-380DA91A25F0}"/>
                </c:ext>
                <c:ext xmlns:c15="http://schemas.microsoft.com/office/drawing/2012/chart" uri="{CE6537A1-D6FC-4f65-9D91-7224C49458BB}">
                  <c15:layout>
                    <c:manualLayout>
                      <c:w val="0.14306296214000913"/>
                      <c:h val="0.10992045569815914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trendline>
            <c:spPr>
              <a:ln w="19050" cap="rnd">
                <a:noFill/>
                <a:prstDash val="sysDot"/>
              </a:ln>
              <a:effectLst/>
            </c:spPr>
            <c:trendlineType val="movingAvg"/>
            <c:period val="2"/>
            <c:dispRSqr val="0"/>
            <c:dispEq val="0"/>
          </c:trendline>
          <c:cat>
            <c:numRef>
              <c:f>Лист1!$A$2:$A$5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numCache>
            </c:numRef>
          </c:cat>
          <c:val>
            <c:numRef>
              <c:f>Лист1!$B$2:$B$5</c:f>
              <c:numCache>
                <c:formatCode>0.0</c:formatCode>
                <c:ptCount val="4"/>
                <c:pt idx="0">
                  <c:v>42.1</c:v>
                </c:pt>
                <c:pt idx="1">
                  <c:v>46.2</c:v>
                </c:pt>
                <c:pt idx="2">
                  <c:v>50</c:v>
                </c:pt>
                <c:pt idx="3" formatCode="General">
                  <c:v>49.7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97FA-406E-B6AA-380DA91A25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85863456"/>
        <c:axId val="1585864000"/>
      </c:lineChart>
      <c:catAx>
        <c:axId val="15858634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600" b="1" i="0" u="none" strike="noStrike" kern="100" spc="0" baseline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585864000"/>
        <c:crosses val="autoZero"/>
        <c:auto val="1"/>
        <c:lblAlgn val="ctr"/>
        <c:lblOffset val="100"/>
        <c:noMultiLvlLbl val="0"/>
      </c:catAx>
      <c:valAx>
        <c:axId val="1585864000"/>
        <c:scaling>
          <c:orientation val="minMax"/>
          <c:max val="80"/>
          <c:min val="30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585863456"/>
        <c:crosses val="autoZero"/>
        <c:crossBetween val="between"/>
        <c:majorUnit val="10"/>
      </c:valAx>
      <c:spPr>
        <a:solidFill>
          <a:srgbClr val="FFFF99"/>
        </a:solidFill>
        <a:ln cap="rnd">
          <a:solidFill>
            <a:schemeClr val="accent1"/>
          </a:solidFill>
        </a:ln>
        <a:effectLst/>
      </c:spPr>
    </c:plotArea>
    <c:plotVisOnly val="1"/>
    <c:dispBlanksAs val="gap"/>
    <c:showDLblsOverMax val="0"/>
  </c:chart>
  <c:spPr>
    <a:solidFill>
      <a:schemeClr val="accent1">
        <a:lumMod val="40000"/>
        <a:lumOff val="60000"/>
      </a:schemeClr>
    </a:solidFill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298274253428154"/>
          <c:y val="3.5781780747765612E-2"/>
          <c:w val="0.7036208046434772"/>
          <c:h val="0.95950449950005545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FFFF00"/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 prstMaterial="flat">
              <a:bevelT w="25400" h="330200"/>
              <a:bevelB/>
              <a:contourClr>
                <a:srgbClr val="000000"/>
              </a:contourClr>
            </a:sp3d>
          </c:spPr>
          <c:explosion val="11"/>
          <c:dPt>
            <c:idx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 prstMaterial="flat">
                <a:bevelT w="25400" h="330200"/>
                <a:bevelB/>
                <a:contourClr>
                  <a:srgbClr val="000000"/>
                </a:contourClr>
              </a:sp3d>
            </c:spPr>
          </c:dPt>
          <c:dPt>
            <c:idx val="1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 prstMaterial="flat">
                <a:bevelT w="25400" h="330200"/>
                <a:bevelB/>
                <a:contourClr>
                  <a:srgbClr val="000000"/>
                </a:contourClr>
              </a:sp3d>
            </c:spPr>
          </c:dPt>
          <c:dLbls>
            <c:dLbl>
              <c:idx val="0"/>
              <c:layout>
                <c:manualLayout>
                  <c:x val="-4.1616957324574953E-2"/>
                  <c:y val="1.39423042829756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3267752925413606"/>
                      <c:h val="0.10183093421526181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8.0365542964686476E-4"/>
                  <c:y val="5.547551454093718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ru-RU" sz="1600" b="1" i="0" u="none" strike="noStrike" kern="1200" baseline="0" dirty="0" smtClean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Tahoma" pitchFamily="34" charset="0"/>
                    <a:cs typeface="Tahoma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Количество участников от общего числа поселений
</c:v>
                </c:pt>
                <c:pt idx="1">
                  <c:v>Количество победителей от числа участников</c:v>
                </c:pt>
                <c:pt idx="2">
                  <c:v>Категория 3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 formatCode="0.0">
                  <c:v>15</c:v>
                </c:pt>
                <c:pt idx="1">
                  <c:v>2.7</c:v>
                </c:pt>
                <c:pt idx="2">
                  <c:v>2.85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32"/>
        <c:holeSize val="50"/>
      </c:doughnutChart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496088688152753"/>
          <c:y val="4.7316520479454699E-2"/>
          <c:w val="0.77191295649715874"/>
          <c:h val="0.90593592960297897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FFFF00"/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 prstMaterial="flat">
              <a:bevelT w="25400" h="330200"/>
              <a:bevelB/>
              <a:contourClr>
                <a:srgbClr val="000000"/>
              </a:contourClr>
            </a:sp3d>
          </c:spPr>
          <c:explosion val="10"/>
          <c:dPt>
            <c:idx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 prstMaterial="flat">
                <a:bevelT w="25400" h="330200"/>
                <a:bevelB/>
                <a:contourClr>
                  <a:srgbClr val="000000"/>
                </a:contourClr>
              </a:sp3d>
            </c:spPr>
          </c:dPt>
          <c:dPt>
            <c:idx val="1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 prstMaterial="flat">
                <a:bevelT w="25400" h="330200"/>
                <a:bevelB/>
                <a:contourClr>
                  <a:srgbClr val="000000"/>
                </a:contourClr>
              </a:sp3d>
            </c:spPr>
          </c:dPt>
          <c:dLbls>
            <c:dLbl>
              <c:idx val="0"/>
              <c:layout>
                <c:manualLayout>
                  <c:x val="-4.1616957324575057E-2"/>
                  <c:y val="1.76948424170364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3267752925413606"/>
                      <c:h val="0.10183093421526181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8.0365542964686476E-4"/>
                  <c:y val="5.547551454093718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ru-RU" sz="1600" b="1" i="0" u="none" strike="noStrike" kern="1200" baseline="0" dirty="0" smtClean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Tahoma" pitchFamily="34" charset="0"/>
                    <a:cs typeface="Tahoma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Количество участников от общего числа поселений
</c:v>
                </c:pt>
                <c:pt idx="1">
                  <c:v>Количество победителей от числа участников</c:v>
                </c:pt>
                <c:pt idx="2">
                  <c:v>Категория 3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 formatCode="0.0">
                  <c:v>15</c:v>
                </c:pt>
                <c:pt idx="1">
                  <c:v>2.1</c:v>
                </c:pt>
                <c:pt idx="2">
                  <c:v>6.4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50"/>
        <c:holeSize val="50"/>
      </c:doughnutChart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1633874920972575E-2"/>
          <c:y val="3.5781905062435691E-2"/>
          <c:w val="0.83320320496214806"/>
          <c:h val="0.7155894358087479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FFFF00"/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 prstMaterial="flat">
              <a:bevelT w="25400" h="330200"/>
              <a:bevelB/>
              <a:contourClr>
                <a:srgbClr val="000000"/>
              </a:contourClr>
            </a:sp3d>
          </c:spPr>
          <c:explosion val="10"/>
          <c:dPt>
            <c:idx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 prstMaterial="flat">
                <a:bevelT w="25400" h="330200"/>
                <a:bevelB/>
                <a:contourClr>
                  <a:srgbClr val="000000"/>
                </a:contourClr>
              </a:sp3d>
            </c:spPr>
          </c:dPt>
          <c:dPt>
            <c:idx val="1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 prstMaterial="flat">
                <a:bevelT w="25400" h="330200"/>
                <a:bevelB/>
                <a:contourClr>
                  <a:srgbClr val="000000"/>
                </a:contourClr>
              </a:sp3d>
            </c:spPr>
          </c:dPt>
          <c:dLbls>
            <c:dLbl>
              <c:idx val="0"/>
              <c:layout>
                <c:manualLayout>
                  <c:x val="-4.1616957324575057E-2"/>
                  <c:y val="1.769484241703640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lang="ru-RU" sz="1400" b="1" i="0" u="none" strike="noStrike" kern="120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Tahoma" pitchFamily="34" charset="0"/>
                      <a:cs typeface="Tahoma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3267752925413606"/>
                      <c:h val="0.10183093421526181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8.0365542964686476E-4"/>
                  <c:y val="5.547551454093718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ru-RU" sz="1600" b="1" i="0" u="none" strike="noStrike" kern="1200" baseline="0" dirty="0" smtClean="0">
                    <a:ln>
                      <a:noFill/>
                    </a:ln>
                    <a:solidFill>
                      <a:schemeClr val="tx1"/>
                    </a:solidFill>
                    <a:latin typeface="Century Gothic" panose="020B0502020202020204" pitchFamily="34" charset="0"/>
                    <a:ea typeface="Tahoma" pitchFamily="34" charset="0"/>
                    <a:cs typeface="Tahoma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Количество участников от общего числа поселений
</c:v>
                </c:pt>
                <c:pt idx="1">
                  <c:v>Количество победителей от числа участников</c:v>
                </c:pt>
                <c:pt idx="2">
                  <c:v>Категория 3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 formatCode="0.0">
                  <c:v>15</c:v>
                </c:pt>
                <c:pt idx="1">
                  <c:v>8.3000000000000007</c:v>
                </c:pt>
                <c:pt idx="2">
                  <c:v>4.3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50"/>
        <c:holeSize val="50"/>
      </c:doughnutChart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7.0822431213711609E-2"/>
          <c:w val="0.72695851254622501"/>
          <c:h val="0.865867219743456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27000"/>
              <a:bevelB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127000"/>
                <a:bevelB/>
              </a:sp3d>
            </c:spPr>
          </c:dPt>
          <c:dPt>
            <c:idx val="1"/>
            <c:invertIfNegative val="0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w="127000"/>
                <a:bevelB/>
              </a:sp3d>
            </c:spPr>
          </c:dPt>
          <c:dPt>
            <c:idx val="2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w="228600"/>
                <a:bevelB/>
                <a:contourClr>
                  <a:srgbClr val="000000"/>
                </a:contourClr>
              </a:sp3d>
            </c:spPr>
          </c:dPt>
          <c:dLbls>
            <c:dLbl>
              <c:idx val="2"/>
              <c:layout>
                <c:manualLayout>
                  <c:x val="0"/>
                  <c:y val="0.1511177521351557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2.2499207235062799E-2"/>
                  <c:y val="0.2060696620024850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779184384563365"/>
                      <c:h val="0.23989035977659059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effectLst/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2017 год (факт)</c:v>
                </c:pt>
                <c:pt idx="1">
                  <c:v>2018 год (факт)</c:v>
                </c:pt>
                <c:pt idx="2">
                  <c:v>2019 год (оценка)</c:v>
                </c:pt>
                <c:pt idx="3">
                  <c:v>2020 год (проект)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380.8</c:v>
                </c:pt>
                <c:pt idx="1">
                  <c:v>317.3</c:v>
                </c:pt>
                <c:pt idx="2">
                  <c:v>1863.2</c:v>
                </c:pt>
                <c:pt idx="3">
                  <c:v>1068.5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2017 год (факт)</c:v>
                </c:pt>
                <c:pt idx="1">
                  <c:v>2018 год (факт)</c:v>
                </c:pt>
                <c:pt idx="2">
                  <c:v>2019 год (оценка)</c:v>
                </c:pt>
                <c:pt idx="3">
                  <c:v>2020 год (проект)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735253200"/>
        <c:axId val="1735249936"/>
      </c:barChart>
      <c:lineChart>
        <c:grouping val="standard"/>
        <c:varyColors val="0"/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2017 год (факт)</c:v>
                </c:pt>
                <c:pt idx="1">
                  <c:v>2018 год (факт)</c:v>
                </c:pt>
                <c:pt idx="2">
                  <c:v>2019 год (оценка)</c:v>
                </c:pt>
                <c:pt idx="3">
                  <c:v>2020 год (проект)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35253200"/>
        <c:axId val="1735249936"/>
      </c:lineChart>
      <c:catAx>
        <c:axId val="17352532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ru-RU"/>
          </a:p>
        </c:txPr>
        <c:crossAx val="1735249936"/>
        <c:crosses val="autoZero"/>
        <c:auto val="1"/>
        <c:lblAlgn val="ctr"/>
        <c:lblOffset val="100"/>
        <c:noMultiLvlLbl val="0"/>
      </c:catAx>
      <c:valAx>
        <c:axId val="1735249936"/>
        <c:scaling>
          <c:orientation val="minMax"/>
          <c:max val="1100"/>
        </c:scaling>
        <c:delete val="1"/>
        <c:axPos val="l"/>
        <c:numFmt formatCode="General" sourceLinked="1"/>
        <c:majorTickMark val="out"/>
        <c:minorTickMark val="none"/>
        <c:tickLblPos val="nextTo"/>
        <c:crossAx val="17352532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4250777691367627E-2"/>
          <c:y val="2.0208981409473022E-2"/>
          <c:w val="0.93827074769470054"/>
          <c:h val="0.57436456713142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Отчет за 2018 год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Налоговые доходы</c:v>
                </c:pt>
                <c:pt idx="1">
                  <c:v>Неналоговые доходы</c:v>
                </c:pt>
              </c:strCache>
            </c:strRef>
          </c:cat>
          <c:val>
            <c:numRef>
              <c:f>Лист1!$B$2:$B$3</c:f>
              <c:numCache>
                <c:formatCode>0.0</c:formatCode>
                <c:ptCount val="2"/>
                <c:pt idx="0">
                  <c:v>655</c:v>
                </c:pt>
                <c:pt idx="1">
                  <c:v>227.7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Оценка 2019 года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dkEdge">
              <a:bevelT/>
              <a:bevelB/>
            </a:sp3d>
          </c:spPr>
          <c:invertIfNegative val="0"/>
          <c:dLbls>
            <c:dLbl>
              <c:idx val="1"/>
              <c:layout>
                <c:manualLayout>
                  <c:x val="-4.4092323075214674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Налоговые доходы</c:v>
                </c:pt>
                <c:pt idx="1">
                  <c:v>Неналоговые доходы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756.6</c:v>
                </c:pt>
                <c:pt idx="1">
                  <c:v>139.30000000000001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Проект 2020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Налоговые доходы</c:v>
                </c:pt>
                <c:pt idx="1">
                  <c:v>Неналоговые доходы</c:v>
                </c:pt>
              </c:strCache>
            </c:strRef>
          </c:cat>
          <c:val>
            <c:numRef>
              <c:f>Лист1!$D$2:$D$3</c:f>
              <c:numCache>
                <c:formatCode>0.0</c:formatCode>
                <c:ptCount val="2"/>
                <c:pt idx="0" formatCode="General">
                  <c:v>787.2</c:v>
                </c:pt>
                <c:pt idx="1">
                  <c:v>175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Проект 2021 года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Налоговые доходы</c:v>
                </c:pt>
                <c:pt idx="1">
                  <c:v>Неналоговые доходы</c:v>
                </c:pt>
              </c:strCache>
            </c:strRef>
          </c:cat>
          <c:val>
            <c:numRef>
              <c:f>Лист1!$E$2:$E$3</c:f>
              <c:numCache>
                <c:formatCode>General</c:formatCode>
                <c:ptCount val="2"/>
                <c:pt idx="0">
                  <c:v>765.1</c:v>
                </c:pt>
                <c:pt idx="1">
                  <c:v>173.4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Проект 2022 года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Налоговые доходы</c:v>
                </c:pt>
                <c:pt idx="1">
                  <c:v>Неналоговые доходы</c:v>
                </c:pt>
              </c:strCache>
            </c:strRef>
          </c:cat>
          <c:val>
            <c:numRef>
              <c:f>Лист1!$F$2:$F$3</c:f>
              <c:numCache>
                <c:formatCode>General</c:formatCode>
                <c:ptCount val="2"/>
                <c:pt idx="0">
                  <c:v>771.5</c:v>
                </c:pt>
                <c:pt idx="1">
                  <c:v>172.6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70"/>
        <c:overlap val="2"/>
        <c:axId val="1585850400"/>
        <c:axId val="1585852032"/>
      </c:barChart>
      <c:catAx>
        <c:axId val="15858504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85852032"/>
        <c:crosses val="autoZero"/>
        <c:auto val="1"/>
        <c:lblAlgn val="ctr"/>
        <c:lblOffset val="100"/>
        <c:noMultiLvlLbl val="0"/>
      </c:catAx>
      <c:valAx>
        <c:axId val="1585852032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extTo"/>
        <c:crossAx val="1585850400"/>
        <c:crosses val="autoZero"/>
        <c:crossBetween val="between"/>
      </c:valAx>
      <c:spPr>
        <a:noFill/>
        <a:ln>
          <a:noFill/>
        </a:ln>
        <a:effectLst>
          <a:glow rad="127000">
            <a:schemeClr val="accent1">
              <a:alpha val="96000"/>
            </a:schemeClr>
          </a:glow>
        </a:effectLst>
      </c:spPr>
    </c:plotArea>
    <c:legend>
      <c:legendPos val="b"/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0.17774052294118958"/>
          <c:y val="0.75228453209582213"/>
          <c:w val="0.66289908753910498"/>
          <c:h val="0.2075671510504948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954514313224457E-2"/>
          <c:y val="4.6813207135608811E-2"/>
          <c:w val="0.57642607611499952"/>
          <c:h val="0.8020672306364578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 на доходы физ. лиц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65100" prst="coolSlant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Лист1!$B$2:$B$6</c:f>
              <c:numCache>
                <c:formatCode>0.0</c:formatCode>
                <c:ptCount val="5"/>
                <c:pt idx="0">
                  <c:v>373.7</c:v>
                </c:pt>
                <c:pt idx="1">
                  <c:v>192.3</c:v>
                </c:pt>
                <c:pt idx="2">
                  <c:v>66.099999999999994</c:v>
                </c:pt>
                <c:pt idx="3">
                  <c:v>10.4</c:v>
                </c:pt>
                <c:pt idx="4">
                  <c:v>12.5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Имущественные налоги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65100" prst="coolSlant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Лист1!$C$2:$C$6</c:f>
              <c:numCache>
                <c:formatCode>0.0</c:formatCode>
                <c:ptCount val="5"/>
                <c:pt idx="0">
                  <c:v>479</c:v>
                </c:pt>
                <c:pt idx="1">
                  <c:v>190.6</c:v>
                </c:pt>
                <c:pt idx="2">
                  <c:v>62.4</c:v>
                </c:pt>
                <c:pt idx="3">
                  <c:v>11.9</c:v>
                </c:pt>
                <c:pt idx="4">
                  <c:v>12.7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Налоги на совокупный доход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65100" prst="coolSlant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Лист1!$D$2:$D$6</c:f>
              <c:numCache>
                <c:formatCode>0.0</c:formatCode>
                <c:ptCount val="5"/>
                <c:pt idx="0">
                  <c:v>500.5</c:v>
                </c:pt>
                <c:pt idx="1">
                  <c:v>199</c:v>
                </c:pt>
                <c:pt idx="2">
                  <c:v>62</c:v>
                </c:pt>
                <c:pt idx="3">
                  <c:v>12.4</c:v>
                </c:pt>
                <c:pt idx="4">
                  <c:v>13.3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Акцизы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65100" prst="coolSlant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Лист1!$E$2:$E$6</c:f>
              <c:numCache>
                <c:formatCode>0.0</c:formatCode>
                <c:ptCount val="5"/>
                <c:pt idx="0">
                  <c:v>520</c:v>
                </c:pt>
                <c:pt idx="1">
                  <c:v>199</c:v>
                </c:pt>
                <c:pt idx="2">
                  <c:v>19.3</c:v>
                </c:pt>
                <c:pt idx="3">
                  <c:v>13.1</c:v>
                </c:pt>
                <c:pt idx="4">
                  <c:v>13.7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Государственная пошлина и прочие налоги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65100" prst="coolSlant"/>
            </a:sp3d>
          </c:spPr>
          <c:invertIfNegative val="0"/>
          <c:dLbls>
            <c:dLbl>
              <c:idx val="2"/>
              <c:layout>
                <c:manualLayout>
                  <c:x val="-2.050805724428552E-3"/>
                  <c:y val="-1.964813338865065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Лист1!$F$2:$F$6</c:f>
              <c:numCache>
                <c:formatCode>0.0</c:formatCode>
                <c:ptCount val="5"/>
                <c:pt idx="0">
                  <c:v>539.20000000000005</c:v>
                </c:pt>
                <c:pt idx="1">
                  <c:v>199</c:v>
                </c:pt>
                <c:pt idx="2">
                  <c:v>5.2</c:v>
                </c:pt>
                <c:pt idx="3">
                  <c:v>13.8</c:v>
                </c:pt>
                <c:pt idx="4">
                  <c:v>14.3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315425824"/>
        <c:axId val="1712016688"/>
      </c:barChart>
      <c:catAx>
        <c:axId val="13154258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12016688"/>
        <c:crosses val="autoZero"/>
        <c:auto val="1"/>
        <c:lblAlgn val="ctr"/>
        <c:lblOffset val="100"/>
        <c:noMultiLvlLbl val="0"/>
      </c:catAx>
      <c:valAx>
        <c:axId val="17120166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154258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9928541890407236"/>
          <c:y val="7.6069831567766477E-2"/>
          <c:w val="0.2889566282758706"/>
          <c:h val="0.7575271710782129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7788192644887117E-2"/>
          <c:y val="3.9233754998419038E-2"/>
          <c:w val="0.58881959427098607"/>
          <c:h val="0.84988660025042084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 от использования имущ., находящегося в гос. и мун. собственности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65100" prst="coolSlant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Лист1!$B$2:$B$6</c:f>
              <c:numCache>
                <c:formatCode>0.0</c:formatCode>
                <c:ptCount val="5"/>
                <c:pt idx="0">
                  <c:v>162.19999999999999</c:v>
                </c:pt>
                <c:pt idx="1">
                  <c:v>90.9</c:v>
                </c:pt>
                <c:pt idx="2">
                  <c:v>137.1</c:v>
                </c:pt>
                <c:pt idx="3">
                  <c:v>136.9</c:v>
                </c:pt>
                <c:pt idx="4">
                  <c:v>136.9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Доходы от продажи матер. и нематер. активов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65100" prst="coolSlant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Лист1!$C$2:$C$6</c:f>
              <c:numCache>
                <c:formatCode>0.0</c:formatCode>
                <c:ptCount val="5"/>
                <c:pt idx="0">
                  <c:v>50.9</c:v>
                </c:pt>
                <c:pt idx="1">
                  <c:v>29.4</c:v>
                </c:pt>
                <c:pt idx="2">
                  <c:v>29.3</c:v>
                </c:pt>
                <c:pt idx="3">
                  <c:v>28.1</c:v>
                </c:pt>
                <c:pt idx="4">
                  <c:v>27.4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Штрафы, санкции, возмещение ущерба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65100" prst="coolSlant"/>
            </a:sp3d>
          </c:spPr>
          <c:invertIfNegative val="0"/>
          <c:dLbls>
            <c:dLbl>
              <c:idx val="0"/>
              <c:layout>
                <c:manualLayout>
                  <c:x val="2.6896921255556719E-2"/>
                  <c:y val="2.839029980703041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1.3448460627778413E-2"/>
                  <c:y val="9.4634332690101235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2.1133295272223164E-2"/>
                  <c:y val="3.1544777563367127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2.6896921255556826E-2"/>
                  <c:y val="3.1544777563367127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2.8818129916668024E-2"/>
                  <c:y val="3.1544777563367113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Лист1!$D$2:$D$6</c:f>
              <c:numCache>
                <c:formatCode>0.0</c:formatCode>
                <c:ptCount val="5"/>
                <c:pt idx="0">
                  <c:v>6.8</c:v>
                </c:pt>
                <c:pt idx="1">
                  <c:v>6.8</c:v>
                </c:pt>
                <c:pt idx="2">
                  <c:v>1.5</c:v>
                </c:pt>
                <c:pt idx="3">
                  <c:v>1.4</c:v>
                </c:pt>
                <c:pt idx="4">
                  <c:v>1.4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Платежи при пользовании природными ресурсами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65100" prst="coolSlant"/>
            </a:sp3d>
          </c:spPr>
          <c:invertIfNegative val="0"/>
          <c:dLbls>
            <c:dLbl>
              <c:idx val="0"/>
              <c:layout>
                <c:manualLayout>
                  <c:x val="-2.3054503933334362E-2"/>
                  <c:y val="2.839029980703040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4.2266590544446259E-2"/>
                  <c:y val="-9.4634332690101373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5.5715051172224708E-2"/>
                  <c:y val="3.1544777563367052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4.6109007866668723E-2"/>
                  <c:y val="3.1544777563367052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3.842417322222394E-2"/>
                  <c:y val="6.3089555126734252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8990820858335518E-2"/>
                      <c:h val="6.9004325111903242E-2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Лист1!$E$2:$E$6</c:f>
              <c:numCache>
                <c:formatCode>0.0</c:formatCode>
                <c:ptCount val="5"/>
                <c:pt idx="0">
                  <c:v>1.1000000000000001</c:v>
                </c:pt>
                <c:pt idx="1">
                  <c:v>1.6</c:v>
                </c:pt>
                <c:pt idx="2">
                  <c:v>0.9</c:v>
                </c:pt>
                <c:pt idx="3">
                  <c:v>0.9</c:v>
                </c:pt>
                <c:pt idx="4">
                  <c:v>0.9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Иные неналоговые доходы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65100" prst="coolSlant"/>
            </a:sp3d>
          </c:spPr>
          <c:invertIfNegative val="0"/>
          <c:dLbls>
            <c:dLbl>
              <c:idx val="0"/>
              <c:layout>
                <c:manualLayout>
                  <c:x val="0"/>
                  <c:y val="-6.3089555126734269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3.8424173222223936E-3"/>
                  <c:y val="-2.5235822050693701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2.050805724428552E-3"/>
                  <c:y val="-1.964813338865065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"/>
                  <c:y val="-1.5772388781683563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3.8424173222223234E-3"/>
                  <c:y val="-2.1671262186033213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Лист1!$F$2:$F$6</c:f>
              <c:numCache>
                <c:formatCode>0.0</c:formatCode>
                <c:ptCount val="5"/>
                <c:pt idx="0">
                  <c:v>6.7</c:v>
                </c:pt>
                <c:pt idx="1">
                  <c:v>10.6</c:v>
                </c:pt>
                <c:pt idx="2">
                  <c:v>6.2</c:v>
                </c:pt>
                <c:pt idx="3">
                  <c:v>6.1</c:v>
                </c:pt>
                <c:pt idx="4">
                  <c:v>6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712021040"/>
        <c:axId val="1712013968"/>
      </c:barChart>
      <c:catAx>
        <c:axId val="17120210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12013968"/>
        <c:crosses val="autoZero"/>
        <c:auto val="1"/>
        <c:lblAlgn val="ctr"/>
        <c:lblOffset val="100"/>
        <c:noMultiLvlLbl val="0"/>
      </c:catAx>
      <c:valAx>
        <c:axId val="17120139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120210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0926833415476354"/>
          <c:y val="1.2801466856995113E-2"/>
          <c:w val="0.27920441387856937"/>
          <c:h val="0.9460067664789795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965710104543585"/>
          <c:y val="3.1127790114145092E-2"/>
          <c:w val="0.69137465294135347"/>
          <c:h val="0.64677844997793532"/>
        </c:manualLayout>
      </c:layout>
      <c:pieChart>
        <c:varyColors val="1"/>
        <c:ser>
          <c:idx val="0"/>
          <c:order val="0"/>
          <c:spPr>
            <a:ln>
              <a:solidFill>
                <a:schemeClr val="accent2"/>
              </a:solidFill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accent5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accent2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19050">
                <a:solidFill>
                  <a:schemeClr val="accent1">
                    <a:lumMod val="60000"/>
                    <a:lumOff val="40000"/>
                  </a:schemeClr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6"/>
              </a:solidFill>
              <a:ln w="19050">
                <a:solidFill>
                  <a:schemeClr val="accent6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4"/>
              </a:solidFill>
              <a:ln w="19050">
                <a:solidFill>
                  <a:schemeClr val="accent4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2.4519317509797821E-2"/>
                  <c:y val="-8.4322733434251271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1.9890093918830877E-2"/>
                  <c:y val="1.171383495757285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ysClr val="windowText" lastClr="000000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7786849609590347"/>
                      <c:h val="0.1720181886696473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8.1757834199138145E-3"/>
                  <c:y val="-7.648786892707172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ysClr val="windowText" lastClr="000000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7742903465073617"/>
                      <c:h val="0.16829676669966132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-7.3679517177369924E-2"/>
                  <c:y val="0.1353009015619756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ysClr val="windowText" lastClr="000000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571903159361312"/>
                      <c:h val="0.12869878576154653"/>
                    </c:manualLayout>
                  </c15:layout>
                </c:ext>
              </c:extLst>
            </c:dLbl>
            <c:dLbl>
              <c:idx val="4"/>
              <c:layout>
                <c:manualLayout>
                  <c:x val="-4.0329326218218206E-2"/>
                  <c:y val="4.228709609212528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ysClr val="windowText" lastClr="000000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8549501588701675"/>
                      <c:h val="0.1720181886696473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Лист1!$A$1:$A$4</c:f>
              <c:strCache>
                <c:ptCount val="4"/>
                <c:pt idx="0">
                  <c:v>Образование</c:v>
                </c:pt>
                <c:pt idx="1">
                  <c:v>Культура, кинематография</c:v>
                </c:pt>
                <c:pt idx="2">
                  <c:v>Социальная политика</c:v>
                </c:pt>
                <c:pt idx="3">
                  <c:v>Физическая культура и спорт</c:v>
                </c:pt>
              </c:strCache>
            </c:strRef>
          </c:cat>
          <c:val>
            <c:numRef>
              <c:f>Лист1!$B$1:$B$4</c:f>
              <c:numCache>
                <c:formatCode>General</c:formatCode>
                <c:ptCount val="4"/>
                <c:pt idx="0">
                  <c:v>1227.0999999999999</c:v>
                </c:pt>
                <c:pt idx="1">
                  <c:v>59.6</c:v>
                </c:pt>
                <c:pt idx="2">
                  <c:v>755.4</c:v>
                </c:pt>
                <c:pt idx="3">
                  <c:v>63.7</c:v>
                </c:pt>
              </c:numCache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123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7312287630178316E-2"/>
          <c:y val="0.69495562717095161"/>
          <c:w val="0.93670476471133701"/>
          <c:h val="0.2763003152965657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20"/>
      <c:rotY val="240"/>
      <c:depthPercent val="100"/>
      <c:rAngAx val="0"/>
      <c:perspective val="1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4.2800258974792942E-2"/>
          <c:y val="8.4987480013274191E-2"/>
          <c:w val="0.57445358736503893"/>
          <c:h val="0.81853139047274259"/>
        </c:manualLayout>
      </c:layout>
      <c:pie3DChart>
        <c:varyColors val="1"/>
        <c:ser>
          <c:idx val="0"/>
          <c:order val="0"/>
          <c:tx>
            <c:strRef>
              <c:f>'[Диаграмма в Microsoft PowerPoint]Лист4'!$B$2</c:f>
              <c:strCache>
                <c:ptCount val="1"/>
                <c:pt idx="0">
                  <c:v>Проект на 2020 год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rgbClr val="7030A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chemeClr val="accent5">
                  <a:lumMod val="75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3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4"/>
            <c:bubble3D val="0"/>
            <c:spPr>
              <a:solidFill>
                <a:srgbClr val="92D05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5"/>
            <c:bubble3D val="0"/>
            <c:spPr>
              <a:solidFill>
                <a:srgbClr val="C0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dLbl>
              <c:idx val="0"/>
              <c:layout>
                <c:manualLayout>
                  <c:x val="7.0965540771067898E-2"/>
                  <c:y val="0.11678020132540903"/>
                </c:manualLayout>
              </c:layout>
              <c:tx>
                <c:rich>
                  <a:bodyPr/>
                  <a:lstStyle/>
                  <a:p>
                    <a:fld id="{1AE8DF3D-6C04-4AF1-A507-A4D6268B4FAA}" type="VALUE">
                      <a:rPr lang="en-US" sz="1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/>
                      <a:t>[ЗНАЧЕНИЕ]</a:t>
                    </a:fld>
                    <a:r>
                      <a:rPr lang="en-US" sz="1400" baseline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 </a:t>
                    </a:r>
                  </a:p>
                  <a:p>
                    <a:fld id="{B6B935B8-7852-4117-AC27-56B5A3FC0374}" type="PERCENTAGE">
                      <a:rPr lang="en-US" sz="1400" baseline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/>
                      <a:t>[ПРОЦЕНТ]</a:t>
                    </a:fld>
                    <a:endParaRPr lang="ru-RU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-4.6400545888775263E-2"/>
                  <c:y val="5.3639846743294924E-2"/>
                </c:manualLayout>
              </c:layout>
              <c:tx>
                <c:rich>
                  <a:bodyPr/>
                  <a:lstStyle/>
                  <a:p>
                    <a:fld id="{E63995D6-BFEB-4A8D-BFEA-639D9E51B8D2}" type="VALUE">
                      <a:rPr lang="en-US" sz="14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/>
                      <a:t>[ЗНАЧЕНИЕ]</a:t>
                    </a:fld>
                    <a:r>
                      <a:rPr lang="en-US" sz="1400" b="1" baseline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</a:p>
                  <a:p>
                    <a:fld id="{D9781A22-4F4A-41B9-A64B-94A35BC45881}" type="PERCENTAGE">
                      <a:rPr lang="en-US" sz="1400" b="1" baseline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/>
                      <a:t>[ПРОЦЕНТ]</a:t>
                    </a:fld>
                    <a:endParaRPr lang="ru-RU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5.7318321392016376E-2"/>
                  <c:y val="2.2988505747126343E-2"/>
                </c:manualLayout>
              </c:layout>
              <c:tx>
                <c:rich>
                  <a:bodyPr/>
                  <a:lstStyle/>
                  <a:p>
                    <a:fld id="{4AE0F77F-40FA-42A7-91DB-6D6441D1C8E6}" type="VALUE">
                      <a:rPr lang="en-US"/>
                      <a:pPr/>
                      <a:t>[ЗНАЧЕНИЕ]</a:t>
                    </a:fld>
                    <a:endParaRPr lang="en-US" baseline="0"/>
                  </a:p>
                  <a:p>
                    <a:r>
                      <a:rPr lang="en-US" baseline="0"/>
                      <a:t> </a:t>
                    </a:r>
                    <a:fld id="{772B9DBE-5126-41DF-85BC-313CF86E2A85}" type="PERCENTAGE">
                      <a:rPr lang="en-US" baseline="0"/>
                      <a:pPr/>
                      <a:t>[ПРОЦЕНТ]</a:t>
                    </a:fld>
                    <a:endParaRPr lang="en-US" baseline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3"/>
              <c:layout>
                <c:manualLayout>
                  <c:x val="5.9207381104341317E-2"/>
                  <c:y val="2.3081129142878444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en-US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535,7</a:t>
                    </a:r>
                  </a:p>
                  <a:p>
                    <a:pPr>
                      <a:defRPr sz="14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en-US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14%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887193763799707"/>
                      <c:h val="0.13264415411863853"/>
                    </c:manualLayout>
                  </c15:layout>
                </c:ext>
              </c:extLst>
            </c:dLbl>
            <c:dLbl>
              <c:idx val="4"/>
              <c:layout>
                <c:manualLayout>
                  <c:x val="1.0470114971044117E-3"/>
                  <c:y val="8.5649729827035739E-2"/>
                </c:manualLayout>
              </c:layout>
              <c:tx>
                <c:rich>
                  <a:bodyPr/>
                  <a:lstStyle/>
                  <a:p>
                    <a:fld id="{2DD24B16-9380-4F59-B892-E8B2A86A8153}" type="VALUE">
                      <a:rPr lang="en-US"/>
                      <a:pPr/>
                      <a:t>[ЗНАЧЕНИЕ]</a:t>
                    </a:fld>
                    <a:r>
                      <a:rPr lang="en-US" baseline="0"/>
                      <a:t> </a:t>
                    </a:r>
                  </a:p>
                  <a:p>
                    <a:fld id="{071792C0-D3CE-4C72-B83D-9ABFCB1A1D07}" type="PERCENTAGE">
                      <a:rPr lang="en-US" baseline="0"/>
                      <a:pPr/>
                      <a:t>[ПРОЦЕНТ]</a:t>
                    </a:fld>
                    <a:endParaRPr lang="ru-RU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1595674728429106"/>
                      <c:h val="0.1092847015107808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5"/>
              <c:layout>
                <c:manualLayout>
                  <c:x val="-1.0153513042579741E-3"/>
                  <c:y val="-7.1041119860017566E-3"/>
                </c:manualLayout>
              </c:layout>
              <c:tx>
                <c:rich>
                  <a:bodyPr/>
                  <a:lstStyle/>
                  <a:p>
                    <a:fld id="{CFFB8DCE-D47A-4768-AD24-D0FC34F3491E}" type="VALUE">
                      <a:rPr lang="en-US" sz="14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/>
                      <a:t>[ЗНАЧЕНИЕ]</a:t>
                    </a:fld>
                    <a:r>
                      <a:rPr lang="en-US" sz="1400" b="1" baseline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</a:p>
                  <a:p>
                    <a:fld id="{406B22D8-0F85-4350-AE5D-614D59C31E89}" type="PERCENTAGE">
                      <a:rPr lang="en-US" sz="1400" b="1" baseline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/>
                      <a:t>[ПРОЦЕНТ]</a:t>
                    </a:fld>
                    <a:endParaRPr lang="ru-RU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1544800487598207E-2"/>
                      <c:h val="0.1092847015107808"/>
                    </c:manualLayout>
                  </c15:layout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'[Диаграмма в Microsoft PowerPoint]Лист4'!$A$3:$A$8</c:f>
              <c:strCache>
                <c:ptCount val="6"/>
                <c:pt idx="0">
                  <c:v>Социальная сфера</c:v>
                </c:pt>
                <c:pt idx="1">
                  <c:v>Национальная экономика</c:v>
                </c:pt>
                <c:pt idx="2">
                  <c:v>Общегосударственные вопросы</c:v>
                </c:pt>
                <c:pt idx="3">
                  <c:v>Жилищно-коммунальное хозяйство</c:v>
                </c:pt>
                <c:pt idx="4">
                  <c:v>Прочие расходы </c:v>
                </c:pt>
                <c:pt idx="5">
                  <c:v>Обслуживание государственного и муниципального долга</c:v>
                </c:pt>
              </c:strCache>
            </c:strRef>
          </c:cat>
          <c:val>
            <c:numRef>
              <c:f>'[Диаграмма в Microsoft PowerPoint]Лист4'!$B$3:$B$8</c:f>
              <c:numCache>
                <c:formatCode>#\ ##0.0</c:formatCode>
                <c:ptCount val="6"/>
                <c:pt idx="0">
                  <c:v>2105.8000000000002</c:v>
                </c:pt>
                <c:pt idx="1">
                  <c:v>1081.7</c:v>
                </c:pt>
                <c:pt idx="2">
                  <c:v>203.5</c:v>
                </c:pt>
                <c:pt idx="3">
                  <c:v>535.70000000000005</c:v>
                </c:pt>
                <c:pt idx="4">
                  <c:v>19</c:v>
                </c:pt>
                <c:pt idx="5">
                  <c:v>27.1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4808291491710934"/>
          <c:y val="6.828149354893856E-2"/>
          <c:w val="0.28582800742537684"/>
          <c:h val="0.90941724238493182"/>
        </c:manualLayout>
      </c:layout>
      <c:overlay val="0"/>
      <c:spPr>
        <a:noFill/>
        <a:ln w="0">
          <a:solidFill>
            <a:schemeClr val="bg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spc="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8612071088367959"/>
          <c:y val="2.0174232003668042E-2"/>
          <c:w val="0.43641083178736334"/>
          <c:h val="0.9596515359926639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Лист2!$B$1</c:f>
              <c:strCache>
                <c:ptCount val="1"/>
                <c:pt idx="0">
                  <c:v>Сумма на 2020 год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13"/>
              <c:tx>
                <c:rich>
                  <a:bodyPr/>
                  <a:lstStyle/>
                  <a:p>
                    <a:r>
                      <a:rPr lang="en-US" dirty="0" smtClean="0"/>
                      <a:t>1 166,80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6"/>
              <c:tx>
                <c:rich>
                  <a:bodyPr/>
                  <a:lstStyle/>
                  <a:p>
                    <a:r>
                      <a:rPr lang="en-US" dirty="0" smtClean="0"/>
                      <a:t>6 264,90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Лист2!$A$2:$A$11</c:f>
              <c:strCache>
                <c:ptCount val="10"/>
                <c:pt idx="0">
                  <c:v>Развитие образования в городе Невинномысске</c:v>
                </c:pt>
                <c:pt idx="1">
                  <c:v>Социальная поддержка граждан в городе Невинномысске</c:v>
                </c:pt>
                <c:pt idx="2">
                  <c:v>Развитие физической культуры, спорта и молодежной политики в городе Невинномысске</c:v>
                </c:pt>
                <c:pt idx="3">
                  <c:v>Культура города Невинномысска</c:v>
                </c:pt>
                <c:pt idx="4">
                  <c:v>Развитие жилищно-коммунального хозяйства города Невинномысска</c:v>
                </c:pt>
                <c:pt idx="5">
                  <c:v>«Межнациональные отношения, поддержка казачества, профилактика терроризма, экстремизма, правонарушений и наркомании в городе Невинномысске»</c:v>
                </c:pt>
                <c:pt idx="6">
                  <c:v>«Поддержка субъектов малого и среднего предпринимательства в городе Невинномысске»</c:v>
                </c:pt>
                <c:pt idx="7">
                  <c:v>«Развитие муниципальной службы и противодействие коррупции в администрации города Невинномысска»</c:v>
                </c:pt>
                <c:pt idx="8">
                  <c:v> «Формирование современной городской среды в городе Невинномысске» </c:v>
                </c:pt>
                <c:pt idx="9">
                  <c:v>«Безопасные и качественные автомобильные дороги города Невинномысска на 2020 - 2024 годы»</c:v>
                </c:pt>
              </c:strCache>
            </c:strRef>
          </c:cat>
          <c:val>
            <c:numRef>
              <c:f>Лист2!$B$2:$B$11</c:f>
              <c:numCache>
                <c:formatCode>#,##0.00</c:formatCode>
                <c:ptCount val="10"/>
                <c:pt idx="0">
                  <c:v>1206</c:v>
                </c:pt>
                <c:pt idx="1">
                  <c:v>695.5</c:v>
                </c:pt>
                <c:pt idx="2">
                  <c:v>67.3</c:v>
                </c:pt>
                <c:pt idx="3">
                  <c:v>98.1</c:v>
                </c:pt>
                <c:pt idx="4">
                  <c:v>1000</c:v>
                </c:pt>
                <c:pt idx="5">
                  <c:v>1.1000000000000001</c:v>
                </c:pt>
                <c:pt idx="6">
                  <c:v>2.1</c:v>
                </c:pt>
                <c:pt idx="7">
                  <c:v>0.1</c:v>
                </c:pt>
                <c:pt idx="8">
                  <c:v>423.2</c:v>
                </c:pt>
                <c:pt idx="9">
                  <c:v>220.9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712022672"/>
        <c:axId val="1712015600"/>
      </c:barChart>
      <c:catAx>
        <c:axId val="171202267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712015600"/>
        <c:crosses val="autoZero"/>
        <c:auto val="1"/>
        <c:lblAlgn val="ctr"/>
        <c:lblOffset val="100"/>
        <c:noMultiLvlLbl val="0"/>
      </c:catAx>
      <c:valAx>
        <c:axId val="1712015600"/>
        <c:scaling>
          <c:orientation val="minMax"/>
        </c:scaling>
        <c:delete val="1"/>
        <c:axPos val="b"/>
        <c:numFmt formatCode="#,##0.00" sourceLinked="1"/>
        <c:majorTickMark val="out"/>
        <c:minorTickMark val="none"/>
        <c:tickLblPos val="nextTo"/>
        <c:crossAx val="17120226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bg1"/>
      </a:solidFill>
      <a:round/>
    </a:ln>
    <a:effectLst/>
  </c:spPr>
  <c:txPr>
    <a:bodyPr/>
    <a:lstStyle/>
    <a:p>
      <a:pPr>
        <a:defRPr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4432109755962661E-2"/>
          <c:y val="1.7269786126991583E-2"/>
          <c:w val="0.65301907041192941"/>
          <c:h val="0.96858000655059073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5745665605056225"/>
          <c:y val="4.7227991138649637E-2"/>
          <c:w val="0.32784590292436644"/>
          <c:h val="0.8727906953610543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57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jpg"/><Relationship Id="rId1" Type="http://schemas.openxmlformats.org/officeDocument/2006/relationships/image" Target="../media/image80.jpeg"/><Relationship Id="rId5" Type="http://schemas.openxmlformats.org/officeDocument/2006/relationships/image" Target="../media/image84.jpg"/><Relationship Id="rId4" Type="http://schemas.openxmlformats.org/officeDocument/2006/relationships/image" Target="../media/image8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4EAB112-DA1C-41FA-852E-0FEFE3DC3E61}" type="doc">
      <dgm:prSet loTypeId="urn:microsoft.com/office/officeart/2005/8/layout/default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C9AA54CE-6D44-4A0E-AA78-C6BC686E677F}">
      <dgm:prSet custT="1"/>
      <dgm:spPr/>
      <dgm:t>
        <a:bodyPr/>
        <a:lstStyle/>
        <a:p>
          <a:pPr algn="ctr" rtl="0"/>
          <a:r>
            <a:rPr lang="ru-RU" sz="1600" b="1" u="sng" baseline="0" dirty="0" smtClean="0"/>
            <a:t>Сроки реализации программы</a:t>
          </a:r>
          <a:endParaRPr lang="ru-RU" sz="1600" b="1" u="none" baseline="0" dirty="0" smtClean="0"/>
        </a:p>
        <a:p>
          <a:pPr marL="180975" indent="0" algn="ctr" rtl="0"/>
          <a:r>
            <a:rPr lang="ru-RU" sz="1600" b="1" u="none" baseline="0" dirty="0" smtClean="0"/>
            <a:t>2020-2022 годы</a:t>
          </a:r>
          <a:endParaRPr lang="ru-RU" sz="1600" b="1" u="none" baseline="0" dirty="0"/>
        </a:p>
      </dgm:t>
    </dgm:pt>
    <dgm:pt modelId="{EE56E019-95C3-427E-8EB2-5D51CC74F4BE}" type="parTrans" cxnId="{2302275E-77C4-450D-86C9-758EB312330E}">
      <dgm:prSet/>
      <dgm:spPr/>
      <dgm:t>
        <a:bodyPr/>
        <a:lstStyle/>
        <a:p>
          <a:endParaRPr lang="ru-RU"/>
        </a:p>
      </dgm:t>
    </dgm:pt>
    <dgm:pt modelId="{4DF89DA1-4AC5-4892-8251-744731960CC8}" type="sibTrans" cxnId="{2302275E-77C4-450D-86C9-758EB312330E}">
      <dgm:prSet/>
      <dgm:spPr/>
      <dgm:t>
        <a:bodyPr/>
        <a:lstStyle/>
        <a:p>
          <a:endParaRPr lang="ru-RU"/>
        </a:p>
      </dgm:t>
    </dgm:pt>
    <dgm:pt modelId="{E2B5151B-1CC4-4F38-BACC-412BB63B9567}">
      <dgm:prSet custT="1"/>
      <dgm:spPr/>
      <dgm:t>
        <a:bodyPr/>
        <a:lstStyle/>
        <a:p>
          <a:pPr algn="ctr" rtl="0"/>
          <a:r>
            <a:rPr lang="ru-RU" sz="1600" b="1" i="0" u="sng" baseline="0" dirty="0" smtClean="0"/>
            <a:t>Цель программы:</a:t>
          </a:r>
        </a:p>
        <a:p>
          <a:pPr marL="180975" indent="0" algn="ctr" rtl="0"/>
          <a:r>
            <a:rPr lang="ru-RU" sz="1600" b="1" dirty="0" smtClean="0"/>
            <a:t>Обеспечение высокого  качества образования в соответствии с запросам населения и перспективным развития города Невинномысска</a:t>
          </a:r>
          <a:endParaRPr lang="ru-RU" sz="1600" b="1" i="0" baseline="0" dirty="0"/>
        </a:p>
      </dgm:t>
    </dgm:pt>
    <dgm:pt modelId="{386F3D56-5DA4-437C-A789-893F92211112}" type="parTrans" cxnId="{B4DE503D-EEE3-45D4-A89C-EE980B04D5A4}">
      <dgm:prSet/>
      <dgm:spPr/>
      <dgm:t>
        <a:bodyPr/>
        <a:lstStyle/>
        <a:p>
          <a:endParaRPr lang="ru-RU"/>
        </a:p>
      </dgm:t>
    </dgm:pt>
    <dgm:pt modelId="{61D54BC1-5ED1-439A-A858-A36D900EE781}" type="sibTrans" cxnId="{B4DE503D-EEE3-45D4-A89C-EE980B04D5A4}">
      <dgm:prSet/>
      <dgm:spPr/>
      <dgm:t>
        <a:bodyPr/>
        <a:lstStyle/>
        <a:p>
          <a:endParaRPr lang="ru-RU"/>
        </a:p>
      </dgm:t>
    </dgm:pt>
    <dgm:pt modelId="{B308EA7F-B5B6-48DD-9D97-47F0E53FB046}" type="pres">
      <dgm:prSet presAssocID="{84EAB112-DA1C-41FA-852E-0FEFE3DC3E6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E96F532-5161-43C6-B755-8A40B24F74FD}" type="pres">
      <dgm:prSet presAssocID="{C9AA54CE-6D44-4A0E-AA78-C6BC686E677F}" presName="node" presStyleLbl="node1" presStyleIdx="0" presStyleCnt="2" custScaleY="36887" custLinFactY="-35081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F1D99C-18B6-426C-9D42-F58C5AB95D4A}" type="pres">
      <dgm:prSet presAssocID="{4DF89DA1-4AC5-4892-8251-744731960CC8}" presName="sibTrans" presStyleCnt="0"/>
      <dgm:spPr/>
    </dgm:pt>
    <dgm:pt modelId="{113350CA-4B90-4DD1-ABF8-5D7FE8018B7D}" type="pres">
      <dgm:prSet presAssocID="{E2B5151B-1CC4-4F38-BACC-412BB63B9567}" presName="node" presStyleLbl="node1" presStyleIdx="1" presStyleCnt="2" custScaleY="95924" custLinFactY="-14010" custLinFactNeighborX="-380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23647C5-0BCE-4295-AE4E-E814275DA336}" type="presOf" srcId="{E2B5151B-1CC4-4F38-BACC-412BB63B9567}" destId="{113350CA-4B90-4DD1-ABF8-5D7FE8018B7D}" srcOrd="0" destOrd="0" presId="urn:microsoft.com/office/officeart/2005/8/layout/default"/>
    <dgm:cxn modelId="{2302275E-77C4-450D-86C9-758EB312330E}" srcId="{84EAB112-DA1C-41FA-852E-0FEFE3DC3E61}" destId="{C9AA54CE-6D44-4A0E-AA78-C6BC686E677F}" srcOrd="0" destOrd="0" parTransId="{EE56E019-95C3-427E-8EB2-5D51CC74F4BE}" sibTransId="{4DF89DA1-4AC5-4892-8251-744731960CC8}"/>
    <dgm:cxn modelId="{B88291FC-73B1-4EAC-AE5F-24256DB91C7B}" type="presOf" srcId="{C9AA54CE-6D44-4A0E-AA78-C6BC686E677F}" destId="{8E96F532-5161-43C6-B755-8A40B24F74FD}" srcOrd="0" destOrd="0" presId="urn:microsoft.com/office/officeart/2005/8/layout/default"/>
    <dgm:cxn modelId="{B4DE503D-EEE3-45D4-A89C-EE980B04D5A4}" srcId="{84EAB112-DA1C-41FA-852E-0FEFE3DC3E61}" destId="{E2B5151B-1CC4-4F38-BACC-412BB63B9567}" srcOrd="1" destOrd="0" parTransId="{386F3D56-5DA4-437C-A789-893F92211112}" sibTransId="{61D54BC1-5ED1-439A-A858-A36D900EE781}"/>
    <dgm:cxn modelId="{DFAE7F3D-7ABC-497D-8343-BBDDF8D490C6}" type="presOf" srcId="{84EAB112-DA1C-41FA-852E-0FEFE3DC3E61}" destId="{B308EA7F-B5B6-48DD-9D97-47F0E53FB046}" srcOrd="0" destOrd="0" presId="urn:microsoft.com/office/officeart/2005/8/layout/default"/>
    <dgm:cxn modelId="{F997D443-4475-4647-88C7-9BC2CBAEF69A}" type="presParOf" srcId="{B308EA7F-B5B6-48DD-9D97-47F0E53FB046}" destId="{8E96F532-5161-43C6-B755-8A40B24F74FD}" srcOrd="0" destOrd="0" presId="urn:microsoft.com/office/officeart/2005/8/layout/default"/>
    <dgm:cxn modelId="{0B522069-F9CF-4DA0-BECF-8B733D9EA6D3}" type="presParOf" srcId="{B308EA7F-B5B6-48DD-9D97-47F0E53FB046}" destId="{80F1D99C-18B6-426C-9D42-F58C5AB95D4A}" srcOrd="1" destOrd="0" presId="urn:microsoft.com/office/officeart/2005/8/layout/default"/>
    <dgm:cxn modelId="{DFD86EE0-7D6D-4CD5-884B-ED0B31189C42}" type="presParOf" srcId="{B308EA7F-B5B6-48DD-9D97-47F0E53FB046}" destId="{113350CA-4B90-4DD1-ABF8-5D7FE8018B7D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11AD38A-52BA-436F-84EC-6351F90557E2}" type="doc">
      <dgm:prSet loTypeId="urn:microsoft.com/office/officeart/2005/8/layout/vList3" loCatId="picture" qsTypeId="urn:microsoft.com/office/officeart/2005/8/quickstyle/simple1" qsCatId="simple" csTypeId="urn:microsoft.com/office/officeart/2005/8/colors/accent1_2" csCatId="accent1" phldr="1"/>
      <dgm:spPr/>
    </dgm:pt>
    <dgm:pt modelId="{71CE6C94-F4AA-48AE-A332-2DAB9ACB920A}">
      <dgm:prSet custT="1"/>
      <dgm:spPr>
        <a:solidFill>
          <a:srgbClr val="FF7C80">
            <a:alpha val="64000"/>
          </a:srgb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800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</a:t>
          </a:r>
          <a:r>
            <a:rPr lang="ru-RU" sz="1500" b="1" baseline="0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РАСХОДЫ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500" b="1" baseline="0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НА ОБСЛУЖИВАНИЕ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500" b="1" baseline="0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МУНИЦИПАЛЬНОГО ДОЛГА</a:t>
          </a:r>
          <a:endParaRPr lang="ru-RU" sz="1500" b="1" baseline="0" dirty="0">
            <a:solidFill>
              <a:schemeClr val="tx1">
                <a:lumMod val="75000"/>
                <a:lumOff val="2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45DCADD-2AA4-4193-A4F3-20CAA860B598}" type="parTrans" cxnId="{F533F5DB-C665-436C-AC0C-C80F00F9EC07}">
      <dgm:prSet/>
      <dgm:spPr/>
      <dgm:t>
        <a:bodyPr/>
        <a:lstStyle/>
        <a:p>
          <a:endParaRPr lang="ru-RU"/>
        </a:p>
      </dgm:t>
    </dgm:pt>
    <dgm:pt modelId="{4A387470-020E-4998-8757-CB99EE910AC1}" type="sibTrans" cxnId="{F533F5DB-C665-436C-AC0C-C80F00F9EC07}">
      <dgm:prSet/>
      <dgm:spPr/>
      <dgm:t>
        <a:bodyPr/>
        <a:lstStyle/>
        <a:p>
          <a:endParaRPr lang="ru-RU"/>
        </a:p>
      </dgm:t>
    </dgm:pt>
    <dgm:pt modelId="{9367CB6D-F767-4C35-B747-7D55AC9F248E}" type="pres">
      <dgm:prSet presAssocID="{C11AD38A-52BA-436F-84EC-6351F90557E2}" presName="linearFlow" presStyleCnt="0">
        <dgm:presLayoutVars>
          <dgm:dir/>
          <dgm:resizeHandles val="exact"/>
        </dgm:presLayoutVars>
      </dgm:prSet>
      <dgm:spPr/>
    </dgm:pt>
    <dgm:pt modelId="{19D5EED5-2FD0-4801-96A8-B55FC3101380}" type="pres">
      <dgm:prSet presAssocID="{71CE6C94-F4AA-48AE-A332-2DAB9ACB920A}" presName="composite" presStyleCnt="0"/>
      <dgm:spPr/>
    </dgm:pt>
    <dgm:pt modelId="{DC08464D-B08E-4CBA-8341-A73A5592815C}" type="pres">
      <dgm:prSet presAssocID="{71CE6C94-F4AA-48AE-A332-2DAB9ACB920A}" presName="imgShp" presStyleLbl="fgImgPlace1" presStyleIdx="0" presStyleCnt="1" custScaleX="92064" custLinFactNeighborX="-28503" custLinFactNeighborY="528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</dgm:spPr>
    </dgm:pt>
    <dgm:pt modelId="{7B1EAB0E-A89A-4983-93E7-466723BC834E}" type="pres">
      <dgm:prSet presAssocID="{71CE6C94-F4AA-48AE-A332-2DAB9ACB920A}" presName="txShp" presStyleLbl="node1" presStyleIdx="0" presStyleCnt="1" custScaleX="150376" custLinFactNeighborX="-9527" custLinFactNeighborY="-19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C6243C1-2AF1-4B7D-A272-76397AEC18F1}" type="presOf" srcId="{C11AD38A-52BA-436F-84EC-6351F90557E2}" destId="{9367CB6D-F767-4C35-B747-7D55AC9F248E}" srcOrd="0" destOrd="0" presId="urn:microsoft.com/office/officeart/2005/8/layout/vList3"/>
    <dgm:cxn modelId="{94D8A9A3-3390-47A1-AE8E-7D51BD271F5A}" type="presOf" srcId="{71CE6C94-F4AA-48AE-A332-2DAB9ACB920A}" destId="{7B1EAB0E-A89A-4983-93E7-466723BC834E}" srcOrd="0" destOrd="0" presId="urn:microsoft.com/office/officeart/2005/8/layout/vList3"/>
    <dgm:cxn modelId="{F533F5DB-C665-436C-AC0C-C80F00F9EC07}" srcId="{C11AD38A-52BA-436F-84EC-6351F90557E2}" destId="{71CE6C94-F4AA-48AE-A332-2DAB9ACB920A}" srcOrd="0" destOrd="0" parTransId="{245DCADD-2AA4-4193-A4F3-20CAA860B598}" sibTransId="{4A387470-020E-4998-8757-CB99EE910AC1}"/>
    <dgm:cxn modelId="{11870883-1188-4CF7-A084-FF8BA1768B38}" type="presParOf" srcId="{9367CB6D-F767-4C35-B747-7D55AC9F248E}" destId="{19D5EED5-2FD0-4801-96A8-B55FC3101380}" srcOrd="0" destOrd="0" presId="urn:microsoft.com/office/officeart/2005/8/layout/vList3"/>
    <dgm:cxn modelId="{8C8B60B2-1DF3-4733-8BD2-EC1AD553AC6F}" type="presParOf" srcId="{19D5EED5-2FD0-4801-96A8-B55FC3101380}" destId="{DC08464D-B08E-4CBA-8341-A73A5592815C}" srcOrd="0" destOrd="0" presId="urn:microsoft.com/office/officeart/2005/8/layout/vList3"/>
    <dgm:cxn modelId="{6075A26F-E70B-4482-8030-522952424B69}" type="presParOf" srcId="{19D5EED5-2FD0-4801-96A8-B55FC3101380}" destId="{7B1EAB0E-A89A-4983-93E7-466723BC834E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69499FE-6F09-440F-A483-A588A226544B}" type="doc">
      <dgm:prSet loTypeId="urn:microsoft.com/office/officeart/2008/layout/HexagonCluster" loCatId="picture" qsTypeId="urn:microsoft.com/office/officeart/2005/8/quickstyle/simple1" qsCatId="simple" csTypeId="urn:microsoft.com/office/officeart/2005/8/colors/accent4_1" csCatId="accent4" phldr="1"/>
      <dgm:spPr/>
      <dgm:t>
        <a:bodyPr/>
        <a:lstStyle/>
        <a:p>
          <a:endParaRPr lang="ru-RU"/>
        </a:p>
      </dgm:t>
    </dgm:pt>
    <dgm:pt modelId="{C1831F3A-13F9-4EC2-99F0-0D325BBE819E}">
      <dgm:prSet phldrT="[Текст]" custT="1"/>
      <dgm:spPr/>
      <dgm:t>
        <a:bodyPr/>
        <a:lstStyle/>
        <a:p>
          <a:r>
            <a:rPr lang="ru-RU" sz="11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rPr>
            <a:t>АЭРОКВАНТУМ</a:t>
          </a:r>
          <a:endParaRPr lang="ru-RU" sz="11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entury Gothic" panose="020B0502020202020204" pitchFamily="34" charset="0"/>
          </a:endParaRPr>
        </a:p>
      </dgm:t>
    </dgm:pt>
    <dgm:pt modelId="{1A6357F3-6BBE-4DBB-AA4F-F0D24D62BB8E}" type="parTrans" cxnId="{7824BD83-89C0-46FA-812D-2793F6ABFA21}">
      <dgm:prSet/>
      <dgm:spPr/>
      <dgm:t>
        <a:bodyPr/>
        <a:lstStyle/>
        <a:p>
          <a:endParaRPr lang="ru-RU"/>
        </a:p>
      </dgm:t>
    </dgm:pt>
    <dgm:pt modelId="{32EBF6A6-66D8-47BD-8DA3-5E730C6A3F33}" type="sibTrans" cxnId="{7824BD83-89C0-46FA-812D-2793F6ABFA21}">
      <dgm:prSet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1AD0A66C-2F74-4E0E-AF1B-83F27B04A074}">
      <dgm:prSet phldrT="[Текст]" custT="1"/>
      <dgm:spPr/>
      <dgm:t>
        <a:bodyPr/>
        <a:lstStyle/>
        <a:p>
          <a:r>
            <a:rPr lang="ru-RU" sz="14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rPr>
            <a:t>Энерджи</a:t>
          </a:r>
        </a:p>
        <a:p>
          <a:r>
            <a:rPr lang="ru-RU" sz="14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rPr>
            <a:t>квантум</a:t>
          </a:r>
          <a:endParaRPr lang="ru-RU" sz="1400" b="1" dirty="0">
            <a:solidFill>
              <a:srgbClr val="0070C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entury Gothic" panose="020B0502020202020204" pitchFamily="34" charset="0"/>
          </a:endParaRPr>
        </a:p>
      </dgm:t>
    </dgm:pt>
    <dgm:pt modelId="{B0545691-6928-4896-9AB7-16082E7207BE}" type="parTrans" cxnId="{264528D8-D506-48AC-9CC8-7A3290F2F5D4}">
      <dgm:prSet/>
      <dgm:spPr/>
      <dgm:t>
        <a:bodyPr/>
        <a:lstStyle/>
        <a:p>
          <a:endParaRPr lang="ru-RU"/>
        </a:p>
      </dgm:t>
    </dgm:pt>
    <dgm:pt modelId="{DD77B839-1006-44FF-99ED-3F3EAE66BA93}" type="sibTrans" cxnId="{264528D8-D506-48AC-9CC8-7A3290F2F5D4}">
      <dgm:prSet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</dgm:spPr>
      <dgm:t>
        <a:bodyPr/>
        <a:lstStyle/>
        <a:p>
          <a:endParaRPr lang="ru-RU"/>
        </a:p>
      </dgm:t>
    </dgm:pt>
    <dgm:pt modelId="{4EC41277-EF77-4B25-8EB9-E9D16FE40412}">
      <dgm:prSet phldrT="[Текст]"/>
      <dgm:spPr/>
      <dgm:t>
        <a:bodyPr/>
        <a:lstStyle/>
        <a:p>
          <a:r>
            <a:rPr lang="ru-RU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rPr>
            <a:t>БИОКВАНТУМ</a:t>
          </a:r>
          <a:endParaRPr lang="ru-RU" b="1" dirty="0">
            <a:solidFill>
              <a:srgbClr val="00B05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entury Gothic" panose="020B0502020202020204" pitchFamily="34" charset="0"/>
          </a:endParaRPr>
        </a:p>
      </dgm:t>
    </dgm:pt>
    <dgm:pt modelId="{3273DD59-D6CA-4ADE-BACF-AC5B6F4F62EB}" type="parTrans" cxnId="{121E9E15-C6FF-478F-8B33-673DB9F0A6A1}">
      <dgm:prSet/>
      <dgm:spPr/>
      <dgm:t>
        <a:bodyPr/>
        <a:lstStyle/>
        <a:p>
          <a:endParaRPr lang="ru-RU"/>
        </a:p>
      </dgm:t>
    </dgm:pt>
    <dgm:pt modelId="{C0CAC529-D3F5-4CF5-9B83-552162F2D134}" type="sibTrans" cxnId="{121E9E15-C6FF-478F-8B33-673DB9F0A6A1}">
      <dgm:prSet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000" b="-7000"/>
          </a:stretch>
        </a:blipFill>
      </dgm:spPr>
      <dgm:t>
        <a:bodyPr/>
        <a:lstStyle/>
        <a:p>
          <a:endParaRPr lang="ru-RU"/>
        </a:p>
      </dgm:t>
    </dgm:pt>
    <dgm:pt modelId="{50DF0E4A-118C-419F-A9BE-BE6D9C1B605A}">
      <dgm:prSet phldrT="[Текст]"/>
      <dgm:spPr/>
      <dgm:t>
        <a:bodyPr/>
        <a:lstStyle/>
        <a:p>
          <a:r>
            <a:rPr lang="en-US" b="1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rPr>
            <a:t>IT</a:t>
          </a:r>
          <a:r>
            <a:rPr lang="ru-RU" b="1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rPr>
            <a:t>- КВАНТУМ</a:t>
          </a:r>
          <a:endParaRPr lang="ru-RU" b="1" dirty="0">
            <a:solidFill>
              <a:schemeClr val="tx2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entury Gothic" panose="020B0502020202020204" pitchFamily="34" charset="0"/>
          </a:endParaRPr>
        </a:p>
      </dgm:t>
    </dgm:pt>
    <dgm:pt modelId="{8DD89098-2ABB-4153-BD3E-9753AF744E45}" type="parTrans" cxnId="{32C3B612-23BC-4237-AF75-813AD3D03A08}">
      <dgm:prSet/>
      <dgm:spPr/>
      <dgm:t>
        <a:bodyPr/>
        <a:lstStyle/>
        <a:p>
          <a:endParaRPr lang="ru-RU"/>
        </a:p>
      </dgm:t>
    </dgm:pt>
    <dgm:pt modelId="{4764E443-6EAC-4B2B-9EC5-9E9A7993A6D1}" type="sibTrans" cxnId="{32C3B612-23BC-4237-AF75-813AD3D03A08}">
      <dgm:prSet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</dgm:spPr>
      <dgm:t>
        <a:bodyPr/>
        <a:lstStyle/>
        <a:p>
          <a:endParaRPr lang="ru-RU"/>
        </a:p>
      </dgm:t>
    </dgm:pt>
    <dgm:pt modelId="{4872393A-33F2-4B0C-9940-ED8324E71626}">
      <dgm:prSet phldrT="[Текст]" custT="1"/>
      <dgm:spPr/>
      <dgm:t>
        <a:bodyPr/>
        <a:lstStyle/>
        <a:p>
          <a:r>
            <a:rPr lang="ru-RU" sz="11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rPr>
            <a:t>РОБО</a:t>
          </a:r>
        </a:p>
        <a:p>
          <a:r>
            <a:rPr lang="ru-RU" sz="11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rPr>
            <a:t>КВАНТУМ</a:t>
          </a:r>
          <a:endParaRPr lang="ru-RU" sz="1100" b="1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entury Gothic" panose="020B0502020202020204" pitchFamily="34" charset="0"/>
          </a:endParaRPr>
        </a:p>
      </dgm:t>
    </dgm:pt>
    <dgm:pt modelId="{05573CF1-ACA8-47AD-A15E-442BDC22D6BE}" type="parTrans" cxnId="{D2D001C3-B21F-4F35-99BA-ECE31312AC6D}">
      <dgm:prSet/>
      <dgm:spPr/>
      <dgm:t>
        <a:bodyPr/>
        <a:lstStyle/>
        <a:p>
          <a:endParaRPr lang="ru-RU"/>
        </a:p>
      </dgm:t>
    </dgm:pt>
    <dgm:pt modelId="{D6C8CA82-7C8B-4519-BAB0-58B2F30AF08E}" type="sibTrans" cxnId="{D2D001C3-B21F-4F35-99BA-ECE31312AC6D}">
      <dgm:prSet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000" b="-7000"/>
          </a:stretch>
        </a:blipFill>
      </dgm:spPr>
      <dgm:t>
        <a:bodyPr/>
        <a:lstStyle/>
        <a:p>
          <a:endParaRPr lang="ru-RU"/>
        </a:p>
      </dgm:t>
    </dgm:pt>
    <dgm:pt modelId="{23FBD6D4-5963-459E-8802-A2BBFC0B291F}" type="pres">
      <dgm:prSet presAssocID="{969499FE-6F09-440F-A483-A588A226544B}" presName="Name0" presStyleCnt="0">
        <dgm:presLayoutVars>
          <dgm:chMax val="21"/>
          <dgm:chPref val="21"/>
        </dgm:presLayoutVars>
      </dgm:prSet>
      <dgm:spPr/>
      <dgm:t>
        <a:bodyPr/>
        <a:lstStyle/>
        <a:p>
          <a:endParaRPr lang="ru-RU"/>
        </a:p>
      </dgm:t>
    </dgm:pt>
    <dgm:pt modelId="{C20E4928-2C07-4593-98F0-2626612E2D70}" type="pres">
      <dgm:prSet presAssocID="{C1831F3A-13F9-4EC2-99F0-0D325BBE819E}" presName="text1" presStyleCnt="0"/>
      <dgm:spPr/>
    </dgm:pt>
    <dgm:pt modelId="{9FA05251-76B3-48E1-BE9C-67A34261F15A}" type="pres">
      <dgm:prSet presAssocID="{C1831F3A-13F9-4EC2-99F0-0D325BBE819E}" presName="textRepeatNode" presStyleLbl="align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6E531C-8072-47DF-827E-0FDBB83F4462}" type="pres">
      <dgm:prSet presAssocID="{C1831F3A-13F9-4EC2-99F0-0D325BBE819E}" presName="textaccent1" presStyleCnt="0"/>
      <dgm:spPr/>
    </dgm:pt>
    <dgm:pt modelId="{7F8197CD-032F-44B7-875E-5620DC422DAE}" type="pres">
      <dgm:prSet presAssocID="{C1831F3A-13F9-4EC2-99F0-0D325BBE819E}" presName="accentRepeatNode" presStyleLbl="solidAlignAcc1" presStyleIdx="0" presStyleCnt="10"/>
      <dgm:spPr/>
    </dgm:pt>
    <dgm:pt modelId="{A4E5BDD8-C4B5-48D2-B946-B8A52E8911F2}" type="pres">
      <dgm:prSet presAssocID="{32EBF6A6-66D8-47BD-8DA3-5E730C6A3F33}" presName="image1" presStyleCnt="0"/>
      <dgm:spPr/>
    </dgm:pt>
    <dgm:pt modelId="{B37AC558-8AD4-40BB-B89D-6CF3164FBA00}" type="pres">
      <dgm:prSet presAssocID="{32EBF6A6-66D8-47BD-8DA3-5E730C6A3F33}" presName="imageRepeatNode" presStyleLbl="alignAcc1" presStyleIdx="0" presStyleCnt="5"/>
      <dgm:spPr/>
      <dgm:t>
        <a:bodyPr/>
        <a:lstStyle/>
        <a:p>
          <a:endParaRPr lang="ru-RU"/>
        </a:p>
      </dgm:t>
    </dgm:pt>
    <dgm:pt modelId="{2109411A-99E5-4433-ADA5-5240F9BDEA7E}" type="pres">
      <dgm:prSet presAssocID="{32EBF6A6-66D8-47BD-8DA3-5E730C6A3F33}" presName="imageaccent1" presStyleCnt="0"/>
      <dgm:spPr/>
    </dgm:pt>
    <dgm:pt modelId="{8C8D298C-CED7-4587-AE22-35FCA87B6E53}" type="pres">
      <dgm:prSet presAssocID="{32EBF6A6-66D8-47BD-8DA3-5E730C6A3F33}" presName="accentRepeatNode" presStyleLbl="solidAlignAcc1" presStyleIdx="1" presStyleCnt="10"/>
      <dgm:spPr/>
    </dgm:pt>
    <dgm:pt modelId="{B8AE1BF4-4740-40C1-BC7B-CF6D8F9E8B0C}" type="pres">
      <dgm:prSet presAssocID="{1AD0A66C-2F74-4E0E-AF1B-83F27B04A074}" presName="text2" presStyleCnt="0"/>
      <dgm:spPr/>
    </dgm:pt>
    <dgm:pt modelId="{5C0C2D73-17A3-4C09-BA34-EB670D2D23B2}" type="pres">
      <dgm:prSet presAssocID="{1AD0A66C-2F74-4E0E-AF1B-83F27B04A074}" presName="textRepeatNode" presStyleLbl="align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209A3E-AB59-4189-A0C3-0E949BB2E6C3}" type="pres">
      <dgm:prSet presAssocID="{1AD0A66C-2F74-4E0E-AF1B-83F27B04A074}" presName="textaccent2" presStyleCnt="0"/>
      <dgm:spPr/>
    </dgm:pt>
    <dgm:pt modelId="{6F4D3CBC-B04A-4DF9-9AB2-F8991D893C8F}" type="pres">
      <dgm:prSet presAssocID="{1AD0A66C-2F74-4E0E-AF1B-83F27B04A074}" presName="accentRepeatNode" presStyleLbl="solidAlignAcc1" presStyleIdx="2" presStyleCnt="10"/>
      <dgm:spPr/>
    </dgm:pt>
    <dgm:pt modelId="{356C5052-4FB6-4399-B3CE-A181FEF4B30B}" type="pres">
      <dgm:prSet presAssocID="{DD77B839-1006-44FF-99ED-3F3EAE66BA93}" presName="image2" presStyleCnt="0"/>
      <dgm:spPr/>
    </dgm:pt>
    <dgm:pt modelId="{3DD4D567-C2A3-4823-AEF9-B1DDFA593640}" type="pres">
      <dgm:prSet presAssocID="{DD77B839-1006-44FF-99ED-3F3EAE66BA93}" presName="imageRepeatNode" presStyleLbl="alignAcc1" presStyleIdx="1" presStyleCnt="5"/>
      <dgm:spPr/>
      <dgm:t>
        <a:bodyPr/>
        <a:lstStyle/>
        <a:p>
          <a:endParaRPr lang="ru-RU"/>
        </a:p>
      </dgm:t>
    </dgm:pt>
    <dgm:pt modelId="{7DD0A7D3-DF02-49D3-B1BF-13685348B483}" type="pres">
      <dgm:prSet presAssocID="{DD77B839-1006-44FF-99ED-3F3EAE66BA93}" presName="imageaccent2" presStyleCnt="0"/>
      <dgm:spPr/>
    </dgm:pt>
    <dgm:pt modelId="{BB082367-4ADB-452A-A84E-D39192A68D93}" type="pres">
      <dgm:prSet presAssocID="{DD77B839-1006-44FF-99ED-3F3EAE66BA93}" presName="accentRepeatNode" presStyleLbl="solidAlignAcc1" presStyleIdx="3" presStyleCnt="10"/>
      <dgm:spPr/>
    </dgm:pt>
    <dgm:pt modelId="{414435F1-3A79-4F5F-81A3-84B7312B2739}" type="pres">
      <dgm:prSet presAssocID="{4EC41277-EF77-4B25-8EB9-E9D16FE40412}" presName="text3" presStyleCnt="0"/>
      <dgm:spPr/>
    </dgm:pt>
    <dgm:pt modelId="{CD72C259-E08B-435D-80B2-32A886A51EBE}" type="pres">
      <dgm:prSet presAssocID="{4EC41277-EF77-4B25-8EB9-E9D16FE40412}" presName="textRepeatNode" presStyleLbl="align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EF8857-7561-40A2-8049-F202F738BF9B}" type="pres">
      <dgm:prSet presAssocID="{4EC41277-EF77-4B25-8EB9-E9D16FE40412}" presName="textaccent3" presStyleCnt="0"/>
      <dgm:spPr/>
    </dgm:pt>
    <dgm:pt modelId="{A48BF0F7-2839-4750-8946-DE65C70E2E2D}" type="pres">
      <dgm:prSet presAssocID="{4EC41277-EF77-4B25-8EB9-E9D16FE40412}" presName="accentRepeatNode" presStyleLbl="solidAlignAcc1" presStyleIdx="4" presStyleCnt="10"/>
      <dgm:spPr/>
    </dgm:pt>
    <dgm:pt modelId="{8597BCC1-C7DD-4D0C-9BF5-ADE7C917538D}" type="pres">
      <dgm:prSet presAssocID="{C0CAC529-D3F5-4CF5-9B83-552162F2D134}" presName="image3" presStyleCnt="0"/>
      <dgm:spPr/>
    </dgm:pt>
    <dgm:pt modelId="{7AD97997-4143-496C-9EE6-251D4775439A}" type="pres">
      <dgm:prSet presAssocID="{C0CAC529-D3F5-4CF5-9B83-552162F2D134}" presName="imageRepeatNode" presStyleLbl="alignAcc1" presStyleIdx="2" presStyleCnt="5"/>
      <dgm:spPr/>
      <dgm:t>
        <a:bodyPr/>
        <a:lstStyle/>
        <a:p>
          <a:endParaRPr lang="ru-RU"/>
        </a:p>
      </dgm:t>
    </dgm:pt>
    <dgm:pt modelId="{CBE6A327-582F-4617-8CEA-6D0DE861C889}" type="pres">
      <dgm:prSet presAssocID="{C0CAC529-D3F5-4CF5-9B83-552162F2D134}" presName="imageaccent3" presStyleCnt="0"/>
      <dgm:spPr/>
    </dgm:pt>
    <dgm:pt modelId="{625E699E-B2EC-411E-9A48-0A41B6FDDAF5}" type="pres">
      <dgm:prSet presAssocID="{C0CAC529-D3F5-4CF5-9B83-552162F2D134}" presName="accentRepeatNode" presStyleLbl="solidAlignAcc1" presStyleIdx="5" presStyleCnt="10"/>
      <dgm:spPr/>
    </dgm:pt>
    <dgm:pt modelId="{E128C4D5-7169-4E9A-A541-F0292549FB05}" type="pres">
      <dgm:prSet presAssocID="{50DF0E4A-118C-419F-A9BE-BE6D9C1B605A}" presName="text4" presStyleCnt="0"/>
      <dgm:spPr/>
    </dgm:pt>
    <dgm:pt modelId="{B538AC0D-0536-4237-BD8A-25D35E4C0688}" type="pres">
      <dgm:prSet presAssocID="{50DF0E4A-118C-419F-A9BE-BE6D9C1B605A}" presName="textRepeatNode" presStyleLbl="align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3533B3-D48C-48FB-90FC-534FDAC3F910}" type="pres">
      <dgm:prSet presAssocID="{50DF0E4A-118C-419F-A9BE-BE6D9C1B605A}" presName="textaccent4" presStyleCnt="0"/>
      <dgm:spPr/>
    </dgm:pt>
    <dgm:pt modelId="{EA49395B-97DC-4115-B4EF-68C2303967F9}" type="pres">
      <dgm:prSet presAssocID="{50DF0E4A-118C-419F-A9BE-BE6D9C1B605A}" presName="accentRepeatNode" presStyleLbl="solidAlignAcc1" presStyleIdx="6" presStyleCnt="10"/>
      <dgm:spPr/>
    </dgm:pt>
    <dgm:pt modelId="{6B8E46FB-92D6-41FC-A7C7-32B272D109C0}" type="pres">
      <dgm:prSet presAssocID="{4764E443-6EAC-4B2B-9EC5-9E9A7993A6D1}" presName="image4" presStyleCnt="0"/>
      <dgm:spPr/>
    </dgm:pt>
    <dgm:pt modelId="{D918D36F-B4C5-46A6-9ECA-919270BB64B0}" type="pres">
      <dgm:prSet presAssocID="{4764E443-6EAC-4B2B-9EC5-9E9A7993A6D1}" presName="imageRepeatNode" presStyleLbl="alignAcc1" presStyleIdx="3" presStyleCnt="5"/>
      <dgm:spPr/>
      <dgm:t>
        <a:bodyPr/>
        <a:lstStyle/>
        <a:p>
          <a:endParaRPr lang="ru-RU"/>
        </a:p>
      </dgm:t>
    </dgm:pt>
    <dgm:pt modelId="{9A0F48FE-F649-4EC8-8E70-96BD253C6824}" type="pres">
      <dgm:prSet presAssocID="{4764E443-6EAC-4B2B-9EC5-9E9A7993A6D1}" presName="imageaccent4" presStyleCnt="0"/>
      <dgm:spPr/>
    </dgm:pt>
    <dgm:pt modelId="{399F45A7-2CC1-446F-8003-0AF1E11895ED}" type="pres">
      <dgm:prSet presAssocID="{4764E443-6EAC-4B2B-9EC5-9E9A7993A6D1}" presName="accentRepeatNode" presStyleLbl="solidAlignAcc1" presStyleIdx="7" presStyleCnt="10"/>
      <dgm:spPr/>
    </dgm:pt>
    <dgm:pt modelId="{23033F4B-4367-42B6-96E0-0E9D53EC95C7}" type="pres">
      <dgm:prSet presAssocID="{4872393A-33F2-4B0C-9940-ED8324E71626}" presName="text5" presStyleCnt="0"/>
      <dgm:spPr/>
    </dgm:pt>
    <dgm:pt modelId="{84EE4F4C-C59B-434A-B5F3-D43D84E8C25A}" type="pres">
      <dgm:prSet presAssocID="{4872393A-33F2-4B0C-9940-ED8324E71626}" presName="textRepeatNode" presStyleLbl="align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B46552-27BA-4448-9300-B6E50607A6D9}" type="pres">
      <dgm:prSet presAssocID="{4872393A-33F2-4B0C-9940-ED8324E71626}" presName="textaccent5" presStyleCnt="0"/>
      <dgm:spPr/>
    </dgm:pt>
    <dgm:pt modelId="{D18405E3-552F-4577-B33F-0B89EEDBA156}" type="pres">
      <dgm:prSet presAssocID="{4872393A-33F2-4B0C-9940-ED8324E71626}" presName="accentRepeatNode" presStyleLbl="solidAlignAcc1" presStyleIdx="8" presStyleCnt="10"/>
      <dgm:spPr/>
    </dgm:pt>
    <dgm:pt modelId="{29073FBD-F199-44AC-BDCD-2648534C5909}" type="pres">
      <dgm:prSet presAssocID="{D6C8CA82-7C8B-4519-BAB0-58B2F30AF08E}" presName="image5" presStyleCnt="0"/>
      <dgm:spPr/>
    </dgm:pt>
    <dgm:pt modelId="{5FBD3C58-96B9-48FE-86EB-C3E005E76459}" type="pres">
      <dgm:prSet presAssocID="{D6C8CA82-7C8B-4519-BAB0-58B2F30AF08E}" presName="imageRepeatNode" presStyleLbl="alignAcc1" presStyleIdx="4" presStyleCnt="5"/>
      <dgm:spPr/>
      <dgm:t>
        <a:bodyPr/>
        <a:lstStyle/>
        <a:p>
          <a:endParaRPr lang="ru-RU"/>
        </a:p>
      </dgm:t>
    </dgm:pt>
    <dgm:pt modelId="{DA057FE2-DB28-4115-BDB9-133E68CD4576}" type="pres">
      <dgm:prSet presAssocID="{D6C8CA82-7C8B-4519-BAB0-58B2F30AF08E}" presName="imageaccent5" presStyleCnt="0"/>
      <dgm:spPr/>
    </dgm:pt>
    <dgm:pt modelId="{268F11CB-A3D8-4907-8AB2-4DE3BD50679A}" type="pres">
      <dgm:prSet presAssocID="{D6C8CA82-7C8B-4519-BAB0-58B2F30AF08E}" presName="accentRepeatNode" presStyleLbl="solidAlignAcc1" presStyleIdx="9" presStyleCnt="10"/>
      <dgm:spPr/>
    </dgm:pt>
  </dgm:ptLst>
  <dgm:cxnLst>
    <dgm:cxn modelId="{37DCA92C-65A2-4862-9BD9-809CB868C624}" type="presOf" srcId="{50DF0E4A-118C-419F-A9BE-BE6D9C1B605A}" destId="{B538AC0D-0536-4237-BD8A-25D35E4C0688}" srcOrd="0" destOrd="0" presId="urn:microsoft.com/office/officeart/2008/layout/HexagonCluster"/>
    <dgm:cxn modelId="{264528D8-D506-48AC-9CC8-7A3290F2F5D4}" srcId="{969499FE-6F09-440F-A483-A588A226544B}" destId="{1AD0A66C-2F74-4E0E-AF1B-83F27B04A074}" srcOrd="1" destOrd="0" parTransId="{B0545691-6928-4896-9AB7-16082E7207BE}" sibTransId="{DD77B839-1006-44FF-99ED-3F3EAE66BA93}"/>
    <dgm:cxn modelId="{4B36480D-3E9F-40FC-ABEC-6EF55D1983AB}" type="presOf" srcId="{DD77B839-1006-44FF-99ED-3F3EAE66BA93}" destId="{3DD4D567-C2A3-4823-AEF9-B1DDFA593640}" srcOrd="0" destOrd="0" presId="urn:microsoft.com/office/officeart/2008/layout/HexagonCluster"/>
    <dgm:cxn modelId="{58A7F3ED-DF1F-4474-A478-F73BBF07AD1E}" type="presOf" srcId="{4764E443-6EAC-4B2B-9EC5-9E9A7993A6D1}" destId="{D918D36F-B4C5-46A6-9ECA-919270BB64B0}" srcOrd="0" destOrd="0" presId="urn:microsoft.com/office/officeart/2008/layout/HexagonCluster"/>
    <dgm:cxn modelId="{E8914EBD-6E2D-4015-A4D9-B4D20EED233A}" type="presOf" srcId="{4872393A-33F2-4B0C-9940-ED8324E71626}" destId="{84EE4F4C-C59B-434A-B5F3-D43D84E8C25A}" srcOrd="0" destOrd="0" presId="urn:microsoft.com/office/officeart/2008/layout/HexagonCluster"/>
    <dgm:cxn modelId="{32C3B612-23BC-4237-AF75-813AD3D03A08}" srcId="{969499FE-6F09-440F-A483-A588A226544B}" destId="{50DF0E4A-118C-419F-A9BE-BE6D9C1B605A}" srcOrd="3" destOrd="0" parTransId="{8DD89098-2ABB-4153-BD3E-9753AF744E45}" sibTransId="{4764E443-6EAC-4B2B-9EC5-9E9A7993A6D1}"/>
    <dgm:cxn modelId="{AB810494-876C-40A2-BB03-F0C11B4CB068}" type="presOf" srcId="{32EBF6A6-66D8-47BD-8DA3-5E730C6A3F33}" destId="{B37AC558-8AD4-40BB-B89D-6CF3164FBA00}" srcOrd="0" destOrd="0" presId="urn:microsoft.com/office/officeart/2008/layout/HexagonCluster"/>
    <dgm:cxn modelId="{D2D001C3-B21F-4F35-99BA-ECE31312AC6D}" srcId="{969499FE-6F09-440F-A483-A588A226544B}" destId="{4872393A-33F2-4B0C-9940-ED8324E71626}" srcOrd="4" destOrd="0" parTransId="{05573CF1-ACA8-47AD-A15E-442BDC22D6BE}" sibTransId="{D6C8CA82-7C8B-4519-BAB0-58B2F30AF08E}"/>
    <dgm:cxn modelId="{D60D35A1-3EAC-4861-AD26-D83911DE044C}" type="presOf" srcId="{1AD0A66C-2F74-4E0E-AF1B-83F27B04A074}" destId="{5C0C2D73-17A3-4C09-BA34-EB670D2D23B2}" srcOrd="0" destOrd="0" presId="urn:microsoft.com/office/officeart/2008/layout/HexagonCluster"/>
    <dgm:cxn modelId="{A9A7C325-BB2E-410F-B3A7-17D49AB854B2}" type="presOf" srcId="{C1831F3A-13F9-4EC2-99F0-0D325BBE819E}" destId="{9FA05251-76B3-48E1-BE9C-67A34261F15A}" srcOrd="0" destOrd="0" presId="urn:microsoft.com/office/officeart/2008/layout/HexagonCluster"/>
    <dgm:cxn modelId="{4D776E57-C0DA-46B7-83F6-3C5BA0AA4617}" type="presOf" srcId="{969499FE-6F09-440F-A483-A588A226544B}" destId="{23FBD6D4-5963-459E-8802-A2BBFC0B291F}" srcOrd="0" destOrd="0" presId="urn:microsoft.com/office/officeart/2008/layout/HexagonCluster"/>
    <dgm:cxn modelId="{7824BD83-89C0-46FA-812D-2793F6ABFA21}" srcId="{969499FE-6F09-440F-A483-A588A226544B}" destId="{C1831F3A-13F9-4EC2-99F0-0D325BBE819E}" srcOrd="0" destOrd="0" parTransId="{1A6357F3-6BBE-4DBB-AA4F-F0D24D62BB8E}" sibTransId="{32EBF6A6-66D8-47BD-8DA3-5E730C6A3F33}"/>
    <dgm:cxn modelId="{08F48ED6-4378-4148-8F22-970549ECCCB3}" type="presOf" srcId="{C0CAC529-D3F5-4CF5-9B83-552162F2D134}" destId="{7AD97997-4143-496C-9EE6-251D4775439A}" srcOrd="0" destOrd="0" presId="urn:microsoft.com/office/officeart/2008/layout/HexagonCluster"/>
    <dgm:cxn modelId="{65E9BF83-E794-43A3-AF4B-A48A70AC71E6}" type="presOf" srcId="{D6C8CA82-7C8B-4519-BAB0-58B2F30AF08E}" destId="{5FBD3C58-96B9-48FE-86EB-C3E005E76459}" srcOrd="0" destOrd="0" presId="urn:microsoft.com/office/officeart/2008/layout/HexagonCluster"/>
    <dgm:cxn modelId="{121E9E15-C6FF-478F-8B33-673DB9F0A6A1}" srcId="{969499FE-6F09-440F-A483-A588A226544B}" destId="{4EC41277-EF77-4B25-8EB9-E9D16FE40412}" srcOrd="2" destOrd="0" parTransId="{3273DD59-D6CA-4ADE-BACF-AC5B6F4F62EB}" sibTransId="{C0CAC529-D3F5-4CF5-9B83-552162F2D134}"/>
    <dgm:cxn modelId="{C0E48DDD-6898-4EAC-90FE-FDD99932AF5E}" type="presOf" srcId="{4EC41277-EF77-4B25-8EB9-E9D16FE40412}" destId="{CD72C259-E08B-435D-80B2-32A886A51EBE}" srcOrd="0" destOrd="0" presId="urn:microsoft.com/office/officeart/2008/layout/HexagonCluster"/>
    <dgm:cxn modelId="{CE6D9F32-E602-442A-8950-CF986BCB25B0}" type="presParOf" srcId="{23FBD6D4-5963-459E-8802-A2BBFC0B291F}" destId="{C20E4928-2C07-4593-98F0-2626612E2D70}" srcOrd="0" destOrd="0" presId="urn:microsoft.com/office/officeart/2008/layout/HexagonCluster"/>
    <dgm:cxn modelId="{9F70CA37-B9C7-4998-B4EC-8B9937B59D8C}" type="presParOf" srcId="{C20E4928-2C07-4593-98F0-2626612E2D70}" destId="{9FA05251-76B3-48E1-BE9C-67A34261F15A}" srcOrd="0" destOrd="0" presId="urn:microsoft.com/office/officeart/2008/layout/HexagonCluster"/>
    <dgm:cxn modelId="{3CE9B1F1-0CB2-46CD-BF1E-B84ABA9840B7}" type="presParOf" srcId="{23FBD6D4-5963-459E-8802-A2BBFC0B291F}" destId="{536E531C-8072-47DF-827E-0FDBB83F4462}" srcOrd="1" destOrd="0" presId="urn:microsoft.com/office/officeart/2008/layout/HexagonCluster"/>
    <dgm:cxn modelId="{451858B4-69FA-430C-8EB2-9B0B5F6EAA08}" type="presParOf" srcId="{536E531C-8072-47DF-827E-0FDBB83F4462}" destId="{7F8197CD-032F-44B7-875E-5620DC422DAE}" srcOrd="0" destOrd="0" presId="urn:microsoft.com/office/officeart/2008/layout/HexagonCluster"/>
    <dgm:cxn modelId="{00D99F24-6AEA-4727-9BC0-4EAB67207BB0}" type="presParOf" srcId="{23FBD6D4-5963-459E-8802-A2BBFC0B291F}" destId="{A4E5BDD8-C4B5-48D2-B946-B8A52E8911F2}" srcOrd="2" destOrd="0" presId="urn:microsoft.com/office/officeart/2008/layout/HexagonCluster"/>
    <dgm:cxn modelId="{2519DA17-17D2-45BF-AC08-BAAD486E363D}" type="presParOf" srcId="{A4E5BDD8-C4B5-48D2-B946-B8A52E8911F2}" destId="{B37AC558-8AD4-40BB-B89D-6CF3164FBA00}" srcOrd="0" destOrd="0" presId="urn:microsoft.com/office/officeart/2008/layout/HexagonCluster"/>
    <dgm:cxn modelId="{0EB55199-AF7E-4EC3-A90D-E15F0FDC053A}" type="presParOf" srcId="{23FBD6D4-5963-459E-8802-A2BBFC0B291F}" destId="{2109411A-99E5-4433-ADA5-5240F9BDEA7E}" srcOrd="3" destOrd="0" presId="urn:microsoft.com/office/officeart/2008/layout/HexagonCluster"/>
    <dgm:cxn modelId="{E7524C94-1E95-46A2-85D3-2690137C3AB7}" type="presParOf" srcId="{2109411A-99E5-4433-ADA5-5240F9BDEA7E}" destId="{8C8D298C-CED7-4587-AE22-35FCA87B6E53}" srcOrd="0" destOrd="0" presId="urn:microsoft.com/office/officeart/2008/layout/HexagonCluster"/>
    <dgm:cxn modelId="{16854117-C5AD-44FB-9CF1-B574BDE2803E}" type="presParOf" srcId="{23FBD6D4-5963-459E-8802-A2BBFC0B291F}" destId="{B8AE1BF4-4740-40C1-BC7B-CF6D8F9E8B0C}" srcOrd="4" destOrd="0" presId="urn:microsoft.com/office/officeart/2008/layout/HexagonCluster"/>
    <dgm:cxn modelId="{243499F1-9632-4C3B-A796-94FA51AC130B}" type="presParOf" srcId="{B8AE1BF4-4740-40C1-BC7B-CF6D8F9E8B0C}" destId="{5C0C2D73-17A3-4C09-BA34-EB670D2D23B2}" srcOrd="0" destOrd="0" presId="urn:microsoft.com/office/officeart/2008/layout/HexagonCluster"/>
    <dgm:cxn modelId="{5EA27408-D8B6-4B00-B34D-B8A792B41FD3}" type="presParOf" srcId="{23FBD6D4-5963-459E-8802-A2BBFC0B291F}" destId="{35209A3E-AB59-4189-A0C3-0E949BB2E6C3}" srcOrd="5" destOrd="0" presId="urn:microsoft.com/office/officeart/2008/layout/HexagonCluster"/>
    <dgm:cxn modelId="{C3E37D50-3856-4D10-ADDA-463850B5A12E}" type="presParOf" srcId="{35209A3E-AB59-4189-A0C3-0E949BB2E6C3}" destId="{6F4D3CBC-B04A-4DF9-9AB2-F8991D893C8F}" srcOrd="0" destOrd="0" presId="urn:microsoft.com/office/officeart/2008/layout/HexagonCluster"/>
    <dgm:cxn modelId="{980D0012-AECA-4F89-B4F5-F1BF27AD9530}" type="presParOf" srcId="{23FBD6D4-5963-459E-8802-A2BBFC0B291F}" destId="{356C5052-4FB6-4399-B3CE-A181FEF4B30B}" srcOrd="6" destOrd="0" presId="urn:microsoft.com/office/officeart/2008/layout/HexagonCluster"/>
    <dgm:cxn modelId="{9F02BEDA-4377-45B0-9687-9B617D614209}" type="presParOf" srcId="{356C5052-4FB6-4399-B3CE-A181FEF4B30B}" destId="{3DD4D567-C2A3-4823-AEF9-B1DDFA593640}" srcOrd="0" destOrd="0" presId="urn:microsoft.com/office/officeart/2008/layout/HexagonCluster"/>
    <dgm:cxn modelId="{74AFA6B4-4DAC-4E8A-908F-1482F551B1CF}" type="presParOf" srcId="{23FBD6D4-5963-459E-8802-A2BBFC0B291F}" destId="{7DD0A7D3-DF02-49D3-B1BF-13685348B483}" srcOrd="7" destOrd="0" presId="urn:microsoft.com/office/officeart/2008/layout/HexagonCluster"/>
    <dgm:cxn modelId="{E3BADAA3-8194-46CC-846B-48FFA3B32A9C}" type="presParOf" srcId="{7DD0A7D3-DF02-49D3-B1BF-13685348B483}" destId="{BB082367-4ADB-452A-A84E-D39192A68D93}" srcOrd="0" destOrd="0" presId="urn:microsoft.com/office/officeart/2008/layout/HexagonCluster"/>
    <dgm:cxn modelId="{A628A9E4-F801-4B66-8C41-DC310FCF9C9E}" type="presParOf" srcId="{23FBD6D4-5963-459E-8802-A2BBFC0B291F}" destId="{414435F1-3A79-4F5F-81A3-84B7312B2739}" srcOrd="8" destOrd="0" presId="urn:microsoft.com/office/officeart/2008/layout/HexagonCluster"/>
    <dgm:cxn modelId="{5C8746D5-915A-4AB3-A8C0-9BC0E0585AC2}" type="presParOf" srcId="{414435F1-3A79-4F5F-81A3-84B7312B2739}" destId="{CD72C259-E08B-435D-80B2-32A886A51EBE}" srcOrd="0" destOrd="0" presId="urn:microsoft.com/office/officeart/2008/layout/HexagonCluster"/>
    <dgm:cxn modelId="{D0FA1636-D401-40F0-9F13-787F48BBDBA1}" type="presParOf" srcId="{23FBD6D4-5963-459E-8802-A2BBFC0B291F}" destId="{0AEF8857-7561-40A2-8049-F202F738BF9B}" srcOrd="9" destOrd="0" presId="urn:microsoft.com/office/officeart/2008/layout/HexagonCluster"/>
    <dgm:cxn modelId="{4ACA0CC7-1148-4168-B0AF-A7F38951F338}" type="presParOf" srcId="{0AEF8857-7561-40A2-8049-F202F738BF9B}" destId="{A48BF0F7-2839-4750-8946-DE65C70E2E2D}" srcOrd="0" destOrd="0" presId="urn:microsoft.com/office/officeart/2008/layout/HexagonCluster"/>
    <dgm:cxn modelId="{E4495DCB-63EF-41E2-AAAB-F192E7C4EF1A}" type="presParOf" srcId="{23FBD6D4-5963-459E-8802-A2BBFC0B291F}" destId="{8597BCC1-C7DD-4D0C-9BF5-ADE7C917538D}" srcOrd="10" destOrd="0" presId="urn:microsoft.com/office/officeart/2008/layout/HexagonCluster"/>
    <dgm:cxn modelId="{FACDBB30-7CCA-4DE7-9617-CDDE5CC2E24A}" type="presParOf" srcId="{8597BCC1-C7DD-4D0C-9BF5-ADE7C917538D}" destId="{7AD97997-4143-496C-9EE6-251D4775439A}" srcOrd="0" destOrd="0" presId="urn:microsoft.com/office/officeart/2008/layout/HexagonCluster"/>
    <dgm:cxn modelId="{6966C106-B2D3-4FA1-83CA-29B9E5963723}" type="presParOf" srcId="{23FBD6D4-5963-459E-8802-A2BBFC0B291F}" destId="{CBE6A327-582F-4617-8CEA-6D0DE861C889}" srcOrd="11" destOrd="0" presId="urn:microsoft.com/office/officeart/2008/layout/HexagonCluster"/>
    <dgm:cxn modelId="{6AE6E627-8252-4A7D-A3EB-E3D86870CF82}" type="presParOf" srcId="{CBE6A327-582F-4617-8CEA-6D0DE861C889}" destId="{625E699E-B2EC-411E-9A48-0A41B6FDDAF5}" srcOrd="0" destOrd="0" presId="urn:microsoft.com/office/officeart/2008/layout/HexagonCluster"/>
    <dgm:cxn modelId="{FA0E4270-505E-4457-BB20-39B79731BDC2}" type="presParOf" srcId="{23FBD6D4-5963-459E-8802-A2BBFC0B291F}" destId="{E128C4D5-7169-4E9A-A541-F0292549FB05}" srcOrd="12" destOrd="0" presId="urn:microsoft.com/office/officeart/2008/layout/HexagonCluster"/>
    <dgm:cxn modelId="{1EA61046-C99E-4721-BFE0-8E4E5F2FAA17}" type="presParOf" srcId="{E128C4D5-7169-4E9A-A541-F0292549FB05}" destId="{B538AC0D-0536-4237-BD8A-25D35E4C0688}" srcOrd="0" destOrd="0" presId="urn:microsoft.com/office/officeart/2008/layout/HexagonCluster"/>
    <dgm:cxn modelId="{447D57AE-A234-4AF1-93B7-D7686A6F60E2}" type="presParOf" srcId="{23FBD6D4-5963-459E-8802-A2BBFC0B291F}" destId="{573533B3-D48C-48FB-90FC-534FDAC3F910}" srcOrd="13" destOrd="0" presId="urn:microsoft.com/office/officeart/2008/layout/HexagonCluster"/>
    <dgm:cxn modelId="{79891DF5-7716-4D16-A0AB-9538D22C33E9}" type="presParOf" srcId="{573533B3-D48C-48FB-90FC-534FDAC3F910}" destId="{EA49395B-97DC-4115-B4EF-68C2303967F9}" srcOrd="0" destOrd="0" presId="urn:microsoft.com/office/officeart/2008/layout/HexagonCluster"/>
    <dgm:cxn modelId="{38452252-3E69-409E-B8B3-4C7FE25434F6}" type="presParOf" srcId="{23FBD6D4-5963-459E-8802-A2BBFC0B291F}" destId="{6B8E46FB-92D6-41FC-A7C7-32B272D109C0}" srcOrd="14" destOrd="0" presId="urn:microsoft.com/office/officeart/2008/layout/HexagonCluster"/>
    <dgm:cxn modelId="{26674012-2A27-41EF-8FAF-12CFA87EF8F8}" type="presParOf" srcId="{6B8E46FB-92D6-41FC-A7C7-32B272D109C0}" destId="{D918D36F-B4C5-46A6-9ECA-919270BB64B0}" srcOrd="0" destOrd="0" presId="urn:microsoft.com/office/officeart/2008/layout/HexagonCluster"/>
    <dgm:cxn modelId="{E039367C-86BA-4528-9504-D8A9B9CB24BE}" type="presParOf" srcId="{23FBD6D4-5963-459E-8802-A2BBFC0B291F}" destId="{9A0F48FE-F649-4EC8-8E70-96BD253C6824}" srcOrd="15" destOrd="0" presId="urn:microsoft.com/office/officeart/2008/layout/HexagonCluster"/>
    <dgm:cxn modelId="{7AC9A87E-EEF8-4680-9B70-B297FD6BFAD9}" type="presParOf" srcId="{9A0F48FE-F649-4EC8-8E70-96BD253C6824}" destId="{399F45A7-2CC1-446F-8003-0AF1E11895ED}" srcOrd="0" destOrd="0" presId="urn:microsoft.com/office/officeart/2008/layout/HexagonCluster"/>
    <dgm:cxn modelId="{9E6ED767-CD49-4165-8F09-E1CAA49A1FCD}" type="presParOf" srcId="{23FBD6D4-5963-459E-8802-A2BBFC0B291F}" destId="{23033F4B-4367-42B6-96E0-0E9D53EC95C7}" srcOrd="16" destOrd="0" presId="urn:microsoft.com/office/officeart/2008/layout/HexagonCluster"/>
    <dgm:cxn modelId="{E6EE327B-809A-4EB2-94F7-B44FA7A6573C}" type="presParOf" srcId="{23033F4B-4367-42B6-96E0-0E9D53EC95C7}" destId="{84EE4F4C-C59B-434A-B5F3-D43D84E8C25A}" srcOrd="0" destOrd="0" presId="urn:microsoft.com/office/officeart/2008/layout/HexagonCluster"/>
    <dgm:cxn modelId="{95D73209-6139-45FA-89C9-8677A2B9214C}" type="presParOf" srcId="{23FBD6D4-5963-459E-8802-A2BBFC0B291F}" destId="{FDB46552-27BA-4448-9300-B6E50607A6D9}" srcOrd="17" destOrd="0" presId="urn:microsoft.com/office/officeart/2008/layout/HexagonCluster"/>
    <dgm:cxn modelId="{37EA718C-3919-45A6-8D02-6CCDA70D74F3}" type="presParOf" srcId="{FDB46552-27BA-4448-9300-B6E50607A6D9}" destId="{D18405E3-552F-4577-B33F-0B89EEDBA156}" srcOrd="0" destOrd="0" presId="urn:microsoft.com/office/officeart/2008/layout/HexagonCluster"/>
    <dgm:cxn modelId="{1AEC1B41-C564-4E11-919F-D7BDBB2A2947}" type="presParOf" srcId="{23FBD6D4-5963-459E-8802-A2BBFC0B291F}" destId="{29073FBD-F199-44AC-BDCD-2648534C5909}" srcOrd="18" destOrd="0" presId="urn:microsoft.com/office/officeart/2008/layout/HexagonCluster"/>
    <dgm:cxn modelId="{D70F02BE-0F8A-4686-95E1-0400FEED44EC}" type="presParOf" srcId="{29073FBD-F199-44AC-BDCD-2648534C5909}" destId="{5FBD3C58-96B9-48FE-86EB-C3E005E76459}" srcOrd="0" destOrd="0" presId="urn:microsoft.com/office/officeart/2008/layout/HexagonCluster"/>
    <dgm:cxn modelId="{860E24ED-12C3-4480-AA94-809CF63D7E87}" type="presParOf" srcId="{23FBD6D4-5963-459E-8802-A2BBFC0B291F}" destId="{DA057FE2-DB28-4115-BDB9-133E68CD4576}" srcOrd="19" destOrd="0" presId="urn:microsoft.com/office/officeart/2008/layout/HexagonCluster"/>
    <dgm:cxn modelId="{04E68F4E-C591-4FE0-9DBE-963828707741}" type="presParOf" srcId="{DA057FE2-DB28-4115-BDB9-133E68CD4576}" destId="{268F11CB-A3D8-4907-8AB2-4DE3BD50679A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0.08022</cdr:x>
      <cdr:y>0.76832</cdr:y>
    </cdr:from>
    <cdr:to>
      <cdr:x>0.16343</cdr:x>
      <cdr:y>0.85864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04056" y="2369253"/>
          <a:ext cx="522842" cy="27851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b="1" dirty="0">
              <a:latin typeface="Times New Roman" panose="02020603050405020304" pitchFamily="18" charset="0"/>
              <a:cs typeface="Times New Roman" panose="02020603050405020304" pitchFamily="18" charset="0"/>
            </a:rPr>
            <a:t>2019</a:t>
          </a:r>
          <a:r>
            <a:rPr lang="ru-RU" sz="1400" b="1" dirty="0"/>
            <a:t> </a:t>
          </a:r>
        </a:p>
      </cdr:txBody>
    </cdr:sp>
  </cdr:relSizeAnchor>
  <cdr:relSizeAnchor xmlns:cdr="http://schemas.openxmlformats.org/drawingml/2006/chartDrawing">
    <cdr:from>
      <cdr:x>0.34694</cdr:x>
      <cdr:y>0.78924</cdr:y>
    </cdr:from>
    <cdr:to>
      <cdr:x>0.49765</cdr:x>
      <cdr:y>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105025" y="3719513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0.30942</cdr:x>
      <cdr:y>0.76832</cdr:y>
    </cdr:from>
    <cdr:to>
      <cdr:x>0.40451</cdr:x>
      <cdr:y>0.87115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944216" y="2369253"/>
          <a:ext cx="597490" cy="31709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b="1" dirty="0">
              <a:latin typeface="Times New Roman" panose="02020603050405020304" pitchFamily="18" charset="0"/>
              <a:cs typeface="Times New Roman" panose="02020603050405020304" pitchFamily="18" charset="0"/>
            </a:rPr>
            <a:t>2020</a:t>
          </a:r>
        </a:p>
      </cdr:txBody>
    </cdr:sp>
  </cdr:relSizeAnchor>
  <cdr:relSizeAnchor xmlns:cdr="http://schemas.openxmlformats.org/drawingml/2006/chartDrawing">
    <cdr:from>
      <cdr:x>0.54755</cdr:x>
      <cdr:y>0.76787</cdr:y>
    </cdr:from>
    <cdr:to>
      <cdr:x>0.64264</cdr:x>
      <cdr:y>0.8707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3440482" y="2367858"/>
          <a:ext cx="597490" cy="31708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b="1" dirty="0">
              <a:latin typeface="Times New Roman" panose="02020603050405020304" pitchFamily="18" charset="0"/>
              <a:cs typeface="Times New Roman" panose="02020603050405020304" pitchFamily="18" charset="0"/>
            </a:rPr>
            <a:t>2021</a:t>
          </a:r>
        </a:p>
      </cdr:txBody>
    </cdr:sp>
  </cdr:relSizeAnchor>
  <cdr:relSizeAnchor xmlns:cdr="http://schemas.openxmlformats.org/drawingml/2006/chartDrawing">
    <cdr:from>
      <cdr:x>0.77339</cdr:x>
      <cdr:y>0.76787</cdr:y>
    </cdr:from>
    <cdr:to>
      <cdr:x>0.86054</cdr:x>
      <cdr:y>0.87104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4685235" y="2143799"/>
          <a:ext cx="527947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b="1" dirty="0">
              <a:latin typeface="Times New Roman" panose="02020603050405020304" pitchFamily="18" charset="0"/>
              <a:cs typeface="Times New Roman" panose="02020603050405020304" pitchFamily="18" charset="0"/>
            </a:rPr>
            <a:t>2022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0.81716</cdr:x>
      <cdr:y>0.26027</cdr:y>
    </cdr:from>
    <cdr:to>
      <cdr:x>0.9528</cdr:x>
      <cdr:y>0.43423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508753" y="1368151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0.78483</cdr:x>
      <cdr:y>0.07907</cdr:y>
    </cdr:from>
    <cdr:to>
      <cdr:x>1</cdr:x>
      <cdr:y>0.26902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599656" y="124623"/>
          <a:ext cx="712712" cy="29939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0.70895</cdr:x>
      <cdr:y>0</cdr:y>
    </cdr:from>
    <cdr:to>
      <cdr:x>1</cdr:x>
      <cdr:y>0.23564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455627" y="-6303699"/>
          <a:ext cx="1008125" cy="37140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(млн. руб.)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0.12567</cdr:x>
      <cdr:y>0.6379</cdr:y>
    </cdr:from>
    <cdr:to>
      <cdr:x>0.22149</cdr:x>
      <cdr:y>0.74079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755576" y="2232247"/>
          <a:ext cx="576064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0.10945</cdr:x>
      <cdr:y>0.41155</cdr:y>
    </cdr:from>
    <cdr:to>
      <cdr:x>0.33765</cdr:x>
      <cdr:y>0.53501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658019" y="1440159"/>
          <a:ext cx="1371997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0.23347</cdr:x>
      <cdr:y>0.16462</cdr:y>
    </cdr:from>
    <cdr:to>
      <cdr:x>0.41312</cdr:x>
      <cdr:y>0.3509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1403648" y="576063"/>
          <a:ext cx="1080120" cy="65184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0.23347</cdr:x>
      <cdr:y>0.25415</cdr:y>
    </cdr:from>
    <cdr:to>
      <cdr:x>0.37719</cdr:x>
      <cdr:y>0.41155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1403648" y="889355"/>
          <a:ext cx="864096" cy="55080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dirty="0" smtClean="0"/>
            <a:t>     </a:t>
          </a:r>
          <a:endParaRPr lang="ru-RU" sz="1400" dirty="0"/>
        </a:p>
      </cdr:txBody>
    </cdr:sp>
  </cdr:relSizeAnchor>
  <cdr:relSizeAnchor xmlns:cdr="http://schemas.openxmlformats.org/drawingml/2006/chartDrawing">
    <cdr:from>
      <cdr:x>0.24545</cdr:x>
      <cdr:y>0.6379</cdr:y>
    </cdr:from>
    <cdr:to>
      <cdr:x>0.36522</cdr:x>
      <cdr:y>0.74079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1475656" y="2232247"/>
          <a:ext cx="720080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dirty="0" smtClean="0"/>
            <a:t>  </a:t>
          </a:r>
          <a:endParaRPr lang="ru-RU" sz="1400" dirty="0"/>
        </a:p>
      </cdr:txBody>
    </cdr:sp>
  </cdr:relSizeAnchor>
  <cdr:relSizeAnchor xmlns:cdr="http://schemas.openxmlformats.org/drawingml/2006/chartDrawing">
    <cdr:from>
      <cdr:x>0.49696</cdr:x>
      <cdr:y>0.67906</cdr:y>
    </cdr:from>
    <cdr:to>
      <cdr:x>0.62298</cdr:x>
      <cdr:y>0.76137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2987824" y="2376263"/>
          <a:ext cx="757623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0.50894</cdr:x>
      <cdr:y>0.65848</cdr:y>
    </cdr:from>
    <cdr:to>
      <cdr:x>0.62871</cdr:x>
      <cdr:y>0.74079</cdr:y>
    </cdr:to>
    <cdr:sp macro="" textlink="">
      <cdr:nvSpPr>
        <cdr:cNvPr id="12" name="TextBox 11"/>
        <cdr:cNvSpPr txBox="1"/>
      </cdr:nvSpPr>
      <cdr:spPr>
        <a:xfrm xmlns:a="http://schemas.openxmlformats.org/drawingml/2006/main">
          <a:off x="3059832" y="2304255"/>
          <a:ext cx="720080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400" dirty="0"/>
        </a:p>
      </cdr:txBody>
    </cdr:sp>
  </cdr:relSizeAnchor>
  <cdr:relSizeAnchor xmlns:cdr="http://schemas.openxmlformats.org/drawingml/2006/chartDrawing">
    <cdr:from>
      <cdr:x>0.52092</cdr:x>
      <cdr:y>0.30252</cdr:y>
    </cdr:from>
    <cdr:to>
      <cdr:x>0.64069</cdr:x>
      <cdr:y>0.41155</cdr:y>
    </cdr:to>
    <cdr:sp macro="" textlink="">
      <cdr:nvSpPr>
        <cdr:cNvPr id="13" name="TextBox 12"/>
        <cdr:cNvSpPr txBox="1"/>
      </cdr:nvSpPr>
      <cdr:spPr>
        <a:xfrm xmlns:a="http://schemas.openxmlformats.org/drawingml/2006/main">
          <a:off x="3131840" y="1058633"/>
          <a:ext cx="720080" cy="38152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400" dirty="0"/>
        </a:p>
      </cdr:txBody>
    </cdr:sp>
  </cdr:relSizeAnchor>
  <cdr:relSizeAnchor xmlns:cdr="http://schemas.openxmlformats.org/drawingml/2006/chartDrawing">
    <cdr:from>
      <cdr:x>0.35324</cdr:x>
      <cdr:y>0.59957</cdr:y>
    </cdr:from>
    <cdr:to>
      <cdr:x>0.50533</cdr:x>
      <cdr:y>0.74079</cdr:y>
    </cdr:to>
    <cdr:sp macro="" textlink="">
      <cdr:nvSpPr>
        <cdr:cNvPr id="18" name="TextBox 17"/>
        <cdr:cNvSpPr txBox="1"/>
      </cdr:nvSpPr>
      <cdr:spPr>
        <a:xfrm xmlns:a="http://schemas.openxmlformats.org/drawingml/2006/main">
          <a:off x="2123728" y="2098103"/>
          <a:ext cx="914400" cy="49418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0.31731</cdr:x>
      <cdr:y>0.52522</cdr:y>
    </cdr:from>
    <cdr:to>
      <cdr:x>0.4251</cdr:x>
      <cdr:y>0.64354</cdr:y>
    </cdr:to>
    <cdr:sp macro="" textlink="">
      <cdr:nvSpPr>
        <cdr:cNvPr id="19" name="TextBox 18"/>
        <cdr:cNvSpPr txBox="1"/>
      </cdr:nvSpPr>
      <cdr:spPr>
        <a:xfrm xmlns:a="http://schemas.openxmlformats.org/drawingml/2006/main">
          <a:off x="1907704" y="1837946"/>
          <a:ext cx="648072" cy="4140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0.40235</cdr:x>
      <cdr:y>0.86583</cdr:y>
    </cdr:from>
    <cdr:to>
      <cdr:x>0.61586</cdr:x>
      <cdr:y>1</cdr:y>
    </cdr:to>
    <cdr:sp macro="" textlink="">
      <cdr:nvSpPr>
        <cdr:cNvPr id="22" name="TextBox 21"/>
        <cdr:cNvSpPr txBox="1"/>
      </cdr:nvSpPr>
      <cdr:spPr>
        <a:xfrm xmlns:a="http://schemas.openxmlformats.org/drawingml/2006/main">
          <a:off x="1942080" y="3717580"/>
          <a:ext cx="1030559" cy="5760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0.40235</cdr:x>
      <cdr:y>0.84368</cdr:y>
    </cdr:from>
    <cdr:to>
      <cdr:x>0.58917</cdr:x>
      <cdr:y>1</cdr:y>
    </cdr:to>
    <cdr:sp macro="" textlink="">
      <cdr:nvSpPr>
        <cdr:cNvPr id="23" name="TextBox 22"/>
        <cdr:cNvSpPr txBox="1"/>
      </cdr:nvSpPr>
      <cdr:spPr>
        <a:xfrm xmlns:a="http://schemas.openxmlformats.org/drawingml/2006/main">
          <a:off x="2419003" y="2952326"/>
          <a:ext cx="1123181" cy="54703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0.54437</cdr:x>
      <cdr:y>0.86337</cdr:y>
    </cdr:from>
    <cdr:to>
      <cdr:x>0.88066</cdr:x>
      <cdr:y>0.95559</cdr:y>
    </cdr:to>
    <cdr:sp macro="" textlink="">
      <cdr:nvSpPr>
        <cdr:cNvPr id="24" name="TextBox 23"/>
        <cdr:cNvSpPr txBox="1"/>
      </cdr:nvSpPr>
      <cdr:spPr>
        <a:xfrm xmlns:a="http://schemas.openxmlformats.org/drawingml/2006/main">
          <a:off x="3485928" y="3861989"/>
          <a:ext cx="2153451" cy="41251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Бюджет Ставропольского края</a:t>
          </a:r>
          <a:endParaRPr lang="ru-RU" sz="1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0.41389</cdr:x>
      <cdr:y>0.73118</cdr:y>
    </cdr:from>
    <cdr:to>
      <cdr:x>0.58611</cdr:x>
      <cdr:y>0.77419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604222" y="4896544"/>
          <a:ext cx="1083636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2021 </a:t>
          </a:r>
          <a:endParaRPr lang="ru-RU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0.72534</cdr:x>
      <cdr:y>0.73118</cdr:y>
    </cdr:from>
    <cdr:to>
      <cdr:x>0.87443</cdr:x>
      <cdr:y>0.78495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563888" y="4896544"/>
          <a:ext cx="938088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2022 </a:t>
          </a:r>
          <a:endParaRPr lang="ru-RU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0.05378</cdr:x>
      <cdr:y>0.14827</cdr:y>
    </cdr:from>
    <cdr:to>
      <cdr:x>0.14827</cdr:x>
      <cdr:y>0.21146</cdr:y>
    </cdr:to>
    <cdr:sp macro="" textlink="">
      <cdr:nvSpPr>
        <cdr:cNvPr id="15" name="TextBox 14"/>
        <cdr:cNvSpPr txBox="1"/>
      </cdr:nvSpPr>
      <cdr:spPr>
        <a:xfrm xmlns:a="http://schemas.openxmlformats.org/drawingml/2006/main">
          <a:off x="251520" y="675778"/>
          <a:ext cx="441898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0.16936</cdr:x>
      <cdr:y>0.2051</cdr:y>
    </cdr:from>
    <cdr:to>
      <cdr:x>0.23095</cdr:x>
      <cdr:y>0.25478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792038" y="891803"/>
          <a:ext cx="288082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0.56342</cdr:x>
      <cdr:y>0.71037</cdr:y>
    </cdr:from>
    <cdr:to>
      <cdr:x>0.75894</cdr:x>
      <cdr:y>0.92067</cdr:y>
    </cdr:to>
    <cdr:sp macro="" textlink="">
      <cdr:nvSpPr>
        <cdr:cNvPr id="12" name="TextBox 11"/>
        <cdr:cNvSpPr txBox="1"/>
      </cdr:nvSpPr>
      <cdr:spPr>
        <a:xfrm xmlns:a="http://schemas.openxmlformats.org/drawingml/2006/main">
          <a:off x="3755109" y="2616811"/>
          <a:ext cx="1303118" cy="77468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0.12319</cdr:x>
      <cdr:y>0.2051</cdr:y>
    </cdr:from>
    <cdr:to>
      <cdr:x>0.31871</cdr:x>
      <cdr:y>0.41539</cdr:y>
    </cdr:to>
    <cdr:sp macro="" textlink="">
      <cdr:nvSpPr>
        <cdr:cNvPr id="13" name="TextBox 12"/>
        <cdr:cNvSpPr txBox="1"/>
      </cdr:nvSpPr>
      <cdr:spPr>
        <a:xfrm xmlns:a="http://schemas.openxmlformats.org/drawingml/2006/main">
          <a:off x="576138" y="891803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0.82592</cdr:x>
      <cdr:y>0</cdr:y>
    </cdr:from>
    <cdr:to>
      <cdr:x>1</cdr:x>
      <cdr:y>0.08159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5213377" y="-3204179"/>
          <a:ext cx="1098829" cy="29516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l"/>
          <a:r>
            <a:rPr lang="ru-RU" sz="13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млн. руб.</a:t>
          </a:r>
        </a:p>
      </cdr:txBody>
    </cdr:sp>
  </cdr:relSizeAnchor>
  <cdr:relSizeAnchor xmlns:cdr="http://schemas.openxmlformats.org/drawingml/2006/chartDrawing">
    <cdr:from>
      <cdr:x>0.15385</cdr:x>
      <cdr:y>0.0507</cdr:y>
    </cdr:from>
    <cdr:to>
      <cdr:x>0.26316</cdr:x>
      <cdr:y>0.10001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840281" y="198057"/>
          <a:ext cx="597017" cy="1926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0.28205</cdr:x>
      <cdr:y>0.18592</cdr:y>
    </cdr:from>
    <cdr:to>
      <cdr:x>0.37607</cdr:x>
      <cdr:y>0.27197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376253" y="1089104"/>
          <a:ext cx="792113" cy="5040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b="1" dirty="0">
              <a:solidFill>
                <a:schemeClr val="bg1"/>
              </a:solidFill>
            </a:rPr>
            <a:t> </a:t>
          </a:r>
        </a:p>
      </cdr:txBody>
    </cdr:sp>
  </cdr:relSizeAnchor>
  <cdr:relSizeAnchor xmlns:cdr="http://schemas.openxmlformats.org/drawingml/2006/chartDrawing">
    <cdr:from>
      <cdr:x>0.62548</cdr:x>
      <cdr:y>0.07769</cdr:y>
    </cdr:from>
    <cdr:to>
      <cdr:x>0.77505</cdr:x>
      <cdr:y>0.19039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3312368" y="297264"/>
          <a:ext cx="792088" cy="43122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600" b="1" dirty="0">
            <a:solidFill>
              <a:srgbClr val="7030A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0.30769</cdr:x>
      <cdr:y>0.35801</cdr:y>
    </cdr:from>
    <cdr:to>
      <cdr:x>0.37607</cdr:x>
      <cdr:y>0.40718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2592288" y="2097216"/>
          <a:ext cx="576064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0.28538</cdr:x>
      <cdr:y>0.07157</cdr:y>
    </cdr:from>
    <cdr:to>
      <cdr:x>0.34521</cdr:x>
      <cdr:y>0.1662</cdr:y>
    </cdr:to>
    <cdr:sp macro="" textlink="">
      <cdr:nvSpPr>
        <cdr:cNvPr id="14" name="TextBox 13"/>
        <cdr:cNvSpPr txBox="1"/>
      </cdr:nvSpPr>
      <cdr:spPr>
        <a:xfrm xmlns:a="http://schemas.openxmlformats.org/drawingml/2006/main">
          <a:off x="1339764" y="237057"/>
          <a:ext cx="280880" cy="31344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b="1" dirty="0">
            <a:solidFill>
              <a:srgbClr val="990099"/>
            </a:solidFill>
          </a:endParaRPr>
        </a:p>
        <a:p xmlns:a="http://schemas.openxmlformats.org/drawingml/2006/main">
          <a:r>
            <a:rPr lang="ru-RU" sz="1100" dirty="0"/>
            <a:t>325,6</a:t>
          </a:r>
        </a:p>
      </cdr:txBody>
    </cdr:sp>
  </cdr:relSizeAnchor>
  <cdr:relSizeAnchor xmlns:cdr="http://schemas.openxmlformats.org/drawingml/2006/chartDrawing">
    <cdr:from>
      <cdr:x>0.38026</cdr:x>
      <cdr:y>0.45625</cdr:y>
    </cdr:from>
    <cdr:to>
      <cdr:x>0.46636</cdr:x>
      <cdr:y>0.54483</cdr:y>
    </cdr:to>
    <cdr:sp macro="" textlink="">
      <cdr:nvSpPr>
        <cdr:cNvPr id="16" name="TextBox 15"/>
        <cdr:cNvSpPr txBox="1"/>
      </cdr:nvSpPr>
      <cdr:spPr>
        <a:xfrm xmlns:a="http://schemas.openxmlformats.org/drawingml/2006/main">
          <a:off x="2534358" y="1680707"/>
          <a:ext cx="573846" cy="32630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600" b="1" dirty="0">
            <a:solidFill>
              <a:srgbClr val="7030A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0.52991</cdr:x>
      <cdr:y>0.73908</cdr:y>
    </cdr:from>
    <cdr:to>
      <cdr:x>0.54701</cdr:x>
      <cdr:y>0.76366</cdr:y>
    </cdr:to>
    <cdr:sp macro="" textlink="">
      <cdr:nvSpPr>
        <cdr:cNvPr id="17" name="TextBox 16"/>
        <cdr:cNvSpPr txBox="1"/>
      </cdr:nvSpPr>
      <cdr:spPr>
        <a:xfrm xmlns:a="http://schemas.openxmlformats.org/drawingml/2006/main">
          <a:off x="2806245" y="2827933"/>
          <a:ext cx="90556" cy="94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b="1" dirty="0">
            <a:solidFill>
              <a:srgbClr val="7030A0"/>
            </a:solidFill>
          </a:endParaRPr>
        </a:p>
        <a:p xmlns:a="http://schemas.openxmlformats.org/drawingml/2006/main">
          <a:endParaRPr lang="ru-RU" sz="1100" b="1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0.66627</cdr:x>
      <cdr:y>0.66087</cdr:y>
    </cdr:from>
    <cdr:to>
      <cdr:x>0.69191</cdr:x>
      <cdr:y>0.68545</cdr:y>
    </cdr:to>
    <cdr:sp macro="" textlink="">
      <cdr:nvSpPr>
        <cdr:cNvPr id="18" name="TextBox 17"/>
        <cdr:cNvSpPr txBox="1"/>
      </cdr:nvSpPr>
      <cdr:spPr>
        <a:xfrm xmlns:a="http://schemas.openxmlformats.org/drawingml/2006/main">
          <a:off x="3528392" y="2528693"/>
          <a:ext cx="135782" cy="94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b="1" dirty="0">
            <a:solidFill>
              <a:srgbClr val="7030A0"/>
            </a:solidFill>
          </a:endParaRPr>
        </a:p>
      </cdr:txBody>
    </cdr:sp>
  </cdr:relSizeAnchor>
  <cdr:relSizeAnchor xmlns:cdr="http://schemas.openxmlformats.org/drawingml/2006/chartDrawing">
    <cdr:from>
      <cdr:x>0.46522</cdr:x>
      <cdr:y>0.45625</cdr:y>
    </cdr:from>
    <cdr:to>
      <cdr:x>0.60242</cdr:x>
      <cdr:y>0.57354</cdr:y>
    </cdr:to>
    <cdr:sp macro="" textlink="">
      <cdr:nvSpPr>
        <cdr:cNvPr id="19" name="TextBox 18"/>
        <cdr:cNvSpPr txBox="1"/>
      </cdr:nvSpPr>
      <cdr:spPr>
        <a:xfrm xmlns:a="http://schemas.openxmlformats.org/drawingml/2006/main">
          <a:off x="3100631" y="1680707"/>
          <a:ext cx="914400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0.74602</cdr:x>
      <cdr:y>0.4758</cdr:y>
    </cdr:from>
    <cdr:to>
      <cdr:x>0.88322</cdr:x>
      <cdr:y>0.72403</cdr:y>
    </cdr:to>
    <cdr:sp macro="" textlink="">
      <cdr:nvSpPr>
        <cdr:cNvPr id="22" name="TextBox 21"/>
        <cdr:cNvSpPr txBox="1"/>
      </cdr:nvSpPr>
      <cdr:spPr>
        <a:xfrm xmlns:a="http://schemas.openxmlformats.org/drawingml/2006/main">
          <a:off x="4972144" y="1752715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0.05378</cdr:x>
      <cdr:y>0.14827</cdr:y>
    </cdr:from>
    <cdr:to>
      <cdr:x>0.14827</cdr:x>
      <cdr:y>0.21146</cdr:y>
    </cdr:to>
    <cdr:sp macro="" textlink="">
      <cdr:nvSpPr>
        <cdr:cNvPr id="15" name="TextBox 14"/>
        <cdr:cNvSpPr txBox="1"/>
      </cdr:nvSpPr>
      <cdr:spPr>
        <a:xfrm xmlns:a="http://schemas.openxmlformats.org/drawingml/2006/main">
          <a:off x="251520" y="675778"/>
          <a:ext cx="441898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0.16936</cdr:x>
      <cdr:y>0.2051</cdr:y>
    </cdr:from>
    <cdr:to>
      <cdr:x>0.23095</cdr:x>
      <cdr:y>0.25478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792038" y="891803"/>
          <a:ext cx="288082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0.56969</cdr:x>
      <cdr:y>0.71887</cdr:y>
    </cdr:from>
    <cdr:to>
      <cdr:x>0.76521</cdr:x>
      <cdr:y>0.92917</cdr:y>
    </cdr:to>
    <cdr:sp macro="" textlink="">
      <cdr:nvSpPr>
        <cdr:cNvPr id="12" name="TextBox 11"/>
        <cdr:cNvSpPr txBox="1"/>
      </cdr:nvSpPr>
      <cdr:spPr>
        <a:xfrm xmlns:a="http://schemas.openxmlformats.org/drawingml/2006/main">
          <a:off x="2664296" y="3125788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0.12319</cdr:x>
      <cdr:y>0.2051</cdr:y>
    </cdr:from>
    <cdr:to>
      <cdr:x>0.31871</cdr:x>
      <cdr:y>0.41539</cdr:y>
    </cdr:to>
    <cdr:sp macro="" textlink="">
      <cdr:nvSpPr>
        <cdr:cNvPr id="13" name="TextBox 12"/>
        <cdr:cNvSpPr txBox="1"/>
      </cdr:nvSpPr>
      <cdr:spPr>
        <a:xfrm xmlns:a="http://schemas.openxmlformats.org/drawingml/2006/main">
          <a:off x="576138" y="891803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0.16945</cdr:x>
      <cdr:y>0.34761</cdr:y>
    </cdr:from>
    <cdr:to>
      <cdr:x>0.17282</cdr:x>
      <cdr:y>0.85044</cdr:y>
    </cdr:to>
    <cdr:cxnSp macro="">
      <cdr:nvCxnSpPr>
        <cdr:cNvPr id="3" name="Прямая соединительная линия 2"/>
        <cdr:cNvCxnSpPr/>
      </cdr:nvCxnSpPr>
      <cdr:spPr>
        <a:xfrm xmlns:a="http://schemas.openxmlformats.org/drawingml/2006/main">
          <a:off x="1936258" y="2069425"/>
          <a:ext cx="38508" cy="2993460"/>
        </a:xfrm>
        <a:prstGeom xmlns:a="http://schemas.openxmlformats.org/drawingml/2006/main" prst="line">
          <a:avLst/>
        </a:prstGeom>
        <a:ln xmlns:a="http://schemas.openxmlformats.org/drawingml/2006/main">
          <a:noFill/>
          <a:tailEnd type="oval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0.41457</cdr:x>
      <cdr:y>0.38319</cdr:y>
    </cdr:from>
    <cdr:to>
      <cdr:x>0.41541</cdr:x>
      <cdr:y>0.80517</cdr:y>
    </cdr:to>
    <cdr:cxnSp macro="">
      <cdr:nvCxnSpPr>
        <cdr:cNvPr id="7" name="Прямая соединительная линия 6"/>
        <cdr:cNvCxnSpPr/>
      </cdr:nvCxnSpPr>
      <cdr:spPr>
        <a:xfrm xmlns:a="http://schemas.openxmlformats.org/drawingml/2006/main">
          <a:off x="4737205" y="2281216"/>
          <a:ext cx="9598" cy="2512142"/>
        </a:xfrm>
        <a:prstGeom xmlns:a="http://schemas.openxmlformats.org/drawingml/2006/main" prst="line">
          <a:avLst/>
        </a:prstGeom>
        <a:ln xmlns:a="http://schemas.openxmlformats.org/drawingml/2006/main">
          <a:noFill/>
          <a:tailEnd type="oval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0.65127</cdr:x>
      <cdr:y>0.45433</cdr:y>
    </cdr:from>
    <cdr:to>
      <cdr:x>0.65296</cdr:x>
      <cdr:y>0.80841</cdr:y>
    </cdr:to>
    <cdr:cxnSp macro="">
      <cdr:nvCxnSpPr>
        <cdr:cNvPr id="12" name="Прямая соединительная линия 11"/>
        <cdr:cNvCxnSpPr/>
      </cdr:nvCxnSpPr>
      <cdr:spPr>
        <a:xfrm xmlns:a="http://schemas.openxmlformats.org/drawingml/2006/main" flipH="1" flipV="1">
          <a:off x="7441932" y="2704699"/>
          <a:ext cx="19252" cy="2107933"/>
        </a:xfrm>
        <a:prstGeom xmlns:a="http://schemas.openxmlformats.org/drawingml/2006/main" prst="line">
          <a:avLst/>
        </a:prstGeom>
        <a:ln xmlns:a="http://schemas.openxmlformats.org/drawingml/2006/main">
          <a:noFill/>
          <a:headEnd type="oval"/>
          <a:tailEnd type="non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0.87955</cdr:x>
      <cdr:y>0.5</cdr:y>
    </cdr:from>
    <cdr:to>
      <cdr:x>0.88207</cdr:x>
      <cdr:y>0.81002</cdr:y>
    </cdr:to>
    <cdr:cxnSp macro="">
      <cdr:nvCxnSpPr>
        <cdr:cNvPr id="16" name="Прямая соединительная линия 15"/>
        <cdr:cNvCxnSpPr/>
      </cdr:nvCxnSpPr>
      <cdr:spPr>
        <a:xfrm xmlns:a="http://schemas.openxmlformats.org/drawingml/2006/main">
          <a:off x="10050379" y="2976612"/>
          <a:ext cx="28876" cy="1845645"/>
        </a:xfrm>
        <a:prstGeom xmlns:a="http://schemas.openxmlformats.org/drawingml/2006/main" prst="line">
          <a:avLst/>
        </a:prstGeom>
        <a:ln xmlns:a="http://schemas.openxmlformats.org/drawingml/2006/main">
          <a:noFill/>
          <a:tailEnd type="oval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0.22492</cdr:x>
      <cdr:y>0.12162</cdr:y>
    </cdr:from>
    <cdr:to>
      <cdr:x>0.38172</cdr:x>
      <cdr:y>0.24081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055693" y="293911"/>
          <a:ext cx="735947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000" b="1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entury Gothic" panose="020B0502020202020204" pitchFamily="34" charset="0"/>
          </a:endParaRPr>
        </a:p>
      </cdr:txBody>
    </cdr:sp>
  </cdr:relSizeAnchor>
  <cdr:relSizeAnchor xmlns:cdr="http://schemas.openxmlformats.org/drawingml/2006/chartDrawing">
    <cdr:from>
      <cdr:x>0.32153</cdr:x>
      <cdr:y>0.25932</cdr:y>
    </cdr:from>
    <cdr:to>
      <cdr:x>0.56082</cdr:x>
      <cdr:y>0.6377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228685" y="626658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/>
        </a:p>
      </cdr:txBody>
    </cdr:sp>
  </cdr:relSizeAnchor>
  <cdr:relSizeAnchor xmlns:cdr="http://schemas.openxmlformats.org/drawingml/2006/chartDrawing">
    <cdr:from>
      <cdr:x>0.44416</cdr:x>
      <cdr:y>0.14699</cdr:y>
    </cdr:from>
    <cdr:to>
      <cdr:x>0.63734</cdr:x>
      <cdr:y>0.27983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240048" y="290488"/>
          <a:ext cx="539340" cy="2625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latin typeface="Century Gothic" panose="020B0502020202020204" pitchFamily="34" charset="0"/>
            </a:rPr>
            <a:t>1863,2</a:t>
          </a:r>
        </a:p>
        <a:p xmlns:a="http://schemas.openxmlformats.org/drawingml/2006/main">
          <a:endParaRPr lang="ru-RU" sz="1100" b="1" dirty="0">
            <a:latin typeface="Century Gothic" panose="020B0502020202020204" pitchFamily="34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3" y="6"/>
            <a:ext cx="2928880" cy="497126"/>
          </a:xfrm>
          <a:prstGeom prst="rect">
            <a:avLst/>
          </a:prstGeom>
        </p:spPr>
        <p:txBody>
          <a:bodyPr vert="horz" lIns="92654" tIns="46327" rIns="92654" bIns="46327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dt" sz="quarter" idx="1"/>
          </p:nvPr>
        </p:nvSpPr>
        <p:spPr>
          <a:xfrm>
            <a:off x="3830692" y="6"/>
            <a:ext cx="2928880" cy="497126"/>
          </a:xfrm>
          <a:prstGeom prst="rect">
            <a:avLst/>
          </a:prstGeom>
        </p:spPr>
        <p:txBody>
          <a:bodyPr vert="horz" lIns="92654" tIns="46327" rIns="92654" bIns="46327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F4FE949-A45B-46E5-B3B8-197F929FB95D}" type="datetimeFigureOut">
              <a:rPr lang="en-US"/>
              <a:pPr>
                <a:defRPr/>
              </a:pPr>
              <a:t>8/7/2020</a:t>
            </a:fld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2"/>
          </p:nvPr>
        </p:nvSpPr>
        <p:spPr>
          <a:xfrm>
            <a:off x="3" y="9443796"/>
            <a:ext cx="2928880" cy="497126"/>
          </a:xfrm>
          <a:prstGeom prst="rect">
            <a:avLst/>
          </a:prstGeom>
        </p:spPr>
        <p:txBody>
          <a:bodyPr vert="horz" lIns="92654" tIns="46327" rIns="92654" bIns="46327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3"/>
          </p:nvPr>
        </p:nvSpPr>
        <p:spPr>
          <a:xfrm>
            <a:off x="3830692" y="9443796"/>
            <a:ext cx="2928880" cy="497126"/>
          </a:xfrm>
          <a:prstGeom prst="rect">
            <a:avLst/>
          </a:prstGeom>
        </p:spPr>
        <p:txBody>
          <a:bodyPr vert="horz" wrap="square" lIns="92654" tIns="46327" rIns="92654" bIns="46327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anose="020F0502020204030204" pitchFamily="34" charset="0"/>
              </a:defRPr>
            </a:lvl1pPr>
          </a:lstStyle>
          <a:p>
            <a:fld id="{1A1EDDAE-EB33-48A5-8C4C-B4AB9CC428F7}" type="slidenum">
              <a:rPr lang="en-US" altLang="ru-RU"/>
              <a:pPr/>
              <a:t>‹#›</a:t>
            </a:fld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val="113095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3" y="6"/>
            <a:ext cx="2928880" cy="497126"/>
          </a:xfrm>
          <a:prstGeom prst="rect">
            <a:avLst/>
          </a:prstGeom>
        </p:spPr>
        <p:txBody>
          <a:bodyPr vert="horz" lIns="92654" tIns="46327" rIns="92654" bIns="46327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dt" idx="1"/>
          </p:nvPr>
        </p:nvSpPr>
        <p:spPr>
          <a:xfrm>
            <a:off x="3830692" y="6"/>
            <a:ext cx="2928880" cy="497126"/>
          </a:xfrm>
          <a:prstGeom prst="rect">
            <a:avLst/>
          </a:prstGeom>
        </p:spPr>
        <p:txBody>
          <a:bodyPr vert="horz" lIns="92654" tIns="46327" rIns="92654" bIns="46327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6FCF46B-1596-45BE-9B7C-4D5EB28A5609}" type="datetimeFigureOut">
              <a:rPr lang="en-US"/>
              <a:pPr>
                <a:defRPr/>
              </a:pPr>
              <a:t>8/7/2020</a:t>
            </a:fld>
            <a:endParaRPr lang="en-US" dirty="0"/>
          </a:p>
        </p:txBody>
      </p:sp>
      <p:sp>
        <p:nvSpPr>
          <p:cNvPr id="4" name="Rectangle 4"/>
          <p:cNvSpPr>
            <a:spLocks noGrp="1" noRot="1" noChangeAspect="1"/>
          </p:cNvSpPr>
          <p:nvPr>
            <p:ph type="sldImg" idx="2"/>
          </p:nvPr>
        </p:nvSpPr>
        <p:spPr>
          <a:xfrm>
            <a:off x="1984375" y="750888"/>
            <a:ext cx="2792413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654" tIns="46327" rIns="92654" bIns="46327" anchor="ctr"/>
          <a:lstStyle/>
          <a:p>
            <a:pPr lvl="0"/>
            <a:endParaRPr lang="en-US" noProof="0" dirty="0"/>
          </a:p>
        </p:txBody>
      </p:sp>
      <p:sp>
        <p:nvSpPr>
          <p:cNvPr id="5" name="Rectangle 5"/>
          <p:cNvSpPr>
            <a:spLocks noGrp="1"/>
          </p:cNvSpPr>
          <p:nvPr>
            <p:ph type="body" sz="quarter" idx="3"/>
          </p:nvPr>
        </p:nvSpPr>
        <p:spPr>
          <a:xfrm>
            <a:off x="675163" y="4725093"/>
            <a:ext cx="5410846" cy="4469336"/>
          </a:xfrm>
          <a:prstGeom prst="rect">
            <a:avLst/>
          </a:prstGeom>
        </p:spPr>
        <p:txBody>
          <a:bodyPr vert="horz" lIns="92654" tIns="46327" rIns="92654" bIns="46327">
            <a:normAutofit/>
          </a:bodyPr>
          <a:lstStyle/>
          <a:p>
            <a:pPr lvl="0"/>
            <a:r>
              <a:rPr lang="en-US" noProof="1" smtClean="0"/>
              <a:t>Click to edit Master text styles</a:t>
            </a:r>
            <a:endParaRPr lang="en-US" noProof="0"/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0"/>
          </a:p>
        </p:txBody>
      </p:sp>
      <p:sp>
        <p:nvSpPr>
          <p:cNvPr id="6" name="Rectangle 6"/>
          <p:cNvSpPr>
            <a:spLocks noGrp="1"/>
          </p:cNvSpPr>
          <p:nvPr>
            <p:ph type="ftr" sz="quarter" idx="4"/>
          </p:nvPr>
        </p:nvSpPr>
        <p:spPr>
          <a:xfrm>
            <a:off x="3" y="9443796"/>
            <a:ext cx="2928880" cy="497126"/>
          </a:xfrm>
          <a:prstGeom prst="rect">
            <a:avLst/>
          </a:prstGeom>
        </p:spPr>
        <p:txBody>
          <a:bodyPr vert="horz" lIns="92654" tIns="46327" rIns="92654" bIns="46327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xfrm>
            <a:off x="3830692" y="9443796"/>
            <a:ext cx="2928880" cy="497126"/>
          </a:xfrm>
          <a:prstGeom prst="rect">
            <a:avLst/>
          </a:prstGeom>
        </p:spPr>
        <p:txBody>
          <a:bodyPr vert="horz" wrap="square" lIns="92654" tIns="46327" rIns="92654" bIns="46327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anose="020F0502020204030204" pitchFamily="34" charset="0"/>
              </a:defRPr>
            </a:lvl1pPr>
          </a:lstStyle>
          <a:p>
            <a:fld id="{6ACA1DC1-0318-412F-A6C8-33B87066260C}" type="slidenum">
              <a:rPr lang="en-US" altLang="ru-RU"/>
              <a:pPr/>
              <a:t>‹#›</a:t>
            </a:fld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val="26793060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A1DC1-0318-412F-A6C8-33B87066260C}" type="slidenum">
              <a:rPr lang="en-US" altLang="ru-RU" smtClean="0"/>
              <a:pPr/>
              <a:t>1</a:t>
            </a:fld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val="34982056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8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046288" y="747713"/>
            <a:ext cx="2798762" cy="37306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881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 smtClean="0">
              <a:latin typeface="Calibri" pitchFamily="34" charset="0"/>
            </a:endParaRPr>
          </a:p>
        </p:txBody>
      </p:sp>
      <p:sp>
        <p:nvSpPr>
          <p:cNvPr id="4188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1pPr>
            <a:lvl2pPr marL="750380" indent="-288608"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2pPr>
            <a:lvl3pPr marL="1154430" indent="-230886"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3pPr>
            <a:lvl4pPr marL="1616202" indent="-230886"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4pPr>
            <a:lvl5pPr marL="2077974" indent="-230886"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5pPr>
            <a:lvl6pPr marL="2539746" indent="-2308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6pPr>
            <a:lvl7pPr marL="3001518" indent="-2308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7pPr>
            <a:lvl8pPr marL="3463290" indent="-2308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8pPr>
            <a:lvl9pPr marL="3925062" indent="-2308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9pPr>
          </a:lstStyle>
          <a:p>
            <a:pPr eaLnBrk="1" hangingPunct="1"/>
            <a:fld id="{6B041463-8120-4CAF-9E31-768EDF0236F1}" type="slidenum">
              <a:rPr lang="en-US" altLang="ru-RU" smtClean="0">
                <a:solidFill>
                  <a:srgbClr val="000000"/>
                </a:solidFill>
                <a:latin typeface="Calibri" pitchFamily="34" charset="0"/>
              </a:rPr>
              <a:pPr eaLnBrk="1" hangingPunct="1"/>
              <a:t>26</a:t>
            </a:fld>
            <a:endParaRPr lang="en-US" altLang="ru-RU" dirty="0" smtClean="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99066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 smtClean="0">
              <a:latin typeface="Calibri" panose="020F0502020204030204" pitchFamily="34" charset="0"/>
            </a:endParaRPr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0380" indent="-28860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54430" indent="-230886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16202" indent="-230886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77974" indent="-230886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39746" indent="-23088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01518" indent="-23088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63290" indent="-23088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25062" indent="-23088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BE0EBF1-68CA-4A5A-9971-CE45B6E0400A}" type="slidenum">
              <a:rPr lang="en-US" altLang="ru-RU" sz="180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27</a:t>
            </a:fld>
            <a:endParaRPr lang="en-US" altLang="ru-RU" sz="1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09697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 smtClean="0">
              <a:latin typeface="Calibri" panose="020F0502020204030204" pitchFamily="34" charset="0"/>
            </a:endParaRPr>
          </a:p>
        </p:txBody>
      </p:sp>
      <p:sp>
        <p:nvSpPr>
          <p:cNvPr id="2867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0380" indent="-28860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54430" indent="-230886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16202" indent="-230886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77974" indent="-230886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39746" indent="-23088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01518" indent="-23088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63290" indent="-23088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25062" indent="-23088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06DE3A8-B612-41E9-9B50-D56FF35592E8}" type="slidenum">
              <a:rPr lang="en-US" altLang="ru-RU" sz="180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28</a:t>
            </a:fld>
            <a:endParaRPr lang="en-US" altLang="ru-RU" sz="1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06492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 smtClean="0">
              <a:latin typeface="Calibri" panose="020F0502020204030204" pitchFamily="34" charset="0"/>
            </a:endParaRPr>
          </a:p>
        </p:txBody>
      </p:sp>
      <p:sp>
        <p:nvSpPr>
          <p:cNvPr id="307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0380" indent="-28860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54430" indent="-230886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16202" indent="-230886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77974" indent="-230886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39746" indent="-23088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01518" indent="-23088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63290" indent="-23088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25062" indent="-23088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85366D4-BAF2-4E15-AE35-9947E1F6D85C}" type="slidenum">
              <a:rPr lang="en-US" altLang="ru-RU" sz="180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29</a:t>
            </a:fld>
            <a:endParaRPr lang="en-US" altLang="ru-RU" sz="1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22692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047875" y="747713"/>
            <a:ext cx="2797175" cy="372903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C4B81E-7449-470C-847E-948AE0205539}" type="slidenum">
              <a:rPr lang="ru-RU" smtClean="0">
                <a:solidFill>
                  <a:prstClr val="black"/>
                </a:solidFill>
                <a:latin typeface="Calibri"/>
              </a:rPr>
              <a:pPr/>
              <a:t>31</a:t>
            </a:fld>
            <a:endParaRPr lang="ru-RU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208156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047875" y="747713"/>
            <a:ext cx="2797175" cy="372903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C4B81E-7449-470C-847E-948AE0205539}" type="slidenum">
              <a:rPr lang="ru-RU" smtClean="0">
                <a:solidFill>
                  <a:prstClr val="black"/>
                </a:solidFill>
                <a:latin typeface="Calibri"/>
              </a:rPr>
              <a:pPr/>
              <a:t>32</a:t>
            </a:fld>
            <a:endParaRPr lang="ru-RU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419941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047875" y="747713"/>
            <a:ext cx="2797175" cy="372903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7DDDBF-96FD-486A-9411-C9C9FD1F0323}" type="slidenum">
              <a:rPr lang="ru-RU" smtClean="0">
                <a:solidFill>
                  <a:prstClr val="black"/>
                </a:solidFill>
                <a:latin typeface="Calibri"/>
              </a:rPr>
              <a:pPr/>
              <a:t>33</a:t>
            </a:fld>
            <a:endParaRPr lang="ru-RU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915630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097088" y="755650"/>
            <a:ext cx="2828925" cy="37719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DEA3C1-5481-4608-B992-854D2F239379}" type="slidenum">
              <a:rPr lang="en-US" altLang="ru-RU" smtClean="0">
                <a:solidFill>
                  <a:prstClr val="black"/>
                </a:solidFill>
              </a:rPr>
              <a:pPr>
                <a:defRPr/>
              </a:pPr>
              <a:t>37</a:t>
            </a:fld>
            <a:endParaRPr lang="en-US" alt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82827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984375" y="750888"/>
            <a:ext cx="2792413" cy="37242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A1DC1-0318-412F-A6C8-33B87066260C}" type="slidenum">
              <a:rPr lang="en-US" altLang="ru-RU" smtClean="0"/>
              <a:pPr/>
              <a:t>2</a:t>
            </a:fld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val="26510254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984375" y="750888"/>
            <a:ext cx="2792413" cy="37242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A1DC1-0318-412F-A6C8-33B87066260C}" type="slidenum">
              <a:rPr lang="en-US" altLang="ru-RU" smtClean="0"/>
              <a:pPr/>
              <a:t>3</a:t>
            </a:fld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val="18738994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A1DC1-0318-412F-A6C8-33B87066260C}" type="slidenum">
              <a:rPr lang="en-US" altLang="ru-RU" smtClean="0"/>
              <a:pPr/>
              <a:t>5</a:t>
            </a:fld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val="10684011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A1DC1-0318-412F-A6C8-33B87066260C}" type="slidenum">
              <a:rPr lang="en-US" altLang="ru-RU" smtClean="0"/>
              <a:pPr/>
              <a:t>6</a:t>
            </a:fld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val="33053473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984375" y="750888"/>
            <a:ext cx="2792413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643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 smtClean="0">
              <a:latin typeface="Calibri" panose="020F0502020204030204" pitchFamily="34" charset="0"/>
            </a:endParaRPr>
          </a:p>
        </p:txBody>
      </p:sp>
      <p:sp>
        <p:nvSpPr>
          <p:cNvPr id="1464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  <a:lvl2pPr marL="736013" indent="-280160"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2pPr>
            <a:lvl3pPr marL="1134882" indent="-223178"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3pPr>
            <a:lvl4pPr marL="1590736" indent="-223178"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4pPr>
            <a:lvl5pPr marL="2046591" indent="-223178"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5pPr>
            <a:lvl6pPr marL="2502443" indent="-2231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6pPr>
            <a:lvl7pPr marL="2958295" indent="-2231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7pPr>
            <a:lvl8pPr marL="3414149" indent="-2231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8pPr>
            <a:lvl9pPr marL="3870001" indent="-2231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9pPr>
          </a:lstStyle>
          <a:p>
            <a:fld id="{01CF1111-8F28-454F-B128-97BA7C5F7127}" type="slidenum">
              <a:rPr lang="en-US" altLang="ru-RU">
                <a:latin typeface="Calibri" panose="020F0502020204030204" pitchFamily="34" charset="0"/>
              </a:rPr>
              <a:pPr/>
              <a:t>15</a:t>
            </a:fld>
            <a:endParaRPr lang="en-US" altLang="ru-RU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42441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173288" y="695325"/>
            <a:ext cx="2608262" cy="3476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C4B81E-7449-470C-847E-948AE0205539}" type="slidenum">
              <a:rPr lang="ru-RU" smtClean="0">
                <a:solidFill>
                  <a:prstClr val="black"/>
                </a:solidFill>
                <a:latin typeface="Calibri"/>
              </a:rPr>
              <a:pPr/>
              <a:t>17</a:t>
            </a:fld>
            <a:endParaRPr lang="ru-RU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230592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>
              <a:latin typeface="Calibri" panose="020F0502020204030204" pitchFamily="34" charset="0"/>
            </a:endParaRPr>
          </a:p>
        </p:txBody>
      </p:sp>
      <p:sp>
        <p:nvSpPr>
          <p:cNvPr id="81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5475" indent="-28215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52680" indent="-22604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15995" indent="-22604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79313" indent="-22604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41026" indent="-22604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02738" indent="-22604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64452" indent="-22604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26165" indent="-22604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8D5CCB0-8C24-460D-9E91-398826572B56}" type="slidenum">
              <a:rPr lang="ru-RU" altLang="ru-RU">
                <a:solidFill>
                  <a:srgbClr val="000000"/>
                </a:solidFill>
                <a:latin typeface="Trebuchet MS" panose="020B0603020202020204" pitchFamily="34" charset="0"/>
              </a:rPr>
              <a:pPr>
                <a:spcBef>
                  <a:spcPct val="0"/>
                </a:spcBef>
              </a:pPr>
              <a:t>19</a:t>
            </a:fld>
            <a:endParaRPr lang="ru-RU" altLang="ru-RU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65144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046288" y="747713"/>
            <a:ext cx="2798762" cy="37306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779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 smtClean="0">
              <a:latin typeface="Calibri" pitchFamily="34" charset="0"/>
            </a:endParaRPr>
          </a:p>
        </p:txBody>
      </p:sp>
      <p:sp>
        <p:nvSpPr>
          <p:cNvPr id="4177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1pPr>
            <a:lvl2pPr marL="750380" indent="-288608"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2pPr>
            <a:lvl3pPr marL="1154430" indent="-230886"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3pPr>
            <a:lvl4pPr marL="1616202" indent="-230886"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4pPr>
            <a:lvl5pPr marL="2077974" indent="-230886"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5pPr>
            <a:lvl6pPr marL="2539746" indent="-2308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6pPr>
            <a:lvl7pPr marL="3001518" indent="-2308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7pPr>
            <a:lvl8pPr marL="3463290" indent="-2308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8pPr>
            <a:lvl9pPr marL="3925062" indent="-2308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9pPr>
          </a:lstStyle>
          <a:p>
            <a:pPr eaLnBrk="1" hangingPunct="1"/>
            <a:fld id="{2035CD6B-65DC-4F3D-BC08-22812F946660}" type="slidenum">
              <a:rPr lang="en-US" altLang="ru-RU" smtClean="0">
                <a:solidFill>
                  <a:srgbClr val="000000"/>
                </a:solidFill>
                <a:latin typeface="Calibri" pitchFamily="34" charset="0"/>
              </a:rPr>
              <a:pPr eaLnBrk="1" hangingPunct="1"/>
              <a:t>25</a:t>
            </a:fld>
            <a:endParaRPr lang="en-US" altLang="ru-RU" dirty="0" smtClean="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75323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6.xml"/><Relationship Id="rId1" Type="http://schemas.openxmlformats.org/officeDocument/2006/relationships/themeOverride" Target="../theme/themeOverride1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50" y="1496484"/>
            <a:ext cx="5143500" cy="3183467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DE18069-8ABD-43EF-B138-1284032FA02D}" type="datetime2">
              <a:rPr lang="en-US" smtClean="0"/>
              <a:pPr>
                <a:defRPr/>
              </a:pPr>
              <a:t>Friday, August 7, 2020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E8554-7181-4144-82C6-8D82EAD9C409}" type="slidenum">
              <a:rPr lang="en-US" altLang="ru-RU" smtClean="0"/>
              <a:pPr/>
              <a:t>‹#›</a:t>
            </a:fld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val="32885030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ABA10A0-9BEA-45D8-8D67-EFD5BFB7970C}" type="datetime2">
              <a:rPr lang="en-US" smtClean="0"/>
              <a:pPr>
                <a:defRPr/>
              </a:pPr>
              <a:t>Friday, August 7, 2020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826A2-C5E8-42B1-AEBA-899AE565CDA9}" type="slidenum">
              <a:rPr lang="en-US" altLang="ru-RU" smtClean="0"/>
              <a:pPr/>
              <a:t>‹#›</a:t>
            </a:fld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val="238127906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55893"/>
            <a:ext cx="6858000" cy="3988107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6858000" cy="5155893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3536415"/>
            <a:ext cx="6858000" cy="304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2133600"/>
            <a:ext cx="6858000" cy="68072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356381" y="1524000"/>
            <a:ext cx="3086100" cy="4170408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8415" y="1347315"/>
            <a:ext cx="2770586" cy="2884027"/>
          </a:xfrm>
        </p:spPr>
        <p:txBody>
          <a:bodyPr anchor="b"/>
          <a:lstStyle>
            <a:lvl1pPr marL="137160" indent="-137160">
              <a:buFont typeface="Georgia" pitchFamily="18" charset="0"/>
              <a:buChar char="*"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C95EF-7154-4F11-B3A9-365858E601D2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07.08.2020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0A9EE-DE0E-4C14-BBC2-C2D7AB28627C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5451" y="5952561"/>
            <a:ext cx="4787654" cy="1524000"/>
          </a:xfrm>
        </p:spPr>
        <p:txBody>
          <a:bodyPr anchor="b">
            <a:noAutofit/>
          </a:bodyPr>
          <a:lstStyle>
            <a:lvl1pPr algn="l">
              <a:defRPr sz="345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8183253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28750" y="975359"/>
            <a:ext cx="4800600" cy="463296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C95EF-7154-4F11-B3A9-365858E601D2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07.08.2020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0A9EE-DE0E-4C14-BBC2-C2D7AB28627C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645549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9" y="502023"/>
            <a:ext cx="1543050" cy="6984452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493085" y="975360"/>
            <a:ext cx="3621965" cy="652630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C95EF-7154-4F11-B3A9-365858E601D2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07.08.2020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0A9EE-DE0E-4C14-BBC2-C2D7AB28627C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280205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6"/>
          <p:cNvSpPr>
            <a:spLocks noChangeShapeType="1"/>
          </p:cNvSpPr>
          <p:nvPr/>
        </p:nvSpPr>
        <p:spPr bwMode="auto">
          <a:xfrm>
            <a:off x="385762" y="7133205"/>
            <a:ext cx="6472238" cy="3175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>
              <a:solidFill>
                <a:prstClr val="black"/>
              </a:solidFill>
              <a:latin typeface="Franklin Gothic Book"/>
              <a:cs typeface="Arial" charset="0"/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285750" y="6471217"/>
            <a:ext cx="6343650" cy="1629833"/>
          </a:xfrm>
        </p:spPr>
        <p:txBody>
          <a:bodyPr anchor="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85750" y="5181600"/>
            <a:ext cx="6343650" cy="1219200"/>
          </a:xfrm>
        </p:spPr>
        <p:txBody>
          <a:bodyPr anchor="b"/>
          <a:lstStyle>
            <a:lvl1pPr marL="0" indent="0" algn="l">
              <a:buNone/>
              <a:defRPr sz="1800">
                <a:solidFill>
                  <a:schemeClr val="tx2">
                    <a:shade val="75000"/>
                  </a:schemeClr>
                </a:solidFill>
              </a:defRPr>
            </a:lvl1pPr>
            <a:lvl2pPr marL="342892" indent="0" algn="ctr">
              <a:buNone/>
            </a:lvl2pPr>
            <a:lvl3pPr marL="685784" indent="0" algn="ctr">
              <a:buNone/>
            </a:lvl3pPr>
            <a:lvl4pPr marL="1028675" indent="0" algn="ctr">
              <a:buNone/>
            </a:lvl4pPr>
            <a:lvl5pPr marL="1371566" indent="0" algn="ctr">
              <a:buNone/>
            </a:lvl5pPr>
            <a:lvl6pPr marL="1714457" indent="0" algn="ctr">
              <a:buNone/>
            </a:lvl6pPr>
            <a:lvl7pPr marL="2057349" indent="0" algn="ctr">
              <a:buNone/>
            </a:lvl7pPr>
            <a:lvl8pPr marL="2400240" indent="0" algn="ctr">
              <a:buNone/>
            </a:lvl8pPr>
            <a:lvl9pPr marL="2743132" indent="0" algn="ctr">
              <a:buNone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5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3D2ADB-DC1C-4AFC-9429-15D94E255A46}" type="datetime2">
              <a:rPr lang="en-US"/>
              <a:pPr>
                <a:defRPr/>
              </a:pPr>
              <a:t>Friday, August 7, 2020</a:t>
            </a:fld>
            <a:endParaRPr lang="en-US" dirty="0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6172201" y="8631767"/>
            <a:ext cx="569119" cy="330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106E96-37B5-4813-A368-E3EBC6CD243E}" type="slidenum">
              <a:rPr lang="en-US" altLang="ru-RU"/>
              <a:pPr>
                <a:defRPr/>
              </a:pPr>
              <a:t>‹#›</a:t>
            </a:fld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val="445819302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F5BB32-6084-48FA-8DDE-6B7399F69548}" type="datetime2">
              <a:rPr lang="en-US"/>
              <a:pPr>
                <a:defRPr/>
              </a:pPr>
              <a:t>Friday, August 7, 2020</a:t>
            </a:fld>
            <a:endParaRPr lang="en-US" dirty="0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2686050" y="101602"/>
            <a:ext cx="2171700" cy="38523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6172201" y="8631767"/>
            <a:ext cx="569119" cy="330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B31B5F-64CB-4375-8480-2DD3DACFA445}" type="slidenum">
              <a:rPr lang="en-US" altLang="ru-RU"/>
              <a:pPr>
                <a:defRPr/>
              </a:pPr>
              <a:t>‹#›</a:t>
            </a:fld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val="3952676796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226314" y="609600"/>
            <a:ext cx="6515100" cy="1121664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83324B-A58D-4D52-AF63-5685C112CBDA}" type="datetime2">
              <a:rPr lang="en-US"/>
              <a:pPr>
                <a:defRPr/>
              </a:pPr>
              <a:t>Friday, August 7, 2020</a:t>
            </a:fld>
            <a:endParaRPr lang="en-US" dirty="0"/>
          </a:p>
        </p:txBody>
      </p:sp>
      <p:sp>
        <p:nvSpPr>
          <p:cNvPr id="4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3C8786-45E8-4E98-9E94-264A7CCB9B08}" type="slidenum">
              <a:rPr lang="en-US" altLang="ru-RU"/>
              <a:pPr>
                <a:defRPr/>
              </a:pPr>
              <a:t>‹#›</a:t>
            </a:fld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val="1454302638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948F62-20B6-424E-BF39-AA256A370EE8}" type="datetime2">
              <a:rPr lang="en-US"/>
              <a:pPr>
                <a:defRPr/>
              </a:pPr>
              <a:t>Friday, August 7, 2020</a:t>
            </a:fld>
            <a:endParaRPr lang="en-US" dirty="0"/>
          </a:p>
        </p:txBody>
      </p:sp>
      <p:sp>
        <p:nvSpPr>
          <p:cNvPr id="3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4B3A88-9E4A-4714-8C50-F4B29644195E}" type="slidenum">
              <a:rPr lang="en-US" altLang="ru-RU"/>
              <a:pPr>
                <a:defRPr/>
              </a:pPr>
              <a:t>‹#›</a:t>
            </a:fld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val="2161834115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noProof="1"/>
              <a:t>Образец заголовка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sz="half" idx="1"/>
          </p:nvPr>
        </p:nvSpPr>
        <p:spPr>
          <a:xfrm>
            <a:off x="342900" y="2133602"/>
            <a:ext cx="3028950" cy="6034617"/>
          </a:xfrm>
        </p:spPr>
        <p:txBody>
          <a:bodyPr/>
          <a:lstStyle/>
          <a:p>
            <a:pPr lvl="0"/>
            <a:r>
              <a:rPr lang="ru-RU" noProof="1"/>
              <a:t>Образец текста</a:t>
            </a:r>
          </a:p>
          <a:p>
            <a:pPr lvl="1"/>
            <a:r>
              <a:rPr lang="ru-RU" noProof="1"/>
              <a:t>Второй уровень</a:t>
            </a:r>
          </a:p>
          <a:p>
            <a:pPr lvl="2"/>
            <a:r>
              <a:rPr lang="ru-RU" noProof="1"/>
              <a:t>Третий уровень</a:t>
            </a:r>
          </a:p>
          <a:p>
            <a:pPr lvl="3"/>
            <a:r>
              <a:rPr lang="ru-RU" noProof="1"/>
              <a:t>Четвертый уровень</a:t>
            </a:r>
          </a:p>
          <a:p>
            <a:pPr lvl="4"/>
            <a:r>
              <a:rPr lang="ru-RU" noProof="1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sz="half" idx="2"/>
          </p:nvPr>
        </p:nvSpPr>
        <p:spPr>
          <a:xfrm>
            <a:off x="3486150" y="2133602"/>
            <a:ext cx="3028950" cy="6034617"/>
          </a:xfrm>
        </p:spPr>
        <p:txBody>
          <a:bodyPr/>
          <a:lstStyle/>
          <a:p>
            <a:pPr lvl="0"/>
            <a:r>
              <a:rPr lang="ru-RU" noProof="1"/>
              <a:t>Образец текста</a:t>
            </a:r>
          </a:p>
          <a:p>
            <a:pPr lvl="1"/>
            <a:r>
              <a:rPr lang="ru-RU" noProof="1"/>
              <a:t>Второй уровень</a:t>
            </a:r>
          </a:p>
          <a:p>
            <a:pPr lvl="2"/>
            <a:r>
              <a:rPr lang="ru-RU" noProof="1"/>
              <a:t>Третий уровень</a:t>
            </a:r>
          </a:p>
          <a:p>
            <a:pPr lvl="3"/>
            <a:r>
              <a:rPr lang="ru-RU" noProof="1"/>
              <a:t>Четвертый уровень</a:t>
            </a:r>
          </a:p>
          <a:p>
            <a:pPr lvl="4"/>
            <a:r>
              <a:rPr lang="ru-RU" noProof="1"/>
              <a:t>Пятый уровень</a:t>
            </a:r>
            <a:endParaRPr lang="en-US"/>
          </a:p>
        </p:txBody>
      </p:sp>
      <p:sp>
        <p:nvSpPr>
          <p:cNvPr id="5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D40E23-AC5E-4B20-AC50-9681DCB3440D}" type="datetime2">
              <a:rPr lang="en-US"/>
              <a:pPr>
                <a:defRPr/>
              </a:pPr>
              <a:t>Friday, August 7, 2020</a:t>
            </a:fld>
            <a:endParaRPr lang="en-US" dirty="0"/>
          </a:p>
        </p:txBody>
      </p:sp>
      <p:sp>
        <p:nvSpPr>
          <p:cNvPr id="6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BD29BA-53F5-4016-84AC-0DDA1F9FAADD}" type="slidenum">
              <a:rPr lang="en-US" altLang="ru-RU"/>
              <a:pPr>
                <a:defRPr/>
              </a:pPr>
              <a:t>‹#›</a:t>
            </a:fld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val="2419714737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noProof="1"/>
              <a:t>Образец заголовка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noProof="1"/>
              <a:t>Образец текста</a:t>
            </a:r>
          </a:p>
          <a:p>
            <a:pPr lvl="1"/>
            <a:r>
              <a:rPr lang="ru-RU" noProof="1"/>
              <a:t>Второй уровень</a:t>
            </a:r>
          </a:p>
          <a:p>
            <a:pPr lvl="2"/>
            <a:r>
              <a:rPr lang="ru-RU" noProof="1"/>
              <a:t>Третий уровень</a:t>
            </a:r>
          </a:p>
          <a:p>
            <a:pPr lvl="3"/>
            <a:r>
              <a:rPr lang="ru-RU" noProof="1"/>
              <a:t>Четвертый уровень</a:t>
            </a:r>
          </a:p>
          <a:p>
            <a:pPr lvl="4"/>
            <a:r>
              <a:rPr lang="ru-RU" noProof="1"/>
              <a:t>Пятый уровень</a:t>
            </a:r>
            <a:endParaRPr lang="en-US"/>
          </a:p>
        </p:txBody>
      </p:sp>
      <p:sp>
        <p:nvSpPr>
          <p:cNvPr id="4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77E94C-1079-4E38-8542-E6884293D645}" type="datetime2">
              <a:rPr lang="en-US"/>
              <a:pPr>
                <a:defRPr/>
              </a:pPr>
              <a:t>Friday, August 7, 2020</a:t>
            </a:fld>
            <a:endParaRPr lang="en-US" dirty="0"/>
          </a:p>
        </p:txBody>
      </p:sp>
      <p:sp>
        <p:nvSpPr>
          <p:cNvPr id="5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6181CB-2C82-4C97-8726-816E1BCB0C1B}" type="slidenum">
              <a:rPr lang="en-US" altLang="ru-RU"/>
              <a:pPr>
                <a:defRPr/>
              </a:pPr>
              <a:t>‹#›</a:t>
            </a:fld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val="721565029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noProof="1"/>
              <a:t>Образец заголовка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body" sz="half" idx="1"/>
          </p:nvPr>
        </p:nvSpPr>
        <p:spPr>
          <a:xfrm>
            <a:off x="342900" y="2133602"/>
            <a:ext cx="3028950" cy="6034617"/>
          </a:xfrm>
        </p:spPr>
        <p:txBody>
          <a:bodyPr/>
          <a:lstStyle/>
          <a:p>
            <a:pPr lvl="0"/>
            <a:r>
              <a:rPr lang="ru-RU" noProof="1"/>
              <a:t>Образец текста</a:t>
            </a:r>
          </a:p>
          <a:p>
            <a:pPr lvl="1"/>
            <a:r>
              <a:rPr lang="ru-RU" noProof="1"/>
              <a:t>Второй уровень</a:t>
            </a:r>
          </a:p>
          <a:p>
            <a:pPr lvl="2"/>
            <a:r>
              <a:rPr lang="ru-RU" noProof="1"/>
              <a:t>Третий уровень</a:t>
            </a:r>
          </a:p>
          <a:p>
            <a:pPr lvl="3"/>
            <a:r>
              <a:rPr lang="ru-RU" noProof="1"/>
              <a:t>Четвертый уровень</a:t>
            </a:r>
          </a:p>
          <a:p>
            <a:pPr lvl="4"/>
            <a:r>
              <a:rPr lang="ru-RU" noProof="1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body" sz="half" idx="2"/>
          </p:nvPr>
        </p:nvSpPr>
        <p:spPr>
          <a:xfrm>
            <a:off x="3486150" y="2133602"/>
            <a:ext cx="3028950" cy="6034617"/>
          </a:xfrm>
        </p:spPr>
        <p:txBody>
          <a:bodyPr/>
          <a:lstStyle/>
          <a:p>
            <a:pPr lvl="0"/>
            <a:r>
              <a:rPr lang="ru-RU" noProof="1"/>
              <a:t>Образец текста</a:t>
            </a:r>
          </a:p>
          <a:p>
            <a:pPr lvl="1"/>
            <a:r>
              <a:rPr lang="ru-RU" noProof="1"/>
              <a:t>Второй уровень</a:t>
            </a:r>
          </a:p>
          <a:p>
            <a:pPr lvl="2"/>
            <a:r>
              <a:rPr lang="ru-RU" noProof="1"/>
              <a:t>Третий уровень</a:t>
            </a:r>
          </a:p>
          <a:p>
            <a:pPr lvl="3"/>
            <a:r>
              <a:rPr lang="ru-RU" noProof="1"/>
              <a:t>Четвертый уровень</a:t>
            </a:r>
          </a:p>
          <a:p>
            <a:pPr lvl="4"/>
            <a:r>
              <a:rPr lang="ru-RU" noProof="1"/>
              <a:t>Пятый уровень</a:t>
            </a:r>
            <a:endParaRPr lang="en-US"/>
          </a:p>
        </p:txBody>
      </p:sp>
      <p:sp>
        <p:nvSpPr>
          <p:cNvPr id="5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BDABB5-CAC5-40BF-8F8E-5CEFE0669C0E}" type="datetime2">
              <a:rPr lang="en-US"/>
              <a:pPr>
                <a:defRPr/>
              </a:pPr>
              <a:t>Friday, August 7, 2020</a:t>
            </a:fld>
            <a:endParaRPr lang="en-US" dirty="0"/>
          </a:p>
        </p:txBody>
      </p:sp>
      <p:sp>
        <p:nvSpPr>
          <p:cNvPr id="6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02539C-F006-46D0-864C-973E1ABDC27D}" type="slidenum">
              <a:rPr lang="en-US" altLang="ru-RU"/>
              <a:pPr>
                <a:defRPr/>
              </a:pPr>
              <a:t>‹#›</a:t>
            </a:fld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val="28393479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6" y="486834"/>
            <a:ext cx="1478756" cy="774911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7" y="486834"/>
            <a:ext cx="4350544" cy="77491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ABA10A0-9BEA-45D8-8D67-EFD5BFB7970C}" type="datetime2">
              <a:rPr lang="en-US" smtClean="0"/>
              <a:pPr>
                <a:defRPr/>
              </a:pPr>
              <a:t>Friday, August 7, 2020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826A2-C5E8-42B1-AEBA-899AE565CDA9}" type="slidenum">
              <a:rPr lang="en-US" altLang="ru-RU" smtClean="0"/>
              <a:pPr/>
              <a:t>‹#›</a:t>
            </a:fld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val="3878835590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322" y="2946402"/>
            <a:ext cx="2727064" cy="1677991"/>
          </a:xfrm>
          <a:effectLst/>
        </p:spPr>
        <p:txBody>
          <a:bodyPr anchor="b"/>
          <a:lstStyle>
            <a:lvl1pPr marL="171446" indent="-171446" algn="l">
              <a:defRPr sz="2100" b="1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45137" y="975361"/>
            <a:ext cx="3012814" cy="6526307"/>
          </a:xfrm>
        </p:spPr>
        <p:txBody>
          <a:bodyPr anchor="ctr"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05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6824" y="4663737"/>
            <a:ext cx="2541495" cy="2852691"/>
          </a:xfrm>
        </p:spPr>
        <p:txBody>
          <a:bodyPr/>
          <a:lstStyle>
            <a:lvl1pPr marL="0" indent="0">
              <a:buNone/>
              <a:defRPr sz="1050"/>
            </a:lvl1pPr>
            <a:lvl2pPr marL="342892" indent="0">
              <a:buNone/>
              <a:defRPr sz="900"/>
            </a:lvl2pPr>
            <a:lvl3pPr marL="685784" indent="0">
              <a:buNone/>
              <a:defRPr sz="750"/>
            </a:lvl3pPr>
            <a:lvl4pPr marL="1028675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9" indent="0">
              <a:buNone/>
              <a:defRPr sz="675"/>
            </a:lvl7pPr>
            <a:lvl8pPr marL="2400240" indent="0">
              <a:buNone/>
              <a:defRPr sz="675"/>
            </a:lvl8pPr>
            <a:lvl9pPr marL="2743132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3B85BDA2-D8DF-4E43-B091-328B5AEF71CA}" type="datetimeFigureOut">
              <a:rPr lang="ru-RU"/>
              <a:pPr>
                <a:defRPr/>
              </a:pPr>
              <a:t>07.08.2020</a:t>
            </a:fld>
            <a:endParaRPr lang="ru-R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2CEF92A0-E706-4DD9-9B21-44F009E807D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82241336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Обложка">
    <p:bg>
      <p:bgPr>
        <a:solidFill>
          <a:srgbClr val="EDED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61589B0D-76E7-4EAC-93FE-CA76DD7D2503}"/>
              </a:ext>
            </a:extLst>
          </p:cNvPr>
          <p:cNvSpPr/>
          <p:nvPr/>
        </p:nvSpPr>
        <p:spPr>
          <a:xfrm>
            <a:off x="0" y="1"/>
            <a:ext cx="6858000" cy="414867"/>
          </a:xfrm>
          <a:prstGeom prst="rect">
            <a:avLst/>
          </a:prstGeom>
          <a:solidFill>
            <a:srgbClr val="004821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E29ECFED-7A58-4079-BEA0-C96D10ACF803}"/>
              </a:ext>
            </a:extLst>
          </p:cNvPr>
          <p:cNvSpPr/>
          <p:nvPr/>
        </p:nvSpPr>
        <p:spPr bwMode="invGray">
          <a:xfrm>
            <a:off x="6814040" y="-2117"/>
            <a:ext cx="42863" cy="416984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F6C64C8E-7A73-4047-97C2-FDDE2C7F42F1}"/>
              </a:ext>
            </a:extLst>
          </p:cNvPr>
          <p:cNvSpPr/>
          <p:nvPr/>
        </p:nvSpPr>
        <p:spPr bwMode="invGray">
          <a:xfrm>
            <a:off x="6783267" y="-2117"/>
            <a:ext cx="20882" cy="416984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94B0B693-3DE8-4CD5-8885-C7EE1AE2F287}"/>
              </a:ext>
            </a:extLst>
          </p:cNvPr>
          <p:cNvSpPr/>
          <p:nvPr/>
        </p:nvSpPr>
        <p:spPr bwMode="invGray">
          <a:xfrm>
            <a:off x="6768979" y="-2117"/>
            <a:ext cx="6594" cy="416984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8089C223-FA9A-4E70-8CC2-F9CEE4BBEDB2}"/>
              </a:ext>
            </a:extLst>
          </p:cNvPr>
          <p:cNvSpPr/>
          <p:nvPr/>
        </p:nvSpPr>
        <p:spPr bwMode="invGray">
          <a:xfrm>
            <a:off x="6732712" y="-2117"/>
            <a:ext cx="19783" cy="416984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 dirty="0">
              <a:solidFill>
                <a:prstClr val="white"/>
              </a:solidFill>
            </a:endParaRPr>
          </a:p>
        </p:txBody>
      </p:sp>
      <p:grpSp>
        <p:nvGrpSpPr>
          <p:cNvPr id="7" name="Group 23">
            <a:extLst>
              <a:ext uri="{FF2B5EF4-FFF2-40B4-BE49-F238E27FC236}">
                <a16:creationId xmlns:a16="http://schemas.microsoft.com/office/drawing/2014/main" xmlns="" id="{9E768C33-86FD-48EC-9924-31198402DFD1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6656877" y="3"/>
            <a:ext cx="71438" cy="444500"/>
            <a:chOff x="8875715" y="-787"/>
            <a:chExt cx="95251" cy="295141"/>
          </a:xfrm>
        </p:grpSpPr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xmlns="" id="{820982FB-EE70-4F9E-A65A-E46348452164}"/>
                </a:ext>
              </a:extLst>
            </p:cNvPr>
            <p:cNvSpPr/>
            <p:nvPr/>
          </p:nvSpPr>
          <p:spPr bwMode="invGray">
            <a:xfrm>
              <a:off x="8915281" y="-787"/>
              <a:ext cx="55685" cy="295141"/>
            </a:xfrm>
            <a:prstGeom prst="rect">
              <a:avLst/>
            </a:prstGeom>
            <a:solidFill>
              <a:srgbClr val="FFFFFF">
                <a:alpha val="20000"/>
              </a:srgbClr>
            </a:solidFill>
            <a:ln w="50800" cap="rnd" cmpd="thickThin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 dirty="0">
                <a:solidFill>
                  <a:prstClr val="white"/>
                </a:solidFill>
              </a:endParaRPr>
            </a:p>
          </p:txBody>
        </p:sp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xmlns="" id="{77E7007C-5ADD-46C6-A0E7-E745DE6EEB3B}"/>
                </a:ext>
              </a:extLst>
            </p:cNvPr>
            <p:cNvSpPr/>
            <p:nvPr/>
          </p:nvSpPr>
          <p:spPr bwMode="invGray">
            <a:xfrm>
              <a:off x="8875715" y="-787"/>
              <a:ext cx="5862" cy="295141"/>
            </a:xfrm>
            <a:prstGeom prst="rect">
              <a:avLst/>
            </a:prstGeom>
            <a:solidFill>
              <a:srgbClr val="FFFFFF">
                <a:alpha val="30196"/>
              </a:srgbClr>
            </a:solidFill>
            <a:ln w="50800" cap="rnd" cmpd="thickThin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 dirty="0">
                <a:solidFill>
                  <a:prstClr val="white"/>
                </a:solidFill>
              </a:endParaRPr>
            </a:p>
          </p:txBody>
        </p:sp>
      </p:grpSp>
      <p:sp>
        <p:nvSpPr>
          <p:cNvPr id="10" name="Номер слайда 26">
            <a:extLst>
              <a:ext uri="{FF2B5EF4-FFF2-40B4-BE49-F238E27FC236}">
                <a16:creationId xmlns:a16="http://schemas.microsoft.com/office/drawing/2014/main" xmlns="" id="{006A8548-8173-45A4-9140-057454FD1DE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1953EC2-E965-4989-A02F-D04DF37DF116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78362432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108" y="2881312"/>
            <a:ext cx="2354413" cy="768349"/>
          </a:xfrm>
        </p:spPr>
        <p:txBody>
          <a:bodyPr anchor="b">
            <a:noAutofit/>
          </a:bodyPr>
          <a:lstStyle>
            <a:lvl1pPr marL="0" indent="0">
              <a:buNone/>
              <a:defRPr sz="1350" b="0"/>
            </a:lvl1pPr>
            <a:lvl2pPr marL="257169" indent="0">
              <a:buNone/>
              <a:defRPr sz="1125" b="1"/>
            </a:lvl2pPr>
            <a:lvl3pPr marL="514337" indent="0">
              <a:buNone/>
              <a:defRPr sz="1013" b="1"/>
            </a:lvl3pPr>
            <a:lvl4pPr marL="771506" indent="0">
              <a:buNone/>
              <a:defRPr sz="900" b="1"/>
            </a:lvl4pPr>
            <a:lvl5pPr marL="1028675" indent="0">
              <a:buNone/>
              <a:defRPr sz="900" b="1"/>
            </a:lvl5pPr>
            <a:lvl6pPr marL="1285843" indent="0">
              <a:buNone/>
              <a:defRPr sz="900" b="1"/>
            </a:lvl6pPr>
            <a:lvl7pPr marL="1543011" indent="0">
              <a:buNone/>
              <a:defRPr sz="900" b="1"/>
            </a:lvl7pPr>
            <a:lvl8pPr marL="1800180" indent="0">
              <a:buNone/>
              <a:defRPr sz="900" b="1"/>
            </a:lvl8pPr>
            <a:lvl9pPr marL="2057349" indent="0">
              <a:buNone/>
              <a:defRPr sz="9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0108" y="3649664"/>
            <a:ext cx="2354413" cy="4405489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862216" y="2881312"/>
            <a:ext cx="2354411" cy="768349"/>
          </a:xfrm>
        </p:spPr>
        <p:txBody>
          <a:bodyPr anchor="b">
            <a:noAutofit/>
          </a:bodyPr>
          <a:lstStyle>
            <a:lvl1pPr marL="0" indent="0">
              <a:buNone/>
              <a:defRPr sz="1350" b="0"/>
            </a:lvl1pPr>
            <a:lvl2pPr marL="257169" indent="0">
              <a:buNone/>
              <a:defRPr sz="1125" b="1"/>
            </a:lvl2pPr>
            <a:lvl3pPr marL="514337" indent="0">
              <a:buNone/>
              <a:defRPr sz="1013" b="1"/>
            </a:lvl3pPr>
            <a:lvl4pPr marL="771506" indent="0">
              <a:buNone/>
              <a:defRPr sz="900" b="1"/>
            </a:lvl4pPr>
            <a:lvl5pPr marL="1028675" indent="0">
              <a:buNone/>
              <a:defRPr sz="900" b="1"/>
            </a:lvl5pPr>
            <a:lvl6pPr marL="1285843" indent="0">
              <a:buNone/>
              <a:defRPr sz="900" b="1"/>
            </a:lvl6pPr>
            <a:lvl7pPr marL="1543011" indent="0">
              <a:buNone/>
              <a:defRPr sz="900" b="1"/>
            </a:lvl7pPr>
            <a:lvl8pPr marL="1800180" indent="0">
              <a:buNone/>
              <a:defRPr sz="900" b="1"/>
            </a:lvl8pPr>
            <a:lvl9pPr marL="2057349" indent="0">
              <a:buNone/>
              <a:defRPr sz="9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862216" y="3649664"/>
            <a:ext cx="2354410" cy="4405489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44123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10"/>
          </p:nvPr>
        </p:nvSpPr>
        <p:spPr/>
        <p:txBody>
          <a:bodyPr lIns="0" tIns="0" rIns="0" bIns="0"/>
          <a:lstStyle>
            <a:lvl1pPr algn="ctr"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11"/>
          </p:nvPr>
        </p:nvSpPr>
        <p:spPr/>
        <p:txBody>
          <a:bodyPr lIns="0" tIns="0" rIns="0" bIns="0"/>
          <a:lstStyle>
            <a:lvl1pPr algn="l"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1D8BD707-D9CF-40AE-B4C6-C98DA3205C09}" type="datetimeFigureOut">
              <a:rPr lang="en-US"/>
              <a:pPr>
                <a:defRPr/>
              </a:pPr>
              <a:t>8/7/2020</a:t>
            </a:fld>
            <a:endParaRPr lang="en-US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 algn="r">
              <a:defRPr>
                <a:solidFill>
                  <a:prstClr val="black">
                    <a:tint val="75000"/>
                  </a:prstClr>
                </a:solidFill>
                <a:latin typeface="Franklin Gothic Book" pitchFamily="34" charset="0"/>
              </a:defRPr>
            </a:lvl1pPr>
          </a:lstStyle>
          <a:p>
            <a:pPr>
              <a:defRPr/>
            </a:pPr>
            <a:fld id="{245F3E69-A9F0-41ED-BC0B-26DF33A37DB6}" type="slidenum">
              <a:rPr/>
              <a:pPr>
                <a:defRPr/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84226314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83D2ADB-DC1C-4AFC-9429-15D94E255A46}" type="datetime2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Friday, August 7, 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106E96-37B5-4813-A368-E3EBC6CD243E}" type="slidenum">
              <a:rPr lang="en-US" alt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4126053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5F5BB32-6084-48FA-8DDE-6B7399F69548}" type="datetime2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Friday, August 7, 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B31B5F-64CB-4375-8480-2DD3DACFA445}" type="slidenum">
              <a:rPr lang="en-US" alt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9465519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A110EF1-F112-4D30-96AC-4EF5AFE240D5}" type="datetime2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Friday, August 7, 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384BF77-9DD1-4020-B522-AF2FE4D0644B}" type="slidenum">
              <a:rPr lang="en-US" altLang="ru-RU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ru-RU" dirty="0">
              <a:solidFill>
                <a:prstClr val="black">
                  <a:tint val="75000"/>
                </a:prst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9044558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A110EF1-F112-4D30-96AC-4EF5AFE240D5}" type="datetime2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Friday, August 7, 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384BF77-9DD1-4020-B522-AF2FE4D0644B}" type="slidenum">
              <a:rPr lang="en-US" altLang="ru-RU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ru-RU" dirty="0">
              <a:solidFill>
                <a:prstClr val="black">
                  <a:tint val="75000"/>
                </a:prst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9957995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8/7/2020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4294889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83324B-A58D-4D52-AF63-5685C112CBDA}" type="datetime2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Friday, August 7, 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3C8786-45E8-4E98-9E94-264A7CCB9B08}" type="slidenum">
              <a:rPr lang="en-US" alt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50761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2032000"/>
            <a:ext cx="6172200" cy="6197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Franklin Gothic Book" pitchFamily="34" charset="0"/>
                <a:cs typeface="Arial" charset="0"/>
              </a:defRPr>
            </a:lvl1pPr>
          </a:lstStyle>
          <a:p>
            <a:pPr>
              <a:defRPr/>
            </a:pPr>
            <a:fld id="{075BA6BE-7F97-411F-9CC5-5AB35133F2B3}" type="datetime1">
              <a:rPr lang="en-US"/>
              <a:pPr>
                <a:defRPr/>
              </a:pPr>
              <a:t>8/7/2020</a:t>
            </a:fld>
            <a:endParaRPr lang="en-US" dirty="0"/>
          </a:p>
        </p:txBody>
      </p:sp>
      <p:sp>
        <p:nvSpPr>
          <p:cNvPr id="5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latin typeface="Franklin Gothic Book" panose="020B0503020102020204" pitchFamily="34" charset="0"/>
              </a:defRPr>
            </a:lvl1pPr>
          </a:lstStyle>
          <a:p>
            <a:fld id="{8EC4FE29-9F45-4373-A0B3-0A2E4C189ECD}" type="slidenum">
              <a:rPr lang="en-US" altLang="ru-RU"/>
              <a:pPr/>
              <a:t>‹#›</a:t>
            </a:fld>
            <a:endParaRPr lang="en-US" altLang="ru-RU" dirty="0"/>
          </a:p>
        </p:txBody>
      </p:sp>
      <p:sp>
        <p:nvSpPr>
          <p:cNvPr id="6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Franklin Gothic Book" pitchFamily="34" charset="0"/>
                <a:cs typeface="Arial" charset="0"/>
              </a:defRPr>
            </a:lvl1pPr>
          </a:lstStyle>
          <a:p>
            <a:pPr>
              <a:defRPr/>
            </a:pPr>
            <a:r>
              <a:rPr lang="en-US" dirty="0"/>
              <a:t>Your logo here</a:t>
            </a:r>
          </a:p>
        </p:txBody>
      </p:sp>
    </p:spTree>
    <p:extLst>
      <p:ext uri="{BB962C8B-B14F-4D97-AF65-F5344CB8AC3E}">
        <p14:creationId xmlns:p14="http://schemas.microsoft.com/office/powerpoint/2010/main" val="495202787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B948F62-20B6-424E-BF39-AA256A370EE8}" type="datetime2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Friday, August 7, 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4B3A88-9E4A-4714-8C50-F4B29644195E}" type="slidenum">
              <a:rPr lang="en-US" alt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658855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B85BDA2-D8DF-4E43-B091-328B5AEF71C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07.08.2020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EF92A0-E706-4DD9-9B21-44F009E807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7143420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A110EF1-F112-4D30-96AC-4EF5AFE240D5}" type="datetime2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Friday, August 7, 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384BF77-9DD1-4020-B522-AF2FE4D0644B}" type="slidenum">
              <a:rPr lang="en-US" altLang="ru-RU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ru-RU" dirty="0">
              <a:solidFill>
                <a:prstClr val="black">
                  <a:tint val="75000"/>
                </a:prst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9054062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A110EF1-F112-4D30-96AC-4EF5AFE240D5}" type="datetime2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Friday, August 7, 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384BF77-9DD1-4020-B522-AF2FE4D0644B}" type="slidenum">
              <a:rPr lang="en-US" altLang="ru-RU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ru-RU" dirty="0">
              <a:solidFill>
                <a:prstClr val="black">
                  <a:tint val="75000"/>
                </a:prst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5056219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A110EF1-F112-4D30-96AC-4EF5AFE240D5}" type="datetime2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Friday, August 7, 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384BF77-9DD1-4020-B522-AF2FE4D0644B}" type="slidenum">
              <a:rPr lang="en-US" altLang="ru-RU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ru-RU" dirty="0">
              <a:solidFill>
                <a:prstClr val="black">
                  <a:tint val="75000"/>
                </a:prst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3558731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Обложка">
    <p:bg>
      <p:bgPr>
        <a:solidFill>
          <a:srgbClr val="EDED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61589B0D-76E7-4EAC-93FE-CA76DD7D2503}"/>
              </a:ext>
            </a:extLst>
          </p:cNvPr>
          <p:cNvSpPr/>
          <p:nvPr/>
        </p:nvSpPr>
        <p:spPr>
          <a:xfrm>
            <a:off x="0" y="0"/>
            <a:ext cx="6858000" cy="414867"/>
          </a:xfrm>
          <a:prstGeom prst="rect">
            <a:avLst/>
          </a:prstGeom>
          <a:solidFill>
            <a:srgbClr val="004821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E29ECFED-7A58-4079-BEA0-C96D10ACF803}"/>
              </a:ext>
            </a:extLst>
          </p:cNvPr>
          <p:cNvSpPr/>
          <p:nvPr/>
        </p:nvSpPr>
        <p:spPr bwMode="invGray">
          <a:xfrm>
            <a:off x="6814039" y="-2117"/>
            <a:ext cx="42863" cy="416984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F6C64C8E-7A73-4047-97C2-FDDE2C7F42F1}"/>
              </a:ext>
            </a:extLst>
          </p:cNvPr>
          <p:cNvSpPr/>
          <p:nvPr/>
        </p:nvSpPr>
        <p:spPr bwMode="invGray">
          <a:xfrm>
            <a:off x="6783266" y="-2117"/>
            <a:ext cx="20882" cy="416984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94B0B693-3DE8-4CD5-8885-C7EE1AE2F287}"/>
              </a:ext>
            </a:extLst>
          </p:cNvPr>
          <p:cNvSpPr/>
          <p:nvPr/>
        </p:nvSpPr>
        <p:spPr bwMode="invGray">
          <a:xfrm>
            <a:off x="6768979" y="-2117"/>
            <a:ext cx="6594" cy="416984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8089C223-FA9A-4E70-8CC2-F9CEE4BBEDB2}"/>
              </a:ext>
            </a:extLst>
          </p:cNvPr>
          <p:cNvSpPr/>
          <p:nvPr/>
        </p:nvSpPr>
        <p:spPr bwMode="invGray">
          <a:xfrm>
            <a:off x="6732711" y="-2117"/>
            <a:ext cx="19783" cy="416984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 dirty="0">
              <a:solidFill>
                <a:prstClr val="white"/>
              </a:solidFill>
            </a:endParaRPr>
          </a:p>
        </p:txBody>
      </p:sp>
      <p:grpSp>
        <p:nvGrpSpPr>
          <p:cNvPr id="7" name="Group 23">
            <a:extLst>
              <a:ext uri="{FF2B5EF4-FFF2-40B4-BE49-F238E27FC236}">
                <a16:creationId xmlns:a16="http://schemas.microsoft.com/office/drawing/2014/main" xmlns="" id="{9E768C33-86FD-48EC-9924-31198402DFD1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6656876" y="2"/>
            <a:ext cx="71438" cy="444500"/>
            <a:chOff x="8875715" y="-787"/>
            <a:chExt cx="95251" cy="295141"/>
          </a:xfrm>
        </p:grpSpPr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xmlns="" id="{820982FB-EE70-4F9E-A65A-E46348452164}"/>
                </a:ext>
              </a:extLst>
            </p:cNvPr>
            <p:cNvSpPr/>
            <p:nvPr/>
          </p:nvSpPr>
          <p:spPr bwMode="invGray">
            <a:xfrm>
              <a:off x="8915281" y="-787"/>
              <a:ext cx="55685" cy="295141"/>
            </a:xfrm>
            <a:prstGeom prst="rect">
              <a:avLst/>
            </a:prstGeom>
            <a:solidFill>
              <a:srgbClr val="FFFFFF">
                <a:alpha val="20000"/>
              </a:srgbClr>
            </a:solidFill>
            <a:ln w="50800" cap="rnd" cmpd="thickThin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 dirty="0">
                <a:solidFill>
                  <a:prstClr val="white"/>
                </a:solidFill>
              </a:endParaRPr>
            </a:p>
          </p:txBody>
        </p:sp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xmlns="" id="{77E7007C-5ADD-46C6-A0E7-E745DE6EEB3B}"/>
                </a:ext>
              </a:extLst>
            </p:cNvPr>
            <p:cNvSpPr/>
            <p:nvPr/>
          </p:nvSpPr>
          <p:spPr bwMode="invGray">
            <a:xfrm>
              <a:off x="8875715" y="-787"/>
              <a:ext cx="5862" cy="295141"/>
            </a:xfrm>
            <a:prstGeom prst="rect">
              <a:avLst/>
            </a:prstGeom>
            <a:solidFill>
              <a:srgbClr val="FFFFFF">
                <a:alpha val="30196"/>
              </a:srgbClr>
            </a:solidFill>
            <a:ln w="50800" cap="rnd" cmpd="thickThin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 dirty="0">
                <a:solidFill>
                  <a:prstClr val="white"/>
                </a:solidFill>
              </a:endParaRPr>
            </a:p>
          </p:txBody>
        </p:sp>
      </p:grpSp>
      <p:sp>
        <p:nvSpPr>
          <p:cNvPr id="10" name="Номер слайда 26">
            <a:extLst>
              <a:ext uri="{FF2B5EF4-FFF2-40B4-BE49-F238E27FC236}">
                <a16:creationId xmlns:a16="http://schemas.microsoft.com/office/drawing/2014/main" xmlns="" id="{006A8548-8173-45A4-9140-057454FD1DE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1953EC2-E965-4989-A02F-D04DF37DF116}" type="slidenum">
              <a:rPr lang="ru-RU" alt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alt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7960833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6"/>
          <p:cNvSpPr>
            <a:spLocks noChangeShapeType="1"/>
          </p:cNvSpPr>
          <p:nvPr/>
        </p:nvSpPr>
        <p:spPr bwMode="auto">
          <a:xfrm>
            <a:off x="385762" y="7133203"/>
            <a:ext cx="6472238" cy="3175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>
              <a:solidFill>
                <a:prstClr val="black"/>
              </a:solidFill>
              <a:latin typeface="Franklin Gothic Book"/>
              <a:cs typeface="Arial" charset="0"/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285750" y="6471216"/>
            <a:ext cx="6343650" cy="1629833"/>
          </a:xfrm>
        </p:spPr>
        <p:txBody>
          <a:bodyPr anchor="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85750" y="5181600"/>
            <a:ext cx="6343650" cy="1219200"/>
          </a:xfrm>
        </p:spPr>
        <p:txBody>
          <a:bodyPr anchor="b"/>
          <a:lstStyle>
            <a:lvl1pPr marL="0" indent="0" algn="l">
              <a:buNone/>
              <a:defRPr sz="1800">
                <a:solidFill>
                  <a:schemeClr val="tx2">
                    <a:shade val="75000"/>
                  </a:schemeClr>
                </a:solidFill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5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3D2ADB-DC1C-4AFC-9429-15D94E255A46}" type="datetime2">
              <a:rPr lang="en-US"/>
              <a:pPr>
                <a:defRPr/>
              </a:pPr>
              <a:t>Friday, August 7, 2020</a:t>
            </a:fld>
            <a:endParaRPr lang="en-US" dirty="0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6172200" y="8631767"/>
            <a:ext cx="569119" cy="330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106E96-37B5-4813-A368-E3EBC6CD243E}" type="slidenum">
              <a:rPr lang="en-US" altLang="ru-RU"/>
              <a:pPr>
                <a:defRPr/>
              </a:pPr>
              <a:t>‹#›</a:t>
            </a:fld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val="1345751968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F5BB32-6084-48FA-8DDE-6B7399F69548}" type="datetime2">
              <a:rPr lang="en-US"/>
              <a:pPr>
                <a:defRPr/>
              </a:pPr>
              <a:t>Friday, August 7, 2020</a:t>
            </a:fld>
            <a:endParaRPr lang="en-US" dirty="0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2686050" y="101601"/>
            <a:ext cx="2171700" cy="38523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6172200" y="8631767"/>
            <a:ext cx="569119" cy="330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B31B5F-64CB-4375-8480-2DD3DACFA445}" type="slidenum">
              <a:rPr lang="en-US" altLang="ru-RU"/>
              <a:pPr>
                <a:defRPr/>
              </a:pPr>
              <a:t>‹#›</a:t>
            </a:fld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val="2370265727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226314" y="609600"/>
            <a:ext cx="6515100" cy="1121664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83324B-A58D-4D52-AF63-5685C112CBDA}" type="datetime2">
              <a:rPr lang="en-US"/>
              <a:pPr>
                <a:defRPr/>
              </a:pPr>
              <a:t>Friday, August 7, 2020</a:t>
            </a:fld>
            <a:endParaRPr lang="en-US" dirty="0"/>
          </a:p>
        </p:txBody>
      </p:sp>
      <p:sp>
        <p:nvSpPr>
          <p:cNvPr id="4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3C8786-45E8-4E98-9E94-264A7CCB9B08}" type="slidenum">
              <a:rPr lang="en-US" altLang="ru-RU"/>
              <a:pPr>
                <a:defRPr/>
              </a:pPr>
              <a:t>‹#›</a:t>
            </a:fld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val="3918575748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948F62-20B6-424E-BF39-AA256A370EE8}" type="datetime2">
              <a:rPr lang="en-US"/>
              <a:pPr>
                <a:defRPr/>
              </a:pPr>
              <a:t>Friday, August 7, 2020</a:t>
            </a:fld>
            <a:endParaRPr lang="en-US" dirty="0"/>
          </a:p>
        </p:txBody>
      </p:sp>
      <p:sp>
        <p:nvSpPr>
          <p:cNvPr id="3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4B3A88-9E4A-4714-8C50-F4B29644195E}" type="slidenum">
              <a:rPr lang="en-US" altLang="ru-RU"/>
              <a:pPr>
                <a:defRPr/>
              </a:pPr>
              <a:t>‹#›</a:t>
            </a:fld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val="38305830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032001"/>
            <a:ext cx="3028950" cy="6299200"/>
          </a:xfrm>
        </p:spPr>
        <p:txBody>
          <a:bodyPr/>
          <a:lstStyle>
            <a:lvl1pPr>
              <a:defRPr sz="195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032001"/>
            <a:ext cx="3028950" cy="6299200"/>
          </a:xfrm>
        </p:spPr>
        <p:txBody>
          <a:bodyPr/>
          <a:lstStyle>
            <a:lvl1pPr>
              <a:defRPr sz="195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Franklin Gothic Book" pitchFamily="34" charset="0"/>
                <a:cs typeface="Arial" charset="0"/>
              </a:defRPr>
            </a:lvl1pPr>
          </a:lstStyle>
          <a:p>
            <a:pPr>
              <a:defRPr/>
            </a:pPr>
            <a:fld id="{BB81A9FF-1E9C-4B66-B4A0-EADB765782FB}" type="datetime1">
              <a:rPr lang="en-US"/>
              <a:pPr>
                <a:defRPr/>
              </a:pPr>
              <a:t>8/7/2020</a:t>
            </a:fld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latin typeface="Franklin Gothic Book" panose="020B0503020102020204" pitchFamily="34" charset="0"/>
              </a:defRPr>
            </a:lvl1pPr>
          </a:lstStyle>
          <a:p>
            <a:fld id="{05A0B258-6B68-42AC-90BF-DF4ED1A17EBF}" type="slidenum">
              <a:rPr lang="en-US" altLang="ru-RU"/>
              <a:pPr/>
              <a:t>‹#›</a:t>
            </a:fld>
            <a:endParaRPr lang="en-US" altLang="ru-RU" dirty="0"/>
          </a:p>
        </p:txBody>
      </p:sp>
      <p:sp>
        <p:nvSpPr>
          <p:cNvPr id="7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Franklin Gothic Book" pitchFamily="34" charset="0"/>
                <a:cs typeface="Arial" charset="0"/>
              </a:defRPr>
            </a:lvl1pPr>
          </a:lstStyle>
          <a:p>
            <a:pPr>
              <a:defRPr/>
            </a:pPr>
            <a:r>
              <a:rPr lang="en-US" dirty="0"/>
              <a:t>Your logo here</a:t>
            </a:r>
          </a:p>
        </p:txBody>
      </p:sp>
    </p:spTree>
    <p:extLst>
      <p:ext uri="{BB962C8B-B14F-4D97-AF65-F5344CB8AC3E}">
        <p14:creationId xmlns:p14="http://schemas.microsoft.com/office/powerpoint/2010/main" val="2212653869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noProof="1"/>
              <a:t>Образец заголовка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/>
          <a:p>
            <a:pPr lvl="0"/>
            <a:r>
              <a:rPr lang="ru-RU" noProof="1"/>
              <a:t>Образец текста</a:t>
            </a:r>
          </a:p>
          <a:p>
            <a:pPr lvl="1"/>
            <a:r>
              <a:rPr lang="ru-RU" noProof="1"/>
              <a:t>Второй уровень</a:t>
            </a:r>
          </a:p>
          <a:p>
            <a:pPr lvl="2"/>
            <a:r>
              <a:rPr lang="ru-RU" noProof="1"/>
              <a:t>Третий уровень</a:t>
            </a:r>
          </a:p>
          <a:p>
            <a:pPr lvl="3"/>
            <a:r>
              <a:rPr lang="ru-RU" noProof="1"/>
              <a:t>Четвертый уровень</a:t>
            </a:r>
          </a:p>
          <a:p>
            <a:pPr lvl="4"/>
            <a:r>
              <a:rPr lang="ru-RU" noProof="1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/>
          <a:p>
            <a:pPr lvl="0"/>
            <a:r>
              <a:rPr lang="ru-RU" noProof="1"/>
              <a:t>Образец текста</a:t>
            </a:r>
          </a:p>
          <a:p>
            <a:pPr lvl="1"/>
            <a:r>
              <a:rPr lang="ru-RU" noProof="1"/>
              <a:t>Второй уровень</a:t>
            </a:r>
          </a:p>
          <a:p>
            <a:pPr lvl="2"/>
            <a:r>
              <a:rPr lang="ru-RU" noProof="1"/>
              <a:t>Третий уровень</a:t>
            </a:r>
          </a:p>
          <a:p>
            <a:pPr lvl="3"/>
            <a:r>
              <a:rPr lang="ru-RU" noProof="1"/>
              <a:t>Четвертый уровень</a:t>
            </a:r>
          </a:p>
          <a:p>
            <a:pPr lvl="4"/>
            <a:r>
              <a:rPr lang="ru-RU" noProof="1"/>
              <a:t>Пятый уровень</a:t>
            </a:r>
            <a:endParaRPr lang="en-US"/>
          </a:p>
        </p:txBody>
      </p:sp>
      <p:sp>
        <p:nvSpPr>
          <p:cNvPr id="5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D40E23-AC5E-4B20-AC50-9681DCB3440D}" type="datetime2">
              <a:rPr lang="en-US"/>
              <a:pPr>
                <a:defRPr/>
              </a:pPr>
              <a:t>Friday, August 7, 2020</a:t>
            </a:fld>
            <a:endParaRPr lang="en-US" dirty="0"/>
          </a:p>
        </p:txBody>
      </p:sp>
      <p:sp>
        <p:nvSpPr>
          <p:cNvPr id="6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BD29BA-53F5-4016-84AC-0DDA1F9FAADD}" type="slidenum">
              <a:rPr lang="en-US" altLang="ru-RU"/>
              <a:pPr>
                <a:defRPr/>
              </a:pPr>
              <a:t>‹#›</a:t>
            </a:fld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val="882969768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noProof="1"/>
              <a:t>Образец заголовка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noProof="1"/>
              <a:t>Образец текста</a:t>
            </a:r>
          </a:p>
          <a:p>
            <a:pPr lvl="1"/>
            <a:r>
              <a:rPr lang="ru-RU" noProof="1"/>
              <a:t>Второй уровень</a:t>
            </a:r>
          </a:p>
          <a:p>
            <a:pPr lvl="2"/>
            <a:r>
              <a:rPr lang="ru-RU" noProof="1"/>
              <a:t>Третий уровень</a:t>
            </a:r>
          </a:p>
          <a:p>
            <a:pPr lvl="3"/>
            <a:r>
              <a:rPr lang="ru-RU" noProof="1"/>
              <a:t>Четвертый уровень</a:t>
            </a:r>
          </a:p>
          <a:p>
            <a:pPr lvl="4"/>
            <a:r>
              <a:rPr lang="ru-RU" noProof="1"/>
              <a:t>Пятый уровень</a:t>
            </a:r>
            <a:endParaRPr lang="en-US"/>
          </a:p>
        </p:txBody>
      </p:sp>
      <p:sp>
        <p:nvSpPr>
          <p:cNvPr id="4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77E94C-1079-4E38-8542-E6884293D645}" type="datetime2">
              <a:rPr lang="en-US"/>
              <a:pPr>
                <a:defRPr/>
              </a:pPr>
              <a:t>Friday, August 7, 2020</a:t>
            </a:fld>
            <a:endParaRPr lang="en-US" dirty="0"/>
          </a:p>
        </p:txBody>
      </p:sp>
      <p:sp>
        <p:nvSpPr>
          <p:cNvPr id="5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6181CB-2C82-4C97-8726-816E1BCB0C1B}" type="slidenum">
              <a:rPr lang="en-US" altLang="ru-RU"/>
              <a:pPr>
                <a:defRPr/>
              </a:pPr>
              <a:t>‹#›</a:t>
            </a:fld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val="2564936550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noProof="1"/>
              <a:t>Образец заголовка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body"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/>
          <a:p>
            <a:pPr lvl="0"/>
            <a:r>
              <a:rPr lang="ru-RU" noProof="1"/>
              <a:t>Образец текста</a:t>
            </a:r>
          </a:p>
          <a:p>
            <a:pPr lvl="1"/>
            <a:r>
              <a:rPr lang="ru-RU" noProof="1"/>
              <a:t>Второй уровень</a:t>
            </a:r>
          </a:p>
          <a:p>
            <a:pPr lvl="2"/>
            <a:r>
              <a:rPr lang="ru-RU" noProof="1"/>
              <a:t>Третий уровень</a:t>
            </a:r>
          </a:p>
          <a:p>
            <a:pPr lvl="3"/>
            <a:r>
              <a:rPr lang="ru-RU" noProof="1"/>
              <a:t>Четвертый уровень</a:t>
            </a:r>
          </a:p>
          <a:p>
            <a:pPr lvl="4"/>
            <a:r>
              <a:rPr lang="ru-RU" noProof="1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body"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/>
          <a:p>
            <a:pPr lvl="0"/>
            <a:r>
              <a:rPr lang="ru-RU" noProof="1"/>
              <a:t>Образец текста</a:t>
            </a:r>
          </a:p>
          <a:p>
            <a:pPr lvl="1"/>
            <a:r>
              <a:rPr lang="ru-RU" noProof="1"/>
              <a:t>Второй уровень</a:t>
            </a:r>
          </a:p>
          <a:p>
            <a:pPr lvl="2"/>
            <a:r>
              <a:rPr lang="ru-RU" noProof="1"/>
              <a:t>Третий уровень</a:t>
            </a:r>
          </a:p>
          <a:p>
            <a:pPr lvl="3"/>
            <a:r>
              <a:rPr lang="ru-RU" noProof="1"/>
              <a:t>Четвертый уровень</a:t>
            </a:r>
          </a:p>
          <a:p>
            <a:pPr lvl="4"/>
            <a:r>
              <a:rPr lang="ru-RU" noProof="1"/>
              <a:t>Пятый уровень</a:t>
            </a:r>
            <a:endParaRPr lang="en-US"/>
          </a:p>
        </p:txBody>
      </p:sp>
      <p:sp>
        <p:nvSpPr>
          <p:cNvPr id="5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BDABB5-CAC5-40BF-8F8E-5CEFE0669C0E}" type="datetime2">
              <a:rPr lang="en-US"/>
              <a:pPr>
                <a:defRPr/>
              </a:pPr>
              <a:t>Friday, August 7, 2020</a:t>
            </a:fld>
            <a:endParaRPr lang="en-US" dirty="0"/>
          </a:p>
        </p:txBody>
      </p:sp>
      <p:sp>
        <p:nvSpPr>
          <p:cNvPr id="6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02539C-F006-46D0-864C-973E1ABDC27D}" type="slidenum">
              <a:rPr lang="en-US" altLang="ru-RU"/>
              <a:pPr>
                <a:defRPr/>
              </a:pPr>
              <a:t>‹#›</a:t>
            </a:fld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val="1351872069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322" y="2946401"/>
            <a:ext cx="2727064" cy="1677991"/>
          </a:xfrm>
          <a:effectLst/>
        </p:spPr>
        <p:txBody>
          <a:bodyPr anchor="b"/>
          <a:lstStyle>
            <a:lvl1pPr marL="171450" indent="-171450" algn="l">
              <a:defRPr sz="2100" b="1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45137" y="975360"/>
            <a:ext cx="3012814" cy="6526307"/>
          </a:xfrm>
        </p:spPr>
        <p:txBody>
          <a:bodyPr anchor="ctr"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05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6824" y="4663736"/>
            <a:ext cx="2541495" cy="2852691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3B85BDA2-D8DF-4E43-B091-328B5AEF71CA}" type="datetimeFigureOut">
              <a:rPr lang="ru-RU"/>
              <a:pPr>
                <a:defRPr/>
              </a:pPr>
              <a:t>07.08.2020</a:t>
            </a:fld>
            <a:endParaRPr lang="ru-R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2CEF92A0-E706-4DD9-9B21-44F009E807D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5252099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Обложка">
    <p:bg>
      <p:bgPr>
        <a:solidFill>
          <a:srgbClr val="EDED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61589B0D-76E7-4EAC-93FE-CA76DD7D2503}"/>
              </a:ext>
            </a:extLst>
          </p:cNvPr>
          <p:cNvSpPr/>
          <p:nvPr/>
        </p:nvSpPr>
        <p:spPr>
          <a:xfrm>
            <a:off x="0" y="0"/>
            <a:ext cx="6858000" cy="414867"/>
          </a:xfrm>
          <a:prstGeom prst="rect">
            <a:avLst/>
          </a:prstGeom>
          <a:solidFill>
            <a:srgbClr val="004821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E29ECFED-7A58-4079-BEA0-C96D10ACF803}"/>
              </a:ext>
            </a:extLst>
          </p:cNvPr>
          <p:cNvSpPr/>
          <p:nvPr/>
        </p:nvSpPr>
        <p:spPr bwMode="invGray">
          <a:xfrm>
            <a:off x="6814039" y="-2117"/>
            <a:ext cx="42863" cy="416984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F6C64C8E-7A73-4047-97C2-FDDE2C7F42F1}"/>
              </a:ext>
            </a:extLst>
          </p:cNvPr>
          <p:cNvSpPr/>
          <p:nvPr/>
        </p:nvSpPr>
        <p:spPr bwMode="invGray">
          <a:xfrm>
            <a:off x="6783266" y="-2117"/>
            <a:ext cx="20882" cy="416984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94B0B693-3DE8-4CD5-8885-C7EE1AE2F287}"/>
              </a:ext>
            </a:extLst>
          </p:cNvPr>
          <p:cNvSpPr/>
          <p:nvPr/>
        </p:nvSpPr>
        <p:spPr bwMode="invGray">
          <a:xfrm>
            <a:off x="6768979" y="-2117"/>
            <a:ext cx="6594" cy="416984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8089C223-FA9A-4E70-8CC2-F9CEE4BBEDB2}"/>
              </a:ext>
            </a:extLst>
          </p:cNvPr>
          <p:cNvSpPr/>
          <p:nvPr/>
        </p:nvSpPr>
        <p:spPr bwMode="invGray">
          <a:xfrm>
            <a:off x="6732711" y="-2117"/>
            <a:ext cx="19783" cy="416984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 dirty="0">
              <a:solidFill>
                <a:prstClr val="white"/>
              </a:solidFill>
            </a:endParaRPr>
          </a:p>
        </p:txBody>
      </p:sp>
      <p:grpSp>
        <p:nvGrpSpPr>
          <p:cNvPr id="7" name="Group 23">
            <a:extLst>
              <a:ext uri="{FF2B5EF4-FFF2-40B4-BE49-F238E27FC236}">
                <a16:creationId xmlns:a16="http://schemas.microsoft.com/office/drawing/2014/main" xmlns="" id="{9E768C33-86FD-48EC-9924-31198402DFD1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6656876" y="2"/>
            <a:ext cx="71438" cy="444500"/>
            <a:chOff x="8875715" y="-787"/>
            <a:chExt cx="95251" cy="295141"/>
          </a:xfrm>
        </p:grpSpPr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xmlns="" id="{820982FB-EE70-4F9E-A65A-E46348452164}"/>
                </a:ext>
              </a:extLst>
            </p:cNvPr>
            <p:cNvSpPr/>
            <p:nvPr/>
          </p:nvSpPr>
          <p:spPr bwMode="invGray">
            <a:xfrm>
              <a:off x="8915281" y="-787"/>
              <a:ext cx="55685" cy="295141"/>
            </a:xfrm>
            <a:prstGeom prst="rect">
              <a:avLst/>
            </a:prstGeom>
            <a:solidFill>
              <a:srgbClr val="FFFFFF">
                <a:alpha val="20000"/>
              </a:srgbClr>
            </a:solidFill>
            <a:ln w="50800" cap="rnd" cmpd="thickThin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 dirty="0">
                <a:solidFill>
                  <a:prstClr val="white"/>
                </a:solidFill>
              </a:endParaRPr>
            </a:p>
          </p:txBody>
        </p:sp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xmlns="" id="{77E7007C-5ADD-46C6-A0E7-E745DE6EEB3B}"/>
                </a:ext>
              </a:extLst>
            </p:cNvPr>
            <p:cNvSpPr/>
            <p:nvPr/>
          </p:nvSpPr>
          <p:spPr bwMode="invGray">
            <a:xfrm>
              <a:off x="8875715" y="-787"/>
              <a:ext cx="5862" cy="295141"/>
            </a:xfrm>
            <a:prstGeom prst="rect">
              <a:avLst/>
            </a:prstGeom>
            <a:solidFill>
              <a:srgbClr val="FFFFFF">
                <a:alpha val="30196"/>
              </a:srgbClr>
            </a:solidFill>
            <a:ln w="50800" cap="rnd" cmpd="thickThin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 dirty="0">
                <a:solidFill>
                  <a:prstClr val="white"/>
                </a:solidFill>
              </a:endParaRPr>
            </a:p>
          </p:txBody>
        </p:sp>
      </p:grpSp>
      <p:sp>
        <p:nvSpPr>
          <p:cNvPr id="10" name="Номер слайда 26">
            <a:extLst>
              <a:ext uri="{FF2B5EF4-FFF2-40B4-BE49-F238E27FC236}">
                <a16:creationId xmlns:a16="http://schemas.microsoft.com/office/drawing/2014/main" xmlns="" id="{006A8548-8173-45A4-9140-057454FD1DE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1953EC2-E965-4989-A02F-D04DF37DF116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835846558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107" y="2881311"/>
            <a:ext cx="2354413" cy="768349"/>
          </a:xfrm>
        </p:spPr>
        <p:txBody>
          <a:bodyPr anchor="b">
            <a:noAutofit/>
          </a:bodyPr>
          <a:lstStyle>
            <a:lvl1pPr marL="0" indent="0">
              <a:buNone/>
              <a:defRPr sz="1350" b="0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0107" y="3649662"/>
            <a:ext cx="2354413" cy="4405489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862215" y="2881311"/>
            <a:ext cx="2354411" cy="768349"/>
          </a:xfrm>
        </p:spPr>
        <p:txBody>
          <a:bodyPr anchor="b">
            <a:noAutofit/>
          </a:bodyPr>
          <a:lstStyle>
            <a:lvl1pPr marL="0" indent="0">
              <a:buNone/>
              <a:defRPr sz="1350" b="0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862216" y="3649662"/>
            <a:ext cx="2354410" cy="4405489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7017337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10"/>
          </p:nvPr>
        </p:nvSpPr>
        <p:spPr/>
        <p:txBody>
          <a:bodyPr lIns="0" tIns="0" rIns="0" bIns="0"/>
          <a:lstStyle>
            <a:lvl1pPr algn="ctr"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11"/>
          </p:nvPr>
        </p:nvSpPr>
        <p:spPr/>
        <p:txBody>
          <a:bodyPr lIns="0" tIns="0" rIns="0" bIns="0"/>
          <a:lstStyle>
            <a:lvl1pPr algn="l"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1D8BD707-D9CF-40AE-B4C6-C98DA3205C09}" type="datetimeFigureOut">
              <a:rPr lang="en-US"/>
              <a:pPr>
                <a:defRPr/>
              </a:pPr>
              <a:t>8/7/2020</a:t>
            </a:fld>
            <a:endParaRPr lang="en-US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 algn="r">
              <a:defRPr>
                <a:solidFill>
                  <a:prstClr val="black">
                    <a:tint val="75000"/>
                  </a:prstClr>
                </a:solidFill>
                <a:latin typeface="Franklin Gothic Book" pitchFamily="34" charset="0"/>
              </a:defRPr>
            </a:lvl1pPr>
          </a:lstStyle>
          <a:p>
            <a:pPr>
              <a:defRPr/>
            </a:pPr>
            <a:fld id="{245F3E69-A9F0-41ED-BC0B-26DF33A37DB6}" type="slidenum">
              <a:rPr/>
              <a:pPr>
                <a:defRPr/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11418171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6"/>
          <p:cNvSpPr>
            <a:spLocks noChangeShapeType="1"/>
          </p:cNvSpPr>
          <p:nvPr/>
        </p:nvSpPr>
        <p:spPr bwMode="auto">
          <a:xfrm>
            <a:off x="385762" y="7133214"/>
            <a:ext cx="6472238" cy="3175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Franklin Gothic Book"/>
              <a:cs typeface="Arial" charset="0"/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285750" y="6471226"/>
            <a:ext cx="6343650" cy="1629833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85750" y="5181600"/>
            <a:ext cx="6343650" cy="12192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5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3F56A1-9B50-4980-B58A-E776A388549D}" type="datetime2">
              <a:rPr lang="en-US"/>
              <a:pPr>
                <a:defRPr/>
              </a:pPr>
              <a:t>Friday, August 7, 2020</a:t>
            </a:fld>
            <a:endParaRPr lang="en-US" dirty="0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6172200" y="8631238"/>
            <a:ext cx="569913" cy="330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55E8824-83E0-4F49-A707-36BFB64ED82A}" type="slidenum">
              <a:rPr lang="en-US" altLang="ru-RU"/>
              <a:pPr>
                <a:defRPr/>
              </a:pPr>
              <a:t>‹#›</a:t>
            </a:fld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val="3011889322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8D8E34-CA5B-461F-94CD-7E28A4F15EAD}" type="datetime2">
              <a:rPr lang="en-US"/>
              <a:pPr>
                <a:defRPr/>
              </a:pPr>
              <a:t>Friday, August 7, 2020</a:t>
            </a:fld>
            <a:endParaRPr lang="en-US" dirty="0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2686050" y="101600"/>
            <a:ext cx="2171700" cy="3857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6172200" y="8631238"/>
            <a:ext cx="569913" cy="330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066FA96-5A14-4F7F-A1F6-B78081A4C2BC}" type="slidenum">
              <a:rPr lang="en-US" altLang="ru-RU"/>
              <a:pPr>
                <a:defRPr/>
              </a:pPr>
              <a:t>‹#›</a:t>
            </a:fld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val="3456232899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226314" y="609600"/>
            <a:ext cx="6515100" cy="112166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72230C-4466-4F14-A714-7368EDA13C4C}" type="datetime2">
              <a:rPr lang="en-US"/>
              <a:pPr>
                <a:defRPr/>
              </a:pPr>
              <a:t>Friday, August 7, 2020</a:t>
            </a:fld>
            <a:endParaRPr lang="en-US" dirty="0"/>
          </a:p>
        </p:txBody>
      </p:sp>
      <p:sp>
        <p:nvSpPr>
          <p:cNvPr id="4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7A2DA1-5149-4D13-91E7-3BD650ABC53D}" type="slidenum">
              <a:rPr lang="en-US" altLang="ru-RU"/>
              <a:pPr>
                <a:defRPr/>
              </a:pPr>
              <a:t>‹#›</a:t>
            </a:fld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val="16090479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Franklin Gothic Book" pitchFamily="34" charset="0"/>
                <a:cs typeface="Arial" charset="0"/>
              </a:defRPr>
            </a:lvl1pPr>
          </a:lstStyle>
          <a:p>
            <a:pPr>
              <a:defRPr/>
            </a:pPr>
            <a:fld id="{6D6514FD-1763-45C1-AED0-FF855CD2E095}" type="datetime1">
              <a:rPr lang="en-US"/>
              <a:pPr>
                <a:defRPr/>
              </a:pPr>
              <a:t>8/7/2020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Franklin Gothic Book" pitchFamily="34" charset="0"/>
                <a:cs typeface="Arial" charset="0"/>
              </a:defRPr>
            </a:lvl1pPr>
          </a:lstStyle>
          <a:p>
            <a:pPr>
              <a:defRPr/>
            </a:pPr>
            <a:r>
              <a:rPr lang="en-US" dirty="0"/>
              <a:t>Your logo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Franklin Gothic Book" panose="020B0503020102020204" pitchFamily="34" charset="0"/>
              </a:defRPr>
            </a:lvl1pPr>
          </a:lstStyle>
          <a:p>
            <a:fld id="{B26ADDBF-B791-4720-992F-9126FDB0577A}" type="slidenum">
              <a:rPr lang="en-US" altLang="ru-RU"/>
              <a:pPr/>
              <a:t>‹#›</a:t>
            </a:fld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val="3091717494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B7FB59-70AD-49F2-8993-F3CA17799176}" type="datetime2">
              <a:rPr lang="en-US"/>
              <a:pPr>
                <a:defRPr/>
              </a:pPr>
              <a:t>Friday, August 7, 2020</a:t>
            </a:fld>
            <a:endParaRPr lang="en-US" dirty="0"/>
          </a:p>
        </p:txBody>
      </p:sp>
      <p:sp>
        <p:nvSpPr>
          <p:cNvPr id="3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B378E8-2037-4A85-B7A1-CEC10848AF38}" type="slidenum">
              <a:rPr lang="en-US" altLang="ru-RU"/>
              <a:pPr>
                <a:defRPr/>
              </a:pPr>
              <a:t>‹#›</a:t>
            </a:fld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val="992306070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noProof="1" smtClean="0"/>
              <a:t>Образец заголовка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sz="half" idx="1"/>
          </p:nvPr>
        </p:nvSpPr>
        <p:spPr>
          <a:xfrm>
            <a:off x="342900" y="2133606"/>
            <a:ext cx="3028950" cy="6034617"/>
          </a:xfrm>
        </p:spPr>
        <p:txBody>
          <a:bodyPr/>
          <a:lstStyle/>
          <a:p>
            <a:pPr lvl="0"/>
            <a:r>
              <a:rPr lang="ru-RU" noProof="1" smtClean="0"/>
              <a:t>Образец текста</a:t>
            </a:r>
          </a:p>
          <a:p>
            <a:pPr lvl="1"/>
            <a:r>
              <a:rPr lang="ru-RU" noProof="1" smtClean="0"/>
              <a:t>Второй уровень</a:t>
            </a:r>
          </a:p>
          <a:p>
            <a:pPr lvl="2"/>
            <a:r>
              <a:rPr lang="ru-RU" noProof="1" smtClean="0"/>
              <a:t>Третий уровень</a:t>
            </a:r>
          </a:p>
          <a:p>
            <a:pPr lvl="3"/>
            <a:r>
              <a:rPr lang="ru-RU" noProof="1" smtClean="0"/>
              <a:t>Четвертый уровень</a:t>
            </a:r>
          </a:p>
          <a:p>
            <a:pPr lvl="4"/>
            <a:r>
              <a:rPr lang="ru-RU" noProof="1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sz="half" idx="2"/>
          </p:nvPr>
        </p:nvSpPr>
        <p:spPr>
          <a:xfrm>
            <a:off x="3486150" y="2133606"/>
            <a:ext cx="3028950" cy="6034617"/>
          </a:xfrm>
        </p:spPr>
        <p:txBody>
          <a:bodyPr/>
          <a:lstStyle/>
          <a:p>
            <a:pPr lvl="0"/>
            <a:r>
              <a:rPr lang="ru-RU" noProof="1" smtClean="0"/>
              <a:t>Образец текста</a:t>
            </a:r>
          </a:p>
          <a:p>
            <a:pPr lvl="1"/>
            <a:r>
              <a:rPr lang="ru-RU" noProof="1" smtClean="0"/>
              <a:t>Второй уровень</a:t>
            </a:r>
          </a:p>
          <a:p>
            <a:pPr lvl="2"/>
            <a:r>
              <a:rPr lang="ru-RU" noProof="1" smtClean="0"/>
              <a:t>Третий уровень</a:t>
            </a:r>
          </a:p>
          <a:p>
            <a:pPr lvl="3"/>
            <a:r>
              <a:rPr lang="ru-RU" noProof="1" smtClean="0"/>
              <a:t>Четвертый уровень</a:t>
            </a:r>
          </a:p>
          <a:p>
            <a:pPr lvl="4"/>
            <a:r>
              <a:rPr lang="ru-RU" noProof="1" smtClean="0"/>
              <a:t>Пятый уровень</a:t>
            </a:r>
            <a:endParaRPr lang="en-US"/>
          </a:p>
        </p:txBody>
      </p:sp>
      <p:sp>
        <p:nvSpPr>
          <p:cNvPr id="5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7BD9E7-9573-412E-A6D7-14FE1E985AA6}" type="datetime2">
              <a:rPr lang="en-US"/>
              <a:pPr>
                <a:defRPr/>
              </a:pPr>
              <a:t>Friday, August 7, 2020</a:t>
            </a:fld>
            <a:endParaRPr lang="en-US" dirty="0"/>
          </a:p>
        </p:txBody>
      </p:sp>
      <p:sp>
        <p:nvSpPr>
          <p:cNvPr id="6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5B3C42-322A-4C35-8F77-89205151ACB4}" type="slidenum">
              <a:rPr lang="en-US" altLang="ru-RU"/>
              <a:pPr>
                <a:defRPr/>
              </a:pPr>
              <a:t>‹#›</a:t>
            </a:fld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val="2659884529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noProof="1" smtClean="0"/>
              <a:t>Образец заголовка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noProof="1" smtClean="0"/>
              <a:t>Образец текста</a:t>
            </a:r>
          </a:p>
          <a:p>
            <a:pPr lvl="1"/>
            <a:r>
              <a:rPr lang="ru-RU" noProof="1" smtClean="0"/>
              <a:t>Второй уровень</a:t>
            </a:r>
          </a:p>
          <a:p>
            <a:pPr lvl="2"/>
            <a:r>
              <a:rPr lang="ru-RU" noProof="1" smtClean="0"/>
              <a:t>Третий уровень</a:t>
            </a:r>
          </a:p>
          <a:p>
            <a:pPr lvl="3"/>
            <a:r>
              <a:rPr lang="ru-RU" noProof="1" smtClean="0"/>
              <a:t>Четвертый уровень</a:t>
            </a:r>
          </a:p>
          <a:p>
            <a:pPr lvl="4"/>
            <a:r>
              <a:rPr lang="ru-RU" noProof="1" smtClean="0"/>
              <a:t>Пятый уровень</a:t>
            </a:r>
            <a:endParaRPr lang="en-US"/>
          </a:p>
        </p:txBody>
      </p:sp>
      <p:sp>
        <p:nvSpPr>
          <p:cNvPr id="4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84D5E8-97EE-49BC-A90B-6811ED8B98DB}" type="datetime2">
              <a:rPr lang="en-US"/>
              <a:pPr>
                <a:defRPr/>
              </a:pPr>
              <a:t>Friday, August 7, 2020</a:t>
            </a:fld>
            <a:endParaRPr lang="en-US" dirty="0"/>
          </a:p>
        </p:txBody>
      </p:sp>
      <p:sp>
        <p:nvSpPr>
          <p:cNvPr id="5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549D7F-4A16-47EA-9BAD-3AD73EA188B0}" type="slidenum">
              <a:rPr lang="en-US" altLang="ru-RU"/>
              <a:pPr>
                <a:defRPr/>
              </a:pPr>
              <a:t>‹#›</a:t>
            </a:fld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val="2983164514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noProof="1" smtClean="0"/>
              <a:t>Образец заголовка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body" sz="half" idx="1"/>
          </p:nvPr>
        </p:nvSpPr>
        <p:spPr>
          <a:xfrm>
            <a:off x="342900" y="2133606"/>
            <a:ext cx="3028950" cy="6034617"/>
          </a:xfrm>
        </p:spPr>
        <p:txBody>
          <a:bodyPr/>
          <a:lstStyle/>
          <a:p>
            <a:pPr lvl="0"/>
            <a:r>
              <a:rPr lang="ru-RU" noProof="1" smtClean="0"/>
              <a:t>Образец текста</a:t>
            </a:r>
          </a:p>
          <a:p>
            <a:pPr lvl="1"/>
            <a:r>
              <a:rPr lang="ru-RU" noProof="1" smtClean="0"/>
              <a:t>Второй уровень</a:t>
            </a:r>
          </a:p>
          <a:p>
            <a:pPr lvl="2"/>
            <a:r>
              <a:rPr lang="ru-RU" noProof="1" smtClean="0"/>
              <a:t>Третий уровень</a:t>
            </a:r>
          </a:p>
          <a:p>
            <a:pPr lvl="3"/>
            <a:r>
              <a:rPr lang="ru-RU" noProof="1" smtClean="0"/>
              <a:t>Четвертый уровень</a:t>
            </a:r>
          </a:p>
          <a:p>
            <a:pPr lvl="4"/>
            <a:r>
              <a:rPr lang="ru-RU" noProof="1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body" sz="half" idx="2"/>
          </p:nvPr>
        </p:nvSpPr>
        <p:spPr>
          <a:xfrm>
            <a:off x="3486150" y="2133606"/>
            <a:ext cx="3028950" cy="6034617"/>
          </a:xfrm>
        </p:spPr>
        <p:txBody>
          <a:bodyPr/>
          <a:lstStyle/>
          <a:p>
            <a:pPr lvl="0"/>
            <a:r>
              <a:rPr lang="ru-RU" noProof="1" smtClean="0"/>
              <a:t>Образец текста</a:t>
            </a:r>
          </a:p>
          <a:p>
            <a:pPr lvl="1"/>
            <a:r>
              <a:rPr lang="ru-RU" noProof="1" smtClean="0"/>
              <a:t>Второй уровень</a:t>
            </a:r>
          </a:p>
          <a:p>
            <a:pPr lvl="2"/>
            <a:r>
              <a:rPr lang="ru-RU" noProof="1" smtClean="0"/>
              <a:t>Третий уровень</a:t>
            </a:r>
          </a:p>
          <a:p>
            <a:pPr lvl="3"/>
            <a:r>
              <a:rPr lang="ru-RU" noProof="1" smtClean="0"/>
              <a:t>Четвертый уровень</a:t>
            </a:r>
          </a:p>
          <a:p>
            <a:pPr lvl="4"/>
            <a:r>
              <a:rPr lang="ru-RU" noProof="1" smtClean="0"/>
              <a:t>Пятый уровень</a:t>
            </a:r>
            <a:endParaRPr lang="en-US"/>
          </a:p>
        </p:txBody>
      </p:sp>
      <p:sp>
        <p:nvSpPr>
          <p:cNvPr id="5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1AE989-CA60-492B-8C51-EA7C67C280C1}" type="datetime2">
              <a:rPr lang="en-US"/>
              <a:pPr>
                <a:defRPr/>
              </a:pPr>
              <a:t>Friday, August 7, 2020</a:t>
            </a:fld>
            <a:endParaRPr lang="en-US" dirty="0"/>
          </a:p>
        </p:txBody>
      </p:sp>
      <p:sp>
        <p:nvSpPr>
          <p:cNvPr id="6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B20085-3D75-434B-95D8-17E9F36E392B}" type="slidenum">
              <a:rPr lang="en-US" altLang="ru-RU"/>
              <a:pPr>
                <a:defRPr/>
              </a:pPr>
              <a:t>‹#›</a:t>
            </a:fld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val="4172813454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321" y="2946401"/>
            <a:ext cx="2727064" cy="1677991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45137" y="975360"/>
            <a:ext cx="3012814" cy="6526307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6824" y="4663736"/>
            <a:ext cx="2541495" cy="28526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BD777327-BE6D-4754-9154-0012C5EA6528}" type="datetimeFigureOut">
              <a:rPr lang="ru-RU"/>
              <a:pPr>
                <a:defRPr/>
              </a:pPr>
              <a:t>07.08.2020</a:t>
            </a:fld>
            <a:endParaRPr lang="ru-R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fld id="{CE648303-076C-4BA7-B9EC-5D0EA1A90790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182509345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5155893"/>
            <a:ext cx="6858000" cy="3988107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6858000" cy="5155893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12"/>
          <p:cNvSpPr/>
          <p:nvPr/>
        </p:nvSpPr>
        <p:spPr>
          <a:xfrm>
            <a:off x="0" y="3536951"/>
            <a:ext cx="6858000" cy="304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Oval 13"/>
          <p:cNvSpPr/>
          <p:nvPr/>
        </p:nvSpPr>
        <p:spPr>
          <a:xfrm>
            <a:off x="0" y="2133600"/>
            <a:ext cx="6858000" cy="68072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5346" y="6736738"/>
            <a:ext cx="4227758" cy="1176159"/>
          </a:xfrm>
        </p:spPr>
        <p:txBody>
          <a:bodyPr>
            <a:normAutofit/>
          </a:bodyPr>
          <a:lstStyle>
            <a:lvl1pPr marL="0" indent="0" algn="l">
              <a:buNone/>
              <a:defRPr sz="1650">
                <a:solidFill>
                  <a:schemeClr val="tx2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3186" y="4176388"/>
            <a:ext cx="5381513" cy="2390889"/>
          </a:xfrm>
          <a:effectLst/>
        </p:spPr>
        <p:txBody>
          <a:bodyPr/>
          <a:lstStyle>
            <a:lvl1pPr marL="480060" indent="-342900" algn="l">
              <a:defRPr sz="405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212106C5-6E1A-45BD-A3EE-944AE202959F}" type="datetimeFigureOut">
              <a:rPr lang="ru-RU"/>
              <a:pPr>
                <a:defRPr/>
              </a:pPr>
              <a:t>07.08.2020</a:t>
            </a:fld>
            <a:endParaRPr lang="ru-RU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fld id="{0866ADEE-E417-4284-82D9-8D494BD64B26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079716671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857250" y="975360"/>
            <a:ext cx="4800600" cy="46329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6E65F9A4-5A25-406C-ACFA-38A614396657}" type="datetimeFigureOut">
              <a:rPr lang="ru-RU"/>
              <a:pPr>
                <a:defRPr/>
              </a:pPr>
              <a:t>07.08.2020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fld id="{26B7A1E8-0DDA-4ABA-82C1-1E6CFAAD3BD7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201013381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5155893"/>
            <a:ext cx="6858000" cy="3988107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6858000" cy="5155893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0" y="3536951"/>
            <a:ext cx="6858000" cy="304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Oval 9"/>
          <p:cNvSpPr/>
          <p:nvPr/>
        </p:nvSpPr>
        <p:spPr>
          <a:xfrm>
            <a:off x="0" y="2133600"/>
            <a:ext cx="6858000" cy="68072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898" y="2896864"/>
            <a:ext cx="4475000" cy="3231128"/>
          </a:xfrm>
          <a:effectLst/>
        </p:spPr>
        <p:txBody>
          <a:bodyPr anchor="b"/>
          <a:lstStyle>
            <a:lvl1pPr algn="r">
              <a:defRPr sz="345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6828" y="6143348"/>
            <a:ext cx="4477871" cy="1113947"/>
          </a:xfrm>
        </p:spPr>
        <p:txBody>
          <a:bodyPr/>
          <a:lstStyle>
            <a:lvl1pPr marL="0" indent="0" algn="r">
              <a:buNone/>
              <a:defRPr sz="1500">
                <a:solidFill>
                  <a:schemeClr val="tx2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B5F0E98E-7B5D-4156-BDDD-E4CC8FF88E00}" type="datetimeFigureOut">
              <a:rPr lang="ru-RU"/>
              <a:pPr>
                <a:defRPr/>
              </a:pPr>
              <a:t>07.08.2020</a:t>
            </a:fld>
            <a:endParaRPr lang="ru-RU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fld id="{986861EB-DBA8-48DD-8961-3F2573789410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992908369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57249" y="975359"/>
            <a:ext cx="2510028" cy="46329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3483864" y="975360"/>
            <a:ext cx="2510028" cy="46329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B5CF7EDC-94B2-49A9-9B9E-302A592976A1}" type="datetimeFigureOut">
              <a:rPr lang="ru-RU"/>
              <a:pPr>
                <a:defRPr/>
              </a:pPr>
              <a:t>07.08.2020</a:t>
            </a:fld>
            <a:endParaRPr lang="ru-R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fld id="{B5AD7434-2655-44C0-8203-E3F32A2A4548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662762328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975360"/>
            <a:ext cx="2510028" cy="853016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18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7335" y="1867103"/>
            <a:ext cx="2510028" cy="3657600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35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5477" y="975360"/>
            <a:ext cx="2510028" cy="853016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18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1865376"/>
            <a:ext cx="2510028" cy="3657600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35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96257900-F50B-402E-900D-93BAE0090D69}" type="datetimeFigureOut">
              <a:rPr lang="ru-RU"/>
              <a:pPr>
                <a:defRPr/>
              </a:pPr>
              <a:t>07.08.2020</a:t>
            </a:fld>
            <a:endParaRPr lang="ru-RU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fld id="{0CABB3CC-5D70-4B54-9B65-D7CA6A9FB48A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8766378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8/7/2020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636188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DB797250-D26C-4FAB-BB5B-6BA67EFC582F}" type="datetimeFigureOut">
              <a:rPr lang="ru-RU"/>
              <a:pPr>
                <a:defRPr/>
              </a:pPr>
              <a:t>07.08.2020</a:t>
            </a:fld>
            <a:endParaRPr lang="ru-RU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fld id="{07EA7483-4949-498A-ABF2-F5A40B7F9973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196333479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F744CAF7-2D20-4E21-9D45-02B0DB63A946}" type="datetimeFigureOut">
              <a:rPr lang="ru-RU"/>
              <a:pPr>
                <a:defRPr/>
              </a:pPr>
              <a:t>07.08.2020</a:t>
            </a:fld>
            <a:endParaRPr lang="ru-RU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fld id="{74A2D92E-83AF-4F8B-A2E5-80F985DCA0F7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987070376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322" y="2946411"/>
            <a:ext cx="2727064" cy="1677991"/>
          </a:xfrm>
          <a:effectLst/>
        </p:spPr>
        <p:txBody>
          <a:bodyPr anchor="b"/>
          <a:lstStyle>
            <a:lvl1pPr marL="171450" indent="-171450" algn="l">
              <a:defRPr sz="21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45140" y="975360"/>
            <a:ext cx="3012814" cy="6526307"/>
          </a:xfrm>
        </p:spPr>
        <p:txBody>
          <a:bodyPr anchor="ctr"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05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6824" y="4663736"/>
            <a:ext cx="2541495" cy="2852691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0A1AA527-B749-4F74-ABE1-CAA189A86613}" type="datetimeFigureOut">
              <a:rPr lang="ru-RU"/>
              <a:pPr>
                <a:defRPr/>
              </a:pPr>
              <a:t>07.08.2020</a:t>
            </a:fld>
            <a:endParaRPr lang="ru-R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fld id="{BACE5BD5-44B6-482C-8EC8-2D44CF710630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393978628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5155893"/>
            <a:ext cx="6858000" cy="3988107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6858000" cy="5155893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9"/>
          <p:cNvSpPr/>
          <p:nvPr/>
        </p:nvSpPr>
        <p:spPr>
          <a:xfrm>
            <a:off x="0" y="3536951"/>
            <a:ext cx="6858000" cy="304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Oval 10"/>
          <p:cNvSpPr/>
          <p:nvPr/>
        </p:nvSpPr>
        <p:spPr>
          <a:xfrm>
            <a:off x="0" y="2133600"/>
            <a:ext cx="6858000" cy="68072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356381" y="1524000"/>
            <a:ext cx="3086100" cy="4170408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8415" y="1347315"/>
            <a:ext cx="2770586" cy="2884027"/>
          </a:xfrm>
        </p:spPr>
        <p:txBody>
          <a:bodyPr anchor="b"/>
          <a:lstStyle>
            <a:lvl1pPr marL="137160" indent="-137160">
              <a:buFont typeface="Georgia" pitchFamily="18" charset="0"/>
              <a:buChar char="*"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5451" y="5952561"/>
            <a:ext cx="4787654" cy="1524000"/>
          </a:xfrm>
        </p:spPr>
        <p:txBody>
          <a:bodyPr anchor="b"/>
          <a:lstStyle>
            <a:lvl1pPr algn="l">
              <a:defRPr sz="345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5EE8C48E-3B67-4DED-B7D4-EB35954364EB}" type="datetimeFigureOut">
              <a:rPr lang="ru-RU"/>
              <a:pPr>
                <a:defRPr/>
              </a:pPr>
              <a:t>07.08.2020</a:t>
            </a:fld>
            <a:endParaRPr lang="ru-RU" dirty="0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fld id="{38AD205E-EC26-43D3-AC0D-8025767AF62B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547214221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28750" y="975359"/>
            <a:ext cx="4800600" cy="463296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5328E7B7-6B7C-4BF8-B533-5B1F34F72B41}" type="datetimeFigureOut">
              <a:rPr lang="ru-RU"/>
              <a:pPr>
                <a:defRPr/>
              </a:pPr>
              <a:t>07.08.2020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fld id="{370B6634-6BD1-4F53-9365-FD96D902864E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271691519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9" y="502023"/>
            <a:ext cx="1543050" cy="6984452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493085" y="975360"/>
            <a:ext cx="3621965" cy="652630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D2216158-B1B4-4E32-9B65-B9916CCA196F}" type="datetimeFigureOut">
              <a:rPr lang="ru-RU"/>
              <a:pPr>
                <a:defRPr/>
              </a:pPr>
              <a:t>07.08.2020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fld id="{994E4516-580F-4D47-8AA2-5F52A9005616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867370526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7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Franklin Gothic Book" pitchFamily="34" charset="0"/>
                <a:cs typeface="Arial" charset="0"/>
              </a:defRPr>
            </a:lvl1pPr>
          </a:lstStyle>
          <a:p>
            <a:pPr>
              <a:defRPr/>
            </a:pPr>
            <a:fld id="{ECA573FA-1185-4F65-8C77-C7A853451710}" type="datetimeFigureOut">
              <a:rPr lang="ru-RU"/>
              <a:pPr>
                <a:defRPr/>
              </a:pPr>
              <a:t>07.08.2020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Franklin Gothic Book" pitchFamily="34" charset="0"/>
                <a:cs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>
                <a:latin typeface="Franklin Gothic Book" panose="020B0503020102020204" pitchFamily="34" charset="0"/>
              </a:defRPr>
            </a:lvl1pPr>
          </a:lstStyle>
          <a:p>
            <a:pPr>
              <a:defRPr/>
            </a:pPr>
            <a:fld id="{EDA66E7F-55D9-4F85-888A-7A6E5C01615F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590035788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Franklin Gothic Book" pitchFamily="34" charset="0"/>
                <a:cs typeface="Arial" charset="0"/>
              </a:defRPr>
            </a:lvl1pPr>
          </a:lstStyle>
          <a:p>
            <a:pPr>
              <a:defRPr/>
            </a:pPr>
            <a:fld id="{05D1067B-95A3-4F48-96BF-BB83F47A2586}" type="datetimeFigureOut">
              <a:rPr lang="ru-RU"/>
              <a:pPr>
                <a:defRPr/>
              </a:pPr>
              <a:t>07.08.2020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Franklin Gothic Book" pitchFamily="34" charset="0"/>
                <a:cs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>
                <a:latin typeface="Franklin Gothic Book" panose="020B0503020102020204" pitchFamily="34" charset="0"/>
              </a:defRPr>
            </a:lvl1pPr>
          </a:lstStyle>
          <a:p>
            <a:pPr>
              <a:defRPr/>
            </a:pPr>
            <a:fld id="{F24E0399-DBA2-46D1-80A5-DDE2572BF9A3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12917219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78"/>
            <a:ext cx="5829300" cy="1816100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Franklin Gothic Book" pitchFamily="34" charset="0"/>
                <a:cs typeface="Arial" charset="0"/>
              </a:defRPr>
            </a:lvl1pPr>
          </a:lstStyle>
          <a:p>
            <a:pPr>
              <a:defRPr/>
            </a:pPr>
            <a:fld id="{A3088D54-DCE9-461F-B8D0-3BE9DF0A84ED}" type="datetimeFigureOut">
              <a:rPr lang="ru-RU"/>
              <a:pPr>
                <a:defRPr/>
              </a:pPr>
              <a:t>07.08.2020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Franklin Gothic Book" pitchFamily="34" charset="0"/>
                <a:cs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>
                <a:latin typeface="Franklin Gothic Book" panose="020B0503020102020204" pitchFamily="34" charset="0"/>
              </a:defRPr>
            </a:lvl1pPr>
          </a:lstStyle>
          <a:p>
            <a:pPr>
              <a:defRPr/>
            </a:pPr>
            <a:fld id="{A7806145-6E5F-48D1-A8A5-F7D9695F7F55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849419281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42900" y="2133606"/>
            <a:ext cx="3028950" cy="6034617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2133606"/>
            <a:ext cx="3028950" cy="6034617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Franklin Gothic Book" pitchFamily="34" charset="0"/>
                <a:cs typeface="Arial" charset="0"/>
              </a:defRPr>
            </a:lvl1pPr>
          </a:lstStyle>
          <a:p>
            <a:pPr>
              <a:defRPr/>
            </a:pPr>
            <a:fld id="{2A6FE717-82E5-4F3E-8119-330EBF71405F}" type="datetimeFigureOut">
              <a:rPr lang="ru-RU"/>
              <a:pPr>
                <a:defRPr/>
              </a:pPr>
              <a:t>07.08.2020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Franklin Gothic Book" pitchFamily="34" charset="0"/>
                <a:cs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>
                <a:latin typeface="Franklin Gothic Book" panose="020B0503020102020204" pitchFamily="34" charset="0"/>
              </a:defRPr>
            </a:lvl1pPr>
          </a:lstStyle>
          <a:p>
            <a:pPr>
              <a:defRPr/>
            </a:pPr>
            <a:fld id="{95F83E8C-7B75-4380-90E4-BC3A6A5B7B21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9097795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6"/>
          <p:cNvSpPr>
            <a:spLocks noChangeShapeType="1"/>
          </p:cNvSpPr>
          <p:nvPr/>
        </p:nvSpPr>
        <p:spPr bwMode="auto">
          <a:xfrm>
            <a:off x="385762" y="7133214"/>
            <a:ext cx="6472238" cy="3175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Franklin Gothic Book"/>
              <a:cs typeface="Arial" charset="0"/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285750" y="6471226"/>
            <a:ext cx="6343650" cy="1629833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85750" y="5181600"/>
            <a:ext cx="6343650" cy="1219200"/>
          </a:xfrm>
        </p:spPr>
        <p:txBody>
          <a:bodyPr anchor="b"/>
          <a:lstStyle>
            <a:lvl1pPr marL="0" indent="0" algn="l">
              <a:buNone/>
              <a:defRPr sz="1800">
                <a:solidFill>
                  <a:schemeClr val="tx2">
                    <a:shade val="75000"/>
                  </a:schemeClr>
                </a:solidFill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5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036E85-708B-432A-A5D4-EB6035555EA6}" type="datetime2">
              <a:rPr lang="en-US"/>
              <a:pPr>
                <a:defRPr/>
              </a:pPr>
              <a:t>Friday, August 7, 2020</a:t>
            </a:fld>
            <a:endParaRPr lang="en-US" dirty="0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6172200" y="8631767"/>
            <a:ext cx="569119" cy="330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3C2F52E-1372-42BA-9FF4-60545C723224}" type="slidenum">
              <a:rPr lang="en-US" altLang="ru-RU"/>
              <a:pPr>
                <a:defRPr/>
              </a:pPr>
              <a:t>‹#›</a:t>
            </a:fld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val="1537290389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72" y="2046817"/>
            <a:ext cx="3031331" cy="853016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483772" y="2899833"/>
            <a:ext cx="3031331" cy="5268384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Franklin Gothic Book" pitchFamily="34" charset="0"/>
                <a:cs typeface="Arial" charset="0"/>
              </a:defRPr>
            </a:lvl1pPr>
          </a:lstStyle>
          <a:p>
            <a:pPr>
              <a:defRPr/>
            </a:pPr>
            <a:fld id="{ABECD7F9-4ABE-481E-B0E7-AA689F8F85EE}" type="datetimeFigureOut">
              <a:rPr lang="ru-RU"/>
              <a:pPr>
                <a:defRPr/>
              </a:pPr>
              <a:t>07.08.2020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Franklin Gothic Book" pitchFamily="34" charset="0"/>
                <a:cs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>
                <a:latin typeface="Franklin Gothic Book" panose="020B0503020102020204" pitchFamily="34" charset="0"/>
              </a:defRPr>
            </a:lvl1pPr>
          </a:lstStyle>
          <a:p>
            <a:pPr>
              <a:defRPr/>
            </a:pPr>
            <a:fld id="{3BB00C3F-3472-4459-A73F-B52CCF5D4DCE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231582513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Franklin Gothic Book" pitchFamily="34" charset="0"/>
                <a:cs typeface="Arial" charset="0"/>
              </a:defRPr>
            </a:lvl1pPr>
          </a:lstStyle>
          <a:p>
            <a:pPr>
              <a:defRPr/>
            </a:pPr>
            <a:fld id="{2139596D-CAFF-4D69-83BE-DE51E01E84A0}" type="datetimeFigureOut">
              <a:rPr lang="ru-RU"/>
              <a:pPr>
                <a:defRPr/>
              </a:pPr>
              <a:t>07.08.2020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Franklin Gothic Book" pitchFamily="34" charset="0"/>
                <a:cs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>
                <a:latin typeface="Franklin Gothic Book" panose="020B0503020102020204" pitchFamily="34" charset="0"/>
              </a:defRPr>
            </a:lvl1pPr>
          </a:lstStyle>
          <a:p>
            <a:pPr>
              <a:defRPr/>
            </a:pPr>
            <a:fld id="{A9F4F645-F92B-41B4-B1DC-9CA7814E9988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366625694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Franklin Gothic Book" pitchFamily="34" charset="0"/>
                <a:cs typeface="Arial" charset="0"/>
              </a:defRPr>
            </a:lvl1pPr>
          </a:lstStyle>
          <a:p>
            <a:pPr>
              <a:defRPr/>
            </a:pPr>
            <a:fld id="{0BBD66E1-F088-45F0-AE5A-D47C6E532984}" type="datetimeFigureOut">
              <a:rPr lang="ru-RU"/>
              <a:pPr>
                <a:defRPr/>
              </a:pPr>
              <a:t>07.08.2020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Franklin Gothic Book" pitchFamily="34" charset="0"/>
                <a:cs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>
                <a:latin typeface="Franklin Gothic Book" panose="020B0503020102020204" pitchFamily="34" charset="0"/>
              </a:defRPr>
            </a:lvl1pPr>
          </a:lstStyle>
          <a:p>
            <a:pPr>
              <a:defRPr/>
            </a:pPr>
            <a:fld id="{0A364959-C753-4A72-B201-9DDEE6F80932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03609751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2" y="364067"/>
            <a:ext cx="2256235" cy="154940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81287" y="364070"/>
            <a:ext cx="3833813" cy="780415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2" y="1913470"/>
            <a:ext cx="2256235" cy="6254751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Franklin Gothic Book" pitchFamily="34" charset="0"/>
                <a:cs typeface="Arial" charset="0"/>
              </a:defRPr>
            </a:lvl1pPr>
          </a:lstStyle>
          <a:p>
            <a:pPr>
              <a:defRPr/>
            </a:pPr>
            <a:fld id="{4A865C8C-AC01-4E2F-B796-D2021559D933}" type="datetimeFigureOut">
              <a:rPr lang="ru-RU"/>
              <a:pPr>
                <a:defRPr/>
              </a:pPr>
              <a:t>07.08.2020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Franklin Gothic Book" pitchFamily="34" charset="0"/>
                <a:cs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>
                <a:latin typeface="Franklin Gothic Book" panose="020B0503020102020204" pitchFamily="34" charset="0"/>
              </a:defRPr>
            </a:lvl1pPr>
          </a:lstStyle>
          <a:p>
            <a:pPr>
              <a:defRPr/>
            </a:pPr>
            <a:fld id="{3D03441B-F7FC-49B1-AEF4-A6BEDBA0359F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776429104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Franklin Gothic Book" pitchFamily="34" charset="0"/>
                <a:cs typeface="Arial" charset="0"/>
              </a:defRPr>
            </a:lvl1pPr>
          </a:lstStyle>
          <a:p>
            <a:pPr>
              <a:defRPr/>
            </a:pPr>
            <a:fld id="{56750B18-B427-4084-8ADA-416B9BCED764}" type="datetimeFigureOut">
              <a:rPr lang="ru-RU"/>
              <a:pPr>
                <a:defRPr/>
              </a:pPr>
              <a:t>07.08.2020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Franklin Gothic Book" pitchFamily="34" charset="0"/>
                <a:cs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>
                <a:latin typeface="Franklin Gothic Book" panose="020B0503020102020204" pitchFamily="34" charset="0"/>
              </a:defRPr>
            </a:lvl1pPr>
          </a:lstStyle>
          <a:p>
            <a:pPr>
              <a:defRPr/>
            </a:pPr>
            <a:fld id="{EC339B0E-4F47-463D-ABC4-60276BF18984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141850182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Franklin Gothic Book" pitchFamily="34" charset="0"/>
                <a:cs typeface="Arial" charset="0"/>
              </a:defRPr>
            </a:lvl1pPr>
          </a:lstStyle>
          <a:p>
            <a:pPr>
              <a:defRPr/>
            </a:pPr>
            <a:fld id="{DC7F7A9B-EA08-4B91-AC8D-48F0EC99442C}" type="datetimeFigureOut">
              <a:rPr lang="ru-RU"/>
              <a:pPr>
                <a:defRPr/>
              </a:pPr>
              <a:t>07.08.2020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Franklin Gothic Book" pitchFamily="34" charset="0"/>
                <a:cs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>
                <a:latin typeface="Franklin Gothic Book" panose="020B0503020102020204" pitchFamily="34" charset="0"/>
              </a:defRPr>
            </a:lvl1pPr>
          </a:lstStyle>
          <a:p>
            <a:pPr>
              <a:defRPr/>
            </a:pPr>
            <a:fld id="{A9490C85-D3D5-4308-9D4B-ECD295521CEA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612714130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6"/>
            <a:ext cx="154305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6"/>
            <a:ext cx="45148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Franklin Gothic Book" pitchFamily="34" charset="0"/>
                <a:cs typeface="Arial" charset="0"/>
              </a:defRPr>
            </a:lvl1pPr>
          </a:lstStyle>
          <a:p>
            <a:pPr>
              <a:defRPr/>
            </a:pPr>
            <a:fld id="{CCDBDAC4-ACD8-4264-9152-D7CADF85955D}" type="datetimeFigureOut">
              <a:rPr lang="ru-RU"/>
              <a:pPr>
                <a:defRPr/>
              </a:pPr>
              <a:t>07.08.2020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Franklin Gothic Book" pitchFamily="34" charset="0"/>
                <a:cs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>
                <a:latin typeface="Franklin Gothic Book" panose="020B0503020102020204" pitchFamily="34" charset="0"/>
              </a:defRPr>
            </a:lvl1pPr>
          </a:lstStyle>
          <a:p>
            <a:pPr>
              <a:defRPr/>
            </a:pPr>
            <a:fld id="{4F343D45-E867-49E0-A0A5-AA34A9C83E50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776189834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5257800" y="203200"/>
            <a:ext cx="1485900" cy="87423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7"/>
          <p:cNvSpPr/>
          <p:nvPr/>
        </p:nvSpPr>
        <p:spPr>
          <a:xfrm>
            <a:off x="114300" y="204788"/>
            <a:ext cx="5029200" cy="8737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57800" y="2737280"/>
            <a:ext cx="1485900" cy="2438400"/>
          </a:xfrm>
        </p:spPr>
        <p:txBody>
          <a:bodyPr anchor="ctr"/>
          <a:lstStyle>
            <a:lvl1pPr marL="0" indent="0" algn="l">
              <a:buNone/>
              <a:defRPr sz="1425">
                <a:solidFill>
                  <a:srgbClr val="FFFFFF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342900" y="2737280"/>
            <a:ext cx="4743450" cy="2438400"/>
          </a:xfrm>
        </p:spPr>
        <p:txBody>
          <a:bodyPr/>
          <a:lstStyle>
            <a:lvl1pPr algn="r">
              <a:defRPr sz="3150" spc="113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Franklin Gothic Book" pitchFamily="34" charset="0"/>
                <a:cs typeface="Arial" charset="0"/>
              </a:defRPr>
            </a:lvl1pPr>
          </a:lstStyle>
          <a:p>
            <a:pPr>
              <a:defRPr/>
            </a:pPr>
            <a:fld id="{FC8ED382-9555-41E0-B3E2-ADE7C73C3E27}" type="datetimeFigureOut">
              <a:rPr lang="ru-RU"/>
              <a:pPr>
                <a:defRPr/>
              </a:pPr>
              <a:t>07.08.2020</a:t>
            </a:fld>
            <a:endParaRPr lang="ru-RU" dirty="0"/>
          </a:p>
        </p:txBody>
      </p:sp>
      <p:sp>
        <p:nvSpPr>
          <p:cNvPr id="7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smtClean="0">
                <a:latin typeface="Franklin Gothic Book" panose="020B0503020102020204" pitchFamily="34" charset="0"/>
              </a:defRPr>
            </a:lvl1pPr>
          </a:lstStyle>
          <a:p>
            <a:pPr>
              <a:defRPr/>
            </a:pPr>
            <a:fld id="{D749E1A2-23D7-48FE-8F0E-7A120A24BA92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  <p:sp>
        <p:nvSpPr>
          <p:cNvPr id="8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Franklin Gothic Book" pitchFamily="34" charset="0"/>
                <a:cs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74034294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Franklin Gothic Book" pitchFamily="34" charset="0"/>
                <a:cs typeface="Arial" charset="0"/>
              </a:defRPr>
            </a:lvl1pPr>
          </a:lstStyle>
          <a:p>
            <a:pPr>
              <a:defRPr/>
            </a:pPr>
            <a:fld id="{261CC401-BA44-47B7-9AC6-0FA8EE49B5C0}" type="datetimeFigureOut">
              <a:rPr lang="ru-RU"/>
              <a:pPr>
                <a:defRPr/>
              </a:pPr>
              <a:t>07.08.2020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Franklin Gothic Book" pitchFamily="34" charset="0"/>
                <a:cs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>
                <a:latin typeface="Franklin Gothic Book" panose="020B0503020102020204" pitchFamily="34" charset="0"/>
              </a:defRPr>
            </a:lvl1pPr>
          </a:lstStyle>
          <a:p>
            <a:pPr>
              <a:defRPr/>
            </a:pPr>
            <a:fld id="{AF8C9938-0B22-468D-90CE-892C955B3D17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22828120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5257800" y="203200"/>
            <a:ext cx="1485900" cy="874236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7"/>
          <p:cNvSpPr/>
          <p:nvPr/>
        </p:nvSpPr>
        <p:spPr>
          <a:xfrm>
            <a:off x="114300" y="204788"/>
            <a:ext cx="5029200" cy="8737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72100" y="3856369"/>
            <a:ext cx="1200151" cy="2194560"/>
          </a:xfrm>
        </p:spPr>
        <p:txBody>
          <a:bodyPr anchor="ctr"/>
          <a:lstStyle>
            <a:lvl1pPr marL="0" indent="0">
              <a:buNone/>
              <a:defRPr sz="1500">
                <a:solidFill>
                  <a:schemeClr val="bg2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85750" y="3856369"/>
            <a:ext cx="4743450" cy="2194560"/>
          </a:xfrm>
        </p:spPr>
        <p:txBody>
          <a:bodyPr/>
          <a:lstStyle>
            <a:lvl1pPr algn="r">
              <a:defRPr sz="3150" spc="113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Franklin Gothic Book" pitchFamily="34" charset="0"/>
                <a:cs typeface="Arial" charset="0"/>
              </a:defRPr>
            </a:lvl1pPr>
          </a:lstStyle>
          <a:p>
            <a:pPr>
              <a:defRPr/>
            </a:pPr>
            <a:fld id="{1B51DFB8-D022-41AC-B8EF-96442E355ADD}" type="datetimeFigureOut">
              <a:rPr lang="ru-RU"/>
              <a:pPr>
                <a:defRPr/>
              </a:pPr>
              <a:t>07.08.2020</a:t>
            </a:fld>
            <a:endParaRPr lang="ru-RU" dirty="0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smtClean="0">
                <a:latin typeface="Franklin Gothic Book" panose="020B0503020102020204" pitchFamily="34" charset="0"/>
              </a:defRPr>
            </a:lvl1pPr>
          </a:lstStyle>
          <a:p>
            <a:pPr>
              <a:defRPr/>
            </a:pPr>
            <a:fld id="{0A8E0D8E-D728-433B-8E37-140AA78CD7E8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  <p:sp>
        <p:nvSpPr>
          <p:cNvPr id="8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Franklin Gothic Book" pitchFamily="34" charset="0"/>
                <a:cs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71259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E9BE7F-75D6-4FBB-9BFA-ABFDA33347BF}" type="datetime2">
              <a:rPr lang="en-US"/>
              <a:pPr>
                <a:defRPr/>
              </a:pPr>
              <a:t>Friday, August 7, 2020</a:t>
            </a:fld>
            <a:endParaRPr lang="en-US" dirty="0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2686050" y="101601"/>
            <a:ext cx="2171700" cy="38523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6172200" y="8631767"/>
            <a:ext cx="569119" cy="330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0D36CDE-5D8C-4619-ADAC-A7AF0AF3F021}" type="slidenum">
              <a:rPr lang="en-US" altLang="ru-RU"/>
              <a:pPr>
                <a:defRPr/>
              </a:pPr>
              <a:t>‹#›</a:t>
            </a:fld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val="2394555689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292096"/>
            <a:ext cx="3028950" cy="587654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292096"/>
            <a:ext cx="3028950" cy="587654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Franklin Gothic Book" pitchFamily="34" charset="0"/>
                <a:cs typeface="Arial" charset="0"/>
              </a:defRPr>
            </a:lvl1pPr>
          </a:lstStyle>
          <a:p>
            <a:pPr>
              <a:defRPr/>
            </a:pPr>
            <a:fld id="{535C561C-0453-4314-AD3A-9D063248F1B6}" type="datetimeFigureOut">
              <a:rPr lang="ru-RU"/>
              <a:pPr>
                <a:defRPr/>
              </a:pPr>
              <a:t>07.08.2020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Franklin Gothic Book" pitchFamily="34" charset="0"/>
                <a:cs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>
                <a:latin typeface="Franklin Gothic Book" panose="020B0503020102020204" pitchFamily="34" charset="0"/>
              </a:defRPr>
            </a:lvl1pPr>
          </a:lstStyle>
          <a:p>
            <a:pPr>
              <a:defRPr/>
            </a:pPr>
            <a:fld id="{823898D1-B4F1-4257-8F45-3048165FB1E6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005800412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296584"/>
            <a:ext cx="3030141" cy="853016"/>
          </a:xfrm>
        </p:spPr>
        <p:txBody>
          <a:bodyPr anchor="b"/>
          <a:lstStyle>
            <a:lvl1pPr marL="0" indent="0" algn="ctr">
              <a:buNone/>
              <a:defRPr sz="1800" b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3251200"/>
            <a:ext cx="3030141" cy="4917017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296584"/>
            <a:ext cx="3031331" cy="853016"/>
          </a:xfrm>
        </p:spPr>
        <p:txBody>
          <a:bodyPr anchor="b"/>
          <a:lstStyle>
            <a:lvl1pPr marL="0" indent="0" algn="ctr">
              <a:buNone/>
              <a:defRPr sz="1800" b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3251200"/>
            <a:ext cx="3031331" cy="4917017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Franklin Gothic Book" pitchFamily="34" charset="0"/>
                <a:cs typeface="Arial" charset="0"/>
              </a:defRPr>
            </a:lvl1pPr>
          </a:lstStyle>
          <a:p>
            <a:pPr>
              <a:defRPr/>
            </a:pPr>
            <a:fld id="{27CD8439-7910-4310-A545-1BBE073FFB8D}" type="datetimeFigureOut">
              <a:rPr lang="ru-RU"/>
              <a:pPr>
                <a:defRPr/>
              </a:pPr>
              <a:t>07.08.2020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Franklin Gothic Book" pitchFamily="34" charset="0"/>
                <a:cs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>
                <a:latin typeface="Franklin Gothic Book" panose="020B0503020102020204" pitchFamily="34" charset="0"/>
              </a:defRPr>
            </a:lvl1pPr>
          </a:lstStyle>
          <a:p>
            <a:pPr>
              <a:defRPr/>
            </a:pPr>
            <a:fld id="{644F9A14-4419-4B3E-A037-A4B9DEB26E50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739149200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Franklin Gothic Book" pitchFamily="34" charset="0"/>
                <a:cs typeface="Arial" charset="0"/>
              </a:defRPr>
            </a:lvl1pPr>
          </a:lstStyle>
          <a:p>
            <a:pPr>
              <a:defRPr/>
            </a:pPr>
            <a:fld id="{01FE7F28-34DF-4CAA-8833-EF1CCD94C0B7}" type="datetimeFigureOut">
              <a:rPr lang="ru-RU"/>
              <a:pPr>
                <a:defRPr/>
              </a:pPr>
              <a:t>07.08.2020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Franklin Gothic Book" pitchFamily="34" charset="0"/>
                <a:cs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>
                <a:latin typeface="Franklin Gothic Book" panose="020B0503020102020204" pitchFamily="34" charset="0"/>
              </a:defRPr>
            </a:lvl1pPr>
          </a:lstStyle>
          <a:p>
            <a:pPr>
              <a:defRPr/>
            </a:pPr>
            <a:fld id="{403A7D20-DA0D-4EB9-B7F2-96E4742A040D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555169587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/>
          <p:nvPr/>
        </p:nvSpPr>
        <p:spPr>
          <a:xfrm>
            <a:off x="114300" y="201613"/>
            <a:ext cx="6623050" cy="87407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Franklin Gothic Book" pitchFamily="34" charset="0"/>
                <a:cs typeface="Arial" charset="0"/>
              </a:defRPr>
            </a:lvl1pPr>
          </a:lstStyle>
          <a:p>
            <a:pPr>
              <a:defRPr/>
            </a:pPr>
            <a:fld id="{B267F3A2-6931-4E7C-AA8B-DE2AFF9A1B55}" type="datetimeFigureOut">
              <a:rPr lang="ru-RU"/>
              <a:pPr>
                <a:defRPr/>
              </a:pPr>
              <a:t>07.08.2020</a:t>
            </a:fld>
            <a:endParaRPr lang="ru-RU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Franklin Gothic Book" pitchFamily="34" charset="0"/>
                <a:cs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>
                <a:latin typeface="Franklin Gothic Book" panose="020B0503020102020204" pitchFamily="34" charset="0"/>
              </a:defRPr>
            </a:lvl1pPr>
          </a:lstStyle>
          <a:p>
            <a:pPr>
              <a:defRPr/>
            </a:pPr>
            <a:fld id="{1DCF23EA-0690-4FBB-AE85-2F03FDFFEF09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883800256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7"/>
          <p:cNvSpPr/>
          <p:nvPr/>
        </p:nvSpPr>
        <p:spPr>
          <a:xfrm>
            <a:off x="5257800" y="201613"/>
            <a:ext cx="1485900" cy="87407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7" name="Rectangle 8"/>
          <p:cNvSpPr/>
          <p:nvPr/>
        </p:nvSpPr>
        <p:spPr>
          <a:xfrm>
            <a:off x="114300" y="203200"/>
            <a:ext cx="5029200" cy="8737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06401"/>
            <a:ext cx="4400550" cy="780415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69814" y="2840736"/>
            <a:ext cx="1255014" cy="3755136"/>
          </a:xfrm>
        </p:spPr>
        <p:txBody>
          <a:bodyPr tIns="0"/>
          <a:lstStyle>
            <a:lvl1pPr marL="0" indent="0">
              <a:buNone/>
              <a:defRPr sz="1050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5369814" y="609600"/>
            <a:ext cx="1256745" cy="2231136"/>
          </a:xfrm>
        </p:spPr>
        <p:txBody>
          <a:bodyPr anchor="b"/>
          <a:lstStyle>
            <a:lvl1pPr algn="l">
              <a:defRPr sz="1500" spc="113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Franklin Gothic Book" pitchFamily="34" charset="0"/>
                <a:cs typeface="Arial" charset="0"/>
              </a:defRPr>
            </a:lvl1pPr>
          </a:lstStyle>
          <a:p>
            <a:pPr>
              <a:defRPr/>
            </a:pPr>
            <a:fld id="{4BE6BC54-2E24-4C3C-A4FD-E65FAB535BF2}" type="datetimeFigureOut">
              <a:rPr lang="ru-RU"/>
              <a:pPr>
                <a:defRPr/>
              </a:pPr>
              <a:t>07.08.2020</a:t>
            </a:fld>
            <a:endParaRPr lang="ru-RU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Franklin Gothic Book" pitchFamily="34" charset="0"/>
                <a:cs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>
                <a:latin typeface="Franklin Gothic Book" panose="020B0503020102020204" pitchFamily="34" charset="0"/>
              </a:defRPr>
            </a:lvl1pPr>
          </a:lstStyle>
          <a:p>
            <a:pPr>
              <a:defRPr/>
            </a:pPr>
            <a:fld id="{41E1B803-7DD1-48A9-9F58-860C4AA6DDB4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1973811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6" name="Rectangle 8"/>
          <p:cNvSpPr/>
          <p:nvPr/>
        </p:nvSpPr>
        <p:spPr>
          <a:xfrm>
            <a:off x="5257800" y="201613"/>
            <a:ext cx="1485900" cy="87407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4300" y="203200"/>
            <a:ext cx="5029200" cy="8737600"/>
          </a:xfrm>
        </p:spPr>
        <p:txBody>
          <a:bodyPr anchor="ctr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72100" y="2844800"/>
            <a:ext cx="1257300" cy="3962400"/>
          </a:xfrm>
        </p:spPr>
        <p:txBody>
          <a:bodyPr tIns="0"/>
          <a:lstStyle>
            <a:lvl1pPr marL="0" indent="0">
              <a:buNone/>
              <a:defRPr sz="1050">
                <a:solidFill>
                  <a:schemeClr val="tx1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5372100" y="613664"/>
            <a:ext cx="1257300" cy="2231136"/>
          </a:xfrm>
        </p:spPr>
        <p:txBody>
          <a:bodyPr anchor="b"/>
          <a:lstStyle>
            <a:lvl1pPr algn="l">
              <a:defRPr sz="1500" spc="113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Franklin Gothic Book" pitchFamily="34" charset="0"/>
                <a:cs typeface="Arial" charset="0"/>
              </a:defRPr>
            </a:lvl1pPr>
          </a:lstStyle>
          <a:p>
            <a:pPr>
              <a:defRPr/>
            </a:pPr>
            <a:fld id="{0A945916-FD4D-4425-B884-DFD8B65231BE}" type="datetimeFigureOut">
              <a:rPr lang="ru-RU"/>
              <a:pPr>
                <a:defRPr/>
              </a:pPr>
              <a:t>07.08.2020</a:t>
            </a:fld>
            <a:endParaRPr lang="ru-RU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Franklin Gothic Book" pitchFamily="34" charset="0"/>
                <a:cs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>
                <a:latin typeface="Franklin Gothic Book" panose="020B0503020102020204" pitchFamily="34" charset="0"/>
              </a:defRPr>
            </a:lvl1pPr>
          </a:lstStyle>
          <a:p>
            <a:pPr>
              <a:defRPr/>
            </a:pPr>
            <a:fld id="{A8BA729E-1ECB-454F-A403-EDE941A14D68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3464079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Franklin Gothic Book" pitchFamily="34" charset="0"/>
                <a:cs typeface="Arial" charset="0"/>
              </a:defRPr>
            </a:lvl1pPr>
          </a:lstStyle>
          <a:p>
            <a:pPr>
              <a:defRPr/>
            </a:pPr>
            <a:fld id="{81CB7EC7-E96F-496D-93FC-2438FCD32915}" type="datetimeFigureOut">
              <a:rPr lang="ru-RU"/>
              <a:pPr>
                <a:defRPr/>
              </a:pPr>
              <a:t>07.08.2020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Franklin Gothic Book" pitchFamily="34" charset="0"/>
                <a:cs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>
                <a:latin typeface="Franklin Gothic Book" panose="020B0503020102020204" pitchFamily="34" charset="0"/>
              </a:defRPr>
            </a:lvl1pPr>
          </a:lstStyle>
          <a:p>
            <a:pPr>
              <a:defRPr/>
            </a:pPr>
            <a:fld id="{83B0D77C-6451-4512-A0D0-DBE144257511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674582599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114300" y="196850"/>
            <a:ext cx="5029200" cy="874236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7"/>
          <p:cNvSpPr/>
          <p:nvPr/>
        </p:nvSpPr>
        <p:spPr>
          <a:xfrm>
            <a:off x="5257800" y="196850"/>
            <a:ext cx="1466850" cy="874236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372100" y="366185"/>
            <a:ext cx="125730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Franklin Gothic Book" pitchFamily="34" charset="0"/>
                <a:cs typeface="Arial" charset="0"/>
              </a:defRPr>
            </a:lvl1pPr>
          </a:lstStyle>
          <a:p>
            <a:pPr>
              <a:defRPr/>
            </a:pPr>
            <a:fld id="{AB462F23-8988-41A0-B426-794EB054B6F6}" type="datetimeFigureOut">
              <a:rPr lang="ru-RU"/>
              <a:pPr>
                <a:defRPr/>
              </a:pPr>
              <a:t>07.08.2020</a:t>
            </a:fld>
            <a:endParaRPr lang="ru-RU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Franklin Gothic Book" pitchFamily="34" charset="0"/>
                <a:cs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>
                <a:latin typeface="Franklin Gothic Book" panose="020B0503020102020204" pitchFamily="34" charset="0"/>
              </a:defRPr>
            </a:lvl1pPr>
          </a:lstStyle>
          <a:p>
            <a:pPr>
              <a:defRPr/>
            </a:pPr>
            <a:fld id="{38762A0B-82AA-4474-8238-55D8EE0F509B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073661804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5155893"/>
            <a:ext cx="6858000" cy="3988107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6858000" cy="5155893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12"/>
          <p:cNvSpPr/>
          <p:nvPr/>
        </p:nvSpPr>
        <p:spPr>
          <a:xfrm>
            <a:off x="0" y="3536951"/>
            <a:ext cx="6858000" cy="304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Oval 13"/>
          <p:cNvSpPr/>
          <p:nvPr/>
        </p:nvSpPr>
        <p:spPr>
          <a:xfrm>
            <a:off x="0" y="2133600"/>
            <a:ext cx="6858000" cy="68072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5346" y="6736739"/>
            <a:ext cx="4227758" cy="1176159"/>
          </a:xfrm>
        </p:spPr>
        <p:txBody>
          <a:bodyPr>
            <a:normAutofit/>
          </a:bodyPr>
          <a:lstStyle>
            <a:lvl1pPr marL="0" indent="0" algn="l">
              <a:buNone/>
              <a:defRPr sz="1650">
                <a:solidFill>
                  <a:schemeClr val="tx2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3187" y="4176388"/>
            <a:ext cx="5381513" cy="2390889"/>
          </a:xfrm>
          <a:effectLst/>
        </p:spPr>
        <p:txBody>
          <a:bodyPr/>
          <a:lstStyle>
            <a:lvl1pPr marL="480060" indent="-342900" algn="l">
              <a:defRPr sz="405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EC0D8A2A-D5A8-4E2D-BC63-73DFE8CD00DF}" type="datetimeFigureOut">
              <a:rPr lang="ru-RU"/>
              <a:pPr>
                <a:defRPr/>
              </a:pPr>
              <a:t>07.08.2020</a:t>
            </a:fld>
            <a:endParaRPr lang="ru-RU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82C11414-56E1-4572-995A-1DF08C1EC72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6700699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857250" y="975360"/>
            <a:ext cx="4800600" cy="46329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70A05DF0-6701-4AFD-8178-2020AFF5A223}" type="datetimeFigureOut">
              <a:rPr lang="ru-RU"/>
              <a:pPr>
                <a:defRPr/>
              </a:pPr>
              <a:t>07.08.2020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45BE0F1C-5F60-488F-9CED-9E75FC07A74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36213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226314" y="609600"/>
            <a:ext cx="6515100" cy="112166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DC2FD7-8D95-4AAB-B3D5-9A8B7F8B3345}" type="datetime2">
              <a:rPr lang="en-US"/>
              <a:pPr>
                <a:defRPr/>
              </a:pPr>
              <a:t>Friday, August 7, 2020</a:t>
            </a:fld>
            <a:endParaRPr lang="en-US" dirty="0"/>
          </a:p>
        </p:txBody>
      </p:sp>
      <p:sp>
        <p:nvSpPr>
          <p:cNvPr id="4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9BE1E5-B27B-4999-A841-472148C603E9}" type="slidenum">
              <a:rPr lang="en-US" altLang="ru-RU"/>
              <a:pPr>
                <a:defRPr/>
              </a:pPr>
              <a:t>‹#›</a:t>
            </a:fld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val="3354602117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5155893"/>
            <a:ext cx="6858000" cy="3988107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6858000" cy="5155893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0" y="3536951"/>
            <a:ext cx="6858000" cy="304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Oval 9"/>
          <p:cNvSpPr/>
          <p:nvPr/>
        </p:nvSpPr>
        <p:spPr>
          <a:xfrm>
            <a:off x="0" y="2133600"/>
            <a:ext cx="6858000" cy="68072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898" y="2896864"/>
            <a:ext cx="4475000" cy="3231128"/>
          </a:xfrm>
          <a:effectLst/>
        </p:spPr>
        <p:txBody>
          <a:bodyPr anchor="b"/>
          <a:lstStyle>
            <a:lvl1pPr algn="r">
              <a:defRPr sz="345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6829" y="6143349"/>
            <a:ext cx="4477871" cy="1113947"/>
          </a:xfrm>
        </p:spPr>
        <p:txBody>
          <a:bodyPr/>
          <a:lstStyle>
            <a:lvl1pPr marL="0" indent="0" algn="r">
              <a:buNone/>
              <a:defRPr sz="1500">
                <a:solidFill>
                  <a:schemeClr val="tx2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1C1CBBED-650A-4924-B76E-D6CDC72733E1}" type="datetimeFigureOut">
              <a:rPr lang="ru-RU"/>
              <a:pPr>
                <a:defRPr/>
              </a:pPr>
              <a:t>07.08.2020</a:t>
            </a:fld>
            <a:endParaRPr lang="ru-RU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94D59D4B-8021-40E5-8549-ACB5181F866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2898467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57249" y="975359"/>
            <a:ext cx="2510028" cy="46329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3483864" y="975360"/>
            <a:ext cx="2510028" cy="46329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B8BE5DFD-9631-41D5-94BA-3F56C812A3AF}" type="datetimeFigureOut">
              <a:rPr lang="ru-RU"/>
              <a:pPr>
                <a:defRPr/>
              </a:pPr>
              <a:t>07.08.2020</a:t>
            </a:fld>
            <a:endParaRPr lang="ru-R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6F4BCDEA-F142-4678-A74A-0869ABC90D0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7026586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975360"/>
            <a:ext cx="2510028" cy="853016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18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7335" y="1867103"/>
            <a:ext cx="2510028" cy="3657600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35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5476" y="975360"/>
            <a:ext cx="2510028" cy="853016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18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1865376"/>
            <a:ext cx="2510028" cy="3657600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35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AB997FFC-9599-4B02-A22C-6AE096BFD09C}" type="datetimeFigureOut">
              <a:rPr lang="ru-RU"/>
              <a:pPr>
                <a:defRPr/>
              </a:pPr>
              <a:t>07.08.2020</a:t>
            </a:fld>
            <a:endParaRPr lang="ru-RU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B39F7527-FEBE-497C-9B50-77C3583A6B4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6433271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9F70EB58-432F-4C79-976C-9C5553555776}" type="datetimeFigureOut">
              <a:rPr lang="ru-RU"/>
              <a:pPr>
                <a:defRPr/>
              </a:pPr>
              <a:t>07.08.2020</a:t>
            </a:fld>
            <a:endParaRPr lang="ru-RU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76A59AFB-6133-482C-97EA-140C482FC39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649855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1E5EF147-B28E-45FA-8E26-F7223061E455}" type="datetimeFigureOut">
              <a:rPr lang="ru-RU"/>
              <a:pPr>
                <a:defRPr/>
              </a:pPr>
              <a:t>07.08.2020</a:t>
            </a:fld>
            <a:endParaRPr lang="ru-RU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C1DFFDBB-995B-4F4D-A1ED-0174425DDF1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0960047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322" y="2946413"/>
            <a:ext cx="2727064" cy="1677991"/>
          </a:xfrm>
          <a:effectLst/>
        </p:spPr>
        <p:txBody>
          <a:bodyPr anchor="b"/>
          <a:lstStyle>
            <a:lvl1pPr marL="171450" indent="-171450" algn="l">
              <a:defRPr sz="21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45140" y="975361"/>
            <a:ext cx="3012814" cy="6526307"/>
          </a:xfrm>
        </p:spPr>
        <p:txBody>
          <a:bodyPr anchor="ctr"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05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6824" y="4663737"/>
            <a:ext cx="2541495" cy="2852691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00C573BB-3566-4004-B181-A8C8005B8D81}" type="datetimeFigureOut">
              <a:rPr lang="ru-RU"/>
              <a:pPr>
                <a:defRPr/>
              </a:pPr>
              <a:t>07.08.2020</a:t>
            </a:fld>
            <a:endParaRPr lang="ru-R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EF9246E2-4BB2-4B47-B0C1-4101F774001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679853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5155893"/>
            <a:ext cx="6858000" cy="3988107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6858000" cy="5155893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9"/>
          <p:cNvSpPr/>
          <p:nvPr/>
        </p:nvSpPr>
        <p:spPr>
          <a:xfrm>
            <a:off x="0" y="3536951"/>
            <a:ext cx="6858000" cy="304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Oval 10"/>
          <p:cNvSpPr/>
          <p:nvPr/>
        </p:nvSpPr>
        <p:spPr>
          <a:xfrm>
            <a:off x="0" y="2133600"/>
            <a:ext cx="6858000" cy="68072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356381" y="1524000"/>
            <a:ext cx="3086100" cy="4170408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8416" y="1347315"/>
            <a:ext cx="2770586" cy="2884027"/>
          </a:xfrm>
        </p:spPr>
        <p:txBody>
          <a:bodyPr anchor="b"/>
          <a:lstStyle>
            <a:lvl1pPr marL="137160" indent="-137160">
              <a:buFont typeface="Georgia" pitchFamily="18" charset="0"/>
              <a:buChar char="*"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5452" y="5952561"/>
            <a:ext cx="4787654" cy="1524000"/>
          </a:xfrm>
        </p:spPr>
        <p:txBody>
          <a:bodyPr anchor="b"/>
          <a:lstStyle>
            <a:lvl1pPr algn="l">
              <a:defRPr sz="345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9C2831BC-DC29-4CC4-8776-56B881580B99}" type="datetimeFigureOut">
              <a:rPr lang="ru-RU"/>
              <a:pPr>
                <a:defRPr/>
              </a:pPr>
              <a:t>07.08.2020</a:t>
            </a:fld>
            <a:endParaRPr lang="ru-RU" dirty="0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54A6AC4B-7F4C-4D65-81E7-DFE1BA68863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979253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28750" y="975359"/>
            <a:ext cx="4800600" cy="463296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7E5AE1E2-1D92-40EF-8A61-E196304F0064}" type="datetimeFigureOut">
              <a:rPr lang="ru-RU"/>
              <a:pPr>
                <a:defRPr/>
              </a:pPr>
              <a:t>07.08.2020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AE673DC1-3A56-45B8-997B-91BEF2F039F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9508510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8" y="502023"/>
            <a:ext cx="1543050" cy="6984452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493086" y="975360"/>
            <a:ext cx="3621965" cy="652630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1D647CAB-B979-456D-B398-A62CCB3136CB}" type="datetimeFigureOut">
              <a:rPr lang="ru-RU"/>
              <a:pPr>
                <a:defRPr/>
              </a:pPr>
              <a:t>07.08.2020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5B619E13-E03F-4F9E-9923-9FF4B28D2D5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31149527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5155893"/>
            <a:ext cx="6858000" cy="3988107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6858000" cy="5155893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12"/>
          <p:cNvSpPr/>
          <p:nvPr/>
        </p:nvSpPr>
        <p:spPr>
          <a:xfrm>
            <a:off x="0" y="3536951"/>
            <a:ext cx="6858000" cy="304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Oval 13"/>
          <p:cNvSpPr/>
          <p:nvPr/>
        </p:nvSpPr>
        <p:spPr>
          <a:xfrm>
            <a:off x="0" y="2133600"/>
            <a:ext cx="6858000" cy="68072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5346" y="6736727"/>
            <a:ext cx="4227758" cy="1176159"/>
          </a:xfrm>
        </p:spPr>
        <p:txBody>
          <a:bodyPr>
            <a:normAutofit/>
          </a:bodyPr>
          <a:lstStyle>
            <a:lvl1pPr marL="0" indent="0" algn="l">
              <a:buNone/>
              <a:defRPr sz="1650">
                <a:solidFill>
                  <a:schemeClr val="tx2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3186" y="4176388"/>
            <a:ext cx="5381513" cy="2390889"/>
          </a:xfrm>
          <a:effectLst/>
        </p:spPr>
        <p:txBody>
          <a:bodyPr/>
          <a:lstStyle>
            <a:lvl1pPr marL="480060" indent="-342900" algn="l">
              <a:defRPr sz="405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7F0159E3-48E2-432D-B89D-2C924AFC0331}" type="datetimeFigureOut">
              <a:rPr lang="ru-RU"/>
              <a:pPr>
                <a:defRPr/>
              </a:pPr>
              <a:t>07.08.2020</a:t>
            </a:fld>
            <a:endParaRPr lang="ru-RU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19769238-A099-4F84-B9E0-5D33A061163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94285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468082-D4F7-4C49-9594-00A5F9651630}" type="datetime2">
              <a:rPr lang="en-US"/>
              <a:pPr>
                <a:defRPr/>
              </a:pPr>
              <a:t>Friday, August 7, 2020</a:t>
            </a:fld>
            <a:endParaRPr lang="en-US" dirty="0"/>
          </a:p>
        </p:txBody>
      </p:sp>
      <p:sp>
        <p:nvSpPr>
          <p:cNvPr id="3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C49FB1-7858-4748-9D56-EE0280F5CD0A}" type="slidenum">
              <a:rPr lang="en-US" altLang="ru-RU"/>
              <a:pPr>
                <a:defRPr/>
              </a:pPr>
              <a:t>‹#›</a:t>
            </a:fld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val="3965777816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857250" y="975360"/>
            <a:ext cx="4800600" cy="46329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D512D2C9-CC67-4B02-B8F9-ECB4232AB05C}" type="datetimeFigureOut">
              <a:rPr lang="ru-RU"/>
              <a:pPr>
                <a:defRPr/>
              </a:pPr>
              <a:t>07.08.2020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DF8CD666-F6CD-4940-86BA-6318C30400D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03544807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5155893"/>
            <a:ext cx="6858000" cy="3988107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6858000" cy="5155893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0" y="3536951"/>
            <a:ext cx="6858000" cy="304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Oval 9"/>
          <p:cNvSpPr/>
          <p:nvPr/>
        </p:nvSpPr>
        <p:spPr>
          <a:xfrm>
            <a:off x="0" y="2133600"/>
            <a:ext cx="6858000" cy="68072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896" y="2896864"/>
            <a:ext cx="4475000" cy="3231128"/>
          </a:xfrm>
          <a:effectLst/>
        </p:spPr>
        <p:txBody>
          <a:bodyPr anchor="b"/>
          <a:lstStyle>
            <a:lvl1pPr algn="r">
              <a:defRPr sz="345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6828" y="6143348"/>
            <a:ext cx="4477871" cy="1113947"/>
          </a:xfrm>
        </p:spPr>
        <p:txBody>
          <a:bodyPr/>
          <a:lstStyle>
            <a:lvl1pPr marL="0" indent="0" algn="r">
              <a:buNone/>
              <a:defRPr sz="1500">
                <a:solidFill>
                  <a:schemeClr val="tx2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74290E89-C9D3-4EAB-A29D-078D322294F4}" type="datetimeFigureOut">
              <a:rPr lang="ru-RU"/>
              <a:pPr>
                <a:defRPr/>
              </a:pPr>
              <a:t>07.08.2020</a:t>
            </a:fld>
            <a:endParaRPr lang="ru-RU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7C921CF2-875B-420E-8DA7-0C8FF26AE6D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44021347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57249" y="975359"/>
            <a:ext cx="2510028" cy="46329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3483864" y="975360"/>
            <a:ext cx="2510028" cy="46329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A96EF6B4-0036-4119-BA16-A15EB245031E}" type="datetimeFigureOut">
              <a:rPr lang="ru-RU"/>
              <a:pPr>
                <a:defRPr/>
              </a:pPr>
              <a:t>07.08.2020</a:t>
            </a:fld>
            <a:endParaRPr lang="ru-R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59E75B1E-D63C-410D-994C-77B333C0981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6573782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975360"/>
            <a:ext cx="2510028" cy="853016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18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7335" y="1867103"/>
            <a:ext cx="2510028" cy="3657600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35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5477" y="975360"/>
            <a:ext cx="2510028" cy="853016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18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1865376"/>
            <a:ext cx="2510028" cy="3657600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35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DB1C6F14-EB4B-428D-A17F-6AFDABA959BE}" type="datetimeFigureOut">
              <a:rPr lang="ru-RU"/>
              <a:pPr>
                <a:defRPr/>
              </a:pPr>
              <a:t>07.08.2020</a:t>
            </a:fld>
            <a:endParaRPr lang="ru-RU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048103F3-DDB4-40F6-BAE4-490D9E4B92C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3330711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5B5C7CB0-EBF1-4F2E-9A55-453BF9330FD7}" type="datetimeFigureOut">
              <a:rPr lang="ru-RU"/>
              <a:pPr>
                <a:defRPr/>
              </a:pPr>
              <a:t>07.08.2020</a:t>
            </a:fld>
            <a:endParaRPr lang="ru-RU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45ED09C3-76B6-49B0-A763-ED4F8F47AB1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3326175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64C77888-302D-4F59-A66C-68924A02657D}" type="datetimeFigureOut">
              <a:rPr lang="ru-RU"/>
              <a:pPr>
                <a:defRPr/>
              </a:pPr>
              <a:t>07.08.2020</a:t>
            </a:fld>
            <a:endParaRPr lang="ru-RU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D2F64B90-9473-4EFA-9ACB-2987336A8F2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12729561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322" y="2946401"/>
            <a:ext cx="2727064" cy="1677991"/>
          </a:xfrm>
          <a:effectLst/>
        </p:spPr>
        <p:txBody>
          <a:bodyPr anchor="b"/>
          <a:lstStyle>
            <a:lvl1pPr marL="171450" indent="-171450" algn="l">
              <a:defRPr sz="21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45137" y="975360"/>
            <a:ext cx="3012814" cy="6526307"/>
          </a:xfrm>
        </p:spPr>
        <p:txBody>
          <a:bodyPr anchor="ctr"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05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6824" y="4663736"/>
            <a:ext cx="2541495" cy="2852691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3B85BDA2-D8DF-4E43-B091-328B5AEF71CA}" type="datetimeFigureOut">
              <a:rPr lang="ru-RU"/>
              <a:pPr>
                <a:defRPr/>
              </a:pPr>
              <a:t>07.08.2020</a:t>
            </a:fld>
            <a:endParaRPr lang="ru-R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2CEF92A0-E706-4DD9-9B21-44F009E807D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21744903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5155893"/>
            <a:ext cx="6858000" cy="3988107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6858000" cy="5155893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9"/>
          <p:cNvSpPr/>
          <p:nvPr/>
        </p:nvSpPr>
        <p:spPr>
          <a:xfrm>
            <a:off x="0" y="3536951"/>
            <a:ext cx="6858000" cy="304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Oval 10"/>
          <p:cNvSpPr/>
          <p:nvPr/>
        </p:nvSpPr>
        <p:spPr>
          <a:xfrm>
            <a:off x="0" y="2133600"/>
            <a:ext cx="6858000" cy="68072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356381" y="1524000"/>
            <a:ext cx="3086100" cy="4170408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8415" y="1347315"/>
            <a:ext cx="2770586" cy="2884027"/>
          </a:xfrm>
        </p:spPr>
        <p:txBody>
          <a:bodyPr anchor="b"/>
          <a:lstStyle>
            <a:lvl1pPr marL="137160" indent="-137160">
              <a:buFont typeface="Georgia" pitchFamily="18" charset="0"/>
              <a:buChar char="*"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5451" y="5952561"/>
            <a:ext cx="4787654" cy="1524000"/>
          </a:xfrm>
        </p:spPr>
        <p:txBody>
          <a:bodyPr anchor="b"/>
          <a:lstStyle>
            <a:lvl1pPr algn="l">
              <a:defRPr sz="345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6AD284B8-57AC-45ED-9E7F-80F1F2303882}" type="datetimeFigureOut">
              <a:rPr lang="ru-RU"/>
              <a:pPr>
                <a:defRPr/>
              </a:pPr>
              <a:t>07.08.2020</a:t>
            </a:fld>
            <a:endParaRPr lang="ru-RU" dirty="0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0460E947-922B-4074-9848-531D67F5872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68912537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28750" y="975359"/>
            <a:ext cx="4800600" cy="463296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5B48112A-174B-4EBC-BBB1-6955402E2C2D}" type="datetimeFigureOut">
              <a:rPr lang="ru-RU"/>
              <a:pPr>
                <a:defRPr/>
              </a:pPr>
              <a:t>07.08.2020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8FD0E2DD-A2D7-4D3D-A508-03DD445968C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5305756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9" y="502023"/>
            <a:ext cx="1543050" cy="6984452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493085" y="975360"/>
            <a:ext cx="3621965" cy="652630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2CF7178C-02E0-4312-AFAA-28E36F863C6B}" type="datetimeFigureOut">
              <a:rPr lang="ru-RU"/>
              <a:pPr>
                <a:defRPr/>
              </a:pPr>
              <a:t>07.08.2020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3D08656D-4F32-47FF-BC86-AC48C578717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7389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CC13629-D595-490F-9EB2-E032891A043E}" type="datetime2">
              <a:rPr lang="en-US" smtClean="0"/>
              <a:pPr>
                <a:defRPr/>
              </a:pPr>
              <a:t>Friday, August 7, 2020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4B4CC-5E10-4117-BF67-7FE525FC935C}" type="slidenum">
              <a:rPr lang="en-US" altLang="ru-RU" smtClean="0"/>
              <a:pPr/>
              <a:t>‹#›</a:t>
            </a:fld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val="33586899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noProof="1" smtClean="0"/>
              <a:t>Образец заголовка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sz="half" idx="1"/>
          </p:nvPr>
        </p:nvSpPr>
        <p:spPr>
          <a:xfrm>
            <a:off x="342900" y="2133606"/>
            <a:ext cx="3028950" cy="6034617"/>
          </a:xfrm>
        </p:spPr>
        <p:txBody>
          <a:bodyPr/>
          <a:lstStyle/>
          <a:p>
            <a:pPr lvl="0"/>
            <a:r>
              <a:rPr lang="ru-RU" noProof="1" smtClean="0"/>
              <a:t>Образец текста</a:t>
            </a:r>
          </a:p>
          <a:p>
            <a:pPr lvl="1"/>
            <a:r>
              <a:rPr lang="ru-RU" noProof="1" smtClean="0"/>
              <a:t>Второй уровень</a:t>
            </a:r>
          </a:p>
          <a:p>
            <a:pPr lvl="2"/>
            <a:r>
              <a:rPr lang="ru-RU" noProof="1" smtClean="0"/>
              <a:t>Третий уровень</a:t>
            </a:r>
          </a:p>
          <a:p>
            <a:pPr lvl="3"/>
            <a:r>
              <a:rPr lang="ru-RU" noProof="1" smtClean="0"/>
              <a:t>Четвертый уровень</a:t>
            </a:r>
          </a:p>
          <a:p>
            <a:pPr lvl="4"/>
            <a:r>
              <a:rPr lang="ru-RU" noProof="1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sz="half" idx="2"/>
          </p:nvPr>
        </p:nvSpPr>
        <p:spPr>
          <a:xfrm>
            <a:off x="3486150" y="2133606"/>
            <a:ext cx="3028950" cy="6034617"/>
          </a:xfrm>
        </p:spPr>
        <p:txBody>
          <a:bodyPr/>
          <a:lstStyle/>
          <a:p>
            <a:pPr lvl="0"/>
            <a:r>
              <a:rPr lang="ru-RU" noProof="1" smtClean="0"/>
              <a:t>Образец текста</a:t>
            </a:r>
          </a:p>
          <a:p>
            <a:pPr lvl="1"/>
            <a:r>
              <a:rPr lang="ru-RU" noProof="1" smtClean="0"/>
              <a:t>Второй уровень</a:t>
            </a:r>
          </a:p>
          <a:p>
            <a:pPr lvl="2"/>
            <a:r>
              <a:rPr lang="ru-RU" noProof="1" smtClean="0"/>
              <a:t>Третий уровень</a:t>
            </a:r>
          </a:p>
          <a:p>
            <a:pPr lvl="3"/>
            <a:r>
              <a:rPr lang="ru-RU" noProof="1" smtClean="0"/>
              <a:t>Четвертый уровень</a:t>
            </a:r>
          </a:p>
          <a:p>
            <a:pPr lvl="4"/>
            <a:r>
              <a:rPr lang="ru-RU" noProof="1" smtClean="0"/>
              <a:t>Пятый уровень</a:t>
            </a:r>
            <a:endParaRPr lang="en-US"/>
          </a:p>
        </p:txBody>
      </p:sp>
      <p:sp>
        <p:nvSpPr>
          <p:cNvPr id="5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687042-7E91-4B30-93FF-127DC3AACE32}" type="datetime2">
              <a:rPr lang="en-US"/>
              <a:pPr>
                <a:defRPr/>
              </a:pPr>
              <a:t>Friday, August 7, 2020</a:t>
            </a:fld>
            <a:endParaRPr lang="en-US" dirty="0"/>
          </a:p>
        </p:txBody>
      </p:sp>
      <p:sp>
        <p:nvSpPr>
          <p:cNvPr id="6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176AD3-6E6B-4437-A113-C3ED2E5BA848}" type="slidenum">
              <a:rPr lang="en-US" altLang="ru-RU"/>
              <a:pPr>
                <a:defRPr/>
              </a:pPr>
              <a:t>‹#›</a:t>
            </a:fld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val="1859184772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5155893"/>
            <a:ext cx="6858000" cy="3988107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6858000" cy="5155893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12"/>
          <p:cNvSpPr/>
          <p:nvPr/>
        </p:nvSpPr>
        <p:spPr>
          <a:xfrm>
            <a:off x="0" y="3536951"/>
            <a:ext cx="6858000" cy="304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Oval 13"/>
          <p:cNvSpPr/>
          <p:nvPr/>
        </p:nvSpPr>
        <p:spPr>
          <a:xfrm>
            <a:off x="0" y="2133600"/>
            <a:ext cx="6858000" cy="68072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5346" y="6736727"/>
            <a:ext cx="4227758" cy="1176159"/>
          </a:xfrm>
        </p:spPr>
        <p:txBody>
          <a:bodyPr>
            <a:normAutofit/>
          </a:bodyPr>
          <a:lstStyle>
            <a:lvl1pPr marL="0" indent="0" algn="l">
              <a:buNone/>
              <a:defRPr sz="1650">
                <a:solidFill>
                  <a:schemeClr val="tx2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3186" y="4176388"/>
            <a:ext cx="5381513" cy="2390889"/>
          </a:xfrm>
          <a:effectLst/>
        </p:spPr>
        <p:txBody>
          <a:bodyPr/>
          <a:lstStyle>
            <a:lvl1pPr marL="480060" indent="-342900" algn="l">
              <a:defRPr sz="405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7F0159E3-48E2-432D-B89D-2C924AFC0331}" type="datetimeFigureOut">
              <a:rPr lang="ru-RU"/>
              <a:pPr>
                <a:defRPr/>
              </a:pPr>
              <a:t>07.08.2020</a:t>
            </a:fld>
            <a:endParaRPr lang="ru-RU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19769238-A099-4F84-B9E0-5D33A061163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75164497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857250" y="975360"/>
            <a:ext cx="4800600" cy="46329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D512D2C9-CC67-4B02-B8F9-ECB4232AB05C}" type="datetimeFigureOut">
              <a:rPr lang="ru-RU"/>
              <a:pPr>
                <a:defRPr/>
              </a:pPr>
              <a:t>07.08.2020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DF8CD666-F6CD-4940-86BA-6318C30400D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9029240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5155893"/>
            <a:ext cx="6858000" cy="3988107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6858000" cy="5155893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0" y="3536951"/>
            <a:ext cx="6858000" cy="304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Oval 9"/>
          <p:cNvSpPr/>
          <p:nvPr/>
        </p:nvSpPr>
        <p:spPr>
          <a:xfrm>
            <a:off x="0" y="2133600"/>
            <a:ext cx="6858000" cy="68072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896" y="2896864"/>
            <a:ext cx="4475000" cy="3231128"/>
          </a:xfrm>
          <a:effectLst/>
        </p:spPr>
        <p:txBody>
          <a:bodyPr anchor="b"/>
          <a:lstStyle>
            <a:lvl1pPr algn="r">
              <a:defRPr sz="345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6828" y="6143348"/>
            <a:ext cx="4477871" cy="1113947"/>
          </a:xfrm>
        </p:spPr>
        <p:txBody>
          <a:bodyPr/>
          <a:lstStyle>
            <a:lvl1pPr marL="0" indent="0" algn="r">
              <a:buNone/>
              <a:defRPr sz="1500">
                <a:solidFill>
                  <a:schemeClr val="tx2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74290E89-C9D3-4EAB-A29D-078D322294F4}" type="datetimeFigureOut">
              <a:rPr lang="ru-RU"/>
              <a:pPr>
                <a:defRPr/>
              </a:pPr>
              <a:t>07.08.2020</a:t>
            </a:fld>
            <a:endParaRPr lang="ru-RU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7C921CF2-875B-420E-8DA7-0C8FF26AE6D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7925524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57249" y="975359"/>
            <a:ext cx="2510028" cy="46329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3483864" y="975360"/>
            <a:ext cx="2510028" cy="46329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A96EF6B4-0036-4119-BA16-A15EB245031E}" type="datetimeFigureOut">
              <a:rPr lang="ru-RU"/>
              <a:pPr>
                <a:defRPr/>
              </a:pPr>
              <a:t>07.08.2020</a:t>
            </a:fld>
            <a:endParaRPr lang="ru-R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59E75B1E-D63C-410D-994C-77B333C0981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16979228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975360"/>
            <a:ext cx="2510028" cy="853016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18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7335" y="1867103"/>
            <a:ext cx="2510028" cy="3657600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35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5477" y="975360"/>
            <a:ext cx="2510028" cy="853016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18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1865376"/>
            <a:ext cx="2510028" cy="3657600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35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DB1C6F14-EB4B-428D-A17F-6AFDABA959BE}" type="datetimeFigureOut">
              <a:rPr lang="ru-RU"/>
              <a:pPr>
                <a:defRPr/>
              </a:pPr>
              <a:t>07.08.2020</a:t>
            </a:fld>
            <a:endParaRPr lang="ru-RU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048103F3-DDB4-40F6-BAE4-490D9E4B92C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09286110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5B5C7CB0-EBF1-4F2E-9A55-453BF9330FD7}" type="datetimeFigureOut">
              <a:rPr lang="ru-RU"/>
              <a:pPr>
                <a:defRPr/>
              </a:pPr>
              <a:t>07.08.2020</a:t>
            </a:fld>
            <a:endParaRPr lang="ru-RU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45ED09C3-76B6-49B0-A763-ED4F8F47AB1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3567089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64C77888-302D-4F59-A66C-68924A02657D}" type="datetimeFigureOut">
              <a:rPr lang="ru-RU"/>
              <a:pPr>
                <a:defRPr/>
              </a:pPr>
              <a:t>07.08.2020</a:t>
            </a:fld>
            <a:endParaRPr lang="ru-RU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D2F64B90-9473-4EFA-9ACB-2987336A8F2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9368797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322" y="2946401"/>
            <a:ext cx="2727064" cy="1677991"/>
          </a:xfrm>
          <a:effectLst/>
        </p:spPr>
        <p:txBody>
          <a:bodyPr anchor="b"/>
          <a:lstStyle>
            <a:lvl1pPr marL="171450" indent="-171450" algn="l">
              <a:defRPr sz="21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45137" y="975360"/>
            <a:ext cx="3012814" cy="6526307"/>
          </a:xfrm>
        </p:spPr>
        <p:txBody>
          <a:bodyPr anchor="ctr"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05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6824" y="4663736"/>
            <a:ext cx="2541495" cy="2852691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3B85BDA2-D8DF-4E43-B091-328B5AEF71CA}" type="datetimeFigureOut">
              <a:rPr lang="ru-RU"/>
              <a:pPr>
                <a:defRPr/>
              </a:pPr>
              <a:t>07.08.2020</a:t>
            </a:fld>
            <a:endParaRPr lang="ru-R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2CEF92A0-E706-4DD9-9B21-44F009E807D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1572191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5155893"/>
            <a:ext cx="6858000" cy="3988107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6858000" cy="5155893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9"/>
          <p:cNvSpPr/>
          <p:nvPr/>
        </p:nvSpPr>
        <p:spPr>
          <a:xfrm>
            <a:off x="0" y="3536951"/>
            <a:ext cx="6858000" cy="304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Oval 10"/>
          <p:cNvSpPr/>
          <p:nvPr/>
        </p:nvSpPr>
        <p:spPr>
          <a:xfrm>
            <a:off x="0" y="2133600"/>
            <a:ext cx="6858000" cy="68072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356381" y="1524000"/>
            <a:ext cx="3086100" cy="4170408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8415" y="1347315"/>
            <a:ext cx="2770586" cy="2884027"/>
          </a:xfrm>
        </p:spPr>
        <p:txBody>
          <a:bodyPr anchor="b"/>
          <a:lstStyle>
            <a:lvl1pPr marL="137160" indent="-137160">
              <a:buFont typeface="Georgia" pitchFamily="18" charset="0"/>
              <a:buChar char="*"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5451" y="5952561"/>
            <a:ext cx="4787654" cy="1524000"/>
          </a:xfrm>
        </p:spPr>
        <p:txBody>
          <a:bodyPr anchor="b"/>
          <a:lstStyle>
            <a:lvl1pPr algn="l">
              <a:defRPr sz="345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6AD284B8-57AC-45ED-9E7F-80F1F2303882}" type="datetimeFigureOut">
              <a:rPr lang="ru-RU"/>
              <a:pPr>
                <a:defRPr/>
              </a:pPr>
              <a:t>07.08.2020</a:t>
            </a:fld>
            <a:endParaRPr lang="ru-RU" dirty="0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0460E947-922B-4074-9848-531D67F5872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50583949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28750" y="975359"/>
            <a:ext cx="4800600" cy="463296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5B48112A-174B-4EBC-BBB1-6955402E2C2D}" type="datetimeFigureOut">
              <a:rPr lang="ru-RU"/>
              <a:pPr>
                <a:defRPr/>
              </a:pPr>
              <a:t>07.08.2020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8FD0E2DD-A2D7-4D3D-A508-03DD445968C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643298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noProof="1" smtClean="0"/>
              <a:t>Образец заголовка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noProof="1" smtClean="0"/>
              <a:t>Образец текста</a:t>
            </a:r>
          </a:p>
          <a:p>
            <a:pPr lvl="1"/>
            <a:r>
              <a:rPr lang="ru-RU" noProof="1" smtClean="0"/>
              <a:t>Второй уровень</a:t>
            </a:r>
          </a:p>
          <a:p>
            <a:pPr lvl="2"/>
            <a:r>
              <a:rPr lang="ru-RU" noProof="1" smtClean="0"/>
              <a:t>Третий уровень</a:t>
            </a:r>
          </a:p>
          <a:p>
            <a:pPr lvl="3"/>
            <a:r>
              <a:rPr lang="ru-RU" noProof="1" smtClean="0"/>
              <a:t>Четвертый уровень</a:t>
            </a:r>
          </a:p>
          <a:p>
            <a:pPr lvl="4"/>
            <a:r>
              <a:rPr lang="ru-RU" noProof="1" smtClean="0"/>
              <a:t>Пятый уровень</a:t>
            </a:r>
            <a:endParaRPr lang="en-US"/>
          </a:p>
        </p:txBody>
      </p:sp>
      <p:sp>
        <p:nvSpPr>
          <p:cNvPr id="4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E38AF4-8EFA-4774-A307-A9B6B8FDB138}" type="datetime2">
              <a:rPr lang="en-US"/>
              <a:pPr>
                <a:defRPr/>
              </a:pPr>
              <a:t>Friday, August 7, 2020</a:t>
            </a:fld>
            <a:endParaRPr lang="en-US" dirty="0"/>
          </a:p>
        </p:txBody>
      </p:sp>
      <p:sp>
        <p:nvSpPr>
          <p:cNvPr id="5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74C80A-211B-4176-9C5B-D5915BADCA76}" type="slidenum">
              <a:rPr lang="en-US" altLang="ru-RU"/>
              <a:pPr>
                <a:defRPr/>
              </a:pPr>
              <a:t>‹#›</a:t>
            </a:fld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val="397178762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9" y="502023"/>
            <a:ext cx="1543050" cy="6984452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493085" y="975360"/>
            <a:ext cx="3621965" cy="652630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2CF7178C-02E0-4312-AFAA-28E36F863C6B}" type="datetimeFigureOut">
              <a:rPr lang="ru-RU"/>
              <a:pPr>
                <a:defRPr/>
              </a:pPr>
              <a:t>07.08.2020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3D08656D-4F32-47FF-BC86-AC48C578717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1754347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5155893"/>
            <a:ext cx="6858000" cy="3988107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6858000" cy="5155893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12"/>
          <p:cNvSpPr/>
          <p:nvPr/>
        </p:nvSpPr>
        <p:spPr>
          <a:xfrm>
            <a:off x="0" y="3536951"/>
            <a:ext cx="6858000" cy="304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Oval 13"/>
          <p:cNvSpPr/>
          <p:nvPr/>
        </p:nvSpPr>
        <p:spPr>
          <a:xfrm>
            <a:off x="0" y="2133600"/>
            <a:ext cx="6858000" cy="68072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5346" y="6736727"/>
            <a:ext cx="4227758" cy="1176159"/>
          </a:xfrm>
        </p:spPr>
        <p:txBody>
          <a:bodyPr>
            <a:normAutofit/>
          </a:bodyPr>
          <a:lstStyle>
            <a:lvl1pPr marL="0" indent="0" algn="l">
              <a:buNone/>
              <a:defRPr sz="1650">
                <a:solidFill>
                  <a:schemeClr val="tx2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3186" y="4176388"/>
            <a:ext cx="5381513" cy="2390889"/>
          </a:xfrm>
          <a:effectLst/>
        </p:spPr>
        <p:txBody>
          <a:bodyPr/>
          <a:lstStyle>
            <a:lvl1pPr marL="480060" indent="-342900" algn="l">
              <a:defRPr sz="405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7F0159E3-48E2-432D-B89D-2C924AFC0331}" type="datetimeFigureOut">
              <a:rPr lang="ru-RU"/>
              <a:pPr>
                <a:defRPr/>
              </a:pPr>
              <a:t>07.08.2020</a:t>
            </a:fld>
            <a:endParaRPr lang="ru-RU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19769238-A099-4F84-B9E0-5D33A061163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2740101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857250" y="975360"/>
            <a:ext cx="4800600" cy="46329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D512D2C9-CC67-4B02-B8F9-ECB4232AB05C}" type="datetimeFigureOut">
              <a:rPr lang="ru-RU"/>
              <a:pPr>
                <a:defRPr/>
              </a:pPr>
              <a:t>07.08.2020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DF8CD666-F6CD-4940-86BA-6318C30400D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8768583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5155893"/>
            <a:ext cx="6858000" cy="3988107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6858000" cy="5155893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0" y="3536951"/>
            <a:ext cx="6858000" cy="304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Oval 9"/>
          <p:cNvSpPr/>
          <p:nvPr/>
        </p:nvSpPr>
        <p:spPr>
          <a:xfrm>
            <a:off x="0" y="2133600"/>
            <a:ext cx="6858000" cy="68072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896" y="2896864"/>
            <a:ext cx="4475000" cy="3231128"/>
          </a:xfrm>
          <a:effectLst/>
        </p:spPr>
        <p:txBody>
          <a:bodyPr anchor="b"/>
          <a:lstStyle>
            <a:lvl1pPr algn="r">
              <a:defRPr sz="345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6828" y="6143348"/>
            <a:ext cx="4477871" cy="1113947"/>
          </a:xfrm>
        </p:spPr>
        <p:txBody>
          <a:bodyPr/>
          <a:lstStyle>
            <a:lvl1pPr marL="0" indent="0" algn="r">
              <a:buNone/>
              <a:defRPr sz="1500">
                <a:solidFill>
                  <a:schemeClr val="tx2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74290E89-C9D3-4EAB-A29D-078D322294F4}" type="datetimeFigureOut">
              <a:rPr lang="ru-RU"/>
              <a:pPr>
                <a:defRPr/>
              </a:pPr>
              <a:t>07.08.2020</a:t>
            </a:fld>
            <a:endParaRPr lang="ru-RU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7C921CF2-875B-420E-8DA7-0C8FF26AE6D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6249243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57249" y="975359"/>
            <a:ext cx="2510028" cy="46329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3483864" y="975360"/>
            <a:ext cx="2510028" cy="46329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A96EF6B4-0036-4119-BA16-A15EB245031E}" type="datetimeFigureOut">
              <a:rPr lang="ru-RU"/>
              <a:pPr>
                <a:defRPr/>
              </a:pPr>
              <a:t>07.08.2020</a:t>
            </a:fld>
            <a:endParaRPr lang="ru-R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59E75B1E-D63C-410D-994C-77B333C0981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59906767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975360"/>
            <a:ext cx="2510028" cy="853016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18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7335" y="1867103"/>
            <a:ext cx="2510028" cy="3657600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35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5477" y="975360"/>
            <a:ext cx="2510028" cy="853016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18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1865376"/>
            <a:ext cx="2510028" cy="3657600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35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DB1C6F14-EB4B-428D-A17F-6AFDABA959BE}" type="datetimeFigureOut">
              <a:rPr lang="ru-RU"/>
              <a:pPr>
                <a:defRPr/>
              </a:pPr>
              <a:t>07.08.2020</a:t>
            </a:fld>
            <a:endParaRPr lang="ru-RU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048103F3-DDB4-40F6-BAE4-490D9E4B92C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08716629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5B5C7CB0-EBF1-4F2E-9A55-453BF9330FD7}" type="datetimeFigureOut">
              <a:rPr lang="ru-RU"/>
              <a:pPr>
                <a:defRPr/>
              </a:pPr>
              <a:t>07.08.2020</a:t>
            </a:fld>
            <a:endParaRPr lang="ru-RU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45ED09C3-76B6-49B0-A763-ED4F8F47AB1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3253814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64C77888-302D-4F59-A66C-68924A02657D}" type="datetimeFigureOut">
              <a:rPr lang="ru-RU"/>
              <a:pPr>
                <a:defRPr/>
              </a:pPr>
              <a:t>07.08.2020</a:t>
            </a:fld>
            <a:endParaRPr lang="ru-RU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D2F64B90-9473-4EFA-9ACB-2987336A8F2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4596657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322" y="2946401"/>
            <a:ext cx="2727064" cy="1677991"/>
          </a:xfrm>
          <a:effectLst/>
        </p:spPr>
        <p:txBody>
          <a:bodyPr anchor="b"/>
          <a:lstStyle>
            <a:lvl1pPr marL="171450" indent="-171450" algn="l">
              <a:defRPr sz="21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45137" y="975360"/>
            <a:ext cx="3012814" cy="6526307"/>
          </a:xfrm>
        </p:spPr>
        <p:txBody>
          <a:bodyPr anchor="ctr"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05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6824" y="4663736"/>
            <a:ext cx="2541495" cy="2852691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3B85BDA2-D8DF-4E43-B091-328B5AEF71CA}" type="datetimeFigureOut">
              <a:rPr lang="ru-RU"/>
              <a:pPr>
                <a:defRPr/>
              </a:pPr>
              <a:t>07.08.2020</a:t>
            </a:fld>
            <a:endParaRPr lang="ru-R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2CEF92A0-E706-4DD9-9B21-44F009E807D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36239803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5155893"/>
            <a:ext cx="6858000" cy="3988107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6858000" cy="5155893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9"/>
          <p:cNvSpPr/>
          <p:nvPr/>
        </p:nvSpPr>
        <p:spPr>
          <a:xfrm>
            <a:off x="0" y="3536951"/>
            <a:ext cx="6858000" cy="304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Oval 10"/>
          <p:cNvSpPr/>
          <p:nvPr/>
        </p:nvSpPr>
        <p:spPr>
          <a:xfrm>
            <a:off x="0" y="2133600"/>
            <a:ext cx="6858000" cy="68072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356381" y="1524000"/>
            <a:ext cx="3086100" cy="4170408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8415" y="1347315"/>
            <a:ext cx="2770586" cy="2884027"/>
          </a:xfrm>
        </p:spPr>
        <p:txBody>
          <a:bodyPr anchor="b"/>
          <a:lstStyle>
            <a:lvl1pPr marL="137160" indent="-137160">
              <a:buFont typeface="Georgia" pitchFamily="18" charset="0"/>
              <a:buChar char="*"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5451" y="5952561"/>
            <a:ext cx="4787654" cy="1524000"/>
          </a:xfrm>
        </p:spPr>
        <p:txBody>
          <a:bodyPr anchor="b"/>
          <a:lstStyle>
            <a:lvl1pPr algn="l">
              <a:defRPr sz="345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6AD284B8-57AC-45ED-9E7F-80F1F2303882}" type="datetimeFigureOut">
              <a:rPr lang="ru-RU"/>
              <a:pPr>
                <a:defRPr/>
              </a:pPr>
              <a:t>07.08.2020</a:t>
            </a:fld>
            <a:endParaRPr lang="ru-RU" dirty="0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0460E947-922B-4074-9848-531D67F5872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87886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noProof="1" smtClean="0"/>
              <a:t>Образец заголовка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body" sz="half" idx="1"/>
          </p:nvPr>
        </p:nvSpPr>
        <p:spPr>
          <a:xfrm>
            <a:off x="342900" y="2133606"/>
            <a:ext cx="3028950" cy="6034617"/>
          </a:xfrm>
        </p:spPr>
        <p:txBody>
          <a:bodyPr/>
          <a:lstStyle/>
          <a:p>
            <a:pPr lvl="0"/>
            <a:r>
              <a:rPr lang="ru-RU" noProof="1" smtClean="0"/>
              <a:t>Образец текста</a:t>
            </a:r>
          </a:p>
          <a:p>
            <a:pPr lvl="1"/>
            <a:r>
              <a:rPr lang="ru-RU" noProof="1" smtClean="0"/>
              <a:t>Второй уровень</a:t>
            </a:r>
          </a:p>
          <a:p>
            <a:pPr lvl="2"/>
            <a:r>
              <a:rPr lang="ru-RU" noProof="1" smtClean="0"/>
              <a:t>Третий уровень</a:t>
            </a:r>
          </a:p>
          <a:p>
            <a:pPr lvl="3"/>
            <a:r>
              <a:rPr lang="ru-RU" noProof="1" smtClean="0"/>
              <a:t>Четвертый уровень</a:t>
            </a:r>
          </a:p>
          <a:p>
            <a:pPr lvl="4"/>
            <a:r>
              <a:rPr lang="ru-RU" noProof="1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body" sz="half" idx="2"/>
          </p:nvPr>
        </p:nvSpPr>
        <p:spPr>
          <a:xfrm>
            <a:off x="3486150" y="2133606"/>
            <a:ext cx="3028950" cy="6034617"/>
          </a:xfrm>
        </p:spPr>
        <p:txBody>
          <a:bodyPr/>
          <a:lstStyle/>
          <a:p>
            <a:pPr lvl="0"/>
            <a:r>
              <a:rPr lang="ru-RU" noProof="1" smtClean="0"/>
              <a:t>Образец текста</a:t>
            </a:r>
          </a:p>
          <a:p>
            <a:pPr lvl="1"/>
            <a:r>
              <a:rPr lang="ru-RU" noProof="1" smtClean="0"/>
              <a:t>Второй уровень</a:t>
            </a:r>
          </a:p>
          <a:p>
            <a:pPr lvl="2"/>
            <a:r>
              <a:rPr lang="ru-RU" noProof="1" smtClean="0"/>
              <a:t>Третий уровень</a:t>
            </a:r>
          </a:p>
          <a:p>
            <a:pPr lvl="3"/>
            <a:r>
              <a:rPr lang="ru-RU" noProof="1" smtClean="0"/>
              <a:t>Четвертый уровень</a:t>
            </a:r>
          </a:p>
          <a:p>
            <a:pPr lvl="4"/>
            <a:r>
              <a:rPr lang="ru-RU" noProof="1" smtClean="0"/>
              <a:t>Пятый уровень</a:t>
            </a:r>
            <a:endParaRPr lang="en-US"/>
          </a:p>
        </p:txBody>
      </p:sp>
      <p:sp>
        <p:nvSpPr>
          <p:cNvPr id="5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CC37D1-67A9-4C06-8C30-38A7EC5FDA0E}" type="datetime2">
              <a:rPr lang="en-US"/>
              <a:pPr>
                <a:defRPr/>
              </a:pPr>
              <a:t>Friday, August 7, 2020</a:t>
            </a:fld>
            <a:endParaRPr lang="en-US" dirty="0"/>
          </a:p>
        </p:txBody>
      </p:sp>
      <p:sp>
        <p:nvSpPr>
          <p:cNvPr id="6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F8AE7D-99CE-4CA1-9BAE-3321E6836895}" type="slidenum">
              <a:rPr lang="en-US" altLang="ru-RU"/>
              <a:pPr>
                <a:defRPr/>
              </a:pPr>
              <a:t>‹#›</a:t>
            </a:fld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val="2654089202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28750" y="975359"/>
            <a:ext cx="4800600" cy="463296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5B48112A-174B-4EBC-BBB1-6955402E2C2D}" type="datetimeFigureOut">
              <a:rPr lang="ru-RU"/>
              <a:pPr>
                <a:defRPr/>
              </a:pPr>
              <a:t>07.08.2020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8FD0E2DD-A2D7-4D3D-A508-03DD445968C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81846486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9" y="502023"/>
            <a:ext cx="1543050" cy="6984452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493085" y="975360"/>
            <a:ext cx="3621965" cy="652630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2CF7178C-02E0-4312-AFAA-28E36F863C6B}" type="datetimeFigureOut">
              <a:rPr lang="ru-RU"/>
              <a:pPr>
                <a:defRPr/>
              </a:pPr>
              <a:t>07.08.2020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3D08656D-4F32-47FF-BC86-AC48C578717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9496846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5155893"/>
            <a:ext cx="6858000" cy="3988107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6858000" cy="5155893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12"/>
          <p:cNvSpPr/>
          <p:nvPr/>
        </p:nvSpPr>
        <p:spPr>
          <a:xfrm>
            <a:off x="0" y="3536951"/>
            <a:ext cx="6858000" cy="304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Oval 13"/>
          <p:cNvSpPr/>
          <p:nvPr/>
        </p:nvSpPr>
        <p:spPr>
          <a:xfrm>
            <a:off x="0" y="2133600"/>
            <a:ext cx="6858000" cy="68072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5346" y="6736727"/>
            <a:ext cx="4227758" cy="1176159"/>
          </a:xfrm>
        </p:spPr>
        <p:txBody>
          <a:bodyPr>
            <a:normAutofit/>
          </a:bodyPr>
          <a:lstStyle>
            <a:lvl1pPr marL="0" indent="0" algn="l">
              <a:buNone/>
              <a:defRPr sz="1650">
                <a:solidFill>
                  <a:schemeClr val="tx2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3186" y="4176388"/>
            <a:ext cx="5381513" cy="2390889"/>
          </a:xfrm>
          <a:effectLst/>
        </p:spPr>
        <p:txBody>
          <a:bodyPr/>
          <a:lstStyle>
            <a:lvl1pPr marL="480060" indent="-342900" algn="l">
              <a:defRPr sz="405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7F0159E3-48E2-432D-B89D-2C924AFC0331}" type="datetimeFigureOut">
              <a:rPr lang="ru-RU"/>
              <a:pPr>
                <a:defRPr/>
              </a:pPr>
              <a:t>07.08.2020</a:t>
            </a:fld>
            <a:endParaRPr lang="ru-RU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19769238-A099-4F84-B9E0-5D33A061163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3636121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857250" y="975360"/>
            <a:ext cx="4800600" cy="46329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D512D2C9-CC67-4B02-B8F9-ECB4232AB05C}" type="datetimeFigureOut">
              <a:rPr lang="ru-RU"/>
              <a:pPr>
                <a:defRPr/>
              </a:pPr>
              <a:t>07.08.2020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DF8CD666-F6CD-4940-86BA-6318C30400D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03221587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5155893"/>
            <a:ext cx="6858000" cy="3988107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6858000" cy="5155893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0" y="3536951"/>
            <a:ext cx="6858000" cy="304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Oval 9"/>
          <p:cNvSpPr/>
          <p:nvPr/>
        </p:nvSpPr>
        <p:spPr>
          <a:xfrm>
            <a:off x="0" y="2133600"/>
            <a:ext cx="6858000" cy="68072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896" y="2896864"/>
            <a:ext cx="4475000" cy="3231128"/>
          </a:xfrm>
          <a:effectLst/>
        </p:spPr>
        <p:txBody>
          <a:bodyPr anchor="b"/>
          <a:lstStyle>
            <a:lvl1pPr algn="r">
              <a:defRPr sz="345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6828" y="6143348"/>
            <a:ext cx="4477871" cy="1113947"/>
          </a:xfrm>
        </p:spPr>
        <p:txBody>
          <a:bodyPr/>
          <a:lstStyle>
            <a:lvl1pPr marL="0" indent="0" algn="r">
              <a:buNone/>
              <a:defRPr sz="1500">
                <a:solidFill>
                  <a:schemeClr val="tx2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74290E89-C9D3-4EAB-A29D-078D322294F4}" type="datetimeFigureOut">
              <a:rPr lang="ru-RU"/>
              <a:pPr>
                <a:defRPr/>
              </a:pPr>
              <a:t>07.08.2020</a:t>
            </a:fld>
            <a:endParaRPr lang="ru-RU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7C921CF2-875B-420E-8DA7-0C8FF26AE6D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3116113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57249" y="975359"/>
            <a:ext cx="2510028" cy="46329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3483864" y="975360"/>
            <a:ext cx="2510028" cy="46329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A96EF6B4-0036-4119-BA16-A15EB245031E}" type="datetimeFigureOut">
              <a:rPr lang="ru-RU"/>
              <a:pPr>
                <a:defRPr/>
              </a:pPr>
              <a:t>07.08.2020</a:t>
            </a:fld>
            <a:endParaRPr lang="ru-R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59E75B1E-D63C-410D-994C-77B333C0981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0633172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975360"/>
            <a:ext cx="2510028" cy="853016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18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7335" y="1867103"/>
            <a:ext cx="2510028" cy="3657600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35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5477" y="975360"/>
            <a:ext cx="2510028" cy="853016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18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1865376"/>
            <a:ext cx="2510028" cy="3657600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35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DB1C6F14-EB4B-428D-A17F-6AFDABA959BE}" type="datetimeFigureOut">
              <a:rPr lang="ru-RU"/>
              <a:pPr>
                <a:defRPr/>
              </a:pPr>
              <a:t>07.08.2020</a:t>
            </a:fld>
            <a:endParaRPr lang="ru-RU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048103F3-DDB4-40F6-BAE4-490D9E4B92C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42908977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5B5C7CB0-EBF1-4F2E-9A55-453BF9330FD7}" type="datetimeFigureOut">
              <a:rPr lang="ru-RU"/>
              <a:pPr>
                <a:defRPr/>
              </a:pPr>
              <a:t>07.08.2020</a:t>
            </a:fld>
            <a:endParaRPr lang="ru-RU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45ED09C3-76B6-49B0-A763-ED4F8F47AB1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5953265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64C77888-302D-4F59-A66C-68924A02657D}" type="datetimeFigureOut">
              <a:rPr lang="ru-RU"/>
              <a:pPr>
                <a:defRPr/>
              </a:pPr>
              <a:t>07.08.2020</a:t>
            </a:fld>
            <a:endParaRPr lang="ru-RU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D2F64B90-9473-4EFA-9ACB-2987336A8F2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6962601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322" y="2946401"/>
            <a:ext cx="2727064" cy="1677991"/>
          </a:xfrm>
          <a:effectLst/>
        </p:spPr>
        <p:txBody>
          <a:bodyPr anchor="b"/>
          <a:lstStyle>
            <a:lvl1pPr marL="171450" indent="-171450" algn="l">
              <a:defRPr sz="21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45137" y="975360"/>
            <a:ext cx="3012814" cy="6526307"/>
          </a:xfrm>
        </p:spPr>
        <p:txBody>
          <a:bodyPr anchor="ctr"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05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6824" y="4663736"/>
            <a:ext cx="2541495" cy="2852691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3B85BDA2-D8DF-4E43-B091-328B5AEF71CA}" type="datetimeFigureOut">
              <a:rPr lang="ru-RU"/>
              <a:pPr>
                <a:defRPr/>
              </a:pPr>
              <a:t>07.08.2020</a:t>
            </a:fld>
            <a:endParaRPr lang="ru-R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2CEF92A0-E706-4DD9-9B21-44F009E807D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846316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322" y="2946401"/>
            <a:ext cx="2727064" cy="1677991"/>
          </a:xfrm>
          <a:effectLst/>
        </p:spPr>
        <p:txBody>
          <a:bodyPr anchor="b"/>
          <a:lstStyle>
            <a:lvl1pPr marL="171450" indent="-171450" algn="l">
              <a:defRPr sz="21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45137" y="975360"/>
            <a:ext cx="3012814" cy="6526307"/>
          </a:xfrm>
        </p:spPr>
        <p:txBody>
          <a:bodyPr anchor="ctr"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05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6824" y="4663736"/>
            <a:ext cx="2541495" cy="2852691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BD777327-BE6D-4754-9154-0012C5EA6528}" type="datetimeFigureOut">
              <a:rPr lang="ru-RU"/>
              <a:pPr>
                <a:defRPr/>
              </a:pPr>
              <a:t>07.08.2020</a:t>
            </a:fld>
            <a:endParaRPr lang="ru-R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fld id="{E08CF097-A79D-4EC3-B864-88A8A97CB164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856022543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5155893"/>
            <a:ext cx="6858000" cy="3988107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6858000" cy="5155893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9"/>
          <p:cNvSpPr/>
          <p:nvPr/>
        </p:nvSpPr>
        <p:spPr>
          <a:xfrm>
            <a:off x="0" y="3536951"/>
            <a:ext cx="6858000" cy="304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Oval 10"/>
          <p:cNvSpPr/>
          <p:nvPr/>
        </p:nvSpPr>
        <p:spPr>
          <a:xfrm>
            <a:off x="0" y="2133600"/>
            <a:ext cx="6858000" cy="68072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356381" y="1524000"/>
            <a:ext cx="3086100" cy="4170408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8415" y="1347315"/>
            <a:ext cx="2770586" cy="2884027"/>
          </a:xfrm>
        </p:spPr>
        <p:txBody>
          <a:bodyPr anchor="b"/>
          <a:lstStyle>
            <a:lvl1pPr marL="137160" indent="-137160">
              <a:buFont typeface="Georgia" pitchFamily="18" charset="0"/>
              <a:buChar char="*"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5451" y="5952561"/>
            <a:ext cx="4787654" cy="1524000"/>
          </a:xfrm>
        </p:spPr>
        <p:txBody>
          <a:bodyPr anchor="b"/>
          <a:lstStyle>
            <a:lvl1pPr algn="l">
              <a:defRPr sz="345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6AD284B8-57AC-45ED-9E7F-80F1F2303882}" type="datetimeFigureOut">
              <a:rPr lang="ru-RU"/>
              <a:pPr>
                <a:defRPr/>
              </a:pPr>
              <a:t>07.08.2020</a:t>
            </a:fld>
            <a:endParaRPr lang="ru-RU" dirty="0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0460E947-922B-4074-9848-531D67F5872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9886405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28750" y="975359"/>
            <a:ext cx="4800600" cy="463296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5B48112A-174B-4EBC-BBB1-6955402E2C2D}" type="datetimeFigureOut">
              <a:rPr lang="ru-RU"/>
              <a:pPr>
                <a:defRPr/>
              </a:pPr>
              <a:t>07.08.2020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8FD0E2DD-A2D7-4D3D-A508-03DD445968C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9174891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9" y="502023"/>
            <a:ext cx="1543050" cy="6984452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493085" y="975360"/>
            <a:ext cx="3621965" cy="652630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2CF7178C-02E0-4312-AFAA-28E36F863C6B}" type="datetimeFigureOut">
              <a:rPr lang="ru-RU"/>
              <a:pPr>
                <a:defRPr/>
              </a:pPr>
              <a:t>07.08.2020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3D08656D-4F32-47FF-BC86-AC48C578717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46336399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6"/>
          <p:cNvSpPr>
            <a:spLocks noChangeShapeType="1"/>
          </p:cNvSpPr>
          <p:nvPr/>
        </p:nvSpPr>
        <p:spPr bwMode="auto">
          <a:xfrm>
            <a:off x="385762" y="7133203"/>
            <a:ext cx="6472238" cy="3175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>
              <a:solidFill>
                <a:prstClr val="black"/>
              </a:solidFill>
              <a:latin typeface="Franklin Gothic Book"/>
              <a:cs typeface="Arial" charset="0"/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285750" y="6471216"/>
            <a:ext cx="6343650" cy="1629833"/>
          </a:xfrm>
        </p:spPr>
        <p:txBody>
          <a:bodyPr anchor="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85750" y="5181600"/>
            <a:ext cx="6343650" cy="1219200"/>
          </a:xfrm>
        </p:spPr>
        <p:txBody>
          <a:bodyPr anchor="b"/>
          <a:lstStyle>
            <a:lvl1pPr marL="0" indent="0" algn="l">
              <a:buNone/>
              <a:defRPr sz="1800">
                <a:solidFill>
                  <a:schemeClr val="tx2">
                    <a:shade val="75000"/>
                  </a:schemeClr>
                </a:solidFill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5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3D2ADB-DC1C-4AFC-9429-15D94E255A46}" type="datetime2">
              <a:rPr lang="en-US"/>
              <a:pPr>
                <a:defRPr/>
              </a:pPr>
              <a:t>Friday, August 7, 2020</a:t>
            </a:fld>
            <a:endParaRPr lang="en-US" dirty="0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6172200" y="8631767"/>
            <a:ext cx="569119" cy="330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106E96-37B5-4813-A368-E3EBC6CD243E}" type="slidenum">
              <a:rPr lang="en-US" altLang="ru-RU"/>
              <a:pPr>
                <a:defRPr/>
              </a:pPr>
              <a:t>‹#›</a:t>
            </a:fld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val="4017039441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F5BB32-6084-48FA-8DDE-6B7399F69548}" type="datetime2">
              <a:rPr lang="en-US"/>
              <a:pPr>
                <a:defRPr/>
              </a:pPr>
              <a:t>Friday, August 7, 2020</a:t>
            </a:fld>
            <a:endParaRPr lang="en-US" dirty="0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2686050" y="101601"/>
            <a:ext cx="2171700" cy="38523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6172200" y="8631767"/>
            <a:ext cx="569119" cy="330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B31B5F-64CB-4375-8480-2DD3DACFA445}" type="slidenum">
              <a:rPr lang="en-US" altLang="ru-RU"/>
              <a:pPr>
                <a:defRPr/>
              </a:pPr>
              <a:t>‹#›</a:t>
            </a:fld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val="3578893604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226314" y="609600"/>
            <a:ext cx="6515100" cy="1121664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83324B-A58D-4D52-AF63-5685C112CBDA}" type="datetime2">
              <a:rPr lang="en-US"/>
              <a:pPr>
                <a:defRPr/>
              </a:pPr>
              <a:t>Friday, August 7, 2020</a:t>
            </a:fld>
            <a:endParaRPr lang="en-US" dirty="0"/>
          </a:p>
        </p:txBody>
      </p:sp>
      <p:sp>
        <p:nvSpPr>
          <p:cNvPr id="4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3C8786-45E8-4E98-9E94-264A7CCB9B08}" type="slidenum">
              <a:rPr lang="en-US" altLang="ru-RU"/>
              <a:pPr>
                <a:defRPr/>
              </a:pPr>
              <a:t>‹#›</a:t>
            </a:fld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val="2415087835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948F62-20B6-424E-BF39-AA256A370EE8}" type="datetime2">
              <a:rPr lang="en-US"/>
              <a:pPr>
                <a:defRPr/>
              </a:pPr>
              <a:t>Friday, August 7, 2020</a:t>
            </a:fld>
            <a:endParaRPr lang="en-US" dirty="0"/>
          </a:p>
        </p:txBody>
      </p:sp>
      <p:sp>
        <p:nvSpPr>
          <p:cNvPr id="3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4B3A88-9E4A-4714-8C50-F4B29644195E}" type="slidenum">
              <a:rPr lang="en-US" altLang="ru-RU"/>
              <a:pPr>
                <a:defRPr/>
              </a:pPr>
              <a:t>‹#›</a:t>
            </a:fld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val="1202117060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noProof="1"/>
              <a:t>Образец заголовка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/>
          <a:p>
            <a:pPr lvl="0"/>
            <a:r>
              <a:rPr lang="ru-RU" noProof="1"/>
              <a:t>Образец текста</a:t>
            </a:r>
          </a:p>
          <a:p>
            <a:pPr lvl="1"/>
            <a:r>
              <a:rPr lang="ru-RU" noProof="1"/>
              <a:t>Второй уровень</a:t>
            </a:r>
          </a:p>
          <a:p>
            <a:pPr lvl="2"/>
            <a:r>
              <a:rPr lang="ru-RU" noProof="1"/>
              <a:t>Третий уровень</a:t>
            </a:r>
          </a:p>
          <a:p>
            <a:pPr lvl="3"/>
            <a:r>
              <a:rPr lang="ru-RU" noProof="1"/>
              <a:t>Четвертый уровень</a:t>
            </a:r>
          </a:p>
          <a:p>
            <a:pPr lvl="4"/>
            <a:r>
              <a:rPr lang="ru-RU" noProof="1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/>
          <a:p>
            <a:pPr lvl="0"/>
            <a:r>
              <a:rPr lang="ru-RU" noProof="1"/>
              <a:t>Образец текста</a:t>
            </a:r>
          </a:p>
          <a:p>
            <a:pPr lvl="1"/>
            <a:r>
              <a:rPr lang="ru-RU" noProof="1"/>
              <a:t>Второй уровень</a:t>
            </a:r>
          </a:p>
          <a:p>
            <a:pPr lvl="2"/>
            <a:r>
              <a:rPr lang="ru-RU" noProof="1"/>
              <a:t>Третий уровень</a:t>
            </a:r>
          </a:p>
          <a:p>
            <a:pPr lvl="3"/>
            <a:r>
              <a:rPr lang="ru-RU" noProof="1"/>
              <a:t>Четвертый уровень</a:t>
            </a:r>
          </a:p>
          <a:p>
            <a:pPr lvl="4"/>
            <a:r>
              <a:rPr lang="ru-RU" noProof="1"/>
              <a:t>Пятый уровень</a:t>
            </a:r>
            <a:endParaRPr lang="en-US"/>
          </a:p>
        </p:txBody>
      </p:sp>
      <p:sp>
        <p:nvSpPr>
          <p:cNvPr id="5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D40E23-AC5E-4B20-AC50-9681DCB3440D}" type="datetime2">
              <a:rPr lang="en-US"/>
              <a:pPr>
                <a:defRPr/>
              </a:pPr>
              <a:t>Friday, August 7, 2020</a:t>
            </a:fld>
            <a:endParaRPr lang="en-US" dirty="0"/>
          </a:p>
        </p:txBody>
      </p:sp>
      <p:sp>
        <p:nvSpPr>
          <p:cNvPr id="6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BD29BA-53F5-4016-84AC-0DDA1F9FAADD}" type="slidenum">
              <a:rPr lang="en-US" altLang="ru-RU"/>
              <a:pPr>
                <a:defRPr/>
              </a:pPr>
              <a:t>‹#›</a:t>
            </a:fld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val="256911069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noProof="1"/>
              <a:t>Образец заголовка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noProof="1"/>
              <a:t>Образец текста</a:t>
            </a:r>
          </a:p>
          <a:p>
            <a:pPr lvl="1"/>
            <a:r>
              <a:rPr lang="ru-RU" noProof="1"/>
              <a:t>Второй уровень</a:t>
            </a:r>
          </a:p>
          <a:p>
            <a:pPr lvl="2"/>
            <a:r>
              <a:rPr lang="ru-RU" noProof="1"/>
              <a:t>Третий уровень</a:t>
            </a:r>
          </a:p>
          <a:p>
            <a:pPr lvl="3"/>
            <a:r>
              <a:rPr lang="ru-RU" noProof="1"/>
              <a:t>Четвертый уровень</a:t>
            </a:r>
          </a:p>
          <a:p>
            <a:pPr lvl="4"/>
            <a:r>
              <a:rPr lang="ru-RU" noProof="1"/>
              <a:t>Пятый уровень</a:t>
            </a:r>
            <a:endParaRPr lang="en-US"/>
          </a:p>
        </p:txBody>
      </p:sp>
      <p:sp>
        <p:nvSpPr>
          <p:cNvPr id="4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77E94C-1079-4E38-8542-E6884293D645}" type="datetime2">
              <a:rPr lang="en-US"/>
              <a:pPr>
                <a:defRPr/>
              </a:pPr>
              <a:t>Friday, August 7, 2020</a:t>
            </a:fld>
            <a:endParaRPr lang="en-US" dirty="0"/>
          </a:p>
        </p:txBody>
      </p:sp>
      <p:sp>
        <p:nvSpPr>
          <p:cNvPr id="5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6181CB-2C82-4C97-8726-816E1BCB0C1B}" type="slidenum">
              <a:rPr lang="en-US" altLang="ru-RU"/>
              <a:pPr>
                <a:defRPr/>
              </a:pPr>
              <a:t>‹#›</a:t>
            </a:fld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val="331960600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noProof="1"/>
              <a:t>Образец заголовка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body"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/>
          <a:p>
            <a:pPr lvl="0"/>
            <a:r>
              <a:rPr lang="ru-RU" noProof="1"/>
              <a:t>Образец текста</a:t>
            </a:r>
          </a:p>
          <a:p>
            <a:pPr lvl="1"/>
            <a:r>
              <a:rPr lang="ru-RU" noProof="1"/>
              <a:t>Второй уровень</a:t>
            </a:r>
          </a:p>
          <a:p>
            <a:pPr lvl="2"/>
            <a:r>
              <a:rPr lang="ru-RU" noProof="1"/>
              <a:t>Третий уровень</a:t>
            </a:r>
          </a:p>
          <a:p>
            <a:pPr lvl="3"/>
            <a:r>
              <a:rPr lang="ru-RU" noProof="1"/>
              <a:t>Четвертый уровень</a:t>
            </a:r>
          </a:p>
          <a:p>
            <a:pPr lvl="4"/>
            <a:r>
              <a:rPr lang="ru-RU" noProof="1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body"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/>
          <a:p>
            <a:pPr lvl="0"/>
            <a:r>
              <a:rPr lang="ru-RU" noProof="1"/>
              <a:t>Образец текста</a:t>
            </a:r>
          </a:p>
          <a:p>
            <a:pPr lvl="1"/>
            <a:r>
              <a:rPr lang="ru-RU" noProof="1"/>
              <a:t>Второй уровень</a:t>
            </a:r>
          </a:p>
          <a:p>
            <a:pPr lvl="2"/>
            <a:r>
              <a:rPr lang="ru-RU" noProof="1"/>
              <a:t>Третий уровень</a:t>
            </a:r>
          </a:p>
          <a:p>
            <a:pPr lvl="3"/>
            <a:r>
              <a:rPr lang="ru-RU" noProof="1"/>
              <a:t>Четвертый уровень</a:t>
            </a:r>
          </a:p>
          <a:p>
            <a:pPr lvl="4"/>
            <a:r>
              <a:rPr lang="ru-RU" noProof="1"/>
              <a:t>Пятый уровень</a:t>
            </a:r>
            <a:endParaRPr lang="en-US"/>
          </a:p>
        </p:txBody>
      </p:sp>
      <p:sp>
        <p:nvSpPr>
          <p:cNvPr id="5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BDABB5-CAC5-40BF-8F8E-5CEFE0669C0E}" type="datetime2">
              <a:rPr lang="en-US"/>
              <a:pPr>
                <a:defRPr/>
              </a:pPr>
              <a:t>Friday, August 7, 2020</a:t>
            </a:fld>
            <a:endParaRPr lang="en-US" dirty="0"/>
          </a:p>
        </p:txBody>
      </p:sp>
      <p:sp>
        <p:nvSpPr>
          <p:cNvPr id="6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02539C-F006-46D0-864C-973E1ABDC27D}" type="slidenum">
              <a:rPr lang="en-US" altLang="ru-RU"/>
              <a:pPr>
                <a:defRPr/>
              </a:pPr>
              <a:t>‹#›</a:t>
            </a:fld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val="13878372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6"/>
          <p:cNvSpPr>
            <a:spLocks noChangeShapeType="1"/>
          </p:cNvSpPr>
          <p:nvPr/>
        </p:nvSpPr>
        <p:spPr bwMode="auto">
          <a:xfrm>
            <a:off x="385762" y="7133203"/>
            <a:ext cx="6472238" cy="3175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Franklin Gothic Book"/>
              <a:cs typeface="Arial" charset="0"/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285750" y="6471216"/>
            <a:ext cx="6343650" cy="1629833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85750" y="5181600"/>
            <a:ext cx="6343650" cy="1219200"/>
          </a:xfrm>
        </p:spPr>
        <p:txBody>
          <a:bodyPr anchor="b"/>
          <a:lstStyle>
            <a:lvl1pPr marL="0" indent="0" algn="l">
              <a:buNone/>
              <a:defRPr sz="1800">
                <a:solidFill>
                  <a:schemeClr val="tx2">
                    <a:shade val="75000"/>
                  </a:schemeClr>
                </a:solidFill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5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3D2ADB-DC1C-4AFC-9429-15D94E255A46}" type="datetime2">
              <a:rPr lang="en-US" smtClean="0"/>
              <a:pPr>
                <a:defRPr/>
              </a:pPr>
              <a:t>Friday, August 7, 2020</a:t>
            </a:fld>
            <a:endParaRPr lang="en-US" dirty="0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6172200" y="8631767"/>
            <a:ext cx="569119" cy="330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106E96-37B5-4813-A368-E3EBC6CD243E}" type="slidenum">
              <a:rPr lang="en-US" altLang="ru-RU"/>
              <a:pPr>
                <a:defRPr/>
              </a:pPr>
              <a:t>‹#›</a:t>
            </a:fld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val="1677643909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322" y="2946401"/>
            <a:ext cx="2727064" cy="1677991"/>
          </a:xfrm>
          <a:effectLst/>
        </p:spPr>
        <p:txBody>
          <a:bodyPr anchor="b"/>
          <a:lstStyle>
            <a:lvl1pPr marL="171450" indent="-171450" algn="l">
              <a:defRPr sz="2100" b="1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45137" y="975360"/>
            <a:ext cx="3012814" cy="6526307"/>
          </a:xfrm>
        </p:spPr>
        <p:txBody>
          <a:bodyPr anchor="ctr"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05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6824" y="4663736"/>
            <a:ext cx="2541495" cy="2852691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3B85BDA2-D8DF-4E43-B091-328B5AEF71CA}" type="datetimeFigureOut">
              <a:rPr lang="ru-RU"/>
              <a:pPr>
                <a:defRPr/>
              </a:pPr>
              <a:t>07.08.2020</a:t>
            </a:fld>
            <a:endParaRPr lang="ru-R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2CEF92A0-E706-4DD9-9B21-44F009E807D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3960723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Обложка">
    <p:bg>
      <p:bgPr>
        <a:solidFill>
          <a:srgbClr val="EDED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61589B0D-76E7-4EAC-93FE-CA76DD7D2503}"/>
              </a:ext>
            </a:extLst>
          </p:cNvPr>
          <p:cNvSpPr/>
          <p:nvPr/>
        </p:nvSpPr>
        <p:spPr>
          <a:xfrm>
            <a:off x="0" y="0"/>
            <a:ext cx="6858000" cy="414867"/>
          </a:xfrm>
          <a:prstGeom prst="rect">
            <a:avLst/>
          </a:prstGeom>
          <a:solidFill>
            <a:srgbClr val="004821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E29ECFED-7A58-4079-BEA0-C96D10ACF803}"/>
              </a:ext>
            </a:extLst>
          </p:cNvPr>
          <p:cNvSpPr/>
          <p:nvPr/>
        </p:nvSpPr>
        <p:spPr bwMode="invGray">
          <a:xfrm>
            <a:off x="6814039" y="-2117"/>
            <a:ext cx="42863" cy="416984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F6C64C8E-7A73-4047-97C2-FDDE2C7F42F1}"/>
              </a:ext>
            </a:extLst>
          </p:cNvPr>
          <p:cNvSpPr/>
          <p:nvPr/>
        </p:nvSpPr>
        <p:spPr bwMode="invGray">
          <a:xfrm>
            <a:off x="6783266" y="-2117"/>
            <a:ext cx="20882" cy="416984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94B0B693-3DE8-4CD5-8885-C7EE1AE2F287}"/>
              </a:ext>
            </a:extLst>
          </p:cNvPr>
          <p:cNvSpPr/>
          <p:nvPr/>
        </p:nvSpPr>
        <p:spPr bwMode="invGray">
          <a:xfrm>
            <a:off x="6768979" y="-2117"/>
            <a:ext cx="6594" cy="416984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8089C223-FA9A-4E70-8CC2-F9CEE4BBEDB2}"/>
              </a:ext>
            </a:extLst>
          </p:cNvPr>
          <p:cNvSpPr/>
          <p:nvPr/>
        </p:nvSpPr>
        <p:spPr bwMode="invGray">
          <a:xfrm>
            <a:off x="6732711" y="-2117"/>
            <a:ext cx="19783" cy="416984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 dirty="0">
              <a:solidFill>
                <a:prstClr val="white"/>
              </a:solidFill>
            </a:endParaRPr>
          </a:p>
        </p:txBody>
      </p:sp>
      <p:grpSp>
        <p:nvGrpSpPr>
          <p:cNvPr id="7" name="Group 23">
            <a:extLst>
              <a:ext uri="{FF2B5EF4-FFF2-40B4-BE49-F238E27FC236}">
                <a16:creationId xmlns:a16="http://schemas.microsoft.com/office/drawing/2014/main" xmlns="" id="{9E768C33-86FD-48EC-9924-31198402DFD1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6656876" y="2"/>
            <a:ext cx="71438" cy="444500"/>
            <a:chOff x="8875715" y="-787"/>
            <a:chExt cx="95251" cy="295141"/>
          </a:xfrm>
        </p:grpSpPr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xmlns="" id="{820982FB-EE70-4F9E-A65A-E46348452164}"/>
                </a:ext>
              </a:extLst>
            </p:cNvPr>
            <p:cNvSpPr/>
            <p:nvPr/>
          </p:nvSpPr>
          <p:spPr bwMode="invGray">
            <a:xfrm>
              <a:off x="8915281" y="-787"/>
              <a:ext cx="55685" cy="295141"/>
            </a:xfrm>
            <a:prstGeom prst="rect">
              <a:avLst/>
            </a:prstGeom>
            <a:solidFill>
              <a:srgbClr val="FFFFFF">
                <a:alpha val="20000"/>
              </a:srgbClr>
            </a:solidFill>
            <a:ln w="50800" cap="rnd" cmpd="thickThin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 dirty="0">
                <a:solidFill>
                  <a:prstClr val="white"/>
                </a:solidFill>
              </a:endParaRPr>
            </a:p>
          </p:txBody>
        </p:sp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xmlns="" id="{77E7007C-5ADD-46C6-A0E7-E745DE6EEB3B}"/>
                </a:ext>
              </a:extLst>
            </p:cNvPr>
            <p:cNvSpPr/>
            <p:nvPr/>
          </p:nvSpPr>
          <p:spPr bwMode="invGray">
            <a:xfrm>
              <a:off x="8875715" y="-787"/>
              <a:ext cx="5862" cy="295141"/>
            </a:xfrm>
            <a:prstGeom prst="rect">
              <a:avLst/>
            </a:prstGeom>
            <a:solidFill>
              <a:srgbClr val="FFFFFF">
                <a:alpha val="30196"/>
              </a:srgbClr>
            </a:solidFill>
            <a:ln w="50800" cap="rnd" cmpd="thickThin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 dirty="0">
                <a:solidFill>
                  <a:prstClr val="white"/>
                </a:solidFill>
              </a:endParaRPr>
            </a:p>
          </p:txBody>
        </p:sp>
      </p:grpSp>
      <p:sp>
        <p:nvSpPr>
          <p:cNvPr id="10" name="Номер слайда 26">
            <a:extLst>
              <a:ext uri="{FF2B5EF4-FFF2-40B4-BE49-F238E27FC236}">
                <a16:creationId xmlns:a16="http://schemas.microsoft.com/office/drawing/2014/main" xmlns="" id="{006A8548-8173-45A4-9140-057454FD1DE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1953EC2-E965-4989-A02F-D04DF37DF116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3718493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107" y="2881311"/>
            <a:ext cx="2354413" cy="768349"/>
          </a:xfrm>
        </p:spPr>
        <p:txBody>
          <a:bodyPr anchor="b">
            <a:noAutofit/>
          </a:bodyPr>
          <a:lstStyle>
            <a:lvl1pPr marL="0" indent="0">
              <a:buNone/>
              <a:defRPr sz="1350" b="0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0107" y="3649662"/>
            <a:ext cx="2354413" cy="4405489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862215" y="2881311"/>
            <a:ext cx="2354411" cy="768349"/>
          </a:xfrm>
        </p:spPr>
        <p:txBody>
          <a:bodyPr anchor="b">
            <a:noAutofit/>
          </a:bodyPr>
          <a:lstStyle>
            <a:lvl1pPr marL="0" indent="0">
              <a:buNone/>
              <a:defRPr sz="1350" b="0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862216" y="3649662"/>
            <a:ext cx="2354410" cy="4405489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8640493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10"/>
          </p:nvPr>
        </p:nvSpPr>
        <p:spPr/>
        <p:txBody>
          <a:bodyPr lIns="0" tIns="0" rIns="0" bIns="0"/>
          <a:lstStyle>
            <a:lvl1pPr algn="ctr"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11"/>
          </p:nvPr>
        </p:nvSpPr>
        <p:spPr/>
        <p:txBody>
          <a:bodyPr lIns="0" tIns="0" rIns="0" bIns="0"/>
          <a:lstStyle>
            <a:lvl1pPr algn="l"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1D8BD707-D9CF-40AE-B4C6-C98DA3205C09}" type="datetimeFigureOut">
              <a:rPr lang="en-US"/>
              <a:pPr>
                <a:defRPr/>
              </a:pPr>
              <a:t>8/7/2020</a:t>
            </a:fld>
            <a:endParaRPr lang="en-US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 algn="r">
              <a:defRPr>
                <a:solidFill>
                  <a:prstClr val="black">
                    <a:tint val="75000"/>
                  </a:prstClr>
                </a:solidFill>
                <a:latin typeface="Franklin Gothic Book" pitchFamily="34" charset="0"/>
              </a:defRPr>
            </a:lvl1pPr>
          </a:lstStyle>
          <a:p>
            <a:pPr>
              <a:defRPr/>
            </a:pPr>
            <a:fld id="{245F3E69-A9F0-41ED-BC0B-26DF33A37DB6}" type="slidenum">
              <a:rPr/>
              <a:pPr>
                <a:defRPr/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275464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F5BB32-6084-48FA-8DDE-6B7399F69548}" type="datetime2">
              <a:rPr lang="en-US" smtClean="0"/>
              <a:pPr>
                <a:defRPr/>
              </a:pPr>
              <a:t>Friday, August 7, 2020</a:t>
            </a:fld>
            <a:endParaRPr lang="en-US" dirty="0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2686050" y="101601"/>
            <a:ext cx="2171700" cy="38523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6172200" y="8631767"/>
            <a:ext cx="569119" cy="330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B31B5F-64CB-4375-8480-2DD3DACFA445}" type="slidenum">
              <a:rPr lang="en-US" altLang="ru-RU"/>
              <a:pPr>
                <a:defRPr/>
              </a:pPr>
              <a:t>‹#›</a:t>
            </a:fld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val="35846960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226314" y="609600"/>
            <a:ext cx="6515100" cy="112166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83324B-A58D-4D52-AF63-5685C112CBDA}" type="datetime2">
              <a:rPr lang="en-US" smtClean="0"/>
              <a:pPr>
                <a:defRPr/>
              </a:pPr>
              <a:t>Friday, August 7, 2020</a:t>
            </a:fld>
            <a:endParaRPr lang="en-US" dirty="0"/>
          </a:p>
        </p:txBody>
      </p:sp>
      <p:sp>
        <p:nvSpPr>
          <p:cNvPr id="4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3C8786-45E8-4E98-9E94-264A7CCB9B08}" type="slidenum">
              <a:rPr lang="en-US" altLang="ru-RU"/>
              <a:pPr>
                <a:defRPr/>
              </a:pPr>
              <a:t>‹#›</a:t>
            </a:fld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val="8739752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948F62-20B6-424E-BF39-AA256A370EE8}" type="datetime2">
              <a:rPr lang="en-US" smtClean="0"/>
              <a:pPr>
                <a:defRPr/>
              </a:pPr>
              <a:t>Friday, August 7, 2020</a:t>
            </a:fld>
            <a:endParaRPr lang="en-US" dirty="0"/>
          </a:p>
        </p:txBody>
      </p:sp>
      <p:sp>
        <p:nvSpPr>
          <p:cNvPr id="3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4B3A88-9E4A-4714-8C50-F4B29644195E}" type="slidenum">
              <a:rPr lang="en-US" altLang="ru-RU"/>
              <a:pPr>
                <a:defRPr/>
              </a:pPr>
              <a:t>‹#›</a:t>
            </a:fld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val="192281911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noProof="1" smtClean="0"/>
              <a:t>Образец заголовка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/>
          <a:p>
            <a:pPr lvl="0"/>
            <a:r>
              <a:rPr lang="ru-RU" noProof="1" smtClean="0"/>
              <a:t>Образец текста</a:t>
            </a:r>
          </a:p>
          <a:p>
            <a:pPr lvl="1"/>
            <a:r>
              <a:rPr lang="ru-RU" noProof="1" smtClean="0"/>
              <a:t>Второй уровень</a:t>
            </a:r>
          </a:p>
          <a:p>
            <a:pPr lvl="2"/>
            <a:r>
              <a:rPr lang="ru-RU" noProof="1" smtClean="0"/>
              <a:t>Третий уровень</a:t>
            </a:r>
          </a:p>
          <a:p>
            <a:pPr lvl="3"/>
            <a:r>
              <a:rPr lang="ru-RU" noProof="1" smtClean="0"/>
              <a:t>Четвертый уровень</a:t>
            </a:r>
          </a:p>
          <a:p>
            <a:pPr lvl="4"/>
            <a:r>
              <a:rPr lang="ru-RU" noProof="1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/>
          <a:p>
            <a:pPr lvl="0"/>
            <a:r>
              <a:rPr lang="ru-RU" noProof="1" smtClean="0"/>
              <a:t>Образец текста</a:t>
            </a:r>
          </a:p>
          <a:p>
            <a:pPr lvl="1"/>
            <a:r>
              <a:rPr lang="ru-RU" noProof="1" smtClean="0"/>
              <a:t>Второй уровень</a:t>
            </a:r>
          </a:p>
          <a:p>
            <a:pPr lvl="2"/>
            <a:r>
              <a:rPr lang="ru-RU" noProof="1" smtClean="0"/>
              <a:t>Третий уровень</a:t>
            </a:r>
          </a:p>
          <a:p>
            <a:pPr lvl="3"/>
            <a:r>
              <a:rPr lang="ru-RU" noProof="1" smtClean="0"/>
              <a:t>Четвертый уровень</a:t>
            </a:r>
          </a:p>
          <a:p>
            <a:pPr lvl="4"/>
            <a:r>
              <a:rPr lang="ru-RU" noProof="1" smtClean="0"/>
              <a:t>Пятый уровень</a:t>
            </a:r>
            <a:endParaRPr lang="en-US"/>
          </a:p>
        </p:txBody>
      </p:sp>
      <p:sp>
        <p:nvSpPr>
          <p:cNvPr id="5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D40E23-AC5E-4B20-AC50-9681DCB3440D}" type="datetime2">
              <a:rPr lang="en-US" smtClean="0"/>
              <a:pPr>
                <a:defRPr/>
              </a:pPr>
              <a:t>Friday, August 7, 2020</a:t>
            </a:fld>
            <a:endParaRPr lang="en-US" dirty="0"/>
          </a:p>
        </p:txBody>
      </p:sp>
      <p:sp>
        <p:nvSpPr>
          <p:cNvPr id="6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BD29BA-53F5-4016-84AC-0DDA1F9FAADD}" type="slidenum">
              <a:rPr lang="en-US" altLang="ru-RU"/>
              <a:pPr>
                <a:defRPr/>
              </a:pPr>
              <a:t>‹#›</a:t>
            </a:fld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val="313451370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noProof="1" smtClean="0"/>
              <a:t>Образец заголовка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noProof="1" smtClean="0"/>
              <a:t>Образец текста</a:t>
            </a:r>
          </a:p>
          <a:p>
            <a:pPr lvl="1"/>
            <a:r>
              <a:rPr lang="ru-RU" noProof="1" smtClean="0"/>
              <a:t>Второй уровень</a:t>
            </a:r>
          </a:p>
          <a:p>
            <a:pPr lvl="2"/>
            <a:r>
              <a:rPr lang="ru-RU" noProof="1" smtClean="0"/>
              <a:t>Третий уровень</a:t>
            </a:r>
          </a:p>
          <a:p>
            <a:pPr lvl="3"/>
            <a:r>
              <a:rPr lang="ru-RU" noProof="1" smtClean="0"/>
              <a:t>Четвертый уровень</a:t>
            </a:r>
          </a:p>
          <a:p>
            <a:pPr lvl="4"/>
            <a:r>
              <a:rPr lang="ru-RU" noProof="1" smtClean="0"/>
              <a:t>Пятый уровень</a:t>
            </a:r>
            <a:endParaRPr lang="en-US"/>
          </a:p>
        </p:txBody>
      </p:sp>
      <p:sp>
        <p:nvSpPr>
          <p:cNvPr id="4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77E94C-1079-4E38-8542-E6884293D645}" type="datetime2">
              <a:rPr lang="en-US" smtClean="0"/>
              <a:pPr>
                <a:defRPr/>
              </a:pPr>
              <a:t>Friday, August 7, 2020</a:t>
            </a:fld>
            <a:endParaRPr lang="en-US" dirty="0"/>
          </a:p>
        </p:txBody>
      </p:sp>
      <p:sp>
        <p:nvSpPr>
          <p:cNvPr id="5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6181CB-2C82-4C97-8726-816E1BCB0C1B}" type="slidenum">
              <a:rPr lang="en-US" altLang="ru-RU"/>
              <a:pPr>
                <a:defRPr/>
              </a:pPr>
              <a:t>‹#›</a:t>
            </a:fld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val="3439975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916" y="2279652"/>
            <a:ext cx="5915025" cy="3803649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916" y="6119285"/>
            <a:ext cx="5915025" cy="2000249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ABA10A0-9BEA-45D8-8D67-EFD5BFB7970C}" type="datetime2">
              <a:rPr lang="en-US" smtClean="0"/>
              <a:pPr>
                <a:defRPr/>
              </a:pPr>
              <a:t>Friday, August 7, 2020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826A2-C5E8-42B1-AEBA-899AE565CDA9}" type="slidenum">
              <a:rPr lang="en-US" altLang="ru-RU" smtClean="0"/>
              <a:pPr/>
              <a:t>‹#›</a:t>
            </a:fld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val="59455901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noProof="1" smtClean="0"/>
              <a:t>Образец заголовка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body"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/>
          <a:p>
            <a:pPr lvl="0"/>
            <a:r>
              <a:rPr lang="ru-RU" noProof="1" smtClean="0"/>
              <a:t>Образец текста</a:t>
            </a:r>
          </a:p>
          <a:p>
            <a:pPr lvl="1"/>
            <a:r>
              <a:rPr lang="ru-RU" noProof="1" smtClean="0"/>
              <a:t>Второй уровень</a:t>
            </a:r>
          </a:p>
          <a:p>
            <a:pPr lvl="2"/>
            <a:r>
              <a:rPr lang="ru-RU" noProof="1" smtClean="0"/>
              <a:t>Третий уровень</a:t>
            </a:r>
          </a:p>
          <a:p>
            <a:pPr lvl="3"/>
            <a:r>
              <a:rPr lang="ru-RU" noProof="1" smtClean="0"/>
              <a:t>Четвертый уровень</a:t>
            </a:r>
          </a:p>
          <a:p>
            <a:pPr lvl="4"/>
            <a:r>
              <a:rPr lang="ru-RU" noProof="1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body"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/>
          <a:p>
            <a:pPr lvl="0"/>
            <a:r>
              <a:rPr lang="ru-RU" noProof="1" smtClean="0"/>
              <a:t>Образец текста</a:t>
            </a:r>
          </a:p>
          <a:p>
            <a:pPr lvl="1"/>
            <a:r>
              <a:rPr lang="ru-RU" noProof="1" smtClean="0"/>
              <a:t>Второй уровень</a:t>
            </a:r>
          </a:p>
          <a:p>
            <a:pPr lvl="2"/>
            <a:r>
              <a:rPr lang="ru-RU" noProof="1" smtClean="0"/>
              <a:t>Третий уровень</a:t>
            </a:r>
          </a:p>
          <a:p>
            <a:pPr lvl="3"/>
            <a:r>
              <a:rPr lang="ru-RU" noProof="1" smtClean="0"/>
              <a:t>Четвертый уровень</a:t>
            </a:r>
          </a:p>
          <a:p>
            <a:pPr lvl="4"/>
            <a:r>
              <a:rPr lang="ru-RU" noProof="1" smtClean="0"/>
              <a:t>Пятый уровень</a:t>
            </a:r>
            <a:endParaRPr lang="en-US"/>
          </a:p>
        </p:txBody>
      </p:sp>
      <p:sp>
        <p:nvSpPr>
          <p:cNvPr id="5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BDABB5-CAC5-40BF-8F8E-5CEFE0669C0E}" type="datetime2">
              <a:rPr lang="en-US" smtClean="0"/>
              <a:pPr>
                <a:defRPr/>
              </a:pPr>
              <a:t>Friday, August 7, 2020</a:t>
            </a:fld>
            <a:endParaRPr lang="en-US" dirty="0"/>
          </a:p>
        </p:txBody>
      </p:sp>
      <p:sp>
        <p:nvSpPr>
          <p:cNvPr id="6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02539C-F006-46D0-864C-973E1ABDC27D}" type="slidenum">
              <a:rPr lang="en-US" altLang="ru-RU"/>
              <a:pPr>
                <a:defRPr/>
              </a:pPr>
              <a:t>‹#›</a:t>
            </a:fld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val="103003717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107" y="2881311"/>
            <a:ext cx="2354413" cy="768349"/>
          </a:xfrm>
        </p:spPr>
        <p:txBody>
          <a:bodyPr anchor="b">
            <a:noAutofit/>
          </a:bodyPr>
          <a:lstStyle>
            <a:lvl1pPr marL="0" indent="0">
              <a:buNone/>
              <a:defRPr sz="1350" b="0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0107" y="3649662"/>
            <a:ext cx="2354413" cy="4405489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862215" y="2881311"/>
            <a:ext cx="2354411" cy="768349"/>
          </a:xfrm>
        </p:spPr>
        <p:txBody>
          <a:bodyPr anchor="b">
            <a:noAutofit/>
          </a:bodyPr>
          <a:lstStyle>
            <a:lvl1pPr marL="0" indent="0">
              <a:buNone/>
              <a:defRPr sz="1350" b="0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862216" y="3649662"/>
            <a:ext cx="2354410" cy="4405489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114912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50" y="1496484"/>
            <a:ext cx="5143500" cy="3183467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83D2ADB-DC1C-4AFC-9429-15D94E255A46}" type="datetime2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Friday, August 7, 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106E96-37B5-4813-A368-E3EBC6CD243E}" type="slidenum">
              <a:rPr lang="en-US" alt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802465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5F5BB32-6084-48FA-8DDE-6B7399F69548}" type="datetime2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Friday, August 7, 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B31B5F-64CB-4375-8480-2DD3DACFA445}" type="slidenum">
              <a:rPr lang="en-US" alt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164280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916" y="2279652"/>
            <a:ext cx="5915025" cy="3803649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916" y="6119285"/>
            <a:ext cx="5915025" cy="2000249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A110EF1-F112-4D30-96AC-4EF5AFE240D5}" type="datetime2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Friday, August 7, 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384BF77-9DD1-4020-B522-AF2FE4D0644B}" type="slidenum">
              <a:rPr lang="en-US" altLang="ru-RU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ru-RU" dirty="0">
              <a:solidFill>
                <a:prstClr val="black">
                  <a:tint val="75000"/>
                </a:prst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304649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A110EF1-F112-4D30-96AC-4EF5AFE240D5}" type="datetime2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Friday, August 7, 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384BF77-9DD1-4020-B522-AF2FE4D0644B}" type="slidenum">
              <a:rPr lang="en-US" altLang="ru-RU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ru-RU" dirty="0">
              <a:solidFill>
                <a:prstClr val="black">
                  <a:tint val="75000"/>
                </a:prst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475365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2381" y="486834"/>
            <a:ext cx="5915025" cy="176741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8/7/2020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911699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83324B-A58D-4D52-AF63-5685C112CBDA}" type="datetime2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Friday, August 7, 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3C8786-45E8-4E98-9E94-264A7CCB9B08}" type="slidenum">
              <a:rPr lang="en-US" alt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58810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B948F62-20B6-424E-BF39-AA256A370EE8}" type="datetime2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Friday, August 7, 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4B3A88-9E4A-4714-8C50-F4B29644195E}" type="slidenum">
              <a:rPr lang="en-US" alt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318330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3" cy="21336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15543" y="1316567"/>
            <a:ext cx="3471863" cy="6498167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3" cy="5082117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B85BDA2-D8DF-4E43-B091-328B5AEF71C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07.08.2020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EF92A0-E706-4DD9-9B21-44F009E807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52157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ABA10A0-9BEA-45D8-8D67-EFD5BFB7970C}" type="datetime2">
              <a:rPr lang="en-US" smtClean="0"/>
              <a:pPr>
                <a:defRPr/>
              </a:pPr>
              <a:t>Friday, August 7, 2020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826A2-C5E8-42B1-AEBA-899AE565CDA9}" type="slidenum">
              <a:rPr lang="en-US" altLang="ru-RU" smtClean="0"/>
              <a:pPr/>
              <a:t>‹#›</a:t>
            </a:fld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val="8205333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3" cy="21336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915543" y="1316567"/>
            <a:ext cx="3471863" cy="6498167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3" cy="5082117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A110EF1-F112-4D30-96AC-4EF5AFE240D5}" type="datetime2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Friday, August 7, 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384BF77-9DD1-4020-B522-AF2FE4D0644B}" type="slidenum">
              <a:rPr lang="en-US" altLang="ru-RU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ru-RU" dirty="0">
              <a:solidFill>
                <a:prstClr val="black">
                  <a:tint val="75000"/>
                </a:prst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769901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A110EF1-F112-4D30-96AC-4EF5AFE240D5}" type="datetime2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Friday, August 7, 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384BF77-9DD1-4020-B522-AF2FE4D0644B}" type="slidenum">
              <a:rPr lang="en-US" altLang="ru-RU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ru-RU" dirty="0">
              <a:solidFill>
                <a:prstClr val="black">
                  <a:tint val="75000"/>
                </a:prst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149440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6" y="486834"/>
            <a:ext cx="1478756" cy="774911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7" y="486834"/>
            <a:ext cx="4350544" cy="77491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A110EF1-F112-4D30-96AC-4EF5AFE240D5}" type="datetime2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Friday, August 7, 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384BF77-9DD1-4020-B522-AF2FE4D0644B}" type="slidenum">
              <a:rPr lang="en-US" altLang="ru-RU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ru-RU" dirty="0">
              <a:solidFill>
                <a:prstClr val="black">
                  <a:tint val="75000"/>
                </a:prst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901491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50" y="1496484"/>
            <a:ext cx="5143500" cy="3183467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83D2ADB-DC1C-4AFC-9429-15D94E255A46}" type="datetime2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Friday, August 7, 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106E96-37B5-4813-A368-E3EBC6CD243E}" type="slidenum">
              <a:rPr lang="en-US" alt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060811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5F5BB32-6084-48FA-8DDE-6B7399F69548}" type="datetime2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Friday, August 7, 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B31B5F-64CB-4375-8480-2DD3DACFA445}" type="slidenum">
              <a:rPr lang="en-US" alt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969805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916" y="2279652"/>
            <a:ext cx="5915025" cy="3803649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916" y="6119285"/>
            <a:ext cx="5915025" cy="2000249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A110EF1-F112-4D30-96AC-4EF5AFE240D5}" type="datetime2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Friday, August 7, 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84BF77-9DD1-4020-B522-AF2FE4D0644B}" type="slidenum">
              <a:rPr lang="en-US" alt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618507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A110EF1-F112-4D30-96AC-4EF5AFE240D5}" type="datetime2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Friday, August 7, 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84BF77-9DD1-4020-B522-AF2FE4D0644B}" type="slidenum">
              <a:rPr lang="en-US" alt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16673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2381" y="486834"/>
            <a:ext cx="5915025" cy="176741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A110EF1-F112-4D30-96AC-4EF5AFE240D5}" type="datetime2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Friday, August 7, 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84BF77-9DD1-4020-B522-AF2FE4D0644B}" type="slidenum">
              <a:rPr lang="en-US" alt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949262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83324B-A58D-4D52-AF63-5685C112CBDA}" type="datetime2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Friday, August 7, 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3C8786-45E8-4E98-9E94-264A7CCB9B08}" type="slidenum">
              <a:rPr lang="en-US" alt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83849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B948F62-20B6-424E-BF39-AA256A370EE8}" type="datetime2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Friday, August 7, 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4B3A88-9E4A-4714-8C50-F4B29644195E}" type="slidenum">
              <a:rPr lang="en-US" alt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7354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2381" y="486834"/>
            <a:ext cx="5915025" cy="176741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8F111E4-1D1C-45A2-8844-79DA1AC1AE1E}" type="datetimeFigureOut">
              <a:rPr lang="ru-RU" smtClean="0"/>
              <a:pPr>
                <a:defRPr/>
              </a:pPr>
              <a:t>07.08.2020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782AA-9027-4B55-83BC-4F996987A050}" type="slidenum">
              <a:rPr lang="ru-RU" altLang="ru-RU" smtClean="0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62931930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3" cy="21336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15543" y="1316567"/>
            <a:ext cx="3471863" cy="6498167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3" cy="5082117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A110EF1-F112-4D30-96AC-4EF5AFE240D5}" type="datetime2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Friday, August 7, 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84BF77-9DD1-4020-B522-AF2FE4D0644B}" type="slidenum">
              <a:rPr lang="en-US" alt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41576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3" cy="21336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915543" y="1316567"/>
            <a:ext cx="3471863" cy="6498167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3" cy="5082117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A110EF1-F112-4D30-96AC-4EF5AFE240D5}" type="datetime2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Friday, August 7, 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84BF77-9DD1-4020-B522-AF2FE4D0644B}" type="slidenum">
              <a:rPr lang="en-US" alt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187999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A110EF1-F112-4D30-96AC-4EF5AFE240D5}" type="datetime2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Friday, August 7, 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84BF77-9DD1-4020-B522-AF2FE4D0644B}" type="slidenum">
              <a:rPr lang="en-US" alt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840322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6" y="486834"/>
            <a:ext cx="1478756" cy="774911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7" y="486834"/>
            <a:ext cx="4350544" cy="77491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A110EF1-F112-4D30-96AC-4EF5AFE240D5}" type="datetime2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Friday, August 7, 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84BF77-9DD1-4020-B522-AF2FE4D0644B}" type="slidenum">
              <a:rPr lang="en-US" alt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854571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9"/>
            <a:ext cx="5829300" cy="196003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8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3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C74E0-DDE0-459A-81A4-974A7A61F14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07.08.2020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E48D0-2594-4A76-A644-62A9C60E46E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407411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C74E0-DDE0-459A-81A4-974A7A61F14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07.08.2020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E48D0-2594-4A76-A644-62A9C60E46E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499891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20"/>
            <a:ext cx="5829300" cy="2000249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892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78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349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C74E0-DDE0-459A-81A4-974A7A61F14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07.08.2020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E48D0-2594-4A76-A644-62A9C60E46E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551036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42900" y="2133602"/>
            <a:ext cx="3028950" cy="6034617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2133602"/>
            <a:ext cx="3028950" cy="6034617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C74E0-DDE0-459A-81A4-974A7A61F14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07.08.2020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E48D0-2594-4A76-A644-62A9C60E46E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392081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1" y="2046817"/>
            <a:ext cx="3030141" cy="853016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4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9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2901" y="2899833"/>
            <a:ext cx="3030141" cy="5268384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70" y="2046817"/>
            <a:ext cx="3031331" cy="853016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4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9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483770" y="2899833"/>
            <a:ext cx="3031331" cy="5268384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C74E0-DDE0-459A-81A4-974A7A61F14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07.08.2020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E48D0-2594-4A76-A644-62A9C60E46E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766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C74E0-DDE0-459A-81A4-974A7A61F14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07.08.2020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E48D0-2594-4A76-A644-62A9C60E46E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1017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51DEE9D-62C4-49BF-99CE-DED152F430A0}" type="datetime2">
              <a:rPr lang="en-US" smtClean="0"/>
              <a:pPr>
                <a:defRPr/>
              </a:pPr>
              <a:t>Friday, August 7, 2020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BA2DC-005A-4E16-A75B-6B5E2402FC9C}" type="slidenum">
              <a:rPr lang="en-US" altLang="ru-RU" smtClean="0"/>
              <a:pPr/>
              <a:t>‹#›</a:t>
            </a:fld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val="129575478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C74E0-DDE0-459A-81A4-974A7A61F14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07.08.2020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E48D0-2594-4A76-A644-62A9C60E46E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556087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1" y="364067"/>
            <a:ext cx="2256235" cy="154940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81288" y="364069"/>
            <a:ext cx="3833813" cy="780415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1" y="1913469"/>
            <a:ext cx="2256235" cy="6254751"/>
          </a:xfrm>
        </p:spPr>
        <p:txBody>
          <a:bodyPr/>
          <a:lstStyle>
            <a:lvl1pPr marL="0" indent="0">
              <a:buNone/>
              <a:defRPr sz="1050"/>
            </a:lvl1pPr>
            <a:lvl2pPr marL="342892" indent="0">
              <a:buNone/>
              <a:defRPr sz="900"/>
            </a:lvl2pPr>
            <a:lvl3pPr marL="685784" indent="0">
              <a:buNone/>
              <a:defRPr sz="750"/>
            </a:lvl3pPr>
            <a:lvl4pPr marL="1028675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9" indent="0">
              <a:buNone/>
              <a:defRPr sz="675"/>
            </a:lvl7pPr>
            <a:lvl8pPr marL="2400240" indent="0">
              <a:buNone/>
              <a:defRPr sz="675"/>
            </a:lvl8pPr>
            <a:lvl9pPr marL="2743132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C74E0-DDE0-459A-81A4-974A7A61F14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07.08.2020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E48D0-2594-4A76-A644-62A9C60E46E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40631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1"/>
            <a:ext cx="4114800" cy="755651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2400"/>
            </a:lvl1pPr>
            <a:lvl2pPr marL="342892" indent="0">
              <a:buNone/>
              <a:defRPr sz="2100"/>
            </a:lvl2pPr>
            <a:lvl3pPr marL="685784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9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2"/>
            <a:ext cx="4114800" cy="1073149"/>
          </a:xfrm>
        </p:spPr>
        <p:txBody>
          <a:bodyPr/>
          <a:lstStyle>
            <a:lvl1pPr marL="0" indent="0">
              <a:buNone/>
              <a:defRPr sz="1050"/>
            </a:lvl1pPr>
            <a:lvl2pPr marL="342892" indent="0">
              <a:buNone/>
              <a:defRPr sz="900"/>
            </a:lvl2pPr>
            <a:lvl3pPr marL="685784" indent="0">
              <a:buNone/>
              <a:defRPr sz="750"/>
            </a:lvl3pPr>
            <a:lvl4pPr marL="1028675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9" indent="0">
              <a:buNone/>
              <a:defRPr sz="675"/>
            </a:lvl7pPr>
            <a:lvl8pPr marL="2400240" indent="0">
              <a:buNone/>
              <a:defRPr sz="675"/>
            </a:lvl8pPr>
            <a:lvl9pPr marL="2743132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C74E0-DDE0-459A-81A4-974A7A61F14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07.08.2020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E48D0-2594-4A76-A644-62A9C60E46E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47081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C74E0-DDE0-459A-81A4-974A7A61F14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07.08.2020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E48D0-2594-4A76-A644-62A9C60E46E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233643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6"/>
            <a:ext cx="1543050" cy="7802033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6"/>
            <a:ext cx="4514850" cy="780203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C74E0-DDE0-459A-81A4-974A7A61F14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07.08.2020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E48D0-2594-4A76-A644-62A9C60E46E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976815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5155893"/>
            <a:ext cx="6858000" cy="3988107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6858000" cy="5155893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3536415"/>
            <a:ext cx="6858000" cy="304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2133600"/>
            <a:ext cx="6858000" cy="68072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5347" y="6736729"/>
            <a:ext cx="4227758" cy="1176159"/>
          </a:xfrm>
        </p:spPr>
        <p:txBody>
          <a:bodyPr>
            <a:normAutofit/>
          </a:bodyPr>
          <a:lstStyle>
            <a:lvl1pPr marL="0" indent="0" algn="l">
              <a:buNone/>
              <a:defRPr sz="1650">
                <a:solidFill>
                  <a:schemeClr val="tx2"/>
                </a:solidFill>
              </a:defRPr>
            </a:lvl1pPr>
            <a:lvl2pPr marL="3428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3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C95EF-7154-4F11-B3A9-365858E601D2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07.08.2020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0A9EE-DE0E-4C14-BBC2-C2D7AB28627C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3187" y="4176389"/>
            <a:ext cx="5381513" cy="2390889"/>
          </a:xfrm>
          <a:effectLst/>
        </p:spPr>
        <p:txBody>
          <a:bodyPr>
            <a:noAutofit/>
          </a:bodyPr>
          <a:lstStyle>
            <a:lvl1pPr marL="480048" indent="-342892" algn="l">
              <a:defRPr sz="405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205033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C95EF-7154-4F11-B3A9-365858E601D2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07.08.2020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0A9EE-DE0E-4C14-BBC2-C2D7AB28627C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857250" y="975360"/>
            <a:ext cx="4800600" cy="46329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285333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55893"/>
            <a:ext cx="6858000" cy="3988107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6858000" cy="5155893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536415"/>
            <a:ext cx="6858000" cy="304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2133600"/>
            <a:ext cx="6858000" cy="68072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897" y="2896864"/>
            <a:ext cx="4475000" cy="3231128"/>
          </a:xfrm>
          <a:effectLst/>
        </p:spPr>
        <p:txBody>
          <a:bodyPr anchor="b"/>
          <a:lstStyle>
            <a:lvl1pPr algn="r">
              <a:defRPr sz="3450" b="1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6829" y="6143349"/>
            <a:ext cx="4477871" cy="1113947"/>
          </a:xfrm>
        </p:spPr>
        <p:txBody>
          <a:bodyPr anchor="t"/>
          <a:lstStyle>
            <a:lvl1pPr marL="0" indent="0" algn="r">
              <a:buNone/>
              <a:defRPr sz="1500">
                <a:solidFill>
                  <a:schemeClr val="tx2"/>
                </a:solidFill>
              </a:defRPr>
            </a:lvl1pPr>
            <a:lvl2pPr marL="342892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78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349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C95EF-7154-4F11-B3A9-365858E601D2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07.08.2020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0A9EE-DE0E-4C14-BBC2-C2D7AB28627C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29064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C95EF-7154-4F11-B3A9-365858E601D2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07.08.2020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0A9EE-DE0E-4C14-BBC2-C2D7AB28627C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57249" y="975359"/>
            <a:ext cx="2510028" cy="46329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3483864" y="975360"/>
            <a:ext cx="2510028" cy="46329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96977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975360"/>
            <a:ext cx="2510028" cy="853016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18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342892" indent="0">
              <a:buNone/>
              <a:defRPr sz="1500" b="1"/>
            </a:lvl2pPr>
            <a:lvl3pPr marL="685784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9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7335" y="1867103"/>
            <a:ext cx="2510028" cy="3657600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35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5477" y="975360"/>
            <a:ext cx="2510028" cy="853016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18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342892" indent="0">
              <a:buNone/>
              <a:defRPr sz="1500" b="1"/>
            </a:lvl2pPr>
            <a:lvl3pPr marL="685784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9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marL="0" lvl="0" indent="0" algn="ctr" defTabSz="685784" rtl="0" eaLnBrk="1" latinLnBrk="0" hangingPunct="1">
              <a:spcBef>
                <a:spcPct val="20000"/>
              </a:spcBef>
              <a:spcAft>
                <a:spcPts val="225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1865376"/>
            <a:ext cx="2510028" cy="3657600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35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C95EF-7154-4F11-B3A9-365858E601D2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07.08.2020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0A9EE-DE0E-4C14-BBC2-C2D7AB28627C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14118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58D29A6-5556-4267-817D-550290845F44}" type="datetime2">
              <a:rPr lang="en-US" smtClean="0"/>
              <a:pPr>
                <a:defRPr/>
              </a:pPr>
              <a:t>Friday, August 7, 2020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C3725-1FEF-4115-957F-80D46C576E95}" type="slidenum">
              <a:rPr lang="en-US" altLang="ru-RU" smtClean="0"/>
              <a:pPr/>
              <a:t>‹#›</a:t>
            </a:fld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val="349553157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C95EF-7154-4F11-B3A9-365858E601D2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07.08.2020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0A9EE-DE0E-4C14-BBC2-C2D7AB28627C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561999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C95EF-7154-4F11-B3A9-365858E601D2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07.08.2020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0A9EE-DE0E-4C14-BBC2-C2D7AB28627C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96399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322" y="2946402"/>
            <a:ext cx="2727064" cy="1677991"/>
          </a:xfrm>
          <a:effectLst/>
        </p:spPr>
        <p:txBody>
          <a:bodyPr anchor="b">
            <a:noAutofit/>
          </a:bodyPr>
          <a:lstStyle>
            <a:lvl1pPr marL="171446" indent="-171446" algn="l">
              <a:defRPr sz="2100" b="1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45137" y="975361"/>
            <a:ext cx="3012814" cy="6526307"/>
          </a:xfrm>
        </p:spPr>
        <p:txBody>
          <a:bodyPr anchor="ctr"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05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6824" y="4663737"/>
            <a:ext cx="2541495" cy="2852691"/>
          </a:xfrm>
        </p:spPr>
        <p:txBody>
          <a:bodyPr/>
          <a:lstStyle>
            <a:lvl1pPr marL="0" indent="0">
              <a:buNone/>
              <a:defRPr sz="1050"/>
            </a:lvl1pPr>
            <a:lvl2pPr marL="342892" indent="0">
              <a:buNone/>
              <a:defRPr sz="900"/>
            </a:lvl2pPr>
            <a:lvl3pPr marL="685784" indent="0">
              <a:buNone/>
              <a:defRPr sz="750"/>
            </a:lvl3pPr>
            <a:lvl4pPr marL="1028675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9" indent="0">
              <a:buNone/>
              <a:defRPr sz="675"/>
            </a:lvl7pPr>
            <a:lvl8pPr marL="2400240" indent="0">
              <a:buNone/>
              <a:defRPr sz="675"/>
            </a:lvl8pPr>
            <a:lvl9pPr marL="2743132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C95EF-7154-4F11-B3A9-365858E601D2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07.08.2020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0A9EE-DE0E-4C14-BBC2-C2D7AB28627C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704292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55893"/>
            <a:ext cx="6858000" cy="3988107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6858000" cy="5155893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3536415"/>
            <a:ext cx="6858000" cy="304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2133600"/>
            <a:ext cx="6858000" cy="68072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356381" y="1524000"/>
            <a:ext cx="3086100" cy="4170408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1500"/>
            </a:lvl1pPr>
            <a:lvl2pPr marL="342892" indent="0">
              <a:buNone/>
              <a:defRPr sz="2100"/>
            </a:lvl2pPr>
            <a:lvl3pPr marL="685784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9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8416" y="1347316"/>
            <a:ext cx="2770586" cy="2884027"/>
          </a:xfrm>
        </p:spPr>
        <p:txBody>
          <a:bodyPr anchor="b"/>
          <a:lstStyle>
            <a:lvl1pPr marL="137157" indent="-137157">
              <a:buFont typeface="Georgia" pitchFamily="18" charset="0"/>
              <a:buChar char="*"/>
              <a:defRPr sz="1200"/>
            </a:lvl1pPr>
            <a:lvl2pPr marL="342892" indent="0">
              <a:buNone/>
              <a:defRPr sz="900"/>
            </a:lvl2pPr>
            <a:lvl3pPr marL="685784" indent="0">
              <a:buNone/>
              <a:defRPr sz="750"/>
            </a:lvl3pPr>
            <a:lvl4pPr marL="1028675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9" indent="0">
              <a:buNone/>
              <a:defRPr sz="675"/>
            </a:lvl7pPr>
            <a:lvl8pPr marL="2400240" indent="0">
              <a:buNone/>
              <a:defRPr sz="675"/>
            </a:lvl8pPr>
            <a:lvl9pPr marL="2743132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C95EF-7154-4F11-B3A9-365858E601D2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07.08.2020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0A9EE-DE0E-4C14-BBC2-C2D7AB28627C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5452" y="5952561"/>
            <a:ext cx="4787654" cy="1524000"/>
          </a:xfrm>
        </p:spPr>
        <p:txBody>
          <a:bodyPr anchor="b">
            <a:noAutofit/>
          </a:bodyPr>
          <a:lstStyle>
            <a:lvl1pPr algn="l">
              <a:defRPr sz="345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685337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28750" y="975359"/>
            <a:ext cx="4800600" cy="463296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C95EF-7154-4F11-B3A9-365858E601D2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07.08.2020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0A9EE-DE0E-4C14-BBC2-C2D7AB28627C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931132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9" y="502023"/>
            <a:ext cx="1543050" cy="6984452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493086" y="975361"/>
            <a:ext cx="3621965" cy="652630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C95EF-7154-4F11-B3A9-365858E601D2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07.08.2020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0A9EE-DE0E-4C14-BBC2-C2D7AB28627C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211485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8/7/2020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6145863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50" y="1496485"/>
            <a:ext cx="5143500" cy="3183467"/>
          </a:xfrm>
        </p:spPr>
        <p:txBody>
          <a:bodyPr anchor="b"/>
          <a:lstStyle>
            <a:lvl1pPr algn="ctr">
              <a:defRPr sz="1424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570"/>
            </a:lvl1pPr>
            <a:lvl2pPr marL="108496" indent="0" algn="ctr">
              <a:buNone/>
              <a:defRPr sz="475"/>
            </a:lvl2pPr>
            <a:lvl3pPr marL="216992" indent="0" algn="ctr">
              <a:buNone/>
              <a:defRPr sz="428"/>
            </a:lvl3pPr>
            <a:lvl4pPr marL="325487" indent="0" algn="ctr">
              <a:buNone/>
              <a:defRPr sz="380"/>
            </a:lvl4pPr>
            <a:lvl5pPr marL="433983" indent="0" algn="ctr">
              <a:buNone/>
              <a:defRPr sz="380"/>
            </a:lvl5pPr>
            <a:lvl6pPr marL="542478" indent="0" algn="ctr">
              <a:buNone/>
              <a:defRPr sz="380"/>
            </a:lvl6pPr>
            <a:lvl7pPr marL="650975" indent="0" algn="ctr">
              <a:buNone/>
              <a:defRPr sz="380"/>
            </a:lvl7pPr>
            <a:lvl8pPr marL="759470" indent="0" algn="ctr">
              <a:buNone/>
              <a:defRPr sz="380"/>
            </a:lvl8pPr>
            <a:lvl9pPr marL="867966" indent="0" algn="ctr">
              <a:buNone/>
              <a:defRPr sz="38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DE18069-8ABD-43EF-B138-1284032FA02D}" type="datetime2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Friday, August 7, 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E8554-7181-4144-82C6-8D82EAD9C409}" type="slidenum">
              <a:rPr lang="en-US" alt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832915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CC13629-D595-490F-9EB2-E032891A043E}" type="datetime2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Friday, August 7, 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4B4CC-5E10-4117-BF67-7FE525FC935C}" type="slidenum">
              <a:rPr lang="en-US" alt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474245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917" y="2279653"/>
            <a:ext cx="5915025" cy="3803649"/>
          </a:xfrm>
        </p:spPr>
        <p:txBody>
          <a:bodyPr anchor="b"/>
          <a:lstStyle>
            <a:lvl1pPr>
              <a:defRPr sz="1424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917" y="6119286"/>
            <a:ext cx="5915025" cy="2000249"/>
          </a:xfrm>
        </p:spPr>
        <p:txBody>
          <a:bodyPr/>
          <a:lstStyle>
            <a:lvl1pPr marL="0" indent="0">
              <a:buNone/>
              <a:defRPr sz="570">
                <a:solidFill>
                  <a:schemeClr val="tx1">
                    <a:tint val="75000"/>
                  </a:schemeClr>
                </a:solidFill>
              </a:defRPr>
            </a:lvl1pPr>
            <a:lvl2pPr marL="108496" indent="0">
              <a:buNone/>
              <a:defRPr sz="475">
                <a:solidFill>
                  <a:schemeClr val="tx1">
                    <a:tint val="75000"/>
                  </a:schemeClr>
                </a:solidFill>
              </a:defRPr>
            </a:lvl2pPr>
            <a:lvl3pPr marL="216992" indent="0">
              <a:buNone/>
              <a:defRPr sz="428">
                <a:solidFill>
                  <a:schemeClr val="tx1">
                    <a:tint val="75000"/>
                  </a:schemeClr>
                </a:solidFill>
              </a:defRPr>
            </a:lvl3pPr>
            <a:lvl4pPr marL="325487" indent="0">
              <a:buNone/>
              <a:defRPr sz="380">
                <a:solidFill>
                  <a:schemeClr val="tx1">
                    <a:tint val="75000"/>
                  </a:schemeClr>
                </a:solidFill>
              </a:defRPr>
            </a:lvl4pPr>
            <a:lvl5pPr marL="433983" indent="0">
              <a:buNone/>
              <a:defRPr sz="380">
                <a:solidFill>
                  <a:schemeClr val="tx1">
                    <a:tint val="75000"/>
                  </a:schemeClr>
                </a:solidFill>
              </a:defRPr>
            </a:lvl5pPr>
            <a:lvl6pPr marL="542478" indent="0">
              <a:buNone/>
              <a:defRPr sz="380">
                <a:solidFill>
                  <a:schemeClr val="tx1">
                    <a:tint val="75000"/>
                  </a:schemeClr>
                </a:solidFill>
              </a:defRPr>
            </a:lvl6pPr>
            <a:lvl7pPr marL="650975" indent="0">
              <a:buNone/>
              <a:defRPr sz="380">
                <a:solidFill>
                  <a:schemeClr val="tx1">
                    <a:tint val="75000"/>
                  </a:schemeClr>
                </a:solidFill>
              </a:defRPr>
            </a:lvl7pPr>
            <a:lvl8pPr marL="759470" indent="0">
              <a:buNone/>
              <a:defRPr sz="380">
                <a:solidFill>
                  <a:schemeClr val="tx1">
                    <a:tint val="75000"/>
                  </a:schemeClr>
                </a:solidFill>
              </a:defRPr>
            </a:lvl8pPr>
            <a:lvl9pPr marL="867966" indent="0">
              <a:buNone/>
              <a:defRPr sz="3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ABA10A0-9BEA-45D8-8D67-EFD5BFB7970C}" type="datetime2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Friday, August 7, 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826A2-C5E8-42B1-AEBA-899AE565CDA9}" type="slidenum">
              <a:rPr lang="en-US" alt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7113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3" cy="21336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15543" y="1316567"/>
            <a:ext cx="3471863" cy="6498167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3" cy="5082117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D777327-BE6D-4754-9154-0012C5EA6528}" type="datetimeFigureOut">
              <a:rPr lang="ru-RU" smtClean="0"/>
              <a:pPr>
                <a:defRPr/>
              </a:pPr>
              <a:t>07.08.2020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BE88B-886B-42F4-97CF-F60FB878B999}" type="slidenum">
              <a:rPr lang="ru-RU" altLang="ru-RU" smtClean="0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59039005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ABA10A0-9BEA-45D8-8D67-EFD5BFB7970C}" type="datetime2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Friday, August 7, 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826A2-C5E8-42B1-AEBA-899AE565CDA9}" type="slidenum">
              <a:rPr lang="en-US" alt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57651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72382" y="2241552"/>
            <a:ext cx="2901255" cy="1098549"/>
          </a:xfrm>
        </p:spPr>
        <p:txBody>
          <a:bodyPr anchor="b"/>
          <a:lstStyle>
            <a:lvl1pPr marL="0" indent="0">
              <a:buNone/>
              <a:defRPr sz="570" b="1"/>
            </a:lvl1pPr>
            <a:lvl2pPr marL="108496" indent="0">
              <a:buNone/>
              <a:defRPr sz="475" b="1"/>
            </a:lvl2pPr>
            <a:lvl3pPr marL="216992" indent="0">
              <a:buNone/>
              <a:defRPr sz="428" b="1"/>
            </a:lvl3pPr>
            <a:lvl4pPr marL="325487" indent="0">
              <a:buNone/>
              <a:defRPr sz="380" b="1"/>
            </a:lvl4pPr>
            <a:lvl5pPr marL="433983" indent="0">
              <a:buNone/>
              <a:defRPr sz="380" b="1"/>
            </a:lvl5pPr>
            <a:lvl6pPr marL="542478" indent="0">
              <a:buNone/>
              <a:defRPr sz="380" b="1"/>
            </a:lvl6pPr>
            <a:lvl7pPr marL="650975" indent="0">
              <a:buNone/>
              <a:defRPr sz="380" b="1"/>
            </a:lvl7pPr>
            <a:lvl8pPr marL="759470" indent="0">
              <a:buNone/>
              <a:defRPr sz="380" b="1"/>
            </a:lvl8pPr>
            <a:lvl9pPr marL="867966" indent="0">
              <a:buNone/>
              <a:defRPr sz="38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2382" y="3340100"/>
            <a:ext cx="2901255" cy="491278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71864" y="2241552"/>
            <a:ext cx="2915543" cy="1098549"/>
          </a:xfrm>
        </p:spPr>
        <p:txBody>
          <a:bodyPr anchor="b"/>
          <a:lstStyle>
            <a:lvl1pPr marL="0" indent="0">
              <a:buNone/>
              <a:defRPr sz="570" b="1"/>
            </a:lvl1pPr>
            <a:lvl2pPr marL="108496" indent="0">
              <a:buNone/>
              <a:defRPr sz="475" b="1"/>
            </a:lvl2pPr>
            <a:lvl3pPr marL="216992" indent="0">
              <a:buNone/>
              <a:defRPr sz="428" b="1"/>
            </a:lvl3pPr>
            <a:lvl4pPr marL="325487" indent="0">
              <a:buNone/>
              <a:defRPr sz="380" b="1"/>
            </a:lvl4pPr>
            <a:lvl5pPr marL="433983" indent="0">
              <a:buNone/>
              <a:defRPr sz="380" b="1"/>
            </a:lvl5pPr>
            <a:lvl6pPr marL="542478" indent="0">
              <a:buNone/>
              <a:defRPr sz="380" b="1"/>
            </a:lvl6pPr>
            <a:lvl7pPr marL="650975" indent="0">
              <a:buNone/>
              <a:defRPr sz="380" b="1"/>
            </a:lvl7pPr>
            <a:lvl8pPr marL="759470" indent="0">
              <a:buNone/>
              <a:defRPr sz="380" b="1"/>
            </a:lvl8pPr>
            <a:lvl9pPr marL="867966" indent="0">
              <a:buNone/>
              <a:defRPr sz="38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471864" y="3340100"/>
            <a:ext cx="2915543" cy="491278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8F111E4-1D1C-45A2-8844-79DA1AC1AE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07.08.2020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782AA-9027-4B55-83BC-4F996987A050}" type="slidenum">
              <a:rPr lang="ru-RU" alt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alt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039259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51DEE9D-62C4-49BF-99CE-DED152F430A0}" type="datetime2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Friday, August 7, 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BA2DC-005A-4E16-A75B-6B5E2402FC9C}" type="slidenum">
              <a:rPr lang="en-US" alt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304411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58D29A6-5556-4267-817D-550290845F44}" type="datetime2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Friday, August 7, 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C3725-1FEF-4115-957F-80D46C576E95}" type="slidenum">
              <a:rPr lang="en-US" alt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822062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2382" y="609600"/>
            <a:ext cx="2211883" cy="2133600"/>
          </a:xfrm>
        </p:spPr>
        <p:txBody>
          <a:bodyPr anchor="b"/>
          <a:lstStyle>
            <a:lvl1pPr>
              <a:defRPr sz="759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15544" y="1316569"/>
            <a:ext cx="3471863" cy="6498167"/>
          </a:xfrm>
        </p:spPr>
        <p:txBody>
          <a:bodyPr/>
          <a:lstStyle>
            <a:lvl1pPr>
              <a:defRPr sz="759"/>
            </a:lvl1pPr>
            <a:lvl2pPr>
              <a:defRPr sz="664"/>
            </a:lvl2pPr>
            <a:lvl3pPr>
              <a:defRPr sz="570"/>
            </a:lvl3pPr>
            <a:lvl4pPr>
              <a:defRPr sz="475"/>
            </a:lvl4pPr>
            <a:lvl5pPr>
              <a:defRPr sz="475"/>
            </a:lvl5pPr>
            <a:lvl6pPr>
              <a:defRPr sz="475"/>
            </a:lvl6pPr>
            <a:lvl7pPr>
              <a:defRPr sz="475"/>
            </a:lvl7pPr>
            <a:lvl8pPr>
              <a:defRPr sz="475"/>
            </a:lvl8pPr>
            <a:lvl9pPr>
              <a:defRPr sz="47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72382" y="2743200"/>
            <a:ext cx="2211883" cy="5082117"/>
          </a:xfrm>
        </p:spPr>
        <p:txBody>
          <a:bodyPr/>
          <a:lstStyle>
            <a:lvl1pPr marL="0" indent="0">
              <a:buNone/>
              <a:defRPr sz="380"/>
            </a:lvl1pPr>
            <a:lvl2pPr marL="108496" indent="0">
              <a:buNone/>
              <a:defRPr sz="332"/>
            </a:lvl2pPr>
            <a:lvl3pPr marL="216992" indent="0">
              <a:buNone/>
              <a:defRPr sz="285"/>
            </a:lvl3pPr>
            <a:lvl4pPr marL="325487" indent="0">
              <a:buNone/>
              <a:defRPr sz="237"/>
            </a:lvl4pPr>
            <a:lvl5pPr marL="433983" indent="0">
              <a:buNone/>
              <a:defRPr sz="237"/>
            </a:lvl5pPr>
            <a:lvl6pPr marL="542478" indent="0">
              <a:buNone/>
              <a:defRPr sz="237"/>
            </a:lvl6pPr>
            <a:lvl7pPr marL="650975" indent="0">
              <a:buNone/>
              <a:defRPr sz="237"/>
            </a:lvl7pPr>
            <a:lvl8pPr marL="759470" indent="0">
              <a:buNone/>
              <a:defRPr sz="237"/>
            </a:lvl8pPr>
            <a:lvl9pPr marL="867966" indent="0">
              <a:buNone/>
              <a:defRPr sz="237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D777327-BE6D-4754-9154-0012C5EA652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07.08.2020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BE88B-886B-42F4-97CF-F60FB878B999}" type="slidenum">
              <a:rPr lang="ru-RU" alt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alt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15588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2382" y="609600"/>
            <a:ext cx="2211883" cy="2133600"/>
          </a:xfrm>
        </p:spPr>
        <p:txBody>
          <a:bodyPr anchor="b"/>
          <a:lstStyle>
            <a:lvl1pPr>
              <a:defRPr sz="759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915544" y="1316569"/>
            <a:ext cx="3471863" cy="6498167"/>
          </a:xfrm>
        </p:spPr>
        <p:txBody>
          <a:bodyPr/>
          <a:lstStyle>
            <a:lvl1pPr marL="0" indent="0">
              <a:buNone/>
              <a:defRPr sz="759"/>
            </a:lvl1pPr>
            <a:lvl2pPr marL="108496" indent="0">
              <a:buNone/>
              <a:defRPr sz="664"/>
            </a:lvl2pPr>
            <a:lvl3pPr marL="216992" indent="0">
              <a:buNone/>
              <a:defRPr sz="570"/>
            </a:lvl3pPr>
            <a:lvl4pPr marL="325487" indent="0">
              <a:buNone/>
              <a:defRPr sz="475"/>
            </a:lvl4pPr>
            <a:lvl5pPr marL="433983" indent="0">
              <a:buNone/>
              <a:defRPr sz="475"/>
            </a:lvl5pPr>
            <a:lvl6pPr marL="542478" indent="0">
              <a:buNone/>
              <a:defRPr sz="475"/>
            </a:lvl6pPr>
            <a:lvl7pPr marL="650975" indent="0">
              <a:buNone/>
              <a:defRPr sz="475"/>
            </a:lvl7pPr>
            <a:lvl8pPr marL="759470" indent="0">
              <a:buNone/>
              <a:defRPr sz="475"/>
            </a:lvl8pPr>
            <a:lvl9pPr marL="867966" indent="0">
              <a:buNone/>
              <a:defRPr sz="475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72382" y="2743200"/>
            <a:ext cx="2211883" cy="5082117"/>
          </a:xfrm>
        </p:spPr>
        <p:txBody>
          <a:bodyPr/>
          <a:lstStyle>
            <a:lvl1pPr marL="0" indent="0">
              <a:buNone/>
              <a:defRPr sz="380"/>
            </a:lvl1pPr>
            <a:lvl2pPr marL="108496" indent="0">
              <a:buNone/>
              <a:defRPr sz="332"/>
            </a:lvl2pPr>
            <a:lvl3pPr marL="216992" indent="0">
              <a:buNone/>
              <a:defRPr sz="285"/>
            </a:lvl3pPr>
            <a:lvl4pPr marL="325487" indent="0">
              <a:buNone/>
              <a:defRPr sz="237"/>
            </a:lvl4pPr>
            <a:lvl5pPr marL="433983" indent="0">
              <a:buNone/>
              <a:defRPr sz="237"/>
            </a:lvl5pPr>
            <a:lvl6pPr marL="542478" indent="0">
              <a:buNone/>
              <a:defRPr sz="237"/>
            </a:lvl6pPr>
            <a:lvl7pPr marL="650975" indent="0">
              <a:buNone/>
              <a:defRPr sz="237"/>
            </a:lvl7pPr>
            <a:lvl8pPr marL="759470" indent="0">
              <a:buNone/>
              <a:defRPr sz="237"/>
            </a:lvl8pPr>
            <a:lvl9pPr marL="867966" indent="0">
              <a:buNone/>
              <a:defRPr sz="237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ABA10A0-9BEA-45D8-8D67-EFD5BFB7970C}" type="datetime2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Friday, August 7, 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826A2-C5E8-42B1-AEBA-899AE565CDA9}" type="slidenum">
              <a:rPr lang="en-US" alt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504705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ABA10A0-9BEA-45D8-8D67-EFD5BFB7970C}" type="datetime2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Friday, August 7, 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826A2-C5E8-42B1-AEBA-899AE565CDA9}" type="slidenum">
              <a:rPr lang="en-US" alt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040829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6" y="486835"/>
            <a:ext cx="1478756" cy="774911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7" y="486835"/>
            <a:ext cx="4350544" cy="77491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ABA10A0-9BEA-45D8-8D67-EFD5BFB7970C}" type="datetime2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Friday, August 7, 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826A2-C5E8-42B1-AEBA-899AE565CDA9}" type="slidenum">
              <a:rPr lang="en-US" alt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897160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10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11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8/7/2020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fld id="{6F658644-FAA6-4D33-A914-91E6B89D14C4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6346152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2032000"/>
            <a:ext cx="6172200" cy="6197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Franklin Gothic Book" pitchFamily="34" charset="0"/>
                <a:cs typeface="Arial" charset="0"/>
              </a:defRPr>
            </a:lvl1pPr>
          </a:lstStyle>
          <a:p>
            <a:pPr>
              <a:defRPr/>
            </a:pPr>
            <a:fld id="{075BA6BE-7F97-411F-9CC5-5AB35133F2B3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8/7/2020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latin typeface="Franklin Gothic Book" panose="020B0503020102020204" pitchFamily="34" charset="0"/>
              </a:defRPr>
            </a:lvl1pPr>
          </a:lstStyle>
          <a:p>
            <a:fld id="{8EC4FE29-9F45-4373-A0B3-0A2E4C189ECD}" type="slidenum">
              <a:rPr lang="en-US" alt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Franklin Gothic Book" pitchFamily="34" charset="0"/>
                <a:cs typeface="Arial" charset="0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Your logo here</a:t>
            </a:r>
          </a:p>
        </p:txBody>
      </p:sp>
    </p:spTree>
    <p:extLst>
      <p:ext uri="{BB962C8B-B14F-4D97-AF65-F5344CB8AC3E}">
        <p14:creationId xmlns:p14="http://schemas.microsoft.com/office/powerpoint/2010/main" val="2718617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3" cy="21336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915543" y="1316567"/>
            <a:ext cx="3471863" cy="6498167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3" cy="5082117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ABA10A0-9BEA-45D8-8D67-EFD5BFB7970C}" type="datetime2">
              <a:rPr lang="en-US" smtClean="0"/>
              <a:pPr>
                <a:defRPr/>
              </a:pPr>
              <a:t>Friday, August 7, 2020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826A2-C5E8-42B1-AEBA-899AE565CDA9}" type="slidenum">
              <a:rPr lang="en-US" altLang="ru-RU" smtClean="0"/>
              <a:pPr/>
              <a:t>‹#›</a:t>
            </a:fld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val="418797195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032001"/>
            <a:ext cx="3028950" cy="6299200"/>
          </a:xfrm>
        </p:spPr>
        <p:txBody>
          <a:bodyPr/>
          <a:lstStyle>
            <a:lvl1pPr>
              <a:defRPr sz="823"/>
            </a:lvl1pPr>
            <a:lvl2pPr>
              <a:defRPr sz="759"/>
            </a:lvl2pPr>
            <a:lvl3pPr>
              <a:defRPr sz="633"/>
            </a:lvl3pPr>
            <a:lvl4pPr>
              <a:defRPr sz="570"/>
            </a:lvl4pPr>
            <a:lvl5pPr>
              <a:defRPr sz="57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032001"/>
            <a:ext cx="3028950" cy="6299200"/>
          </a:xfrm>
        </p:spPr>
        <p:txBody>
          <a:bodyPr/>
          <a:lstStyle>
            <a:lvl1pPr>
              <a:defRPr sz="823"/>
            </a:lvl1pPr>
            <a:lvl2pPr>
              <a:defRPr sz="759"/>
            </a:lvl2pPr>
            <a:lvl3pPr>
              <a:defRPr sz="633"/>
            </a:lvl3pPr>
            <a:lvl4pPr>
              <a:defRPr sz="570"/>
            </a:lvl4pPr>
            <a:lvl5pPr>
              <a:defRPr sz="57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Franklin Gothic Book" pitchFamily="34" charset="0"/>
                <a:cs typeface="Arial" charset="0"/>
              </a:defRPr>
            </a:lvl1pPr>
          </a:lstStyle>
          <a:p>
            <a:pPr>
              <a:defRPr/>
            </a:pPr>
            <a:fld id="{BB81A9FF-1E9C-4B66-B4A0-EADB765782FB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8/7/2020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latin typeface="Franklin Gothic Book" panose="020B0503020102020204" pitchFamily="34" charset="0"/>
              </a:defRPr>
            </a:lvl1pPr>
          </a:lstStyle>
          <a:p>
            <a:fld id="{05A0B258-6B68-42AC-90BF-DF4ED1A17EBF}" type="slidenum">
              <a:rPr lang="en-US" alt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Franklin Gothic Book" pitchFamily="34" charset="0"/>
                <a:cs typeface="Arial" charset="0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Your logo here</a:t>
            </a:r>
          </a:p>
        </p:txBody>
      </p:sp>
    </p:spTree>
    <p:extLst>
      <p:ext uri="{BB962C8B-B14F-4D97-AF65-F5344CB8AC3E}">
        <p14:creationId xmlns:p14="http://schemas.microsoft.com/office/powerpoint/2010/main" val="1637045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Franklin Gothic Book" pitchFamily="34" charset="0"/>
                <a:cs typeface="Arial" charset="0"/>
              </a:defRPr>
            </a:lvl1pPr>
          </a:lstStyle>
          <a:p>
            <a:pPr>
              <a:defRPr/>
            </a:pPr>
            <a:fld id="{6D6514FD-1763-45C1-AED0-FF855CD2E095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8/7/2020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Franklin Gothic Book" pitchFamily="34" charset="0"/>
                <a:cs typeface="Arial" charset="0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Your logo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Franklin Gothic Book" panose="020B0503020102020204" pitchFamily="34" charset="0"/>
              </a:defRPr>
            </a:lvl1pPr>
          </a:lstStyle>
          <a:p>
            <a:fld id="{B26ADDBF-B791-4720-992F-9126FDB0577A}" type="slidenum">
              <a:rPr lang="en-US" alt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47369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5155893"/>
            <a:ext cx="6858000" cy="3988107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6858000" cy="5155893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3536415"/>
            <a:ext cx="6858000" cy="304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2133600"/>
            <a:ext cx="6858000" cy="68072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5346" y="6736727"/>
            <a:ext cx="4227758" cy="1176159"/>
          </a:xfrm>
        </p:spPr>
        <p:txBody>
          <a:bodyPr>
            <a:normAutofit/>
          </a:bodyPr>
          <a:lstStyle>
            <a:lvl1pPr marL="0" indent="0" algn="l">
              <a:buNone/>
              <a:defRPr sz="1650">
                <a:solidFill>
                  <a:schemeClr val="tx2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C95EF-7154-4F11-B3A9-365858E601D2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07.08.2020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0A9EE-DE0E-4C14-BBC2-C2D7AB28627C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3186" y="4176388"/>
            <a:ext cx="5381513" cy="2390889"/>
          </a:xfrm>
          <a:effectLst/>
        </p:spPr>
        <p:txBody>
          <a:bodyPr>
            <a:noAutofit/>
          </a:bodyPr>
          <a:lstStyle>
            <a:lvl1pPr marL="480060" indent="-342900" algn="l">
              <a:defRPr sz="405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606135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C95EF-7154-4F11-B3A9-365858E601D2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07.08.2020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0A9EE-DE0E-4C14-BBC2-C2D7AB28627C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857250" y="975360"/>
            <a:ext cx="4800600" cy="46329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359421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55893"/>
            <a:ext cx="6858000" cy="3988107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6858000" cy="5155893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536415"/>
            <a:ext cx="6858000" cy="304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2133600"/>
            <a:ext cx="6858000" cy="68072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896" y="2896864"/>
            <a:ext cx="4475000" cy="3231128"/>
          </a:xfrm>
          <a:effectLst/>
        </p:spPr>
        <p:txBody>
          <a:bodyPr anchor="b"/>
          <a:lstStyle>
            <a:lvl1pPr algn="r">
              <a:defRPr sz="3450" b="1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6828" y="6143348"/>
            <a:ext cx="4477871" cy="1113947"/>
          </a:xfrm>
        </p:spPr>
        <p:txBody>
          <a:bodyPr anchor="t"/>
          <a:lstStyle>
            <a:lvl1pPr marL="0" indent="0" algn="r">
              <a:buNone/>
              <a:defRPr sz="1500">
                <a:solidFill>
                  <a:schemeClr val="tx2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C95EF-7154-4F11-B3A9-365858E601D2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07.08.2020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0A9EE-DE0E-4C14-BBC2-C2D7AB28627C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430122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C95EF-7154-4F11-B3A9-365858E601D2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07.08.2020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0A9EE-DE0E-4C14-BBC2-C2D7AB28627C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57249" y="975359"/>
            <a:ext cx="2510028" cy="46329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3483864" y="975360"/>
            <a:ext cx="2510028" cy="46329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09736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975360"/>
            <a:ext cx="2510028" cy="853016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18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7335" y="1867103"/>
            <a:ext cx="2510028" cy="3657600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35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5477" y="975360"/>
            <a:ext cx="2510028" cy="853016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18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marL="0" lvl="0" indent="0" algn="ctr" defTabSz="685800" rtl="0" eaLnBrk="1" latinLnBrk="0" hangingPunct="1">
              <a:spcBef>
                <a:spcPct val="20000"/>
              </a:spcBef>
              <a:spcAft>
                <a:spcPts val="225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1865376"/>
            <a:ext cx="2510028" cy="3657600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35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C95EF-7154-4F11-B3A9-365858E601D2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07.08.2020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0A9EE-DE0E-4C14-BBC2-C2D7AB28627C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463280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C95EF-7154-4F11-B3A9-365858E601D2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07.08.2020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0A9EE-DE0E-4C14-BBC2-C2D7AB28627C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888677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C95EF-7154-4F11-B3A9-365858E601D2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07.08.2020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0A9EE-DE0E-4C14-BBC2-C2D7AB28627C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6341198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322" y="2946401"/>
            <a:ext cx="2727064" cy="1677991"/>
          </a:xfrm>
          <a:effectLst/>
        </p:spPr>
        <p:txBody>
          <a:bodyPr anchor="b">
            <a:noAutofit/>
          </a:bodyPr>
          <a:lstStyle>
            <a:lvl1pPr marL="171450" indent="-171450" algn="l">
              <a:defRPr sz="2100" b="1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45137" y="975360"/>
            <a:ext cx="3012814" cy="6526307"/>
          </a:xfrm>
        </p:spPr>
        <p:txBody>
          <a:bodyPr anchor="ctr"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05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6824" y="4663736"/>
            <a:ext cx="2541495" cy="2852691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C95EF-7154-4F11-B3A9-365858E601D2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07.08.2020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0A9EE-DE0E-4C14-BBC2-C2D7AB28627C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8771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109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4.xml"/><Relationship Id="rId1" Type="http://schemas.openxmlformats.org/officeDocument/2006/relationships/slideLayout" Target="../slideLayouts/slideLayout103.xml"/><Relationship Id="rId6" Type="http://schemas.openxmlformats.org/officeDocument/2006/relationships/slideLayout" Target="../slideLayouts/slideLayout108.xml"/><Relationship Id="rId11" Type="http://schemas.openxmlformats.org/officeDocument/2006/relationships/slideLayout" Target="../slideLayouts/slideLayout113.xml"/><Relationship Id="rId5" Type="http://schemas.openxmlformats.org/officeDocument/2006/relationships/slideLayout" Target="../slideLayouts/slideLayout107.xml"/><Relationship Id="rId10" Type="http://schemas.openxmlformats.org/officeDocument/2006/relationships/slideLayout" Target="../slideLayouts/slideLayout112.xml"/><Relationship Id="rId4" Type="http://schemas.openxmlformats.org/officeDocument/2006/relationships/slideLayout" Target="../slideLayouts/slideLayout106.xml"/><Relationship Id="rId9" Type="http://schemas.openxmlformats.org/officeDocument/2006/relationships/slideLayout" Target="../slideLayouts/slideLayout111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1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116.xml"/><Relationship Id="rId7" Type="http://schemas.openxmlformats.org/officeDocument/2006/relationships/slideLayout" Target="../slideLayouts/slideLayout120.xml"/><Relationship Id="rId12" Type="http://schemas.openxmlformats.org/officeDocument/2006/relationships/slideLayout" Target="../slideLayouts/slideLayout125.xml"/><Relationship Id="rId2" Type="http://schemas.openxmlformats.org/officeDocument/2006/relationships/slideLayout" Target="../slideLayouts/slideLayout115.xml"/><Relationship Id="rId1" Type="http://schemas.openxmlformats.org/officeDocument/2006/relationships/slideLayout" Target="../slideLayouts/slideLayout114.xml"/><Relationship Id="rId6" Type="http://schemas.openxmlformats.org/officeDocument/2006/relationships/slideLayout" Target="../slideLayouts/slideLayout119.xml"/><Relationship Id="rId11" Type="http://schemas.openxmlformats.org/officeDocument/2006/relationships/slideLayout" Target="../slideLayouts/slideLayout124.xml"/><Relationship Id="rId5" Type="http://schemas.openxmlformats.org/officeDocument/2006/relationships/slideLayout" Target="../slideLayouts/slideLayout118.xml"/><Relationship Id="rId10" Type="http://schemas.openxmlformats.org/officeDocument/2006/relationships/slideLayout" Target="../slideLayouts/slideLayout123.xml"/><Relationship Id="rId4" Type="http://schemas.openxmlformats.org/officeDocument/2006/relationships/slideLayout" Target="../slideLayouts/slideLayout117.xml"/><Relationship Id="rId9" Type="http://schemas.openxmlformats.org/officeDocument/2006/relationships/slideLayout" Target="../slideLayouts/slideLayout122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3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28.xml"/><Relationship Id="rId7" Type="http://schemas.openxmlformats.org/officeDocument/2006/relationships/slideLayout" Target="../slideLayouts/slideLayout132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7.xml"/><Relationship Id="rId1" Type="http://schemas.openxmlformats.org/officeDocument/2006/relationships/slideLayout" Target="../slideLayouts/slideLayout126.xml"/><Relationship Id="rId6" Type="http://schemas.openxmlformats.org/officeDocument/2006/relationships/slideLayout" Target="../slideLayouts/slideLayout131.xml"/><Relationship Id="rId11" Type="http://schemas.openxmlformats.org/officeDocument/2006/relationships/slideLayout" Target="../slideLayouts/slideLayout136.xml"/><Relationship Id="rId5" Type="http://schemas.openxmlformats.org/officeDocument/2006/relationships/slideLayout" Target="../slideLayouts/slideLayout130.xml"/><Relationship Id="rId10" Type="http://schemas.openxmlformats.org/officeDocument/2006/relationships/slideLayout" Target="../slideLayouts/slideLayout135.xml"/><Relationship Id="rId4" Type="http://schemas.openxmlformats.org/officeDocument/2006/relationships/slideLayout" Target="../slideLayouts/slideLayout129.xml"/><Relationship Id="rId9" Type="http://schemas.openxmlformats.org/officeDocument/2006/relationships/slideLayout" Target="../slideLayouts/slideLayout134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4.xml"/><Relationship Id="rId3" Type="http://schemas.openxmlformats.org/officeDocument/2006/relationships/slideLayout" Target="../slideLayouts/slideLayout139.xml"/><Relationship Id="rId7" Type="http://schemas.openxmlformats.org/officeDocument/2006/relationships/slideLayout" Target="../slideLayouts/slideLayout143.xml"/><Relationship Id="rId2" Type="http://schemas.openxmlformats.org/officeDocument/2006/relationships/slideLayout" Target="../slideLayouts/slideLayout138.xml"/><Relationship Id="rId1" Type="http://schemas.openxmlformats.org/officeDocument/2006/relationships/slideLayout" Target="../slideLayouts/slideLayout137.xml"/><Relationship Id="rId6" Type="http://schemas.openxmlformats.org/officeDocument/2006/relationships/slideLayout" Target="../slideLayouts/slideLayout142.xml"/><Relationship Id="rId5" Type="http://schemas.openxmlformats.org/officeDocument/2006/relationships/slideLayout" Target="../slideLayouts/slideLayout141.xml"/><Relationship Id="rId10" Type="http://schemas.openxmlformats.org/officeDocument/2006/relationships/image" Target="../media/image3.jpeg"/><Relationship Id="rId4" Type="http://schemas.openxmlformats.org/officeDocument/2006/relationships/slideLayout" Target="../slideLayouts/slideLayout140.xml"/><Relationship Id="rId9" Type="http://schemas.openxmlformats.org/officeDocument/2006/relationships/theme" Target="../theme/theme13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2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147.xml"/><Relationship Id="rId7" Type="http://schemas.openxmlformats.org/officeDocument/2006/relationships/slideLayout" Target="../slideLayouts/slideLayout151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6.xml"/><Relationship Id="rId1" Type="http://schemas.openxmlformats.org/officeDocument/2006/relationships/slideLayout" Target="../slideLayouts/slideLayout145.xml"/><Relationship Id="rId6" Type="http://schemas.openxmlformats.org/officeDocument/2006/relationships/slideLayout" Target="../slideLayouts/slideLayout150.xml"/><Relationship Id="rId11" Type="http://schemas.openxmlformats.org/officeDocument/2006/relationships/slideLayout" Target="../slideLayouts/slideLayout155.xml"/><Relationship Id="rId5" Type="http://schemas.openxmlformats.org/officeDocument/2006/relationships/slideLayout" Target="../slideLayouts/slideLayout149.xml"/><Relationship Id="rId10" Type="http://schemas.openxmlformats.org/officeDocument/2006/relationships/slideLayout" Target="../slideLayouts/slideLayout154.xml"/><Relationship Id="rId4" Type="http://schemas.openxmlformats.org/officeDocument/2006/relationships/slideLayout" Target="../slideLayouts/slideLayout148.xml"/><Relationship Id="rId9" Type="http://schemas.openxmlformats.org/officeDocument/2006/relationships/slideLayout" Target="../slideLayouts/slideLayout153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3.xml"/><Relationship Id="rId3" Type="http://schemas.openxmlformats.org/officeDocument/2006/relationships/slideLayout" Target="../slideLayouts/slideLayout158.xml"/><Relationship Id="rId7" Type="http://schemas.openxmlformats.org/officeDocument/2006/relationships/slideLayout" Target="../slideLayouts/slideLayout162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7.xml"/><Relationship Id="rId1" Type="http://schemas.openxmlformats.org/officeDocument/2006/relationships/slideLayout" Target="../slideLayouts/slideLayout156.xml"/><Relationship Id="rId6" Type="http://schemas.openxmlformats.org/officeDocument/2006/relationships/slideLayout" Target="../slideLayouts/slideLayout161.xml"/><Relationship Id="rId11" Type="http://schemas.openxmlformats.org/officeDocument/2006/relationships/slideLayout" Target="../slideLayouts/slideLayout166.xml"/><Relationship Id="rId5" Type="http://schemas.openxmlformats.org/officeDocument/2006/relationships/slideLayout" Target="../slideLayouts/slideLayout160.xml"/><Relationship Id="rId10" Type="http://schemas.openxmlformats.org/officeDocument/2006/relationships/slideLayout" Target="../slideLayouts/slideLayout165.xml"/><Relationship Id="rId4" Type="http://schemas.openxmlformats.org/officeDocument/2006/relationships/slideLayout" Target="../slideLayouts/slideLayout159.xml"/><Relationship Id="rId9" Type="http://schemas.openxmlformats.org/officeDocument/2006/relationships/slideLayout" Target="../slideLayouts/slideLayout164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4.xml"/><Relationship Id="rId3" Type="http://schemas.openxmlformats.org/officeDocument/2006/relationships/slideLayout" Target="../slideLayouts/slideLayout169.xml"/><Relationship Id="rId7" Type="http://schemas.openxmlformats.org/officeDocument/2006/relationships/slideLayout" Target="../slideLayouts/slideLayout173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8.xml"/><Relationship Id="rId1" Type="http://schemas.openxmlformats.org/officeDocument/2006/relationships/slideLayout" Target="../slideLayouts/slideLayout167.xml"/><Relationship Id="rId6" Type="http://schemas.openxmlformats.org/officeDocument/2006/relationships/slideLayout" Target="../slideLayouts/slideLayout172.xml"/><Relationship Id="rId11" Type="http://schemas.openxmlformats.org/officeDocument/2006/relationships/slideLayout" Target="../slideLayouts/slideLayout177.xml"/><Relationship Id="rId5" Type="http://schemas.openxmlformats.org/officeDocument/2006/relationships/slideLayout" Target="../slideLayouts/slideLayout171.xml"/><Relationship Id="rId10" Type="http://schemas.openxmlformats.org/officeDocument/2006/relationships/slideLayout" Target="../slideLayouts/slideLayout176.xml"/><Relationship Id="rId4" Type="http://schemas.openxmlformats.org/officeDocument/2006/relationships/slideLayout" Target="../slideLayouts/slideLayout170.xml"/><Relationship Id="rId9" Type="http://schemas.openxmlformats.org/officeDocument/2006/relationships/slideLayout" Target="../slideLayouts/slideLayout175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5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180.xml"/><Relationship Id="rId7" Type="http://schemas.openxmlformats.org/officeDocument/2006/relationships/slideLayout" Target="../slideLayouts/slideLayout184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9.xml"/><Relationship Id="rId1" Type="http://schemas.openxmlformats.org/officeDocument/2006/relationships/slideLayout" Target="../slideLayouts/slideLayout178.xml"/><Relationship Id="rId6" Type="http://schemas.openxmlformats.org/officeDocument/2006/relationships/slideLayout" Target="../slideLayouts/slideLayout183.xml"/><Relationship Id="rId11" Type="http://schemas.openxmlformats.org/officeDocument/2006/relationships/slideLayout" Target="../slideLayouts/slideLayout188.xml"/><Relationship Id="rId5" Type="http://schemas.openxmlformats.org/officeDocument/2006/relationships/slideLayout" Target="../slideLayouts/slideLayout182.xml"/><Relationship Id="rId10" Type="http://schemas.openxmlformats.org/officeDocument/2006/relationships/slideLayout" Target="../slideLayouts/slideLayout187.xml"/><Relationship Id="rId4" Type="http://schemas.openxmlformats.org/officeDocument/2006/relationships/slideLayout" Target="../slideLayouts/slideLayout181.xml"/><Relationship Id="rId9" Type="http://schemas.openxmlformats.org/officeDocument/2006/relationships/slideLayout" Target="../slideLayouts/slideLayout186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6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191.xml"/><Relationship Id="rId7" Type="http://schemas.openxmlformats.org/officeDocument/2006/relationships/slideLayout" Target="../slideLayouts/slideLayout195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90.xml"/><Relationship Id="rId1" Type="http://schemas.openxmlformats.org/officeDocument/2006/relationships/slideLayout" Target="../slideLayouts/slideLayout189.xml"/><Relationship Id="rId6" Type="http://schemas.openxmlformats.org/officeDocument/2006/relationships/slideLayout" Target="../slideLayouts/slideLayout194.xml"/><Relationship Id="rId11" Type="http://schemas.openxmlformats.org/officeDocument/2006/relationships/slideLayout" Target="../slideLayouts/slideLayout199.xml"/><Relationship Id="rId5" Type="http://schemas.openxmlformats.org/officeDocument/2006/relationships/slideLayout" Target="../slideLayouts/slideLayout193.xml"/><Relationship Id="rId10" Type="http://schemas.openxmlformats.org/officeDocument/2006/relationships/slideLayout" Target="../slideLayouts/slideLayout198.xml"/><Relationship Id="rId4" Type="http://schemas.openxmlformats.org/officeDocument/2006/relationships/slideLayout" Target="../slideLayouts/slideLayout192.xml"/><Relationship Id="rId9" Type="http://schemas.openxmlformats.org/officeDocument/2006/relationships/slideLayout" Target="../slideLayouts/slideLayout197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7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202.xml"/><Relationship Id="rId7" Type="http://schemas.openxmlformats.org/officeDocument/2006/relationships/slideLayout" Target="../slideLayouts/slideLayout206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01.xml"/><Relationship Id="rId1" Type="http://schemas.openxmlformats.org/officeDocument/2006/relationships/slideLayout" Target="../slideLayouts/slideLayout200.xml"/><Relationship Id="rId6" Type="http://schemas.openxmlformats.org/officeDocument/2006/relationships/slideLayout" Target="../slideLayouts/slideLayout205.xml"/><Relationship Id="rId11" Type="http://schemas.openxmlformats.org/officeDocument/2006/relationships/slideLayout" Target="../slideLayouts/slideLayout210.xml"/><Relationship Id="rId5" Type="http://schemas.openxmlformats.org/officeDocument/2006/relationships/slideLayout" Target="../slideLayouts/slideLayout204.xml"/><Relationship Id="rId10" Type="http://schemas.openxmlformats.org/officeDocument/2006/relationships/slideLayout" Target="../slideLayouts/slideLayout209.xml"/><Relationship Id="rId4" Type="http://schemas.openxmlformats.org/officeDocument/2006/relationships/slideLayout" Target="../slideLayouts/slideLayout203.xml"/><Relationship Id="rId9" Type="http://schemas.openxmlformats.org/officeDocument/2006/relationships/slideLayout" Target="../slideLayouts/slideLayout20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5" Type="http://schemas.openxmlformats.org/officeDocument/2006/relationships/slideLayout" Target="../slideLayouts/slideLayout20.xml"/><Relationship Id="rId10" Type="http://schemas.openxmlformats.org/officeDocument/2006/relationships/image" Target="../media/image3.jpeg"/><Relationship Id="rId4" Type="http://schemas.openxmlformats.org/officeDocument/2006/relationships/slideLayout" Target="../slideLayouts/slideLayout19.xml"/><Relationship Id="rId9" Type="http://schemas.openxmlformats.org/officeDocument/2006/relationships/theme" Target="../theme/theme2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8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213.xml"/><Relationship Id="rId7" Type="http://schemas.openxmlformats.org/officeDocument/2006/relationships/slideLayout" Target="../slideLayouts/slideLayout217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12.xml"/><Relationship Id="rId1" Type="http://schemas.openxmlformats.org/officeDocument/2006/relationships/slideLayout" Target="../slideLayouts/slideLayout211.xml"/><Relationship Id="rId6" Type="http://schemas.openxmlformats.org/officeDocument/2006/relationships/slideLayout" Target="../slideLayouts/slideLayout216.xml"/><Relationship Id="rId11" Type="http://schemas.openxmlformats.org/officeDocument/2006/relationships/slideLayout" Target="../slideLayouts/slideLayout221.xml"/><Relationship Id="rId5" Type="http://schemas.openxmlformats.org/officeDocument/2006/relationships/slideLayout" Target="../slideLayouts/slideLayout215.xml"/><Relationship Id="rId10" Type="http://schemas.openxmlformats.org/officeDocument/2006/relationships/slideLayout" Target="../slideLayouts/slideLayout220.xml"/><Relationship Id="rId4" Type="http://schemas.openxmlformats.org/officeDocument/2006/relationships/slideLayout" Target="../slideLayouts/slideLayout214.xml"/><Relationship Id="rId9" Type="http://schemas.openxmlformats.org/officeDocument/2006/relationships/slideLayout" Target="../slideLayouts/slideLayout219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9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224.xml"/><Relationship Id="rId7" Type="http://schemas.openxmlformats.org/officeDocument/2006/relationships/slideLayout" Target="../slideLayouts/slideLayout228.xml"/><Relationship Id="rId12" Type="http://schemas.openxmlformats.org/officeDocument/2006/relationships/theme" Target="../theme/theme21.xml"/><Relationship Id="rId2" Type="http://schemas.openxmlformats.org/officeDocument/2006/relationships/slideLayout" Target="../slideLayouts/slideLayout223.xml"/><Relationship Id="rId1" Type="http://schemas.openxmlformats.org/officeDocument/2006/relationships/slideLayout" Target="../slideLayouts/slideLayout222.xml"/><Relationship Id="rId6" Type="http://schemas.openxmlformats.org/officeDocument/2006/relationships/slideLayout" Target="../slideLayouts/slideLayout227.xml"/><Relationship Id="rId11" Type="http://schemas.openxmlformats.org/officeDocument/2006/relationships/slideLayout" Target="../slideLayouts/slideLayout232.xml"/><Relationship Id="rId5" Type="http://schemas.openxmlformats.org/officeDocument/2006/relationships/slideLayout" Target="../slideLayouts/slideLayout226.xml"/><Relationship Id="rId10" Type="http://schemas.openxmlformats.org/officeDocument/2006/relationships/slideLayout" Target="../slideLayouts/slideLayout231.xml"/><Relationship Id="rId4" Type="http://schemas.openxmlformats.org/officeDocument/2006/relationships/slideLayout" Target="../slideLayouts/slideLayout225.xml"/><Relationship Id="rId9" Type="http://schemas.openxmlformats.org/officeDocument/2006/relationships/slideLayout" Target="../slideLayouts/slideLayout230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35.xml"/><Relationship Id="rId7" Type="http://schemas.openxmlformats.org/officeDocument/2006/relationships/slideLayout" Target="../slideLayouts/slideLayout239.xml"/><Relationship Id="rId12" Type="http://schemas.openxmlformats.org/officeDocument/2006/relationships/theme" Target="../theme/theme22.xml"/><Relationship Id="rId2" Type="http://schemas.openxmlformats.org/officeDocument/2006/relationships/slideLayout" Target="../slideLayouts/slideLayout234.xml"/><Relationship Id="rId1" Type="http://schemas.openxmlformats.org/officeDocument/2006/relationships/slideLayout" Target="../slideLayouts/slideLayout233.xml"/><Relationship Id="rId6" Type="http://schemas.openxmlformats.org/officeDocument/2006/relationships/slideLayout" Target="../slideLayouts/slideLayout238.xml"/><Relationship Id="rId11" Type="http://schemas.openxmlformats.org/officeDocument/2006/relationships/slideLayout" Target="../slideLayouts/slideLayout243.xml"/><Relationship Id="rId5" Type="http://schemas.openxmlformats.org/officeDocument/2006/relationships/slideLayout" Target="../slideLayouts/slideLayout237.xml"/><Relationship Id="rId10" Type="http://schemas.openxmlformats.org/officeDocument/2006/relationships/slideLayout" Target="../slideLayouts/slideLayout242.xml"/><Relationship Id="rId4" Type="http://schemas.openxmlformats.org/officeDocument/2006/relationships/slideLayout" Target="../slideLayouts/slideLayout236.xml"/><Relationship Id="rId9" Type="http://schemas.openxmlformats.org/officeDocument/2006/relationships/slideLayout" Target="../slideLayouts/slideLayout24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8.xml"/><Relationship Id="rId10" Type="http://schemas.openxmlformats.org/officeDocument/2006/relationships/image" Target="../media/image3.jpeg"/><Relationship Id="rId4" Type="http://schemas.openxmlformats.org/officeDocument/2006/relationships/slideLayout" Target="../slideLayouts/slideLayout27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63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2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67.xml"/><Relationship Id="rId7" Type="http://schemas.openxmlformats.org/officeDocument/2006/relationships/slideLayout" Target="../slideLayouts/slideLayout71.xml"/><Relationship Id="rId12" Type="http://schemas.openxmlformats.org/officeDocument/2006/relationships/slideLayout" Target="../slideLayouts/slideLayout76.xml"/><Relationship Id="rId2" Type="http://schemas.openxmlformats.org/officeDocument/2006/relationships/slideLayout" Target="../slideLayouts/slideLayout66.xml"/><Relationship Id="rId1" Type="http://schemas.openxmlformats.org/officeDocument/2006/relationships/slideLayout" Target="../slideLayouts/slideLayout65.xml"/><Relationship Id="rId6" Type="http://schemas.openxmlformats.org/officeDocument/2006/relationships/slideLayout" Target="../slideLayouts/slideLayout70.xml"/><Relationship Id="rId11" Type="http://schemas.openxmlformats.org/officeDocument/2006/relationships/slideLayout" Target="../slideLayouts/slideLayout75.xml"/><Relationship Id="rId5" Type="http://schemas.openxmlformats.org/officeDocument/2006/relationships/slideLayout" Target="../slideLayouts/slideLayout69.xml"/><Relationship Id="rId10" Type="http://schemas.openxmlformats.org/officeDocument/2006/relationships/slideLayout" Target="../slideLayouts/slideLayout74.xml"/><Relationship Id="rId4" Type="http://schemas.openxmlformats.org/officeDocument/2006/relationships/slideLayout" Target="../slideLayouts/slideLayout68.xml"/><Relationship Id="rId9" Type="http://schemas.openxmlformats.org/officeDocument/2006/relationships/slideLayout" Target="../slideLayouts/slideLayout73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4.xml"/><Relationship Id="rId13" Type="http://schemas.openxmlformats.org/officeDocument/2006/relationships/slideLayout" Target="../slideLayouts/slideLayout89.xml"/><Relationship Id="rId3" Type="http://schemas.openxmlformats.org/officeDocument/2006/relationships/slideLayout" Target="../slideLayouts/slideLayout79.xml"/><Relationship Id="rId7" Type="http://schemas.openxmlformats.org/officeDocument/2006/relationships/slideLayout" Target="../slideLayouts/slideLayout83.xml"/><Relationship Id="rId12" Type="http://schemas.openxmlformats.org/officeDocument/2006/relationships/slideLayout" Target="../slideLayouts/slideLayout88.xml"/><Relationship Id="rId2" Type="http://schemas.openxmlformats.org/officeDocument/2006/relationships/slideLayout" Target="../slideLayouts/slideLayout78.xml"/><Relationship Id="rId16" Type="http://schemas.openxmlformats.org/officeDocument/2006/relationships/theme" Target="../theme/theme8.xml"/><Relationship Id="rId1" Type="http://schemas.openxmlformats.org/officeDocument/2006/relationships/slideLayout" Target="../slideLayouts/slideLayout77.xml"/><Relationship Id="rId6" Type="http://schemas.openxmlformats.org/officeDocument/2006/relationships/slideLayout" Target="../slideLayouts/slideLayout82.xml"/><Relationship Id="rId11" Type="http://schemas.openxmlformats.org/officeDocument/2006/relationships/slideLayout" Target="../slideLayouts/slideLayout87.xml"/><Relationship Id="rId5" Type="http://schemas.openxmlformats.org/officeDocument/2006/relationships/slideLayout" Target="../slideLayouts/slideLayout81.xml"/><Relationship Id="rId15" Type="http://schemas.openxmlformats.org/officeDocument/2006/relationships/slideLayout" Target="../slideLayouts/slideLayout91.xml"/><Relationship Id="rId10" Type="http://schemas.openxmlformats.org/officeDocument/2006/relationships/slideLayout" Target="../slideLayouts/slideLayout86.xml"/><Relationship Id="rId4" Type="http://schemas.openxmlformats.org/officeDocument/2006/relationships/slideLayout" Target="../slideLayouts/slideLayout80.xml"/><Relationship Id="rId9" Type="http://schemas.openxmlformats.org/officeDocument/2006/relationships/slideLayout" Target="../slideLayouts/slideLayout85.xml"/><Relationship Id="rId14" Type="http://schemas.openxmlformats.org/officeDocument/2006/relationships/slideLayout" Target="../slideLayouts/slideLayout90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9.xml"/><Relationship Id="rId3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8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3.xml"/><Relationship Id="rId1" Type="http://schemas.openxmlformats.org/officeDocument/2006/relationships/slideLayout" Target="../slideLayouts/slideLayout92.xml"/><Relationship Id="rId6" Type="http://schemas.openxmlformats.org/officeDocument/2006/relationships/slideLayout" Target="../slideLayouts/slideLayout97.xml"/><Relationship Id="rId11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96.xml"/><Relationship Id="rId10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95.xml"/><Relationship Id="rId9" Type="http://schemas.openxmlformats.org/officeDocument/2006/relationships/slideLayout" Target="../slideLayouts/slideLayout10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488" y="486834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71488" y="8475134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ABA10A0-9BEA-45D8-8D67-EFD5BFB7970C}" type="datetime2">
              <a:rPr lang="en-US" smtClean="0"/>
              <a:pPr>
                <a:defRPr/>
              </a:pPr>
              <a:t>Friday, August 7, 2020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271713" y="8475134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843463" y="8475134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5826A2-C5E8-42B1-AEBA-899AE565CDA9}" type="slidenum">
              <a:rPr lang="en-US" altLang="ru-RU" smtClean="0"/>
              <a:pPr/>
              <a:t>‹#›</a:t>
            </a:fld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val="957269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04600" r:id="rId1"/>
    <p:sldLayoutId id="2147504601" r:id="rId2"/>
    <p:sldLayoutId id="2147504602" r:id="rId3"/>
    <p:sldLayoutId id="2147504603" r:id="rId4"/>
    <p:sldLayoutId id="2147504604" r:id="rId5"/>
    <p:sldLayoutId id="2147504605" r:id="rId6"/>
    <p:sldLayoutId id="2147504606" r:id="rId7"/>
    <p:sldLayoutId id="2147504607" r:id="rId8"/>
    <p:sldLayoutId id="2147504608" r:id="rId9"/>
    <p:sldLayoutId id="2147504609" r:id="rId10"/>
    <p:sldLayoutId id="2147504610" r:id="rId11"/>
    <p:sldLayoutId id="2147504540" r:id="rId12"/>
    <p:sldLayoutId id="2147504541" r:id="rId13"/>
    <p:sldLayoutId id="2147504542" r:id="rId14"/>
    <p:sldLayoutId id="2147505107" r:id="rId15"/>
  </p:sldLayoutIdLs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385762" y="1401199"/>
            <a:ext cx="6472238" cy="3175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>
              <a:solidFill>
                <a:prstClr val="black"/>
              </a:solidFill>
              <a:latin typeface="Franklin Gothic Book"/>
              <a:cs typeface="Arial" charset="0"/>
            </a:endParaRPr>
          </a:p>
        </p:txBody>
      </p:sp>
      <p:sp>
        <p:nvSpPr>
          <p:cNvPr id="2053" name="Text Placeholder 7"/>
          <p:cNvSpPr>
            <a:spLocks noGrp="1"/>
          </p:cNvSpPr>
          <p:nvPr>
            <p:ph type="body" idx="1"/>
          </p:nvPr>
        </p:nvSpPr>
        <p:spPr bwMode="auto">
          <a:xfrm>
            <a:off x="228600" y="2072217"/>
            <a:ext cx="6515100" cy="6034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  <a:endParaRPr lang="en-US" altLang="ru-RU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4857750" y="101602"/>
            <a:ext cx="1885950" cy="385233"/>
          </a:xfrm>
          <a:prstGeom prst="rect">
            <a:avLst/>
          </a:prstGeom>
        </p:spPr>
        <p:txBody>
          <a:bodyPr vert="horz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rgbClr val="7FD13B">
                    <a:shade val="75000"/>
                  </a:srgb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A110EF1-F112-4D30-96AC-4EF5AFE240D5}" type="datetime2">
              <a:rPr lang="en-US"/>
              <a:pPr>
                <a:defRPr/>
              </a:pPr>
              <a:t>Friday, August 7, 2020</a:t>
            </a:fld>
            <a:endParaRPr lang="en-US" dirty="0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2343150" y="101602"/>
            <a:ext cx="2514600" cy="385233"/>
          </a:xfrm>
          <a:prstGeom prst="rect">
            <a:avLst/>
          </a:prstGeom>
        </p:spPr>
        <p:txBody>
          <a:bodyPr vert="horz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rgbClr val="7FD13B">
                    <a:shade val="75000"/>
                  </a:srgb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6172200" y="8636002"/>
            <a:ext cx="571500" cy="32596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6FB833"/>
                </a:solidFill>
              </a:defRPr>
            </a:lvl1pPr>
          </a:lstStyle>
          <a:p>
            <a:pPr>
              <a:defRPr/>
            </a:pPr>
            <a:fld id="{A384BF77-9DD1-4020-B522-AF2FE4D0644B}" type="slidenum">
              <a:rPr lang="en-US" altLang="ru-RU">
                <a:latin typeface="Franklin Gothic Book"/>
              </a:rPr>
              <a:pPr>
                <a:defRPr/>
              </a:pPr>
              <a:t>‹#›</a:t>
            </a:fld>
            <a:endParaRPr lang="en-US" altLang="ru-RU" dirty="0">
              <a:latin typeface="Franklin Gothic Book"/>
            </a:endParaRPr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228600" y="609600"/>
            <a:ext cx="6515100" cy="1117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385762" y="1401199"/>
            <a:ext cx="6472238" cy="3175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>
              <a:solidFill>
                <a:prstClr val="black"/>
              </a:solidFill>
              <a:latin typeface="Franklin Gothic Book"/>
              <a:cs typeface="Arial" charset="0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385762" y="1410650"/>
            <a:ext cx="6472238" cy="3175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>
              <a:solidFill>
                <a:prstClr val="black"/>
              </a:solidFill>
              <a:latin typeface="Franklin Gothic Book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9972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04779" r:id="rId1"/>
    <p:sldLayoutId id="2147504780" r:id="rId2"/>
    <p:sldLayoutId id="2147504781" r:id="rId3"/>
    <p:sldLayoutId id="2147504782" r:id="rId4"/>
    <p:sldLayoutId id="2147504783" r:id="rId5"/>
    <p:sldLayoutId id="2147504784" r:id="rId6"/>
    <p:sldLayoutId id="2147504785" r:id="rId7"/>
    <p:sldLayoutId id="2147504786" r:id="rId8"/>
    <p:sldLayoutId id="2147504787" r:id="rId9"/>
    <p:sldLayoutId id="2147504788" r:id="rId10"/>
    <p:sldLayoutId id="214750478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7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7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7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7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700">
          <a:solidFill>
            <a:schemeClr val="tx2"/>
          </a:solidFill>
          <a:latin typeface="Franklin Gothic Medium" pitchFamily="34" charset="0"/>
        </a:defRPr>
      </a:lvl5pPr>
      <a:lvl6pPr marL="342892" algn="l" rtl="0" fontAlgn="base">
        <a:spcBef>
          <a:spcPct val="0"/>
        </a:spcBef>
        <a:spcAft>
          <a:spcPct val="0"/>
        </a:spcAft>
        <a:defRPr sz="2700">
          <a:solidFill>
            <a:schemeClr val="tx2"/>
          </a:solidFill>
          <a:latin typeface="Franklin Gothic Medium" pitchFamily="34" charset="0"/>
        </a:defRPr>
      </a:lvl6pPr>
      <a:lvl7pPr marL="685784" algn="l" rtl="0" fontAlgn="base">
        <a:spcBef>
          <a:spcPct val="0"/>
        </a:spcBef>
        <a:spcAft>
          <a:spcPct val="0"/>
        </a:spcAft>
        <a:defRPr sz="2700">
          <a:solidFill>
            <a:schemeClr val="tx2"/>
          </a:solidFill>
          <a:latin typeface="Franklin Gothic Medium" pitchFamily="34" charset="0"/>
        </a:defRPr>
      </a:lvl7pPr>
      <a:lvl8pPr marL="1028675" algn="l" rtl="0" fontAlgn="base">
        <a:spcBef>
          <a:spcPct val="0"/>
        </a:spcBef>
        <a:spcAft>
          <a:spcPct val="0"/>
        </a:spcAft>
        <a:defRPr sz="2700">
          <a:solidFill>
            <a:schemeClr val="tx2"/>
          </a:solidFill>
          <a:latin typeface="Franklin Gothic Medium" pitchFamily="34" charset="0"/>
        </a:defRPr>
      </a:lvl8pPr>
      <a:lvl9pPr marL="1371566" algn="l" rtl="0" fontAlgn="base">
        <a:spcBef>
          <a:spcPct val="0"/>
        </a:spcBef>
        <a:spcAft>
          <a:spcPct val="0"/>
        </a:spcAft>
        <a:defRPr sz="2700">
          <a:solidFill>
            <a:schemeClr val="tx2"/>
          </a:solidFill>
          <a:latin typeface="Franklin Gothic Medium" pitchFamily="34" charset="0"/>
        </a:defRPr>
      </a:lvl9pPr>
    </p:titleStyle>
    <p:bodyStyle>
      <a:lvl1pPr marL="257169" indent="-257169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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57198" indent="-214307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"/>
        <a:defRPr sz="2100" kern="1200">
          <a:solidFill>
            <a:schemeClr val="tx2"/>
          </a:solidFill>
          <a:latin typeface="+mn-lt"/>
          <a:ea typeface="+mn-ea"/>
          <a:cs typeface="+mn-cs"/>
        </a:defRPr>
      </a:lvl2pPr>
      <a:lvl3pPr marL="857229" indent="-171446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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00120" indent="-171446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"/>
        <a:defRPr sz="1500" kern="1200">
          <a:solidFill>
            <a:schemeClr val="tx2"/>
          </a:solidFill>
          <a:latin typeface="+mn-lt"/>
          <a:ea typeface="+mn-ea"/>
          <a:cs typeface="+mn-cs"/>
        </a:defRPr>
      </a:lvl4pPr>
      <a:lvl5pPr marL="1543011" indent="-171446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anose="05020102010507070707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1885903" indent="-171446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sz="1350" kern="1200">
          <a:solidFill>
            <a:schemeClr val="tx2"/>
          </a:solidFill>
          <a:latin typeface="+mn-lt"/>
          <a:ea typeface="+mn-ea"/>
          <a:cs typeface="+mn-cs"/>
        </a:defRPr>
      </a:lvl6pPr>
      <a:lvl7pPr marL="2228795" indent="-171446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71686" indent="-171446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sz="12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2914577" indent="-171446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sz="105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685784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057349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3A110EF1-F112-4D30-96AC-4EF5AFE240D5}" type="datetime2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Friday, August 7, 2020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hangingPunct="1">
              <a:defRPr/>
            </a:pPr>
            <a:fld id="{A384BF77-9DD1-4020-B522-AF2FE4D0644B}" type="slidenum">
              <a:rPr lang="en-US" alt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hangingPunct="1">
                <a:defRPr/>
              </a:pPr>
              <a:t>‹#›</a:t>
            </a:fld>
            <a:endParaRPr lang="en-US" altLang="ru-RU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81462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04843" r:id="rId1"/>
    <p:sldLayoutId id="2147504844" r:id="rId2"/>
    <p:sldLayoutId id="2147504845" r:id="rId3"/>
    <p:sldLayoutId id="2147504846" r:id="rId4"/>
    <p:sldLayoutId id="2147504847" r:id="rId5"/>
    <p:sldLayoutId id="2147504848" r:id="rId6"/>
    <p:sldLayoutId id="2147504849" r:id="rId7"/>
    <p:sldLayoutId id="2147504850" r:id="rId8"/>
    <p:sldLayoutId id="2147504851" r:id="rId9"/>
    <p:sldLayoutId id="2147504852" r:id="rId10"/>
    <p:sldLayoutId id="2147504853" r:id="rId11"/>
    <p:sldLayoutId id="2147504854" r:id="rId12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385762" y="1401198"/>
            <a:ext cx="6472238" cy="3175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>
              <a:solidFill>
                <a:prstClr val="black"/>
              </a:solidFill>
              <a:latin typeface="Franklin Gothic Book"/>
              <a:cs typeface="Arial" charset="0"/>
            </a:endParaRPr>
          </a:p>
        </p:txBody>
      </p:sp>
      <p:sp>
        <p:nvSpPr>
          <p:cNvPr id="2053" name="Text Placeholder 7"/>
          <p:cNvSpPr>
            <a:spLocks noGrp="1"/>
          </p:cNvSpPr>
          <p:nvPr>
            <p:ph type="body" idx="1"/>
          </p:nvPr>
        </p:nvSpPr>
        <p:spPr bwMode="auto">
          <a:xfrm>
            <a:off x="228600" y="2072217"/>
            <a:ext cx="6515100" cy="6034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  <a:endParaRPr lang="en-US" altLang="ru-RU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4857750" y="101601"/>
            <a:ext cx="1885950" cy="385233"/>
          </a:xfrm>
          <a:prstGeom prst="rect">
            <a:avLst/>
          </a:prstGeom>
        </p:spPr>
        <p:txBody>
          <a:bodyPr vert="horz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rgbClr val="7FD13B">
                    <a:shade val="75000"/>
                  </a:srgb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A110EF1-F112-4D30-96AC-4EF5AFE240D5}" type="datetime2">
              <a:rPr lang="en-US"/>
              <a:pPr>
                <a:defRPr/>
              </a:pPr>
              <a:t>Friday, August 7, 2020</a:t>
            </a:fld>
            <a:endParaRPr lang="en-US" dirty="0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2343150" y="101601"/>
            <a:ext cx="2514600" cy="385233"/>
          </a:xfrm>
          <a:prstGeom prst="rect">
            <a:avLst/>
          </a:prstGeom>
        </p:spPr>
        <p:txBody>
          <a:bodyPr vert="horz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rgbClr val="7FD13B">
                    <a:shade val="75000"/>
                  </a:srgb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6172200" y="8636001"/>
            <a:ext cx="571500" cy="32596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6FB833"/>
                </a:solidFill>
              </a:defRPr>
            </a:lvl1pPr>
          </a:lstStyle>
          <a:p>
            <a:pPr>
              <a:defRPr/>
            </a:pPr>
            <a:fld id="{A384BF77-9DD1-4020-B522-AF2FE4D0644B}" type="slidenum">
              <a:rPr lang="en-US" altLang="ru-RU">
                <a:latin typeface="Franklin Gothic Book"/>
              </a:rPr>
              <a:pPr>
                <a:defRPr/>
              </a:pPr>
              <a:t>‹#›</a:t>
            </a:fld>
            <a:endParaRPr lang="en-US" altLang="ru-RU" dirty="0">
              <a:latin typeface="Franklin Gothic Book"/>
            </a:endParaRPr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228600" y="609600"/>
            <a:ext cx="6515100" cy="1117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385762" y="1401198"/>
            <a:ext cx="6472238" cy="3175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>
              <a:solidFill>
                <a:prstClr val="black"/>
              </a:solidFill>
              <a:latin typeface="Franklin Gothic Book"/>
              <a:cs typeface="Arial" charset="0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385762" y="1410649"/>
            <a:ext cx="6472238" cy="3175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>
              <a:solidFill>
                <a:prstClr val="black"/>
              </a:solidFill>
              <a:latin typeface="Franklin Gothic Book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131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04856" r:id="rId1"/>
    <p:sldLayoutId id="2147504857" r:id="rId2"/>
    <p:sldLayoutId id="2147504858" r:id="rId3"/>
    <p:sldLayoutId id="2147504859" r:id="rId4"/>
    <p:sldLayoutId id="2147504860" r:id="rId5"/>
    <p:sldLayoutId id="2147504861" r:id="rId6"/>
    <p:sldLayoutId id="2147504862" r:id="rId7"/>
    <p:sldLayoutId id="2147504863" r:id="rId8"/>
    <p:sldLayoutId id="2147504864" r:id="rId9"/>
    <p:sldLayoutId id="2147504865" r:id="rId10"/>
    <p:sldLayoutId id="214750486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7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7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7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7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700">
          <a:solidFill>
            <a:schemeClr val="tx2"/>
          </a:solidFill>
          <a:latin typeface="Franklin Gothic Medium" pitchFamily="34" charset="0"/>
        </a:defRPr>
      </a:lvl5pPr>
      <a:lvl6pPr marL="342900" algn="l" rtl="0" fontAlgn="base">
        <a:spcBef>
          <a:spcPct val="0"/>
        </a:spcBef>
        <a:spcAft>
          <a:spcPct val="0"/>
        </a:spcAft>
        <a:defRPr sz="2700">
          <a:solidFill>
            <a:schemeClr val="tx2"/>
          </a:solidFill>
          <a:latin typeface="Franklin Gothic Medium" pitchFamily="34" charset="0"/>
        </a:defRPr>
      </a:lvl6pPr>
      <a:lvl7pPr marL="685800" algn="l" rtl="0" fontAlgn="base">
        <a:spcBef>
          <a:spcPct val="0"/>
        </a:spcBef>
        <a:spcAft>
          <a:spcPct val="0"/>
        </a:spcAft>
        <a:defRPr sz="2700">
          <a:solidFill>
            <a:schemeClr val="tx2"/>
          </a:solidFill>
          <a:latin typeface="Franklin Gothic Medium" pitchFamily="34" charset="0"/>
        </a:defRPr>
      </a:lvl7pPr>
      <a:lvl8pPr marL="1028700" algn="l" rtl="0" fontAlgn="base">
        <a:spcBef>
          <a:spcPct val="0"/>
        </a:spcBef>
        <a:spcAft>
          <a:spcPct val="0"/>
        </a:spcAft>
        <a:defRPr sz="2700">
          <a:solidFill>
            <a:schemeClr val="tx2"/>
          </a:solidFill>
          <a:latin typeface="Franklin Gothic Medium" pitchFamily="34" charset="0"/>
        </a:defRPr>
      </a:lvl8pPr>
      <a:lvl9pPr marL="1371600" algn="l" rtl="0" fontAlgn="base">
        <a:spcBef>
          <a:spcPct val="0"/>
        </a:spcBef>
        <a:spcAft>
          <a:spcPct val="0"/>
        </a:spcAft>
        <a:defRPr sz="2700">
          <a:solidFill>
            <a:schemeClr val="tx2"/>
          </a:solidFill>
          <a:latin typeface="Franklin Gothic Medium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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"/>
        <a:defRPr sz="2100" kern="1200">
          <a:solidFill>
            <a:schemeClr val="tx2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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"/>
        <a:defRPr sz="1500" kern="1200">
          <a:solidFill>
            <a:schemeClr val="tx2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anose="05020102010507070707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1885950" indent="-17145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sz="1350" kern="1200">
          <a:solidFill>
            <a:schemeClr val="tx2"/>
          </a:solidFill>
          <a:latin typeface="+mn-lt"/>
          <a:ea typeface="+mn-ea"/>
          <a:cs typeface="+mn-cs"/>
        </a:defRPr>
      </a:lvl6pPr>
      <a:lvl7pPr marL="2228850" indent="-17145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71750" indent="-17145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sz="12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2914650" indent="-17145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sz="105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385762" y="1401209"/>
            <a:ext cx="6472238" cy="3175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Franklin Gothic Book"/>
              <a:cs typeface="Arial" charset="0"/>
            </a:endParaRPr>
          </a:p>
        </p:txBody>
      </p:sp>
      <p:sp>
        <p:nvSpPr>
          <p:cNvPr id="1029" name="Text Placeholder 7"/>
          <p:cNvSpPr>
            <a:spLocks noGrp="1"/>
          </p:cNvSpPr>
          <p:nvPr>
            <p:ph type="body" idx="1"/>
          </p:nvPr>
        </p:nvSpPr>
        <p:spPr bwMode="auto">
          <a:xfrm>
            <a:off x="228600" y="2071688"/>
            <a:ext cx="6515100" cy="603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4857750" y="101600"/>
            <a:ext cx="1885950" cy="385763"/>
          </a:xfrm>
          <a:prstGeom prst="rect">
            <a:avLst/>
          </a:prstGeom>
        </p:spPr>
        <p:txBody>
          <a:bodyPr vert="horz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7FD13B">
                    <a:shade val="75000"/>
                  </a:srgb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30CDDAD-E6CC-4039-8893-A03EB338B91A}" type="datetime2">
              <a:rPr lang="en-US"/>
              <a:pPr>
                <a:defRPr/>
              </a:pPr>
              <a:t>Friday, August 7, 2020</a:t>
            </a:fld>
            <a:endParaRPr lang="en-US" dirty="0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2343150" y="101600"/>
            <a:ext cx="2514600" cy="385763"/>
          </a:xfrm>
          <a:prstGeom prst="rect">
            <a:avLst/>
          </a:prstGeom>
        </p:spPr>
        <p:txBody>
          <a:bodyPr vert="horz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7FD13B">
                    <a:shade val="75000"/>
                  </a:srgb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6172200" y="8636000"/>
            <a:ext cx="571500" cy="3254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6FB833"/>
                </a:solidFill>
              </a:defRPr>
            </a:lvl1pPr>
          </a:lstStyle>
          <a:p>
            <a:pPr>
              <a:defRPr/>
            </a:pPr>
            <a:fld id="{905F90A5-1CB3-48A9-BB65-AB35D9B6D4E0}" type="slidenum">
              <a:rPr lang="en-US" altLang="ru-RU"/>
              <a:pPr>
                <a:defRPr/>
              </a:pPr>
              <a:t>‹#›</a:t>
            </a:fld>
            <a:endParaRPr lang="en-US" altLang="ru-RU" dirty="0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228600" y="609600"/>
            <a:ext cx="6515100" cy="1117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385762" y="1401209"/>
            <a:ext cx="6472238" cy="3175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Franklin Gothic Book"/>
              <a:cs typeface="Arial" charset="0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385762" y="1410659"/>
            <a:ext cx="6472238" cy="3175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Franklin Gothic Book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5191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04868" r:id="rId1"/>
    <p:sldLayoutId id="2147504869" r:id="rId2"/>
    <p:sldLayoutId id="2147504870" r:id="rId3"/>
    <p:sldLayoutId id="2147504871" r:id="rId4"/>
    <p:sldLayoutId id="2147504872" r:id="rId5"/>
    <p:sldLayoutId id="2147504873" r:id="rId6"/>
    <p:sldLayoutId id="2147504874" r:id="rId7"/>
    <p:sldLayoutId id="2147504875" r:id="rId8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Book Antiqu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Book Antiqu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Book Antiqu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Book Antiqu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anose="05020102010507070707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807200"/>
            <a:ext cx="6858000" cy="23368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6858000" cy="68072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5024967"/>
            <a:ext cx="6858000" cy="304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2133600"/>
            <a:ext cx="6858000" cy="68072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45407" y="5829300"/>
            <a:ext cx="4883944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3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57250" y="975785"/>
            <a:ext cx="4800600" cy="4633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629150" y="8229601"/>
            <a:ext cx="18859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825" b="1">
                <a:solidFill>
                  <a:prstClr val="black">
                    <a:lumMod val="50000"/>
                    <a:lumOff val="50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D05864A-FB5B-437B-A955-D36A3A454874}" type="datetimeFigureOut">
              <a:rPr lang="ru-RU"/>
              <a:pPr>
                <a:defRPr/>
              </a:pPr>
              <a:t>07.08.2020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" y="8229601"/>
            <a:ext cx="25146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825" b="1">
                <a:solidFill>
                  <a:prstClr val="black">
                    <a:lumMod val="50000"/>
                    <a:lumOff val="50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857500" y="8229601"/>
            <a:ext cx="1371600" cy="48683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900" b="1" smtClean="0">
                <a:solidFill>
                  <a:srgbClr val="7F7F7F"/>
                </a:solidFill>
                <a:latin typeface="Trebuchet MS" panose="020B0603020202020204" pitchFamily="34" charset="0"/>
              </a:defRPr>
            </a:lvl1pPr>
          </a:lstStyle>
          <a:p>
            <a:pPr>
              <a:defRPr/>
            </a:pPr>
            <a:fld id="{30722886-8936-490A-82D3-411B03E3FCCD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035723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04916" r:id="rId1"/>
    <p:sldLayoutId id="2147504917" r:id="rId2"/>
    <p:sldLayoutId id="2147504918" r:id="rId3"/>
    <p:sldLayoutId id="2147504919" r:id="rId4"/>
    <p:sldLayoutId id="2147504920" r:id="rId5"/>
    <p:sldLayoutId id="2147504921" r:id="rId6"/>
    <p:sldLayoutId id="2147504922" r:id="rId7"/>
    <p:sldLayoutId id="2147504923" r:id="rId8"/>
    <p:sldLayoutId id="2147504924" r:id="rId9"/>
    <p:sldLayoutId id="2147504925" r:id="rId10"/>
    <p:sldLayoutId id="2147504926" r:id="rId11"/>
  </p:sldLayoutIdLst>
  <p:timing>
    <p:tnLst>
      <p:par>
        <p:cTn id="1" dur="indefinite" restart="never" nodeType="tmRoot"/>
      </p:par>
    </p:tnLst>
  </p:timing>
  <p:txStyles>
    <p:titleStyle>
      <a:lvl1pPr marL="239316" indent="-239316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anose="02040502050405020303" pitchFamily="18" charset="0"/>
        <a:buChar char="*"/>
        <a:defRPr sz="345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239316" indent="-239316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anose="02040502050405020303" pitchFamily="18" charset="0"/>
        <a:buChar char="*"/>
        <a:defRPr sz="3450" b="1">
          <a:solidFill>
            <a:schemeClr val="tx1"/>
          </a:solidFill>
          <a:latin typeface="Trebuchet MS" pitchFamily="34" charset="0"/>
        </a:defRPr>
      </a:lvl2pPr>
      <a:lvl3pPr marL="239316" indent="-239316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anose="02040502050405020303" pitchFamily="18" charset="0"/>
        <a:buChar char="*"/>
        <a:defRPr sz="3450" b="1">
          <a:solidFill>
            <a:schemeClr val="tx1"/>
          </a:solidFill>
          <a:latin typeface="Trebuchet MS" pitchFamily="34" charset="0"/>
        </a:defRPr>
      </a:lvl3pPr>
      <a:lvl4pPr marL="239316" indent="-239316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anose="02040502050405020303" pitchFamily="18" charset="0"/>
        <a:buChar char="*"/>
        <a:defRPr sz="3450" b="1">
          <a:solidFill>
            <a:schemeClr val="tx1"/>
          </a:solidFill>
          <a:latin typeface="Trebuchet MS" pitchFamily="34" charset="0"/>
        </a:defRPr>
      </a:lvl4pPr>
      <a:lvl5pPr marL="239316" indent="-239316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anose="02040502050405020303" pitchFamily="18" charset="0"/>
        <a:buChar char="*"/>
        <a:defRPr sz="345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171450" indent="-136922" algn="l" rtl="0" eaLnBrk="0" fontAlgn="base" hangingPunct="0">
        <a:spcBef>
          <a:spcPct val="20000"/>
        </a:spcBef>
        <a:spcAft>
          <a:spcPts val="225"/>
        </a:spcAft>
        <a:buClr>
          <a:srgbClr val="C3260C"/>
        </a:buClr>
        <a:buSzPct val="130000"/>
        <a:buFont typeface="Georgia" panose="02040502050405020303" pitchFamily="18" charset="0"/>
        <a:buChar char="*"/>
        <a:defRPr sz="1650" kern="1200">
          <a:solidFill>
            <a:srgbClr val="404040"/>
          </a:solidFill>
          <a:latin typeface="+mn-lt"/>
          <a:ea typeface="+mn-ea"/>
          <a:cs typeface="+mn-cs"/>
        </a:defRPr>
      </a:lvl1pPr>
      <a:lvl2pPr marL="410766" indent="-136922" algn="l" rtl="0" eaLnBrk="0" fontAlgn="base" hangingPunct="0">
        <a:spcBef>
          <a:spcPct val="20000"/>
        </a:spcBef>
        <a:spcAft>
          <a:spcPts val="225"/>
        </a:spcAft>
        <a:buClr>
          <a:srgbClr val="C3260C"/>
        </a:buClr>
        <a:buSzPct val="130000"/>
        <a:buFont typeface="Georgia" panose="02040502050405020303" pitchFamily="18" charset="0"/>
        <a:buChar char="*"/>
        <a:defRPr sz="1500" kern="1200">
          <a:solidFill>
            <a:srgbClr val="404040"/>
          </a:solidFill>
          <a:latin typeface="+mn-lt"/>
          <a:ea typeface="+mn-ea"/>
          <a:cs typeface="+mn-cs"/>
        </a:defRPr>
      </a:lvl2pPr>
      <a:lvl3pPr marL="616744" indent="-136922" algn="l" rtl="0" eaLnBrk="0" fontAlgn="base" hangingPunct="0">
        <a:spcBef>
          <a:spcPct val="20000"/>
        </a:spcBef>
        <a:spcAft>
          <a:spcPts val="225"/>
        </a:spcAft>
        <a:buClr>
          <a:srgbClr val="C3260C"/>
        </a:buClr>
        <a:buSzPct val="130000"/>
        <a:buFont typeface="Georgia" panose="02040502050405020303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822722" indent="-136922" algn="l" rtl="0" eaLnBrk="0" fontAlgn="base" hangingPunct="0">
        <a:spcBef>
          <a:spcPct val="20000"/>
        </a:spcBef>
        <a:spcAft>
          <a:spcPts val="225"/>
        </a:spcAft>
        <a:buClr>
          <a:srgbClr val="C3260C"/>
        </a:buClr>
        <a:buSzPct val="130000"/>
        <a:buFont typeface="Georgia" panose="02040502050405020303" pitchFamily="18" charset="0"/>
        <a:buChar char="*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1041797" indent="-136922" algn="l" rtl="0" eaLnBrk="0" fontAlgn="base" hangingPunct="0">
        <a:spcBef>
          <a:spcPct val="20000"/>
        </a:spcBef>
        <a:spcAft>
          <a:spcPts val="225"/>
        </a:spcAft>
        <a:buClr>
          <a:srgbClr val="C3260C"/>
        </a:buClr>
        <a:buSzPct val="130000"/>
        <a:buFont typeface="Georgia" panose="02040502050405020303" pitchFamily="18" charset="0"/>
        <a:buChar char="*"/>
        <a:defRPr sz="1050" kern="1200">
          <a:solidFill>
            <a:srgbClr val="404040"/>
          </a:solidFill>
          <a:latin typeface="+mn-lt"/>
          <a:ea typeface="+mn-ea"/>
          <a:cs typeface="+mn-cs"/>
        </a:defRPr>
      </a:lvl5pPr>
      <a:lvl6pPr marL="1248156" indent="-137160" algn="l" defTabSz="685800" rtl="0" eaLnBrk="1" latinLnBrk="0" hangingPunct="1">
        <a:spcBef>
          <a:spcPct val="20000"/>
        </a:spcBef>
        <a:spcAft>
          <a:spcPts val="225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474470" indent="-137160" algn="l" defTabSz="685800" rtl="0" eaLnBrk="1" latinLnBrk="0" hangingPunct="1">
        <a:spcBef>
          <a:spcPct val="20000"/>
        </a:spcBef>
        <a:spcAft>
          <a:spcPts val="225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714500" indent="-137160" algn="l" defTabSz="685800" rtl="0" eaLnBrk="1" latinLnBrk="0" hangingPunct="1">
        <a:spcBef>
          <a:spcPct val="20000"/>
        </a:spcBef>
        <a:spcAft>
          <a:spcPts val="225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940814" indent="-137160" algn="l" defTabSz="685800" rtl="0" eaLnBrk="1" latinLnBrk="0" hangingPunct="1">
        <a:spcBef>
          <a:spcPct val="20000"/>
        </a:spcBef>
        <a:spcAft>
          <a:spcPts val="225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342900" y="366713"/>
            <a:ext cx="61722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342900" y="2133600"/>
            <a:ext cx="6172200" cy="603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663"/>
            <a:ext cx="16002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4A0C48FD-C1D8-4729-B87F-34051E6C7E70}" type="datetimeFigureOut">
              <a:rPr lang="ru-RU"/>
              <a:pPr>
                <a:defRPr/>
              </a:pPr>
              <a:t>07.08.2020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663"/>
            <a:ext cx="21717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663"/>
            <a:ext cx="1600200" cy="4857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794FD428-333D-452C-88A3-AF312B8D8CA5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703184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04952" r:id="rId1"/>
    <p:sldLayoutId id="2147504953" r:id="rId2"/>
    <p:sldLayoutId id="2147504954" r:id="rId3"/>
    <p:sldLayoutId id="2147504955" r:id="rId4"/>
    <p:sldLayoutId id="2147504956" r:id="rId5"/>
    <p:sldLayoutId id="2147504957" r:id="rId6"/>
    <p:sldLayoutId id="2147504958" r:id="rId7"/>
    <p:sldLayoutId id="2147504959" r:id="rId8"/>
    <p:sldLayoutId id="2147504960" r:id="rId9"/>
    <p:sldLayoutId id="2147504961" r:id="rId10"/>
    <p:sldLayoutId id="214750496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14300" y="2179638"/>
            <a:ext cx="6623050" cy="67278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4300" y="203200"/>
            <a:ext cx="6610350" cy="179546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5750" y="474663"/>
            <a:ext cx="6286500" cy="14049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5750" y="2292350"/>
            <a:ext cx="6305550" cy="5875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7813" y="8475663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825">
                <a:solidFill>
                  <a:prstClr val="black">
                    <a:tint val="75000"/>
                  </a:prstClr>
                </a:solidFill>
                <a:latin typeface="Franklin Gothic Medium"/>
                <a:cs typeface="+mn-cs"/>
              </a:defRPr>
            </a:lvl1pPr>
          </a:lstStyle>
          <a:p>
            <a:pPr>
              <a:defRPr/>
            </a:pPr>
            <a:fld id="{6E864C24-37FD-496A-9F12-0DC82ED4693F}" type="datetimeFigureOut">
              <a:rPr lang="ru-RU"/>
              <a:pPr>
                <a:defRPr/>
              </a:pPr>
              <a:t>07.08.2020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0" y="8475663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825">
                <a:solidFill>
                  <a:prstClr val="black">
                    <a:tint val="75000"/>
                  </a:prstClr>
                </a:solidFill>
                <a:latin typeface="Franklin Gothic Medium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75375" y="8472488"/>
            <a:ext cx="436563" cy="366712"/>
          </a:xfrm>
          <a:prstGeom prst="rect">
            <a:avLst/>
          </a:prstGeom>
          <a:ln w="19050"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825" smtClean="0">
                <a:solidFill>
                  <a:srgbClr val="898989"/>
                </a:solidFill>
                <a:latin typeface="Franklin Gothic Medium" panose="020B0603020102020204" pitchFamily="34" charset="0"/>
              </a:defRPr>
            </a:lvl1pPr>
          </a:lstStyle>
          <a:p>
            <a:pPr>
              <a:defRPr/>
            </a:pPr>
            <a:fld id="{86599315-6471-4A96-860E-9B712F8BC4F1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416021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04964" r:id="rId1"/>
    <p:sldLayoutId id="2147504965" r:id="rId2"/>
    <p:sldLayoutId id="2147504966" r:id="rId3"/>
    <p:sldLayoutId id="2147504967" r:id="rId4"/>
    <p:sldLayoutId id="2147504968" r:id="rId5"/>
    <p:sldLayoutId id="2147504969" r:id="rId6"/>
    <p:sldLayoutId id="2147504970" r:id="rId7"/>
    <p:sldLayoutId id="2147504971" r:id="rId8"/>
    <p:sldLayoutId id="2147504972" r:id="rId9"/>
    <p:sldLayoutId id="2147504973" r:id="rId10"/>
    <p:sldLayoutId id="214750497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kern="1200" cap="all" spc="15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Franklin Gothic Medium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Franklin Gothic Medium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Franklin Gothic Medium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Franklin Gothic Medium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Franklin Gothic Medium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Franklin Gothic Medium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Franklin Gothic Medium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Franklin Gothic Medium" pitchFamily="34" charset="0"/>
        </a:defRPr>
      </a:lvl9pPr>
    </p:titleStyle>
    <p:bodyStyle>
      <a:lvl1pPr marL="204788" indent="-1714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anose="05020102010507070707" pitchFamily="18" charset="2"/>
        <a:buChar char=""/>
        <a:defRPr sz="1500" kern="1200" spc="113">
          <a:solidFill>
            <a:schemeClr val="tx2"/>
          </a:solidFill>
          <a:latin typeface="+mn-lt"/>
          <a:ea typeface="+mn-ea"/>
          <a:cs typeface="+mn-cs"/>
        </a:defRPr>
      </a:lvl1pPr>
      <a:lvl2pPr marL="409575" indent="-13652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kern="1200" spc="75">
          <a:solidFill>
            <a:schemeClr val="tx2"/>
          </a:solidFill>
          <a:latin typeface="+mn-lt"/>
          <a:ea typeface="+mn-ea"/>
          <a:cs typeface="+mn-cs"/>
        </a:defRPr>
      </a:lvl2pPr>
      <a:lvl3pPr marL="615950" indent="-136525" algn="l" rtl="0" eaLnBrk="0" fontAlgn="base" hangingPunct="0">
        <a:spcBef>
          <a:spcPct val="20000"/>
        </a:spcBef>
        <a:spcAft>
          <a:spcPct val="0"/>
        </a:spcAft>
        <a:buClr>
          <a:srgbClr val="928B70"/>
        </a:buClr>
        <a:buFont typeface="Wingdings" panose="05000000000000000000" pitchFamily="2" charset="2"/>
        <a:buChar char="§"/>
        <a:defRPr sz="1200" kern="1200" spc="75">
          <a:solidFill>
            <a:schemeClr val="tx2"/>
          </a:solidFill>
          <a:latin typeface="+mn-lt"/>
          <a:ea typeface="+mn-ea"/>
          <a:cs typeface="+mn-cs"/>
        </a:defRPr>
      </a:lvl3pPr>
      <a:lvl4pPr marL="822325" indent="-136525" algn="l" rtl="0" eaLnBrk="0" fontAlgn="base" hangingPunct="0">
        <a:spcBef>
          <a:spcPct val="20000"/>
        </a:spcBef>
        <a:spcAft>
          <a:spcPct val="0"/>
        </a:spcAft>
        <a:buClr>
          <a:srgbClr val="87706B"/>
        </a:buClr>
        <a:buFont typeface="Wingdings" panose="05000000000000000000" pitchFamily="2" charset="2"/>
        <a:buChar char="§"/>
        <a:defRPr sz="1000" kern="1200">
          <a:solidFill>
            <a:schemeClr val="tx2"/>
          </a:solidFill>
          <a:latin typeface="+mn-lt"/>
          <a:ea typeface="+mn-ea"/>
          <a:cs typeface="+mn-cs"/>
        </a:defRPr>
      </a:lvl4pPr>
      <a:lvl5pPr marL="958850" indent="-136525" algn="l" rtl="0" eaLnBrk="0" fontAlgn="base" hangingPunct="0">
        <a:spcBef>
          <a:spcPct val="20000"/>
        </a:spcBef>
        <a:spcAft>
          <a:spcPct val="0"/>
        </a:spcAft>
        <a:buClr>
          <a:srgbClr val="6F777D"/>
        </a:buClr>
        <a:buFont typeface="Wingdings" panose="05000000000000000000" pitchFamily="2" charset="2"/>
        <a:buChar char="§"/>
        <a:defRPr sz="900" kern="1200" spc="75">
          <a:solidFill>
            <a:schemeClr val="tx2"/>
          </a:solidFill>
          <a:latin typeface="+mn-lt"/>
          <a:ea typeface="+mn-ea"/>
          <a:cs typeface="+mn-cs"/>
        </a:defRPr>
      </a:lvl5pPr>
      <a:lvl6pPr marL="1165860" indent="-137160" algn="l" defTabSz="6858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900" kern="1200">
          <a:solidFill>
            <a:schemeClr val="tx2"/>
          </a:solidFill>
          <a:latin typeface="+mn-lt"/>
          <a:ea typeface="+mn-ea"/>
          <a:cs typeface="+mn-cs"/>
        </a:defRPr>
      </a:lvl6pPr>
      <a:lvl7pPr marL="1371600" indent="-137160" algn="l" defTabSz="6858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900" kern="1200">
          <a:solidFill>
            <a:schemeClr val="tx2"/>
          </a:solidFill>
          <a:latin typeface="+mn-lt"/>
          <a:ea typeface="+mn-ea"/>
          <a:cs typeface="+mn-cs"/>
        </a:defRPr>
      </a:lvl7pPr>
      <a:lvl8pPr marL="1577340" indent="-137160" algn="l" defTabSz="6858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900" kern="1200">
          <a:solidFill>
            <a:schemeClr val="tx2"/>
          </a:solidFill>
          <a:latin typeface="+mn-lt"/>
          <a:ea typeface="+mn-ea"/>
          <a:cs typeface="+mn-cs"/>
        </a:defRPr>
      </a:lvl8pPr>
      <a:lvl9pPr marL="1783080" indent="-137160" algn="l" defTabSz="6858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9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807200"/>
            <a:ext cx="6858000" cy="23368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6858000" cy="68072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5024967"/>
            <a:ext cx="6858000" cy="304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2133600"/>
            <a:ext cx="6858000" cy="68072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45407" y="5829300"/>
            <a:ext cx="4883944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844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57250" y="975785"/>
            <a:ext cx="4800600" cy="4633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629150" y="8229602"/>
            <a:ext cx="18859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825" b="1">
                <a:solidFill>
                  <a:prstClr val="black">
                    <a:lumMod val="50000"/>
                    <a:lumOff val="50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51D4E08-A844-448C-B81E-BF3207E2D136}" type="datetimeFigureOut">
              <a:rPr lang="ru-RU"/>
              <a:pPr>
                <a:defRPr/>
              </a:pPr>
              <a:t>07.08.2020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" y="8229602"/>
            <a:ext cx="25146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825" b="1">
                <a:solidFill>
                  <a:prstClr val="black">
                    <a:lumMod val="50000"/>
                    <a:lumOff val="50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857500" y="8229602"/>
            <a:ext cx="13716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 b="1">
                <a:solidFill>
                  <a:prstClr val="black">
                    <a:lumMod val="50000"/>
                    <a:lumOff val="50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6ECD4CC-CCA8-437B-8EEA-DD255E825CD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9042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04976" r:id="rId1"/>
    <p:sldLayoutId id="2147504977" r:id="rId2"/>
    <p:sldLayoutId id="2147504978" r:id="rId3"/>
    <p:sldLayoutId id="2147504979" r:id="rId4"/>
    <p:sldLayoutId id="2147504980" r:id="rId5"/>
    <p:sldLayoutId id="2147504981" r:id="rId6"/>
    <p:sldLayoutId id="2147504982" r:id="rId7"/>
    <p:sldLayoutId id="2147504983" r:id="rId8"/>
    <p:sldLayoutId id="2147504984" r:id="rId9"/>
    <p:sldLayoutId id="2147504985" r:id="rId10"/>
    <p:sldLayoutId id="2147504986" r:id="rId11"/>
  </p:sldLayoutIdLst>
  <p:timing>
    <p:tnLst>
      <p:par>
        <p:cTn id="1" dur="indefinite" restart="never" nodeType="tmRoot"/>
      </p:par>
    </p:tnLst>
  </p:timing>
  <p:txStyles>
    <p:titleStyle>
      <a:lvl1pPr marL="239316" indent="-239316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345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239316" indent="-239316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3450" b="1">
          <a:solidFill>
            <a:schemeClr val="tx1"/>
          </a:solidFill>
          <a:latin typeface="Trebuchet MS" pitchFamily="34" charset="0"/>
        </a:defRPr>
      </a:lvl2pPr>
      <a:lvl3pPr marL="239316" indent="-239316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3450" b="1">
          <a:solidFill>
            <a:schemeClr val="tx1"/>
          </a:solidFill>
          <a:latin typeface="Trebuchet MS" pitchFamily="34" charset="0"/>
        </a:defRPr>
      </a:lvl3pPr>
      <a:lvl4pPr marL="239316" indent="-239316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3450" b="1">
          <a:solidFill>
            <a:schemeClr val="tx1"/>
          </a:solidFill>
          <a:latin typeface="Trebuchet MS" pitchFamily="34" charset="0"/>
        </a:defRPr>
      </a:lvl4pPr>
      <a:lvl5pPr marL="239316" indent="-239316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345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171450" indent="-136922" algn="l" rtl="0" eaLnBrk="0" fontAlgn="base" hangingPunct="0">
        <a:spcBef>
          <a:spcPct val="20000"/>
        </a:spcBef>
        <a:spcAft>
          <a:spcPts val="225"/>
        </a:spcAft>
        <a:buClr>
          <a:srgbClr val="C3260C"/>
        </a:buClr>
        <a:buSzPct val="130000"/>
        <a:buFont typeface="Georgia" pitchFamily="18" charset="0"/>
        <a:buChar char="*"/>
        <a:defRPr sz="1650" kern="1200">
          <a:solidFill>
            <a:srgbClr val="404040"/>
          </a:solidFill>
          <a:latin typeface="+mn-lt"/>
          <a:ea typeface="+mn-ea"/>
          <a:cs typeface="+mn-cs"/>
        </a:defRPr>
      </a:lvl1pPr>
      <a:lvl2pPr marL="410766" indent="-136922" algn="l" rtl="0" eaLnBrk="0" fontAlgn="base" hangingPunct="0">
        <a:spcBef>
          <a:spcPct val="20000"/>
        </a:spcBef>
        <a:spcAft>
          <a:spcPts val="225"/>
        </a:spcAft>
        <a:buClr>
          <a:srgbClr val="C3260C"/>
        </a:buClr>
        <a:buSzPct val="130000"/>
        <a:buFont typeface="Georgia" pitchFamily="18" charset="0"/>
        <a:buChar char="*"/>
        <a:defRPr sz="1500" kern="1200">
          <a:solidFill>
            <a:srgbClr val="404040"/>
          </a:solidFill>
          <a:latin typeface="+mn-lt"/>
          <a:ea typeface="+mn-ea"/>
          <a:cs typeface="+mn-cs"/>
        </a:defRPr>
      </a:lvl2pPr>
      <a:lvl3pPr marL="616744" indent="-136922" algn="l" rtl="0" eaLnBrk="0" fontAlgn="base" hangingPunct="0">
        <a:spcBef>
          <a:spcPct val="20000"/>
        </a:spcBef>
        <a:spcAft>
          <a:spcPts val="225"/>
        </a:spcAft>
        <a:buClr>
          <a:srgbClr val="C3260C"/>
        </a:buClr>
        <a:buSzPct val="130000"/>
        <a:buFont typeface="Georgia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822722" indent="-136922" algn="l" rtl="0" eaLnBrk="0" fontAlgn="base" hangingPunct="0">
        <a:spcBef>
          <a:spcPct val="20000"/>
        </a:spcBef>
        <a:spcAft>
          <a:spcPts val="225"/>
        </a:spcAft>
        <a:buClr>
          <a:srgbClr val="C3260C"/>
        </a:buClr>
        <a:buSzPct val="130000"/>
        <a:buFont typeface="Georgia" pitchFamily="18" charset="0"/>
        <a:buChar char="*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1041797" indent="-136922" algn="l" rtl="0" eaLnBrk="0" fontAlgn="base" hangingPunct="0">
        <a:spcBef>
          <a:spcPct val="20000"/>
        </a:spcBef>
        <a:spcAft>
          <a:spcPts val="225"/>
        </a:spcAft>
        <a:buClr>
          <a:srgbClr val="C3260C"/>
        </a:buClr>
        <a:buSzPct val="130000"/>
        <a:buFont typeface="Georgia" pitchFamily="18" charset="0"/>
        <a:buChar char="*"/>
        <a:defRPr sz="1050" kern="1200">
          <a:solidFill>
            <a:srgbClr val="404040"/>
          </a:solidFill>
          <a:latin typeface="+mn-lt"/>
          <a:ea typeface="+mn-ea"/>
          <a:cs typeface="+mn-cs"/>
        </a:defRPr>
      </a:lvl5pPr>
      <a:lvl6pPr marL="1248156" indent="-137160" algn="l" defTabSz="685800" rtl="0" eaLnBrk="1" latinLnBrk="0" hangingPunct="1">
        <a:spcBef>
          <a:spcPct val="20000"/>
        </a:spcBef>
        <a:spcAft>
          <a:spcPts val="225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474470" indent="-137160" algn="l" defTabSz="685800" rtl="0" eaLnBrk="1" latinLnBrk="0" hangingPunct="1">
        <a:spcBef>
          <a:spcPct val="20000"/>
        </a:spcBef>
        <a:spcAft>
          <a:spcPts val="225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714500" indent="-137160" algn="l" defTabSz="685800" rtl="0" eaLnBrk="1" latinLnBrk="0" hangingPunct="1">
        <a:spcBef>
          <a:spcPct val="20000"/>
        </a:spcBef>
        <a:spcAft>
          <a:spcPts val="225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940814" indent="-137160" algn="l" defTabSz="685800" rtl="0" eaLnBrk="1" latinLnBrk="0" hangingPunct="1">
        <a:spcBef>
          <a:spcPct val="20000"/>
        </a:spcBef>
        <a:spcAft>
          <a:spcPts val="225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807200"/>
            <a:ext cx="6858000" cy="23368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6858000" cy="68072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5024967"/>
            <a:ext cx="6858000" cy="304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2133600"/>
            <a:ext cx="6858000" cy="68072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45407" y="5829300"/>
            <a:ext cx="4883944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458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57250" y="975785"/>
            <a:ext cx="4800600" cy="4633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629150" y="8229601"/>
            <a:ext cx="18859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defRPr sz="825" b="1"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fld id="{F5BBA5F6-3896-428D-8835-93B0C97CFBCD}" type="datetimeFigureOut">
              <a:rPr lang="ru-RU">
                <a:cs typeface="Arial" charset="0"/>
              </a:rPr>
              <a:pPr>
                <a:defRPr/>
              </a:pPr>
              <a:t>07.08.2020</a:t>
            </a:fld>
            <a:endParaRPr lang="ru-RU" dirty="0"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" y="8229601"/>
            <a:ext cx="25146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825" b="1"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endParaRPr lang="ru-RU" dirty="0"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857500" y="8229601"/>
            <a:ext cx="13716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defRPr sz="900" b="1"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fld id="{18186847-3108-4B54-80CF-DEC0258FFA81}" type="slidenum">
              <a:rPr lang="ru-RU">
                <a:cs typeface="Arial" charset="0"/>
              </a:rPr>
              <a:pPr>
                <a:defRPr/>
              </a:pPr>
              <a:t>‹#›</a:t>
            </a:fld>
            <a:endParaRPr lang="ru-RU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4608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04988" r:id="rId1"/>
    <p:sldLayoutId id="2147504989" r:id="rId2"/>
    <p:sldLayoutId id="2147504990" r:id="rId3"/>
    <p:sldLayoutId id="2147504991" r:id="rId4"/>
    <p:sldLayoutId id="2147504992" r:id="rId5"/>
    <p:sldLayoutId id="2147504993" r:id="rId6"/>
    <p:sldLayoutId id="2147504994" r:id="rId7"/>
    <p:sldLayoutId id="2147504995" r:id="rId8"/>
    <p:sldLayoutId id="2147504996" r:id="rId9"/>
    <p:sldLayoutId id="2147504997" r:id="rId10"/>
    <p:sldLayoutId id="2147504998" r:id="rId11"/>
  </p:sldLayoutIdLst>
  <p:timing>
    <p:tnLst>
      <p:par>
        <p:cTn id="1" dur="indefinite" restart="never" nodeType="tmRoot"/>
      </p:par>
    </p:tnLst>
  </p:timing>
  <p:txStyles>
    <p:titleStyle>
      <a:lvl1pPr marL="239316" indent="-239316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345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239316" indent="-239316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3450" b="1">
          <a:solidFill>
            <a:schemeClr val="tx1"/>
          </a:solidFill>
          <a:latin typeface="Trebuchet MS" pitchFamily="34" charset="0"/>
        </a:defRPr>
      </a:lvl2pPr>
      <a:lvl3pPr marL="239316" indent="-239316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3450" b="1">
          <a:solidFill>
            <a:schemeClr val="tx1"/>
          </a:solidFill>
          <a:latin typeface="Trebuchet MS" pitchFamily="34" charset="0"/>
        </a:defRPr>
      </a:lvl3pPr>
      <a:lvl4pPr marL="239316" indent="-239316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3450" b="1">
          <a:solidFill>
            <a:schemeClr val="tx1"/>
          </a:solidFill>
          <a:latin typeface="Trebuchet MS" pitchFamily="34" charset="0"/>
        </a:defRPr>
      </a:lvl4pPr>
      <a:lvl5pPr marL="239316" indent="-239316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345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171450" indent="-136922" algn="l" rtl="0" eaLnBrk="0" fontAlgn="base" hangingPunct="0">
        <a:spcBef>
          <a:spcPct val="20000"/>
        </a:spcBef>
        <a:spcAft>
          <a:spcPts val="225"/>
        </a:spcAft>
        <a:buClr>
          <a:srgbClr val="C3260C"/>
        </a:buClr>
        <a:buSzPct val="130000"/>
        <a:buFont typeface="Georgia" pitchFamily="18" charset="0"/>
        <a:buChar char="*"/>
        <a:defRPr sz="1650" kern="1200">
          <a:solidFill>
            <a:srgbClr val="404040"/>
          </a:solidFill>
          <a:latin typeface="+mn-lt"/>
          <a:ea typeface="+mn-ea"/>
          <a:cs typeface="+mn-cs"/>
        </a:defRPr>
      </a:lvl1pPr>
      <a:lvl2pPr marL="410766" indent="-136922" algn="l" rtl="0" eaLnBrk="0" fontAlgn="base" hangingPunct="0">
        <a:spcBef>
          <a:spcPct val="20000"/>
        </a:spcBef>
        <a:spcAft>
          <a:spcPts val="225"/>
        </a:spcAft>
        <a:buClr>
          <a:srgbClr val="C3260C"/>
        </a:buClr>
        <a:buSzPct val="130000"/>
        <a:buFont typeface="Georgia" pitchFamily="18" charset="0"/>
        <a:buChar char="*"/>
        <a:defRPr sz="1500" kern="1200">
          <a:solidFill>
            <a:srgbClr val="404040"/>
          </a:solidFill>
          <a:latin typeface="+mn-lt"/>
          <a:ea typeface="+mn-ea"/>
          <a:cs typeface="+mn-cs"/>
        </a:defRPr>
      </a:lvl2pPr>
      <a:lvl3pPr marL="616744" indent="-136922" algn="l" rtl="0" eaLnBrk="0" fontAlgn="base" hangingPunct="0">
        <a:spcBef>
          <a:spcPct val="20000"/>
        </a:spcBef>
        <a:spcAft>
          <a:spcPts val="225"/>
        </a:spcAft>
        <a:buClr>
          <a:srgbClr val="C3260C"/>
        </a:buClr>
        <a:buSzPct val="130000"/>
        <a:buFont typeface="Georgia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822722" indent="-136922" algn="l" rtl="0" eaLnBrk="0" fontAlgn="base" hangingPunct="0">
        <a:spcBef>
          <a:spcPct val="20000"/>
        </a:spcBef>
        <a:spcAft>
          <a:spcPts val="225"/>
        </a:spcAft>
        <a:buClr>
          <a:srgbClr val="C3260C"/>
        </a:buClr>
        <a:buSzPct val="130000"/>
        <a:buFont typeface="Georgia" pitchFamily="18" charset="0"/>
        <a:buChar char="*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1041797" indent="-136922" algn="l" rtl="0" eaLnBrk="0" fontAlgn="base" hangingPunct="0">
        <a:spcBef>
          <a:spcPct val="20000"/>
        </a:spcBef>
        <a:spcAft>
          <a:spcPts val="225"/>
        </a:spcAft>
        <a:buClr>
          <a:srgbClr val="C3260C"/>
        </a:buClr>
        <a:buSzPct val="130000"/>
        <a:buFont typeface="Georgia" pitchFamily="18" charset="0"/>
        <a:buChar char="*"/>
        <a:defRPr sz="1050" kern="1200">
          <a:solidFill>
            <a:srgbClr val="404040"/>
          </a:solidFill>
          <a:latin typeface="+mn-lt"/>
          <a:ea typeface="+mn-ea"/>
          <a:cs typeface="+mn-cs"/>
        </a:defRPr>
      </a:lvl5pPr>
      <a:lvl6pPr marL="1248156" indent="-137160" algn="l" defTabSz="685800" rtl="0" eaLnBrk="1" latinLnBrk="0" hangingPunct="1">
        <a:spcBef>
          <a:spcPct val="20000"/>
        </a:spcBef>
        <a:spcAft>
          <a:spcPts val="225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474470" indent="-137160" algn="l" defTabSz="685800" rtl="0" eaLnBrk="1" latinLnBrk="0" hangingPunct="1">
        <a:spcBef>
          <a:spcPct val="20000"/>
        </a:spcBef>
        <a:spcAft>
          <a:spcPts val="225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714500" indent="-137160" algn="l" defTabSz="685800" rtl="0" eaLnBrk="1" latinLnBrk="0" hangingPunct="1">
        <a:spcBef>
          <a:spcPct val="20000"/>
        </a:spcBef>
        <a:spcAft>
          <a:spcPts val="225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940814" indent="-137160" algn="l" defTabSz="685800" rtl="0" eaLnBrk="1" latinLnBrk="0" hangingPunct="1">
        <a:spcBef>
          <a:spcPct val="20000"/>
        </a:spcBef>
        <a:spcAft>
          <a:spcPts val="225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807200"/>
            <a:ext cx="6858000" cy="23368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6858000" cy="68072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5024967"/>
            <a:ext cx="6858000" cy="304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2133600"/>
            <a:ext cx="6858000" cy="68072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45407" y="5829300"/>
            <a:ext cx="4883944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458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57250" y="975785"/>
            <a:ext cx="4800600" cy="4633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629150" y="8229601"/>
            <a:ext cx="18859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defRPr sz="825" b="1"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fld id="{F5BBA5F6-3896-428D-8835-93B0C97CFBCD}" type="datetimeFigureOut">
              <a:rPr lang="ru-RU">
                <a:cs typeface="Arial" charset="0"/>
              </a:rPr>
              <a:pPr>
                <a:defRPr/>
              </a:pPr>
              <a:t>07.08.2020</a:t>
            </a:fld>
            <a:endParaRPr lang="ru-RU" dirty="0"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" y="8229601"/>
            <a:ext cx="25146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825" b="1"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endParaRPr lang="ru-RU" dirty="0"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857500" y="8229601"/>
            <a:ext cx="13716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defRPr sz="900" b="1"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fld id="{18186847-3108-4B54-80CF-DEC0258FFA81}" type="slidenum">
              <a:rPr lang="ru-RU">
                <a:cs typeface="Arial" charset="0"/>
              </a:rPr>
              <a:pPr>
                <a:defRPr/>
              </a:pPr>
              <a:t>‹#›</a:t>
            </a:fld>
            <a:endParaRPr lang="ru-RU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9662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05000" r:id="rId1"/>
    <p:sldLayoutId id="2147505001" r:id="rId2"/>
    <p:sldLayoutId id="2147505002" r:id="rId3"/>
    <p:sldLayoutId id="2147505003" r:id="rId4"/>
    <p:sldLayoutId id="2147505004" r:id="rId5"/>
    <p:sldLayoutId id="2147505005" r:id="rId6"/>
    <p:sldLayoutId id="2147505006" r:id="rId7"/>
    <p:sldLayoutId id="2147505007" r:id="rId8"/>
    <p:sldLayoutId id="2147505008" r:id="rId9"/>
    <p:sldLayoutId id="2147505009" r:id="rId10"/>
    <p:sldLayoutId id="2147505010" r:id="rId11"/>
  </p:sldLayoutIdLst>
  <p:timing>
    <p:tnLst>
      <p:par>
        <p:cTn id="1" dur="indefinite" restart="never" nodeType="tmRoot"/>
      </p:par>
    </p:tnLst>
  </p:timing>
  <p:txStyles>
    <p:titleStyle>
      <a:lvl1pPr marL="239316" indent="-239316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345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239316" indent="-239316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3450" b="1">
          <a:solidFill>
            <a:schemeClr val="tx1"/>
          </a:solidFill>
          <a:latin typeface="Trebuchet MS" pitchFamily="34" charset="0"/>
        </a:defRPr>
      </a:lvl2pPr>
      <a:lvl3pPr marL="239316" indent="-239316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3450" b="1">
          <a:solidFill>
            <a:schemeClr val="tx1"/>
          </a:solidFill>
          <a:latin typeface="Trebuchet MS" pitchFamily="34" charset="0"/>
        </a:defRPr>
      </a:lvl3pPr>
      <a:lvl4pPr marL="239316" indent="-239316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3450" b="1">
          <a:solidFill>
            <a:schemeClr val="tx1"/>
          </a:solidFill>
          <a:latin typeface="Trebuchet MS" pitchFamily="34" charset="0"/>
        </a:defRPr>
      </a:lvl4pPr>
      <a:lvl5pPr marL="239316" indent="-239316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345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171450" indent="-136922" algn="l" rtl="0" eaLnBrk="0" fontAlgn="base" hangingPunct="0">
        <a:spcBef>
          <a:spcPct val="20000"/>
        </a:spcBef>
        <a:spcAft>
          <a:spcPts val="225"/>
        </a:spcAft>
        <a:buClr>
          <a:srgbClr val="C3260C"/>
        </a:buClr>
        <a:buSzPct val="130000"/>
        <a:buFont typeface="Georgia" pitchFamily="18" charset="0"/>
        <a:buChar char="*"/>
        <a:defRPr sz="1650" kern="1200">
          <a:solidFill>
            <a:srgbClr val="404040"/>
          </a:solidFill>
          <a:latin typeface="+mn-lt"/>
          <a:ea typeface="+mn-ea"/>
          <a:cs typeface="+mn-cs"/>
        </a:defRPr>
      </a:lvl1pPr>
      <a:lvl2pPr marL="410766" indent="-136922" algn="l" rtl="0" eaLnBrk="0" fontAlgn="base" hangingPunct="0">
        <a:spcBef>
          <a:spcPct val="20000"/>
        </a:spcBef>
        <a:spcAft>
          <a:spcPts val="225"/>
        </a:spcAft>
        <a:buClr>
          <a:srgbClr val="C3260C"/>
        </a:buClr>
        <a:buSzPct val="130000"/>
        <a:buFont typeface="Georgia" pitchFamily="18" charset="0"/>
        <a:buChar char="*"/>
        <a:defRPr sz="1500" kern="1200">
          <a:solidFill>
            <a:srgbClr val="404040"/>
          </a:solidFill>
          <a:latin typeface="+mn-lt"/>
          <a:ea typeface="+mn-ea"/>
          <a:cs typeface="+mn-cs"/>
        </a:defRPr>
      </a:lvl2pPr>
      <a:lvl3pPr marL="616744" indent="-136922" algn="l" rtl="0" eaLnBrk="0" fontAlgn="base" hangingPunct="0">
        <a:spcBef>
          <a:spcPct val="20000"/>
        </a:spcBef>
        <a:spcAft>
          <a:spcPts val="225"/>
        </a:spcAft>
        <a:buClr>
          <a:srgbClr val="C3260C"/>
        </a:buClr>
        <a:buSzPct val="130000"/>
        <a:buFont typeface="Georgia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822722" indent="-136922" algn="l" rtl="0" eaLnBrk="0" fontAlgn="base" hangingPunct="0">
        <a:spcBef>
          <a:spcPct val="20000"/>
        </a:spcBef>
        <a:spcAft>
          <a:spcPts val="225"/>
        </a:spcAft>
        <a:buClr>
          <a:srgbClr val="C3260C"/>
        </a:buClr>
        <a:buSzPct val="130000"/>
        <a:buFont typeface="Georgia" pitchFamily="18" charset="0"/>
        <a:buChar char="*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1041797" indent="-136922" algn="l" rtl="0" eaLnBrk="0" fontAlgn="base" hangingPunct="0">
        <a:spcBef>
          <a:spcPct val="20000"/>
        </a:spcBef>
        <a:spcAft>
          <a:spcPts val="225"/>
        </a:spcAft>
        <a:buClr>
          <a:srgbClr val="C3260C"/>
        </a:buClr>
        <a:buSzPct val="130000"/>
        <a:buFont typeface="Georgia" pitchFamily="18" charset="0"/>
        <a:buChar char="*"/>
        <a:defRPr sz="1050" kern="1200">
          <a:solidFill>
            <a:srgbClr val="404040"/>
          </a:solidFill>
          <a:latin typeface="+mn-lt"/>
          <a:ea typeface="+mn-ea"/>
          <a:cs typeface="+mn-cs"/>
        </a:defRPr>
      </a:lvl5pPr>
      <a:lvl6pPr marL="1248156" indent="-137160" algn="l" defTabSz="685800" rtl="0" eaLnBrk="1" latinLnBrk="0" hangingPunct="1">
        <a:spcBef>
          <a:spcPct val="20000"/>
        </a:spcBef>
        <a:spcAft>
          <a:spcPts val="225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474470" indent="-137160" algn="l" defTabSz="685800" rtl="0" eaLnBrk="1" latinLnBrk="0" hangingPunct="1">
        <a:spcBef>
          <a:spcPct val="20000"/>
        </a:spcBef>
        <a:spcAft>
          <a:spcPts val="225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714500" indent="-137160" algn="l" defTabSz="685800" rtl="0" eaLnBrk="1" latinLnBrk="0" hangingPunct="1">
        <a:spcBef>
          <a:spcPct val="20000"/>
        </a:spcBef>
        <a:spcAft>
          <a:spcPts val="225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940814" indent="-137160" algn="l" defTabSz="685800" rtl="0" eaLnBrk="1" latinLnBrk="0" hangingPunct="1">
        <a:spcBef>
          <a:spcPct val="20000"/>
        </a:spcBef>
        <a:spcAft>
          <a:spcPts val="225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385762" y="1401209"/>
            <a:ext cx="6472238" cy="3175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Franklin Gothic Book"/>
              <a:cs typeface="Arial" charset="0"/>
            </a:endParaRPr>
          </a:p>
        </p:txBody>
      </p:sp>
      <p:sp>
        <p:nvSpPr>
          <p:cNvPr id="1029" name="Text Placeholder 7"/>
          <p:cNvSpPr>
            <a:spLocks noGrp="1"/>
          </p:cNvSpPr>
          <p:nvPr>
            <p:ph type="body" idx="1"/>
          </p:nvPr>
        </p:nvSpPr>
        <p:spPr bwMode="auto">
          <a:xfrm>
            <a:off x="228600" y="2072217"/>
            <a:ext cx="6515100" cy="6034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4857750" y="101601"/>
            <a:ext cx="1885950" cy="385233"/>
          </a:xfrm>
          <a:prstGeom prst="rect">
            <a:avLst/>
          </a:prstGeom>
        </p:spPr>
        <p:txBody>
          <a:bodyPr vert="horz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rgbClr val="7FD13B">
                    <a:shade val="75000"/>
                  </a:srgb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14564B0-89C9-4FCC-938C-7F664920D099}" type="datetime2">
              <a:rPr lang="en-US"/>
              <a:pPr>
                <a:defRPr/>
              </a:pPr>
              <a:t>Friday, August 7, 2020</a:t>
            </a:fld>
            <a:endParaRPr lang="en-US" dirty="0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2343150" y="101601"/>
            <a:ext cx="2514600" cy="385233"/>
          </a:xfrm>
          <a:prstGeom prst="rect">
            <a:avLst/>
          </a:prstGeom>
        </p:spPr>
        <p:txBody>
          <a:bodyPr vert="horz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rgbClr val="7FD13B">
                    <a:shade val="75000"/>
                  </a:srgb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6172200" y="8636001"/>
            <a:ext cx="571500" cy="32596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900" smtClean="0">
                <a:solidFill>
                  <a:srgbClr val="6FB833"/>
                </a:solidFill>
              </a:defRPr>
            </a:lvl1pPr>
          </a:lstStyle>
          <a:p>
            <a:pPr>
              <a:defRPr/>
            </a:pPr>
            <a:fld id="{F1DE8D87-C237-4FA0-BE70-83A268BDD1EC}" type="slidenum">
              <a:rPr lang="en-US" altLang="ru-RU"/>
              <a:pPr>
                <a:defRPr/>
              </a:pPr>
              <a:t>‹#›</a:t>
            </a:fld>
            <a:endParaRPr lang="en-US" altLang="ru-RU" dirty="0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228600" y="609600"/>
            <a:ext cx="6515100" cy="1117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385762" y="1401209"/>
            <a:ext cx="6472238" cy="3175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Franklin Gothic Book"/>
              <a:cs typeface="Arial" charset="0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385762" y="1410659"/>
            <a:ext cx="6472238" cy="3175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Franklin Gothic Book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3619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04613" r:id="rId1"/>
    <p:sldLayoutId id="2147504614" r:id="rId2"/>
    <p:sldLayoutId id="2147504615" r:id="rId3"/>
    <p:sldLayoutId id="2147504616" r:id="rId4"/>
    <p:sldLayoutId id="2147504617" r:id="rId5"/>
    <p:sldLayoutId id="2147504618" r:id="rId6"/>
    <p:sldLayoutId id="2147504619" r:id="rId7"/>
    <p:sldLayoutId id="2147504620" r:id="rId8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7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700">
          <a:solidFill>
            <a:schemeClr val="tx2"/>
          </a:solidFill>
          <a:latin typeface="Book Antiqu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700">
          <a:solidFill>
            <a:schemeClr val="tx2"/>
          </a:solidFill>
          <a:latin typeface="Book Antiqu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700">
          <a:solidFill>
            <a:schemeClr val="tx2"/>
          </a:solidFill>
          <a:latin typeface="Book Antiqu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700">
          <a:solidFill>
            <a:schemeClr val="tx2"/>
          </a:solidFill>
          <a:latin typeface="Book Antiqua" pitchFamily="18" charset="0"/>
        </a:defRPr>
      </a:lvl5pPr>
      <a:lvl6pPr marL="342900" algn="l" rtl="0" fontAlgn="base">
        <a:spcBef>
          <a:spcPct val="0"/>
        </a:spcBef>
        <a:spcAft>
          <a:spcPct val="0"/>
        </a:spcAft>
        <a:defRPr sz="2700">
          <a:solidFill>
            <a:schemeClr val="tx2"/>
          </a:solidFill>
          <a:latin typeface="Franklin Gothic Medium" pitchFamily="34" charset="0"/>
        </a:defRPr>
      </a:lvl6pPr>
      <a:lvl7pPr marL="685800" algn="l" rtl="0" fontAlgn="base">
        <a:spcBef>
          <a:spcPct val="0"/>
        </a:spcBef>
        <a:spcAft>
          <a:spcPct val="0"/>
        </a:spcAft>
        <a:defRPr sz="2700">
          <a:solidFill>
            <a:schemeClr val="tx2"/>
          </a:solidFill>
          <a:latin typeface="Franklin Gothic Medium" pitchFamily="34" charset="0"/>
        </a:defRPr>
      </a:lvl7pPr>
      <a:lvl8pPr marL="1028700" algn="l" rtl="0" fontAlgn="base">
        <a:spcBef>
          <a:spcPct val="0"/>
        </a:spcBef>
        <a:spcAft>
          <a:spcPct val="0"/>
        </a:spcAft>
        <a:defRPr sz="2700">
          <a:solidFill>
            <a:schemeClr val="tx2"/>
          </a:solidFill>
          <a:latin typeface="Franklin Gothic Medium" pitchFamily="34" charset="0"/>
        </a:defRPr>
      </a:lvl8pPr>
      <a:lvl9pPr marL="1371600" algn="l" rtl="0" fontAlgn="base">
        <a:spcBef>
          <a:spcPct val="0"/>
        </a:spcBef>
        <a:spcAft>
          <a:spcPct val="0"/>
        </a:spcAft>
        <a:defRPr sz="2700">
          <a:solidFill>
            <a:schemeClr val="tx2"/>
          </a:solidFill>
          <a:latin typeface="Franklin Gothic Medium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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"/>
        <a:defRPr sz="2100" kern="1200">
          <a:solidFill>
            <a:schemeClr val="tx2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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"/>
        <a:defRPr sz="1500" kern="1200">
          <a:solidFill>
            <a:schemeClr val="tx2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anose="05020102010507070707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1885950" indent="-17145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sz="1350" kern="1200">
          <a:solidFill>
            <a:schemeClr val="tx2"/>
          </a:solidFill>
          <a:latin typeface="+mn-lt"/>
          <a:ea typeface="+mn-ea"/>
          <a:cs typeface="+mn-cs"/>
        </a:defRPr>
      </a:lvl6pPr>
      <a:lvl7pPr marL="2228850" indent="-17145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71750" indent="-17145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sz="12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2914650" indent="-17145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sz="105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807200"/>
            <a:ext cx="6858000" cy="23368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6858000" cy="68072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5024967"/>
            <a:ext cx="6858000" cy="304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2133600"/>
            <a:ext cx="6858000" cy="68072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45407" y="5829300"/>
            <a:ext cx="4883944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458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57250" y="975785"/>
            <a:ext cx="4800600" cy="4633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629150" y="8229601"/>
            <a:ext cx="18859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defRPr sz="825" b="1"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fld id="{F5BBA5F6-3896-428D-8835-93B0C97CFBCD}" type="datetimeFigureOut">
              <a:rPr lang="ru-RU">
                <a:cs typeface="Arial" charset="0"/>
              </a:rPr>
              <a:pPr>
                <a:defRPr/>
              </a:pPr>
              <a:t>07.08.2020</a:t>
            </a:fld>
            <a:endParaRPr lang="ru-RU" dirty="0"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" y="8229601"/>
            <a:ext cx="25146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825" b="1"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endParaRPr lang="ru-RU" dirty="0"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857500" y="8229601"/>
            <a:ext cx="13716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defRPr sz="900" b="1"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fld id="{18186847-3108-4B54-80CF-DEC0258FFA81}" type="slidenum">
              <a:rPr lang="ru-RU">
                <a:cs typeface="Arial" charset="0"/>
              </a:rPr>
              <a:pPr>
                <a:defRPr/>
              </a:pPr>
              <a:t>‹#›</a:t>
            </a:fld>
            <a:endParaRPr lang="ru-RU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8759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05012" r:id="rId1"/>
    <p:sldLayoutId id="2147505013" r:id="rId2"/>
    <p:sldLayoutId id="2147505014" r:id="rId3"/>
    <p:sldLayoutId id="2147505015" r:id="rId4"/>
    <p:sldLayoutId id="2147505016" r:id="rId5"/>
    <p:sldLayoutId id="2147505017" r:id="rId6"/>
    <p:sldLayoutId id="2147505018" r:id="rId7"/>
    <p:sldLayoutId id="2147505019" r:id="rId8"/>
    <p:sldLayoutId id="2147505020" r:id="rId9"/>
    <p:sldLayoutId id="2147505021" r:id="rId10"/>
    <p:sldLayoutId id="2147505022" r:id="rId11"/>
  </p:sldLayoutIdLst>
  <p:timing>
    <p:tnLst>
      <p:par>
        <p:cTn id="1" dur="indefinite" restart="never" nodeType="tmRoot"/>
      </p:par>
    </p:tnLst>
  </p:timing>
  <p:txStyles>
    <p:titleStyle>
      <a:lvl1pPr marL="239316" indent="-239316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345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239316" indent="-239316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3450" b="1">
          <a:solidFill>
            <a:schemeClr val="tx1"/>
          </a:solidFill>
          <a:latin typeface="Trebuchet MS" pitchFamily="34" charset="0"/>
        </a:defRPr>
      </a:lvl2pPr>
      <a:lvl3pPr marL="239316" indent="-239316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3450" b="1">
          <a:solidFill>
            <a:schemeClr val="tx1"/>
          </a:solidFill>
          <a:latin typeface="Trebuchet MS" pitchFamily="34" charset="0"/>
        </a:defRPr>
      </a:lvl3pPr>
      <a:lvl4pPr marL="239316" indent="-239316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3450" b="1">
          <a:solidFill>
            <a:schemeClr val="tx1"/>
          </a:solidFill>
          <a:latin typeface="Trebuchet MS" pitchFamily="34" charset="0"/>
        </a:defRPr>
      </a:lvl4pPr>
      <a:lvl5pPr marL="239316" indent="-239316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345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171450" indent="-136922" algn="l" rtl="0" eaLnBrk="0" fontAlgn="base" hangingPunct="0">
        <a:spcBef>
          <a:spcPct val="20000"/>
        </a:spcBef>
        <a:spcAft>
          <a:spcPts val="225"/>
        </a:spcAft>
        <a:buClr>
          <a:srgbClr val="C3260C"/>
        </a:buClr>
        <a:buSzPct val="130000"/>
        <a:buFont typeface="Georgia" pitchFamily="18" charset="0"/>
        <a:buChar char="*"/>
        <a:defRPr sz="1650" kern="1200">
          <a:solidFill>
            <a:srgbClr val="404040"/>
          </a:solidFill>
          <a:latin typeface="+mn-lt"/>
          <a:ea typeface="+mn-ea"/>
          <a:cs typeface="+mn-cs"/>
        </a:defRPr>
      </a:lvl1pPr>
      <a:lvl2pPr marL="410766" indent="-136922" algn="l" rtl="0" eaLnBrk="0" fontAlgn="base" hangingPunct="0">
        <a:spcBef>
          <a:spcPct val="20000"/>
        </a:spcBef>
        <a:spcAft>
          <a:spcPts val="225"/>
        </a:spcAft>
        <a:buClr>
          <a:srgbClr val="C3260C"/>
        </a:buClr>
        <a:buSzPct val="130000"/>
        <a:buFont typeface="Georgia" pitchFamily="18" charset="0"/>
        <a:buChar char="*"/>
        <a:defRPr sz="1500" kern="1200">
          <a:solidFill>
            <a:srgbClr val="404040"/>
          </a:solidFill>
          <a:latin typeface="+mn-lt"/>
          <a:ea typeface="+mn-ea"/>
          <a:cs typeface="+mn-cs"/>
        </a:defRPr>
      </a:lvl2pPr>
      <a:lvl3pPr marL="616744" indent="-136922" algn="l" rtl="0" eaLnBrk="0" fontAlgn="base" hangingPunct="0">
        <a:spcBef>
          <a:spcPct val="20000"/>
        </a:spcBef>
        <a:spcAft>
          <a:spcPts val="225"/>
        </a:spcAft>
        <a:buClr>
          <a:srgbClr val="C3260C"/>
        </a:buClr>
        <a:buSzPct val="130000"/>
        <a:buFont typeface="Georgia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822722" indent="-136922" algn="l" rtl="0" eaLnBrk="0" fontAlgn="base" hangingPunct="0">
        <a:spcBef>
          <a:spcPct val="20000"/>
        </a:spcBef>
        <a:spcAft>
          <a:spcPts val="225"/>
        </a:spcAft>
        <a:buClr>
          <a:srgbClr val="C3260C"/>
        </a:buClr>
        <a:buSzPct val="130000"/>
        <a:buFont typeface="Georgia" pitchFamily="18" charset="0"/>
        <a:buChar char="*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1041797" indent="-136922" algn="l" rtl="0" eaLnBrk="0" fontAlgn="base" hangingPunct="0">
        <a:spcBef>
          <a:spcPct val="20000"/>
        </a:spcBef>
        <a:spcAft>
          <a:spcPts val="225"/>
        </a:spcAft>
        <a:buClr>
          <a:srgbClr val="C3260C"/>
        </a:buClr>
        <a:buSzPct val="130000"/>
        <a:buFont typeface="Georgia" pitchFamily="18" charset="0"/>
        <a:buChar char="*"/>
        <a:defRPr sz="1050" kern="1200">
          <a:solidFill>
            <a:srgbClr val="404040"/>
          </a:solidFill>
          <a:latin typeface="+mn-lt"/>
          <a:ea typeface="+mn-ea"/>
          <a:cs typeface="+mn-cs"/>
        </a:defRPr>
      </a:lvl5pPr>
      <a:lvl6pPr marL="1248156" indent="-137160" algn="l" defTabSz="685800" rtl="0" eaLnBrk="1" latinLnBrk="0" hangingPunct="1">
        <a:spcBef>
          <a:spcPct val="20000"/>
        </a:spcBef>
        <a:spcAft>
          <a:spcPts val="225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474470" indent="-137160" algn="l" defTabSz="685800" rtl="0" eaLnBrk="1" latinLnBrk="0" hangingPunct="1">
        <a:spcBef>
          <a:spcPct val="20000"/>
        </a:spcBef>
        <a:spcAft>
          <a:spcPts val="225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714500" indent="-137160" algn="l" defTabSz="685800" rtl="0" eaLnBrk="1" latinLnBrk="0" hangingPunct="1">
        <a:spcBef>
          <a:spcPct val="20000"/>
        </a:spcBef>
        <a:spcAft>
          <a:spcPts val="225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940814" indent="-137160" algn="l" defTabSz="685800" rtl="0" eaLnBrk="1" latinLnBrk="0" hangingPunct="1">
        <a:spcBef>
          <a:spcPct val="20000"/>
        </a:spcBef>
        <a:spcAft>
          <a:spcPts val="225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807200"/>
            <a:ext cx="6858000" cy="23368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6858000" cy="68072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5024967"/>
            <a:ext cx="6858000" cy="304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2133600"/>
            <a:ext cx="6858000" cy="68072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45407" y="5829300"/>
            <a:ext cx="4883944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458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57250" y="975785"/>
            <a:ext cx="4800600" cy="4633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629150" y="8229601"/>
            <a:ext cx="18859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defRPr sz="825" b="1"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fld id="{F5BBA5F6-3896-428D-8835-93B0C97CFBCD}" type="datetimeFigureOut">
              <a:rPr lang="ru-RU">
                <a:cs typeface="Arial" charset="0"/>
              </a:rPr>
              <a:pPr>
                <a:defRPr/>
              </a:pPr>
              <a:t>07.08.2020</a:t>
            </a:fld>
            <a:endParaRPr lang="ru-RU" dirty="0"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" y="8229601"/>
            <a:ext cx="25146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825" b="1"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endParaRPr lang="ru-RU" dirty="0"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857500" y="8229601"/>
            <a:ext cx="13716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defRPr sz="900" b="1"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fld id="{18186847-3108-4B54-80CF-DEC0258FFA81}" type="slidenum">
              <a:rPr lang="ru-RU">
                <a:cs typeface="Arial" charset="0"/>
              </a:rPr>
              <a:pPr>
                <a:defRPr/>
              </a:pPr>
              <a:t>‹#›</a:t>
            </a:fld>
            <a:endParaRPr lang="ru-RU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0329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05024" r:id="rId1"/>
    <p:sldLayoutId id="2147505025" r:id="rId2"/>
    <p:sldLayoutId id="2147505026" r:id="rId3"/>
    <p:sldLayoutId id="2147505027" r:id="rId4"/>
    <p:sldLayoutId id="2147505028" r:id="rId5"/>
    <p:sldLayoutId id="2147505029" r:id="rId6"/>
    <p:sldLayoutId id="2147505030" r:id="rId7"/>
    <p:sldLayoutId id="2147505031" r:id="rId8"/>
    <p:sldLayoutId id="2147505032" r:id="rId9"/>
    <p:sldLayoutId id="2147505033" r:id="rId10"/>
    <p:sldLayoutId id="2147505034" r:id="rId11"/>
  </p:sldLayoutIdLst>
  <p:timing>
    <p:tnLst>
      <p:par>
        <p:cTn id="1" dur="indefinite" restart="never" nodeType="tmRoot"/>
      </p:par>
    </p:tnLst>
  </p:timing>
  <p:txStyles>
    <p:titleStyle>
      <a:lvl1pPr marL="239316" indent="-239316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345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239316" indent="-239316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3450" b="1">
          <a:solidFill>
            <a:schemeClr val="tx1"/>
          </a:solidFill>
          <a:latin typeface="Trebuchet MS" pitchFamily="34" charset="0"/>
        </a:defRPr>
      </a:lvl2pPr>
      <a:lvl3pPr marL="239316" indent="-239316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3450" b="1">
          <a:solidFill>
            <a:schemeClr val="tx1"/>
          </a:solidFill>
          <a:latin typeface="Trebuchet MS" pitchFamily="34" charset="0"/>
        </a:defRPr>
      </a:lvl3pPr>
      <a:lvl4pPr marL="239316" indent="-239316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3450" b="1">
          <a:solidFill>
            <a:schemeClr val="tx1"/>
          </a:solidFill>
          <a:latin typeface="Trebuchet MS" pitchFamily="34" charset="0"/>
        </a:defRPr>
      </a:lvl4pPr>
      <a:lvl5pPr marL="239316" indent="-239316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345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171450" indent="-136922" algn="l" rtl="0" eaLnBrk="0" fontAlgn="base" hangingPunct="0">
        <a:spcBef>
          <a:spcPct val="20000"/>
        </a:spcBef>
        <a:spcAft>
          <a:spcPts val="225"/>
        </a:spcAft>
        <a:buClr>
          <a:srgbClr val="C3260C"/>
        </a:buClr>
        <a:buSzPct val="130000"/>
        <a:buFont typeface="Georgia" pitchFamily="18" charset="0"/>
        <a:buChar char="*"/>
        <a:defRPr sz="1650" kern="1200">
          <a:solidFill>
            <a:srgbClr val="404040"/>
          </a:solidFill>
          <a:latin typeface="+mn-lt"/>
          <a:ea typeface="+mn-ea"/>
          <a:cs typeface="+mn-cs"/>
        </a:defRPr>
      </a:lvl1pPr>
      <a:lvl2pPr marL="410766" indent="-136922" algn="l" rtl="0" eaLnBrk="0" fontAlgn="base" hangingPunct="0">
        <a:spcBef>
          <a:spcPct val="20000"/>
        </a:spcBef>
        <a:spcAft>
          <a:spcPts val="225"/>
        </a:spcAft>
        <a:buClr>
          <a:srgbClr val="C3260C"/>
        </a:buClr>
        <a:buSzPct val="130000"/>
        <a:buFont typeface="Georgia" pitchFamily="18" charset="0"/>
        <a:buChar char="*"/>
        <a:defRPr sz="1500" kern="1200">
          <a:solidFill>
            <a:srgbClr val="404040"/>
          </a:solidFill>
          <a:latin typeface="+mn-lt"/>
          <a:ea typeface="+mn-ea"/>
          <a:cs typeface="+mn-cs"/>
        </a:defRPr>
      </a:lvl2pPr>
      <a:lvl3pPr marL="616744" indent="-136922" algn="l" rtl="0" eaLnBrk="0" fontAlgn="base" hangingPunct="0">
        <a:spcBef>
          <a:spcPct val="20000"/>
        </a:spcBef>
        <a:spcAft>
          <a:spcPts val="225"/>
        </a:spcAft>
        <a:buClr>
          <a:srgbClr val="C3260C"/>
        </a:buClr>
        <a:buSzPct val="130000"/>
        <a:buFont typeface="Georgia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822722" indent="-136922" algn="l" rtl="0" eaLnBrk="0" fontAlgn="base" hangingPunct="0">
        <a:spcBef>
          <a:spcPct val="20000"/>
        </a:spcBef>
        <a:spcAft>
          <a:spcPts val="225"/>
        </a:spcAft>
        <a:buClr>
          <a:srgbClr val="C3260C"/>
        </a:buClr>
        <a:buSzPct val="130000"/>
        <a:buFont typeface="Georgia" pitchFamily="18" charset="0"/>
        <a:buChar char="*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1041797" indent="-136922" algn="l" rtl="0" eaLnBrk="0" fontAlgn="base" hangingPunct="0">
        <a:spcBef>
          <a:spcPct val="20000"/>
        </a:spcBef>
        <a:spcAft>
          <a:spcPts val="225"/>
        </a:spcAft>
        <a:buClr>
          <a:srgbClr val="C3260C"/>
        </a:buClr>
        <a:buSzPct val="130000"/>
        <a:buFont typeface="Georgia" pitchFamily="18" charset="0"/>
        <a:buChar char="*"/>
        <a:defRPr sz="1050" kern="1200">
          <a:solidFill>
            <a:srgbClr val="404040"/>
          </a:solidFill>
          <a:latin typeface="+mn-lt"/>
          <a:ea typeface="+mn-ea"/>
          <a:cs typeface="+mn-cs"/>
        </a:defRPr>
      </a:lvl5pPr>
      <a:lvl6pPr marL="1248156" indent="-137160" algn="l" defTabSz="685800" rtl="0" eaLnBrk="1" latinLnBrk="0" hangingPunct="1">
        <a:spcBef>
          <a:spcPct val="20000"/>
        </a:spcBef>
        <a:spcAft>
          <a:spcPts val="225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474470" indent="-137160" algn="l" defTabSz="685800" rtl="0" eaLnBrk="1" latinLnBrk="0" hangingPunct="1">
        <a:spcBef>
          <a:spcPct val="20000"/>
        </a:spcBef>
        <a:spcAft>
          <a:spcPts val="225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714500" indent="-137160" algn="l" defTabSz="685800" rtl="0" eaLnBrk="1" latinLnBrk="0" hangingPunct="1">
        <a:spcBef>
          <a:spcPct val="20000"/>
        </a:spcBef>
        <a:spcAft>
          <a:spcPts val="225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940814" indent="-137160" algn="l" defTabSz="685800" rtl="0" eaLnBrk="1" latinLnBrk="0" hangingPunct="1">
        <a:spcBef>
          <a:spcPct val="20000"/>
        </a:spcBef>
        <a:spcAft>
          <a:spcPts val="225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385762" y="1401198"/>
            <a:ext cx="6472238" cy="3175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>
              <a:solidFill>
                <a:prstClr val="black"/>
              </a:solidFill>
              <a:latin typeface="Franklin Gothic Book"/>
              <a:cs typeface="Arial" charset="0"/>
            </a:endParaRPr>
          </a:p>
        </p:txBody>
      </p:sp>
      <p:sp>
        <p:nvSpPr>
          <p:cNvPr id="2053" name="Text Placeholder 7"/>
          <p:cNvSpPr>
            <a:spLocks noGrp="1"/>
          </p:cNvSpPr>
          <p:nvPr>
            <p:ph type="body" idx="1"/>
          </p:nvPr>
        </p:nvSpPr>
        <p:spPr bwMode="auto">
          <a:xfrm>
            <a:off x="228600" y="2072217"/>
            <a:ext cx="6515100" cy="6034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  <a:endParaRPr lang="en-US" altLang="ru-RU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4857750" y="101601"/>
            <a:ext cx="1885950" cy="385233"/>
          </a:xfrm>
          <a:prstGeom prst="rect">
            <a:avLst/>
          </a:prstGeom>
        </p:spPr>
        <p:txBody>
          <a:bodyPr vert="horz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rgbClr val="7FD13B">
                    <a:shade val="75000"/>
                  </a:srgb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A110EF1-F112-4D30-96AC-4EF5AFE240D5}" type="datetime2">
              <a:rPr lang="en-US"/>
              <a:pPr>
                <a:defRPr/>
              </a:pPr>
              <a:t>Friday, August 7, 2020</a:t>
            </a:fld>
            <a:endParaRPr lang="en-US" dirty="0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2343150" y="101601"/>
            <a:ext cx="2514600" cy="385233"/>
          </a:xfrm>
          <a:prstGeom prst="rect">
            <a:avLst/>
          </a:prstGeom>
        </p:spPr>
        <p:txBody>
          <a:bodyPr vert="horz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rgbClr val="7FD13B">
                    <a:shade val="75000"/>
                  </a:srgb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6172200" y="8636001"/>
            <a:ext cx="571500" cy="32596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6FB833"/>
                </a:solidFill>
              </a:defRPr>
            </a:lvl1pPr>
          </a:lstStyle>
          <a:p>
            <a:pPr>
              <a:defRPr/>
            </a:pPr>
            <a:fld id="{A384BF77-9DD1-4020-B522-AF2FE4D0644B}" type="slidenum">
              <a:rPr lang="en-US" altLang="ru-RU">
                <a:latin typeface="Franklin Gothic Book"/>
              </a:rPr>
              <a:pPr>
                <a:defRPr/>
              </a:pPr>
              <a:t>‹#›</a:t>
            </a:fld>
            <a:endParaRPr lang="en-US" altLang="ru-RU" dirty="0">
              <a:latin typeface="Franklin Gothic Book"/>
            </a:endParaRPr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228600" y="609600"/>
            <a:ext cx="6515100" cy="1117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385762" y="1401198"/>
            <a:ext cx="6472238" cy="3175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>
              <a:solidFill>
                <a:prstClr val="black"/>
              </a:solidFill>
              <a:latin typeface="Franklin Gothic Book"/>
              <a:cs typeface="Arial" charset="0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385762" y="1410649"/>
            <a:ext cx="6472238" cy="3175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>
              <a:solidFill>
                <a:prstClr val="black"/>
              </a:solidFill>
              <a:latin typeface="Franklin Gothic Book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2420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05096" r:id="rId1"/>
    <p:sldLayoutId id="2147505097" r:id="rId2"/>
    <p:sldLayoutId id="2147505098" r:id="rId3"/>
    <p:sldLayoutId id="2147505099" r:id="rId4"/>
    <p:sldLayoutId id="2147505100" r:id="rId5"/>
    <p:sldLayoutId id="2147505101" r:id="rId6"/>
    <p:sldLayoutId id="2147505102" r:id="rId7"/>
    <p:sldLayoutId id="2147505103" r:id="rId8"/>
    <p:sldLayoutId id="2147505104" r:id="rId9"/>
    <p:sldLayoutId id="2147505105" r:id="rId10"/>
    <p:sldLayoutId id="214750510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7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7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7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7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700">
          <a:solidFill>
            <a:schemeClr val="tx2"/>
          </a:solidFill>
          <a:latin typeface="Franklin Gothic Medium" pitchFamily="34" charset="0"/>
        </a:defRPr>
      </a:lvl5pPr>
      <a:lvl6pPr marL="342900" algn="l" rtl="0" fontAlgn="base">
        <a:spcBef>
          <a:spcPct val="0"/>
        </a:spcBef>
        <a:spcAft>
          <a:spcPct val="0"/>
        </a:spcAft>
        <a:defRPr sz="2700">
          <a:solidFill>
            <a:schemeClr val="tx2"/>
          </a:solidFill>
          <a:latin typeface="Franklin Gothic Medium" pitchFamily="34" charset="0"/>
        </a:defRPr>
      </a:lvl6pPr>
      <a:lvl7pPr marL="685800" algn="l" rtl="0" fontAlgn="base">
        <a:spcBef>
          <a:spcPct val="0"/>
        </a:spcBef>
        <a:spcAft>
          <a:spcPct val="0"/>
        </a:spcAft>
        <a:defRPr sz="2700">
          <a:solidFill>
            <a:schemeClr val="tx2"/>
          </a:solidFill>
          <a:latin typeface="Franklin Gothic Medium" pitchFamily="34" charset="0"/>
        </a:defRPr>
      </a:lvl7pPr>
      <a:lvl8pPr marL="1028700" algn="l" rtl="0" fontAlgn="base">
        <a:spcBef>
          <a:spcPct val="0"/>
        </a:spcBef>
        <a:spcAft>
          <a:spcPct val="0"/>
        </a:spcAft>
        <a:defRPr sz="2700">
          <a:solidFill>
            <a:schemeClr val="tx2"/>
          </a:solidFill>
          <a:latin typeface="Franklin Gothic Medium" pitchFamily="34" charset="0"/>
        </a:defRPr>
      </a:lvl8pPr>
      <a:lvl9pPr marL="1371600" algn="l" rtl="0" fontAlgn="base">
        <a:spcBef>
          <a:spcPct val="0"/>
        </a:spcBef>
        <a:spcAft>
          <a:spcPct val="0"/>
        </a:spcAft>
        <a:defRPr sz="2700">
          <a:solidFill>
            <a:schemeClr val="tx2"/>
          </a:solidFill>
          <a:latin typeface="Franklin Gothic Medium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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"/>
        <a:defRPr sz="2100" kern="1200">
          <a:solidFill>
            <a:schemeClr val="tx2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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"/>
        <a:defRPr sz="1500" kern="1200">
          <a:solidFill>
            <a:schemeClr val="tx2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anose="05020102010507070707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1885950" indent="-17145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sz="1350" kern="1200">
          <a:solidFill>
            <a:schemeClr val="tx2"/>
          </a:solidFill>
          <a:latin typeface="+mn-lt"/>
          <a:ea typeface="+mn-ea"/>
          <a:cs typeface="+mn-cs"/>
        </a:defRPr>
      </a:lvl6pPr>
      <a:lvl7pPr marL="2228850" indent="-17145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71750" indent="-17145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sz="12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2914650" indent="-17145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sz="105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385762" y="1401198"/>
            <a:ext cx="6472238" cy="3175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Franklin Gothic Book"/>
              <a:cs typeface="Arial" charset="0"/>
            </a:endParaRPr>
          </a:p>
        </p:txBody>
      </p:sp>
      <p:sp>
        <p:nvSpPr>
          <p:cNvPr id="2053" name="Text Placeholder 7"/>
          <p:cNvSpPr>
            <a:spLocks noGrp="1"/>
          </p:cNvSpPr>
          <p:nvPr>
            <p:ph type="body" idx="1"/>
          </p:nvPr>
        </p:nvSpPr>
        <p:spPr bwMode="auto">
          <a:xfrm>
            <a:off x="228600" y="2072217"/>
            <a:ext cx="6515100" cy="6034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4857750" y="101601"/>
            <a:ext cx="1885950" cy="385233"/>
          </a:xfrm>
          <a:prstGeom prst="rect">
            <a:avLst/>
          </a:prstGeom>
        </p:spPr>
        <p:txBody>
          <a:bodyPr vert="horz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rgbClr val="7FD13B">
                    <a:shade val="75000"/>
                  </a:srgb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A110EF1-F112-4D30-96AC-4EF5AFE240D5}" type="datetime2">
              <a:rPr lang="en-US" smtClean="0"/>
              <a:pPr>
                <a:defRPr/>
              </a:pPr>
              <a:t>Friday, August 7, 2020</a:t>
            </a:fld>
            <a:endParaRPr lang="en-US" dirty="0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2343150" y="101601"/>
            <a:ext cx="2514600" cy="385233"/>
          </a:xfrm>
          <a:prstGeom prst="rect">
            <a:avLst/>
          </a:prstGeom>
        </p:spPr>
        <p:txBody>
          <a:bodyPr vert="horz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rgbClr val="7FD13B">
                    <a:shade val="75000"/>
                  </a:srgb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6172200" y="8636001"/>
            <a:ext cx="571500" cy="32596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6FB833"/>
                </a:solidFill>
              </a:defRPr>
            </a:lvl1pPr>
          </a:lstStyle>
          <a:p>
            <a:pPr>
              <a:defRPr/>
            </a:pPr>
            <a:fld id="{A384BF77-9DD1-4020-B522-AF2FE4D0644B}" type="slidenum">
              <a:rPr lang="en-US" altLang="ru-RU"/>
              <a:pPr>
                <a:defRPr/>
              </a:pPr>
              <a:t>‹#›</a:t>
            </a:fld>
            <a:endParaRPr lang="en-US" altLang="ru-RU" dirty="0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228600" y="609600"/>
            <a:ext cx="6515100" cy="1117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385762" y="1401198"/>
            <a:ext cx="6472238" cy="3175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Franklin Gothic Book"/>
              <a:cs typeface="Arial" charset="0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385762" y="1410649"/>
            <a:ext cx="6472238" cy="3175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Franklin Gothic Book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9963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04622" r:id="rId1"/>
    <p:sldLayoutId id="2147504623" r:id="rId2"/>
    <p:sldLayoutId id="2147504624" r:id="rId3"/>
    <p:sldLayoutId id="2147504625" r:id="rId4"/>
    <p:sldLayoutId id="2147504626" r:id="rId5"/>
    <p:sldLayoutId id="2147504627" r:id="rId6"/>
    <p:sldLayoutId id="2147504628" r:id="rId7"/>
    <p:sldLayoutId id="2147504629" r:id="rId8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7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7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7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7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700">
          <a:solidFill>
            <a:schemeClr val="tx2"/>
          </a:solidFill>
          <a:latin typeface="Franklin Gothic Medium" pitchFamily="34" charset="0"/>
        </a:defRPr>
      </a:lvl5pPr>
      <a:lvl6pPr marL="342900" algn="l" rtl="0" fontAlgn="base">
        <a:spcBef>
          <a:spcPct val="0"/>
        </a:spcBef>
        <a:spcAft>
          <a:spcPct val="0"/>
        </a:spcAft>
        <a:defRPr sz="2700">
          <a:solidFill>
            <a:schemeClr val="tx2"/>
          </a:solidFill>
          <a:latin typeface="Franklin Gothic Medium" pitchFamily="34" charset="0"/>
        </a:defRPr>
      </a:lvl6pPr>
      <a:lvl7pPr marL="685800" algn="l" rtl="0" fontAlgn="base">
        <a:spcBef>
          <a:spcPct val="0"/>
        </a:spcBef>
        <a:spcAft>
          <a:spcPct val="0"/>
        </a:spcAft>
        <a:defRPr sz="2700">
          <a:solidFill>
            <a:schemeClr val="tx2"/>
          </a:solidFill>
          <a:latin typeface="Franklin Gothic Medium" pitchFamily="34" charset="0"/>
        </a:defRPr>
      </a:lvl7pPr>
      <a:lvl8pPr marL="1028700" algn="l" rtl="0" fontAlgn="base">
        <a:spcBef>
          <a:spcPct val="0"/>
        </a:spcBef>
        <a:spcAft>
          <a:spcPct val="0"/>
        </a:spcAft>
        <a:defRPr sz="2700">
          <a:solidFill>
            <a:schemeClr val="tx2"/>
          </a:solidFill>
          <a:latin typeface="Franklin Gothic Medium" pitchFamily="34" charset="0"/>
        </a:defRPr>
      </a:lvl8pPr>
      <a:lvl9pPr marL="1371600" algn="l" rtl="0" fontAlgn="base">
        <a:spcBef>
          <a:spcPct val="0"/>
        </a:spcBef>
        <a:spcAft>
          <a:spcPct val="0"/>
        </a:spcAft>
        <a:defRPr sz="2700">
          <a:solidFill>
            <a:schemeClr val="tx2"/>
          </a:solidFill>
          <a:latin typeface="Franklin Gothic Medium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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"/>
        <a:defRPr sz="2100" kern="1200">
          <a:solidFill>
            <a:schemeClr val="tx2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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"/>
        <a:defRPr sz="1500" kern="1200">
          <a:solidFill>
            <a:schemeClr val="tx2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anose="05020102010507070707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1885950" indent="-17145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sz="1350" kern="1200">
          <a:solidFill>
            <a:schemeClr val="tx2"/>
          </a:solidFill>
          <a:latin typeface="+mn-lt"/>
          <a:ea typeface="+mn-ea"/>
          <a:cs typeface="+mn-cs"/>
        </a:defRPr>
      </a:lvl6pPr>
      <a:lvl7pPr marL="2228850" indent="-17145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71750" indent="-17145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sz="12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2914650" indent="-17145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sz="105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488" y="486834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71488" y="8475134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3A110EF1-F112-4D30-96AC-4EF5AFE240D5}" type="datetime2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Friday, August 7, 2020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271713" y="8475134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843463" y="8475134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hangingPunct="1">
              <a:defRPr/>
            </a:pPr>
            <a:fld id="{A384BF77-9DD1-4020-B522-AF2FE4D0644B}" type="slidenum">
              <a:rPr lang="en-US" altLang="ru-RU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eaLnBrk="1" hangingPunct="1">
                <a:defRPr/>
              </a:pPr>
              <a:t>‹#›</a:t>
            </a:fld>
            <a:endParaRPr lang="en-US" altLang="ru-RU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774212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04631" r:id="rId1"/>
    <p:sldLayoutId id="2147504632" r:id="rId2"/>
    <p:sldLayoutId id="2147504633" r:id="rId3"/>
    <p:sldLayoutId id="2147504634" r:id="rId4"/>
    <p:sldLayoutId id="2147504635" r:id="rId5"/>
    <p:sldLayoutId id="2147504636" r:id="rId6"/>
    <p:sldLayoutId id="2147504637" r:id="rId7"/>
    <p:sldLayoutId id="2147504638" r:id="rId8"/>
    <p:sldLayoutId id="2147504639" r:id="rId9"/>
    <p:sldLayoutId id="2147504640" r:id="rId10"/>
    <p:sldLayoutId id="2147504641" r:id="rId11"/>
  </p:sldLayoutIdLs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488" y="486834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71488" y="8475134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A110EF1-F112-4D30-96AC-4EF5AFE240D5}" type="datetime2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Friday, August 7, 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271713" y="8475134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843463" y="8475134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384BF77-9DD1-4020-B522-AF2FE4D0644B}" type="slidenum">
              <a:rPr lang="en-US" alt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5005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04679" r:id="rId1"/>
    <p:sldLayoutId id="2147504680" r:id="rId2"/>
    <p:sldLayoutId id="2147504681" r:id="rId3"/>
    <p:sldLayoutId id="2147504682" r:id="rId4"/>
    <p:sldLayoutId id="2147504683" r:id="rId5"/>
    <p:sldLayoutId id="2147504684" r:id="rId6"/>
    <p:sldLayoutId id="2147504685" r:id="rId7"/>
    <p:sldLayoutId id="2147504686" r:id="rId8"/>
    <p:sldLayoutId id="2147504687" r:id="rId9"/>
    <p:sldLayoutId id="2147504688" r:id="rId10"/>
    <p:sldLayoutId id="2147504689" r:id="rId11"/>
  </p:sldLayoutIdLs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2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6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6D1C74E0-DDE0-459A-81A4-974A7A61F14D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07.08.2020</a:t>
            </a:fld>
            <a:endParaRPr lang="ru-RU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6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6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618E48D0-2594-4A76-A644-62A9C60E46EC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0454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04703" r:id="rId1"/>
    <p:sldLayoutId id="2147504704" r:id="rId2"/>
    <p:sldLayoutId id="2147504705" r:id="rId3"/>
    <p:sldLayoutId id="2147504706" r:id="rId4"/>
    <p:sldLayoutId id="2147504707" r:id="rId5"/>
    <p:sldLayoutId id="2147504708" r:id="rId6"/>
    <p:sldLayoutId id="2147504709" r:id="rId7"/>
    <p:sldLayoutId id="2147504710" r:id="rId8"/>
    <p:sldLayoutId id="2147504711" r:id="rId9"/>
    <p:sldLayoutId id="2147504712" r:id="rId10"/>
    <p:sldLayoutId id="2147504713" r:id="rId11"/>
  </p:sldLayoutIdLst>
  <p:txStyles>
    <p:titleStyle>
      <a:lvl1pPr algn="ctr" defTabSz="685784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69" indent="-257169" algn="l" defTabSz="685784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198" indent="-214307" algn="l" defTabSz="685784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9" indent="-171446" algn="l" defTabSz="685784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4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1" indent="-171446" algn="l" defTabSz="685784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4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4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4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4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7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4" algn="l" defTabSz="6857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9" algn="l" defTabSz="6857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807200"/>
            <a:ext cx="6858000" cy="23368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6858000" cy="68072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5024405"/>
            <a:ext cx="6858000" cy="304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2133600"/>
            <a:ext cx="6858000" cy="68072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44968" y="5829557"/>
            <a:ext cx="4884383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976347"/>
            <a:ext cx="4800600" cy="46329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629150" y="8229602"/>
            <a:ext cx="18859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EDEC95EF-7154-4F11-B3A9-365858E601D2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  <a:latin typeface="Trebuchet MS"/>
                <a:cs typeface="+mn-cs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07.08.2020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  <a:latin typeface="Trebuchet MS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1" y="8229602"/>
            <a:ext cx="2514601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>
                  <a:lumMod val="50000"/>
                  <a:lumOff val="50000"/>
                </a:prstClr>
              </a:solidFill>
              <a:latin typeface="Trebuchet MS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857500" y="8229602"/>
            <a:ext cx="13716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95D0A9EE-DE0E-4C14-BBC2-C2D7AB28627C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  <a:latin typeface="Trebuchet MS"/>
                <a:cs typeface="+mn-cs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  <a:latin typeface="Trebuchet MS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3509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04715" r:id="rId1"/>
    <p:sldLayoutId id="2147504716" r:id="rId2"/>
    <p:sldLayoutId id="2147504717" r:id="rId3"/>
    <p:sldLayoutId id="2147504718" r:id="rId4"/>
    <p:sldLayoutId id="2147504719" r:id="rId5"/>
    <p:sldLayoutId id="2147504720" r:id="rId6"/>
    <p:sldLayoutId id="2147504721" r:id="rId7"/>
    <p:sldLayoutId id="2147504722" r:id="rId8"/>
    <p:sldLayoutId id="2147504723" r:id="rId9"/>
    <p:sldLayoutId id="2147504724" r:id="rId10"/>
    <p:sldLayoutId id="2147504725" r:id="rId11"/>
    <p:sldLayoutId id="2147505108" r:id="rId12"/>
  </p:sldLayoutIdLst>
  <p:txStyles>
    <p:titleStyle>
      <a:lvl1pPr marL="240024" indent="-240024" algn="r" defTabSz="685784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345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171446" indent="-137157" algn="l" defTabSz="685784" rtl="0" eaLnBrk="1" latinLnBrk="0" hangingPunct="1">
        <a:spcBef>
          <a:spcPct val="20000"/>
        </a:spcBef>
        <a:spcAft>
          <a:spcPts val="225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411470" indent="-137157" algn="l" defTabSz="685784" rtl="0" eaLnBrk="1" latinLnBrk="0" hangingPunct="1">
        <a:spcBef>
          <a:spcPct val="20000"/>
        </a:spcBef>
        <a:spcAft>
          <a:spcPts val="225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617205" indent="-137157" algn="l" defTabSz="685784" rtl="0" eaLnBrk="1" latinLnBrk="0" hangingPunct="1">
        <a:spcBef>
          <a:spcPct val="20000"/>
        </a:spcBef>
        <a:spcAft>
          <a:spcPts val="225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822939" indent="-137157" algn="l" defTabSz="685784" rtl="0" eaLnBrk="1" latinLnBrk="0" hangingPunct="1">
        <a:spcBef>
          <a:spcPct val="20000"/>
        </a:spcBef>
        <a:spcAft>
          <a:spcPts val="225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042391" indent="-137157" algn="l" defTabSz="685784" rtl="0" eaLnBrk="1" latinLnBrk="0" hangingPunct="1">
        <a:spcBef>
          <a:spcPct val="20000"/>
        </a:spcBef>
        <a:spcAft>
          <a:spcPts val="225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248125" indent="-137157" algn="l" defTabSz="685784" rtl="0" eaLnBrk="1" latinLnBrk="0" hangingPunct="1">
        <a:spcBef>
          <a:spcPct val="20000"/>
        </a:spcBef>
        <a:spcAft>
          <a:spcPts val="225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474433" indent="-137157" algn="l" defTabSz="685784" rtl="0" eaLnBrk="1" latinLnBrk="0" hangingPunct="1">
        <a:spcBef>
          <a:spcPct val="20000"/>
        </a:spcBef>
        <a:spcAft>
          <a:spcPts val="225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714457" indent="-137157" algn="l" defTabSz="685784" rtl="0" eaLnBrk="1" latinLnBrk="0" hangingPunct="1">
        <a:spcBef>
          <a:spcPct val="20000"/>
        </a:spcBef>
        <a:spcAft>
          <a:spcPts val="225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940766" indent="-137157" algn="l" defTabSz="685784" rtl="0" eaLnBrk="1" latinLnBrk="0" hangingPunct="1">
        <a:spcBef>
          <a:spcPct val="20000"/>
        </a:spcBef>
        <a:spcAft>
          <a:spcPts val="225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4" algn="l" defTabSz="6857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9" algn="l" defTabSz="6857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489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71489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ABA10A0-9BEA-45D8-8D67-EFD5BFB7970C}" type="datetime2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Friday, August 7, 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271714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5826A2-C5E8-42B1-AEBA-899AE565CDA9}" type="slidenum">
              <a:rPr lang="en-US" alt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434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04727" r:id="rId1"/>
    <p:sldLayoutId id="2147504728" r:id="rId2"/>
    <p:sldLayoutId id="2147504729" r:id="rId3"/>
    <p:sldLayoutId id="2147504730" r:id="rId4"/>
    <p:sldLayoutId id="2147504731" r:id="rId5"/>
    <p:sldLayoutId id="2147504732" r:id="rId6"/>
    <p:sldLayoutId id="2147504733" r:id="rId7"/>
    <p:sldLayoutId id="2147504734" r:id="rId8"/>
    <p:sldLayoutId id="2147504735" r:id="rId9"/>
    <p:sldLayoutId id="2147504736" r:id="rId10"/>
    <p:sldLayoutId id="2147504737" r:id="rId11"/>
    <p:sldLayoutId id="2147504738" r:id="rId12"/>
    <p:sldLayoutId id="2147504739" r:id="rId13"/>
    <p:sldLayoutId id="2147504740" r:id="rId14"/>
    <p:sldLayoutId id="2147504741" r:id="rId15"/>
  </p:sldLayoutIdLst>
  <p:txStyles>
    <p:titleStyle>
      <a:lvl1pPr algn="l" defTabSz="216992" rtl="0" eaLnBrk="1" latinLnBrk="0" hangingPunct="1">
        <a:lnSpc>
          <a:spcPct val="90000"/>
        </a:lnSpc>
        <a:spcBef>
          <a:spcPct val="0"/>
        </a:spcBef>
        <a:buNone/>
        <a:defRPr sz="104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248" indent="-54248" algn="l" defTabSz="216992" rtl="0" eaLnBrk="1" latinLnBrk="0" hangingPunct="1">
        <a:lnSpc>
          <a:spcPct val="90000"/>
        </a:lnSpc>
        <a:spcBef>
          <a:spcPts val="237"/>
        </a:spcBef>
        <a:buFont typeface="Arial" panose="020B0604020202020204" pitchFamily="34" charset="0"/>
        <a:buChar char="•"/>
        <a:defRPr sz="664" kern="1200">
          <a:solidFill>
            <a:schemeClr val="tx1"/>
          </a:solidFill>
          <a:latin typeface="+mn-lt"/>
          <a:ea typeface="+mn-ea"/>
          <a:cs typeface="+mn-cs"/>
        </a:defRPr>
      </a:lvl1pPr>
      <a:lvl2pPr marL="162744" indent="-54248" algn="l" defTabSz="216992" rtl="0" eaLnBrk="1" latinLnBrk="0" hangingPunct="1">
        <a:lnSpc>
          <a:spcPct val="90000"/>
        </a:lnSpc>
        <a:spcBef>
          <a:spcPts val="119"/>
        </a:spcBef>
        <a:buFont typeface="Arial" panose="020B0604020202020204" pitchFamily="34" charset="0"/>
        <a:buChar char="•"/>
        <a:defRPr sz="570" kern="1200">
          <a:solidFill>
            <a:schemeClr val="tx1"/>
          </a:solidFill>
          <a:latin typeface="+mn-lt"/>
          <a:ea typeface="+mn-ea"/>
          <a:cs typeface="+mn-cs"/>
        </a:defRPr>
      </a:lvl2pPr>
      <a:lvl3pPr marL="271240" indent="-54248" algn="l" defTabSz="216992" rtl="0" eaLnBrk="1" latinLnBrk="0" hangingPunct="1">
        <a:lnSpc>
          <a:spcPct val="90000"/>
        </a:lnSpc>
        <a:spcBef>
          <a:spcPts val="119"/>
        </a:spcBef>
        <a:buFont typeface="Arial" panose="020B0604020202020204" pitchFamily="34" charset="0"/>
        <a:buChar char="•"/>
        <a:defRPr sz="475" kern="1200">
          <a:solidFill>
            <a:schemeClr val="tx1"/>
          </a:solidFill>
          <a:latin typeface="+mn-lt"/>
          <a:ea typeface="+mn-ea"/>
          <a:cs typeface="+mn-cs"/>
        </a:defRPr>
      </a:lvl3pPr>
      <a:lvl4pPr marL="379735" indent="-54248" algn="l" defTabSz="216992" rtl="0" eaLnBrk="1" latinLnBrk="0" hangingPunct="1">
        <a:lnSpc>
          <a:spcPct val="90000"/>
        </a:lnSpc>
        <a:spcBef>
          <a:spcPts val="119"/>
        </a:spcBef>
        <a:buFont typeface="Arial" panose="020B0604020202020204" pitchFamily="34" charset="0"/>
        <a:buChar char="•"/>
        <a:defRPr sz="428" kern="1200">
          <a:solidFill>
            <a:schemeClr val="tx1"/>
          </a:solidFill>
          <a:latin typeface="+mn-lt"/>
          <a:ea typeface="+mn-ea"/>
          <a:cs typeface="+mn-cs"/>
        </a:defRPr>
      </a:lvl4pPr>
      <a:lvl5pPr marL="488231" indent="-54248" algn="l" defTabSz="216992" rtl="0" eaLnBrk="1" latinLnBrk="0" hangingPunct="1">
        <a:lnSpc>
          <a:spcPct val="90000"/>
        </a:lnSpc>
        <a:spcBef>
          <a:spcPts val="119"/>
        </a:spcBef>
        <a:buFont typeface="Arial" panose="020B0604020202020204" pitchFamily="34" charset="0"/>
        <a:buChar char="•"/>
        <a:defRPr sz="428" kern="1200">
          <a:solidFill>
            <a:schemeClr val="tx1"/>
          </a:solidFill>
          <a:latin typeface="+mn-lt"/>
          <a:ea typeface="+mn-ea"/>
          <a:cs typeface="+mn-cs"/>
        </a:defRPr>
      </a:lvl5pPr>
      <a:lvl6pPr marL="596726" indent="-54248" algn="l" defTabSz="216992" rtl="0" eaLnBrk="1" latinLnBrk="0" hangingPunct="1">
        <a:lnSpc>
          <a:spcPct val="90000"/>
        </a:lnSpc>
        <a:spcBef>
          <a:spcPts val="119"/>
        </a:spcBef>
        <a:buFont typeface="Arial" panose="020B0604020202020204" pitchFamily="34" charset="0"/>
        <a:buChar char="•"/>
        <a:defRPr sz="428" kern="1200">
          <a:solidFill>
            <a:schemeClr val="tx1"/>
          </a:solidFill>
          <a:latin typeface="+mn-lt"/>
          <a:ea typeface="+mn-ea"/>
          <a:cs typeface="+mn-cs"/>
        </a:defRPr>
      </a:lvl6pPr>
      <a:lvl7pPr marL="705223" indent="-54248" algn="l" defTabSz="216992" rtl="0" eaLnBrk="1" latinLnBrk="0" hangingPunct="1">
        <a:lnSpc>
          <a:spcPct val="90000"/>
        </a:lnSpc>
        <a:spcBef>
          <a:spcPts val="119"/>
        </a:spcBef>
        <a:buFont typeface="Arial" panose="020B0604020202020204" pitchFamily="34" charset="0"/>
        <a:buChar char="•"/>
        <a:defRPr sz="428" kern="1200">
          <a:solidFill>
            <a:schemeClr val="tx1"/>
          </a:solidFill>
          <a:latin typeface="+mn-lt"/>
          <a:ea typeface="+mn-ea"/>
          <a:cs typeface="+mn-cs"/>
        </a:defRPr>
      </a:lvl7pPr>
      <a:lvl8pPr marL="813718" indent="-54248" algn="l" defTabSz="216992" rtl="0" eaLnBrk="1" latinLnBrk="0" hangingPunct="1">
        <a:lnSpc>
          <a:spcPct val="90000"/>
        </a:lnSpc>
        <a:spcBef>
          <a:spcPts val="119"/>
        </a:spcBef>
        <a:buFont typeface="Arial" panose="020B0604020202020204" pitchFamily="34" charset="0"/>
        <a:buChar char="•"/>
        <a:defRPr sz="428" kern="1200">
          <a:solidFill>
            <a:schemeClr val="tx1"/>
          </a:solidFill>
          <a:latin typeface="+mn-lt"/>
          <a:ea typeface="+mn-ea"/>
          <a:cs typeface="+mn-cs"/>
        </a:defRPr>
      </a:lvl8pPr>
      <a:lvl9pPr marL="922214" indent="-54248" algn="l" defTabSz="216992" rtl="0" eaLnBrk="1" latinLnBrk="0" hangingPunct="1">
        <a:lnSpc>
          <a:spcPct val="90000"/>
        </a:lnSpc>
        <a:spcBef>
          <a:spcPts val="119"/>
        </a:spcBef>
        <a:buFont typeface="Arial" panose="020B0604020202020204" pitchFamily="34" charset="0"/>
        <a:buChar char="•"/>
        <a:defRPr sz="42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216992" rtl="0" eaLnBrk="1" latinLnBrk="0" hangingPunct="1">
        <a:defRPr sz="428" kern="1200">
          <a:solidFill>
            <a:schemeClr val="tx1"/>
          </a:solidFill>
          <a:latin typeface="+mn-lt"/>
          <a:ea typeface="+mn-ea"/>
          <a:cs typeface="+mn-cs"/>
        </a:defRPr>
      </a:lvl1pPr>
      <a:lvl2pPr marL="108496" algn="l" defTabSz="216992" rtl="0" eaLnBrk="1" latinLnBrk="0" hangingPunct="1">
        <a:defRPr sz="428" kern="1200">
          <a:solidFill>
            <a:schemeClr val="tx1"/>
          </a:solidFill>
          <a:latin typeface="+mn-lt"/>
          <a:ea typeface="+mn-ea"/>
          <a:cs typeface="+mn-cs"/>
        </a:defRPr>
      </a:lvl2pPr>
      <a:lvl3pPr marL="216992" algn="l" defTabSz="216992" rtl="0" eaLnBrk="1" latinLnBrk="0" hangingPunct="1">
        <a:defRPr sz="428" kern="1200">
          <a:solidFill>
            <a:schemeClr val="tx1"/>
          </a:solidFill>
          <a:latin typeface="+mn-lt"/>
          <a:ea typeface="+mn-ea"/>
          <a:cs typeface="+mn-cs"/>
        </a:defRPr>
      </a:lvl3pPr>
      <a:lvl4pPr marL="325487" algn="l" defTabSz="216992" rtl="0" eaLnBrk="1" latinLnBrk="0" hangingPunct="1">
        <a:defRPr sz="428" kern="1200">
          <a:solidFill>
            <a:schemeClr val="tx1"/>
          </a:solidFill>
          <a:latin typeface="+mn-lt"/>
          <a:ea typeface="+mn-ea"/>
          <a:cs typeface="+mn-cs"/>
        </a:defRPr>
      </a:lvl4pPr>
      <a:lvl5pPr marL="433983" algn="l" defTabSz="216992" rtl="0" eaLnBrk="1" latinLnBrk="0" hangingPunct="1">
        <a:defRPr sz="428" kern="1200">
          <a:solidFill>
            <a:schemeClr val="tx1"/>
          </a:solidFill>
          <a:latin typeface="+mn-lt"/>
          <a:ea typeface="+mn-ea"/>
          <a:cs typeface="+mn-cs"/>
        </a:defRPr>
      </a:lvl5pPr>
      <a:lvl6pPr marL="542478" algn="l" defTabSz="216992" rtl="0" eaLnBrk="1" latinLnBrk="0" hangingPunct="1">
        <a:defRPr sz="428" kern="1200">
          <a:solidFill>
            <a:schemeClr val="tx1"/>
          </a:solidFill>
          <a:latin typeface="+mn-lt"/>
          <a:ea typeface="+mn-ea"/>
          <a:cs typeface="+mn-cs"/>
        </a:defRPr>
      </a:lvl6pPr>
      <a:lvl7pPr marL="650975" algn="l" defTabSz="216992" rtl="0" eaLnBrk="1" latinLnBrk="0" hangingPunct="1">
        <a:defRPr sz="428" kern="1200">
          <a:solidFill>
            <a:schemeClr val="tx1"/>
          </a:solidFill>
          <a:latin typeface="+mn-lt"/>
          <a:ea typeface="+mn-ea"/>
          <a:cs typeface="+mn-cs"/>
        </a:defRPr>
      </a:lvl7pPr>
      <a:lvl8pPr marL="759470" algn="l" defTabSz="216992" rtl="0" eaLnBrk="1" latinLnBrk="0" hangingPunct="1">
        <a:defRPr sz="428" kern="1200">
          <a:solidFill>
            <a:schemeClr val="tx1"/>
          </a:solidFill>
          <a:latin typeface="+mn-lt"/>
          <a:ea typeface="+mn-ea"/>
          <a:cs typeface="+mn-cs"/>
        </a:defRPr>
      </a:lvl8pPr>
      <a:lvl9pPr marL="867966" algn="l" defTabSz="216992" rtl="0" eaLnBrk="1" latinLnBrk="0" hangingPunct="1">
        <a:defRPr sz="42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807200"/>
            <a:ext cx="6858000" cy="23368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6858000" cy="68072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5024405"/>
            <a:ext cx="6858000" cy="304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2133600"/>
            <a:ext cx="6858000" cy="68072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44967" y="5829557"/>
            <a:ext cx="4884383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976347"/>
            <a:ext cx="4800600" cy="46329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629150" y="8229601"/>
            <a:ext cx="18859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EDEC95EF-7154-4F11-B3A9-365858E601D2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  <a:latin typeface="Trebuchet MS"/>
                <a:cs typeface="+mn-cs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07.08.2020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  <a:latin typeface="Trebuchet MS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" y="8229601"/>
            <a:ext cx="2514601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>
                  <a:lumMod val="50000"/>
                  <a:lumOff val="50000"/>
                </a:prstClr>
              </a:solidFill>
              <a:latin typeface="Trebuchet MS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857500" y="8229601"/>
            <a:ext cx="13716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95D0A9EE-DE0E-4C14-BBC2-C2D7AB28627C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  <a:latin typeface="Trebuchet MS"/>
                <a:cs typeface="+mn-cs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  <a:latin typeface="Trebuchet MS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1019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04755" r:id="rId1"/>
    <p:sldLayoutId id="2147504756" r:id="rId2"/>
    <p:sldLayoutId id="2147504757" r:id="rId3"/>
    <p:sldLayoutId id="2147504758" r:id="rId4"/>
    <p:sldLayoutId id="2147504759" r:id="rId5"/>
    <p:sldLayoutId id="2147504760" r:id="rId6"/>
    <p:sldLayoutId id="2147504761" r:id="rId7"/>
    <p:sldLayoutId id="2147504762" r:id="rId8"/>
    <p:sldLayoutId id="2147504763" r:id="rId9"/>
    <p:sldLayoutId id="2147504764" r:id="rId10"/>
    <p:sldLayoutId id="2147504765" r:id="rId11"/>
  </p:sldLayoutIdLst>
  <p:txStyles>
    <p:titleStyle>
      <a:lvl1pPr marL="240030" indent="-240030" algn="r" defTabSz="6858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345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171450" indent="-137160" algn="l" defTabSz="685800" rtl="0" eaLnBrk="1" latinLnBrk="0" hangingPunct="1">
        <a:spcBef>
          <a:spcPct val="20000"/>
        </a:spcBef>
        <a:spcAft>
          <a:spcPts val="225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411480" indent="-137160" algn="l" defTabSz="685800" rtl="0" eaLnBrk="1" latinLnBrk="0" hangingPunct="1">
        <a:spcBef>
          <a:spcPct val="20000"/>
        </a:spcBef>
        <a:spcAft>
          <a:spcPts val="225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617220" indent="-137160" algn="l" defTabSz="685800" rtl="0" eaLnBrk="1" latinLnBrk="0" hangingPunct="1">
        <a:spcBef>
          <a:spcPct val="20000"/>
        </a:spcBef>
        <a:spcAft>
          <a:spcPts val="225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822960" indent="-137160" algn="l" defTabSz="685800" rtl="0" eaLnBrk="1" latinLnBrk="0" hangingPunct="1">
        <a:spcBef>
          <a:spcPct val="20000"/>
        </a:spcBef>
        <a:spcAft>
          <a:spcPts val="225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042416" indent="-137160" algn="l" defTabSz="685800" rtl="0" eaLnBrk="1" latinLnBrk="0" hangingPunct="1">
        <a:spcBef>
          <a:spcPct val="20000"/>
        </a:spcBef>
        <a:spcAft>
          <a:spcPts val="225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248156" indent="-137160" algn="l" defTabSz="685800" rtl="0" eaLnBrk="1" latinLnBrk="0" hangingPunct="1">
        <a:spcBef>
          <a:spcPct val="20000"/>
        </a:spcBef>
        <a:spcAft>
          <a:spcPts val="225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474470" indent="-137160" algn="l" defTabSz="685800" rtl="0" eaLnBrk="1" latinLnBrk="0" hangingPunct="1">
        <a:spcBef>
          <a:spcPct val="20000"/>
        </a:spcBef>
        <a:spcAft>
          <a:spcPts val="225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714500" indent="-137160" algn="l" defTabSz="685800" rtl="0" eaLnBrk="1" latinLnBrk="0" hangingPunct="1">
        <a:spcBef>
          <a:spcPct val="20000"/>
        </a:spcBef>
        <a:spcAft>
          <a:spcPts val="225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940814" indent="-137160" algn="l" defTabSz="685800" rtl="0" eaLnBrk="1" latinLnBrk="0" hangingPunct="1">
        <a:spcBef>
          <a:spcPct val="20000"/>
        </a:spcBef>
        <a:spcAft>
          <a:spcPts val="225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_____Microsoft_Excel_97-20032.xls"/><Relationship Id="rId3" Type="http://schemas.openxmlformats.org/officeDocument/2006/relationships/notesSlide" Target="../notesSlides/notesSlide6.xml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png"/><Relationship Id="rId5" Type="http://schemas.openxmlformats.org/officeDocument/2006/relationships/oleObject" Target="../embeddings/_____Microsoft_Excel_97-20031.xls"/><Relationship Id="rId10" Type="http://schemas.openxmlformats.org/officeDocument/2006/relationships/chart" Target="../charts/chart8.xml"/><Relationship Id="rId4" Type="http://schemas.openxmlformats.org/officeDocument/2006/relationships/oleObject" Target="../embeddings/oleObject2.bin"/><Relationship Id="rId9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2.xml"/><Relationship Id="rId4" Type="http://schemas.openxmlformats.org/officeDocument/2006/relationships/chart" Target="../charts/char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38.xml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5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4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openxmlformats.org/officeDocument/2006/relationships/chart" Target="../charts/chart15.xml"/><Relationship Id="rId4" Type="http://schemas.openxmlformats.org/officeDocument/2006/relationships/diagramData" Target="../diagrams/data1.xml"/><Relationship Id="rId9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consultantplus://offline/ref=EA2BF17D7B1D46AC33905D77FFAF6A423906374BBA8D468BD8C79B6FC607D0915F1BBBB5B552D22E6EF84A2D52F7B9389D518AE4EDABD232DE07B7D2k0y2M" TargetMode="External"/><Relationship Id="rId1" Type="http://schemas.openxmlformats.org/officeDocument/2006/relationships/slideLayout" Target="../slideLayouts/slideLayout14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8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8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0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95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1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23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3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3.xml"/><Relationship Id="rId5" Type="http://schemas.openxmlformats.org/officeDocument/2006/relationships/image" Target="../media/image44.jpg"/><Relationship Id="rId4" Type="http://schemas.microsoft.com/office/2007/relationships/hdphoto" Target="../media/hdphoto1.wdp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7" Type="http://schemas.openxmlformats.org/officeDocument/2006/relationships/image" Target="../media/image4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3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3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3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4.xml"/><Relationship Id="rId4" Type="http://schemas.openxmlformats.org/officeDocument/2006/relationships/image" Target="../media/image50.jpeg"/></Relationships>
</file>

<file path=ppt/slides/_rels/slide3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03.xml"/><Relationship Id="rId4" Type="http://schemas.openxmlformats.org/officeDocument/2006/relationships/chart" Target="../charts/chart20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3.xml"/><Relationship Id="rId4" Type="http://schemas.openxmlformats.org/officeDocument/2006/relationships/image" Target="../media/image55.jpe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2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3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60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179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146.xml"/><Relationship Id="rId5" Type="http://schemas.openxmlformats.org/officeDocument/2006/relationships/image" Target="../media/image67.jpeg"/><Relationship Id="rId4" Type="http://schemas.openxmlformats.org/officeDocument/2006/relationships/image" Target="../media/image66.jpe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1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13" Type="http://schemas.openxmlformats.org/officeDocument/2006/relationships/chart" Target="../charts/chart26.xml"/><Relationship Id="rId3" Type="http://schemas.openxmlformats.org/officeDocument/2006/relationships/tags" Target="../tags/tag3.xml"/><Relationship Id="rId7" Type="http://schemas.openxmlformats.org/officeDocument/2006/relationships/image" Target="../media/image70.png"/><Relationship Id="rId12" Type="http://schemas.openxmlformats.org/officeDocument/2006/relationships/chart" Target="../charts/chart25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69.png"/><Relationship Id="rId11" Type="http://schemas.openxmlformats.org/officeDocument/2006/relationships/chart" Target="../charts/chart24.xml"/><Relationship Id="rId5" Type="http://schemas.openxmlformats.org/officeDocument/2006/relationships/slideLayout" Target="../slideLayouts/slideLayout76.xml"/><Relationship Id="rId10" Type="http://schemas.openxmlformats.org/officeDocument/2006/relationships/image" Target="../media/image73.png"/><Relationship Id="rId4" Type="http://schemas.openxmlformats.org/officeDocument/2006/relationships/tags" Target="../tags/tag4.xml"/><Relationship Id="rId9" Type="http://schemas.openxmlformats.org/officeDocument/2006/relationships/image" Target="../media/image72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g"/><Relationship Id="rId2" Type="http://schemas.openxmlformats.org/officeDocument/2006/relationships/slideLayout" Target="../slideLayouts/slideLayout98.xml"/><Relationship Id="rId1" Type="http://schemas.openxmlformats.org/officeDocument/2006/relationships/tags" Target="../tags/tag5.xml"/><Relationship Id="rId5" Type="http://schemas.openxmlformats.org/officeDocument/2006/relationships/image" Target="../media/image75.jpeg"/><Relationship Id="rId4" Type="http://schemas.openxmlformats.org/officeDocument/2006/relationships/chart" Target="../charts/chart2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98.xml"/><Relationship Id="rId4" Type="http://schemas.openxmlformats.org/officeDocument/2006/relationships/image" Target="../media/image78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79.jpg"/><Relationship Id="rId1" Type="http://schemas.openxmlformats.org/officeDocument/2006/relationships/slideLayout" Target="../slideLayouts/slideLayout98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88.jpeg"/><Relationship Id="rId5" Type="http://schemas.openxmlformats.org/officeDocument/2006/relationships/hyperlink" Target="mailto:finnev@nross.ru" TargetMode="External"/><Relationship Id="rId4" Type="http://schemas.openxmlformats.org/officeDocument/2006/relationships/image" Target="../media/image87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13" Type="http://schemas.openxmlformats.org/officeDocument/2006/relationships/image" Target="../media/image96.png"/><Relationship Id="rId18" Type="http://schemas.openxmlformats.org/officeDocument/2006/relationships/image" Target="../media/image101.png"/><Relationship Id="rId3" Type="http://schemas.openxmlformats.org/officeDocument/2006/relationships/image" Target="../media/image69.png"/><Relationship Id="rId7" Type="http://schemas.openxmlformats.org/officeDocument/2006/relationships/image" Target="../media/image92.png"/><Relationship Id="rId12" Type="http://schemas.openxmlformats.org/officeDocument/2006/relationships/image" Target="../media/image95.png"/><Relationship Id="rId17" Type="http://schemas.openxmlformats.org/officeDocument/2006/relationships/image" Target="../media/image100.png"/><Relationship Id="rId2" Type="http://schemas.openxmlformats.org/officeDocument/2006/relationships/image" Target="../media/image70.png"/><Relationship Id="rId16" Type="http://schemas.openxmlformats.org/officeDocument/2006/relationships/image" Target="../media/image99.png"/><Relationship Id="rId20" Type="http://schemas.openxmlformats.org/officeDocument/2006/relationships/image" Target="../media/image9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91.png"/><Relationship Id="rId11" Type="http://schemas.openxmlformats.org/officeDocument/2006/relationships/image" Target="../media/image87.png"/><Relationship Id="rId5" Type="http://schemas.openxmlformats.org/officeDocument/2006/relationships/image" Target="../media/image90.png"/><Relationship Id="rId15" Type="http://schemas.openxmlformats.org/officeDocument/2006/relationships/image" Target="../media/image98.png"/><Relationship Id="rId10" Type="http://schemas.openxmlformats.org/officeDocument/2006/relationships/image" Target="../media/image94.png"/><Relationship Id="rId19" Type="http://schemas.openxmlformats.org/officeDocument/2006/relationships/image" Target="../media/image8.jpg"/><Relationship Id="rId4" Type="http://schemas.openxmlformats.org/officeDocument/2006/relationships/image" Target="../media/image89.png"/><Relationship Id="rId9" Type="http://schemas.openxmlformats.org/officeDocument/2006/relationships/image" Target="../media/image71.png"/><Relationship Id="rId14" Type="http://schemas.openxmlformats.org/officeDocument/2006/relationships/image" Target="../media/image9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4209" y="6053839"/>
            <a:ext cx="6617159" cy="20928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ln w="12700">
                  <a:solidFill>
                    <a:srgbClr val="212745">
                      <a:satMod val="155000"/>
                    </a:srgbClr>
                  </a:solidFill>
                  <a:prstDash val="solid"/>
                </a:ln>
                <a:solidFill>
                  <a:srgbClr val="B4DCFA">
                    <a:tint val="85000"/>
                    <a:satMod val="15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города Невинномысска на 2020 </a:t>
            </a:r>
            <a:r>
              <a:rPr lang="ru-RU" sz="2800" b="1" dirty="0">
                <a:ln w="12700">
                  <a:solidFill>
                    <a:srgbClr val="212745">
                      <a:satMod val="155000"/>
                    </a:srgbClr>
                  </a:solidFill>
                  <a:prstDash val="solid"/>
                </a:ln>
                <a:solidFill>
                  <a:srgbClr val="B4DCFA">
                    <a:tint val="85000"/>
                    <a:satMod val="15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2700">
                  <a:solidFill>
                    <a:srgbClr val="212745">
                      <a:satMod val="155000"/>
                    </a:srgbClr>
                  </a:solidFill>
                  <a:prstDash val="solid"/>
                </a:ln>
                <a:solidFill>
                  <a:srgbClr val="B4DCFA">
                    <a:tint val="85000"/>
                    <a:satMod val="15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на плановый период </a:t>
            </a:r>
            <a:endParaRPr lang="ru-RU" sz="2800" b="1" dirty="0" smtClean="0">
              <a:ln w="12700">
                <a:solidFill>
                  <a:srgbClr val="212745">
                    <a:satMod val="155000"/>
                  </a:srgbClr>
                </a:solidFill>
                <a:prstDash val="solid"/>
              </a:ln>
              <a:solidFill>
                <a:srgbClr val="B4DCFA">
                  <a:tint val="85000"/>
                  <a:satMod val="15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ln w="12700">
                  <a:solidFill>
                    <a:srgbClr val="212745">
                      <a:satMod val="155000"/>
                    </a:srgbClr>
                  </a:solidFill>
                  <a:prstDash val="solid"/>
                </a:ln>
                <a:solidFill>
                  <a:srgbClr val="B4DCFA">
                    <a:tint val="85000"/>
                    <a:satMod val="15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sz="2800" b="1" dirty="0">
                <a:ln w="12700">
                  <a:solidFill>
                    <a:srgbClr val="212745">
                      <a:satMod val="155000"/>
                    </a:srgbClr>
                  </a:solidFill>
                  <a:prstDash val="solid"/>
                </a:ln>
                <a:solidFill>
                  <a:srgbClr val="B4DCFA">
                    <a:tint val="85000"/>
                    <a:satMod val="15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800" b="1" dirty="0" smtClean="0">
                <a:ln w="12700">
                  <a:solidFill>
                    <a:srgbClr val="212745">
                      <a:satMod val="155000"/>
                    </a:srgbClr>
                  </a:solidFill>
                  <a:prstDash val="solid"/>
                </a:ln>
                <a:solidFill>
                  <a:srgbClr val="B4DCFA">
                    <a:tint val="85000"/>
                    <a:satMod val="15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sz="2800" b="1" dirty="0">
                <a:ln w="12700">
                  <a:solidFill>
                    <a:srgbClr val="212745">
                      <a:satMod val="155000"/>
                    </a:srgbClr>
                  </a:solidFill>
                  <a:prstDash val="solid"/>
                </a:ln>
                <a:solidFill>
                  <a:srgbClr val="B4DCFA">
                    <a:tint val="85000"/>
                    <a:satMod val="15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годов</a:t>
            </a:r>
            <a:r>
              <a:rPr lang="ru-RU" sz="2800" b="1" dirty="0" smtClean="0">
                <a:ln w="12700">
                  <a:solidFill>
                    <a:srgbClr val="212745">
                      <a:satMod val="155000"/>
                    </a:srgbClr>
                  </a:solidFill>
                  <a:prstDash val="solid"/>
                </a:ln>
                <a:solidFill>
                  <a:srgbClr val="B4DCFA">
                    <a:tint val="85000"/>
                    <a:satMod val="15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>
              <a:ln w="12700">
                <a:solidFill>
                  <a:srgbClr val="212745">
                    <a:satMod val="155000"/>
                  </a:srgbClr>
                </a:solidFill>
                <a:prstDash val="solid"/>
              </a:ln>
              <a:solidFill>
                <a:srgbClr val="B4DCFA">
                  <a:tint val="85000"/>
                  <a:satMod val="15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Trebuchet MS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4430" y="5284398"/>
            <a:ext cx="566158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n w="12700">
                  <a:solidFill>
                    <a:srgbClr val="212745">
                      <a:satMod val="155000"/>
                    </a:srgb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Бюджет</a:t>
            </a:r>
            <a:r>
              <a:rPr lang="ru-RU" sz="4400" b="1" dirty="0" smtClean="0">
                <a:ln w="12700">
                  <a:solidFill>
                    <a:srgbClr val="212745">
                      <a:satMod val="155000"/>
                    </a:srgb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dirty="0">
                <a:ln w="12700">
                  <a:solidFill>
                    <a:srgbClr val="212745">
                      <a:satMod val="155000"/>
                    </a:srgb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для граждан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728" y="179512"/>
            <a:ext cx="5068988" cy="50689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Прямоугольник 3"/>
          <p:cNvSpPr>
            <a:spLocks noChangeArrowheads="1"/>
          </p:cNvSpPr>
          <p:nvPr/>
        </p:nvSpPr>
        <p:spPr bwMode="auto">
          <a:xfrm>
            <a:off x="376643" y="280012"/>
            <a:ext cx="6148701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Book Antiqua" panose="0204060205030503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35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СТРУКТУРА НАЛОГОВЫХ ДОХОДОВ БЮДЖЕТА ГОРОДА НЕВИННОМЫССКА</a:t>
            </a:r>
            <a:r>
              <a:rPr lang="en-US" altLang="ru-RU" sz="135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135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201</a:t>
            </a:r>
            <a:r>
              <a:rPr lang="en-US" altLang="ru-RU" sz="135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</a:t>
            </a:r>
            <a:r>
              <a:rPr lang="ru-RU" altLang="ru-RU" sz="135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- 202</a:t>
            </a:r>
            <a:r>
              <a:rPr lang="en-US" altLang="ru-RU" sz="135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ru-RU" altLang="ru-RU" sz="135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ГОДАХ</a:t>
            </a:r>
          </a:p>
        </p:txBody>
      </p:sp>
      <p:sp>
        <p:nvSpPr>
          <p:cNvPr id="15363" name="Прямоугольник 4"/>
          <p:cNvSpPr>
            <a:spLocks noChangeArrowheads="1"/>
          </p:cNvSpPr>
          <p:nvPr/>
        </p:nvSpPr>
        <p:spPr bwMode="auto">
          <a:xfrm>
            <a:off x="5805264" y="1041758"/>
            <a:ext cx="912062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Book Antiqua" panose="0204060205030503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35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руб.</a:t>
            </a:r>
          </a:p>
        </p:txBody>
      </p:sp>
      <p:sp>
        <p:nvSpPr>
          <p:cNvPr id="6" name="Прямоугольник 3"/>
          <p:cNvSpPr>
            <a:spLocks noChangeArrowheads="1"/>
          </p:cNvSpPr>
          <p:nvPr/>
        </p:nvSpPr>
        <p:spPr bwMode="auto">
          <a:xfrm>
            <a:off x="284631" y="4638770"/>
            <a:ext cx="5976664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Book Antiqua" panose="0204060205030503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35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СТРУКТУРА НЕНАЛОГОВЫХ ДОХОДОВ БЮДЖЕТА ГОРОДА НЕВИННОМЫССКА</a:t>
            </a:r>
            <a:r>
              <a:rPr lang="ru-RU" altLang="ru-RU" sz="135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135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201</a:t>
            </a:r>
            <a:r>
              <a:rPr lang="en-US" altLang="ru-RU" sz="135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</a:t>
            </a:r>
            <a:r>
              <a:rPr lang="ru-RU" altLang="ru-RU" sz="135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- 202</a:t>
            </a:r>
            <a:r>
              <a:rPr lang="en-US" altLang="ru-RU" sz="135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ru-RU" altLang="ru-RU" sz="135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ГОДАХ</a:t>
            </a: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2587286161"/>
              </p:ext>
            </p:extLst>
          </p:nvPr>
        </p:nvGraphicFramePr>
        <p:xfrm>
          <a:off x="116632" y="1341841"/>
          <a:ext cx="6480720" cy="33741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val="562800436"/>
              </p:ext>
            </p:extLst>
          </p:nvPr>
        </p:nvGraphicFramePr>
        <p:xfrm>
          <a:off x="106904" y="5099191"/>
          <a:ext cx="6610422" cy="40260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486386" y="8786660"/>
            <a:ext cx="46187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ru-RU" altLang="ru-RU" sz="16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0367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A963B573-12D8-4C59-BB00-19ACF37E5492}"/>
              </a:ext>
            </a:extLst>
          </p:cNvPr>
          <p:cNvGrpSpPr/>
          <p:nvPr/>
        </p:nvGrpSpPr>
        <p:grpSpPr>
          <a:xfrm>
            <a:off x="541809" y="951842"/>
            <a:ext cx="3292931" cy="3305041"/>
            <a:chOff x="2230110" y="1322178"/>
            <a:chExt cx="3753362" cy="4583324"/>
          </a:xfrm>
        </p:grpSpPr>
        <p:sp>
          <p:nvSpPr>
            <p:cNvPr id="3" name="Flowchart: Decision 2">
              <a:extLst>
                <a:ext uri="{FF2B5EF4-FFF2-40B4-BE49-F238E27FC236}">
                  <a16:creationId xmlns="" xmlns:a16="http://schemas.microsoft.com/office/drawing/2014/main" id="{007BE6A0-D559-4A09-9635-84EA3D972A14}"/>
                </a:ext>
              </a:extLst>
            </p:cNvPr>
            <p:cNvSpPr/>
            <p:nvPr/>
          </p:nvSpPr>
          <p:spPr>
            <a:xfrm>
              <a:off x="3178815" y="1322178"/>
              <a:ext cx="1848091" cy="659757"/>
            </a:xfrm>
            <a:prstGeom prst="flowChartDecision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35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13" dirty="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1" name="Parallelogram 10">
              <a:extLst>
                <a:ext uri="{FF2B5EF4-FFF2-40B4-BE49-F238E27FC236}">
                  <a16:creationId xmlns="" xmlns:a16="http://schemas.microsoft.com/office/drawing/2014/main" id="{7E78B747-341E-43D5-975B-3D1F1E9903E4}"/>
                </a:ext>
              </a:extLst>
            </p:cNvPr>
            <p:cNvSpPr/>
            <p:nvPr/>
          </p:nvSpPr>
          <p:spPr>
            <a:xfrm rot="5400000">
              <a:off x="1863098" y="2967771"/>
              <a:ext cx="3553890" cy="922459"/>
            </a:xfrm>
            <a:prstGeom prst="parallelogram">
              <a:avLst>
                <a:gd name="adj" fmla="val 35771"/>
              </a:avLst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35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13" dirty="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4" name="Parallelogram 13">
              <a:extLst>
                <a:ext uri="{FF2B5EF4-FFF2-40B4-BE49-F238E27FC236}">
                  <a16:creationId xmlns="" xmlns:a16="http://schemas.microsoft.com/office/drawing/2014/main" id="{B5E40382-683D-4101-9490-5A9049DC6272}"/>
                </a:ext>
              </a:extLst>
            </p:cNvPr>
            <p:cNvSpPr/>
            <p:nvPr/>
          </p:nvSpPr>
          <p:spPr>
            <a:xfrm rot="5400000" flipV="1">
              <a:off x="2785561" y="2967771"/>
              <a:ext cx="3553890" cy="922464"/>
            </a:xfrm>
            <a:prstGeom prst="parallelogram">
              <a:avLst>
                <a:gd name="adj" fmla="val 35771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35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13" dirty="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6" name="Flowchart: Decision 15">
              <a:extLst>
                <a:ext uri="{FF2B5EF4-FFF2-40B4-BE49-F238E27FC236}">
                  <a16:creationId xmlns="" xmlns:a16="http://schemas.microsoft.com/office/drawing/2014/main" id="{B3D107B5-97F5-451A-9254-A39ADDE2FFE7}"/>
                </a:ext>
              </a:extLst>
            </p:cNvPr>
            <p:cNvSpPr/>
            <p:nvPr/>
          </p:nvSpPr>
          <p:spPr>
            <a:xfrm>
              <a:off x="4140183" y="2382642"/>
              <a:ext cx="1843289" cy="629720"/>
            </a:xfrm>
            <a:prstGeom prst="flowChartDecisio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35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13" dirty="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7" name="Parallelogram 16">
              <a:extLst>
                <a:ext uri="{FF2B5EF4-FFF2-40B4-BE49-F238E27FC236}">
                  <a16:creationId xmlns="" xmlns:a16="http://schemas.microsoft.com/office/drawing/2014/main" id="{54017EDC-78C6-45A9-A494-0C8C44FE25F4}"/>
                </a:ext>
              </a:extLst>
            </p:cNvPr>
            <p:cNvSpPr/>
            <p:nvPr/>
          </p:nvSpPr>
          <p:spPr>
            <a:xfrm rot="5400000">
              <a:off x="3343105" y="3455011"/>
              <a:ext cx="2484519" cy="922460"/>
            </a:xfrm>
            <a:prstGeom prst="parallelogram">
              <a:avLst>
                <a:gd name="adj" fmla="val 35771"/>
              </a:avLst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35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13" dirty="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8" name="Parallelogram 17">
              <a:extLst>
                <a:ext uri="{FF2B5EF4-FFF2-40B4-BE49-F238E27FC236}">
                  <a16:creationId xmlns="" xmlns:a16="http://schemas.microsoft.com/office/drawing/2014/main" id="{09018D45-9111-4AAF-92A9-8392CA3F5A52}"/>
                </a:ext>
              </a:extLst>
            </p:cNvPr>
            <p:cNvSpPr/>
            <p:nvPr/>
          </p:nvSpPr>
          <p:spPr>
            <a:xfrm rot="5400000" flipV="1">
              <a:off x="4064222" y="3653848"/>
              <a:ext cx="2887210" cy="922464"/>
            </a:xfrm>
            <a:prstGeom prst="parallelogram">
              <a:avLst>
                <a:gd name="adj" fmla="val 35771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35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13" dirty="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9" name="Flowchart: Decision 18">
              <a:extLst>
                <a:ext uri="{FF2B5EF4-FFF2-40B4-BE49-F238E27FC236}">
                  <a16:creationId xmlns="" xmlns:a16="http://schemas.microsoft.com/office/drawing/2014/main" id="{D68F9546-8576-4499-B838-C6133D411525}"/>
                </a:ext>
              </a:extLst>
            </p:cNvPr>
            <p:cNvSpPr/>
            <p:nvPr/>
          </p:nvSpPr>
          <p:spPr>
            <a:xfrm>
              <a:off x="2230110" y="3441260"/>
              <a:ext cx="1848091" cy="659757"/>
            </a:xfrm>
            <a:prstGeom prst="flowChartDecision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35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13" dirty="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0" name="Parallelogram 19">
              <a:extLst>
                <a:ext uri="{FF2B5EF4-FFF2-40B4-BE49-F238E27FC236}">
                  <a16:creationId xmlns="" xmlns:a16="http://schemas.microsoft.com/office/drawing/2014/main" id="{FD73310E-335B-4BEF-A066-EA8B335D510E}"/>
                </a:ext>
              </a:extLst>
            </p:cNvPr>
            <p:cNvSpPr/>
            <p:nvPr/>
          </p:nvSpPr>
          <p:spPr>
            <a:xfrm rot="5400000">
              <a:off x="1790233" y="4203755"/>
              <a:ext cx="1817878" cy="922459"/>
            </a:xfrm>
            <a:prstGeom prst="parallelogram">
              <a:avLst>
                <a:gd name="adj" fmla="val 35771"/>
              </a:avLst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35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13" dirty="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1" name="Parallelogram 20">
              <a:extLst>
                <a:ext uri="{FF2B5EF4-FFF2-40B4-BE49-F238E27FC236}">
                  <a16:creationId xmlns="" xmlns:a16="http://schemas.microsoft.com/office/drawing/2014/main" id="{DC3A874F-3A9F-4D1B-84D7-E9FCF87C7A59}"/>
                </a:ext>
              </a:extLst>
            </p:cNvPr>
            <p:cNvSpPr/>
            <p:nvPr/>
          </p:nvSpPr>
          <p:spPr>
            <a:xfrm rot="5400000" flipV="1">
              <a:off x="2712698" y="4203756"/>
              <a:ext cx="1817878" cy="922464"/>
            </a:xfrm>
            <a:prstGeom prst="parallelogram">
              <a:avLst>
                <a:gd name="adj" fmla="val 35771"/>
              </a:avLst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35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13" dirty="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2" name="Flowchart: Decision 21">
              <a:extLst>
                <a:ext uri="{FF2B5EF4-FFF2-40B4-BE49-F238E27FC236}">
                  <a16:creationId xmlns="" xmlns:a16="http://schemas.microsoft.com/office/drawing/2014/main" id="{A8A4A7EB-63DD-42D6-989D-39B4B2256691}"/>
                </a:ext>
              </a:extLst>
            </p:cNvPr>
            <p:cNvSpPr/>
            <p:nvPr/>
          </p:nvSpPr>
          <p:spPr>
            <a:xfrm>
              <a:off x="3182826" y="4241482"/>
              <a:ext cx="1848091" cy="659757"/>
            </a:xfrm>
            <a:prstGeom prst="flowChartDecisi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35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13" dirty="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3" name="Parallelogram 22">
              <a:extLst>
                <a:ext uri="{FF2B5EF4-FFF2-40B4-BE49-F238E27FC236}">
                  <a16:creationId xmlns="" xmlns:a16="http://schemas.microsoft.com/office/drawing/2014/main" id="{04D0CF21-C962-4E55-AFEF-43CC0758D46F}"/>
                </a:ext>
              </a:extLst>
            </p:cNvPr>
            <p:cNvSpPr/>
            <p:nvPr/>
          </p:nvSpPr>
          <p:spPr>
            <a:xfrm rot="5400000">
              <a:off x="2976981" y="4777202"/>
              <a:ext cx="1334141" cy="922459"/>
            </a:xfrm>
            <a:prstGeom prst="parallelogram">
              <a:avLst>
                <a:gd name="adj" fmla="val 35771"/>
              </a:avLst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35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13" dirty="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4" name="Parallelogram 23">
              <a:extLst>
                <a:ext uri="{FF2B5EF4-FFF2-40B4-BE49-F238E27FC236}">
                  <a16:creationId xmlns="" xmlns:a16="http://schemas.microsoft.com/office/drawing/2014/main" id="{0BD9B9DC-93A4-44A1-937C-63D842689D60}"/>
                </a:ext>
              </a:extLst>
            </p:cNvPr>
            <p:cNvSpPr/>
            <p:nvPr/>
          </p:nvSpPr>
          <p:spPr>
            <a:xfrm rot="5400000" flipV="1">
              <a:off x="3921863" y="4763698"/>
              <a:ext cx="1334138" cy="922464"/>
            </a:xfrm>
            <a:prstGeom prst="parallelogram">
              <a:avLst>
                <a:gd name="adj" fmla="val 35771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35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13" dirty="0">
                <a:solidFill>
                  <a:srgbClr val="FFFFFF"/>
                </a:solidFill>
                <a:latin typeface="Calibri" panose="020F0502020204030204"/>
              </a:endParaRP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0820DC3E-D6ED-4F6D-977F-6F5C29E50055}"/>
              </a:ext>
            </a:extLst>
          </p:cNvPr>
          <p:cNvSpPr txBox="1"/>
          <p:nvPr/>
        </p:nvSpPr>
        <p:spPr>
          <a:xfrm>
            <a:off x="4392600" y="2853384"/>
            <a:ext cx="205942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51435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b="1" dirty="0">
                <a:latin typeface="Times New Roman" panose="02020603050405020304" pitchFamily="18" charset="0"/>
                <a:ea typeface="Noto Sans" panose="020B0502040504020204" pitchFamily="34"/>
                <a:cs typeface="Times New Roman" panose="02020603050405020304" pitchFamily="18" charset="0"/>
              </a:rPr>
              <a:t>Дотации</a:t>
            </a:r>
            <a:endParaRPr lang="en-GB" sz="1500" b="1" dirty="0">
              <a:latin typeface="Times New Roman" panose="02020603050405020304" pitchFamily="18" charset="0"/>
              <a:ea typeface="Noto Sans" panose="020B0502040504020204" pitchFamily="34"/>
              <a:cs typeface="Times New Roman" panose="02020603050405020304" pitchFamily="18" charset="0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="" xmlns:a16="http://schemas.microsoft.com/office/drawing/2014/main" id="{9DA5B5DA-42BE-4D68-A5AE-36005AB111A0}"/>
              </a:ext>
            </a:extLst>
          </p:cNvPr>
          <p:cNvSpPr/>
          <p:nvPr/>
        </p:nvSpPr>
        <p:spPr>
          <a:xfrm>
            <a:off x="4036386" y="1880758"/>
            <a:ext cx="284831" cy="28483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13" b="1" dirty="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="" xmlns:a16="http://schemas.microsoft.com/office/drawing/2014/main" id="{43BBDDCC-5A35-42F8-949B-2D785F229D52}"/>
              </a:ext>
            </a:extLst>
          </p:cNvPr>
          <p:cNvSpPr/>
          <p:nvPr/>
        </p:nvSpPr>
        <p:spPr>
          <a:xfrm>
            <a:off x="4031013" y="2382915"/>
            <a:ext cx="284831" cy="28483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13" b="1" dirty="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="" xmlns:a16="http://schemas.microsoft.com/office/drawing/2014/main" id="{4A68B7B5-DDE3-4E6B-AC15-A4E98B1CE98A}"/>
              </a:ext>
            </a:extLst>
          </p:cNvPr>
          <p:cNvSpPr/>
          <p:nvPr/>
        </p:nvSpPr>
        <p:spPr>
          <a:xfrm>
            <a:off x="4031014" y="2900876"/>
            <a:ext cx="284831" cy="284831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13" b="1" dirty="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493C281E-8B7A-431B-91B3-A28623F12A4C}"/>
              </a:ext>
            </a:extLst>
          </p:cNvPr>
          <p:cNvSpPr txBox="1"/>
          <p:nvPr/>
        </p:nvSpPr>
        <p:spPr>
          <a:xfrm>
            <a:off x="4413971" y="2363747"/>
            <a:ext cx="205942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51435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Субвенции</a:t>
            </a:r>
            <a:endParaRPr lang="en-GB" sz="1500" b="1" dirty="0">
              <a:latin typeface="Times New Roman" panose="02020603050405020304" pitchFamily="18" charset="0"/>
              <a:ea typeface="Noto Sans" panose="020B0502040504020204" pitchFamily="34"/>
              <a:cs typeface="Times New Roman" panose="020206030504050203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D00B0112-C5F4-45B3-8CE3-6FA63122266A}"/>
              </a:ext>
            </a:extLst>
          </p:cNvPr>
          <p:cNvSpPr txBox="1"/>
          <p:nvPr/>
        </p:nvSpPr>
        <p:spPr>
          <a:xfrm>
            <a:off x="4467977" y="1859821"/>
            <a:ext cx="200541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51435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Субсидии</a:t>
            </a:r>
            <a:endParaRPr lang="en-GB" sz="1500" b="1" dirty="0">
              <a:latin typeface="Times New Roman" panose="02020603050405020304" pitchFamily="18" charset="0"/>
              <a:ea typeface="Noto Sans" panose="020B0502040504020204" pitchFamily="34"/>
              <a:cs typeface="Times New Roman" panose="02020603050405020304" pitchFamily="18" charset="0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="" xmlns:a16="http://schemas.microsoft.com/office/drawing/2014/main" id="{E4EF440B-1E14-416B-B7A1-CA0084537386}"/>
              </a:ext>
            </a:extLst>
          </p:cNvPr>
          <p:cNvSpPr/>
          <p:nvPr/>
        </p:nvSpPr>
        <p:spPr>
          <a:xfrm>
            <a:off x="4036386" y="3372609"/>
            <a:ext cx="284831" cy="284831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13" b="1" dirty="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DE4AFA5D-21A8-4875-B658-4CDD542CFEC3}"/>
              </a:ext>
            </a:extLst>
          </p:cNvPr>
          <p:cNvSpPr txBox="1"/>
          <p:nvPr/>
        </p:nvSpPr>
        <p:spPr>
          <a:xfrm>
            <a:off x="4467977" y="3326710"/>
            <a:ext cx="222144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51435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Иные межбюджетные трансферты</a:t>
            </a:r>
            <a:endParaRPr lang="en-GB" sz="1500" b="1" dirty="0">
              <a:latin typeface="Times New Roman" panose="02020603050405020304" pitchFamily="18" charset="0"/>
              <a:ea typeface="Noto Sans" panose="020B0502040504020204" pitchFamily="34"/>
              <a:cs typeface="Times New Roman" panose="02020603050405020304" pitchFamily="18" charset="0"/>
            </a:endParaRPr>
          </a:p>
        </p:txBody>
      </p:sp>
      <p:sp>
        <p:nvSpPr>
          <p:cNvPr id="35" name="Заголовок 1"/>
          <p:cNvSpPr txBox="1">
            <a:spLocks/>
          </p:cNvSpPr>
          <p:nvPr/>
        </p:nvSpPr>
        <p:spPr>
          <a:xfrm>
            <a:off x="548680" y="170497"/>
            <a:ext cx="6208453" cy="506957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безвозмездных поступлений из федерального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краевого бюджета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2020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году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21646" y="869502"/>
            <a:ext cx="10621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1548,0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52,67 %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634511" y="1812372"/>
            <a:ext cx="9181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1320,4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44,92%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23436" y="2615779"/>
            <a:ext cx="13271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65,4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2,23%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092464" y="3133444"/>
            <a:ext cx="100109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5,3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0,18%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85184" y="827615"/>
            <a:ext cx="11881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лн. руб.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176055" y="4325487"/>
            <a:ext cx="6482776" cy="49090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4988" algn="just"/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Безвозмездные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поступления в бюджет города на 2020 год предусмотрены в объеме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2943,4 млн.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рублей, на 2021 год предусмотрены в объеме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1567,2 млн.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рублей, на 2022 год предусмотрены в объеме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1387,3 млн.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рублей. </a:t>
            </a:r>
          </a:p>
          <a:p>
            <a:pPr indent="534988" algn="just"/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Межбюджетные трансферты на 2020 год предусмотрены в сумме –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2939,1 млн.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рублей, на 2021 год –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1567,2 млн.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рублей, на 2022 год –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1387,3 млн.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рублей. Из них:</a:t>
            </a:r>
          </a:p>
          <a:p>
            <a:pPr indent="534988" algn="just"/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субвенции в 2020 году составляют 44,92 процента (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1320,4 млн.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рублей), в 2021 году - 83,73 процента (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1312,2 млн.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рублей), в 2022 году – 96,30 процента (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1336,1 млн.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рублей);</a:t>
            </a:r>
          </a:p>
          <a:p>
            <a:pPr indent="534988" algn="just"/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субсидии в 2020 году составляют 52,67 процента (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1548,0 млн.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рублей), в 2021 году - 13,94 процента (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218,4 млн.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рублей), в 2022 году – 0,93 процента (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12,9 млн.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рублей);</a:t>
            </a:r>
          </a:p>
          <a:p>
            <a:pPr indent="534988" algn="just"/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дотации бюджетам городских округов на поддержку мер по обеспечению сбалансированности местных бюджетов составляют </a:t>
            </a:r>
            <a:b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2,23 процента (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65,4 млн.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рублей), в 2021 году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1,99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процента </a:t>
            </a:r>
            <a:b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31,3 млн.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рублей), в 2022 году – 2,38 процента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(33,0 млн.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рублей);</a:t>
            </a:r>
          </a:p>
          <a:p>
            <a:pPr indent="534988" algn="just"/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иные межбюджетные трансферты в 2020 году составляют </a:t>
            </a:r>
            <a:b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0,18 процента (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5,3 млн.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рублей), в 2021 году - 0,34 процента </a:t>
            </a:r>
            <a:b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5,3 млн.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рублей), в 2022 году - 0,39 процента (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5,4 млн.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algn="just"/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целях софинансирования реализации проектов развития территорий муниципальных образований Ставропольского края, основанных на местных инициативах, в бюджете города на 2020 год предусмотрены прочие безвозмездные поступления (поступления от денежных пожертвований, предоставляемых физическими и юридическими лицами получателям средств бюджетов городских округов) в сумме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4,3 млн.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рублей.</a:t>
            </a:r>
          </a:p>
          <a:p>
            <a:endParaRPr lang="ru-RU" sz="1400" dirty="0"/>
          </a:p>
        </p:txBody>
      </p:sp>
      <p:sp>
        <p:nvSpPr>
          <p:cNvPr id="37" name="TextBox 6"/>
          <p:cNvSpPr txBox="1">
            <a:spLocks noChangeArrowheads="1"/>
          </p:cNvSpPr>
          <p:nvPr/>
        </p:nvSpPr>
        <p:spPr bwMode="auto">
          <a:xfrm>
            <a:off x="6526193" y="8748464"/>
            <a:ext cx="46187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endParaRPr lang="ru-RU" altLang="ru-RU" sz="16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3637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692696" y="435366"/>
            <a:ext cx="5688632" cy="401510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</a:t>
            </a:r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города Невинномысска по </a:t>
            </a: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разделам классификации </a:t>
            </a:r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расходов </a:t>
            </a:r>
          </a:p>
          <a:p>
            <a:pPr algn="ctr" fontAlgn="auto">
              <a:spcAft>
                <a:spcPts val="0"/>
              </a:spcAft>
            </a:pPr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201</a:t>
            </a:r>
            <a:r>
              <a:rPr lang="en-US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en-US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r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годах</a:t>
            </a: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79726774"/>
              </p:ext>
            </p:extLst>
          </p:nvPr>
        </p:nvGraphicFramePr>
        <p:xfrm>
          <a:off x="294464" y="1331640"/>
          <a:ext cx="6341079" cy="7491255"/>
        </p:xfrm>
        <a:graphic>
          <a:graphicData uri="http://schemas.openxmlformats.org/drawingml/2006/table">
            <a:tbl>
              <a:tblPr/>
              <a:tblGrid>
                <a:gridCol w="1910400"/>
                <a:gridCol w="936104"/>
                <a:gridCol w="864096"/>
                <a:gridCol w="960336"/>
                <a:gridCol w="835071"/>
                <a:gridCol w="835072"/>
              </a:tblGrid>
              <a:tr h="7256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Направление расходов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Отчет </a:t>
                      </a:r>
                      <a:endParaRPr lang="ru-RU" sz="1400" kern="1200" dirty="0" smtClean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2018 год</a:t>
                      </a:r>
                      <a:r>
                        <a:rPr lang="ru-RU" sz="1400" kern="1200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1400" kern="1200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Отчет</a:t>
                      </a:r>
                    </a:p>
                    <a:p>
                      <a:pPr algn="ctr" fontAlgn="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2019 год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Утверждено на </a:t>
                      </a:r>
                      <a:r>
                        <a:rPr lang="en-US" sz="1400" kern="1200" dirty="0" smtClean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  <a:r>
                        <a:rPr lang="ru-RU" sz="1400" kern="1200" dirty="0" smtClean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  <a:endParaRPr lang="en-US" sz="1400" kern="1200" dirty="0" smtClean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Утверждено на </a:t>
                      </a:r>
                      <a:r>
                        <a:rPr lang="en-US" sz="1400" kern="1200" dirty="0" smtClean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r>
                        <a:rPr lang="ru-RU" sz="1400" kern="1200" dirty="0" smtClean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  <a:endParaRPr lang="en-US" sz="1400" kern="1200" dirty="0" smtClean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Утверждено на </a:t>
                      </a:r>
                      <a:r>
                        <a:rPr lang="en-US" sz="1400" kern="1200" dirty="0" smtClean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r>
                        <a:rPr lang="ru-RU" sz="1400" kern="1200" dirty="0" smtClean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  <a:endParaRPr lang="en-US" sz="1400" kern="1200" dirty="0" smtClean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</a:tr>
              <a:tr h="486178"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Общегосударственные вопросы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203,9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214,5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203,5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196,8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185,1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</a:tr>
              <a:tr h="965031"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безопасность и правоохранительная деятельность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36,1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18,9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19,0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17,9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17,6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</a:tr>
              <a:tr h="326791"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экономика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324,5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1796,8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1081,7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243,4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41,6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</a:tr>
              <a:tr h="486178"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Жилищно-коммунальное хозяйство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117,2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353,7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535,7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117,8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98,0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</a:tr>
              <a:tr h="326791"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Образование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1035,0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1184,7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1227,1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1092,6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1081,3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</a:tr>
              <a:tr h="526008"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Культура, кинематография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79,5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92,6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59,6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57,7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55,8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</a:tr>
              <a:tr h="589100"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Социальная политика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604,3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654,0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755,4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698,8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719,0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</a:tr>
              <a:tr h="782154"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Физическая культура и спорт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28,2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27,2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63,7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50,9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48,9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</a:tr>
              <a:tr h="1010760"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Обслуживание государственного и муниципального долга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14,7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14,1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27,1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30,1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35,2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</a:tr>
              <a:tr h="883148"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Условно</a:t>
                      </a:r>
                      <a:r>
                        <a:rPr lang="ru-RU" sz="1400" kern="120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утвержденные расходы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24,9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48,9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</a:tr>
              <a:tr h="246752"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ИТОГО: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2443,4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4356,5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3972,8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2530,9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2331,4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733256" y="899592"/>
            <a:ext cx="101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</a:rPr>
              <a:t>   </a:t>
            </a:r>
            <a:r>
              <a:rPr lang="ru-RU" sz="1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</a:t>
            </a:r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514804" y="8805446"/>
            <a:ext cx="46187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ru-RU" altLang="ru-RU" sz="16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7660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465821" y="437773"/>
            <a:ext cx="6087543" cy="487299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 расходов бюджета </a:t>
            </a:r>
          </a:p>
          <a:p>
            <a:pPr algn="ctr" fontAlgn="auto">
              <a:spcAft>
                <a:spcPts val="0"/>
              </a:spcAft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2020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году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024815" y="588392"/>
            <a:ext cx="8137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лн. руб.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963815" y="5572144"/>
            <a:ext cx="3589549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проекте бюджета на 2020 год и плановый период 2021 и 2022 годов сохранен приоритет по финансовому обеспечению отраслей социального блока. В структуре расходов бюджета города расходы на социальную сферу составили 53,0 процента, из них основная доля расходов приходится на образование – это 30,9 процента и социальную политику – 19,0 процентов.</a:t>
            </a:r>
          </a:p>
        </p:txBody>
      </p:sp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56717147"/>
              </p:ext>
            </p:extLst>
          </p:nvPr>
        </p:nvGraphicFramePr>
        <p:xfrm>
          <a:off x="115061" y="4644008"/>
          <a:ext cx="3192544" cy="41776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20894937"/>
              </p:ext>
            </p:extLst>
          </p:nvPr>
        </p:nvGraphicFramePr>
        <p:xfrm>
          <a:off x="465821" y="984753"/>
          <a:ext cx="6264696" cy="41386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6"/>
          <p:cNvSpPr txBox="1">
            <a:spLocks noChangeArrowheads="1"/>
          </p:cNvSpPr>
          <p:nvPr/>
        </p:nvSpPr>
        <p:spPr bwMode="auto">
          <a:xfrm>
            <a:off x="6431689" y="8787891"/>
            <a:ext cx="46187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endParaRPr lang="ru-RU" altLang="ru-RU" sz="16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685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646B6D87-E1DE-4867-BAAF-896622C069A4}"/>
              </a:ext>
            </a:extLst>
          </p:cNvPr>
          <p:cNvSpPr/>
          <p:nvPr/>
        </p:nvSpPr>
        <p:spPr>
          <a:xfrm rot="20132376">
            <a:off x="-705661" y="897204"/>
            <a:ext cx="4115516" cy="2587583"/>
          </a:xfrm>
          <a:custGeom>
            <a:avLst/>
            <a:gdLst>
              <a:gd name="connsiteX0" fmla="*/ 0 w 10216360"/>
              <a:gd name="connsiteY0" fmla="*/ 0 h 6818207"/>
              <a:gd name="connsiteX1" fmla="*/ 10216360 w 10216360"/>
              <a:gd name="connsiteY1" fmla="*/ 0 h 6818207"/>
              <a:gd name="connsiteX2" fmla="*/ 10216360 w 10216360"/>
              <a:gd name="connsiteY2" fmla="*/ 6818207 h 6818207"/>
              <a:gd name="connsiteX3" fmla="*/ 0 w 10216360"/>
              <a:gd name="connsiteY3" fmla="*/ 6818207 h 6818207"/>
              <a:gd name="connsiteX4" fmla="*/ 0 w 10216360"/>
              <a:gd name="connsiteY4" fmla="*/ 0 h 6818207"/>
              <a:gd name="connsiteX0" fmla="*/ 0 w 10216360"/>
              <a:gd name="connsiteY0" fmla="*/ 0 h 6818207"/>
              <a:gd name="connsiteX1" fmla="*/ 6756315 w 10216360"/>
              <a:gd name="connsiteY1" fmla="*/ 3511648 h 6818207"/>
              <a:gd name="connsiteX2" fmla="*/ 10216360 w 10216360"/>
              <a:gd name="connsiteY2" fmla="*/ 6818207 h 6818207"/>
              <a:gd name="connsiteX3" fmla="*/ 0 w 10216360"/>
              <a:gd name="connsiteY3" fmla="*/ 6818207 h 6818207"/>
              <a:gd name="connsiteX4" fmla="*/ 0 w 10216360"/>
              <a:gd name="connsiteY4" fmla="*/ 0 h 6818207"/>
              <a:gd name="connsiteX0" fmla="*/ 0 w 10216360"/>
              <a:gd name="connsiteY0" fmla="*/ 0 h 6818207"/>
              <a:gd name="connsiteX1" fmla="*/ 10200827 w 10216360"/>
              <a:gd name="connsiteY1" fmla="*/ 4680889 h 6818207"/>
              <a:gd name="connsiteX2" fmla="*/ 10216360 w 10216360"/>
              <a:gd name="connsiteY2" fmla="*/ 6818207 h 6818207"/>
              <a:gd name="connsiteX3" fmla="*/ 0 w 10216360"/>
              <a:gd name="connsiteY3" fmla="*/ 6818207 h 6818207"/>
              <a:gd name="connsiteX4" fmla="*/ 0 w 10216360"/>
              <a:gd name="connsiteY4" fmla="*/ 0 h 6818207"/>
              <a:gd name="connsiteX0" fmla="*/ 0 w 10216603"/>
              <a:gd name="connsiteY0" fmla="*/ 0 h 6818207"/>
              <a:gd name="connsiteX1" fmla="*/ 10216603 w 10216603"/>
              <a:gd name="connsiteY1" fmla="*/ 4646208 h 6818207"/>
              <a:gd name="connsiteX2" fmla="*/ 10216360 w 10216603"/>
              <a:gd name="connsiteY2" fmla="*/ 6818207 h 6818207"/>
              <a:gd name="connsiteX3" fmla="*/ 0 w 10216603"/>
              <a:gd name="connsiteY3" fmla="*/ 6818207 h 6818207"/>
              <a:gd name="connsiteX4" fmla="*/ 0 w 10216603"/>
              <a:gd name="connsiteY4" fmla="*/ 0 h 6818207"/>
              <a:gd name="connsiteX0" fmla="*/ 3728147 w 10216603"/>
              <a:gd name="connsiteY0" fmla="*/ 0 h 5122303"/>
              <a:gd name="connsiteX1" fmla="*/ 10216603 w 10216603"/>
              <a:gd name="connsiteY1" fmla="*/ 2950304 h 5122303"/>
              <a:gd name="connsiteX2" fmla="*/ 10216360 w 10216603"/>
              <a:gd name="connsiteY2" fmla="*/ 5122303 h 5122303"/>
              <a:gd name="connsiteX3" fmla="*/ 0 w 10216603"/>
              <a:gd name="connsiteY3" fmla="*/ 5122303 h 5122303"/>
              <a:gd name="connsiteX4" fmla="*/ 3728147 w 10216603"/>
              <a:gd name="connsiteY4" fmla="*/ 0 h 5122303"/>
              <a:gd name="connsiteX0" fmla="*/ 4543136 w 10216603"/>
              <a:gd name="connsiteY0" fmla="*/ 0 h 4751571"/>
              <a:gd name="connsiteX1" fmla="*/ 10216603 w 10216603"/>
              <a:gd name="connsiteY1" fmla="*/ 2579572 h 4751571"/>
              <a:gd name="connsiteX2" fmla="*/ 10216360 w 10216603"/>
              <a:gd name="connsiteY2" fmla="*/ 4751571 h 4751571"/>
              <a:gd name="connsiteX3" fmla="*/ 0 w 10216603"/>
              <a:gd name="connsiteY3" fmla="*/ 4751571 h 4751571"/>
              <a:gd name="connsiteX4" fmla="*/ 4543136 w 10216603"/>
              <a:gd name="connsiteY4" fmla="*/ 0 h 4751571"/>
              <a:gd name="connsiteX0" fmla="*/ 6043847 w 10216603"/>
              <a:gd name="connsiteY0" fmla="*/ 0 h 4047982"/>
              <a:gd name="connsiteX1" fmla="*/ 10216603 w 10216603"/>
              <a:gd name="connsiteY1" fmla="*/ 1875983 h 4047982"/>
              <a:gd name="connsiteX2" fmla="*/ 10216360 w 10216603"/>
              <a:gd name="connsiteY2" fmla="*/ 4047982 h 4047982"/>
              <a:gd name="connsiteX3" fmla="*/ 0 w 10216603"/>
              <a:gd name="connsiteY3" fmla="*/ 4047982 h 4047982"/>
              <a:gd name="connsiteX4" fmla="*/ 6043847 w 10216603"/>
              <a:gd name="connsiteY4" fmla="*/ 0 h 4047982"/>
              <a:gd name="connsiteX0" fmla="*/ 4949849 w 10216603"/>
              <a:gd name="connsiteY0" fmla="*/ 0 h 4587490"/>
              <a:gd name="connsiteX1" fmla="*/ 10216603 w 10216603"/>
              <a:gd name="connsiteY1" fmla="*/ 2415491 h 4587490"/>
              <a:gd name="connsiteX2" fmla="*/ 10216360 w 10216603"/>
              <a:gd name="connsiteY2" fmla="*/ 4587490 h 4587490"/>
              <a:gd name="connsiteX3" fmla="*/ 0 w 10216603"/>
              <a:gd name="connsiteY3" fmla="*/ 4587490 h 4587490"/>
              <a:gd name="connsiteX4" fmla="*/ 4949849 w 10216603"/>
              <a:gd name="connsiteY4" fmla="*/ 0 h 4587490"/>
              <a:gd name="connsiteX0" fmla="*/ 934278 w 6201032"/>
              <a:gd name="connsiteY0" fmla="*/ 0 h 4593372"/>
              <a:gd name="connsiteX1" fmla="*/ 6201032 w 6201032"/>
              <a:gd name="connsiteY1" fmla="*/ 2415491 h 4593372"/>
              <a:gd name="connsiteX2" fmla="*/ 6200789 w 6201032"/>
              <a:gd name="connsiteY2" fmla="*/ 4587490 h 4593372"/>
              <a:gd name="connsiteX3" fmla="*/ 0 w 6201032"/>
              <a:gd name="connsiteY3" fmla="*/ 4593372 h 4593372"/>
              <a:gd name="connsiteX4" fmla="*/ 934278 w 6201032"/>
              <a:gd name="connsiteY4" fmla="*/ 0 h 4593372"/>
              <a:gd name="connsiteX0" fmla="*/ 2052072 w 7318826"/>
              <a:gd name="connsiteY0" fmla="*/ 0 h 4587490"/>
              <a:gd name="connsiteX1" fmla="*/ 7318826 w 7318826"/>
              <a:gd name="connsiteY1" fmla="*/ 2415491 h 4587490"/>
              <a:gd name="connsiteX2" fmla="*/ 7318583 w 7318826"/>
              <a:gd name="connsiteY2" fmla="*/ 4587490 h 4587490"/>
              <a:gd name="connsiteX3" fmla="*/ 0 w 7318826"/>
              <a:gd name="connsiteY3" fmla="*/ 4566249 h 4587490"/>
              <a:gd name="connsiteX4" fmla="*/ 2052072 w 7318826"/>
              <a:gd name="connsiteY4" fmla="*/ 0 h 4587490"/>
              <a:gd name="connsiteX0" fmla="*/ 2046563 w 7313317"/>
              <a:gd name="connsiteY0" fmla="*/ 0 h 4600147"/>
              <a:gd name="connsiteX1" fmla="*/ 7313317 w 7313317"/>
              <a:gd name="connsiteY1" fmla="*/ 2415491 h 4600147"/>
              <a:gd name="connsiteX2" fmla="*/ 7313074 w 7313317"/>
              <a:gd name="connsiteY2" fmla="*/ 4587490 h 4600147"/>
              <a:gd name="connsiteX3" fmla="*/ 0 w 7313317"/>
              <a:gd name="connsiteY3" fmla="*/ 4600147 h 4600147"/>
              <a:gd name="connsiteX4" fmla="*/ 2046563 w 7313317"/>
              <a:gd name="connsiteY4" fmla="*/ 0 h 4600147"/>
              <a:gd name="connsiteX0" fmla="*/ 2046563 w 7313317"/>
              <a:gd name="connsiteY0" fmla="*/ 0 h 4600148"/>
              <a:gd name="connsiteX1" fmla="*/ 7313317 w 7313317"/>
              <a:gd name="connsiteY1" fmla="*/ 2415491 h 4600148"/>
              <a:gd name="connsiteX2" fmla="*/ 7313074 w 7313317"/>
              <a:gd name="connsiteY2" fmla="*/ 4587490 h 4600148"/>
              <a:gd name="connsiteX3" fmla="*/ 0 w 7313317"/>
              <a:gd name="connsiteY3" fmla="*/ 4600148 h 4600148"/>
              <a:gd name="connsiteX4" fmla="*/ 2046563 w 7313317"/>
              <a:gd name="connsiteY4" fmla="*/ 0 h 4600148"/>
              <a:gd name="connsiteX0" fmla="*/ 2046563 w 7316473"/>
              <a:gd name="connsiteY0" fmla="*/ 0 h 4600148"/>
              <a:gd name="connsiteX1" fmla="*/ 7316473 w 7316473"/>
              <a:gd name="connsiteY1" fmla="*/ 2408555 h 4600148"/>
              <a:gd name="connsiteX2" fmla="*/ 7313074 w 7316473"/>
              <a:gd name="connsiteY2" fmla="*/ 4587490 h 4600148"/>
              <a:gd name="connsiteX3" fmla="*/ 0 w 7316473"/>
              <a:gd name="connsiteY3" fmla="*/ 4600148 h 4600148"/>
              <a:gd name="connsiteX4" fmla="*/ 2046563 w 7316473"/>
              <a:gd name="connsiteY4" fmla="*/ 0 h 4600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16473" h="4600148">
                <a:moveTo>
                  <a:pt x="2046563" y="0"/>
                </a:moveTo>
                <a:lnTo>
                  <a:pt x="7316473" y="2408555"/>
                </a:lnTo>
                <a:lnTo>
                  <a:pt x="7313074" y="4587490"/>
                </a:lnTo>
                <a:lnTo>
                  <a:pt x="0" y="4600148"/>
                </a:lnTo>
                <a:lnTo>
                  <a:pt x="2046563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13" dirty="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B97BDB4D-0C97-4B8E-9FB1-D40CEF97AF52}"/>
              </a:ext>
            </a:extLst>
          </p:cNvPr>
          <p:cNvSpPr/>
          <p:nvPr/>
        </p:nvSpPr>
        <p:spPr>
          <a:xfrm rot="20132376">
            <a:off x="-23324" y="3637719"/>
            <a:ext cx="3150562" cy="2375315"/>
          </a:xfrm>
          <a:custGeom>
            <a:avLst/>
            <a:gdLst>
              <a:gd name="connsiteX0" fmla="*/ 0 w 10216360"/>
              <a:gd name="connsiteY0" fmla="*/ 0 h 6818207"/>
              <a:gd name="connsiteX1" fmla="*/ 10216360 w 10216360"/>
              <a:gd name="connsiteY1" fmla="*/ 0 h 6818207"/>
              <a:gd name="connsiteX2" fmla="*/ 10216360 w 10216360"/>
              <a:gd name="connsiteY2" fmla="*/ 6818207 h 6818207"/>
              <a:gd name="connsiteX3" fmla="*/ 0 w 10216360"/>
              <a:gd name="connsiteY3" fmla="*/ 6818207 h 6818207"/>
              <a:gd name="connsiteX4" fmla="*/ 0 w 10216360"/>
              <a:gd name="connsiteY4" fmla="*/ 0 h 6818207"/>
              <a:gd name="connsiteX0" fmla="*/ 5379323 w 10216360"/>
              <a:gd name="connsiteY0" fmla="*/ 0 h 6819816"/>
              <a:gd name="connsiteX1" fmla="*/ 10216360 w 10216360"/>
              <a:gd name="connsiteY1" fmla="*/ 1609 h 6819816"/>
              <a:gd name="connsiteX2" fmla="*/ 10216360 w 10216360"/>
              <a:gd name="connsiteY2" fmla="*/ 6819816 h 6819816"/>
              <a:gd name="connsiteX3" fmla="*/ 0 w 10216360"/>
              <a:gd name="connsiteY3" fmla="*/ 6819816 h 6819816"/>
              <a:gd name="connsiteX4" fmla="*/ 5379323 w 10216360"/>
              <a:gd name="connsiteY4" fmla="*/ 0 h 6819816"/>
              <a:gd name="connsiteX0" fmla="*/ 0 w 4837037"/>
              <a:gd name="connsiteY0" fmla="*/ 0 h 6819816"/>
              <a:gd name="connsiteX1" fmla="*/ 4837037 w 4837037"/>
              <a:gd name="connsiteY1" fmla="*/ 1609 h 6819816"/>
              <a:gd name="connsiteX2" fmla="*/ 4837037 w 4837037"/>
              <a:gd name="connsiteY2" fmla="*/ 6819816 h 6819816"/>
              <a:gd name="connsiteX3" fmla="*/ 385340 w 4837037"/>
              <a:gd name="connsiteY3" fmla="*/ 4544876 h 6819816"/>
              <a:gd name="connsiteX4" fmla="*/ 0 w 4837037"/>
              <a:gd name="connsiteY4" fmla="*/ 0 h 6819816"/>
              <a:gd name="connsiteX0" fmla="*/ 744242 w 5581279"/>
              <a:gd name="connsiteY0" fmla="*/ 0 h 6819816"/>
              <a:gd name="connsiteX1" fmla="*/ 5581279 w 5581279"/>
              <a:gd name="connsiteY1" fmla="*/ 1609 h 6819816"/>
              <a:gd name="connsiteX2" fmla="*/ 5581279 w 5581279"/>
              <a:gd name="connsiteY2" fmla="*/ 6819816 h 6819816"/>
              <a:gd name="connsiteX3" fmla="*/ 0 w 5581279"/>
              <a:gd name="connsiteY3" fmla="*/ 1645204 h 6819816"/>
              <a:gd name="connsiteX4" fmla="*/ 744242 w 5581279"/>
              <a:gd name="connsiteY4" fmla="*/ 0 h 6819816"/>
              <a:gd name="connsiteX0" fmla="*/ 744242 w 5581279"/>
              <a:gd name="connsiteY0" fmla="*/ 0 h 3556264"/>
              <a:gd name="connsiteX1" fmla="*/ 5581279 w 5581279"/>
              <a:gd name="connsiteY1" fmla="*/ 1609 h 3556264"/>
              <a:gd name="connsiteX2" fmla="*/ 5538071 w 5581279"/>
              <a:gd name="connsiteY2" fmla="*/ 3556264 h 3556264"/>
              <a:gd name="connsiteX3" fmla="*/ 0 w 5581279"/>
              <a:gd name="connsiteY3" fmla="*/ 1645204 h 3556264"/>
              <a:gd name="connsiteX4" fmla="*/ 744242 w 5581279"/>
              <a:gd name="connsiteY4" fmla="*/ 0 h 3556264"/>
              <a:gd name="connsiteX0" fmla="*/ 744242 w 5581279"/>
              <a:gd name="connsiteY0" fmla="*/ 0 h 4244065"/>
              <a:gd name="connsiteX1" fmla="*/ 5581279 w 5581279"/>
              <a:gd name="connsiteY1" fmla="*/ 1609 h 4244065"/>
              <a:gd name="connsiteX2" fmla="*/ 5568526 w 5581279"/>
              <a:gd name="connsiteY2" fmla="*/ 4244065 h 4244065"/>
              <a:gd name="connsiteX3" fmla="*/ 0 w 5581279"/>
              <a:gd name="connsiteY3" fmla="*/ 1645204 h 4244065"/>
              <a:gd name="connsiteX4" fmla="*/ 744242 w 5581279"/>
              <a:gd name="connsiteY4" fmla="*/ 0 h 4244065"/>
              <a:gd name="connsiteX0" fmla="*/ 744242 w 5581279"/>
              <a:gd name="connsiteY0" fmla="*/ 0 h 3660689"/>
              <a:gd name="connsiteX1" fmla="*/ 5581279 w 5581279"/>
              <a:gd name="connsiteY1" fmla="*/ 1609 h 3660689"/>
              <a:gd name="connsiteX2" fmla="*/ 5436260 w 5581279"/>
              <a:gd name="connsiteY2" fmla="*/ 3660689 h 3660689"/>
              <a:gd name="connsiteX3" fmla="*/ 0 w 5581279"/>
              <a:gd name="connsiteY3" fmla="*/ 1645204 h 3660689"/>
              <a:gd name="connsiteX4" fmla="*/ 744242 w 5581279"/>
              <a:gd name="connsiteY4" fmla="*/ 0 h 3660689"/>
              <a:gd name="connsiteX0" fmla="*/ 744242 w 5581279"/>
              <a:gd name="connsiteY0" fmla="*/ 0 h 4222781"/>
              <a:gd name="connsiteX1" fmla="*/ 5581279 w 5581279"/>
              <a:gd name="connsiteY1" fmla="*/ 1609 h 4222781"/>
              <a:gd name="connsiteX2" fmla="*/ 5567744 w 5581279"/>
              <a:gd name="connsiteY2" fmla="*/ 4222781 h 4222781"/>
              <a:gd name="connsiteX3" fmla="*/ 0 w 5581279"/>
              <a:gd name="connsiteY3" fmla="*/ 1645204 h 4222781"/>
              <a:gd name="connsiteX4" fmla="*/ 744242 w 5581279"/>
              <a:gd name="connsiteY4" fmla="*/ 0 h 4222781"/>
              <a:gd name="connsiteX0" fmla="*/ 763962 w 5600999"/>
              <a:gd name="connsiteY0" fmla="*/ 0 h 4222781"/>
              <a:gd name="connsiteX1" fmla="*/ 5600999 w 5600999"/>
              <a:gd name="connsiteY1" fmla="*/ 1609 h 4222781"/>
              <a:gd name="connsiteX2" fmla="*/ 5587464 w 5600999"/>
              <a:gd name="connsiteY2" fmla="*/ 4222781 h 4222781"/>
              <a:gd name="connsiteX3" fmla="*/ 0 w 5600999"/>
              <a:gd name="connsiteY3" fmla="*/ 1688554 h 4222781"/>
              <a:gd name="connsiteX4" fmla="*/ 763962 w 5600999"/>
              <a:gd name="connsiteY4" fmla="*/ 0 h 4222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00999" h="4222781">
                <a:moveTo>
                  <a:pt x="763962" y="0"/>
                </a:moveTo>
                <a:lnTo>
                  <a:pt x="5600999" y="1609"/>
                </a:lnTo>
                <a:cubicBezTo>
                  <a:pt x="5596487" y="1408666"/>
                  <a:pt x="5591976" y="2815724"/>
                  <a:pt x="5587464" y="4222781"/>
                </a:cubicBezTo>
                <a:lnTo>
                  <a:pt x="0" y="1688554"/>
                </a:lnTo>
                <a:lnTo>
                  <a:pt x="763962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13" dirty="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05AC4A42-C286-4210-AACA-FF60F9069255}"/>
              </a:ext>
            </a:extLst>
          </p:cNvPr>
          <p:cNvSpPr/>
          <p:nvPr/>
        </p:nvSpPr>
        <p:spPr>
          <a:xfrm rot="20132376">
            <a:off x="3383804" y="3395654"/>
            <a:ext cx="4180037" cy="2383626"/>
          </a:xfrm>
          <a:custGeom>
            <a:avLst/>
            <a:gdLst>
              <a:gd name="connsiteX0" fmla="*/ 0 w 10216360"/>
              <a:gd name="connsiteY0" fmla="*/ 0 h 6818207"/>
              <a:gd name="connsiteX1" fmla="*/ 10216360 w 10216360"/>
              <a:gd name="connsiteY1" fmla="*/ 0 h 6818207"/>
              <a:gd name="connsiteX2" fmla="*/ 10216360 w 10216360"/>
              <a:gd name="connsiteY2" fmla="*/ 6818207 h 6818207"/>
              <a:gd name="connsiteX3" fmla="*/ 0 w 10216360"/>
              <a:gd name="connsiteY3" fmla="*/ 6818207 h 6818207"/>
              <a:gd name="connsiteX4" fmla="*/ 0 w 10216360"/>
              <a:gd name="connsiteY4" fmla="*/ 0 h 6818207"/>
              <a:gd name="connsiteX0" fmla="*/ 111 w 10216471"/>
              <a:gd name="connsiteY0" fmla="*/ 0 h 6818207"/>
              <a:gd name="connsiteX1" fmla="*/ 10216471 w 10216471"/>
              <a:gd name="connsiteY1" fmla="*/ 0 h 6818207"/>
              <a:gd name="connsiteX2" fmla="*/ 10216471 w 10216471"/>
              <a:gd name="connsiteY2" fmla="*/ 6818207 h 6818207"/>
              <a:gd name="connsiteX3" fmla="*/ 0 w 10216471"/>
              <a:gd name="connsiteY3" fmla="*/ 1711634 h 6818207"/>
              <a:gd name="connsiteX4" fmla="*/ 111 w 10216471"/>
              <a:gd name="connsiteY4" fmla="*/ 0 h 6818207"/>
              <a:gd name="connsiteX0" fmla="*/ 111 w 10216471"/>
              <a:gd name="connsiteY0" fmla="*/ 0 h 2835995"/>
              <a:gd name="connsiteX1" fmla="*/ 10216471 w 10216471"/>
              <a:gd name="connsiteY1" fmla="*/ 0 h 2835995"/>
              <a:gd name="connsiteX2" fmla="*/ 5602937 w 10216471"/>
              <a:gd name="connsiteY2" fmla="*/ 2835995 h 2835995"/>
              <a:gd name="connsiteX3" fmla="*/ 0 w 10216471"/>
              <a:gd name="connsiteY3" fmla="*/ 1711634 h 2835995"/>
              <a:gd name="connsiteX4" fmla="*/ 111 w 10216471"/>
              <a:gd name="connsiteY4" fmla="*/ 0 h 2835995"/>
              <a:gd name="connsiteX0" fmla="*/ 111 w 10216471"/>
              <a:gd name="connsiteY0" fmla="*/ 0 h 4237556"/>
              <a:gd name="connsiteX1" fmla="*/ 10216471 w 10216471"/>
              <a:gd name="connsiteY1" fmla="*/ 0 h 4237556"/>
              <a:gd name="connsiteX2" fmla="*/ 5509516 w 10216471"/>
              <a:gd name="connsiteY2" fmla="*/ 4237556 h 4237556"/>
              <a:gd name="connsiteX3" fmla="*/ 0 w 10216471"/>
              <a:gd name="connsiteY3" fmla="*/ 1711634 h 4237556"/>
              <a:gd name="connsiteX4" fmla="*/ 111 w 10216471"/>
              <a:gd name="connsiteY4" fmla="*/ 0 h 4237556"/>
              <a:gd name="connsiteX0" fmla="*/ 111 w 6490726"/>
              <a:gd name="connsiteY0" fmla="*/ 0 h 4237556"/>
              <a:gd name="connsiteX1" fmla="*/ 6490726 w 6490726"/>
              <a:gd name="connsiteY1" fmla="*/ 921236 h 4237556"/>
              <a:gd name="connsiteX2" fmla="*/ 5509516 w 6490726"/>
              <a:gd name="connsiteY2" fmla="*/ 4237556 h 4237556"/>
              <a:gd name="connsiteX3" fmla="*/ 0 w 6490726"/>
              <a:gd name="connsiteY3" fmla="*/ 1711634 h 4237556"/>
              <a:gd name="connsiteX4" fmla="*/ 111 w 6490726"/>
              <a:gd name="connsiteY4" fmla="*/ 0 h 4237556"/>
              <a:gd name="connsiteX0" fmla="*/ 111 w 7454287"/>
              <a:gd name="connsiteY0" fmla="*/ 792 h 4238348"/>
              <a:gd name="connsiteX1" fmla="*/ 7454287 w 7454287"/>
              <a:gd name="connsiteY1" fmla="*/ 0 h 4238348"/>
              <a:gd name="connsiteX2" fmla="*/ 5509516 w 7454287"/>
              <a:gd name="connsiteY2" fmla="*/ 4238348 h 4238348"/>
              <a:gd name="connsiteX3" fmla="*/ 0 w 7454287"/>
              <a:gd name="connsiteY3" fmla="*/ 1712426 h 4238348"/>
              <a:gd name="connsiteX4" fmla="*/ 111 w 7454287"/>
              <a:gd name="connsiteY4" fmla="*/ 792 h 4238348"/>
              <a:gd name="connsiteX0" fmla="*/ 11943 w 7466119"/>
              <a:gd name="connsiteY0" fmla="*/ 792 h 4238348"/>
              <a:gd name="connsiteX1" fmla="*/ 7466119 w 7466119"/>
              <a:gd name="connsiteY1" fmla="*/ 0 h 4238348"/>
              <a:gd name="connsiteX2" fmla="*/ 5521348 w 7466119"/>
              <a:gd name="connsiteY2" fmla="*/ 4238348 h 4238348"/>
              <a:gd name="connsiteX3" fmla="*/ 0 w 7466119"/>
              <a:gd name="connsiteY3" fmla="*/ 1738436 h 4238348"/>
              <a:gd name="connsiteX4" fmla="*/ 11943 w 7466119"/>
              <a:gd name="connsiteY4" fmla="*/ 792 h 4238348"/>
              <a:gd name="connsiteX0" fmla="*/ 11943 w 7332634"/>
              <a:gd name="connsiteY0" fmla="*/ 0 h 4237556"/>
              <a:gd name="connsiteX1" fmla="*/ 7332634 w 7332634"/>
              <a:gd name="connsiteY1" fmla="*/ 1272 h 4237556"/>
              <a:gd name="connsiteX2" fmla="*/ 5521348 w 7332634"/>
              <a:gd name="connsiteY2" fmla="*/ 4237556 h 4237556"/>
              <a:gd name="connsiteX3" fmla="*/ 0 w 7332634"/>
              <a:gd name="connsiteY3" fmla="*/ 1737644 h 4237556"/>
              <a:gd name="connsiteX4" fmla="*/ 11943 w 7332634"/>
              <a:gd name="connsiteY4" fmla="*/ 0 h 4237556"/>
              <a:gd name="connsiteX0" fmla="*/ 11943 w 7449300"/>
              <a:gd name="connsiteY0" fmla="*/ 0 h 4237556"/>
              <a:gd name="connsiteX1" fmla="*/ 7449300 w 7449300"/>
              <a:gd name="connsiteY1" fmla="*/ 5510 h 4237556"/>
              <a:gd name="connsiteX2" fmla="*/ 5521348 w 7449300"/>
              <a:gd name="connsiteY2" fmla="*/ 4237556 h 4237556"/>
              <a:gd name="connsiteX3" fmla="*/ 0 w 7449300"/>
              <a:gd name="connsiteY3" fmla="*/ 1737644 h 4237556"/>
              <a:gd name="connsiteX4" fmla="*/ 11943 w 7449300"/>
              <a:gd name="connsiteY4" fmla="*/ 0 h 4237556"/>
              <a:gd name="connsiteX0" fmla="*/ 11943 w 7449300"/>
              <a:gd name="connsiteY0" fmla="*/ 0 h 3766631"/>
              <a:gd name="connsiteX1" fmla="*/ 7449300 w 7449300"/>
              <a:gd name="connsiteY1" fmla="*/ 5510 h 3766631"/>
              <a:gd name="connsiteX2" fmla="*/ 5344905 w 7449300"/>
              <a:gd name="connsiteY2" fmla="*/ 3766631 h 3766631"/>
              <a:gd name="connsiteX3" fmla="*/ 0 w 7449300"/>
              <a:gd name="connsiteY3" fmla="*/ 1737644 h 3766631"/>
              <a:gd name="connsiteX4" fmla="*/ 11943 w 7449300"/>
              <a:gd name="connsiteY4" fmla="*/ 0 h 3766631"/>
              <a:gd name="connsiteX0" fmla="*/ 11943 w 7449300"/>
              <a:gd name="connsiteY0" fmla="*/ 0 h 4237557"/>
              <a:gd name="connsiteX1" fmla="*/ 7449300 w 7449300"/>
              <a:gd name="connsiteY1" fmla="*/ 5510 h 4237557"/>
              <a:gd name="connsiteX2" fmla="*/ 5521348 w 7449300"/>
              <a:gd name="connsiteY2" fmla="*/ 4237557 h 4237557"/>
              <a:gd name="connsiteX3" fmla="*/ 0 w 7449300"/>
              <a:gd name="connsiteY3" fmla="*/ 1737644 h 4237557"/>
              <a:gd name="connsiteX4" fmla="*/ 11943 w 7449300"/>
              <a:gd name="connsiteY4" fmla="*/ 0 h 4237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49300" h="4237557">
                <a:moveTo>
                  <a:pt x="11943" y="0"/>
                </a:moveTo>
                <a:lnTo>
                  <a:pt x="7449300" y="5510"/>
                </a:lnTo>
                <a:lnTo>
                  <a:pt x="5521348" y="4237557"/>
                </a:lnTo>
                <a:lnTo>
                  <a:pt x="0" y="1737644"/>
                </a:lnTo>
                <a:lnTo>
                  <a:pt x="11943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13" dirty="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8D2D9C72-7C06-478C-8F3F-520540609BBA}"/>
              </a:ext>
            </a:extLst>
          </p:cNvPr>
          <p:cNvSpPr/>
          <p:nvPr/>
        </p:nvSpPr>
        <p:spPr>
          <a:xfrm rot="20132376">
            <a:off x="3663103" y="598080"/>
            <a:ext cx="3286018" cy="2632202"/>
          </a:xfrm>
          <a:custGeom>
            <a:avLst/>
            <a:gdLst>
              <a:gd name="connsiteX0" fmla="*/ 0 w 10216360"/>
              <a:gd name="connsiteY0" fmla="*/ 0 h 6818207"/>
              <a:gd name="connsiteX1" fmla="*/ 10216360 w 10216360"/>
              <a:gd name="connsiteY1" fmla="*/ 0 h 6818207"/>
              <a:gd name="connsiteX2" fmla="*/ 10216360 w 10216360"/>
              <a:gd name="connsiteY2" fmla="*/ 6818207 h 6818207"/>
              <a:gd name="connsiteX3" fmla="*/ 0 w 10216360"/>
              <a:gd name="connsiteY3" fmla="*/ 6818207 h 6818207"/>
              <a:gd name="connsiteX4" fmla="*/ 0 w 10216360"/>
              <a:gd name="connsiteY4" fmla="*/ 0 h 6818207"/>
              <a:gd name="connsiteX0" fmla="*/ 1627623 w 10216360"/>
              <a:gd name="connsiteY0" fmla="*/ 3461081 h 6818207"/>
              <a:gd name="connsiteX1" fmla="*/ 10216360 w 10216360"/>
              <a:gd name="connsiteY1" fmla="*/ 0 h 6818207"/>
              <a:gd name="connsiteX2" fmla="*/ 10216360 w 10216360"/>
              <a:gd name="connsiteY2" fmla="*/ 6818207 h 6818207"/>
              <a:gd name="connsiteX3" fmla="*/ 0 w 10216360"/>
              <a:gd name="connsiteY3" fmla="*/ 6818207 h 6818207"/>
              <a:gd name="connsiteX4" fmla="*/ 1627623 w 10216360"/>
              <a:gd name="connsiteY4" fmla="*/ 3461081 h 6818207"/>
              <a:gd name="connsiteX0" fmla="*/ 4098 w 10216360"/>
              <a:gd name="connsiteY0" fmla="*/ 2199344 h 6818207"/>
              <a:gd name="connsiteX1" fmla="*/ 10216360 w 10216360"/>
              <a:gd name="connsiteY1" fmla="*/ 0 h 6818207"/>
              <a:gd name="connsiteX2" fmla="*/ 10216360 w 10216360"/>
              <a:gd name="connsiteY2" fmla="*/ 6818207 h 6818207"/>
              <a:gd name="connsiteX3" fmla="*/ 0 w 10216360"/>
              <a:gd name="connsiteY3" fmla="*/ 6818207 h 6818207"/>
              <a:gd name="connsiteX4" fmla="*/ 4098 w 10216360"/>
              <a:gd name="connsiteY4" fmla="*/ 2199344 h 6818207"/>
              <a:gd name="connsiteX0" fmla="*/ 4098 w 10216360"/>
              <a:gd name="connsiteY0" fmla="*/ 0 h 4618863"/>
              <a:gd name="connsiteX1" fmla="*/ 3608989 w 10216360"/>
              <a:gd name="connsiteY1" fmla="*/ 2894296 h 4618863"/>
              <a:gd name="connsiteX2" fmla="*/ 10216360 w 10216360"/>
              <a:gd name="connsiteY2" fmla="*/ 4618863 h 4618863"/>
              <a:gd name="connsiteX3" fmla="*/ 0 w 10216360"/>
              <a:gd name="connsiteY3" fmla="*/ 4618863 h 4618863"/>
              <a:gd name="connsiteX4" fmla="*/ 4098 w 10216360"/>
              <a:gd name="connsiteY4" fmla="*/ 0 h 4618863"/>
              <a:gd name="connsiteX0" fmla="*/ 4098 w 10216360"/>
              <a:gd name="connsiteY0" fmla="*/ 0 h 4618863"/>
              <a:gd name="connsiteX1" fmla="*/ 5902988 w 10216360"/>
              <a:gd name="connsiteY1" fmla="*/ 2682115 h 4618863"/>
              <a:gd name="connsiteX2" fmla="*/ 10216360 w 10216360"/>
              <a:gd name="connsiteY2" fmla="*/ 4618863 h 4618863"/>
              <a:gd name="connsiteX3" fmla="*/ 0 w 10216360"/>
              <a:gd name="connsiteY3" fmla="*/ 4618863 h 4618863"/>
              <a:gd name="connsiteX4" fmla="*/ 4098 w 10216360"/>
              <a:gd name="connsiteY4" fmla="*/ 0 h 4618863"/>
              <a:gd name="connsiteX0" fmla="*/ 4098 w 5902988"/>
              <a:gd name="connsiteY0" fmla="*/ 0 h 4618863"/>
              <a:gd name="connsiteX1" fmla="*/ 5902988 w 5902988"/>
              <a:gd name="connsiteY1" fmla="*/ 2682115 h 4618863"/>
              <a:gd name="connsiteX2" fmla="*/ 5049879 w 5902988"/>
              <a:gd name="connsiteY2" fmla="*/ 4612651 h 4618863"/>
              <a:gd name="connsiteX3" fmla="*/ 0 w 5902988"/>
              <a:gd name="connsiteY3" fmla="*/ 4618863 h 4618863"/>
              <a:gd name="connsiteX4" fmla="*/ 4098 w 5902988"/>
              <a:gd name="connsiteY4" fmla="*/ 0 h 4618863"/>
              <a:gd name="connsiteX0" fmla="*/ 28544 w 5902988"/>
              <a:gd name="connsiteY0" fmla="*/ 0 h 4649599"/>
              <a:gd name="connsiteX1" fmla="*/ 5902988 w 5902988"/>
              <a:gd name="connsiteY1" fmla="*/ 2712851 h 4649599"/>
              <a:gd name="connsiteX2" fmla="*/ 5049879 w 5902988"/>
              <a:gd name="connsiteY2" fmla="*/ 4643387 h 4649599"/>
              <a:gd name="connsiteX3" fmla="*/ 0 w 5902988"/>
              <a:gd name="connsiteY3" fmla="*/ 4649599 h 4649599"/>
              <a:gd name="connsiteX4" fmla="*/ 28544 w 5902988"/>
              <a:gd name="connsiteY4" fmla="*/ 0 h 4649599"/>
              <a:gd name="connsiteX0" fmla="*/ 0 w 5908342"/>
              <a:gd name="connsiteY0" fmla="*/ 0 h 4644091"/>
              <a:gd name="connsiteX1" fmla="*/ 5908342 w 5908342"/>
              <a:gd name="connsiteY1" fmla="*/ 2707343 h 4644091"/>
              <a:gd name="connsiteX2" fmla="*/ 5055233 w 5908342"/>
              <a:gd name="connsiteY2" fmla="*/ 4637879 h 4644091"/>
              <a:gd name="connsiteX3" fmla="*/ 5354 w 5908342"/>
              <a:gd name="connsiteY3" fmla="*/ 4644091 h 4644091"/>
              <a:gd name="connsiteX4" fmla="*/ 0 w 5908342"/>
              <a:gd name="connsiteY4" fmla="*/ 0 h 4644091"/>
              <a:gd name="connsiteX0" fmla="*/ 2865 w 5903319"/>
              <a:gd name="connsiteY0" fmla="*/ 0 h 4661431"/>
              <a:gd name="connsiteX1" fmla="*/ 5903319 w 5903319"/>
              <a:gd name="connsiteY1" fmla="*/ 2724683 h 4661431"/>
              <a:gd name="connsiteX2" fmla="*/ 5050210 w 5903319"/>
              <a:gd name="connsiteY2" fmla="*/ 4655219 h 4661431"/>
              <a:gd name="connsiteX3" fmla="*/ 331 w 5903319"/>
              <a:gd name="connsiteY3" fmla="*/ 4661431 h 4661431"/>
              <a:gd name="connsiteX4" fmla="*/ 2865 w 5903319"/>
              <a:gd name="connsiteY4" fmla="*/ 0 h 4661431"/>
              <a:gd name="connsiteX0" fmla="*/ 2865 w 5867075"/>
              <a:gd name="connsiteY0" fmla="*/ 0 h 4661431"/>
              <a:gd name="connsiteX1" fmla="*/ 5867075 w 5867075"/>
              <a:gd name="connsiteY1" fmla="*/ 2666339 h 4661431"/>
              <a:gd name="connsiteX2" fmla="*/ 5050210 w 5867075"/>
              <a:gd name="connsiteY2" fmla="*/ 4655219 h 4661431"/>
              <a:gd name="connsiteX3" fmla="*/ 331 w 5867075"/>
              <a:gd name="connsiteY3" fmla="*/ 4661431 h 4661431"/>
              <a:gd name="connsiteX4" fmla="*/ 2865 w 5867075"/>
              <a:gd name="connsiteY4" fmla="*/ 0 h 4661431"/>
              <a:gd name="connsiteX0" fmla="*/ 2865 w 5867075"/>
              <a:gd name="connsiteY0" fmla="*/ 0 h 4675688"/>
              <a:gd name="connsiteX1" fmla="*/ 5867075 w 5867075"/>
              <a:gd name="connsiteY1" fmla="*/ 2666339 h 4675688"/>
              <a:gd name="connsiteX2" fmla="*/ 4957185 w 5867075"/>
              <a:gd name="connsiteY2" fmla="*/ 4675688 h 4675688"/>
              <a:gd name="connsiteX3" fmla="*/ 331 w 5867075"/>
              <a:gd name="connsiteY3" fmla="*/ 4661431 h 4675688"/>
              <a:gd name="connsiteX4" fmla="*/ 2865 w 5867075"/>
              <a:gd name="connsiteY4" fmla="*/ 0 h 4675688"/>
              <a:gd name="connsiteX0" fmla="*/ 12763 w 5866882"/>
              <a:gd name="connsiteY0" fmla="*/ 0 h 4679469"/>
              <a:gd name="connsiteX1" fmla="*/ 5866882 w 5866882"/>
              <a:gd name="connsiteY1" fmla="*/ 2670120 h 4679469"/>
              <a:gd name="connsiteX2" fmla="*/ 4956992 w 5866882"/>
              <a:gd name="connsiteY2" fmla="*/ 4679469 h 4679469"/>
              <a:gd name="connsiteX3" fmla="*/ 138 w 5866882"/>
              <a:gd name="connsiteY3" fmla="*/ 4665212 h 4679469"/>
              <a:gd name="connsiteX4" fmla="*/ 12763 w 5866882"/>
              <a:gd name="connsiteY4" fmla="*/ 0 h 4679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66882" h="4679469">
                <a:moveTo>
                  <a:pt x="12763" y="0"/>
                </a:moveTo>
                <a:lnTo>
                  <a:pt x="5866882" y="2670120"/>
                </a:lnTo>
                <a:lnTo>
                  <a:pt x="4956992" y="4679469"/>
                </a:lnTo>
                <a:lnTo>
                  <a:pt x="138" y="4665212"/>
                </a:lnTo>
                <a:cubicBezTo>
                  <a:pt x="-1647" y="3117182"/>
                  <a:pt x="14548" y="1548030"/>
                  <a:pt x="1276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13" dirty="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EB7F232D-FAED-4EBA-AF9E-886F160D1176}"/>
              </a:ext>
            </a:extLst>
          </p:cNvPr>
          <p:cNvSpPr txBox="1"/>
          <p:nvPr/>
        </p:nvSpPr>
        <p:spPr>
          <a:xfrm>
            <a:off x="2271887" y="2001356"/>
            <a:ext cx="99447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51435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500" b="1" dirty="0">
                <a:solidFill>
                  <a:srgbClr val="FFFFFF"/>
                </a:solidFill>
                <a:latin typeface="Open Sans" panose="020B0606030504020204" pitchFamily="34" charset="0"/>
                <a:cs typeface="+mn-cs"/>
              </a:rPr>
              <a:t>1</a:t>
            </a:r>
            <a:endParaRPr lang="en-GB" sz="4500" b="1" dirty="0">
              <a:solidFill>
                <a:srgbClr val="FFFFFF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09B39FB3-1BC3-4549-91A1-687D7612A06D}"/>
              </a:ext>
            </a:extLst>
          </p:cNvPr>
          <p:cNvSpPr txBox="1"/>
          <p:nvPr/>
        </p:nvSpPr>
        <p:spPr>
          <a:xfrm>
            <a:off x="3664996" y="1835475"/>
            <a:ext cx="99447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51435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500" b="1" dirty="0">
                <a:solidFill>
                  <a:srgbClr val="FFFFFF"/>
                </a:solidFill>
                <a:latin typeface="Open Sans" panose="020B0606030504020204" pitchFamily="34" charset="0"/>
                <a:cs typeface="+mn-cs"/>
              </a:rPr>
              <a:t>2</a:t>
            </a:r>
            <a:endParaRPr lang="en-GB" sz="4500" b="1" dirty="0">
              <a:solidFill>
                <a:srgbClr val="FFFFFF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AC7E0AF7-C526-45DF-B379-A68937F7C333}"/>
              </a:ext>
            </a:extLst>
          </p:cNvPr>
          <p:cNvSpPr txBox="1"/>
          <p:nvPr/>
        </p:nvSpPr>
        <p:spPr>
          <a:xfrm>
            <a:off x="3229091" y="4395992"/>
            <a:ext cx="99447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51435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500" b="1" dirty="0">
                <a:solidFill>
                  <a:srgbClr val="FFFFFF"/>
                </a:solidFill>
                <a:latin typeface="Open Sans" panose="020B0606030504020204" pitchFamily="34" charset="0"/>
                <a:cs typeface="+mn-cs"/>
              </a:rPr>
              <a:t>3</a:t>
            </a:r>
            <a:endParaRPr lang="en-GB" sz="4500" b="1" dirty="0">
              <a:solidFill>
                <a:srgbClr val="FFFFFF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2584F672-2525-4E1A-AD1E-7C8514ADEB7D}"/>
              </a:ext>
            </a:extLst>
          </p:cNvPr>
          <p:cNvSpPr txBox="1"/>
          <p:nvPr/>
        </p:nvSpPr>
        <p:spPr>
          <a:xfrm>
            <a:off x="2198176" y="4086645"/>
            <a:ext cx="99447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51435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500" b="1" dirty="0">
                <a:solidFill>
                  <a:srgbClr val="FFFFFF"/>
                </a:solidFill>
                <a:latin typeface="Open Sans" panose="020B0606030504020204" pitchFamily="34" charset="0"/>
                <a:cs typeface="+mn-cs"/>
              </a:rPr>
              <a:t>4</a:t>
            </a:r>
            <a:endParaRPr lang="en-GB" sz="4500" b="1" dirty="0">
              <a:solidFill>
                <a:srgbClr val="FFFFFF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99951D41-35AA-4DAE-B4FB-F31A6AF4FCE2}"/>
              </a:ext>
            </a:extLst>
          </p:cNvPr>
          <p:cNvSpPr txBox="1"/>
          <p:nvPr/>
        </p:nvSpPr>
        <p:spPr>
          <a:xfrm rot="20178415">
            <a:off x="41183" y="2252344"/>
            <a:ext cx="34589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9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«Поддержка субъектов малого и среднего предпринимательства в городе Невинномысске»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A8FA06A8-D60B-431D-81F9-32E33AC12CCE}"/>
              </a:ext>
            </a:extLst>
          </p:cNvPr>
          <p:cNvSpPr txBox="1"/>
          <p:nvPr/>
        </p:nvSpPr>
        <p:spPr>
          <a:xfrm rot="20153947">
            <a:off x="3943682" y="2104140"/>
            <a:ext cx="3000038" cy="7271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ru-RU" sz="825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Развитие образования в городе Невинномысске</a:t>
            </a:r>
          </a:p>
          <a:p>
            <a:r>
              <a:rPr lang="ru-RU" altLang="ru-RU" sz="825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 </a:t>
            </a:r>
            <a:r>
              <a:rPr lang="ru-RU" altLang="ru-RU" sz="825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Социальная поддержка граждан в </a:t>
            </a:r>
            <a:r>
              <a:rPr lang="ru-RU" altLang="ru-RU" sz="825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городе Невинномысске</a:t>
            </a:r>
            <a:endParaRPr lang="ru-RU" altLang="ru-RU" sz="825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sz="825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* Культура города Невинномысска</a:t>
            </a:r>
            <a:endParaRPr lang="ru-RU" altLang="ru-RU" sz="825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sz="825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* </a:t>
            </a:r>
            <a:r>
              <a:rPr lang="ru-RU" altLang="ru-RU" sz="825" dirty="0">
                <a:solidFill>
                  <a:schemeClr val="bg1"/>
                </a:solidFill>
                <a:latin typeface="Times New Roman" panose="02020603050405020304" pitchFamily="18" charset="0"/>
              </a:rPr>
              <a:t>Развитие физической </a:t>
            </a:r>
            <a:r>
              <a:rPr lang="ru-RU" altLang="ru-RU" sz="825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культуры, спорта и молодежной политики в городе Невинномысске</a:t>
            </a:r>
            <a:endParaRPr lang="ru-RU" altLang="ru-RU" sz="825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98D715D1-C756-442F-A053-BDE95ED3EA31}"/>
              </a:ext>
            </a:extLst>
          </p:cNvPr>
          <p:cNvSpPr txBox="1"/>
          <p:nvPr/>
        </p:nvSpPr>
        <p:spPr>
          <a:xfrm rot="20166184">
            <a:off x="3879405" y="3666645"/>
            <a:ext cx="2669174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9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 </a:t>
            </a:r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жилищно-коммунального хозяйства города Невинномысска</a:t>
            </a:r>
            <a:r>
              <a:rPr lang="ru-RU" sz="9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>
              <a:defRPr/>
            </a:pPr>
            <a:r>
              <a:rPr lang="ru-RU" sz="9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«Формирование современной городской среды в городе Невинномысске</a:t>
            </a:r>
            <a:r>
              <a:rPr lang="ru-RU" sz="9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9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sz="9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*«</a:t>
            </a:r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Безопасные и качественные автомобильные дороги города Невинномысска на 2020 – 2024 годы</a:t>
            </a:r>
            <a:r>
              <a:rPr lang="ru-RU" sz="9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216962A0-44FC-46A7-8C84-C904BEA66175}"/>
              </a:ext>
            </a:extLst>
          </p:cNvPr>
          <p:cNvSpPr txBox="1"/>
          <p:nvPr/>
        </p:nvSpPr>
        <p:spPr>
          <a:xfrm rot="20156165">
            <a:off x="2349" y="3730340"/>
            <a:ext cx="27846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*«</a:t>
            </a:r>
            <a:r>
              <a:rPr lang="ru-RU" sz="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муниципальной службы и противодействие коррупции в администрации города Невинномысска и ее органах</a:t>
            </a:r>
            <a:r>
              <a:rPr lang="ru-RU" sz="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>
              <a:defRPr/>
            </a:pPr>
            <a:r>
              <a:rPr lang="ru-RU" sz="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*«</a:t>
            </a:r>
            <a:r>
              <a:rPr lang="ru-RU" sz="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Межнациональные отношения, поддержка казачества, профилактика терроризма, экстремизма, правонарушений и наркомании в городе Невинномысске</a:t>
            </a:r>
            <a:r>
              <a:rPr lang="ru-RU" sz="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481017" y="2930250"/>
            <a:ext cx="1843658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75" dirty="0">
                <a:latin typeface="Arial Black" panose="020B0A04020102020204" pitchFamily="34" charset="0"/>
                <a:cs typeface="Times New Roman" panose="02020603050405020304" pitchFamily="18" charset="0"/>
              </a:rPr>
              <a:t>Направления </a:t>
            </a:r>
            <a:r>
              <a:rPr lang="ru-RU" sz="1275" dirty="0" smtClean="0">
                <a:latin typeface="Arial Black" panose="020B0A04020102020204" pitchFamily="34" charset="0"/>
                <a:cs typeface="Times New Roman" panose="02020603050405020304" pitchFamily="18" charset="0"/>
              </a:rPr>
              <a:t>муниципальных </a:t>
            </a:r>
            <a:r>
              <a:rPr lang="ru-RU" sz="1275" dirty="0">
                <a:latin typeface="Arial Black" panose="020B0A04020102020204" pitchFamily="34" charset="0"/>
                <a:cs typeface="Times New Roman" panose="02020603050405020304" pitchFamily="18" charset="0"/>
              </a:rPr>
              <a:t>программ </a:t>
            </a:r>
            <a:r>
              <a:rPr lang="ru-RU" sz="1275" dirty="0" smtClean="0">
                <a:latin typeface="Arial Black" panose="020B0A04020102020204" pitchFamily="34" charset="0"/>
                <a:cs typeface="Times New Roman" panose="02020603050405020304" pitchFamily="18" charset="0"/>
              </a:rPr>
              <a:t>города Невинномысска</a:t>
            </a:r>
            <a:endParaRPr lang="ru-RU" sz="1275" dirty="0"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3983" y="1587187"/>
            <a:ext cx="2998771" cy="2689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5334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275" b="1" u="sng" dirty="0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Развитие экономического потенциала</a:t>
            </a:r>
            <a:endParaRPr lang="ru-RU" sz="1275" u="sng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392997" y="1587187"/>
            <a:ext cx="2295052" cy="2689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defTabSz="5334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275" b="1" u="sng" dirty="0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Развитие социальной сферы</a:t>
            </a:r>
            <a:endParaRPr lang="ru-RU" sz="1275" u="sng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451411" y="4932040"/>
            <a:ext cx="2506442" cy="2689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5334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275" b="1" u="sng" dirty="0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Развитие инфраструктуры</a:t>
            </a:r>
            <a:endParaRPr lang="ru-RU" sz="1275" u="sng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-29783" y="4950400"/>
            <a:ext cx="3443956" cy="2696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5334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280" b="1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управление и безопасность</a:t>
            </a:r>
            <a:endParaRPr lang="ru-RU" sz="1280" u="sng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Заголовок 1"/>
          <p:cNvSpPr txBox="1">
            <a:spLocks/>
          </p:cNvSpPr>
          <p:nvPr/>
        </p:nvSpPr>
        <p:spPr>
          <a:xfrm>
            <a:off x="561028" y="323157"/>
            <a:ext cx="5832648" cy="736724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Муниципальные программы города Невинномысска по направлениям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041" y="5797506"/>
            <a:ext cx="684895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lang="ru-RU" sz="1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37150" y="5797506"/>
            <a:ext cx="6531391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Бюджетные ассигнования на 2020 год и на плановый период 2021 и 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2022 годов в проекте бюджета сформированы на основе 10 муниципальных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программ.</a:t>
            </a:r>
            <a:r>
              <a:rPr lang="ru-RU" sz="1400" dirty="0" smtClean="0"/>
              <a:t> 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Общий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объем расходов 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бюджета города Невинномысска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 рамках 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муниципальных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программ 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города Невинномысска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предусмотрен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2020 году в объеме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3714,3 млн.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рублей, в 2021 году –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2261,3 млн.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рублей, в 2022 году –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2044,7 млн.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рублей.</a:t>
            </a:r>
            <a:r>
              <a:rPr lang="ru-RU" sz="1400" dirty="0"/>
              <a:t> </a:t>
            </a:r>
            <a:endParaRPr lang="ru-RU" sz="1400" dirty="0" smtClean="0"/>
          </a:p>
          <a:p>
            <a:pPr indent="450215" algn="just">
              <a:spcAft>
                <a:spcPts val="0"/>
              </a:spcAft>
            </a:pP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Расходы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на реализацию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муниципальных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программ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города Невинномысска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в общем объеме расходов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бюджета города (без учета условно утвержденных на 2021 и 2022 годы расходов)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составят: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в 2020 году –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93,5%;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в 2021 году –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90,2%;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в 2022 году –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89,6%. </a:t>
            </a:r>
          </a:p>
          <a:p>
            <a:pPr indent="450215" algn="just">
              <a:spcAft>
                <a:spcPts val="0"/>
              </a:spcAft>
            </a:pP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" name="TextBox 6"/>
          <p:cNvSpPr txBox="1">
            <a:spLocks noChangeArrowheads="1"/>
          </p:cNvSpPr>
          <p:nvPr/>
        </p:nvSpPr>
        <p:spPr bwMode="auto">
          <a:xfrm>
            <a:off x="6495974" y="8805446"/>
            <a:ext cx="46187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endParaRPr lang="ru-RU" altLang="ru-RU" sz="16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096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7" name="Прямоугольник 4"/>
          <p:cNvSpPr>
            <a:spLocks noChangeArrowheads="1"/>
          </p:cNvSpPr>
          <p:nvPr/>
        </p:nvSpPr>
        <p:spPr bwMode="auto">
          <a:xfrm>
            <a:off x="5681663" y="884906"/>
            <a:ext cx="739305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05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млн. руб.</a:t>
            </a:r>
          </a:p>
        </p:txBody>
      </p:sp>
      <p:graphicFrame>
        <p:nvGraphicFramePr>
          <p:cNvPr id="82949" name="Диаграмма 8"/>
          <p:cNvGraphicFramePr>
            <a:graphicFrameLocks/>
          </p:cNvGraphicFramePr>
          <p:nvPr/>
        </p:nvGraphicFramePr>
        <p:xfrm>
          <a:off x="-659606" y="2784872"/>
          <a:ext cx="6341269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148" name="Диаграмма" r:id="rId5" imgW="8461981" imgH="5492972" progId="Excel.Chart.8">
                  <p:embed/>
                </p:oleObj>
              </mc:Choice>
              <mc:Fallback>
                <p:oleObj name="Диаграмма" r:id="rId5" imgW="8461981" imgH="5492972" progId="Excel.Chart.8">
                  <p:embed/>
                  <p:pic>
                    <p:nvPicPr>
                      <p:cNvPr id="0" name="Диаграмма 8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659606" y="2784872"/>
                        <a:ext cx="6341269" cy="411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95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67316805"/>
              </p:ext>
            </p:extLst>
          </p:nvPr>
        </p:nvGraphicFramePr>
        <p:xfrm>
          <a:off x="404664" y="1223972"/>
          <a:ext cx="6308141" cy="53892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149" name="Диаграмма" r:id="rId8" imgW="9193565" imgH="4938188" progId="Excel.Chart.8">
                  <p:embed/>
                </p:oleObj>
              </mc:Choice>
              <mc:Fallback>
                <p:oleObj name="Диаграмма" r:id="rId8" imgW="9193565" imgH="4938188" progId="Excel.Chart.8">
                  <p:embed/>
                  <p:pic>
                    <p:nvPicPr>
                      <p:cNvPr id="0" name="Диаграмма 9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664" y="1223972"/>
                        <a:ext cx="6308141" cy="538925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Заголовок 1"/>
          <p:cNvSpPr txBox="1">
            <a:spLocks/>
          </p:cNvSpPr>
          <p:nvPr/>
        </p:nvSpPr>
        <p:spPr>
          <a:xfrm>
            <a:off x="274339" y="22436"/>
            <a:ext cx="6362688" cy="973162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900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ru-RU" sz="247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расходов </a:t>
            </a:r>
            <a:r>
              <a:rPr lang="ru-RU" sz="2475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города Невинномысска в </a:t>
            </a:r>
            <a:r>
              <a:rPr lang="ru-RU" sz="247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разрезе </a:t>
            </a:r>
            <a:endParaRPr lang="ru-RU" sz="2475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Aft>
                <a:spcPts val="0"/>
              </a:spcAft>
            </a:pPr>
            <a:r>
              <a:rPr lang="ru-RU" sz="2475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муниципальных </a:t>
            </a:r>
            <a:r>
              <a:rPr lang="ru-RU" sz="247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 </a:t>
            </a:r>
            <a:r>
              <a:rPr lang="ru-RU" sz="2475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2020 </a:t>
            </a:r>
            <a:r>
              <a:rPr lang="ru-RU" sz="247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году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79970" y="7716282"/>
            <a:ext cx="6632834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соответствии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Бюджетным Кодексом Российской Федерации составление проекта бюджета города осуществляется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основе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муниципальных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города Невинномысска, в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которых предусмотрены бюджетные ассигнования на осуществление полномочий органов местного самоуправления по вопросам местного значения и отдельных государственных полномочий.</a:t>
            </a:r>
          </a:p>
          <a:p>
            <a:pPr lvl="0"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39266" y="7268745"/>
            <a:ext cx="663283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Расходы </a:t>
            </a: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</a:t>
            </a:r>
            <a:r>
              <a:rPr lang="ru-RU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муниципальных </a:t>
            </a: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 </a:t>
            </a:r>
            <a:r>
              <a:rPr lang="ru-RU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города Невинномысска  предусмотрены в сумме </a:t>
            </a:r>
            <a:r>
              <a:rPr lang="ru-RU" alt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3714,3 </a:t>
            </a:r>
            <a:r>
              <a:rPr lang="ru-RU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млн</a:t>
            </a: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руб. </a:t>
            </a:r>
            <a:r>
              <a:rPr lang="ru-RU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(93</a:t>
            </a:r>
            <a:r>
              <a:rPr lang="en-US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5 % </a:t>
            </a: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общего объема расходов</a:t>
            </a:r>
            <a:r>
              <a:rPr lang="ru-RU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alt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95662572"/>
              </p:ext>
            </p:extLst>
          </p:nvPr>
        </p:nvGraphicFramePr>
        <p:xfrm>
          <a:off x="79971" y="1109663"/>
          <a:ext cx="6751425" cy="61986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9" name="TextBox 6"/>
          <p:cNvSpPr txBox="1">
            <a:spLocks noChangeArrowheads="1"/>
          </p:cNvSpPr>
          <p:nvPr/>
        </p:nvSpPr>
        <p:spPr bwMode="auto">
          <a:xfrm>
            <a:off x="6481864" y="8793500"/>
            <a:ext cx="46187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endParaRPr lang="ru-RU" altLang="ru-RU" sz="16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260648" y="449928"/>
            <a:ext cx="6192688" cy="648071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62500" lnSpcReduction="2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Программная структура расходов </a:t>
            </a:r>
            <a:r>
              <a:rPr lang="ru-RU" sz="2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города Невинномысска на 2019-2022 годы</a:t>
            </a:r>
            <a:endParaRPr lang="ru-RU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fontAlgn="auto">
              <a:spcAft>
                <a:spcPts val="0"/>
              </a:spcAft>
            </a:pPr>
            <a:r>
              <a:rPr lang="ru-RU" sz="2475" dirty="0" smtClean="0">
                <a:latin typeface="Arial Black" panose="020B0A04020102020204" pitchFamily="34" charset="0"/>
              </a:rPr>
              <a:t> </a:t>
            </a:r>
            <a:endParaRPr lang="ru-RU" sz="2475" dirty="0">
              <a:latin typeface="Arial Black" panose="020B0A04020102020204" pitchFamily="34" charset="0"/>
            </a:endParaRPr>
          </a:p>
        </p:txBody>
      </p:sp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34109506"/>
              </p:ext>
            </p:extLst>
          </p:nvPr>
        </p:nvGraphicFramePr>
        <p:xfrm>
          <a:off x="173883" y="6216819"/>
          <a:ext cx="2751061" cy="20356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2026124"/>
              </p:ext>
            </p:extLst>
          </p:nvPr>
        </p:nvGraphicFramePr>
        <p:xfrm>
          <a:off x="440499" y="1289316"/>
          <a:ext cx="6120676" cy="3783478"/>
        </p:xfrm>
        <a:graphic>
          <a:graphicData uri="http://schemas.openxmlformats.org/drawingml/2006/table">
            <a:tbl>
              <a:tblPr/>
              <a:tblGrid>
                <a:gridCol w="3232860"/>
                <a:gridCol w="791140"/>
                <a:gridCol w="689423"/>
                <a:gridCol w="700725"/>
                <a:gridCol w="706528"/>
              </a:tblGrid>
              <a:tr h="16093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Наименование</a:t>
                      </a:r>
                    </a:p>
                  </a:txBody>
                  <a:tcPr marL="7776" marR="7776" marT="77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2019 год</a:t>
                      </a:r>
                    </a:p>
                  </a:txBody>
                  <a:tcPr marL="7776" marR="7776" marT="77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2020</a:t>
                      </a:r>
                    </a:p>
                  </a:txBody>
                  <a:tcPr marL="7776" marR="7776" marT="77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2021</a:t>
                      </a:r>
                    </a:p>
                  </a:txBody>
                  <a:tcPr marL="7776" marR="7776" marT="77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2022 год</a:t>
                      </a:r>
                    </a:p>
                  </a:txBody>
                  <a:tcPr marL="7776" marR="7776" marT="77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</a:tr>
              <a:tr h="16093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утверждено</a:t>
                      </a:r>
                    </a:p>
                  </a:txBody>
                  <a:tcPr marL="7776" marR="7776" marT="77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проект</a:t>
                      </a:r>
                    </a:p>
                  </a:txBody>
                  <a:tcPr marL="7776" marR="7776" marT="77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проект</a:t>
                      </a:r>
                    </a:p>
                  </a:txBody>
                  <a:tcPr marL="7776" marR="7776" marT="77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проект</a:t>
                      </a:r>
                    </a:p>
                  </a:txBody>
                  <a:tcPr marL="7776" marR="7776" marT="77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</a:tr>
              <a:tr h="160936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Развитие экономического потенциала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76" marR="7776" marT="77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0936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Поддержка субъектов малого и среднего предпринимательства в городе Невинномысске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76" marR="7776" marT="77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898,01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76" marR="7776" marT="77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2090,36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76" marR="7776" marT="77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10120,13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76" marR="7776" marT="77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13438,46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76" marR="7776" marT="77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</a:tr>
              <a:tr h="160936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Развитие социальной сферы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76" marR="7776" marT="77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0936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9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Развитие образования в городе Невинномысске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76" marR="7776" marT="77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1048972,82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76" marR="7776" marT="77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1206027,00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76" marR="7776" marT="77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1078204,58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76" marR="7776" marT="77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1068504,50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76" marR="7776" marT="77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</a:tr>
              <a:tr h="160936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9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Социальная поддержка граждан в городе Невинномысске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76" marR="7776" marT="77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538239,91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76" marR="7776" marT="77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695483,63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76" marR="7776" marT="77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677867,81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76" marR="7776" marT="77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698083,92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76" marR="7776" marT="77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</a:tr>
              <a:tr h="160936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9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Развитие физической культуры, спорта и молодежной политики в городе Невинномысске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76" marR="7776" marT="77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46865,65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76" marR="7776" marT="77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67346,34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76" marR="7776" marT="77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53803,01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76" marR="7776" marT="77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51226,51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76" marR="7776" marT="77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</a:tr>
              <a:tr h="160936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9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Культура города Невинномысска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76" marR="7776" marT="77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88381,21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76" marR="7776" marT="77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98065,19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76" marR="7776" marT="77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89729,66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76" marR="7776" marT="77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86812,81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76" marR="7776" marT="77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</a:tr>
              <a:tr h="160936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Развитие инфраструктуры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76" marR="7776" marT="77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13239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9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Развитие жилищно-коммунального хозяйства города Невинномысска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76" marR="7776" marT="77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1086493,53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76" marR="7776" marT="77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1000019,44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76" marR="7776" marT="77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147809,49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76" marR="7776" marT="77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126390,18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76" marR="7776" marT="77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</a:tr>
              <a:tr h="160936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9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Формирование современной городской среды в городе Невинномысске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76" marR="7776" marT="77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153482,49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76" marR="7776" marT="77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423157,90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76" marR="7776" marT="77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76" marR="7776" marT="77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76" marR="7776" marT="77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</a:tr>
              <a:tr h="160936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9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Безопасные и качественные автомобильные дороги города Невинномысска на 2020 - 2024 годы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76" marR="7776" marT="77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76" marR="7776" marT="77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220888,21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76" marR="7776" marT="77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203471,92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76" marR="7776" marT="77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76" marR="7776" marT="77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</a:tr>
              <a:tr h="160936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Муниципальное управление и безопасность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76" marR="7776" marT="77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13239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9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Развитие муниципальной службы и противодействие коррупции в администрации города Невинномысска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76" marR="7776" marT="77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123,50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76" marR="7776" marT="77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123,50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76" marR="7776" marT="77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123,50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76" marR="7776" marT="77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123,50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76" marR="7776" marT="77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</a:tr>
              <a:tr h="313239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9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Межнациональные отношения, поддержка казачества, профилактика терроризма, экстремизма, правонарушений и наркомании в городе Невинномысске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76" marR="7776" marT="77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1370,54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76" marR="7776" marT="77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1123,07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76" marR="7776" marT="77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180,96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76" marR="7776" marT="77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180,96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76" marR="7776" marT="77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</a:tr>
              <a:tr h="160936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Итого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76" marR="7776" marT="77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2964827,66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76" marR="7776" marT="77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3714324,64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76" marR="7776" marT="77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2261311,06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76" marR="7776" marT="77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2044760,84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76" marR="7776" marT="77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661248" y="913333"/>
            <a:ext cx="1087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(тыс. руб</a:t>
            </a:r>
            <a:r>
              <a:rPr lang="ru-RU" dirty="0" smtClean="0"/>
              <a:t>.)</a:t>
            </a:r>
            <a:endParaRPr lang="ru-RU" dirty="0"/>
          </a:p>
        </p:txBody>
      </p:sp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5162274"/>
              </p:ext>
            </p:extLst>
          </p:nvPr>
        </p:nvGraphicFramePr>
        <p:xfrm>
          <a:off x="215241" y="5528422"/>
          <a:ext cx="2853719" cy="3292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47994347"/>
              </p:ext>
            </p:extLst>
          </p:nvPr>
        </p:nvGraphicFramePr>
        <p:xfrm>
          <a:off x="3249534" y="5463729"/>
          <a:ext cx="3203802" cy="1872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" name="Диаграмма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49260803"/>
              </p:ext>
            </p:extLst>
          </p:nvPr>
        </p:nvGraphicFramePr>
        <p:xfrm>
          <a:off x="2584189" y="7164288"/>
          <a:ext cx="3888432" cy="18635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" name="TextBox 6"/>
          <p:cNvSpPr txBox="1">
            <a:spLocks noChangeArrowheads="1"/>
          </p:cNvSpPr>
          <p:nvPr/>
        </p:nvSpPr>
        <p:spPr bwMode="auto">
          <a:xfrm>
            <a:off x="6517796" y="8805446"/>
            <a:ext cx="46187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endParaRPr lang="ru-RU" altLang="ru-RU" sz="16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7810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79174" y="179512"/>
            <a:ext cx="6644192" cy="64807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ln w="10541" cmpd="sng">
                  <a:noFill/>
                  <a:prstDash val="solid"/>
                </a:ln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</a:t>
            </a:r>
            <a:r>
              <a:rPr lang="ru-RU" sz="1600" b="1" dirty="0">
                <a:ln w="10541" cmpd="sng">
                  <a:noFill/>
                  <a:prstDash val="solid"/>
                </a:ln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</a:t>
            </a:r>
            <a:r>
              <a:rPr lang="ru-RU" sz="1600" b="1" dirty="0" smtClean="0">
                <a:ln w="10541" cmpd="sng">
                  <a:noFill/>
                  <a:prstDash val="solid"/>
                </a:ln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 субъектов малого и среднего предпринимательства в городе Невинномысске»</a:t>
            </a:r>
            <a:endParaRPr lang="ru-RU" sz="1600" b="1" dirty="0">
              <a:ln w="10541" cmpd="sng">
                <a:noFill/>
                <a:prstDash val="solid"/>
              </a:ln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462200" y="973174"/>
            <a:ext cx="3052942" cy="37274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Сроки реализации программы</a:t>
            </a:r>
            <a:endParaRPr lang="en-US" sz="105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5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 </a:t>
            </a:r>
            <a:r>
              <a:rPr lang="ru-RU" sz="105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05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sz="105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годы</a:t>
            </a:r>
          </a:p>
        </p:txBody>
      </p:sp>
      <p:sp>
        <p:nvSpPr>
          <p:cNvPr id="4" name="TextBox 7"/>
          <p:cNvSpPr txBox="1">
            <a:spLocks noChangeArrowheads="1"/>
          </p:cNvSpPr>
          <p:nvPr/>
        </p:nvSpPr>
        <p:spPr bwMode="auto">
          <a:xfrm>
            <a:off x="4624138" y="980538"/>
            <a:ext cx="2133699" cy="1027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9pPr>
          </a:lstStyle>
          <a:p>
            <a:pPr algn="ctr"/>
            <a:r>
              <a:rPr lang="ru-RU" sz="975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Общий объём расходов </a:t>
            </a:r>
            <a:endParaRPr lang="en-US" sz="975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975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годам реализации программы:          </a:t>
            </a:r>
          </a:p>
          <a:p>
            <a:pPr algn="ctr"/>
            <a:endParaRPr lang="ru-RU" sz="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975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 </a:t>
            </a:r>
            <a:r>
              <a:rPr lang="ru-RU" sz="975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975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2090,36 тыс. </a:t>
            </a:r>
            <a:r>
              <a:rPr lang="ru-RU" sz="975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руб.;</a:t>
            </a:r>
          </a:p>
          <a:p>
            <a:pPr algn="ctr"/>
            <a:r>
              <a:rPr lang="ru-RU" sz="975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– </a:t>
            </a:r>
            <a:r>
              <a:rPr lang="ru-RU" sz="975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10120,13 тыс. </a:t>
            </a:r>
            <a:r>
              <a:rPr lang="ru-RU" sz="975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руб.;</a:t>
            </a:r>
          </a:p>
          <a:p>
            <a:pPr algn="ctr"/>
            <a:r>
              <a:rPr lang="en-US" sz="975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975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022 – </a:t>
            </a:r>
            <a:r>
              <a:rPr lang="ru-RU" sz="975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13438,46 тыс. </a:t>
            </a:r>
            <a:r>
              <a:rPr lang="ru-RU" sz="975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руб.;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56792" y="1523938"/>
            <a:ext cx="2965598" cy="73955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увеличение числа субъектов малого и среднего предпринимательства и занятых в сфере малого и среднего предпринимательства в городе, поддержка пищевой и перерабатывающей промышленности и развитие потребительского рынка в городе</a:t>
            </a:r>
            <a:endParaRPr lang="ru-RU" sz="9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7063" y="1629154"/>
            <a:ext cx="1395137" cy="44992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программы: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276591" y="6294327"/>
            <a:ext cx="4320480" cy="404971"/>
          </a:xfrm>
          <a:prstGeom prst="roundRect">
            <a:avLst>
              <a:gd name="adj" fmla="val 26105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05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 </a:t>
            </a:r>
            <a:r>
              <a:rPr lang="ru-RU" sz="105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муниципальной </a:t>
            </a:r>
            <a:r>
              <a:rPr lang="ru-RU" sz="105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</a:t>
            </a: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4268883964"/>
              </p:ext>
            </p:extLst>
          </p:nvPr>
        </p:nvGraphicFramePr>
        <p:xfrm>
          <a:off x="44163" y="2307890"/>
          <a:ext cx="6713674" cy="3986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5597071" y="2263496"/>
            <a:ext cx="9721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</a:t>
            </a:r>
            <a:r>
              <a:rPr lang="ru-RU" sz="1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руб. </a:t>
            </a: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4363416"/>
              </p:ext>
            </p:extLst>
          </p:nvPr>
        </p:nvGraphicFramePr>
        <p:xfrm>
          <a:off x="61668" y="6802527"/>
          <a:ext cx="6678663" cy="2059042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398740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4006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4006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54006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54006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531019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30277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9pPr>
                    </a:lstStyle>
                    <a:p>
                      <a:pPr algn="ctr"/>
                      <a:r>
                        <a:rPr lang="ru-RU" sz="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Наименования показателя</a:t>
                      </a:r>
                    </a:p>
                  </a:txBody>
                  <a:tcPr marL="68580" marR="68580" marT="34290" marB="3429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9pPr>
                    </a:lstStyle>
                    <a:p>
                      <a:pPr algn="ctr"/>
                      <a:r>
                        <a:rPr lang="ru-RU" sz="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 год </a:t>
                      </a:r>
                    </a:p>
                  </a:txBody>
                  <a:tcPr marL="68580" marR="68580" marT="34290" marB="3429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9pPr>
                    </a:lstStyle>
                    <a:p>
                      <a:pPr algn="ctr"/>
                      <a:r>
                        <a:rPr lang="ru-RU" sz="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год </a:t>
                      </a:r>
                    </a:p>
                  </a:txBody>
                  <a:tcPr marL="68580" marR="68580" marT="34290" marB="3429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9pPr>
                    </a:lstStyle>
                    <a:p>
                      <a:pPr algn="ctr"/>
                      <a:r>
                        <a:rPr lang="ru-RU" sz="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 </a:t>
                      </a:r>
                    </a:p>
                  </a:txBody>
                  <a:tcPr marL="68580" marR="68580" marT="34290" marB="3429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9pPr>
                    </a:lstStyle>
                    <a:p>
                      <a:pPr algn="ctr"/>
                      <a:r>
                        <a:rPr lang="ru-RU" sz="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 </a:t>
                      </a:r>
                    </a:p>
                  </a:txBody>
                  <a:tcPr marL="68580" marR="68580" marT="34290" marB="3429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9pPr>
                    </a:lstStyle>
                    <a:p>
                      <a:pPr algn="ctr"/>
                      <a:r>
                        <a:rPr lang="ru-RU" sz="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 </a:t>
                      </a:r>
                    </a:p>
                  </a:txBody>
                  <a:tcPr marL="68580" marR="68580" marT="34290" marB="34290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7990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algn="just"/>
                      <a:r>
                        <a:rPr lang="ru-RU" sz="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800" b="1" i="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</a:t>
                      </a:r>
                      <a:r>
                        <a:rPr lang="ru-RU" sz="800" b="1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оличество субъектов малого и среднего предпринимательства, осуществляющих деятельность на территории города Невинномысска (далее - город), в расчете на 10 тыс. человек населения, на конец года, ед.</a:t>
                      </a:r>
                    </a:p>
                    <a:p>
                      <a:pPr algn="just" fontAlgn="t"/>
                      <a:endParaRPr lang="ru-RU" sz="800" b="1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3" marR="7143" marT="7139" marB="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algn="ctr"/>
                      <a:r>
                        <a:rPr lang="ru-RU" sz="8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386,4</a:t>
                      </a:r>
                      <a:endParaRPr lang="ru-RU" sz="8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0" marR="68570" marT="34265" marB="34265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algn="ctr"/>
                      <a:r>
                        <a:rPr lang="ru-RU" sz="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385,5</a:t>
                      </a:r>
                      <a:endParaRPr lang="ru-RU" sz="8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0" marR="68570" marT="34265" marB="34265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algn="ctr"/>
                      <a:r>
                        <a:rPr lang="ru-RU" sz="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386,3</a:t>
                      </a:r>
                      <a:endParaRPr lang="ru-RU" sz="8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0" marR="68570" marT="34265" marB="34265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algn="ctr"/>
                      <a:r>
                        <a:rPr lang="ru-RU" sz="8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387,1</a:t>
                      </a:r>
                      <a:endParaRPr lang="ru-RU" sz="8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0" marR="68570" marT="34265" marB="34265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algn="ctr"/>
                      <a:r>
                        <a:rPr lang="ru-RU" sz="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387,9</a:t>
                      </a:r>
                      <a:endParaRPr lang="ru-RU" sz="8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0" marR="68570" marT="34265" marB="34265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2119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Доля среднесписочной численности работников (без внешних совместителей) малых и средних предприятий в среднесписочной численности работников (без внешних совместителей) всех предприятий и организаций, на конец года</a:t>
                      </a:r>
                      <a:r>
                        <a:rPr lang="ru-RU" sz="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8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0" marR="68570" marT="34265" marB="34265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algn="ctr"/>
                      <a:r>
                        <a:rPr lang="ru-RU" sz="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31,7</a:t>
                      </a:r>
                      <a:endParaRPr lang="ru-RU" sz="8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0" marR="68570" marT="34265" marB="34265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algn="ctr"/>
                      <a:r>
                        <a:rPr lang="ru-RU" sz="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31,4</a:t>
                      </a:r>
                      <a:endParaRPr lang="ru-RU" sz="8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0" marR="68570" marT="34265" marB="34265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algn="ctr"/>
                      <a:r>
                        <a:rPr lang="ru-RU" sz="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31,5</a:t>
                      </a:r>
                      <a:endParaRPr lang="ru-RU" sz="8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0" marR="68570" marT="34265" marB="34265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algn="ctr"/>
                      <a:r>
                        <a:rPr lang="ru-RU" sz="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31,6</a:t>
                      </a:r>
                      <a:endParaRPr lang="ru-RU" sz="8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0" marR="68570" marT="34265" marB="34265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algn="ctr"/>
                      <a:r>
                        <a:rPr lang="ru-RU" sz="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31,7</a:t>
                      </a:r>
                      <a:endParaRPr lang="ru-RU" sz="8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0" marR="68570" marT="34265" marB="34265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2119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r>
                        <a:rPr lang="ru-RU" sz="800" b="1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Прирост среднесписочной численности работников (без внешних совместителей), занятых у субъектов малого и среднего предпринимательства в городе, получивших муниципальную поддержку, на конец года,%</a:t>
                      </a:r>
                    </a:p>
                  </a:txBody>
                  <a:tcPr marL="68570" marR="68570" marT="34265" marB="34265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algn="ctr"/>
                      <a:r>
                        <a:rPr lang="ru-RU" sz="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24,62</a:t>
                      </a:r>
                      <a:endParaRPr lang="ru-RU" sz="8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0" marR="68570" marT="34265" marB="34265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algn="ctr"/>
                      <a:r>
                        <a:rPr lang="ru-RU" sz="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4,0</a:t>
                      </a:r>
                      <a:endParaRPr lang="ru-RU" sz="8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0" marR="68570" marT="34265" marB="34265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algn="ctr"/>
                      <a:r>
                        <a:rPr lang="ru-RU" sz="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4,0</a:t>
                      </a:r>
                      <a:endParaRPr lang="ru-RU" sz="8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0" marR="68570" marT="34265" marB="34265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algn="ctr"/>
                      <a:r>
                        <a:rPr lang="ru-RU" sz="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4,0</a:t>
                      </a:r>
                      <a:endParaRPr lang="ru-RU" sz="8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0" marR="68570" marT="34265" marB="34265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algn="ctr"/>
                      <a:r>
                        <a:rPr lang="ru-RU" sz="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4,0</a:t>
                      </a:r>
                      <a:endParaRPr lang="ru-RU" sz="8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0" marR="68570" marT="34265" marB="34265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9286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algn="just"/>
                      <a:r>
                        <a:rPr lang="ru-RU" sz="800" b="1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Количество субъектов малого и среднего предпринимательства в городе, получивших муниципальную поддержку, за год, ед.</a:t>
                      </a:r>
                    </a:p>
                  </a:txBody>
                  <a:tcPr marL="68570" marR="68570" marT="34265" marB="34265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algn="ctr"/>
                      <a:r>
                        <a:rPr lang="ru-RU" sz="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8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0" marR="68570" marT="34265" marB="34265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algn="ctr"/>
                      <a:r>
                        <a:rPr lang="ru-RU" sz="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8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0" marR="68570" marT="34265" marB="34265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algn="ctr"/>
                      <a:r>
                        <a:rPr lang="ru-RU" sz="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8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0" marR="68570" marT="34265" marB="34265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algn="ctr"/>
                      <a:r>
                        <a:rPr lang="ru-RU" sz="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8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0" marR="68570" marT="34265" marB="34265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algn="ctr"/>
                      <a:r>
                        <a:rPr lang="ru-RU" sz="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8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0" marR="68570" marT="34265" marB="34265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3" name="TextBox 6"/>
          <p:cNvSpPr txBox="1">
            <a:spLocks noChangeArrowheads="1"/>
          </p:cNvSpPr>
          <p:nvPr/>
        </p:nvSpPr>
        <p:spPr bwMode="auto">
          <a:xfrm>
            <a:off x="6509391" y="8845700"/>
            <a:ext cx="46187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  <a:endParaRPr lang="ru-RU" altLang="ru-RU" sz="16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1691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30981" y="179512"/>
            <a:ext cx="637460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города Невинномысска в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году в разрезе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муниципальных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                                    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 социальной сферы»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612424" y="940915"/>
            <a:ext cx="10256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лн. руб.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2460064277"/>
              </p:ext>
            </p:extLst>
          </p:nvPr>
        </p:nvGraphicFramePr>
        <p:xfrm>
          <a:off x="404664" y="1279469"/>
          <a:ext cx="5976664" cy="7180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6420121" y="8676456"/>
            <a:ext cx="46187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endParaRPr lang="ru-RU" altLang="ru-RU" sz="16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0703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296085" y="312188"/>
            <a:ext cx="5315470" cy="684337"/>
          </a:xfrm>
          <a:prstGeom prst="flowChartAlternateProcess">
            <a:avLst/>
          </a:prstGeom>
          <a:blipFill>
            <a:blip r:embed="rId3">
              <a:duotone>
                <a:prstClr val="black"/>
                <a:schemeClr val="accent4">
                  <a:tint val="45000"/>
                  <a:satMod val="400000"/>
                </a:schemeClr>
              </a:duotone>
            </a:blip>
            <a:tile tx="0" ty="0" sx="100000" sy="100000" flip="none" algn="tl"/>
          </a:blipFill>
          <a:ln>
            <a:solidFill>
              <a:schemeClr val="tx1"/>
            </a:solidFill>
            <a:prstDash val="sysDot"/>
          </a:ln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sz="1500" cap="none" dirty="0" smtClean="0"/>
              <a:t>Муниципальная программа </a:t>
            </a:r>
            <a:br>
              <a:rPr lang="ru-RU" sz="1500" cap="none" dirty="0" smtClean="0"/>
            </a:br>
            <a:r>
              <a:rPr lang="ru-RU" sz="1500" cap="none" dirty="0" smtClean="0"/>
              <a:t>«Развитие образования в городе Невинномысске»</a:t>
            </a:r>
            <a:endParaRPr lang="ru-RU" sz="1500" cap="none" dirty="0"/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9789473"/>
              </p:ext>
            </p:extLst>
          </p:nvPr>
        </p:nvGraphicFramePr>
        <p:xfrm>
          <a:off x="3753036" y="1600200"/>
          <a:ext cx="2970330" cy="69401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Полилиния 6"/>
          <p:cNvSpPr/>
          <p:nvPr/>
        </p:nvSpPr>
        <p:spPr bwMode="auto">
          <a:xfrm>
            <a:off x="134938" y="1595438"/>
            <a:ext cx="3459162" cy="368300"/>
          </a:xfrm>
          <a:custGeom>
            <a:avLst/>
            <a:gdLst>
              <a:gd name="connsiteX0" fmla="*/ 0 w 4461202"/>
              <a:gd name="connsiteY0" fmla="*/ 28152 h 168910"/>
              <a:gd name="connsiteX1" fmla="*/ 28152 w 4461202"/>
              <a:gd name="connsiteY1" fmla="*/ 0 h 168910"/>
              <a:gd name="connsiteX2" fmla="*/ 4433050 w 4461202"/>
              <a:gd name="connsiteY2" fmla="*/ 0 h 168910"/>
              <a:gd name="connsiteX3" fmla="*/ 4461202 w 4461202"/>
              <a:gd name="connsiteY3" fmla="*/ 28152 h 168910"/>
              <a:gd name="connsiteX4" fmla="*/ 4461202 w 4461202"/>
              <a:gd name="connsiteY4" fmla="*/ 140758 h 168910"/>
              <a:gd name="connsiteX5" fmla="*/ 4433050 w 4461202"/>
              <a:gd name="connsiteY5" fmla="*/ 168910 h 168910"/>
              <a:gd name="connsiteX6" fmla="*/ 28152 w 4461202"/>
              <a:gd name="connsiteY6" fmla="*/ 168910 h 168910"/>
              <a:gd name="connsiteX7" fmla="*/ 0 w 4461202"/>
              <a:gd name="connsiteY7" fmla="*/ 140758 h 168910"/>
              <a:gd name="connsiteX8" fmla="*/ 0 w 4461202"/>
              <a:gd name="connsiteY8" fmla="*/ 28152 h 168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61202" h="168910">
                <a:moveTo>
                  <a:pt x="0" y="28152"/>
                </a:moveTo>
                <a:cubicBezTo>
                  <a:pt x="0" y="12604"/>
                  <a:pt x="12604" y="0"/>
                  <a:pt x="28152" y="0"/>
                </a:cubicBezTo>
                <a:lnTo>
                  <a:pt x="4433050" y="0"/>
                </a:lnTo>
                <a:cubicBezTo>
                  <a:pt x="4448598" y="0"/>
                  <a:pt x="4461202" y="12604"/>
                  <a:pt x="4461202" y="28152"/>
                </a:cubicBezTo>
                <a:lnTo>
                  <a:pt x="4461202" y="140758"/>
                </a:lnTo>
                <a:cubicBezTo>
                  <a:pt x="4461202" y="156306"/>
                  <a:pt x="4448598" y="168910"/>
                  <a:pt x="4433050" y="168910"/>
                </a:cubicBezTo>
                <a:lnTo>
                  <a:pt x="28152" y="168910"/>
                </a:lnTo>
                <a:cubicBezTo>
                  <a:pt x="12604" y="168910"/>
                  <a:pt x="0" y="156306"/>
                  <a:pt x="0" y="140758"/>
                </a:cubicBezTo>
                <a:lnTo>
                  <a:pt x="0" y="28152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69206" tIns="38726" rIns="69206" bIns="38726" spcCol="1270" anchor="ctr"/>
          <a:lstStyle/>
          <a:p>
            <a:pPr algn="ctr" defTabSz="711200" eaLnBrk="1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600" b="1" dirty="0">
                <a:solidFill>
                  <a:prstClr val="white"/>
                </a:solidFill>
              </a:rPr>
              <a:t>Расходы на образование</a:t>
            </a:r>
          </a:p>
        </p:txBody>
      </p:sp>
      <p:sp>
        <p:nvSpPr>
          <p:cNvPr id="15" name="TextBox 9"/>
          <p:cNvSpPr txBox="1">
            <a:spLocks noChangeArrowheads="1"/>
          </p:cNvSpPr>
          <p:nvPr/>
        </p:nvSpPr>
        <p:spPr bwMode="auto">
          <a:xfrm>
            <a:off x="333375" y="1979613"/>
            <a:ext cx="30241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Franklin Gothic Book" pitchFamily="34" charset="0"/>
                <a:ea typeface="+mn-ea"/>
                <a:cs typeface="Arial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Franklin Gothic Book" pitchFamily="34" charset="0"/>
                <a:ea typeface="+mn-ea"/>
                <a:cs typeface="Arial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Franklin Gothic Book" pitchFamily="34" charset="0"/>
                <a:ea typeface="+mn-ea"/>
                <a:cs typeface="Arial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Franklin Gothic Book" pitchFamily="34" charset="0"/>
                <a:ea typeface="+mn-ea"/>
                <a:cs typeface="Arial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Franklin Gothic Book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Franklin Gothic Book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Franklin Gothic Book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Franklin Gothic Book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Franklin Gothic Book" pitchFamily="34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ru-RU" altLang="ru-RU" sz="1600" b="1" dirty="0">
                <a:solidFill>
                  <a:srgbClr val="727CA3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Общий объем расходов по программе</a:t>
            </a:r>
          </a:p>
        </p:txBody>
      </p:sp>
      <p:sp>
        <p:nvSpPr>
          <p:cNvPr id="16" name="TextBox 10"/>
          <p:cNvSpPr txBox="1">
            <a:spLocks noChangeArrowheads="1"/>
          </p:cNvSpPr>
          <p:nvPr/>
        </p:nvSpPr>
        <p:spPr bwMode="auto">
          <a:xfrm>
            <a:off x="471488" y="2887559"/>
            <a:ext cx="2786062" cy="784830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Franklin Gothic Book" pitchFamily="34" charset="0"/>
                <a:ea typeface="+mn-ea"/>
                <a:cs typeface="Arial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Franklin Gothic Book" pitchFamily="34" charset="0"/>
                <a:ea typeface="+mn-ea"/>
                <a:cs typeface="Arial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Franklin Gothic Book" pitchFamily="34" charset="0"/>
                <a:ea typeface="+mn-ea"/>
                <a:cs typeface="Arial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Franklin Gothic Book" pitchFamily="34" charset="0"/>
                <a:ea typeface="+mn-ea"/>
                <a:cs typeface="Arial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Franklin Gothic Book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Franklin Gothic Book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Franklin Gothic Book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Franklin Gothic Book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Franklin Gothic Book" pitchFamily="34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ru-RU" altLang="ru-RU" sz="15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2020 год – </a:t>
            </a:r>
            <a:r>
              <a:rPr lang="ru-RU" altLang="ru-RU" sz="1500" b="1" spc="3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1206,0</a:t>
            </a:r>
            <a:r>
              <a:rPr lang="ru-RU" altLang="ru-RU" sz="15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млн. руб.</a:t>
            </a:r>
          </a:p>
          <a:p>
            <a:pPr algn="ctr">
              <a:defRPr/>
            </a:pPr>
            <a:r>
              <a:rPr lang="ru-RU" altLang="ru-RU" sz="15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en-US" altLang="ru-RU" sz="15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altLang="ru-RU" sz="15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1 год – </a:t>
            </a:r>
            <a:r>
              <a:rPr lang="ru-RU" altLang="ru-RU" sz="1500" b="1" spc="3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1078,2</a:t>
            </a:r>
            <a:r>
              <a:rPr lang="ru-RU" altLang="ru-RU" sz="15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млн. руб.</a:t>
            </a:r>
          </a:p>
          <a:p>
            <a:pPr algn="ctr">
              <a:defRPr/>
            </a:pPr>
            <a:r>
              <a:rPr lang="ru-RU" altLang="ru-RU" sz="15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2022 год – </a:t>
            </a:r>
            <a:r>
              <a:rPr lang="ru-RU" altLang="ru-RU" sz="1500" b="1" spc="3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1068,5</a:t>
            </a:r>
            <a:r>
              <a:rPr lang="ru-RU" altLang="ru-RU" sz="15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5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млн. руб</a:t>
            </a:r>
            <a:r>
              <a:rPr lang="ru-RU" altLang="ru-RU" sz="15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altLang="ru-RU" sz="15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auto">
          <a:xfrm>
            <a:off x="44450" y="4048125"/>
            <a:ext cx="17287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Franklin Gothic Book" pitchFamily="34" charset="0"/>
                <a:ea typeface="+mn-ea"/>
                <a:cs typeface="Arial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Franklin Gothic Book" pitchFamily="34" charset="0"/>
                <a:ea typeface="+mn-ea"/>
                <a:cs typeface="Arial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Franklin Gothic Book" pitchFamily="34" charset="0"/>
                <a:ea typeface="+mn-ea"/>
                <a:cs typeface="Arial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Franklin Gothic Book" pitchFamily="34" charset="0"/>
                <a:ea typeface="+mn-ea"/>
                <a:cs typeface="Arial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Franklin Gothic Book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Franklin Gothic Book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Franklin Gothic Book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Franklin Gothic Book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Franklin Gothic Book" pitchFamily="34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ru-RU" altLang="ru-RU" sz="1400" i="1" dirty="0">
                <a:solidFill>
                  <a:srgbClr val="727CA3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в том числе: </a:t>
            </a:r>
          </a:p>
        </p:txBody>
      </p:sp>
      <p:pic>
        <p:nvPicPr>
          <p:cNvPr id="7179" name="Picture 1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1555" y="38427"/>
            <a:ext cx="1190883" cy="1291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98747954"/>
              </p:ext>
            </p:extLst>
          </p:nvPr>
        </p:nvGraphicFramePr>
        <p:xfrm>
          <a:off x="-147334" y="3996135"/>
          <a:ext cx="6870700" cy="47525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10" name="TextBox 6"/>
          <p:cNvSpPr txBox="1">
            <a:spLocks noChangeArrowheads="1"/>
          </p:cNvSpPr>
          <p:nvPr/>
        </p:nvSpPr>
        <p:spPr bwMode="auto">
          <a:xfrm>
            <a:off x="6492426" y="8748662"/>
            <a:ext cx="46187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  <a:endParaRPr lang="ru-RU" altLang="ru-RU" sz="16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7028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-99392" y="539552"/>
            <a:ext cx="6892660" cy="3908762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marL="70247" indent="400050" algn="ctr" eaLnBrk="1" hangingPunct="1">
              <a:defRPr/>
            </a:pPr>
            <a:r>
              <a:rPr lang="ru-RU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Уважаемые жители города </a:t>
            </a:r>
            <a:r>
              <a:rPr lang="ru-RU" sz="3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Невинномысска!</a:t>
            </a:r>
            <a:endParaRPr lang="ru-RU" sz="32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0247" indent="400050" algn="ctr" eaLnBrk="1" hangingPunct="1">
              <a:defRPr/>
            </a:pPr>
            <a:endParaRPr lang="ru-RU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0247" indent="400050" algn="ctr" eaLnBrk="1" hangingPunct="1">
              <a:defRPr/>
            </a:pPr>
            <a:r>
              <a:rPr lang="ru-R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 Вами очередной выпуск электронной брошюры «Бюджет для граждан», который познакомит вас с положениями основного финансового документа </a:t>
            </a:r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города Невинномысска </a:t>
            </a:r>
            <a:r>
              <a:rPr lang="ru-R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бюджета на </a:t>
            </a:r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 </a:t>
            </a:r>
            <a:r>
              <a:rPr lang="ru-R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и на плановый период </a:t>
            </a:r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годов.</a:t>
            </a:r>
          </a:p>
          <a:p>
            <a:pPr marL="70247" indent="400050" algn="ctr" eaLnBrk="1" hangingPunct="1">
              <a:defRPr/>
            </a:pPr>
            <a:endParaRPr lang="ru-RU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0247" indent="400050" algn="ctr" eaLnBrk="1" hangingPunct="1">
              <a:defRPr/>
            </a:pPr>
            <a:endParaRPr lang="ru-RU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0247" indent="400050" algn="ctr" eaLnBrk="1" hangingPunct="1">
              <a:defRPr/>
            </a:pPr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Надеемся, что представленная информация будет для вас понятной, полезной и интересной.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656" y="5436096"/>
            <a:ext cx="5630474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6"/>
          <p:cNvSpPr txBox="1">
            <a:spLocks noChangeArrowheads="1"/>
          </p:cNvSpPr>
          <p:nvPr/>
        </p:nvSpPr>
        <p:spPr bwMode="auto">
          <a:xfrm>
            <a:off x="6408649" y="8676456"/>
            <a:ext cx="46187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altLang="ru-RU" sz="16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908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1600" y="467544"/>
            <a:ext cx="4824263" cy="522400"/>
          </a:xfrm>
        </p:spPr>
        <p:txBody>
          <a:bodyPr>
            <a:noAutofit/>
          </a:bodyPr>
          <a:lstStyle/>
          <a:p>
            <a:pPr marL="0" indent="0" algn="ctr">
              <a:defRPr/>
            </a:pPr>
            <a:r>
              <a:rPr lang="ru-RU" sz="1600" dirty="0" smtClean="0"/>
              <a:t>Целевые индикаторы (показатели) </a:t>
            </a:r>
            <a:br>
              <a:rPr lang="ru-RU" sz="1600" dirty="0" smtClean="0"/>
            </a:br>
            <a:r>
              <a:rPr lang="ru-RU" sz="1600" dirty="0" smtClean="0"/>
              <a:t>муниципальной программы</a:t>
            </a:r>
            <a:endParaRPr lang="ru-RU" sz="16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0574591"/>
              </p:ext>
            </p:extLst>
          </p:nvPr>
        </p:nvGraphicFramePr>
        <p:xfrm>
          <a:off x="252934" y="1331640"/>
          <a:ext cx="6408712" cy="7677331"/>
        </p:xfrm>
        <a:graphic>
          <a:graphicData uri="http://schemas.openxmlformats.org/drawingml/2006/table">
            <a:tbl>
              <a:tblPr/>
              <a:tblGrid>
                <a:gridCol w="4692111"/>
                <a:gridCol w="571162"/>
                <a:gridCol w="572561"/>
                <a:gridCol w="572878"/>
              </a:tblGrid>
              <a:tr h="28803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800">
                          <a:solidFill>
                            <a:schemeClr val="tx2"/>
                          </a:solidFill>
                          <a:latin typeface="Book Antiqu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400">
                          <a:solidFill>
                            <a:schemeClr val="tx2"/>
                          </a:solidFill>
                          <a:latin typeface="Book Antiqu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Book Antiqu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Book Antiqu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Book Antiqu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Book Antiqu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Book Antiqu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Book Antiqu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Book Antiqu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Наименование целевого индикатора (показателя)</a:t>
                      </a:r>
                    </a:p>
                  </a:txBody>
                  <a:tcPr marL="28798" marR="28798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800">
                          <a:solidFill>
                            <a:schemeClr val="tx2"/>
                          </a:solidFill>
                          <a:latin typeface="Book Antiqu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400">
                          <a:solidFill>
                            <a:schemeClr val="tx2"/>
                          </a:solidFill>
                          <a:latin typeface="Book Antiqu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Book Antiqu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Book Antiqu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Book Antiqu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Book Antiqu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Book Antiqu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Book Antiqu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Book Antiqu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2020</a:t>
                      </a:r>
                    </a:p>
                  </a:txBody>
                  <a:tcPr marL="28798" marR="28798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800">
                          <a:solidFill>
                            <a:schemeClr val="tx2"/>
                          </a:solidFill>
                          <a:latin typeface="Book Antiqu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400">
                          <a:solidFill>
                            <a:schemeClr val="tx2"/>
                          </a:solidFill>
                          <a:latin typeface="Book Antiqu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Book Antiqu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Book Antiqu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Book Antiqu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Book Antiqu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Book Antiqu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Book Antiqu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Book Antiqu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20</a:t>
                      </a:r>
                      <a:r>
                        <a:rPr kumimoji="0" lang="en-US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2</a:t>
                      </a: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28798" marR="28798" marT="0" marB="0" anchor="ctr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2022</a:t>
                      </a:r>
                    </a:p>
                  </a:txBody>
                  <a:tcPr marL="28798" marR="28798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83733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800">
                          <a:solidFill>
                            <a:schemeClr val="tx2"/>
                          </a:solidFill>
                          <a:latin typeface="Book Antiqu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400">
                          <a:solidFill>
                            <a:schemeClr val="tx2"/>
                          </a:solidFill>
                          <a:latin typeface="Book Antiqu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Book Antiqu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Book Antiqu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Book Antiqu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Book Antiqu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Book Antiqu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Book Antiqu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Book Antiqua" pitchFamily="18" charset="0"/>
                        </a:defRPr>
                      </a:lvl9pPr>
                    </a:lstStyle>
                    <a:p>
                      <a:pPr algn="just"/>
                      <a:r>
                        <a:rPr lang="ru-RU" sz="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Уровень удовлетворенности населения города Невинномысска (далее - город) качеством оказываемых муниципальных услуг общего и дополнительного образования, на конец календарного года</a:t>
                      </a:r>
                      <a:r>
                        <a:rPr lang="ru-RU" sz="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%</a:t>
                      </a:r>
                    </a:p>
                    <a:p>
                      <a:pPr algn="just"/>
                      <a:r>
                        <a:rPr lang="ru-RU" sz="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дошкольного</a:t>
                      </a:r>
                    </a:p>
                    <a:p>
                      <a:pPr algn="just"/>
                      <a:r>
                        <a:rPr lang="ru-RU" sz="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начального общего, основного общего, среднего общего</a:t>
                      </a:r>
                    </a:p>
                    <a:p>
                      <a:pPr algn="just"/>
                      <a:r>
                        <a:rPr lang="ru-RU" sz="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дополнительного</a:t>
                      </a:r>
                      <a:endParaRPr lang="ru-RU" sz="800" b="0" i="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8798" marR="28798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800">
                          <a:solidFill>
                            <a:schemeClr val="tx2"/>
                          </a:solidFill>
                          <a:latin typeface="Book Antiqu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400">
                          <a:solidFill>
                            <a:schemeClr val="tx2"/>
                          </a:solidFill>
                          <a:latin typeface="Book Antiqu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Book Antiqu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Book Antiqu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Book Antiqu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Book Antiqu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Book Antiqu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Book Antiqu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Book Antiqu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ru-RU" sz="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ru-RU" sz="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98,2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98,5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98,0</a:t>
                      </a:r>
                      <a:endParaRPr kumimoji="0" lang="ru-RU" alt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28798" marR="28798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800">
                          <a:solidFill>
                            <a:schemeClr val="tx2"/>
                          </a:solidFill>
                          <a:latin typeface="Book Antiqu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400">
                          <a:solidFill>
                            <a:schemeClr val="tx2"/>
                          </a:solidFill>
                          <a:latin typeface="Book Antiqu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Book Antiqu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Book Antiqu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Book Antiqu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Book Antiqu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Book Antiqu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Book Antiqu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Book Antiqua" pitchFamily="18" charset="0"/>
                        </a:defRPr>
                      </a:lvl9pPr>
                    </a:lstStyle>
                    <a:p>
                      <a:pPr algn="ctr"/>
                      <a:endParaRPr lang="ru-RU" sz="800" b="0" i="0" u="none" strike="noStrike" baseline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ctr"/>
                      <a:endParaRPr lang="ru-RU" sz="800" b="0" i="0" u="none" strike="noStrike" baseline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ctr"/>
                      <a:r>
                        <a:rPr lang="ru-RU" sz="800" b="0" i="0" u="none" strike="noStrike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98,25</a:t>
                      </a:r>
                    </a:p>
                    <a:p>
                      <a:pPr algn="ctr"/>
                      <a:r>
                        <a:rPr lang="ru-RU" sz="800" b="0" i="0" u="none" strike="noStrike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98,5</a:t>
                      </a:r>
                    </a:p>
                    <a:p>
                      <a:pPr algn="ctr"/>
                      <a:r>
                        <a:rPr lang="ru-RU" sz="800" b="0" i="0" u="none" strike="noStrike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98,0</a:t>
                      </a:r>
                    </a:p>
                  </a:txBody>
                  <a:tcPr marL="28798" marR="28798" marT="0" marB="0" anchor="ctr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b="0" i="0" u="none" strike="noStrike" baseline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ctr"/>
                      <a:endParaRPr lang="ru-RU" sz="800" b="0" i="0" u="none" strike="noStrike" baseline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ctr">
                        <a:spcBef>
                          <a:spcPts val="240"/>
                        </a:spcBef>
                      </a:pPr>
                      <a:r>
                        <a:rPr lang="ru-RU" sz="800" b="0" i="0" u="none" strike="noStrike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98,25</a:t>
                      </a:r>
                    </a:p>
                    <a:p>
                      <a:pPr algn="ctr">
                        <a:spcBef>
                          <a:spcPts val="240"/>
                        </a:spcBef>
                      </a:pPr>
                      <a:r>
                        <a:rPr lang="ru-RU" sz="800" b="0" i="0" u="none" strike="noStrike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98,5</a:t>
                      </a:r>
                    </a:p>
                    <a:p>
                      <a:pPr algn="ctr">
                        <a:spcBef>
                          <a:spcPts val="240"/>
                        </a:spcBef>
                      </a:pPr>
                      <a:r>
                        <a:rPr lang="ru-RU" sz="800" b="0" i="0" u="none" strike="noStrike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98,0</a:t>
                      </a:r>
                    </a:p>
                  </a:txBody>
                  <a:tcPr marL="28798" marR="28798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7957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800">
                          <a:solidFill>
                            <a:schemeClr val="tx2"/>
                          </a:solidFill>
                          <a:latin typeface="Book Antiqu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400">
                          <a:solidFill>
                            <a:schemeClr val="tx2"/>
                          </a:solidFill>
                          <a:latin typeface="Book Antiqu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Book Antiqu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Book Antiqu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Book Antiqu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Book Antiqu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Book Antiqu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Book Antiqu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Book Antiqua" pitchFamily="18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Доля детей в возрасте от 1 года до 6 лет, состоящих на учете для определения в муниципальные дошкольные образовательные учреждения (далее - МДОУ), в общей численности детей в возрасте 1 - 6 лет, на конец календарного года</a:t>
                      </a:r>
                      <a:r>
                        <a:rPr kumimoji="0" lang="ru-RU" alt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, %</a:t>
                      </a:r>
                    </a:p>
                  </a:txBody>
                  <a:tcPr marL="28798" marR="28798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800">
                          <a:solidFill>
                            <a:schemeClr val="tx2"/>
                          </a:solidFill>
                          <a:latin typeface="Book Antiqu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400">
                          <a:solidFill>
                            <a:schemeClr val="tx2"/>
                          </a:solidFill>
                          <a:latin typeface="Book Antiqu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Book Antiqu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Book Antiqu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Book Antiqu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Book Antiqu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Book Antiqu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Book Antiqu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Book Antiqu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10,10</a:t>
                      </a:r>
                    </a:p>
                  </a:txBody>
                  <a:tcPr marL="28798" marR="28798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800">
                          <a:solidFill>
                            <a:schemeClr val="tx2"/>
                          </a:solidFill>
                          <a:latin typeface="Book Antiqu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400">
                          <a:solidFill>
                            <a:schemeClr val="tx2"/>
                          </a:solidFill>
                          <a:latin typeface="Book Antiqu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Book Antiqu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Book Antiqu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Book Antiqu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Book Antiqu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Book Antiqu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Book Antiqu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Book Antiqu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10,10</a:t>
                      </a:r>
                    </a:p>
                  </a:txBody>
                  <a:tcPr marL="28798" marR="28798" marT="0" marB="0" anchor="ctr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10,00</a:t>
                      </a:r>
                    </a:p>
                  </a:txBody>
                  <a:tcPr marL="28798" marR="28798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3876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800">
                          <a:solidFill>
                            <a:schemeClr val="tx2"/>
                          </a:solidFill>
                          <a:latin typeface="Book Antiqu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400">
                          <a:solidFill>
                            <a:schemeClr val="tx2"/>
                          </a:solidFill>
                          <a:latin typeface="Book Antiqu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Book Antiqu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Book Antiqu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Book Antiqu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Book Antiqu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Book Antiqu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Book Antiqu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Book Antiqua" pitchFamily="18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Доля выпускников муниципальных общеобразовательных учреждений, не получивших аттестат о среднем общем образовании в общей численности выпускников участвовавших в государственной итоговой аттестации, по окончании государственной итоговой аттестации, на конец календарного года</a:t>
                      </a:r>
                      <a:r>
                        <a:rPr kumimoji="0" lang="ru-RU" alt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, %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800">
                          <a:solidFill>
                            <a:schemeClr val="tx2"/>
                          </a:solidFill>
                          <a:latin typeface="Book Antiqu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400">
                          <a:solidFill>
                            <a:schemeClr val="tx2"/>
                          </a:solidFill>
                          <a:latin typeface="Book Antiqu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Book Antiqu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Book Antiqu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Book Antiqu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Book Antiqu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Book Antiqu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Book Antiqu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Book Antiqu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1,00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800">
                          <a:solidFill>
                            <a:schemeClr val="tx2"/>
                          </a:solidFill>
                          <a:latin typeface="Book Antiqua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400">
                          <a:solidFill>
                            <a:schemeClr val="tx2"/>
                          </a:solidFill>
                          <a:latin typeface="Book Antiqua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Book Antiqua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Book Antiqua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Book Antiqu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Book Antiqu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Book Antiqu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Book Antiqu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Book Antiqu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1,00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1,00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Доля МДОУ, в которых полностью выполнена замена оконных блоков, в общем количестве МДОУ, нарастающим итогом на конец календарного года</a:t>
                      </a:r>
                      <a:r>
                        <a:rPr lang="ru-RU" sz="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%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100,00</a:t>
                      </a:r>
                      <a:endParaRPr kumimoji="0" lang="ru-RU" alt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100,00</a:t>
                      </a:r>
                      <a:endParaRPr kumimoji="0" lang="ru-RU" alt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100,00</a:t>
                      </a:r>
                      <a:endParaRPr kumimoji="0" lang="ru-RU" alt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425196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Доля зданий муниципальных общеобразовательных учреждений и учреждений дополнительного образования, в которых выполнен капитальный ремонт кровли, в общем количестве зданий муниципальных общеобразовательных учреждений и учреждений дополнительного образования, нарастающим итогом на конец календарного года</a:t>
                      </a:r>
                      <a:r>
                        <a:rPr lang="ru-RU" sz="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%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53,57 </a:t>
                      </a:r>
                      <a:endParaRPr kumimoji="0" lang="ru-RU" alt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53,57 </a:t>
                      </a:r>
                      <a:endParaRPr kumimoji="0" lang="ru-RU" alt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53,57 </a:t>
                      </a:r>
                      <a:endParaRPr kumimoji="0" lang="ru-RU" alt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425196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Доля зданий муниципальных общеобразовательных учреждений и учреждений дополнительного образования, в которых проводились мероприятия, направленные на поддержание и совершенствование материально-технической базы в соответствии с нормами СанПиН, в общем количестве зданий муниципальных общеобразовательных учреждений и учреждений дополнительного образования, нарастающим итогом на конец календарного года,%</a:t>
                      </a:r>
                      <a:endParaRPr lang="ru-RU" sz="800" b="0" i="0" u="none" strike="noStrike" kern="1200" baseline="0" dirty="0" smtClean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40,00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56,66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80,00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425196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Доля муниципальных общеобразовательных учреждений и учреждений дополнительного образования, в которых полностью выполнена замена оконных блоков, в общем количестве муниципальных общеобразовательных учреждений и учреждений дополнительного образования, нарастающим итогом на конец календарного года,%</a:t>
                      </a:r>
                      <a:endParaRPr lang="ru-RU" sz="800" b="0" i="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100,00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100,00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100,00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425196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Доля МДОУ, в которых выполнены мероприятия в текущем году, направленные на соответствие нормам СанПиН, в общем количестве зданий МДОУ, на конец календарного года,%</a:t>
                      </a:r>
                      <a:endParaRPr lang="ru-RU" sz="800" b="0" i="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40,63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37,50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28,12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425196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Доля общеобразовательных учреждений и учреждений дополнительного образования, в которых выполнены мероприятия, направленные на развитие территорий, основанных на местных инициативах, в общем количестве общеобразовательных учреждений и учреждений дополнительного образования, нарастающим итогом на конец календарного года,%</a:t>
                      </a:r>
                      <a:endParaRPr lang="ru-RU" sz="800" b="0" i="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17,39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17,39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17,39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425196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Доля отремонтированных в установленные сроки кровель в общем количестве кровель, требующих капитального ремонта в общеобразовательных организациях, в соответствии с </a:t>
                      </a:r>
                      <a:r>
                        <a:rPr lang="ru-RU" sz="8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"/>
                        </a:rPr>
                        <a:t>подпрограммой</a:t>
                      </a:r>
                      <a:r>
                        <a:rPr lang="ru-RU" sz="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"Развитие дошкольного, общего и дополнительного образования" государственной программы Ставропольского края "Развитие образования" (в расчете на 1 год) на конец календарного года (в соответствии с соглашением),%</a:t>
                      </a:r>
                      <a:endParaRPr lang="ru-RU" sz="800" b="0" i="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100,00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0,00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0,00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4251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Доля общеобразовательных организаций, в которых выполнены работы по благоустройству территорий в общем количестве общеобразовательных организаций, требующих выполнения работ по благоустройству территорий, в соответствии с </a:t>
                      </a:r>
                      <a:r>
                        <a:rPr lang="ru-RU" sz="8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"/>
                        </a:rPr>
                        <a:t>программой</a:t>
                      </a:r>
                      <a:r>
                        <a:rPr lang="ru-RU" sz="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"Развитие дошкольного, общего и дополнительного образования" государственной программы Ставропольского края "Развитие образования" нарастающим итогом на конец календарного года (в соответствии с соглашением)</a:t>
                      </a:r>
                      <a:endParaRPr lang="ru-RU" sz="800" b="0" i="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21,43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21,43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21,43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60441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Объем привлеченных из федерального и краевого бюджетов субсидий и иных межбюджетных трансфертов на 1 рубль финансового обеспечения Программы за счет средств бюджета города, рубли</a:t>
                      </a:r>
                      <a:endParaRPr lang="ru-RU" sz="800" b="0" i="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1,42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1,43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1,48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425196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Доля муниципальных общеобразовательных учреждений и учреждений дополнительного образования, в которых выполнены мероприятия, направленные на повышение антитеррористической безопасности в общем количестве муниципальных общеобразовательных учреждений и учреждений дополнительного образования, нарастающим итогом на конец календарного года</a:t>
                      </a:r>
                      <a:endParaRPr lang="ru-RU" sz="800" b="0" i="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34,78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34,78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34,78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425196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Доля муниципальных дошкольных образовательных учреждений, в которых выполнены мероприятия, направленные на развитие территорий, основанных на местных инициативах, в общем количестве муниципальных дошкольных образовательных учреждений, нарастающим итогом на конец календарного года,%</a:t>
                      </a:r>
                      <a:endParaRPr lang="ru-RU" sz="800" b="0" i="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3,12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3,12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3,12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425196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Доля зданий муниципальных общеобразовательных учреждений и учреждений дополнительного образования, в которых выполнены мероприятия в текущем году по капитальному ремонту зданий, в общем количестве зданий муниципальных общеобразовательных учреждений и учреждений дополнительного образования, на конец календарного года</a:t>
                      </a:r>
                      <a:endParaRPr lang="ru-RU" sz="800" b="0" i="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3,33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0,00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0,00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6208" name="Picture 6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5184" y="171748"/>
            <a:ext cx="1576462" cy="10878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dist="35921" dir="2700000" algn="ctr" rotWithShape="0">
              <a:schemeClr val="bg2"/>
            </a:outerShdw>
            <a:reflection blurRad="12700" endPos="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6525344" y="8839694"/>
            <a:ext cx="46187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endParaRPr lang="ru-RU" altLang="ru-RU" sz="16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6721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39392439"/>
              </p:ext>
            </p:extLst>
          </p:nvPr>
        </p:nvGraphicFramePr>
        <p:xfrm>
          <a:off x="1996122" y="1511300"/>
          <a:ext cx="4680519" cy="7154688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2394906"/>
                <a:gridCol w="761871"/>
                <a:gridCol w="761871"/>
                <a:gridCol w="761871"/>
              </a:tblGrid>
              <a:tr h="432309">
                <a:tc>
                  <a:txBody>
                    <a:bodyPr/>
                    <a:lstStyle/>
                    <a:p>
                      <a:endParaRPr lang="ru-RU" sz="1300" dirty="0">
                        <a:solidFill>
                          <a:schemeClr val="tx1"/>
                        </a:solidFill>
                      </a:endParaRPr>
                    </a:p>
                  </a:txBody>
                  <a:tcPr marL="28803" marR="28803" marT="18003" marB="18003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/>
                        <a:t>2020 год</a:t>
                      </a:r>
                      <a:endParaRPr lang="ru-RU" sz="1300" dirty="0">
                        <a:solidFill>
                          <a:schemeClr val="tx1"/>
                        </a:solidFill>
                      </a:endParaRPr>
                    </a:p>
                  </a:txBody>
                  <a:tcPr marL="28803" marR="28803" marT="18003" marB="18003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/>
                        <a:t>2021 год</a:t>
                      </a:r>
                      <a:endParaRPr lang="ru-RU" sz="1300" dirty="0">
                        <a:solidFill>
                          <a:schemeClr val="tx1"/>
                        </a:solidFill>
                      </a:endParaRPr>
                    </a:p>
                  </a:txBody>
                  <a:tcPr marL="28803" marR="28803" marT="18003" marB="18003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/>
                        <a:t>20</a:t>
                      </a:r>
                      <a:r>
                        <a:rPr lang="en-US" sz="1300" dirty="0" smtClean="0"/>
                        <a:t>2</a:t>
                      </a:r>
                      <a:r>
                        <a:rPr lang="ru-RU" sz="1300" dirty="0" smtClean="0"/>
                        <a:t>2 год</a:t>
                      </a:r>
                      <a:endParaRPr lang="ru-RU" sz="1300" dirty="0">
                        <a:solidFill>
                          <a:schemeClr val="tx1"/>
                        </a:solidFill>
                      </a:endParaRPr>
                    </a:p>
                  </a:txBody>
                  <a:tcPr marL="28803" marR="28803" marT="18003" marB="18003"/>
                </a:tc>
              </a:tr>
              <a:tr h="229673">
                <a:tc gridSpan="4"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В сфере дошкольного образования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28803" marR="28803" marT="18003" marB="18003"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7" marR="91437" marT="45689" marB="45689"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7" marR="91437" marT="45689" marB="45689"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7" marR="91437" marT="45689" marB="45689"/>
                </a:tc>
              </a:tr>
              <a:tr h="418684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Обеспечение государственных гарантий реализации прав на получение общедоступного и бесплатного дошкольного образования в муниципальных и частных дошкольных образовательных организациях (далее соответственно - МДОО, ЧДОО)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 marL="28803" marR="28803" marT="18003" marB="1800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800" kern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800" kern="0" spc="200" baseline="0" dirty="0" smtClean="0">
                          <a:solidFill>
                            <a:schemeClr val="tx1"/>
                          </a:solidFill>
                        </a:rPr>
                        <a:t>259,3</a:t>
                      </a:r>
                      <a:endParaRPr lang="ru-RU" sz="800" kern="0" dirty="0">
                        <a:solidFill>
                          <a:schemeClr val="tx1"/>
                        </a:solidFill>
                      </a:endParaRPr>
                    </a:p>
                  </a:txBody>
                  <a:tcPr marL="28803" marR="28803" marT="18003" marB="18003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kern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kern="0" spc="300" baseline="0" dirty="0" smtClean="0">
                          <a:solidFill>
                            <a:schemeClr val="tx1"/>
                          </a:solidFill>
                        </a:rPr>
                        <a:t>275,5</a:t>
                      </a:r>
                      <a:endParaRPr lang="ru-RU" sz="800" kern="0" spc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800" kern="0" dirty="0">
                        <a:solidFill>
                          <a:schemeClr val="tx1"/>
                        </a:solidFill>
                      </a:endParaRPr>
                    </a:p>
                  </a:txBody>
                  <a:tcPr marL="28803" marR="28803" marT="18003" marB="18003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kern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kern="0" spc="300" baseline="0" dirty="0" smtClean="0">
                          <a:solidFill>
                            <a:schemeClr val="tx1"/>
                          </a:solidFill>
                        </a:rPr>
                        <a:t>281,0</a:t>
                      </a:r>
                      <a:endParaRPr lang="ru-RU" sz="800" kern="0" spc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800" kern="0" dirty="0">
                        <a:solidFill>
                          <a:schemeClr val="tx1"/>
                        </a:solidFill>
                      </a:endParaRPr>
                    </a:p>
                  </a:txBody>
                  <a:tcPr marL="28803" marR="28803" marT="18003" marB="18003"/>
                </a:tc>
              </a:tr>
              <a:tr h="475254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Оказание материальной поддержки родителям в воспитании и обучении детей, посещающих образовательные организации, реализующие образовательную программу дошкольного образования в виде компенсации части родительской платы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 marL="28803" marR="28803" marT="18003" marB="1800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9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20,2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 marL="28803" marR="28803" marT="18003" marB="18003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20,2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 marL="28803" marR="28803" marT="18003" marB="18003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20,2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 marL="28803" marR="28803" marT="18003" marB="18003"/>
                </a:tc>
              </a:tr>
              <a:tr h="301696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Создание условий для осуществления присмотра и ухода за детьми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 marL="28803" marR="28803" marT="18003" marB="1800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231,5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 marL="28803" marR="28803" marT="18003" marB="1800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216,5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 marL="28803" marR="28803" marT="18003" marB="1800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209,1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 marL="28803" marR="28803" marT="18003" marB="18003"/>
                </a:tc>
              </a:tr>
              <a:tr h="28803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Проведение мероприятий по энергосбережению (работы по замене оконных блоков в МДОО)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 marL="28803" marR="28803" marT="18003" marB="1800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1,7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 marL="28803" marR="28803" marT="18003" marB="18003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 marL="28803" marR="28803" marT="18003" marB="18003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 marL="28803" marR="28803" marT="18003" marB="18003"/>
                </a:tc>
              </a:tr>
              <a:tr h="288032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Совершенствование материально-технической базы МДОО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 marL="28803" marR="28803" marT="18003" marB="1800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4,6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 marL="28803" marR="28803" marT="18003" marB="1800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4,7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 marL="28803" marR="28803" marT="18003" marB="1800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3,4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 marL="28803" marR="28803" marT="18003" marB="18003"/>
                </a:tc>
              </a:tr>
              <a:tr h="504056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Устройство спортивной площадки в рамках реализации проекта развития территорий муниципальных образований Ставропольского края, основанного на местных инициативах в МДОО N 4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 marL="28803" marR="28803" marT="18003" marB="1800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9,6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 marL="28803" marR="28803" marT="18003" marB="1800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0,0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 marL="28803" marR="28803" marT="18003" marB="1800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0,0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 marL="28803" marR="28803" marT="18003" marB="18003"/>
                </a:tc>
              </a:tr>
              <a:tr h="218915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dirty="0" smtClean="0"/>
                        <a:t>В сфере общего и дополнительного образования</a:t>
                      </a:r>
                      <a:endParaRPr lang="ru-RU" sz="1200" b="1" i="0" dirty="0">
                        <a:solidFill>
                          <a:schemeClr val="tx1"/>
                        </a:solidFill>
                      </a:endParaRPr>
                    </a:p>
                  </a:txBody>
                  <a:tcPr marL="28803" marR="28803" marT="18003" marB="18003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7" marR="91437" marT="45689" marB="45689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7" marR="91437" marT="45689" marB="45689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7" marR="91437" marT="45689" marB="45689"/>
                </a:tc>
              </a:tr>
              <a:tr h="553543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Обеспечение государственных гарантий реализации прав на получение общедоступного и бесплатного начального общего, основного общего, среднего общего образования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 marL="28803" marR="28803" marT="18003" marB="1800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800" spc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800" spc="300" baseline="0" dirty="0" smtClean="0">
                          <a:solidFill>
                            <a:schemeClr val="tx1"/>
                          </a:solidFill>
                        </a:rPr>
                        <a:t>445,2</a:t>
                      </a:r>
                      <a:endParaRPr lang="ru-RU" sz="800" spc="0" dirty="0">
                        <a:solidFill>
                          <a:schemeClr val="tx1"/>
                        </a:solidFill>
                      </a:endParaRPr>
                    </a:p>
                  </a:txBody>
                  <a:tcPr marL="28803" marR="28803" marT="18003" marB="18003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spc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spc="300" baseline="0" dirty="0" smtClean="0">
                          <a:solidFill>
                            <a:schemeClr val="tx1"/>
                          </a:solidFill>
                        </a:rPr>
                        <a:t>442,9</a:t>
                      </a:r>
                      <a:endParaRPr lang="ru-RU" sz="800" spc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800" spc="0" dirty="0">
                        <a:solidFill>
                          <a:schemeClr val="tx1"/>
                        </a:solidFill>
                      </a:endParaRPr>
                    </a:p>
                  </a:txBody>
                  <a:tcPr marL="28803" marR="28803" marT="18003" marB="18003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spc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spc="300" baseline="0" dirty="0" smtClean="0">
                          <a:solidFill>
                            <a:schemeClr val="tx1"/>
                          </a:solidFill>
                        </a:rPr>
                        <a:t>437,6</a:t>
                      </a:r>
                      <a:endParaRPr lang="ru-RU" sz="800" spc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800" spc="0" dirty="0">
                        <a:solidFill>
                          <a:schemeClr val="tx1"/>
                        </a:solidFill>
                      </a:endParaRPr>
                    </a:p>
                  </a:txBody>
                  <a:tcPr marL="28803" marR="28803" marT="18003" marB="18003"/>
                </a:tc>
              </a:tr>
              <a:tr h="576064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Организация предоставления дополнительного образования детей в муниципальных образовательных организациях дополнительного образования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 marL="28803" marR="28803" marT="18003" marB="1800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8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62,9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 marL="28803" marR="28803" marT="18003" marB="1800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8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59,4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 marL="28803" marR="28803" marT="18003" marB="1800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8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57,9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 marL="28803" marR="28803" marT="18003" marB="18003"/>
                </a:tc>
              </a:tr>
              <a:tr h="43204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Организация и проведение каникулярного отдыха, трудовой занятости детей и подростков во внеурочное время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 marL="28803" marR="28803" marT="18003" marB="1800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10,9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 marL="28803" marR="28803" marT="18003" marB="1800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10,8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 marL="28803" marR="28803" marT="18003" marB="1800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10,8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 marL="28803" marR="28803" marT="18003" marB="18003"/>
                </a:tc>
              </a:tr>
              <a:tr h="288032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Капитальный ремонт кровель зданий муниципальных общеобразовательных организаций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 marL="28803" marR="28803" marT="18003" marB="1800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6,0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 marL="28803" marR="28803" marT="18003" marB="1800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0,0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 marL="28803" marR="28803" marT="18003" marB="1800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0,0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 marL="28803" marR="28803" marT="18003" marB="18003"/>
                </a:tc>
              </a:tr>
              <a:tr h="432048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Совершенствование материально-технической базы общеобразовательных учреждений (далее - ОО) и учреждений дополнительного образования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 marL="28803" marR="28803" marT="18003" marB="1800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0,2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 marL="28803" marR="28803" marT="18003" marB="1800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1,6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 marL="28803" marR="28803" marT="18003" marB="1800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2,9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 marL="28803" marR="28803" marT="18003" marB="18003"/>
                </a:tc>
              </a:tr>
              <a:tr h="288032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Проведение мероприятий по энергосбережению (работы по замене оконных блоков в ОО)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 marL="28803" marR="28803" marT="18003" marB="1800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7,4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 marL="28803" marR="28803" marT="18003" marB="1800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0,0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 marL="28803" marR="28803" marT="18003" marB="1800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0,0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 marL="28803" marR="28803" marT="18003" marB="18003"/>
                </a:tc>
              </a:tr>
              <a:tr h="776905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Устройство спортивной площадки в рамках реализации проекта развития территорий муниципальных образований Ставропольского края, основанного на местных инициативах в муниципальном бюджетном общеобразовательном учреждении средней общеобразовательной школы N 2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 marL="28803" marR="28803" marT="18003" marB="1800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8,0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 marL="28803" marR="28803" marT="18003" marB="1800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0,0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 marL="28803" marR="28803" marT="18003" marB="1800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0,0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 marL="28803" marR="28803" marT="18003" marB="18003"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79561" y="333875"/>
            <a:ext cx="667843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Arial" charset="0"/>
              </a:rPr>
              <a:t>Основные  направления  расходов  в  сфере  образовании, финансируемые в  рамках муниципальной  программы</a:t>
            </a:r>
            <a:endParaRPr lang="ru-RU" b="1" dirty="0">
              <a:solidFill>
                <a:prstClr val="black"/>
              </a:solidFill>
              <a:latin typeface="Times New Roman" panose="02020603050405020304" pitchFamily="18" charset="0"/>
              <a:cs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524116" y="1053050"/>
            <a:ext cx="1152525" cy="323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eaLnBrk="1" hangingPunct="1">
              <a:defRPr/>
            </a:pPr>
            <a:r>
              <a:rPr lang="ru-RU" sz="1500" b="1" dirty="0">
                <a:solidFill>
                  <a:srgbClr val="727CA3">
                    <a:lumMod val="75000"/>
                  </a:srgbClr>
                </a:solidFill>
                <a:latin typeface="Times New Roman" panose="02020603050405020304" pitchFamily="18" charset="0"/>
                <a:cs typeface="Arial" charset="0"/>
              </a:rPr>
              <a:t>(млн. руб.)</a:t>
            </a:r>
          </a:p>
        </p:txBody>
      </p:sp>
      <p:pic>
        <p:nvPicPr>
          <p:cNvPr id="7224" name="Picture 56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814"/>
          <a:stretch/>
        </p:blipFill>
        <p:spPr bwMode="auto">
          <a:xfrm>
            <a:off x="73199" y="4228290"/>
            <a:ext cx="1819250" cy="14731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dist="35921" dir="2700000" algn="ctr" rotWithShape="0">
              <a:schemeClr val="bg2"/>
            </a:outerShdw>
            <a:reflection blurRad="12700" endPos="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25" name="Picture 57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7561" r="25593" b="5485"/>
          <a:stretch/>
        </p:blipFill>
        <p:spPr bwMode="auto">
          <a:xfrm>
            <a:off x="63675" y="1475656"/>
            <a:ext cx="1838299" cy="13181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dist="35921" dir="2700000" algn="ctr" rotWithShape="0">
              <a:schemeClr val="bg2"/>
            </a:outerShdw>
            <a:reflection blurRad="12700" endPos="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26" name="Picture 5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98" y="5910428"/>
            <a:ext cx="1819249" cy="12481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dist="35921" dir="2700000" algn="ctr" rotWithShape="0">
              <a:schemeClr val="bg2"/>
            </a:outerShdw>
            <a:reflection blurRad="12700" endPos="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27" name="Picture 59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6" r="1784"/>
          <a:stretch/>
        </p:blipFill>
        <p:spPr bwMode="auto">
          <a:xfrm>
            <a:off x="73199" y="2990981"/>
            <a:ext cx="1819249" cy="10693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dist="35921" dir="2700000" algn="ctr" rotWithShape="0">
              <a:schemeClr val="bg2"/>
            </a:outerShdw>
            <a:reflection blurRad="12700" endPos="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28" name="Picture 6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84" y="7393450"/>
            <a:ext cx="1813616" cy="12725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dist="35921" dir="2700000" algn="ctr" rotWithShape="0">
              <a:schemeClr val="bg2"/>
            </a:outerShdw>
            <a:reflection blurRad="12700" endPos="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6"/>
          <p:cNvSpPr txBox="1">
            <a:spLocks noChangeArrowheads="1"/>
          </p:cNvSpPr>
          <p:nvPr/>
        </p:nvSpPr>
        <p:spPr bwMode="auto">
          <a:xfrm>
            <a:off x="6445701" y="8778292"/>
            <a:ext cx="46187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  <a:endParaRPr lang="ru-RU" altLang="ru-RU" sz="16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824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2658919"/>
              </p:ext>
            </p:extLst>
          </p:nvPr>
        </p:nvGraphicFramePr>
        <p:xfrm>
          <a:off x="1916832" y="1525127"/>
          <a:ext cx="4791075" cy="5287691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2721120"/>
                <a:gridCol w="689985"/>
                <a:gridCol w="689985"/>
                <a:gridCol w="689985"/>
              </a:tblGrid>
              <a:tr h="399585">
                <a:tc>
                  <a:txBody>
                    <a:bodyPr/>
                    <a:lstStyle/>
                    <a:p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 marL="28804" marR="28804" marT="17997" marB="1799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2020 год</a:t>
                      </a:r>
                      <a:endParaRPr lang="ru-RU" sz="12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28804" marR="28804" marT="17997" marB="1799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2021 год</a:t>
                      </a:r>
                      <a:endParaRPr lang="ru-RU" sz="12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28804" marR="28804" marT="17997" marB="1799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</a:t>
                      </a:r>
                      <a:r>
                        <a:rPr lang="en-US" sz="1200" dirty="0" smtClean="0"/>
                        <a:t>2</a:t>
                      </a:r>
                      <a:r>
                        <a:rPr lang="ru-RU" sz="1200" dirty="0" smtClean="0"/>
                        <a:t>2 год</a:t>
                      </a:r>
                      <a:endParaRPr lang="ru-RU" sz="12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28804" marR="28804" marT="17997" marB="17997"/>
                </a:tc>
              </a:tr>
              <a:tr h="330049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Благоустройство территорий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 marL="36005" marR="36005" marT="17997" marB="1799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8,3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 marL="28804" marR="28804" marT="17997" marB="1799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0,0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 marL="28804" marR="28804" marT="17997" marB="1799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0,0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 marL="28804" marR="28804" marT="17997" marB="17997"/>
                </a:tc>
              </a:tr>
              <a:tr h="36004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Антитеррористические мероприятия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 marL="36005" marR="36005" marT="17997" marB="1799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1,8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 marL="28804" marR="28804" marT="17997" marB="1799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0,0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 marL="28804" marR="28804" marT="17997" marB="1799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0,0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 marL="28804" marR="28804" marT="17997" marB="17997"/>
                </a:tc>
              </a:tr>
              <a:tr h="36004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Капитальный ремонт зданий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 marL="36005" marR="36005" marT="17997" marB="1799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64,1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 marL="28804" marR="28804" marT="17997" marB="1799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0,0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 marL="28804" marR="28804" marT="17997" marB="1799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0,0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 marL="28804" marR="28804" marT="17997" marB="17997"/>
                </a:tc>
              </a:tr>
              <a:tr h="504056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Строительство детского технопарка Кванториум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 marL="36005" marR="36005" marT="17997" marB="1799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15,0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 marL="28804" marR="28804" marT="17997" marB="1799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0,0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 marL="28804" marR="28804" marT="17997" marB="1799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0,0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 marL="28804" marR="28804" marT="17997" marB="17997"/>
                </a:tc>
              </a:tr>
              <a:tr h="288032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Приобретение подарков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 marL="36005" marR="36005" marT="17997" marB="1799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2,6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 marL="28804" marR="28804" marT="17997" marB="1799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2,6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 marL="28804" marR="28804" marT="17997" marB="1799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2,6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 marL="28804" marR="28804" marT="17997" marB="17997"/>
                </a:tc>
              </a:tr>
              <a:tr h="360040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/>
                        <a:t>Прочие мероприятия в сфере образования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36005" marR="36005" marT="17997" marB="17997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21" marB="45721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21" marB="45721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21" marB="45721"/>
                </a:tc>
              </a:tr>
              <a:tr h="589047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Исполнение судебных актов РФ по возмещению вреда здоровью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 marL="36005" marR="36005" marT="17997" marB="1799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0,1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 marL="28804" marR="28804" marT="17997" marB="1799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0,1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 marL="28804" marR="28804" marT="17997" marB="1799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0,1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 marL="28804" marR="28804" marT="17997" marB="17997"/>
                </a:tc>
              </a:tr>
              <a:tr h="720080">
                <a:tc>
                  <a:txBody>
                    <a:bodyPr/>
                    <a:lstStyle/>
                    <a:p>
                      <a:pPr algn="just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Обеспечение деятельности по реализации программы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 marL="36005" marR="36005" marT="17997" marB="1799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10,5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 marL="28804" marR="28804" marT="17997" marB="1799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9,9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 marL="28804" marR="28804" marT="17997" marB="1799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9,5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 marL="28804" marR="28804" marT="17997" marB="17997"/>
                </a:tc>
              </a:tr>
              <a:tr h="792088">
                <a:tc>
                  <a:txBody>
                    <a:bodyPr/>
                    <a:lstStyle/>
                    <a:p>
                      <a:pPr algn="just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Обеспечение централизованного хозяйственного обслуживания учреждений</a:t>
                      </a:r>
                      <a:endParaRPr lang="ru-RU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36005" marR="36005" marT="17997" marB="1799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26,1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 marL="28804" marR="28804" marT="17997" marB="1799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24,6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 marL="28804" marR="28804" marT="17997" marB="1799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24,2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 marL="28804" marR="28804" marT="17997" marB="17997"/>
                </a:tc>
              </a:tr>
              <a:tr h="550108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Обеспечение методического обслуживания образовательных учреждений, организаций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 marL="36005" marR="36005" marT="17997" marB="1799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9,9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 marL="28804" marR="28804" marT="17997" marB="1799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9,2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 marL="28804" marR="28804" marT="17997" marB="1799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9,0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 marL="28804" marR="28804" marT="17997" marB="17997"/>
                </a:tc>
              </a:tr>
            </a:tbl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212" y="2950003"/>
            <a:ext cx="1616075" cy="13192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extBox 6"/>
          <p:cNvSpPr txBox="1"/>
          <p:nvPr/>
        </p:nvSpPr>
        <p:spPr>
          <a:xfrm>
            <a:off x="5553795" y="1043608"/>
            <a:ext cx="1154112" cy="323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eaLnBrk="1" hangingPunct="1">
              <a:defRPr/>
            </a:pPr>
            <a:r>
              <a:rPr lang="ru-RU" sz="1500" b="1" dirty="0">
                <a:solidFill>
                  <a:srgbClr val="727CA3">
                    <a:lumMod val="75000"/>
                  </a:srgbClr>
                </a:solidFill>
                <a:latin typeface="Times New Roman" panose="02020603050405020304" pitchFamily="18" charset="0"/>
                <a:cs typeface="Arial" charset="0"/>
              </a:rPr>
              <a:t>(млн. руб.)</a:t>
            </a:r>
          </a:p>
        </p:txBody>
      </p:sp>
      <p:pic>
        <p:nvPicPr>
          <p:cNvPr id="11350" name="Picture 8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227"/>
          <a:stretch>
            <a:fillRect/>
          </a:stretch>
        </p:blipFill>
        <p:spPr bwMode="auto">
          <a:xfrm>
            <a:off x="185954" y="1572035"/>
            <a:ext cx="1624012" cy="1219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351" name="Picture 8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595"/>
          <a:stretch>
            <a:fillRect/>
          </a:stretch>
        </p:blipFill>
        <p:spPr bwMode="auto">
          <a:xfrm>
            <a:off x="141679" y="4427984"/>
            <a:ext cx="1651000" cy="12461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352" name="Picture 8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235" y="5809148"/>
            <a:ext cx="1684338" cy="10466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79561" y="333875"/>
            <a:ext cx="667843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Arial" charset="0"/>
              </a:rPr>
              <a:t>Основные  направления  расходов  в  сфере  образовании, финансируемые в  рамках муниципальной  программы</a:t>
            </a:r>
            <a:endParaRPr lang="ru-RU" b="1" dirty="0">
              <a:solidFill>
                <a:prstClr val="black"/>
              </a:solidFill>
              <a:latin typeface="Times New Roman" panose="02020603050405020304" pitchFamily="18" charset="0"/>
              <a:cs typeface="Arial" charset="0"/>
            </a:endParaRPr>
          </a:p>
        </p:txBody>
      </p:sp>
      <p:sp>
        <p:nvSpPr>
          <p:cNvPr id="9" name="TextBox 6"/>
          <p:cNvSpPr txBox="1">
            <a:spLocks noChangeArrowheads="1"/>
          </p:cNvSpPr>
          <p:nvPr/>
        </p:nvSpPr>
        <p:spPr bwMode="auto">
          <a:xfrm>
            <a:off x="6383545" y="8805446"/>
            <a:ext cx="46187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r>
            <a:endParaRPr lang="ru-RU" altLang="ru-RU" sz="16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463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7652" y="213242"/>
            <a:ext cx="6432230" cy="74993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600" b="1" dirty="0" smtClean="0">
                <a:ln w="10541" cmpd="sng">
                  <a:solidFill>
                    <a:srgbClr val="4E67C8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E67C8">
                        <a:tint val="40000"/>
                        <a:satMod val="250000"/>
                      </a:srgbClr>
                    </a:gs>
                    <a:gs pos="9000">
                      <a:srgbClr val="4E67C8">
                        <a:tint val="52000"/>
                        <a:satMod val="300000"/>
                      </a:srgbClr>
                    </a:gs>
                    <a:gs pos="50000">
                      <a:srgbClr val="4E67C8">
                        <a:shade val="20000"/>
                        <a:satMod val="300000"/>
                      </a:srgbClr>
                    </a:gs>
                    <a:gs pos="79000">
                      <a:srgbClr val="4E67C8">
                        <a:tint val="52000"/>
                        <a:satMod val="300000"/>
                      </a:srgbClr>
                    </a:gs>
                    <a:gs pos="100000">
                      <a:srgbClr val="4E67C8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«Социальная поддержка граждан  </a:t>
            </a:r>
          </a:p>
          <a:p>
            <a:pPr algn="ctr">
              <a:defRPr/>
            </a:pPr>
            <a:r>
              <a:rPr lang="ru-RU" sz="1600" b="1" dirty="0" smtClean="0">
                <a:ln w="10541" cmpd="sng">
                  <a:solidFill>
                    <a:srgbClr val="4E67C8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E67C8">
                        <a:tint val="40000"/>
                        <a:satMod val="250000"/>
                      </a:srgbClr>
                    </a:gs>
                    <a:gs pos="9000">
                      <a:srgbClr val="4E67C8">
                        <a:tint val="52000"/>
                        <a:satMod val="300000"/>
                      </a:srgbClr>
                    </a:gs>
                    <a:gs pos="50000">
                      <a:srgbClr val="4E67C8">
                        <a:shade val="20000"/>
                        <a:satMod val="300000"/>
                      </a:srgbClr>
                    </a:gs>
                    <a:gs pos="79000">
                      <a:srgbClr val="4E67C8">
                        <a:tint val="52000"/>
                        <a:satMod val="300000"/>
                      </a:srgbClr>
                    </a:gs>
                    <a:gs pos="100000">
                      <a:srgbClr val="4E67C8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в городе Невинномысске»</a:t>
            </a:r>
            <a:endParaRPr lang="ru-RU" sz="1600" b="1" dirty="0">
              <a:ln w="10541" cmpd="sng">
                <a:solidFill>
                  <a:srgbClr val="4E67C8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4E67C8">
                      <a:tint val="40000"/>
                      <a:satMod val="250000"/>
                    </a:srgbClr>
                  </a:gs>
                  <a:gs pos="9000">
                    <a:srgbClr val="4E67C8">
                      <a:tint val="52000"/>
                      <a:satMod val="300000"/>
                    </a:srgbClr>
                  </a:gs>
                  <a:gs pos="50000">
                    <a:srgbClr val="4E67C8">
                      <a:shade val="20000"/>
                      <a:satMod val="300000"/>
                    </a:srgbClr>
                  </a:gs>
                  <a:gs pos="79000">
                    <a:srgbClr val="4E67C8">
                      <a:tint val="52000"/>
                      <a:satMod val="300000"/>
                    </a:srgbClr>
                  </a:gs>
                  <a:gs pos="100000">
                    <a:srgbClr val="4E67C8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0151" y="2147981"/>
            <a:ext cx="19558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/>
            <a:r>
              <a:rPr lang="ru-RU" altLang="ru-RU" sz="1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Общий объем расходов по </a:t>
            </a:r>
            <a:r>
              <a:rPr lang="ru-RU" altLang="ru-RU" sz="1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программе</a:t>
            </a:r>
            <a:endParaRPr lang="ru-RU" altLang="ru-RU" sz="12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5593" y="2753917"/>
            <a:ext cx="2218947" cy="1103774"/>
          </a:xfrm>
          <a:prstGeom prst="roundRect">
            <a:avLst>
              <a:gd name="adj" fmla="val 8588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altLang="ru-RU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en-US" altLang="ru-RU" sz="1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ru-RU" altLang="ru-RU" sz="1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год – </a:t>
            </a:r>
            <a:r>
              <a:rPr lang="ru-RU" altLang="ru-RU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695,5 млн</a:t>
            </a:r>
            <a:r>
              <a:rPr lang="ru-RU" altLang="ru-RU" sz="1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руб.</a:t>
            </a:r>
          </a:p>
          <a:p>
            <a:pPr algn="ctr">
              <a:defRPr/>
            </a:pPr>
            <a:r>
              <a:rPr lang="ru-RU" altLang="ru-RU" sz="1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202</a:t>
            </a:r>
            <a:r>
              <a:rPr lang="en-US" altLang="ru-RU" sz="1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altLang="ru-RU" sz="1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год – </a:t>
            </a:r>
            <a:r>
              <a:rPr lang="ru-RU" altLang="ru-RU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677,9 млн</a:t>
            </a:r>
            <a:r>
              <a:rPr lang="ru-RU" altLang="ru-RU" sz="1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руб.</a:t>
            </a:r>
          </a:p>
          <a:p>
            <a:pPr algn="ctr">
              <a:defRPr/>
            </a:pPr>
            <a:r>
              <a:rPr lang="ru-RU" altLang="ru-RU" sz="1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202</a:t>
            </a:r>
            <a:r>
              <a:rPr lang="en-US" altLang="ru-RU" sz="1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altLang="ru-RU" sz="1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год –</a:t>
            </a:r>
            <a:r>
              <a:rPr lang="en-US" altLang="ru-RU" sz="1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698,1 млн</a:t>
            </a:r>
            <a:r>
              <a:rPr lang="ru-RU" altLang="ru-RU" sz="1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руб.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57653" y="1313473"/>
            <a:ext cx="4812534" cy="30777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 eaLnBrk="1" hangingPunct="1"/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Сроки реализации программы </a:t>
            </a:r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2020 </a:t>
            </a: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годы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350411" y="2385195"/>
            <a:ext cx="4239471" cy="1997108"/>
          </a:xfrm>
          <a:prstGeom prst="roundRect">
            <a:avLst>
              <a:gd name="adj" fmla="val 21357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r>
              <a:rPr lang="ru-RU" altLang="ru-RU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Обеспечение надлежащего уровня и качества жизни нуждающихся в </a:t>
            </a:r>
            <a:r>
              <a:rPr lang="ru-RU" altLang="ru-RU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социальной </a:t>
            </a:r>
            <a:r>
              <a:rPr lang="ru-RU" altLang="ru-RU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поддержке граждан, проживающих на территории города Невинномысска</a:t>
            </a:r>
            <a:endParaRPr lang="ru-RU" altLang="ru-RU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7" name="Диаграмма 16"/>
          <p:cNvGraphicFramePr/>
          <p:nvPr>
            <p:extLst>
              <p:ext uri="{D42A27DB-BD31-4B8C-83A1-F6EECF244321}">
                <p14:modId xmlns:p14="http://schemas.microsoft.com/office/powerpoint/2010/main" val="866103550"/>
              </p:ext>
            </p:extLst>
          </p:nvPr>
        </p:nvGraphicFramePr>
        <p:xfrm>
          <a:off x="186330" y="4670844"/>
          <a:ext cx="6403552" cy="44731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5285649" y="4670844"/>
            <a:ext cx="10801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lang="ru-RU" sz="1200" b="1" dirty="0">
                <a:solidFill>
                  <a:prstClr val="black"/>
                </a:solidFill>
                <a:cs typeface="Arial" charset="0"/>
              </a:rPr>
              <a:t>млн. руб.</a:t>
            </a:r>
          </a:p>
        </p:txBody>
      </p:sp>
      <p:sp>
        <p:nvSpPr>
          <p:cNvPr id="20" name="Овал 19"/>
          <p:cNvSpPr/>
          <p:nvPr/>
        </p:nvSpPr>
        <p:spPr>
          <a:xfrm>
            <a:off x="620688" y="8526929"/>
            <a:ext cx="432048" cy="270560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200858" y="8495369"/>
            <a:ext cx="10436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lang="ru-RU" sz="1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бюджет</a:t>
            </a:r>
          </a:p>
        </p:txBody>
      </p:sp>
      <p:sp>
        <p:nvSpPr>
          <p:cNvPr id="22" name="Овал 21"/>
          <p:cNvSpPr/>
          <p:nvPr/>
        </p:nvSpPr>
        <p:spPr>
          <a:xfrm>
            <a:off x="3158813" y="8563854"/>
            <a:ext cx="429907" cy="266850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929" y="1028395"/>
            <a:ext cx="1601085" cy="13306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33485" y="1895674"/>
            <a:ext cx="20521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/>
            <a:r>
              <a:rPr lang="ru-RU" alt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Цель программы </a:t>
            </a:r>
          </a:p>
        </p:txBody>
      </p:sp>
      <p:sp>
        <p:nvSpPr>
          <p:cNvPr id="14" name="TextBox 6"/>
          <p:cNvSpPr txBox="1">
            <a:spLocks noChangeArrowheads="1"/>
          </p:cNvSpPr>
          <p:nvPr/>
        </p:nvSpPr>
        <p:spPr bwMode="auto">
          <a:xfrm>
            <a:off x="6388201" y="8766288"/>
            <a:ext cx="46187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r>
            <a:endParaRPr lang="ru-RU" altLang="ru-RU" sz="16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0044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19752" y="743301"/>
            <a:ext cx="43025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/>
            <a:r>
              <a:rPr lang="ru-RU" b="1" dirty="0" smtClean="0">
                <a:solidFill>
                  <a:prstClr val="black"/>
                </a:solidFill>
                <a:cs typeface="Arial" charset="0"/>
              </a:rPr>
              <a:t>Результаты реализации программы</a:t>
            </a:r>
            <a:endParaRPr lang="ru-RU" b="1" dirty="0">
              <a:solidFill>
                <a:prstClr val="black"/>
              </a:solidFill>
              <a:cs typeface="Arial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6899682"/>
              </p:ext>
            </p:extLst>
          </p:nvPr>
        </p:nvGraphicFramePr>
        <p:xfrm>
          <a:off x="40313" y="1150917"/>
          <a:ext cx="4704204" cy="3595213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2365967"/>
                <a:gridCol w="442791"/>
                <a:gridCol w="516589"/>
                <a:gridCol w="516589"/>
                <a:gridCol w="442791"/>
                <a:gridCol w="419477"/>
              </a:tblGrid>
              <a:tr h="651381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r>
                        <a:rPr lang="ru-RU" sz="10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показателя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</a:t>
                      </a:r>
                      <a:r>
                        <a:rPr lang="en-US" sz="1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</a:t>
                      </a:r>
                      <a:r>
                        <a:rPr lang="en-US" sz="1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r>
                        <a:rPr lang="en-US" sz="1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r>
                        <a:rPr lang="ru-RU" sz="10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en-US" sz="1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en-US" sz="1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4"/>
                    </a:solidFill>
                  </a:tcPr>
                </a:tc>
              </a:tr>
              <a:tr h="575016">
                <a:tc>
                  <a:txBody>
                    <a:bodyPr/>
                    <a:lstStyle/>
                    <a:p>
                      <a:pPr marL="0" marR="0" lvl="0" indent="0" algn="just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Доля населения города, имеющего денежные доходы ниже величины прожиточного минимума в общей численности населения города на конец года,%</a:t>
                      </a:r>
                      <a:endParaRPr kumimoji="0" lang="ru-RU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FDF1D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12,4</a:t>
                      </a:r>
                      <a:endParaRPr lang="ru-RU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FDF1D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10,4</a:t>
                      </a:r>
                      <a:endParaRPr lang="ru-RU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FDF1D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10,2</a:t>
                      </a:r>
                      <a:endParaRPr lang="ru-RU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FDF1D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10,0</a:t>
                      </a:r>
                      <a:endParaRPr lang="ru-RU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FDF1D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10,0</a:t>
                      </a:r>
                      <a:endParaRPr lang="ru-RU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FDF1D7"/>
                    </a:solidFill>
                  </a:tcPr>
                </a:tc>
              </a:tr>
              <a:tr h="699608">
                <a:tc>
                  <a:txBody>
                    <a:bodyPr/>
                    <a:lstStyle/>
                    <a:p>
                      <a:pPr algn="just"/>
                      <a:r>
                        <a:rPr lang="ru-RU" sz="800" b="0" i="0" u="none" strike="noStrike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8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Доля семей, обеспеченных финансовой поддержкой при рождении детей, из числа обратившихся и имеющих на нее право в соответствии с законодательством Российской Федерации и Ставропольского края, за год,%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</a:tr>
              <a:tr h="788803">
                <a:tc>
                  <a:txBody>
                    <a:bodyPr/>
                    <a:lstStyle/>
                    <a:p>
                      <a:pPr algn="just"/>
                      <a:r>
                        <a:rPr lang="ru-RU" sz="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8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Доля детей-сирот и детей, оставшихся без попечения родителей, определенных в замещающие семьи и усыновленных, в общем числе детей-сирот и детей, оставшихся без попечения родителей, выявленных за год,%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95,7</a:t>
                      </a:r>
                      <a:endParaRPr lang="ru-RU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95,0</a:t>
                      </a:r>
                      <a:endParaRPr lang="ru-RU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96,0</a:t>
                      </a:r>
                      <a:endParaRPr lang="ru-RU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96,0</a:t>
                      </a:r>
                      <a:endParaRPr lang="ru-RU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96,0</a:t>
                      </a:r>
                      <a:endParaRPr lang="ru-RU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</a:tr>
              <a:tr h="880405">
                <a:tc>
                  <a:txBody>
                    <a:bodyPr/>
                    <a:lstStyle/>
                    <a:p>
                      <a:pPr algn="just"/>
                      <a:r>
                        <a:rPr lang="ru-RU" sz="8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Доля детей-сирот и детей, оставшихся без попечения родителей, обеспеченных мерами социальной поддержки в общей численности детей-сирот и детей, оставшихся без попечения родителей, имеющих на нее право в соответствии с законодательством Российской Федерации и Ставропольского края, на конец года,%</a:t>
                      </a:r>
                    </a:p>
                  </a:txBody>
                  <a:tcPr marL="51423" marR="5142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</a:tr>
            </a:tbl>
          </a:graphicData>
        </a:graphic>
      </p:graphicFrame>
      <p:pic>
        <p:nvPicPr>
          <p:cNvPr id="1026" name="Picture 2" descr="U:\Управление отраслевого финансирования\Кузьмина_НВ\Картинка_летний отд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7151" y="3776074"/>
            <a:ext cx="1914771" cy="10529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27" name="Picture 3" descr="U:\Управление отраслевого финансирования\Кузьмина_НВ\Картинка_обр учр_для дет сирот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7152" y="775481"/>
            <a:ext cx="1914770" cy="14072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30" name="Picture 6" descr="U:\Управление отраслевого финансирования\Кузьмина_НВ\Картинки _пож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7151" y="2281130"/>
            <a:ext cx="1926795" cy="14029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10" name="Скругленный прямоугольник 4"/>
          <p:cNvSpPr/>
          <p:nvPr/>
        </p:nvSpPr>
        <p:spPr bwMode="auto">
          <a:xfrm>
            <a:off x="91536" y="5070326"/>
            <a:ext cx="6620386" cy="63536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accent1">
                <a:lumMod val="75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63500" dist="50800" dir="5400000" sx="98000" sy="98000" rotWithShape="0">
              <a:srgbClr val="000000">
                <a:alpha val="20000"/>
              </a:srgbClr>
            </a:outerShdw>
          </a:effectLst>
        </p:spPr>
        <p:style>
          <a:lnRef idx="1">
            <a:schemeClr val="accent5"/>
          </a:lnRef>
          <a:fillRef idx="1003">
            <a:schemeClr val="lt1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148607" tIns="0" rIns="148607" bIns="0" spcCol="1270" anchor="ctr"/>
          <a:lstStyle/>
          <a:p>
            <a:pPr algn="ctr" defTabSz="40005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2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Меры социальной поддержки ветеранов </a:t>
            </a:r>
            <a:r>
              <a:rPr lang="ru-RU" sz="12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труда, </a:t>
            </a:r>
            <a:r>
              <a:rPr lang="ru-RU" sz="12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ветеранов труда </a:t>
            </a:r>
            <a:r>
              <a:rPr lang="ru-RU" sz="12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Ставропольского края, </a:t>
            </a:r>
            <a:r>
              <a:rPr lang="ru-RU" sz="12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тружеников тыла, реабилитированных лиц и лиц, признанных пострадавшими от политических репрессий</a:t>
            </a:r>
            <a:endParaRPr lang="ru-RU" sz="1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9752" y="6052721"/>
            <a:ext cx="3825043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5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Размеры выплат в </a:t>
            </a:r>
            <a:r>
              <a:rPr lang="ru-RU" sz="15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2020 </a:t>
            </a:r>
            <a:r>
              <a:rPr lang="ru-RU" sz="15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5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sz="15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годах</a:t>
            </a: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058196"/>
              </p:ext>
            </p:extLst>
          </p:nvPr>
        </p:nvGraphicFramePr>
        <p:xfrm>
          <a:off x="40313" y="6589338"/>
          <a:ext cx="5044871" cy="2380285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2711257"/>
                <a:gridCol w="828056"/>
                <a:gridCol w="752779"/>
                <a:gridCol w="752779"/>
              </a:tblGrid>
              <a:tr h="413638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Категория</a:t>
                      </a:r>
                      <a:r>
                        <a:rPr lang="ru-RU" sz="1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получателя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68" marR="68568" marT="34286" marB="34286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r>
                        <a:rPr lang="en-US" sz="1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r>
                        <a:rPr lang="ru-RU" sz="1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  <a:endParaRPr lang="ru-RU" sz="100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68" marR="68568" marT="34286" marB="34286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en-US" sz="1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  <a:endParaRPr lang="ru-RU" sz="100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68" marR="68568" marT="34286" marB="34286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en-US" sz="1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  <a:endParaRPr lang="ru-RU" sz="100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68" marR="68568" marT="34286" marB="34286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59935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Социальная поддержка ветеранов труда и тружеников тыла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68" marR="68568" marT="34286" marB="34286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111,7</a:t>
                      </a:r>
                      <a:endParaRPr lang="ru-RU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68" marR="68568" marT="34286" marB="34286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113,7</a:t>
                      </a:r>
                      <a:endParaRPr lang="ru-RU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68" marR="68568" marT="34286" marB="34286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114,7</a:t>
                      </a:r>
                      <a:endParaRPr lang="ru-RU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68" marR="68568" marT="34286" marB="34286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506620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Социальная поддержка ветеранов труда Ставропольского края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68" marR="68568" marT="34286" marB="34286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102,9</a:t>
                      </a:r>
                      <a:endParaRPr lang="ru-RU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68" marR="68568" marT="34286" marB="34286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105,9</a:t>
                      </a:r>
                      <a:endParaRPr lang="ru-RU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68" marR="68568" marT="34286" marB="34286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106,9</a:t>
                      </a:r>
                      <a:endParaRPr lang="ru-RU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68" marR="68568" marT="34286" marB="34286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32125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Социальная поддержка реабилитированных лиц и лиц,</a:t>
                      </a:r>
                      <a:r>
                        <a:rPr lang="ru-RU" sz="12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признанных пострадавшими от политических репрессий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68" marR="68568" marT="34286" marB="34286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4,7</a:t>
                      </a:r>
                      <a:endParaRPr lang="ru-RU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68" marR="68568" marT="34286" marB="34286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4,8</a:t>
                      </a:r>
                      <a:endParaRPr lang="ru-RU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68" marR="68568" marT="34286" marB="34286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4,9</a:t>
                      </a:r>
                      <a:endParaRPr lang="ru-RU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68" marR="68568" marT="34286" marB="34286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3" name="TextBox 1"/>
          <p:cNvSpPr txBox="1">
            <a:spLocks noChangeArrowheads="1"/>
          </p:cNvSpPr>
          <p:nvPr/>
        </p:nvSpPr>
        <p:spPr bwMode="auto">
          <a:xfrm>
            <a:off x="4365104" y="6346065"/>
            <a:ext cx="937475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9pPr>
          </a:lstStyle>
          <a:p>
            <a:r>
              <a:rPr lang="ru-RU" altLang="ru-RU" sz="9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млн. руб</a:t>
            </a:r>
            <a:r>
              <a:rPr lang="ru-RU" altLang="ru-RU" sz="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4" name="Picture 2" descr="https://www.psychiatryadvisor.com/wp-content/uploads/sites/8/2019/01/oldercoupleg490349156_137712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544" y="5839267"/>
            <a:ext cx="1512167" cy="11670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5" name="Picture 8" descr="https://im0-tub-ru.yandex.net/i?id=593fddffc54ad6d0d1cb7da750324959&amp;n=33&amp;w=313&amp;h=15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0846" y="7031157"/>
            <a:ext cx="1562137" cy="7268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6" name="Picture 4" descr="http://pvt31.ru/images/news/1404994318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3089" y="7856412"/>
            <a:ext cx="1601862" cy="12112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20" name="Прямоугольник 19"/>
          <p:cNvSpPr/>
          <p:nvPr/>
        </p:nvSpPr>
        <p:spPr>
          <a:xfrm>
            <a:off x="91536" y="0"/>
            <a:ext cx="6620386" cy="6831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600" b="1" dirty="0" smtClean="0">
                <a:ln w="10541" cmpd="sng">
                  <a:solidFill>
                    <a:srgbClr val="4E67C8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E67C8">
                        <a:tint val="40000"/>
                        <a:satMod val="250000"/>
                      </a:srgbClr>
                    </a:gs>
                    <a:gs pos="9000">
                      <a:srgbClr val="4E67C8">
                        <a:tint val="52000"/>
                        <a:satMod val="300000"/>
                      </a:srgbClr>
                    </a:gs>
                    <a:gs pos="50000">
                      <a:srgbClr val="4E67C8">
                        <a:shade val="20000"/>
                        <a:satMod val="300000"/>
                      </a:srgbClr>
                    </a:gs>
                    <a:gs pos="79000">
                      <a:srgbClr val="4E67C8">
                        <a:tint val="52000"/>
                        <a:satMod val="300000"/>
                      </a:srgbClr>
                    </a:gs>
                    <a:gs pos="100000">
                      <a:srgbClr val="4E67C8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«Социальная поддержка граждан в городе Невинномысске» (продолжение)</a:t>
            </a:r>
            <a:endParaRPr lang="ru-RU" sz="1600" b="1" dirty="0">
              <a:ln w="10541" cmpd="sng">
                <a:solidFill>
                  <a:srgbClr val="4E67C8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4E67C8">
                      <a:tint val="40000"/>
                      <a:satMod val="250000"/>
                    </a:srgbClr>
                  </a:gs>
                  <a:gs pos="9000">
                    <a:srgbClr val="4E67C8">
                      <a:tint val="52000"/>
                      <a:satMod val="300000"/>
                    </a:srgbClr>
                  </a:gs>
                  <a:gs pos="50000">
                    <a:srgbClr val="4E67C8">
                      <a:shade val="20000"/>
                      <a:satMod val="300000"/>
                    </a:srgbClr>
                  </a:gs>
                  <a:gs pos="79000">
                    <a:srgbClr val="4E67C8">
                      <a:tint val="52000"/>
                      <a:satMod val="300000"/>
                    </a:srgbClr>
                  </a:gs>
                  <a:gs pos="100000">
                    <a:srgbClr val="4E67C8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6"/>
          <p:cNvSpPr txBox="1">
            <a:spLocks noChangeArrowheads="1"/>
          </p:cNvSpPr>
          <p:nvPr/>
        </p:nvSpPr>
        <p:spPr bwMode="auto">
          <a:xfrm>
            <a:off x="6493006" y="8830974"/>
            <a:ext cx="46187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  <a:endParaRPr lang="ru-RU" altLang="ru-RU" sz="16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1180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02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6635" y="2108598"/>
            <a:ext cx="135731" cy="78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Скругленный прямоугольник 4"/>
          <p:cNvSpPr/>
          <p:nvPr/>
        </p:nvSpPr>
        <p:spPr bwMode="auto">
          <a:xfrm>
            <a:off x="377343" y="126154"/>
            <a:ext cx="4368961" cy="7640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48607" tIns="0" rIns="148607" bIns="0" spcCol="1270" anchor="ctr"/>
          <a:lstStyle/>
          <a:p>
            <a:pPr algn="ctr" defTabSz="40005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Меры социальной поддержки граждан</a:t>
            </a:r>
            <a:endParaRPr lang="ru-RU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135182" y="1148065"/>
            <a:ext cx="6586848" cy="743533"/>
          </a:xfrm>
          <a:prstGeom prst="round2DiagRect">
            <a:avLst/>
          </a:prstGeom>
        </p:spPr>
        <p:style>
          <a:lnRef idx="1">
            <a:schemeClr val="accent2"/>
          </a:lnRef>
          <a:fillRef idx="1003">
            <a:schemeClr val="l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u="sng" dirty="0">
                <a:solidFill>
                  <a:srgbClr val="B4DCFA">
                    <a:lumMod val="2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Пособия и компенсации, связанные с материнством и </a:t>
            </a:r>
            <a:r>
              <a:rPr lang="ru-RU" u="sng" dirty="0" smtClean="0">
                <a:solidFill>
                  <a:srgbClr val="B4DCFA">
                    <a:lumMod val="2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детством</a:t>
            </a:r>
            <a:endParaRPr lang="ru-RU" u="sng" dirty="0">
              <a:solidFill>
                <a:srgbClr val="B4DCFA">
                  <a:lumMod val="2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19184" y="7563289"/>
            <a:ext cx="3209815" cy="115212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Ежемесячное пособие на </a:t>
            </a:r>
            <a:r>
              <a:rPr lang="ru-RU" sz="1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ребенка</a:t>
            </a:r>
          </a:p>
          <a:p>
            <a:pPr algn="ctr">
              <a:defRPr/>
            </a:pPr>
            <a:r>
              <a:rPr lang="ru-RU" sz="1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1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1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 году – </a:t>
            </a:r>
            <a:r>
              <a:rPr lang="ru-RU" sz="1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31806,15 тыс. </a:t>
            </a: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руб.,</a:t>
            </a:r>
          </a:p>
          <a:p>
            <a:pPr algn="ctr">
              <a:defRPr/>
            </a:pP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2021 году – </a:t>
            </a:r>
            <a:r>
              <a:rPr lang="ru-RU" sz="1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33056,18 тыс. </a:t>
            </a: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руб.,</a:t>
            </a:r>
          </a:p>
          <a:p>
            <a:pPr algn="ctr">
              <a:defRPr/>
            </a:pP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2022 году – </a:t>
            </a:r>
            <a:r>
              <a:rPr lang="ru-RU" sz="1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34384,37 тыс. </a:t>
            </a: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руб.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789040" y="2149894"/>
            <a:ext cx="2932990" cy="157274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9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Ежемесячная денежная компенсация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каждого ребенка в возрасте до 18 лет многодетным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семьям</a:t>
            </a:r>
          </a:p>
          <a:p>
            <a:pPr algn="ctr">
              <a:defRPr/>
            </a:pPr>
            <a:endParaRPr 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1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 году – </a:t>
            </a:r>
            <a:r>
              <a:rPr lang="ru-RU" sz="1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26729,01 тыс. </a:t>
            </a: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руб., </a:t>
            </a:r>
          </a:p>
          <a:p>
            <a:pPr algn="ctr">
              <a:defRPr/>
            </a:pP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2021 году – </a:t>
            </a:r>
            <a:r>
              <a:rPr lang="ru-RU" sz="1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28775,32 тыс. </a:t>
            </a: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руб.,</a:t>
            </a:r>
            <a:endParaRPr lang="en-US" sz="11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</a:t>
            </a:r>
            <a:r>
              <a:rPr lang="en-US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году – </a:t>
            </a:r>
            <a:r>
              <a:rPr lang="ru-RU" sz="1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30977,61 тыс. </a:t>
            </a: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руб.</a:t>
            </a:r>
          </a:p>
          <a:p>
            <a:pPr algn="ctr">
              <a:defRPr/>
            </a:pPr>
            <a:r>
              <a:rPr lang="ru-RU" sz="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795091" y="4115808"/>
            <a:ext cx="2927888" cy="141172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9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en-US" sz="9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Денежная компенсация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семьям, в которых в период с 1 января 2011 года по 31 декабря 2015 года родился третий или последующий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</a:t>
            </a:r>
          </a:p>
          <a:p>
            <a:pPr algn="ctr">
              <a:defRPr/>
            </a:pPr>
            <a:endParaRPr 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1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 году – </a:t>
            </a:r>
            <a:r>
              <a:rPr lang="ru-RU" sz="1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1499,35 тыс. </a:t>
            </a: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руб.,</a:t>
            </a:r>
          </a:p>
          <a:p>
            <a:pPr algn="ctr">
              <a:defRPr/>
            </a:pP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2021 году </a:t>
            </a:r>
            <a:r>
              <a:rPr lang="ru-RU" sz="1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5391,19 тыс. </a:t>
            </a: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руб.</a:t>
            </a:r>
            <a:r>
              <a:rPr lang="en-US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ctr">
              <a:defRPr/>
            </a:pP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</a:t>
            </a:r>
            <a:r>
              <a:rPr lang="en-US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году </a:t>
            </a:r>
            <a:r>
              <a:rPr lang="ru-RU" sz="1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7874,44 тыс. </a:t>
            </a: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руб. </a:t>
            </a:r>
          </a:p>
          <a:p>
            <a:pPr algn="ctr">
              <a:defRPr/>
            </a:pPr>
            <a:endParaRPr lang="ru-RU" sz="9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ru-RU" sz="9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19185" y="3569219"/>
            <a:ext cx="3209815" cy="126073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9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en-US" sz="9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Ежемесячная денежная выплата семьям на третьего и последующего детей </a:t>
            </a:r>
          </a:p>
          <a:p>
            <a:pPr algn="ctr">
              <a:defRPr/>
            </a:pPr>
            <a:endParaRPr lang="ru-RU" sz="11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2020 году – </a:t>
            </a:r>
            <a:r>
              <a:rPr lang="ru-RU" sz="1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58461,17 тыс. руб</a:t>
            </a: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</a:t>
            </a:r>
          </a:p>
          <a:p>
            <a:pPr algn="ctr">
              <a:defRPr/>
            </a:pP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2021 году – </a:t>
            </a:r>
            <a:r>
              <a:rPr lang="ru-RU" sz="1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61183,03 тыс. </a:t>
            </a: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руб.</a:t>
            </a:r>
            <a:r>
              <a:rPr lang="en-US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ctr">
              <a:defRPr/>
            </a:pP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</a:t>
            </a:r>
            <a:r>
              <a:rPr lang="en-US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году – </a:t>
            </a:r>
            <a:r>
              <a:rPr lang="ru-RU" sz="1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62312,74 тыс. </a:t>
            </a: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руб. </a:t>
            </a:r>
          </a:p>
          <a:p>
            <a:pPr algn="ctr">
              <a:defRPr/>
            </a:pPr>
            <a:endParaRPr lang="en-US" sz="9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ru-RU" sz="9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19185" y="2063894"/>
            <a:ext cx="3209815" cy="1211961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Ежемесячная выплата в связи с рождением (усыновлением) первого ребенка</a:t>
            </a:r>
            <a:endParaRPr lang="ru-RU" sz="11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 </a:t>
            </a: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году – </a:t>
            </a:r>
            <a:r>
              <a:rPr lang="ru-RU" sz="1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57743,93 тыс. руб</a:t>
            </a: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</a:t>
            </a:r>
          </a:p>
          <a:p>
            <a:pPr algn="ctr">
              <a:defRPr/>
            </a:pP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году – </a:t>
            </a:r>
            <a:r>
              <a:rPr lang="ru-RU" sz="1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60233,65 тыс. </a:t>
            </a: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</a:t>
            </a:r>
            <a:r>
              <a:rPr lang="ru-RU" sz="1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</a:t>
            </a:r>
          </a:p>
          <a:p>
            <a:pPr algn="ctr">
              <a:defRPr/>
            </a:pPr>
            <a:r>
              <a:rPr lang="ru-RU" sz="1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2022 году – 65955,04 тыс. руб.</a:t>
            </a:r>
            <a:endParaRPr lang="ru-RU" sz="11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219184" y="5200998"/>
            <a:ext cx="3209815" cy="203529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9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1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Выплата ежегодной денежной компенсации многодетным семьям на каждого из детей не старше 18 лет, обучающихся в общеобразовательных организациях, на приобретение комплекта школьной одежды, спортивной одежды и обуви, и школьных принадлежностей</a:t>
            </a:r>
          </a:p>
          <a:p>
            <a:pPr algn="ctr">
              <a:defRPr/>
            </a:pPr>
            <a:endParaRPr lang="ru-RU" sz="11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1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 году – </a:t>
            </a:r>
            <a:r>
              <a:rPr lang="ru-RU" sz="1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1485,69 тыс. руб</a:t>
            </a: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</a:t>
            </a:r>
          </a:p>
          <a:p>
            <a:pPr algn="ctr">
              <a:defRPr/>
            </a:pP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2021 году – </a:t>
            </a:r>
            <a:r>
              <a:rPr lang="ru-RU" sz="1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1545,12 тыс. </a:t>
            </a: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руб.,</a:t>
            </a:r>
          </a:p>
          <a:p>
            <a:pPr algn="ctr">
              <a:defRPr/>
            </a:pP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2022 году – </a:t>
            </a:r>
            <a:r>
              <a:rPr lang="ru-RU" sz="1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1606,93 тыс. </a:t>
            </a: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</a:t>
            </a:r>
            <a:r>
              <a:rPr lang="ru-RU" sz="1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1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ru-RU" sz="9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6" name="Picture 4" descr="https://i.ytimg.com/vi/EnymOY-iJdY/maxresdefaul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1723" y="6300192"/>
            <a:ext cx="2989685" cy="21602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i.ytimg.com/vi/E2nB9CHiMKM/maxresdefault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6304" y="17651"/>
            <a:ext cx="1960414" cy="11304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6"/>
          <p:cNvSpPr txBox="1">
            <a:spLocks noChangeArrowheads="1"/>
          </p:cNvSpPr>
          <p:nvPr/>
        </p:nvSpPr>
        <p:spPr bwMode="auto">
          <a:xfrm>
            <a:off x="6396121" y="8783350"/>
            <a:ext cx="46187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  <a:endParaRPr lang="ru-RU" altLang="ru-RU" sz="16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7106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9426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6635" y="2108598"/>
            <a:ext cx="135731" cy="78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Скругленный прямоугольник 4"/>
          <p:cNvSpPr/>
          <p:nvPr/>
        </p:nvSpPr>
        <p:spPr bwMode="auto">
          <a:xfrm>
            <a:off x="345281" y="188906"/>
            <a:ext cx="6413011" cy="54006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148607" tIns="0" rIns="148607" bIns="0" spcCol="1270" anchor="ctr"/>
          <a:lstStyle/>
          <a:p>
            <a:pPr algn="ctr" defTabSz="40005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b="1" i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Меры социальной поддержки граждан (продолжение)</a:t>
            </a:r>
            <a:endParaRPr lang="ru-RU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1011349" y="893329"/>
            <a:ext cx="5080874" cy="580008"/>
          </a:xfrm>
          <a:prstGeom prst="round2Diag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u="sng" dirty="0">
                <a:solidFill>
                  <a:srgbClr val="5DCEA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Социальная поддержка детей-сирот и детей, оставшихся без попечения родителей</a:t>
            </a:r>
          </a:p>
        </p:txBody>
      </p:sp>
      <p:sp>
        <p:nvSpPr>
          <p:cNvPr id="2" name="Блок-схема: альтернативный процесс 1"/>
          <p:cNvSpPr/>
          <p:nvPr/>
        </p:nvSpPr>
        <p:spPr>
          <a:xfrm>
            <a:off x="191592" y="1638601"/>
            <a:ext cx="6566700" cy="2127107"/>
          </a:xfrm>
          <a:prstGeom prst="flowChartAlternate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just">
              <a:defRPr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Учтены расходы на выплату денежных средств на содержание ребенка опекуну (попечителю) в 2020 году – 10189,31 тыс. руб.,  в 2021 году – 10556,75 тыс. руб., в 2022 году – 10930,98 тыс. руб.; бесплатный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проезд детей-сирот и детей, оставшихся без попечения родителей, находящихся под опекой (попечительством), обучающихся в муниципальных образовательных учреждениях Ставропольского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края в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2020 году –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936,05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руб.,  в 2021 году –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969,85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руб., в 2022 году –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1003,45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руб.;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детей-сирот и детей, оставшихся без попечения родителей, в приемных семьях, а также на вознаграждение, причитающееся приёмным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родителям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2020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году –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8844,13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руб.,  в 2021 году –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9155,32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руб., в 2022 году –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9466,51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руб.;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выплату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единовременного пособия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усыновителям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2020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году –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712,50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руб.,  в 2021 году –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730,00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руб., в 2022 году –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770,00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руб.; </a:t>
            </a:r>
            <a:endParaRPr lang="ru-RU" sz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с двумя скругленными противолежащими углами 21"/>
          <p:cNvSpPr/>
          <p:nvPr/>
        </p:nvSpPr>
        <p:spPr>
          <a:xfrm>
            <a:off x="1785295" y="3895296"/>
            <a:ext cx="4686243" cy="345886"/>
          </a:xfrm>
          <a:prstGeom prst="round2Diag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u="sng" dirty="0">
                <a:solidFill>
                  <a:srgbClr val="5DCEA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Иные меры социальной поддержки граждан</a:t>
            </a:r>
          </a:p>
        </p:txBody>
      </p:sp>
      <p:sp>
        <p:nvSpPr>
          <p:cNvPr id="23" name="Блок-схема: альтернативный процесс 22"/>
          <p:cNvSpPr/>
          <p:nvPr/>
        </p:nvSpPr>
        <p:spPr>
          <a:xfrm>
            <a:off x="1916832" y="4332365"/>
            <a:ext cx="4841460" cy="4655732"/>
          </a:xfrm>
          <a:prstGeom prst="flowChartAlternate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just">
              <a:defRPr/>
            </a:pP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Пособие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лицам, не подлежащим обязательному социальному страхованию на случай временной нетрудоспособности и связи с материнством, и лицам, уволенным в связи с ликвидацией организаций (прекращением деятельности, полномочий физическими лицами), в соответствии с Федеральным законом от 19 мая 1995 г. № 81-ФЗ «О государственных пособиях гражданам, имеющим детей </a:t>
            </a:r>
            <a:r>
              <a:rPr lang="ru-RU" sz="1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2020 </a:t>
            </a: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году – </a:t>
            </a:r>
            <a:r>
              <a:rPr lang="ru-RU" sz="1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50224,68 тыс. </a:t>
            </a: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руб., в </a:t>
            </a:r>
            <a:r>
              <a:rPr lang="ru-RU" sz="1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году – </a:t>
            </a:r>
            <a:r>
              <a:rPr lang="ru-RU" sz="1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51701,31 тыс. </a:t>
            </a: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</a:t>
            </a:r>
            <a:r>
              <a:rPr lang="ru-RU" sz="1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году </a:t>
            </a: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53656,81 тыс. </a:t>
            </a: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руб.</a:t>
            </a:r>
          </a:p>
          <a:p>
            <a:pPr algn="just">
              <a:defRPr/>
            </a:pP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Ежегодная денежная выплата лицам, награжденным нагрудным знаком «Почетный донор» </a:t>
            </a:r>
            <a:r>
              <a:rPr lang="ru-RU" sz="1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 году </a:t>
            </a:r>
            <a:r>
              <a:rPr lang="ru-RU" sz="1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6568,32 тыс. </a:t>
            </a: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руб., в 2021 году </a:t>
            </a:r>
            <a:r>
              <a:rPr lang="ru-RU" sz="1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6830,37 тыс. </a:t>
            </a: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руб., в 2022 году – </a:t>
            </a:r>
            <a:r>
              <a:rPr lang="ru-RU" sz="1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7103,58 </a:t>
            </a: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</a:p>
          <a:p>
            <a:pPr algn="just">
              <a:defRPr/>
            </a:pPr>
            <a:r>
              <a:rPr lang="ru-RU" sz="1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Оплата жилищно-коммунальных услуг отдельным категориям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 </a:t>
            </a:r>
            <a:r>
              <a:rPr lang="ru-RU" sz="1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 году – </a:t>
            </a:r>
            <a:r>
              <a:rPr lang="ru-RU" sz="1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111101,62 </a:t>
            </a: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руб., в 2021 году – </a:t>
            </a:r>
            <a:r>
              <a:rPr lang="ru-RU" sz="1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111117,57 </a:t>
            </a: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руб., в 2022 году – </a:t>
            </a:r>
            <a:r>
              <a:rPr lang="ru-RU" sz="1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111101,62 </a:t>
            </a: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</a:p>
          <a:p>
            <a:pPr algn="just">
              <a:defRPr/>
            </a:pPr>
            <a:r>
              <a:rPr lang="ru-RU" sz="1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Выплата инвалидам компенсаций страховых премий по договорам обязательного страхования гражданской ответственности владельцев транспортных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 </a:t>
            </a:r>
            <a:r>
              <a:rPr lang="ru-RU" sz="1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 году – </a:t>
            </a:r>
            <a:r>
              <a:rPr lang="ru-RU" sz="1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8,16 </a:t>
            </a: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руб., в 2021 году – </a:t>
            </a:r>
            <a:r>
              <a:rPr lang="ru-RU" sz="1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8,16 </a:t>
            </a: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руб., в 2022 году – </a:t>
            </a:r>
            <a:r>
              <a:rPr lang="ru-RU" sz="1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8,16 </a:t>
            </a: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</a:p>
          <a:p>
            <a:pPr algn="just">
              <a:defRPr/>
            </a:pP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Выплата ежегодного социального пособия на проезд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студентам </a:t>
            </a:r>
            <a:r>
              <a:rPr lang="ru-RU" sz="1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 году – </a:t>
            </a:r>
            <a:r>
              <a:rPr lang="ru-RU" sz="1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88,77 </a:t>
            </a: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руб., в 2021 году – </a:t>
            </a:r>
            <a:r>
              <a:rPr lang="ru-RU" sz="1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92,32 </a:t>
            </a: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руб., в 2022 году – </a:t>
            </a:r>
            <a:r>
              <a:rPr lang="ru-RU" sz="1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96,01 </a:t>
            </a: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</a:t>
            </a:r>
            <a:r>
              <a:rPr lang="ru-RU" sz="1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defRPr/>
            </a:pPr>
            <a:r>
              <a:rPr lang="ru-RU" sz="1100" dirty="0" smtClean="0"/>
              <a:t>-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Предоставление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гражданам субсидий на оплату жилого помещения и коммунальных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услуг </a:t>
            </a: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2020 году – </a:t>
            </a:r>
            <a:r>
              <a:rPr lang="ru-RU" sz="1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29000,00 </a:t>
            </a: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руб., в 2021 году – </a:t>
            </a:r>
            <a:r>
              <a:rPr lang="ru-RU" sz="1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30000,00 </a:t>
            </a: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руб., в 2022 году – </a:t>
            </a:r>
            <a:r>
              <a:rPr lang="ru-RU" sz="1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31000,00 </a:t>
            </a: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</a:p>
          <a:p>
            <a:pPr algn="just">
              <a:defRPr/>
            </a:pPr>
            <a:endParaRPr lang="ru-RU" sz="11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endParaRPr lang="ru-RU" sz="11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https://avatars.mds.yandex.net/get-pdb/1616117/64634f68-c419-4e18-9522-72d766841102/s120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832" y="5223920"/>
            <a:ext cx="2016187" cy="14363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6" descr="http://blagoline.ru/uploads/images/linia-podderzki.jpg"/>
          <p:cNvSpPr>
            <a:spLocks noChangeAspect="1" noChangeArrowheads="1"/>
          </p:cNvSpPr>
          <p:nvPr/>
        </p:nvSpPr>
        <p:spPr bwMode="auto">
          <a:xfrm>
            <a:off x="218894" y="1528001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4" name="AutoShape 8" descr="http://blagoline.ru/uploads/images/linia-podderzki.jpg"/>
          <p:cNvSpPr>
            <a:spLocks noChangeAspect="1" noChangeArrowheads="1"/>
          </p:cNvSpPr>
          <p:nvPr/>
        </p:nvSpPr>
        <p:spPr bwMode="auto">
          <a:xfrm>
            <a:off x="230981" y="200620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6" name="AutoShape 10" descr="http://blagoline.ru/uploads/images/linia-podderzki.jpg"/>
          <p:cNvSpPr>
            <a:spLocks noChangeAspect="1" noChangeArrowheads="1"/>
          </p:cNvSpPr>
          <p:nvPr/>
        </p:nvSpPr>
        <p:spPr bwMode="auto">
          <a:xfrm>
            <a:off x="345281" y="212050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7" name="AutoShape 12" descr="http://blagoline.ru/uploads/images/linia-podderzki.jpg"/>
          <p:cNvSpPr>
            <a:spLocks noChangeAspect="1" noChangeArrowheads="1"/>
          </p:cNvSpPr>
          <p:nvPr/>
        </p:nvSpPr>
        <p:spPr bwMode="auto">
          <a:xfrm>
            <a:off x="459581" y="223480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8" name="AutoShape 14" descr="http://blagoline.ru/uploads/images/linia-podderzki.jpg"/>
          <p:cNvSpPr>
            <a:spLocks noChangeAspect="1" noChangeArrowheads="1"/>
          </p:cNvSpPr>
          <p:nvPr/>
        </p:nvSpPr>
        <p:spPr bwMode="auto">
          <a:xfrm>
            <a:off x="573881" y="234910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9" name="AutoShape 16" descr="http://blagoline.ru/uploads/images/linia-podderzki.jpg"/>
          <p:cNvSpPr>
            <a:spLocks noChangeAspect="1" noChangeArrowheads="1"/>
          </p:cNvSpPr>
          <p:nvPr/>
        </p:nvSpPr>
        <p:spPr bwMode="auto">
          <a:xfrm>
            <a:off x="688181" y="246340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dirty="0">
              <a:solidFill>
                <a:prstClr val="black"/>
              </a:solidFill>
              <a:cs typeface="Arial" charset="0"/>
            </a:endParaRPr>
          </a:p>
        </p:txBody>
      </p:sp>
      <p:pic>
        <p:nvPicPr>
          <p:cNvPr id="4113" name="Picture 17" descr="U:\Управление отраслевого финансирования\Кузьмина_НВ\Картинка_поддержка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832" y="6751414"/>
            <a:ext cx="2000497" cy="15841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6"/>
          <p:cNvSpPr txBox="1">
            <a:spLocks noChangeArrowheads="1"/>
          </p:cNvSpPr>
          <p:nvPr/>
        </p:nvSpPr>
        <p:spPr bwMode="auto">
          <a:xfrm>
            <a:off x="6384689" y="8771158"/>
            <a:ext cx="46187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</a:t>
            </a:r>
            <a:endParaRPr lang="ru-RU" altLang="ru-RU" sz="16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6717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1"/>
          <p:cNvSpPr>
            <a:spLocks noChangeArrowheads="1"/>
          </p:cNvSpPr>
          <p:nvPr/>
        </p:nvSpPr>
        <p:spPr bwMode="auto">
          <a:xfrm>
            <a:off x="226775" y="79799"/>
            <a:ext cx="6440040" cy="73866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5400"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 физической культуры, спорта и молодежной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политики в городе Невинномысске»</a:t>
            </a:r>
            <a:endParaRPr lang="ru-RU" altLang="ru-RU" sz="1400" b="1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1594415"/>
              </p:ext>
            </p:extLst>
          </p:nvPr>
        </p:nvGraphicFramePr>
        <p:xfrm>
          <a:off x="70457" y="3099939"/>
          <a:ext cx="6658784" cy="2192141"/>
        </p:xfrm>
        <a:graphic>
          <a:graphicData uri="http://schemas.openxmlformats.org/drawingml/2006/table">
            <a:tbl>
              <a:tblPr/>
              <a:tblGrid>
                <a:gridCol w="2680061"/>
                <a:gridCol w="695831"/>
                <a:gridCol w="846940"/>
                <a:gridCol w="811984"/>
                <a:gridCol w="811984"/>
                <a:gridCol w="811984"/>
              </a:tblGrid>
              <a:tr h="230178">
                <a:tc gridSpan="5">
                  <a:txBody>
                    <a:bodyPr/>
                    <a:lstStyle/>
                    <a:p>
                      <a:pPr marL="0" marR="0" lvl="0" indent="449263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Целевые показатели программы           </a:t>
                      </a: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                                                                                                                       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839" marR="38839" marT="0" marB="0" anchor="ctr" anchorCtr="1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bg2">
                            <a:tint val="90000"/>
                            <a:satMod val="92000"/>
                            <a:lumMod val="120000"/>
                          </a:schemeClr>
                        </a:gs>
                        <a:gs pos="100000">
                          <a:schemeClr val="bg2">
                            <a:shade val="98000"/>
                            <a:satMod val="120000"/>
                            <a:lumMod val="98000"/>
                          </a:schemeClr>
                        </a:gs>
                      </a:gsLst>
                      <a:path path="circle">
                        <a:fillToRect l="50000" t="50000" r="100000" b="100000"/>
                      </a:path>
                    </a:gra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839" marR="38839" marT="0" marB="0" anchor="ctr" anchorCtr="1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bg2">
                            <a:tint val="90000"/>
                            <a:satMod val="92000"/>
                            <a:lumMod val="120000"/>
                          </a:schemeClr>
                        </a:gs>
                        <a:gs pos="100000">
                          <a:schemeClr val="bg2">
                            <a:shade val="98000"/>
                            <a:satMod val="120000"/>
                            <a:lumMod val="98000"/>
                          </a:schemeClr>
                        </a:gs>
                      </a:gsLst>
                      <a:path path="circle">
                        <a:fillToRect l="50000" t="50000" r="100000" b="100000"/>
                      </a:path>
                    </a:gra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839" marR="38839" marT="0" marB="0" anchor="ctr" anchorCtr="1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bg2">
                            <a:tint val="90000"/>
                            <a:satMod val="92000"/>
                            <a:lumMod val="120000"/>
                          </a:schemeClr>
                        </a:gs>
                        <a:gs pos="100000">
                          <a:schemeClr val="bg2">
                            <a:shade val="98000"/>
                            <a:satMod val="120000"/>
                            <a:lumMod val="98000"/>
                          </a:schemeClr>
                        </a:gs>
                      </a:gsLst>
                      <a:path path="circle">
                        <a:fillToRect l="50000" t="50000" r="100000" b="100000"/>
                      </a:path>
                    </a:gra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839" marR="38839" marT="0" marB="0" anchor="ctr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bg2">
                            <a:tint val="90000"/>
                            <a:satMod val="92000"/>
                            <a:lumMod val="120000"/>
                          </a:schemeClr>
                        </a:gs>
                        <a:gs pos="100000">
                          <a:schemeClr val="bg2">
                            <a:shade val="98000"/>
                            <a:satMod val="120000"/>
                            <a:lumMod val="98000"/>
                          </a:schemeClr>
                        </a:gs>
                      </a:gsLst>
                      <a:path path="circle">
                        <a:fillToRect l="50000" t="50000" r="100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449263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61730">
                <a:tc>
                  <a:txBody>
                    <a:bodyPr/>
                    <a:lstStyle>
                      <a:lvl1pPr indent="4492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9pPr>
                    </a:lstStyle>
                    <a:p>
                      <a:pPr marL="0" marR="0" lvl="0" indent="449263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 год </a:t>
                      </a:r>
                    </a:p>
                  </a:txBody>
                  <a:tcPr marL="29124" marR="29124" marT="0" marB="0" anchor="ctr" anchorCtr="1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 год</a:t>
                      </a:r>
                    </a:p>
                  </a:txBody>
                  <a:tcPr marL="29124" marR="29124" marT="0" marB="0" anchor="ctr" anchorCtr="1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 год</a:t>
                      </a:r>
                    </a:p>
                  </a:txBody>
                  <a:tcPr marL="29124" marR="29124" marT="0" marB="0" anchor="ctr" anchorCtr="1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</a:p>
                  </a:txBody>
                  <a:tcPr marL="29124" marR="29124" marT="0" marB="0" anchor="ctr" anchorCtr="1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</a:p>
                  </a:txBody>
                  <a:tcPr marL="29124" marR="29124" marT="0" marB="0" anchor="ctr" anchorCtr="1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634984">
                <a:tc>
                  <a:txBody>
                    <a:bodyPr/>
                    <a:lstStyle>
                      <a:lvl1pPr indent="4492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9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Доля населения города Невинномысска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9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(далее - город), систематически занимающегося физической культурой и спортом (на конец года)</a:t>
                      </a:r>
                      <a:r>
                        <a:rPr lang="ru-RU" sz="900" b="0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%</a:t>
                      </a:r>
                      <a:endParaRPr kumimoji="0" lang="ru-RU" alt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alt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45,9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alt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9124" marR="29124" marT="0" marB="0" anchor="ctr" anchorCtr="1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46,1</a:t>
                      </a:r>
                    </a:p>
                  </a:txBody>
                  <a:tcPr marL="29124" marR="29124" marT="0" marB="0" anchor="ctr" anchorCtr="1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46,7</a:t>
                      </a:r>
                    </a:p>
                  </a:txBody>
                  <a:tcPr marL="29124" marR="29124" marT="0" marB="0" anchor="ctr" anchorCtr="1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47,0</a:t>
                      </a:r>
                    </a:p>
                  </a:txBody>
                  <a:tcPr marL="29124" marR="29124" marT="0" marB="0" anchor="ctr" anchorCtr="1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47,5</a:t>
                      </a:r>
                    </a:p>
                  </a:txBody>
                  <a:tcPr marL="29124" marR="29124" marT="0" marB="0" anchor="ctr" anchorCtr="1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502656">
                <a:tc>
                  <a:txBody>
                    <a:bodyPr/>
                    <a:lstStyle>
                      <a:lvl1pPr indent="4492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9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Доля молодых граждан, задействованных в мероприятиях по реализации молодежной политики в городе (за год)</a:t>
                      </a: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%</a:t>
                      </a:r>
                    </a:p>
                  </a:txBody>
                  <a:tcPr marL="29124" marR="29124" marT="0" marB="0" anchor="ctr" anchorCtr="1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85,3</a:t>
                      </a:r>
                    </a:p>
                  </a:txBody>
                  <a:tcPr marL="29124" marR="29124" marT="0" marB="0" anchor="ctr" anchorCtr="1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 sz="16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85,7</a:t>
                      </a:r>
                    </a:p>
                  </a:txBody>
                  <a:tcPr marL="29124" marR="29124" marT="0" marB="0" anchor="ctr" anchorCtr="1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85,7</a:t>
                      </a:r>
                    </a:p>
                  </a:txBody>
                  <a:tcPr marL="29124" marR="29124" marT="0" marB="0" anchor="ctr" anchorCtr="1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86,0</a:t>
                      </a:r>
                    </a:p>
                  </a:txBody>
                  <a:tcPr marL="29124" marR="29124" marT="0" marB="0" anchor="ctr" anchorCtr="1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86,0</a:t>
                      </a:r>
                    </a:p>
                  </a:txBody>
                  <a:tcPr marL="29124" marR="29124" marT="0" marB="0" anchor="ctr" anchorCtr="1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662593">
                <a:tc>
                  <a:txBody>
                    <a:bodyPr/>
                    <a:lstStyle/>
                    <a:p>
                      <a:pPr algn="just" rtl="0"/>
                      <a:r>
                        <a:rPr lang="ru-RU" sz="9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Доля населения города, задействованного в спортивно-массовых, культурно-досуговых и зрелищных мероприятиях (за год)</a:t>
                      </a:r>
                      <a:r>
                        <a:rPr lang="ru-RU" sz="900" b="0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800" b="0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29124" marR="29124" marT="0" marB="0" anchor="ctr" anchorCtr="1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40,6</a:t>
                      </a:r>
                    </a:p>
                  </a:txBody>
                  <a:tcPr marL="29124" marR="29124" marT="0" marB="0" anchor="ctr" anchorCtr="1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41,7</a:t>
                      </a:r>
                    </a:p>
                  </a:txBody>
                  <a:tcPr marL="29124" marR="29124" marT="0" marB="0" anchor="ctr" anchorCtr="1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42,0</a:t>
                      </a:r>
                    </a:p>
                  </a:txBody>
                  <a:tcPr marL="29124" marR="29124" marT="0" marB="0" anchor="ctr" anchorCtr="1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42,5</a:t>
                      </a:r>
                    </a:p>
                  </a:txBody>
                  <a:tcPr marL="29124" marR="29124" marT="0" marB="0" anchor="ctr" anchorCtr="1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43,0</a:t>
                      </a:r>
                    </a:p>
                  </a:txBody>
                  <a:tcPr marL="29124" marR="29124" marT="0" marB="0" anchor="ctr" anchorCtr="1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Скругленный прямоугольник 3"/>
          <p:cNvSpPr/>
          <p:nvPr/>
        </p:nvSpPr>
        <p:spPr>
          <a:xfrm rot="10800000" flipV="1">
            <a:off x="3933057" y="2557067"/>
            <a:ext cx="2087562" cy="44291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975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Сроки реализации программы</a:t>
            </a:r>
          </a:p>
          <a:p>
            <a:pPr algn="ctr">
              <a:defRPr/>
            </a:pPr>
            <a:r>
              <a:rPr lang="ru-RU" sz="975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2020-2022</a:t>
            </a:r>
            <a:endParaRPr lang="ru-RU" sz="975" b="1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760637" y="2266837"/>
            <a:ext cx="2030412" cy="73314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938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938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укрепление физического и духовного здоровья населения города Невинномысска</a:t>
            </a:r>
            <a:endParaRPr lang="ru-RU" sz="938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8588" indent="-128588" algn="ctr">
              <a:buFontTx/>
              <a:buChar char="-"/>
              <a:defRPr/>
            </a:pPr>
            <a:endParaRPr lang="ru-RU" sz="9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124744" y="867024"/>
            <a:ext cx="3028950" cy="26035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5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Объем расходов на реализацию программы</a:t>
            </a:r>
            <a:r>
              <a:rPr lang="ru-RU" sz="105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0457" y="1175935"/>
            <a:ext cx="4424363" cy="101980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defRPr/>
            </a:pPr>
            <a:r>
              <a:rPr lang="ru-RU" sz="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defRPr/>
            </a:pPr>
            <a:r>
              <a:rPr lang="ru-RU" sz="9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 </a:t>
            </a:r>
            <a:r>
              <a:rPr lang="ru-RU" sz="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– </a:t>
            </a:r>
            <a:r>
              <a:rPr lang="ru-RU" sz="9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67,3 </a:t>
            </a:r>
            <a:r>
              <a:rPr lang="ru-RU" sz="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руб. в том </a:t>
            </a:r>
            <a:r>
              <a:rPr lang="ru-RU" sz="9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числе</a:t>
            </a:r>
            <a:r>
              <a:rPr lang="ru-RU" sz="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9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9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166813">
              <a:defRPr/>
            </a:pPr>
            <a:r>
              <a:rPr lang="ru-RU" sz="9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города </a:t>
            </a:r>
            <a:r>
              <a:rPr lang="ru-RU" sz="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 </a:t>
            </a:r>
            <a:r>
              <a:rPr lang="ru-RU" sz="9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62,3 </a:t>
            </a:r>
            <a:r>
              <a:rPr lang="ru-RU" sz="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 </a:t>
            </a:r>
            <a:r>
              <a:rPr lang="ru-RU" sz="9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руб.</a:t>
            </a:r>
          </a:p>
          <a:p>
            <a:pPr indent="1163638">
              <a:defRPr/>
            </a:pPr>
            <a:r>
              <a:rPr lang="ru-RU" sz="9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Ставропольского края–  5,0 </a:t>
            </a:r>
            <a:r>
              <a:rPr lang="ru-RU" sz="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руб.</a:t>
            </a:r>
          </a:p>
          <a:p>
            <a:pPr>
              <a:defRPr/>
            </a:pPr>
            <a:endParaRPr lang="ru-RU" sz="9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sz="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2021 год – </a:t>
            </a:r>
            <a:r>
              <a:rPr lang="ru-RU" sz="9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53,8 </a:t>
            </a:r>
            <a:r>
              <a:rPr lang="ru-RU" sz="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руб. в том числе </a:t>
            </a:r>
            <a:r>
              <a:rPr lang="ru-RU" sz="9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города </a:t>
            </a:r>
            <a:r>
              <a:rPr lang="ru-RU" sz="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9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53,8 </a:t>
            </a:r>
            <a:r>
              <a:rPr lang="ru-RU" sz="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руб.</a:t>
            </a:r>
          </a:p>
          <a:p>
            <a:pPr>
              <a:defRPr/>
            </a:pPr>
            <a:r>
              <a:rPr lang="ru-RU" sz="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</a:t>
            </a:r>
          </a:p>
          <a:p>
            <a:pPr>
              <a:defRPr/>
            </a:pPr>
            <a:r>
              <a:rPr lang="ru-RU" sz="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2022 год – </a:t>
            </a:r>
            <a:r>
              <a:rPr lang="ru-RU" sz="9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51,2 </a:t>
            </a:r>
            <a:r>
              <a:rPr lang="ru-RU" sz="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руб. в том числе </a:t>
            </a:r>
            <a:r>
              <a:rPr lang="ru-RU" sz="9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города </a:t>
            </a:r>
            <a:r>
              <a:rPr lang="ru-RU" sz="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9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51,2 </a:t>
            </a:r>
            <a:r>
              <a:rPr lang="ru-RU" sz="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руб.</a:t>
            </a:r>
          </a:p>
          <a:p>
            <a:pPr>
              <a:defRPr/>
            </a:pPr>
            <a:r>
              <a:rPr lang="ru-RU" sz="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</a:t>
            </a:r>
          </a:p>
          <a:p>
            <a:pPr>
              <a:defRPr/>
            </a:pPr>
            <a:r>
              <a:rPr lang="ru-RU" sz="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</a:t>
            </a:r>
            <a:endParaRPr lang="en-US" sz="9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 rot="10800000" flipV="1">
            <a:off x="169730" y="2456388"/>
            <a:ext cx="1465262" cy="20478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9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программы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01024" y="5399611"/>
            <a:ext cx="6503060" cy="36083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направления, реализуемые в рамках программы 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13667" y="6052377"/>
            <a:ext cx="2188092" cy="121267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050" b="1" i="1" dirty="0">
                <a:solidFill>
                  <a:prstClr val="black"/>
                </a:solidFill>
              </a:rPr>
              <a:t>Развитие физической культуры и массового спорта </a:t>
            </a:r>
            <a:endParaRPr lang="ru-RU" sz="1050" b="1" i="1" dirty="0" smtClean="0">
              <a:solidFill>
                <a:prstClr val="black"/>
              </a:solidFill>
            </a:endParaRPr>
          </a:p>
          <a:p>
            <a:pPr algn="ctr" eaLnBrk="1" hangingPunct="1">
              <a:defRPr/>
            </a:pPr>
            <a:endParaRPr lang="ru-RU" sz="1050" b="1" i="1" dirty="0">
              <a:solidFill>
                <a:prstClr val="black"/>
              </a:solidFill>
            </a:endParaRPr>
          </a:p>
          <a:p>
            <a:pPr algn="ctr" eaLnBrk="1" hangingPunct="1">
              <a:defRPr/>
            </a:pPr>
            <a:r>
              <a:rPr lang="ru-RU" sz="1050" b="1" dirty="0" smtClean="0">
                <a:solidFill>
                  <a:prstClr val="black"/>
                </a:solidFill>
              </a:rPr>
              <a:t>2020 </a:t>
            </a:r>
            <a:r>
              <a:rPr lang="ru-RU" sz="1050" b="1" dirty="0">
                <a:solidFill>
                  <a:prstClr val="black"/>
                </a:solidFill>
              </a:rPr>
              <a:t>год  -  </a:t>
            </a:r>
            <a:r>
              <a:rPr lang="ru-RU" sz="1050" b="1" dirty="0" smtClean="0">
                <a:solidFill>
                  <a:prstClr val="black"/>
                </a:solidFill>
              </a:rPr>
              <a:t>1,3 </a:t>
            </a:r>
            <a:r>
              <a:rPr lang="ru-RU" sz="1050" b="1" dirty="0">
                <a:solidFill>
                  <a:prstClr val="black"/>
                </a:solidFill>
              </a:rPr>
              <a:t>млн. руб.</a:t>
            </a:r>
          </a:p>
          <a:p>
            <a:pPr algn="ctr" eaLnBrk="1" hangingPunct="1">
              <a:defRPr/>
            </a:pPr>
            <a:r>
              <a:rPr lang="ru-RU" sz="1050" b="1" dirty="0">
                <a:solidFill>
                  <a:prstClr val="black"/>
                </a:solidFill>
              </a:rPr>
              <a:t> </a:t>
            </a:r>
            <a:r>
              <a:rPr lang="ru-RU" sz="1050" b="1" dirty="0" smtClean="0">
                <a:solidFill>
                  <a:prstClr val="black"/>
                </a:solidFill>
              </a:rPr>
              <a:t>2021 </a:t>
            </a:r>
            <a:r>
              <a:rPr lang="ru-RU" sz="1050" b="1" dirty="0">
                <a:solidFill>
                  <a:prstClr val="black"/>
                </a:solidFill>
              </a:rPr>
              <a:t>год  -  </a:t>
            </a:r>
            <a:r>
              <a:rPr lang="ru-RU" sz="1050" b="1" dirty="0" smtClean="0">
                <a:solidFill>
                  <a:prstClr val="black"/>
                </a:solidFill>
              </a:rPr>
              <a:t>1,2  </a:t>
            </a:r>
            <a:r>
              <a:rPr lang="ru-RU" sz="1050" b="1" dirty="0">
                <a:solidFill>
                  <a:prstClr val="black"/>
                </a:solidFill>
              </a:rPr>
              <a:t>млн. руб.</a:t>
            </a:r>
          </a:p>
          <a:p>
            <a:pPr algn="ctr" eaLnBrk="1" hangingPunct="1">
              <a:defRPr/>
            </a:pPr>
            <a:r>
              <a:rPr lang="ru-RU" sz="1050" b="1" dirty="0" smtClean="0">
                <a:solidFill>
                  <a:prstClr val="black"/>
                </a:solidFill>
              </a:rPr>
              <a:t>2022 </a:t>
            </a:r>
            <a:r>
              <a:rPr lang="ru-RU" sz="1050" b="1" dirty="0">
                <a:solidFill>
                  <a:prstClr val="black"/>
                </a:solidFill>
              </a:rPr>
              <a:t>год  -  </a:t>
            </a:r>
            <a:r>
              <a:rPr lang="ru-RU" sz="1050" b="1" dirty="0" smtClean="0">
                <a:solidFill>
                  <a:prstClr val="black"/>
                </a:solidFill>
              </a:rPr>
              <a:t>0,8 </a:t>
            </a:r>
            <a:r>
              <a:rPr lang="ru-RU" sz="1050" b="1" dirty="0">
                <a:solidFill>
                  <a:prstClr val="black"/>
                </a:solidFill>
              </a:rPr>
              <a:t>млн. руб</a:t>
            </a:r>
            <a:r>
              <a:rPr lang="ru-RU" sz="1050" b="1" dirty="0">
                <a:solidFill>
                  <a:prstClr val="white"/>
                </a:solidFill>
              </a:rPr>
              <a:t>.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492897" y="6060611"/>
            <a:ext cx="2160240" cy="120443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050" b="1" i="1" dirty="0">
                <a:solidFill>
                  <a:prstClr val="black"/>
                </a:solidFill>
              </a:rPr>
              <a:t>Развитие </a:t>
            </a:r>
            <a:r>
              <a:rPr lang="ru-RU" sz="1050" b="1" i="1" dirty="0" smtClean="0">
                <a:solidFill>
                  <a:prstClr val="black"/>
                </a:solidFill>
              </a:rPr>
              <a:t>молодежной политики</a:t>
            </a:r>
          </a:p>
          <a:p>
            <a:pPr algn="ctr" eaLnBrk="1" hangingPunct="1">
              <a:defRPr/>
            </a:pPr>
            <a:endParaRPr lang="ru-RU" sz="1050" b="1" i="1" dirty="0">
              <a:solidFill>
                <a:prstClr val="black"/>
              </a:solidFill>
            </a:endParaRPr>
          </a:p>
          <a:p>
            <a:pPr algn="ctr" eaLnBrk="1" hangingPunct="1">
              <a:defRPr/>
            </a:pPr>
            <a:r>
              <a:rPr lang="ru-RU" sz="1050" b="1" dirty="0" smtClean="0">
                <a:solidFill>
                  <a:prstClr val="black"/>
                </a:solidFill>
              </a:rPr>
              <a:t>2020 </a:t>
            </a:r>
            <a:r>
              <a:rPr lang="ru-RU" sz="1050" b="1" dirty="0">
                <a:solidFill>
                  <a:prstClr val="black"/>
                </a:solidFill>
              </a:rPr>
              <a:t>год  - </a:t>
            </a:r>
            <a:r>
              <a:rPr lang="ru-RU" sz="1050" b="1" dirty="0" smtClean="0">
                <a:solidFill>
                  <a:prstClr val="black"/>
                </a:solidFill>
              </a:rPr>
              <a:t>1,6  </a:t>
            </a:r>
            <a:r>
              <a:rPr lang="ru-RU" sz="1050" b="1" dirty="0">
                <a:solidFill>
                  <a:prstClr val="black"/>
                </a:solidFill>
              </a:rPr>
              <a:t>млн. руб.</a:t>
            </a:r>
          </a:p>
          <a:p>
            <a:pPr algn="ctr" eaLnBrk="1" hangingPunct="1">
              <a:defRPr/>
            </a:pPr>
            <a:r>
              <a:rPr lang="ru-RU" sz="1050" b="1" dirty="0">
                <a:solidFill>
                  <a:prstClr val="black"/>
                </a:solidFill>
              </a:rPr>
              <a:t>2021 год  -  </a:t>
            </a:r>
            <a:r>
              <a:rPr lang="ru-RU" sz="1050" b="1" dirty="0" smtClean="0">
                <a:solidFill>
                  <a:prstClr val="black"/>
                </a:solidFill>
              </a:rPr>
              <a:t>1,3 </a:t>
            </a:r>
            <a:r>
              <a:rPr lang="ru-RU" sz="1050" b="1" dirty="0">
                <a:solidFill>
                  <a:prstClr val="black"/>
                </a:solidFill>
              </a:rPr>
              <a:t>млн. руб.</a:t>
            </a:r>
          </a:p>
          <a:p>
            <a:pPr algn="ctr" eaLnBrk="1" hangingPunct="1">
              <a:defRPr/>
            </a:pPr>
            <a:r>
              <a:rPr lang="ru-RU" sz="1050" b="1" dirty="0">
                <a:solidFill>
                  <a:prstClr val="black"/>
                </a:solidFill>
              </a:rPr>
              <a:t>2022 год  -  </a:t>
            </a:r>
            <a:r>
              <a:rPr lang="ru-RU" sz="1050" b="1" dirty="0" smtClean="0">
                <a:solidFill>
                  <a:prstClr val="black"/>
                </a:solidFill>
              </a:rPr>
              <a:t>0,8 </a:t>
            </a:r>
            <a:r>
              <a:rPr lang="ru-RU" sz="1050" b="1" dirty="0">
                <a:solidFill>
                  <a:prstClr val="black"/>
                </a:solidFill>
              </a:rPr>
              <a:t>млн. руб.</a:t>
            </a:r>
          </a:p>
        </p:txBody>
      </p:sp>
      <p:sp>
        <p:nvSpPr>
          <p:cNvPr id="18" name="Стрелка вниз 17"/>
          <p:cNvSpPr/>
          <p:nvPr/>
        </p:nvSpPr>
        <p:spPr>
          <a:xfrm>
            <a:off x="1138131" y="5827220"/>
            <a:ext cx="360853" cy="180195"/>
          </a:xfrm>
          <a:prstGeom prst="down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9" name="Стрелка вниз 18"/>
          <p:cNvSpPr/>
          <p:nvPr/>
        </p:nvSpPr>
        <p:spPr>
          <a:xfrm>
            <a:off x="3399849" y="5813643"/>
            <a:ext cx="337847" cy="193772"/>
          </a:xfrm>
          <a:prstGeom prst="down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3104" y="907232"/>
            <a:ext cx="2235048" cy="1590084"/>
          </a:xfrm>
          <a:prstGeom prst="rect">
            <a:avLst/>
          </a:prstGeom>
        </p:spPr>
      </p:pic>
      <p:sp>
        <p:nvSpPr>
          <p:cNvPr id="20" name="Стрелка вниз 19"/>
          <p:cNvSpPr/>
          <p:nvPr/>
        </p:nvSpPr>
        <p:spPr>
          <a:xfrm>
            <a:off x="5618074" y="5836239"/>
            <a:ext cx="337847" cy="193772"/>
          </a:xfrm>
          <a:prstGeom prst="down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4753211" y="6056497"/>
            <a:ext cx="2034941" cy="120443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050" b="1" i="1" dirty="0">
                <a:solidFill>
                  <a:prstClr val="black"/>
                </a:solidFill>
              </a:rPr>
              <a:t>Развитие </a:t>
            </a:r>
            <a:r>
              <a:rPr lang="ru-RU" sz="1050" b="1" i="1" dirty="0" smtClean="0">
                <a:solidFill>
                  <a:prstClr val="black"/>
                </a:solidFill>
              </a:rPr>
              <a:t>спортивно-культурной деятельности</a:t>
            </a:r>
          </a:p>
          <a:p>
            <a:pPr algn="ctr" eaLnBrk="1" hangingPunct="1">
              <a:defRPr/>
            </a:pPr>
            <a:endParaRPr lang="ru-RU" sz="1050" b="1" i="1" dirty="0">
              <a:solidFill>
                <a:prstClr val="black"/>
              </a:solidFill>
            </a:endParaRPr>
          </a:p>
          <a:p>
            <a:pPr algn="ctr" eaLnBrk="1" hangingPunct="1">
              <a:defRPr/>
            </a:pPr>
            <a:r>
              <a:rPr lang="ru-RU" sz="1050" b="1" dirty="0" smtClean="0">
                <a:solidFill>
                  <a:prstClr val="black"/>
                </a:solidFill>
              </a:rPr>
              <a:t>2020 </a:t>
            </a:r>
            <a:r>
              <a:rPr lang="ru-RU" sz="1050" b="1" dirty="0">
                <a:solidFill>
                  <a:prstClr val="black"/>
                </a:solidFill>
              </a:rPr>
              <a:t>год  - </a:t>
            </a:r>
            <a:r>
              <a:rPr lang="ru-RU" sz="1050" b="1" dirty="0" smtClean="0">
                <a:solidFill>
                  <a:prstClr val="black"/>
                </a:solidFill>
              </a:rPr>
              <a:t>0,6  </a:t>
            </a:r>
            <a:r>
              <a:rPr lang="ru-RU" sz="1050" b="1" dirty="0">
                <a:solidFill>
                  <a:prstClr val="black"/>
                </a:solidFill>
              </a:rPr>
              <a:t>млн. руб.</a:t>
            </a:r>
          </a:p>
          <a:p>
            <a:pPr algn="ctr" eaLnBrk="1" hangingPunct="1">
              <a:defRPr/>
            </a:pPr>
            <a:r>
              <a:rPr lang="ru-RU" sz="1050" b="1" dirty="0">
                <a:solidFill>
                  <a:prstClr val="black"/>
                </a:solidFill>
              </a:rPr>
              <a:t>2021 год  -  </a:t>
            </a:r>
            <a:r>
              <a:rPr lang="ru-RU" sz="1050" b="1" dirty="0" smtClean="0">
                <a:solidFill>
                  <a:prstClr val="black"/>
                </a:solidFill>
              </a:rPr>
              <a:t>0,3 </a:t>
            </a:r>
            <a:r>
              <a:rPr lang="ru-RU" sz="1050" b="1" dirty="0">
                <a:solidFill>
                  <a:prstClr val="black"/>
                </a:solidFill>
              </a:rPr>
              <a:t>млн. руб.</a:t>
            </a:r>
          </a:p>
          <a:p>
            <a:pPr algn="ctr" eaLnBrk="1" hangingPunct="1">
              <a:defRPr/>
            </a:pPr>
            <a:r>
              <a:rPr lang="ru-RU" sz="1050" b="1" dirty="0">
                <a:solidFill>
                  <a:prstClr val="black"/>
                </a:solidFill>
              </a:rPr>
              <a:t>2022 год  -  </a:t>
            </a:r>
            <a:r>
              <a:rPr lang="ru-RU" sz="1050" b="1" dirty="0" smtClean="0">
                <a:solidFill>
                  <a:prstClr val="black"/>
                </a:solidFill>
              </a:rPr>
              <a:t>0,3 </a:t>
            </a:r>
            <a:r>
              <a:rPr lang="ru-RU" sz="1050" b="1" dirty="0">
                <a:solidFill>
                  <a:prstClr val="black"/>
                </a:solidFill>
              </a:rPr>
              <a:t>млн. руб.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730" y="7380312"/>
            <a:ext cx="2255631" cy="17134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231" y="7417911"/>
            <a:ext cx="2276769" cy="16238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545"/>
          <a:stretch>
            <a:fillRect/>
          </a:stretch>
        </p:blipFill>
        <p:spPr bwMode="auto">
          <a:xfrm>
            <a:off x="2401759" y="7417911"/>
            <a:ext cx="2178805" cy="16311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6"/>
          <p:cNvSpPr txBox="1">
            <a:spLocks noChangeArrowheads="1"/>
          </p:cNvSpPr>
          <p:nvPr/>
        </p:nvSpPr>
        <p:spPr bwMode="auto">
          <a:xfrm>
            <a:off x="6396121" y="8805446"/>
            <a:ext cx="46187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</a:t>
            </a:r>
            <a:endParaRPr lang="ru-RU" altLang="ru-RU" sz="16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5013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Прямоугольник 1"/>
          <p:cNvSpPr>
            <a:spLocks noChangeArrowheads="1"/>
          </p:cNvSpPr>
          <p:nvPr/>
        </p:nvSpPr>
        <p:spPr bwMode="auto">
          <a:xfrm>
            <a:off x="1287566" y="283848"/>
            <a:ext cx="5489370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rgbClr val="C8268E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«Культура города Невинномысска»</a:t>
            </a:r>
            <a:endParaRPr lang="ru-RU" altLang="ru-RU" sz="1600" b="1" dirty="0" smtClean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797151"/>
              </p:ext>
            </p:extLst>
          </p:nvPr>
        </p:nvGraphicFramePr>
        <p:xfrm>
          <a:off x="81131" y="4837864"/>
          <a:ext cx="6398914" cy="3936541"/>
        </p:xfrm>
        <a:graphic>
          <a:graphicData uri="http://schemas.openxmlformats.org/drawingml/2006/table">
            <a:tbl>
              <a:tblPr/>
              <a:tblGrid>
                <a:gridCol w="2774950"/>
                <a:gridCol w="633413"/>
                <a:gridCol w="808037"/>
                <a:gridCol w="660400"/>
                <a:gridCol w="806450"/>
                <a:gridCol w="715664"/>
              </a:tblGrid>
              <a:tr h="502390">
                <a:tc gridSpan="6">
                  <a:txBody>
                    <a:bodyPr/>
                    <a:lstStyle>
                      <a:lvl1pPr indent="449263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449263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Целевые показатели программы</a:t>
                      </a: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                                                                                                                   </a:t>
                      </a:r>
                    </a:p>
                  </a:txBody>
                  <a:tcPr marL="0" marR="0" marT="0" marB="0" anchor="ctr" anchorCtr="1" horzOverflow="overflow">
                    <a:lnL w="3175" cap="flat" cmpd="sng" algn="ctr">
                      <a:solidFill>
                        <a:srgbClr val="C826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826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826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826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FF"/>
                        </a:gs>
                        <a:gs pos="100000">
                          <a:srgbClr val="EAE7D8"/>
                        </a:gs>
                      </a:gsLst>
                      <a:path path="rect">
                        <a:fillToRect l="50000" t="50000" r="100000" b="100000"/>
                      </a:path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94883">
                <a:tc>
                  <a:txBody>
                    <a:bodyPr/>
                    <a:lstStyle>
                      <a:lvl1pPr indent="449263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449263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 horzOverflow="overflow">
                    <a:lnL w="3175" cap="flat" cmpd="sng" algn="ctr">
                      <a:solidFill>
                        <a:srgbClr val="C826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826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826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826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FF"/>
                        </a:gs>
                        <a:gs pos="100000">
                          <a:srgbClr val="EAE7D8"/>
                        </a:gs>
                      </a:gsLst>
                      <a:path path="rect">
                        <a:fillToRect l="50000" t="50000" r="100000" b="10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</a:t>
                      </a:r>
                    </a:p>
                  </a:txBody>
                  <a:tcPr marL="29127" marR="29127" marT="0" marB="0" anchor="ctr" anchorCtr="1" horzOverflow="overflow">
                    <a:lnL w="3175" cap="flat" cmpd="sng" algn="ctr">
                      <a:solidFill>
                        <a:srgbClr val="C826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826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826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826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FF"/>
                        </a:gs>
                        <a:gs pos="100000">
                          <a:srgbClr val="EAE7D8"/>
                        </a:gs>
                      </a:gsLst>
                      <a:path path="rect">
                        <a:fillToRect l="50000" t="50000" r="100000" b="10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</a:p>
                  </a:txBody>
                  <a:tcPr marL="29127" marR="29127" marT="0" marB="0" anchor="ctr" anchorCtr="1" horzOverflow="overflow">
                    <a:lnL w="3175" cap="flat" cmpd="sng" algn="ctr">
                      <a:solidFill>
                        <a:srgbClr val="C826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826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826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826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FF"/>
                        </a:gs>
                        <a:gs pos="100000">
                          <a:srgbClr val="EAE7D8"/>
                        </a:gs>
                      </a:gsLst>
                      <a:path path="rect">
                        <a:fillToRect l="50000" t="50000" r="100000" b="10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</a:p>
                  </a:txBody>
                  <a:tcPr marL="29127" marR="29127" marT="0" marB="0" anchor="ctr" anchorCtr="1" horzOverflow="overflow">
                    <a:lnL w="3175" cap="flat" cmpd="sng" algn="ctr">
                      <a:solidFill>
                        <a:srgbClr val="C826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826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826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826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FF"/>
                        </a:gs>
                        <a:gs pos="100000">
                          <a:srgbClr val="EAE7D8"/>
                        </a:gs>
                      </a:gsLst>
                      <a:path path="rect">
                        <a:fillToRect l="50000" t="50000" r="100000" b="10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</a:p>
                  </a:txBody>
                  <a:tcPr marL="29127" marR="29127" marT="0" marB="0" anchor="ctr" anchorCtr="1" horzOverflow="overflow">
                    <a:lnL w="3175" cap="flat" cmpd="sng" algn="ctr">
                      <a:solidFill>
                        <a:srgbClr val="C826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826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826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826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FF"/>
                        </a:gs>
                        <a:gs pos="100000">
                          <a:srgbClr val="EAE7D8"/>
                        </a:gs>
                      </a:gsLst>
                      <a:path path="rect">
                        <a:fillToRect l="50000" t="50000" r="100000" b="10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</a:p>
                  </a:txBody>
                  <a:tcPr marL="29127" marR="29127" marT="0" marB="0" anchor="ctr" anchorCtr="1" horzOverflow="overflow">
                    <a:lnL w="3175" cap="flat" cmpd="sng" algn="ctr">
                      <a:solidFill>
                        <a:srgbClr val="C826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826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826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826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FF"/>
                        </a:gs>
                        <a:gs pos="100000">
                          <a:srgbClr val="EAE7D8"/>
                        </a:gs>
                      </a:gsLst>
                      <a:path path="rect">
                        <a:fillToRect l="50000" t="50000" r="100000" b="100000"/>
                      </a:path>
                    </a:gradFill>
                  </a:tcPr>
                </a:tc>
              </a:tr>
              <a:tr h="698797">
                <a:tc>
                  <a:txBody>
                    <a:bodyPr/>
                    <a:lstStyle>
                      <a:lvl1pPr indent="36195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Доля детей в возрасте 5 - 18 лет, обучающихся в муниципальных бюджетных образовательных учреждениях дополнительного образования в области искусств, подведомственных комитету по культуре администрации города Невинномысска, в общей численности детей данной возрастной группы, на конец года</a:t>
                      </a: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%</a:t>
                      </a:r>
                    </a:p>
                  </a:txBody>
                  <a:tcPr marL="0" marR="0" marT="0" marB="0" anchor="ctr" anchorCtr="1" horzOverflow="overflow">
                    <a:lnL w="3175" cap="flat" cmpd="sng" algn="ctr">
                      <a:solidFill>
                        <a:srgbClr val="C826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826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826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826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FF"/>
                        </a:gs>
                        <a:gs pos="100000">
                          <a:srgbClr val="EAE7D8"/>
                        </a:gs>
                      </a:gsLst>
                      <a:path path="rect">
                        <a:fillToRect l="50000" t="50000" r="100000" b="10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6,3</a:t>
                      </a:r>
                    </a:p>
                  </a:txBody>
                  <a:tcPr marL="29127" marR="29127" marT="0" marB="0" anchor="ctr" anchorCtr="1" horzOverflow="overflow">
                    <a:lnL w="3175" cap="flat" cmpd="sng" algn="ctr">
                      <a:solidFill>
                        <a:srgbClr val="C826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826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826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826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FF"/>
                        </a:gs>
                        <a:gs pos="100000">
                          <a:srgbClr val="EAE7D8"/>
                        </a:gs>
                      </a:gsLst>
                      <a:path path="rect">
                        <a:fillToRect l="50000" t="50000" r="100000" b="10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6,4</a:t>
                      </a:r>
                    </a:p>
                  </a:txBody>
                  <a:tcPr marL="29127" marR="29127" marT="0" marB="0" anchor="ctr" anchorCtr="1" horzOverflow="overflow">
                    <a:lnL w="3175" cap="flat" cmpd="sng" algn="ctr">
                      <a:solidFill>
                        <a:srgbClr val="C826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826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826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826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FF"/>
                        </a:gs>
                        <a:gs pos="100000">
                          <a:srgbClr val="EAE7D8"/>
                        </a:gs>
                      </a:gsLst>
                      <a:path path="rect">
                        <a:fillToRect l="50000" t="50000" r="100000" b="10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6,8</a:t>
                      </a:r>
                    </a:p>
                  </a:txBody>
                  <a:tcPr marL="29127" marR="29127" marT="0" marB="0" anchor="ctr" anchorCtr="1" horzOverflow="overflow">
                    <a:lnL w="3175" cap="flat" cmpd="sng" algn="ctr">
                      <a:solidFill>
                        <a:srgbClr val="C826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826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826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826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FF"/>
                        </a:gs>
                        <a:gs pos="100000">
                          <a:srgbClr val="EAE7D8"/>
                        </a:gs>
                      </a:gsLst>
                      <a:path path="rect">
                        <a:fillToRect l="50000" t="50000" r="100000" b="10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7,0</a:t>
                      </a:r>
                    </a:p>
                  </a:txBody>
                  <a:tcPr marL="29127" marR="29127" marT="0" marB="0" anchor="ctr" anchorCtr="1" horzOverflow="overflow">
                    <a:lnL w="3175" cap="flat" cmpd="sng" algn="ctr">
                      <a:solidFill>
                        <a:srgbClr val="C826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826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826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826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FF"/>
                        </a:gs>
                        <a:gs pos="100000">
                          <a:srgbClr val="EAE7D8"/>
                        </a:gs>
                      </a:gsLst>
                      <a:path path="rect">
                        <a:fillToRect l="50000" t="50000" r="100000" b="10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7,1</a:t>
                      </a:r>
                    </a:p>
                  </a:txBody>
                  <a:tcPr marL="29127" marR="29127" marT="0" marB="0" anchor="ctr" anchorCtr="1" horzOverflow="overflow">
                    <a:lnL w="3175" cap="flat" cmpd="sng" algn="ctr">
                      <a:solidFill>
                        <a:srgbClr val="C826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826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826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826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FF"/>
                        </a:gs>
                        <a:gs pos="100000">
                          <a:srgbClr val="EAE7D8"/>
                        </a:gs>
                      </a:gsLst>
                      <a:path path="rect">
                        <a:fillToRect l="50000" t="50000" r="100000" b="100000"/>
                      </a:path>
                    </a:gradFill>
                  </a:tcPr>
                </a:tc>
              </a:tr>
              <a:tr h="839383">
                <a:tc>
                  <a:txBody>
                    <a:bodyPr/>
                    <a:lstStyle>
                      <a:lvl1pPr indent="36195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Степень износа музыкальных инструментов, оборудования, используемых в муниципальных бюджетных образовательных учреждениях дополнительного образования в области искусств (детских школ искусств), на конец года</a:t>
                      </a: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%</a:t>
                      </a:r>
                    </a:p>
                  </a:txBody>
                  <a:tcPr marL="29127" marR="29127" marT="0" marB="0" anchor="ctr" anchorCtr="1" horzOverflow="overflow">
                    <a:lnL w="3175" cap="flat" cmpd="sng" algn="ctr">
                      <a:solidFill>
                        <a:srgbClr val="C826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826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826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826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FF"/>
                        </a:gs>
                        <a:gs pos="100000">
                          <a:srgbClr val="EAE7D8"/>
                        </a:gs>
                      </a:gsLst>
                      <a:path path="rect">
                        <a:fillToRect l="50000" t="50000" r="100000" b="10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91,7</a:t>
                      </a:r>
                    </a:p>
                  </a:txBody>
                  <a:tcPr marL="29127" marR="29127" marT="0" marB="0" anchor="ctr" anchorCtr="1" horzOverflow="overflow">
                    <a:lnL w="3175" cap="flat" cmpd="sng" algn="ctr">
                      <a:solidFill>
                        <a:srgbClr val="C826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826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826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826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FF"/>
                        </a:gs>
                        <a:gs pos="100000">
                          <a:srgbClr val="EAE7D8"/>
                        </a:gs>
                      </a:gsLst>
                      <a:path path="rect">
                        <a:fillToRect l="50000" t="50000" r="100000" b="10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91,0</a:t>
                      </a:r>
                    </a:p>
                  </a:txBody>
                  <a:tcPr marL="29127" marR="29127" marT="0" marB="0" anchor="ctr" anchorCtr="1" horzOverflow="overflow">
                    <a:lnL w="3175" cap="flat" cmpd="sng" algn="ctr">
                      <a:solidFill>
                        <a:srgbClr val="C826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826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826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826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FF"/>
                        </a:gs>
                        <a:gs pos="100000">
                          <a:srgbClr val="EAE7D8"/>
                        </a:gs>
                      </a:gsLst>
                      <a:path path="rect">
                        <a:fillToRect l="50000" t="50000" r="100000" b="10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50,0</a:t>
                      </a:r>
                    </a:p>
                  </a:txBody>
                  <a:tcPr marL="29127" marR="29127" marT="0" marB="0" anchor="ctr" anchorCtr="1" horzOverflow="overflow">
                    <a:lnL w="3175" cap="flat" cmpd="sng" algn="ctr">
                      <a:solidFill>
                        <a:srgbClr val="C826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826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826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826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FF"/>
                        </a:gs>
                        <a:gs pos="100000">
                          <a:srgbClr val="EAE7D8"/>
                        </a:gs>
                      </a:gsLst>
                      <a:path path="rect">
                        <a:fillToRect l="50000" t="50000" r="100000" b="10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50,0</a:t>
                      </a:r>
                    </a:p>
                  </a:txBody>
                  <a:tcPr marL="29127" marR="29127" marT="0" marB="0" anchor="ctr" anchorCtr="1" horzOverflow="overflow">
                    <a:lnL w="3175" cap="flat" cmpd="sng" algn="ctr">
                      <a:solidFill>
                        <a:srgbClr val="C826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826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826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826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FF"/>
                        </a:gs>
                        <a:gs pos="100000">
                          <a:srgbClr val="EAE7D8"/>
                        </a:gs>
                      </a:gsLst>
                      <a:path path="rect">
                        <a:fillToRect l="50000" t="50000" r="100000" b="10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50,0</a:t>
                      </a:r>
                    </a:p>
                  </a:txBody>
                  <a:tcPr marL="29127" marR="29127" marT="0" marB="0" anchor="ctr" anchorCtr="1" horzOverflow="overflow">
                    <a:lnL w="3175" cap="flat" cmpd="sng" algn="ctr">
                      <a:solidFill>
                        <a:srgbClr val="C826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826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826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826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FF"/>
                        </a:gs>
                        <a:gs pos="100000">
                          <a:srgbClr val="EAE7D8"/>
                        </a:gs>
                      </a:gsLst>
                      <a:path path="rect">
                        <a:fillToRect l="50000" t="50000" r="100000" b="100000"/>
                      </a:path>
                    </a:gradFill>
                  </a:tcPr>
                </a:tc>
              </a:tr>
              <a:tr h="1095747">
                <a:tc>
                  <a:txBody>
                    <a:bodyPr/>
                    <a:lstStyle>
                      <a:lvl1pPr defTabSz="6858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spcBef>
                          <a:spcPct val="20000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spcBef>
                          <a:spcPct val="20000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r>
                        <a:rPr lang="ru-RU" sz="900" b="0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Объем привлеченных из федерального и краевого бюджетов субсидий и иных межбюджетных трансфертов на 1 рубль финансового обеспечения программы за счет средств бюджета города в рамках развития системы дополнительного образования детей в области искусств, за год, рублей</a:t>
                      </a:r>
                    </a:p>
                  </a:txBody>
                  <a:tcPr marL="29127" marR="29127" marT="0" marB="0" anchor="ctr" anchorCtr="1" horzOverflow="overflow">
                    <a:lnL w="3175" cap="flat" cmpd="sng" algn="ctr">
                      <a:solidFill>
                        <a:srgbClr val="C826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826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826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826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FF"/>
                        </a:gs>
                        <a:gs pos="100000">
                          <a:srgbClr val="EAE7D8"/>
                        </a:gs>
                      </a:gsLst>
                      <a:path path="rect">
                        <a:fillToRect l="50000" t="50000" r="100000" b="10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29127" marR="29127" marT="0" marB="0" anchor="ctr" anchorCtr="1" horzOverflow="overflow">
                    <a:lnL w="3175" cap="flat" cmpd="sng" algn="ctr">
                      <a:solidFill>
                        <a:srgbClr val="C826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826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826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826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FF"/>
                        </a:gs>
                        <a:gs pos="100000">
                          <a:srgbClr val="EAE7D8"/>
                        </a:gs>
                      </a:gsLst>
                      <a:path path="rect">
                        <a:fillToRect l="50000" t="50000" r="100000" b="10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29127" marR="29127" marT="0" marB="0" anchor="ctr" anchorCtr="1" horzOverflow="overflow">
                    <a:lnL w="3175" cap="flat" cmpd="sng" algn="ctr">
                      <a:solidFill>
                        <a:srgbClr val="C826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826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826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826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FF"/>
                        </a:gs>
                        <a:gs pos="100000">
                          <a:srgbClr val="EAE7D8"/>
                        </a:gs>
                      </a:gsLst>
                      <a:path path="rect">
                        <a:fillToRect l="50000" t="50000" r="100000" b="10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0,15</a:t>
                      </a:r>
                    </a:p>
                  </a:txBody>
                  <a:tcPr marL="29127" marR="29127" marT="0" marB="0" anchor="ctr" anchorCtr="1" horzOverflow="overflow">
                    <a:lnL w="3175" cap="flat" cmpd="sng" algn="ctr">
                      <a:solidFill>
                        <a:srgbClr val="C826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826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826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826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FF"/>
                        </a:gs>
                        <a:gs pos="100000">
                          <a:srgbClr val="EAE7D8"/>
                        </a:gs>
                      </a:gsLst>
                      <a:path path="rect">
                        <a:fillToRect l="50000" t="50000" r="100000" b="10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29127" marR="29127" marT="0" marB="0" anchor="ctr" anchorCtr="1" horzOverflow="overflow">
                    <a:lnL w="3175" cap="flat" cmpd="sng" algn="ctr">
                      <a:solidFill>
                        <a:srgbClr val="C826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826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826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826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FF"/>
                        </a:gs>
                        <a:gs pos="100000">
                          <a:srgbClr val="EAE7D8"/>
                        </a:gs>
                      </a:gsLst>
                      <a:path path="rect">
                        <a:fillToRect l="50000" t="50000" r="100000" b="10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29127" marR="29127" marT="0" marB="0" anchor="ctr" anchorCtr="1" horzOverflow="overflow">
                    <a:lnL w="3175" cap="flat" cmpd="sng" algn="ctr">
                      <a:solidFill>
                        <a:srgbClr val="C826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C826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C826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C826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FF"/>
                        </a:gs>
                        <a:gs pos="100000">
                          <a:srgbClr val="EAE7D8"/>
                        </a:gs>
                      </a:gsLst>
                      <a:path path="rect">
                        <a:fillToRect l="50000" t="50000" r="100000" b="100000"/>
                      </a:path>
                    </a:gradFill>
                  </a:tcPr>
                </a:tc>
              </a:tr>
            </a:tbl>
          </a:graphicData>
        </a:graphic>
      </p:graphicFrame>
      <p:sp>
        <p:nvSpPr>
          <p:cNvPr id="4" name="Скругленный прямоугольник 3"/>
          <p:cNvSpPr/>
          <p:nvPr/>
        </p:nvSpPr>
        <p:spPr>
          <a:xfrm rot="10800000" flipV="1">
            <a:off x="908720" y="3959585"/>
            <a:ext cx="1924050" cy="53816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C826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9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Сроки реализации программы</a:t>
            </a:r>
          </a:p>
          <a:p>
            <a:pPr algn="ctr">
              <a:defRPr/>
            </a:pPr>
            <a:r>
              <a:rPr lang="ru-RU" sz="9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2020-2022</a:t>
            </a:r>
            <a:endParaRPr lang="ru-RU" sz="900" b="1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416982" y="3465969"/>
            <a:ext cx="1995488" cy="120967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826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9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9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системы дополнительного образования в области искусств, сохранение и развитие культуры города, повышение доступности и качества библиотечных услуг.</a:t>
            </a:r>
            <a:endParaRPr lang="ru-RU" sz="9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60648" y="1905693"/>
            <a:ext cx="3096344" cy="193735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826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 sz="1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defRPr/>
            </a:pPr>
            <a:endParaRPr lang="ru-RU" sz="1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ru-RU" sz="1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ru-RU" sz="1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  <a:p>
            <a:pPr>
              <a:defRPr/>
            </a:pPr>
            <a:r>
              <a:rPr lang="ru-RU" sz="1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 </a:t>
            </a:r>
            <a:r>
              <a:rPr lang="ru-RU" sz="1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 </a:t>
            </a: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98,1 </a:t>
            </a: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руб. в том числе</a:t>
            </a:r>
          </a:p>
          <a:p>
            <a:pPr algn="just">
              <a:defRPr/>
            </a:pPr>
            <a:r>
              <a:rPr lang="ru-RU" sz="1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города – 93,0 </a:t>
            </a: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руб.                                                                </a:t>
            </a:r>
            <a:r>
              <a:rPr lang="ru-RU" sz="1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Ставропольского края – 5,1 </a:t>
            </a: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руб.</a:t>
            </a:r>
          </a:p>
          <a:p>
            <a:pPr algn="just">
              <a:defRPr/>
            </a:pPr>
            <a:endParaRPr lang="ru-RU" sz="1100" b="1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sz="1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 </a:t>
            </a: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89,7 </a:t>
            </a: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руб. в том числе</a:t>
            </a:r>
          </a:p>
          <a:p>
            <a:pPr algn="just">
              <a:defRPr/>
            </a:pPr>
            <a:r>
              <a:rPr lang="ru-RU" sz="1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города  89,7 </a:t>
            </a: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руб.                                                             </a:t>
            </a:r>
            <a:endParaRPr lang="ru-RU" sz="11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endParaRPr lang="ru-RU" sz="1100" b="1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sz="1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- </a:t>
            </a:r>
            <a:r>
              <a:rPr lang="ru-RU" sz="1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86,8 </a:t>
            </a: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руб. в том числе</a:t>
            </a:r>
          </a:p>
          <a:p>
            <a:pPr algn="just">
              <a:defRPr/>
            </a:pPr>
            <a:r>
              <a:rPr lang="ru-RU" sz="1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 города 86,8 </a:t>
            </a: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руб.                                                                </a:t>
            </a:r>
            <a:endParaRPr lang="ru-RU" sz="1100" b="1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ru-RU" sz="1000" b="1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ru-RU" sz="1000" b="1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ru-RU" sz="1000" b="1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ru-RU" sz="1000" b="1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ru-RU" sz="1000" b="1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ru-RU" sz="1000" b="1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 rot="10800000" flipV="1">
            <a:off x="4497463" y="3081630"/>
            <a:ext cx="1728788" cy="25558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C826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программы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20713" y="1205671"/>
            <a:ext cx="3411538" cy="27699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ru-RU" sz="1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Объем расходов на реализацию программы:</a:t>
            </a:r>
          </a:p>
        </p:txBody>
      </p:sp>
      <p:pic>
        <p:nvPicPr>
          <p:cNvPr id="12" name="Picture 2" descr="Картинки по запросу theatre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6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31" y="-53500"/>
            <a:ext cx="1079164" cy="1259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8084" y="868623"/>
            <a:ext cx="2653284" cy="2027673"/>
          </a:xfrm>
          <a:prstGeom prst="rect">
            <a:avLst/>
          </a:prstGeom>
        </p:spPr>
      </p:pic>
      <p:sp>
        <p:nvSpPr>
          <p:cNvPr id="11" name="TextBox 6"/>
          <p:cNvSpPr txBox="1">
            <a:spLocks noChangeArrowheads="1"/>
          </p:cNvSpPr>
          <p:nvPr/>
        </p:nvSpPr>
        <p:spPr bwMode="auto">
          <a:xfrm>
            <a:off x="6326865" y="8805446"/>
            <a:ext cx="46187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</a:t>
            </a:r>
            <a:endParaRPr lang="ru-RU" altLang="ru-RU" sz="16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9222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2725" y="273050"/>
            <a:ext cx="6421439" cy="8223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направления, реализуемые в рамках 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муниципальной программы  «Культура города Невинномысска» </a:t>
            </a:r>
            <a:endParaRPr lang="ru-RU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трелка вниз 2"/>
          <p:cNvSpPr/>
          <p:nvPr/>
        </p:nvSpPr>
        <p:spPr>
          <a:xfrm>
            <a:off x="1133475" y="1619672"/>
            <a:ext cx="495325" cy="51551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4" name="Стрелка вниз 3"/>
          <p:cNvSpPr/>
          <p:nvPr/>
        </p:nvSpPr>
        <p:spPr>
          <a:xfrm>
            <a:off x="5207730" y="1619672"/>
            <a:ext cx="579437" cy="494944"/>
          </a:xfrm>
          <a:prstGeom prst="downArrow">
            <a:avLst>
              <a:gd name="adj1" fmla="val 37861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85006" y="2319343"/>
            <a:ext cx="2116137" cy="122713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000" b="1" i="1" dirty="0" smtClean="0">
                <a:solidFill>
                  <a:prstClr val="black"/>
                </a:solidFill>
              </a:rPr>
              <a:t>Дополнительное образование детей в области искусства</a:t>
            </a:r>
          </a:p>
          <a:p>
            <a:pPr algn="ctr" eaLnBrk="1" hangingPunct="1">
              <a:defRPr/>
            </a:pPr>
            <a:endParaRPr lang="ru-RU" sz="1000" b="1" i="1" dirty="0">
              <a:solidFill>
                <a:prstClr val="black"/>
              </a:solidFill>
            </a:endParaRPr>
          </a:p>
          <a:p>
            <a:pPr algn="ctr" eaLnBrk="1" hangingPunct="1">
              <a:defRPr/>
            </a:pPr>
            <a:r>
              <a:rPr lang="ru-RU" sz="1000" b="1" dirty="0" smtClean="0">
                <a:solidFill>
                  <a:prstClr val="black"/>
                </a:solidFill>
              </a:rPr>
              <a:t>2020 </a:t>
            </a:r>
            <a:r>
              <a:rPr lang="ru-RU" sz="1000" b="1" dirty="0">
                <a:solidFill>
                  <a:prstClr val="black"/>
                </a:solidFill>
              </a:rPr>
              <a:t>год – </a:t>
            </a:r>
            <a:r>
              <a:rPr lang="ru-RU" sz="1000" b="1" dirty="0" smtClean="0">
                <a:solidFill>
                  <a:prstClr val="black"/>
                </a:solidFill>
              </a:rPr>
              <a:t>37,8 </a:t>
            </a:r>
            <a:r>
              <a:rPr lang="ru-RU" sz="1000" b="1" dirty="0">
                <a:solidFill>
                  <a:prstClr val="black"/>
                </a:solidFill>
              </a:rPr>
              <a:t>млн. руб.</a:t>
            </a:r>
          </a:p>
          <a:p>
            <a:pPr algn="ctr" eaLnBrk="1" hangingPunct="1">
              <a:defRPr/>
            </a:pPr>
            <a:r>
              <a:rPr lang="ru-RU" sz="1000" b="1" dirty="0">
                <a:solidFill>
                  <a:prstClr val="black"/>
                </a:solidFill>
              </a:rPr>
              <a:t>2021 год – </a:t>
            </a:r>
            <a:r>
              <a:rPr lang="ru-RU" sz="1000" b="1" dirty="0" smtClean="0">
                <a:solidFill>
                  <a:prstClr val="black"/>
                </a:solidFill>
              </a:rPr>
              <a:t>31,8 </a:t>
            </a:r>
            <a:r>
              <a:rPr lang="ru-RU" sz="1000" b="1" dirty="0">
                <a:solidFill>
                  <a:prstClr val="black"/>
                </a:solidFill>
              </a:rPr>
              <a:t>млн. руб</a:t>
            </a:r>
            <a:r>
              <a:rPr lang="ru-RU" sz="1000" b="1" dirty="0">
                <a:solidFill>
                  <a:prstClr val="white"/>
                </a:solidFill>
              </a:rPr>
              <a:t>.</a:t>
            </a:r>
          </a:p>
          <a:p>
            <a:pPr algn="ctr" eaLnBrk="1" hangingPunct="1">
              <a:defRPr/>
            </a:pPr>
            <a:r>
              <a:rPr lang="ru-RU" sz="1000" b="1" dirty="0">
                <a:solidFill>
                  <a:prstClr val="black"/>
                </a:solidFill>
              </a:rPr>
              <a:t>2022 год – </a:t>
            </a:r>
            <a:r>
              <a:rPr lang="ru-RU" sz="1000" b="1" dirty="0" smtClean="0">
                <a:solidFill>
                  <a:prstClr val="black"/>
                </a:solidFill>
              </a:rPr>
              <a:t>30,8 </a:t>
            </a:r>
            <a:r>
              <a:rPr lang="ru-RU" sz="1000" b="1" dirty="0">
                <a:solidFill>
                  <a:prstClr val="black"/>
                </a:solidFill>
              </a:rPr>
              <a:t>млн. руб</a:t>
            </a:r>
            <a:r>
              <a:rPr lang="ru-RU" sz="1000" b="1" dirty="0">
                <a:solidFill>
                  <a:prstClr val="white"/>
                </a:solidFill>
              </a:rPr>
              <a:t>.</a:t>
            </a:r>
          </a:p>
          <a:p>
            <a:pPr algn="ctr" eaLnBrk="1" hangingPunct="1">
              <a:defRPr/>
            </a:pPr>
            <a:endParaRPr lang="ru-RU" sz="900" b="1" dirty="0">
              <a:solidFill>
                <a:prstClr val="white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470074" y="2359115"/>
            <a:ext cx="2054751" cy="1504037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sz="900" b="1" dirty="0">
              <a:solidFill>
                <a:prstClr val="black"/>
              </a:solidFill>
            </a:endParaRPr>
          </a:p>
          <a:p>
            <a:pPr algn="ctr" eaLnBrk="1" hangingPunct="1">
              <a:defRPr/>
            </a:pPr>
            <a:endParaRPr lang="ru-RU" sz="900" b="1" dirty="0">
              <a:solidFill>
                <a:prstClr val="black"/>
              </a:solidFill>
            </a:endParaRPr>
          </a:p>
          <a:p>
            <a:pPr algn="ctr" eaLnBrk="1" hangingPunct="1">
              <a:defRPr/>
            </a:pPr>
            <a:r>
              <a:rPr lang="ru-RU" sz="1000" b="1" dirty="0" smtClean="0">
                <a:solidFill>
                  <a:prstClr val="black"/>
                </a:solidFill>
              </a:rPr>
              <a:t>Региональный проект «Культурная среда»</a:t>
            </a:r>
          </a:p>
          <a:p>
            <a:pPr algn="ctr" eaLnBrk="1" hangingPunct="1">
              <a:defRPr/>
            </a:pPr>
            <a:endParaRPr lang="ru-RU" sz="1000" b="1" dirty="0">
              <a:solidFill>
                <a:prstClr val="black"/>
              </a:solidFill>
            </a:endParaRPr>
          </a:p>
          <a:p>
            <a:pPr algn="ctr" eaLnBrk="1" hangingPunct="1">
              <a:defRPr/>
            </a:pPr>
            <a:r>
              <a:rPr lang="ru-RU" sz="1000" b="1" dirty="0" smtClean="0">
                <a:solidFill>
                  <a:prstClr val="black"/>
                </a:solidFill>
              </a:rPr>
              <a:t>2020 </a:t>
            </a:r>
            <a:r>
              <a:rPr lang="ru-RU" sz="1000" b="1" dirty="0">
                <a:solidFill>
                  <a:prstClr val="black"/>
                </a:solidFill>
              </a:rPr>
              <a:t>год – </a:t>
            </a:r>
            <a:r>
              <a:rPr lang="ru-RU" sz="1000" b="1" dirty="0" smtClean="0">
                <a:solidFill>
                  <a:prstClr val="black"/>
                </a:solidFill>
              </a:rPr>
              <a:t>5,1 </a:t>
            </a:r>
            <a:r>
              <a:rPr lang="ru-RU" sz="1000" b="1" dirty="0">
                <a:solidFill>
                  <a:prstClr val="black"/>
                </a:solidFill>
              </a:rPr>
              <a:t>млн. руб</a:t>
            </a:r>
            <a:r>
              <a:rPr lang="ru-RU" sz="1000" b="1" dirty="0" smtClean="0">
                <a:solidFill>
                  <a:prstClr val="black"/>
                </a:solidFill>
              </a:rPr>
              <a:t>.</a:t>
            </a:r>
            <a:r>
              <a:rPr lang="ru-RU" sz="1000" dirty="0"/>
              <a:t> </a:t>
            </a:r>
            <a:endParaRPr lang="ru-RU" sz="1000" dirty="0" smtClean="0"/>
          </a:p>
          <a:p>
            <a:pPr algn="ctr" eaLnBrk="1" hangingPunct="1">
              <a:defRPr/>
            </a:pPr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приобретение </a:t>
            </a:r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музыкальных </a:t>
            </a:r>
            <a:r>
              <a:rPr lang="ru-RU" sz="1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инструментов)</a:t>
            </a:r>
            <a:endParaRPr lang="ru-RU" sz="1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endParaRPr lang="ru-RU" sz="900" b="1" dirty="0">
              <a:solidFill>
                <a:prstClr val="black"/>
              </a:solidFill>
            </a:endParaRPr>
          </a:p>
          <a:p>
            <a:pPr algn="ctr" eaLnBrk="1" hangingPunct="1">
              <a:defRPr/>
            </a:pPr>
            <a:endParaRPr lang="ru-RU" sz="900" b="1" dirty="0">
              <a:solidFill>
                <a:prstClr val="black"/>
              </a:solidFill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285005" y="5469739"/>
            <a:ext cx="2131554" cy="13335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000" b="1" dirty="0" smtClean="0">
                <a:solidFill>
                  <a:prstClr val="black"/>
                </a:solidFill>
              </a:rPr>
              <a:t>Организация культурно-досуговой деятельности в городе</a:t>
            </a:r>
          </a:p>
          <a:p>
            <a:pPr algn="ctr" eaLnBrk="1" hangingPunct="1">
              <a:defRPr/>
            </a:pPr>
            <a:endParaRPr lang="ru-RU" sz="1000" b="1" dirty="0">
              <a:solidFill>
                <a:prstClr val="black"/>
              </a:solidFill>
            </a:endParaRPr>
          </a:p>
          <a:p>
            <a:pPr algn="ctr" eaLnBrk="1" hangingPunct="1">
              <a:defRPr/>
            </a:pPr>
            <a:r>
              <a:rPr lang="ru-RU" sz="1000" b="1" dirty="0" smtClean="0">
                <a:solidFill>
                  <a:prstClr val="black"/>
                </a:solidFill>
              </a:rPr>
              <a:t>2020 </a:t>
            </a:r>
            <a:r>
              <a:rPr lang="ru-RU" sz="1000" b="1" dirty="0">
                <a:solidFill>
                  <a:prstClr val="black"/>
                </a:solidFill>
              </a:rPr>
              <a:t>год – </a:t>
            </a:r>
            <a:r>
              <a:rPr lang="ru-RU" sz="1000" b="1" dirty="0" smtClean="0">
                <a:solidFill>
                  <a:prstClr val="black"/>
                </a:solidFill>
              </a:rPr>
              <a:t>35,3 </a:t>
            </a:r>
            <a:r>
              <a:rPr lang="ru-RU" sz="1000" b="1" dirty="0">
                <a:solidFill>
                  <a:prstClr val="black"/>
                </a:solidFill>
              </a:rPr>
              <a:t>млн. руб.</a:t>
            </a:r>
          </a:p>
          <a:p>
            <a:pPr algn="ctr" eaLnBrk="1" hangingPunct="1">
              <a:defRPr/>
            </a:pPr>
            <a:r>
              <a:rPr lang="ru-RU" sz="1000" b="1" dirty="0">
                <a:solidFill>
                  <a:prstClr val="black"/>
                </a:solidFill>
              </a:rPr>
              <a:t>2021 год – </a:t>
            </a:r>
            <a:r>
              <a:rPr lang="ru-RU" sz="1000" b="1" dirty="0" smtClean="0">
                <a:solidFill>
                  <a:prstClr val="black"/>
                </a:solidFill>
              </a:rPr>
              <a:t>34,0 </a:t>
            </a:r>
            <a:r>
              <a:rPr lang="ru-RU" sz="1000" b="1" dirty="0">
                <a:solidFill>
                  <a:prstClr val="black"/>
                </a:solidFill>
              </a:rPr>
              <a:t>млн. руб.</a:t>
            </a:r>
          </a:p>
          <a:p>
            <a:pPr algn="ctr" eaLnBrk="1" hangingPunct="1">
              <a:defRPr/>
            </a:pPr>
            <a:r>
              <a:rPr lang="ru-RU" sz="1000" b="1" dirty="0">
                <a:solidFill>
                  <a:prstClr val="black"/>
                </a:solidFill>
              </a:rPr>
              <a:t>2022 год – </a:t>
            </a:r>
            <a:r>
              <a:rPr lang="ru-RU" sz="1000" b="1" dirty="0" smtClean="0">
                <a:solidFill>
                  <a:prstClr val="black"/>
                </a:solidFill>
              </a:rPr>
              <a:t>32,9 </a:t>
            </a:r>
            <a:r>
              <a:rPr lang="ru-RU" sz="1000" b="1" dirty="0">
                <a:solidFill>
                  <a:prstClr val="black"/>
                </a:solidFill>
              </a:rPr>
              <a:t>млн. руб.</a:t>
            </a:r>
          </a:p>
          <a:p>
            <a:pPr algn="ctr" eaLnBrk="1" hangingPunct="1">
              <a:defRPr/>
            </a:pPr>
            <a:endParaRPr lang="ru-RU" sz="900" b="1" dirty="0">
              <a:solidFill>
                <a:prstClr val="black"/>
              </a:solidFill>
            </a:endParaRPr>
          </a:p>
        </p:txBody>
      </p:sp>
      <p:sp>
        <p:nvSpPr>
          <p:cNvPr id="34" name="Шестиугольник 4"/>
          <p:cNvSpPr/>
          <p:nvPr/>
        </p:nvSpPr>
        <p:spPr bwMode="auto">
          <a:xfrm>
            <a:off x="-1416050" y="6161088"/>
            <a:ext cx="1123950" cy="71596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7620" tIns="7620" rIns="7620" bIns="7620" spcCol="1270" anchor="ctr"/>
          <a:lstStyle/>
          <a:p>
            <a:pPr algn="ctr" defTabSz="266700" eaLnBrk="1" hangingPunct="1">
              <a:lnSpc>
                <a:spcPct val="90000"/>
              </a:lnSpc>
              <a:spcAft>
                <a:spcPct val="35000"/>
              </a:spcAft>
              <a:defRPr/>
            </a:pPr>
            <a:endParaRPr lang="ru-RU" sz="600" dirty="0">
              <a:solidFill>
                <a:prstClr val="black"/>
              </a:solidFill>
            </a:endParaRPr>
          </a:p>
        </p:txBody>
      </p:sp>
      <p:grpSp>
        <p:nvGrpSpPr>
          <p:cNvPr id="29707" name="Группа 39"/>
          <p:cNvGrpSpPr>
            <a:grpSpLocks/>
          </p:cNvGrpSpPr>
          <p:nvPr/>
        </p:nvGrpSpPr>
        <p:grpSpPr bwMode="auto">
          <a:xfrm>
            <a:off x="2559899" y="5473671"/>
            <a:ext cx="1824611" cy="1274508"/>
            <a:chOff x="5295232" y="2052248"/>
            <a:chExt cx="2347542" cy="730292"/>
          </a:xfrm>
        </p:grpSpPr>
        <p:sp>
          <p:nvSpPr>
            <p:cNvPr id="41" name="Шестиугольник 40"/>
            <p:cNvSpPr/>
            <p:nvPr/>
          </p:nvSpPr>
          <p:spPr>
            <a:xfrm>
              <a:off x="5295232" y="2052248"/>
              <a:ext cx="2347542" cy="730292"/>
            </a:xfrm>
            <a:prstGeom prst="hexagon">
              <a:avLst>
                <a:gd name="adj" fmla="val 28570"/>
                <a:gd name="vf" fmla="val 11547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2" name="Шестиугольник 4"/>
            <p:cNvSpPr/>
            <p:nvPr/>
          </p:nvSpPr>
          <p:spPr>
            <a:xfrm>
              <a:off x="5397724" y="2138591"/>
              <a:ext cx="2142556" cy="55760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0478" tIns="10478" rIns="10478" bIns="10478" spcCol="1270" anchor="ctr"/>
            <a:lstStyle/>
            <a:p>
              <a:pPr algn="ctr"/>
              <a:r>
                <a:rPr lang="ru-RU" sz="9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Комплектование </a:t>
              </a:r>
            </a:p>
            <a:p>
              <a:pPr algn="ctr"/>
              <a:r>
                <a:rPr lang="ru-RU" sz="9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книжного </a:t>
              </a:r>
              <a:r>
                <a:rPr lang="ru-RU" sz="9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фонда библиотеки в 2020 – 2022 годах в сумме 181,32 тыс</a:t>
              </a:r>
              <a:r>
                <a:rPr lang="ru-RU" sz="9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рулей</a:t>
              </a:r>
              <a:endParaRPr lang="ru-RU" sz="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9708" name="Группа 42"/>
          <p:cNvGrpSpPr>
            <a:grpSpLocks/>
          </p:cNvGrpSpPr>
          <p:nvPr/>
        </p:nvGrpSpPr>
        <p:grpSpPr bwMode="auto">
          <a:xfrm>
            <a:off x="2590265" y="3015334"/>
            <a:ext cx="1690687" cy="1927225"/>
            <a:chOff x="2113089" y="1838266"/>
            <a:chExt cx="1645710" cy="1636951"/>
          </a:xfrm>
        </p:grpSpPr>
        <p:sp>
          <p:nvSpPr>
            <p:cNvPr id="44" name="Шестиугольник 43"/>
            <p:cNvSpPr/>
            <p:nvPr/>
          </p:nvSpPr>
          <p:spPr>
            <a:xfrm>
              <a:off x="2113089" y="1838266"/>
              <a:ext cx="1645710" cy="1636951"/>
            </a:xfrm>
            <a:prstGeom prst="hexagon">
              <a:avLst>
                <a:gd name="adj" fmla="val 28570"/>
                <a:gd name="vf" fmla="val 115470"/>
              </a:avLst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5" name="Шестиугольник 4"/>
            <p:cNvSpPr/>
            <p:nvPr/>
          </p:nvSpPr>
          <p:spPr>
            <a:xfrm>
              <a:off x="2387070" y="1859887"/>
              <a:ext cx="1107957" cy="148593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7620" tIns="7620" rIns="7620" bIns="7620" spcCol="1270" anchor="ctr"/>
            <a:lstStyle/>
            <a:p>
              <a:pPr algn="ctr"/>
              <a:r>
                <a:rPr lang="ru-RU" sz="600" dirty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 </a:t>
              </a:r>
              <a:r>
                <a:rPr lang="ru-RU" sz="9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На проведение </a:t>
              </a:r>
              <a:r>
                <a:rPr lang="ru-RU" sz="9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городских</a:t>
              </a:r>
            </a:p>
            <a:p>
              <a:pPr algn="ctr"/>
              <a:r>
                <a:rPr lang="ru-RU" sz="9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культурно-массовых мероприятий </a:t>
              </a:r>
              <a:r>
                <a:rPr lang="ru-RU" sz="9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предусмотрено </a:t>
              </a:r>
              <a:endParaRPr lang="ru-RU" sz="9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ru-RU" sz="9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 </a:t>
              </a:r>
              <a:r>
                <a:rPr lang="ru-RU" sz="9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2020 году – 1200,00 тыс. рублей, в 2021 году – 1112,03 тыс. рублей, в 2022 году – 1064,27 тыс</a:t>
              </a:r>
              <a:r>
                <a:rPr lang="ru-RU" sz="9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рублей </a:t>
              </a:r>
              <a:endParaRPr lang="ru-RU" sz="9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27" name="Скругленный прямоугольник 26"/>
          <p:cNvSpPr/>
          <p:nvPr/>
        </p:nvSpPr>
        <p:spPr>
          <a:xfrm rot="10800000" flipV="1">
            <a:off x="285006" y="3784554"/>
            <a:ext cx="2131553" cy="1422400"/>
          </a:xfrm>
          <a:prstGeom prst="roundRect">
            <a:avLst>
              <a:gd name="adj" fmla="val 20972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000" b="1" dirty="0" smtClean="0">
                <a:solidFill>
                  <a:prstClr val="black"/>
                </a:solidFill>
              </a:rPr>
              <a:t>Библиотечное обслуживание населения</a:t>
            </a:r>
          </a:p>
          <a:p>
            <a:pPr algn="ctr" eaLnBrk="1" hangingPunct="1">
              <a:defRPr/>
            </a:pPr>
            <a:endParaRPr lang="ru-RU" sz="1000" b="1" dirty="0">
              <a:solidFill>
                <a:prstClr val="black"/>
              </a:solidFill>
            </a:endParaRPr>
          </a:p>
          <a:p>
            <a:pPr algn="ctr" eaLnBrk="1" hangingPunct="1">
              <a:defRPr/>
            </a:pPr>
            <a:r>
              <a:rPr lang="ru-RU" sz="1000" b="1" dirty="0" smtClean="0">
                <a:solidFill>
                  <a:prstClr val="black"/>
                </a:solidFill>
              </a:rPr>
              <a:t>2020 </a:t>
            </a:r>
            <a:r>
              <a:rPr lang="ru-RU" sz="1000" b="1" dirty="0">
                <a:solidFill>
                  <a:prstClr val="black"/>
                </a:solidFill>
              </a:rPr>
              <a:t>год – </a:t>
            </a:r>
            <a:r>
              <a:rPr lang="ru-RU" sz="1000" b="1" dirty="0" smtClean="0">
                <a:solidFill>
                  <a:prstClr val="black"/>
                </a:solidFill>
              </a:rPr>
              <a:t>18,6 </a:t>
            </a:r>
            <a:r>
              <a:rPr lang="ru-RU" sz="1000" b="1" dirty="0">
                <a:solidFill>
                  <a:prstClr val="black"/>
                </a:solidFill>
              </a:rPr>
              <a:t>млн. руб.</a:t>
            </a:r>
          </a:p>
          <a:p>
            <a:pPr algn="ctr" eaLnBrk="1" hangingPunct="1">
              <a:defRPr/>
            </a:pPr>
            <a:r>
              <a:rPr lang="ru-RU" sz="1000" b="1" dirty="0">
                <a:solidFill>
                  <a:prstClr val="black"/>
                </a:solidFill>
              </a:rPr>
              <a:t>2021 год – </a:t>
            </a:r>
            <a:r>
              <a:rPr lang="ru-RU" sz="1000" b="1" dirty="0" smtClean="0">
                <a:solidFill>
                  <a:prstClr val="black"/>
                </a:solidFill>
              </a:rPr>
              <a:t>18,5 </a:t>
            </a:r>
            <a:r>
              <a:rPr lang="ru-RU" sz="1000" b="1" dirty="0">
                <a:solidFill>
                  <a:prstClr val="black"/>
                </a:solidFill>
              </a:rPr>
              <a:t>млн. </a:t>
            </a:r>
            <a:r>
              <a:rPr lang="ru-RU" sz="1000" b="1" dirty="0" smtClean="0">
                <a:solidFill>
                  <a:prstClr val="black"/>
                </a:solidFill>
              </a:rPr>
              <a:t>руб.</a:t>
            </a:r>
          </a:p>
          <a:p>
            <a:pPr algn="ctr" eaLnBrk="1" hangingPunct="1">
              <a:defRPr/>
            </a:pPr>
            <a:r>
              <a:rPr lang="ru-RU" sz="1000" b="1" dirty="0" smtClean="0">
                <a:solidFill>
                  <a:prstClr val="black"/>
                </a:solidFill>
              </a:rPr>
              <a:t>2022 год – 17,8 млн. руб.</a:t>
            </a:r>
            <a:endParaRPr lang="ru-RU" sz="1000" b="1" dirty="0">
              <a:solidFill>
                <a:prstClr val="black"/>
              </a:solidFill>
            </a:endParaRPr>
          </a:p>
        </p:txBody>
      </p:sp>
      <p:pic>
        <p:nvPicPr>
          <p:cNvPr id="29710" name="Picture 26" descr="U:\Управление отраслевого финансирования\Тихонова И.Г\Bibliotek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2857" y="7079677"/>
            <a:ext cx="2395404" cy="16674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5834" y="1129953"/>
            <a:ext cx="2151179" cy="15315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7013" y="5508104"/>
            <a:ext cx="2161077" cy="32928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8261" y="3938592"/>
            <a:ext cx="2032161" cy="1497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725" y="7052205"/>
            <a:ext cx="1992139" cy="16879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TextBox 6"/>
          <p:cNvSpPr txBox="1">
            <a:spLocks noChangeArrowheads="1"/>
          </p:cNvSpPr>
          <p:nvPr/>
        </p:nvSpPr>
        <p:spPr bwMode="auto">
          <a:xfrm>
            <a:off x="6403224" y="8850826"/>
            <a:ext cx="46187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</a:t>
            </a:r>
            <a:endParaRPr lang="ru-RU" altLang="ru-RU" sz="16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2327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8611" y="250479"/>
            <a:ext cx="5915025" cy="407695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Arial Black" panose="020B0A04020102020204" pitchFamily="34" charset="0"/>
              </a:rPr>
              <a:t>Глоссарий</a:t>
            </a:r>
            <a:endParaRPr lang="ru-RU" dirty="0">
              <a:latin typeface="Arial Black" panose="020B0A04020102020204" pitchFamily="34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633454218"/>
              </p:ext>
            </p:extLst>
          </p:nvPr>
        </p:nvGraphicFramePr>
        <p:xfrm>
          <a:off x="80627" y="672900"/>
          <a:ext cx="6660741" cy="4340263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824438"/>
                <a:gridCol w="4836303"/>
              </a:tblGrid>
              <a:tr h="469303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Бюджет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форма образования и расходования денежных средств, предназначенных для финансового обеспечения задач и функций государства и местного самоуправления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Доходы бюджета</a:t>
                      </a:r>
                      <a:endParaRPr lang="ru-RU" sz="1200" b="1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поступающие в бюджет денежные средства, за исключением средств, являющихся источниками финансирования дефицита бюджета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Расходы бюджета</a:t>
                      </a:r>
                      <a:endParaRPr lang="ru-RU" sz="1200" b="1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выплачиваемые из бюджета денежные средства, за исключением средств, являющихся источниками финансирования дефицита бюджета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460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Дефицит бюджета</a:t>
                      </a:r>
                      <a:endParaRPr lang="ru-RU" sz="1200" b="1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превышение расходов бюджета над его доходами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460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Профицит</a:t>
                      </a:r>
                      <a:r>
                        <a:rPr lang="ru-RU" sz="1200" b="1" baseline="0" dirty="0" smtClean="0"/>
                        <a:t> бюджета</a:t>
                      </a:r>
                      <a:endParaRPr lang="ru-RU" sz="1200" b="1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превышение доходов бюджета над его расходами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2940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Бюджетная система Российской Федерации 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основанная на экономических отношениях и государственном устройстве Российской Федерации, регулируемая законодательством Российской Федерации совокупность федерального бюджета, бюджетов субъектов Российской Федерации, местных бюджетов и бюджетов государственных внебюджетных фондов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4340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Межбюджетные трансферты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средства, предоставляемые одним бюджетом бюджетной системы Российской Федерации другому бюджету бюджетной системы Российской Федерации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2940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Государственный (муниципальный) долг</a:t>
                      </a:r>
                      <a:endParaRPr lang="ru-RU" sz="1200" b="1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обязательства, возникающие из государственных (муниципальных) заимствований, гарантий по обязательствам третьих лиц, другие обязательства в соответствии с видами долговых обязательств, установленными Бюджетным Кодексом РФ, принятые на себя Российской Федерацией, субъектом Российской Федерации или муниципальным образованием 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2940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Муниципальная </a:t>
                      </a:r>
                      <a:r>
                        <a:rPr lang="ru-RU" sz="1200" b="1" baseline="0" dirty="0" smtClean="0"/>
                        <a:t>программа города Невинномысска</a:t>
                      </a:r>
                      <a:endParaRPr lang="ru-RU" sz="1200" b="1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документ стратегического планирования, содержащий комплекс планируемых мероприятий, взаимоувязанных по задачам, срокам осуществления, исполнителям и ресурсам и обеспечивающих наиболее эффективное достижение целей и решение задач социально-экономического развития города Невинномысска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Заголовок 1"/>
          <p:cNvSpPr txBox="1">
            <a:spLocks/>
          </p:cNvSpPr>
          <p:nvPr/>
        </p:nvSpPr>
        <p:spPr>
          <a:xfrm>
            <a:off x="453484" y="5115452"/>
            <a:ext cx="5915025" cy="648071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67500" lnSpcReduction="2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ru-RU" sz="2475" dirty="0">
                <a:latin typeface="Arial Black" panose="020B0A04020102020204" pitchFamily="34" charset="0"/>
              </a:rPr>
              <a:t>Основные </a:t>
            </a:r>
            <a:r>
              <a:rPr lang="ru-RU" sz="2475" dirty="0" smtClean="0">
                <a:latin typeface="Arial Black" panose="020B0A04020102020204" pitchFamily="34" charset="0"/>
              </a:rPr>
              <a:t>направления бюджетной и налоговой политики города Невинномысска      на 2020-2022 годы</a:t>
            </a:r>
            <a:endParaRPr lang="ru-RU" sz="2475" dirty="0">
              <a:latin typeface="Arial Black" panose="020B0A04020102020204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61635" y="5825913"/>
            <a:ext cx="6435717" cy="474279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lnSpc>
                <a:spcPct val="107000"/>
              </a:lnSpc>
              <a:spcAft>
                <a:spcPts val="0"/>
              </a:spcAft>
            </a:pPr>
            <a:r>
              <a:rPr lang="ru-RU" sz="15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обеспечение стабильных налоговых условий для ведения предпринимательской деятельности</a:t>
            </a:r>
            <a:endParaRPr lang="ru-RU" sz="1500" b="1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61635" y="6439882"/>
            <a:ext cx="6435717" cy="518247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lnSpc>
                <a:spcPct val="107000"/>
              </a:lnSpc>
              <a:spcAft>
                <a:spcPts val="0"/>
              </a:spcAft>
            </a:pPr>
            <a:r>
              <a:rPr lang="ru-RU" sz="15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оценка эффективности налоговых расходов бюджета города, повышение эффективности управления муниципальными активами</a:t>
            </a:r>
            <a:endParaRPr lang="ru-RU" sz="1500" b="1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61635" y="7142733"/>
            <a:ext cx="6435717" cy="1106195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lnSpc>
                <a:spcPct val="107000"/>
              </a:lnSpc>
              <a:spcAft>
                <a:spcPts val="0"/>
              </a:spcAft>
            </a:pPr>
            <a:r>
              <a:rPr lang="ru-RU" sz="15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концентрация ресурсов на достижении целей, показателей и результатов региональных проектов, направленных на достижение соответствующих результатов федеральных проектов в рамках реализации национальных проектов</a:t>
            </a:r>
            <a:endParaRPr lang="ru-RU" sz="1500" b="1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61635" y="8388618"/>
            <a:ext cx="6435717" cy="590872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lnSpc>
                <a:spcPct val="107000"/>
              </a:lnSpc>
              <a:spcAft>
                <a:spcPts val="0"/>
              </a:spcAft>
            </a:pPr>
            <a:r>
              <a:rPr lang="ru-RU" sz="15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повышение эффективности расходования бюджетных средств, обеспечение открытости и прозрачности бюджетного процесса</a:t>
            </a:r>
            <a:endParaRPr lang="ru-RU" sz="1500" b="1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6"/>
          <p:cNvSpPr txBox="1">
            <a:spLocks noChangeArrowheads="1"/>
          </p:cNvSpPr>
          <p:nvPr/>
        </p:nvSpPr>
        <p:spPr bwMode="auto">
          <a:xfrm>
            <a:off x="6579064" y="8787426"/>
            <a:ext cx="46187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altLang="ru-RU" sz="16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7001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1644694"/>
              </p:ext>
            </p:extLst>
          </p:nvPr>
        </p:nvGraphicFramePr>
        <p:xfrm>
          <a:off x="332656" y="1475656"/>
          <a:ext cx="6336704" cy="68407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14604" y="395536"/>
            <a:ext cx="64807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города Невинномысска в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-2022 годах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разрезе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муниципальных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 направления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«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инфраструктуры»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784558" y="1136303"/>
            <a:ext cx="10523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лн. руб.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6"/>
          <p:cNvSpPr txBox="1">
            <a:spLocks noChangeArrowheads="1"/>
          </p:cNvSpPr>
          <p:nvPr/>
        </p:nvSpPr>
        <p:spPr bwMode="auto">
          <a:xfrm>
            <a:off x="6374632" y="8771158"/>
            <a:ext cx="46187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endParaRPr lang="ru-RU" altLang="ru-RU" sz="16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1325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32655" y="76019"/>
            <a:ext cx="6255695" cy="65920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750"/>
              </a:spcAft>
              <a:defRPr/>
            </a:pP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Муниципальная </a:t>
            </a: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программа </a:t>
            </a: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«Развитие жилищно-коммунального хозяйства города Невинномысска»</a:t>
            </a:r>
            <a:endParaRPr lang="ru-RU" sz="1600" b="1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769049" y="735224"/>
            <a:ext cx="2796021" cy="372743"/>
          </a:xfrm>
          <a:prstGeom prst="roundRect">
            <a:avLst>
              <a:gd name="adj" fmla="val 0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Сроки реализации программы</a:t>
            </a:r>
            <a:endParaRPr lang="en-US" sz="1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 </a:t>
            </a:r>
            <a:r>
              <a:rPr lang="ru-RU" sz="1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sz="1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годы</a:t>
            </a:r>
          </a:p>
        </p:txBody>
      </p:sp>
      <p:sp>
        <p:nvSpPr>
          <p:cNvPr id="4" name="TextBox 7"/>
          <p:cNvSpPr txBox="1">
            <a:spLocks noChangeArrowheads="1"/>
          </p:cNvSpPr>
          <p:nvPr/>
        </p:nvSpPr>
        <p:spPr bwMode="auto">
          <a:xfrm>
            <a:off x="4815655" y="972062"/>
            <a:ext cx="204234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9pPr>
          </a:lstStyle>
          <a:p>
            <a:pPr algn="ctr"/>
            <a:r>
              <a:rPr lang="ru-RU" sz="1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Общий объём расходов </a:t>
            </a:r>
            <a:endParaRPr lang="en-US" sz="1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годам реализации программы: </a:t>
            </a:r>
          </a:p>
          <a:p>
            <a:pPr algn="ctr"/>
            <a:r>
              <a:rPr lang="ru-RU" sz="1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 </a:t>
            </a:r>
            <a:r>
              <a:rPr lang="ru-RU" sz="1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1000,0 </a:t>
            </a:r>
            <a:r>
              <a:rPr lang="ru-RU" sz="1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руб.;</a:t>
            </a:r>
          </a:p>
          <a:p>
            <a:pPr algn="ctr"/>
            <a:r>
              <a:rPr lang="ru-RU" sz="1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– </a:t>
            </a:r>
            <a:r>
              <a:rPr lang="ru-RU" sz="1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147,8 </a:t>
            </a:r>
            <a:r>
              <a:rPr lang="ru-RU" sz="1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руб.;</a:t>
            </a:r>
          </a:p>
          <a:p>
            <a:pPr algn="ctr"/>
            <a:r>
              <a:rPr lang="en-US" sz="1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022 – </a:t>
            </a:r>
            <a:r>
              <a:rPr lang="ru-RU" sz="1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126,4 </a:t>
            </a:r>
            <a:r>
              <a:rPr lang="ru-RU" sz="1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484784" y="1233508"/>
            <a:ext cx="3455664" cy="180755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just"/>
            <a:r>
              <a:rPr lang="ru-RU" sz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улучшение жилищных условий населения города;	</a:t>
            </a:r>
          </a:p>
          <a:p>
            <a:pPr algn="just"/>
            <a:r>
              <a:rPr lang="ru-RU" sz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социальная поддержка населения;	</a:t>
            </a:r>
          </a:p>
          <a:p>
            <a:pPr algn="just"/>
            <a:r>
              <a:rPr lang="ru-RU" sz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экологической безопасности населения города;	</a:t>
            </a:r>
          </a:p>
          <a:p>
            <a:pPr algn="just"/>
            <a:r>
              <a:rPr lang="ru-RU" sz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современной транспортной инфраструктуры города;	</a:t>
            </a:r>
          </a:p>
          <a:p>
            <a:pPr algn="just"/>
            <a:r>
              <a:rPr lang="ru-RU" sz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уровня благоустройства территории города;	</a:t>
            </a:r>
          </a:p>
          <a:p>
            <a:pPr algn="just"/>
            <a:r>
              <a:rPr lang="ru-RU" sz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устойчивого функционирования систем коммунальной инфраструктуры;	</a:t>
            </a:r>
          </a:p>
          <a:p>
            <a:pPr algn="just"/>
            <a:r>
              <a:rPr lang="ru-RU" sz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эффективного использования энергетических ресурсов в системах коммунальной инфраструктуры города.	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7872" y="1705746"/>
            <a:ext cx="1323147" cy="72976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программы:</a:t>
            </a: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3181231789"/>
              </p:ext>
            </p:extLst>
          </p:nvPr>
        </p:nvGraphicFramePr>
        <p:xfrm>
          <a:off x="224295" y="3041058"/>
          <a:ext cx="6429369" cy="59727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5661248" y="2313517"/>
            <a:ext cx="9924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</a:t>
            </a:r>
            <a:r>
              <a:rPr lang="ru-RU" sz="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0" name="TextBox 6"/>
          <p:cNvSpPr txBox="1">
            <a:spLocks noChangeArrowheads="1"/>
          </p:cNvSpPr>
          <p:nvPr/>
        </p:nvSpPr>
        <p:spPr bwMode="auto">
          <a:xfrm>
            <a:off x="6396121" y="8783350"/>
            <a:ext cx="46187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</a:t>
            </a:r>
            <a:endParaRPr lang="ru-RU" altLang="ru-RU" sz="16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5668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32655" y="76019"/>
            <a:ext cx="6255695" cy="75156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750"/>
              </a:spcAft>
              <a:defRPr/>
            </a:pP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Муниципальная </a:t>
            </a: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программа </a:t>
            </a: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«Развитие жилищно-коммунального хозяйства города Невинномысска»</a:t>
            </a:r>
            <a:r>
              <a:rPr lang="en-US" sz="16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(</a:t>
            </a: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продолжение)</a:t>
            </a:r>
            <a:endParaRPr lang="ru-RU" sz="1600" b="1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480282" y="971600"/>
            <a:ext cx="3960439" cy="309530"/>
          </a:xfrm>
          <a:prstGeom prst="roundRect">
            <a:avLst>
              <a:gd name="adj" fmla="val 26105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 </a:t>
            </a:r>
            <a:r>
              <a:rPr lang="ru-RU" sz="1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муниципальной </a:t>
            </a: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187767" y="6977517"/>
            <a:ext cx="594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руб. </a:t>
            </a: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9422031"/>
              </p:ext>
            </p:extLst>
          </p:nvPr>
        </p:nvGraphicFramePr>
        <p:xfrm>
          <a:off x="46837" y="1547664"/>
          <a:ext cx="6766539" cy="740845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20478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2835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2835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2835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2835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648323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37679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9pPr>
                    </a:lstStyle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</a:rPr>
                        <a:t>Наименования показателя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9pPr>
                    </a:lstStyle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</a:rPr>
                        <a:t>2018 год 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9pPr>
                    </a:lstStyle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</a:rPr>
                        <a:t>2019 год 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9pPr>
                    </a:lstStyle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</a:rPr>
                        <a:t>2020 год 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9pPr>
                    </a:lstStyle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</a:rPr>
                        <a:t>2021 год 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9pPr>
                    </a:lstStyle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</a:rPr>
                        <a:t>2022 год 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4486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marL="0" indent="0"/>
                      <a:r>
                        <a:rPr lang="ru-RU" sz="12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доля обслуживаемой площади муниципального жилищного фонда (до ее заселения) от общей площади муниципального жилищного фонда,%</a:t>
                      </a:r>
                    </a:p>
                  </a:txBody>
                  <a:tcPr marL="7143" marR="7143" marT="7139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2,06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0" marR="68570" marT="34265" marB="34265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2,99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0" marR="68570" marT="34265" marB="34265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2,42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0" marR="68570" marT="34265" marB="34265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2,42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0" marR="68570" marT="34265" marB="34265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2,42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0" marR="68570" marT="34265" marB="34265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934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доля граждан из числа обратившихся, которым оказывается социальная помощь в соответствии с действующим законодательством,%</a:t>
                      </a:r>
                    </a:p>
                    <a:p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0" marR="68570" marT="34265" marB="34265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0" marR="68570" marT="34265" marB="34265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0" marR="68570" marT="34265" marB="34265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0" marR="68570" marT="34265" marB="34265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0" marR="68570" marT="34265" marB="34265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0" marR="68570" marT="34265" marB="34265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9887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r>
                        <a:rPr lang="ru-RU" sz="12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доля площади территории города охваченной мероприятиями по озеленению,%</a:t>
                      </a:r>
                    </a:p>
                  </a:txBody>
                  <a:tcPr marL="68570" marR="68570" marT="34265" marB="34265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1,14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0" marR="68570" marT="34265" marB="34265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1,14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0" marR="68570" marT="34265" marB="34265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1,14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0" marR="68570" marT="34265" marB="34265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1,14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0" marR="68570" marT="34265" marB="34265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1,14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0" marR="68570" marT="34265" marB="34265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5559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r>
                        <a:rPr lang="ru-RU" sz="12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доля обращений граждан, касающихся экологической обстановки в городе,%</a:t>
                      </a:r>
                    </a:p>
                  </a:txBody>
                  <a:tcPr marL="68570" marR="68570" marT="34265" marB="34265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0" marR="68570" marT="34265" marB="34265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0" marR="68570" marT="34265" marB="34265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0" marR="68570" marT="34265" marB="34265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0" marR="68570" marT="34265" marB="34265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0" marR="68570" marT="34265" marB="34265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5559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количество предприятий, проводящих мероприятия по улучшению экологической обстановки в городе, единиц</a:t>
                      </a:r>
                    </a:p>
                    <a:p>
                      <a:endParaRPr lang="ru-RU" sz="1200" b="0" i="0" u="none" strike="noStrike" kern="1200" baseline="0" dirty="0" smtClean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70" marR="68570" marT="34265" marB="3426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0" marR="68570" marT="34265" marB="3426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0" marR="68570" marT="34265" marB="3426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0" marR="68570" marT="34265" marB="3426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0" marR="68570" marT="34265" marB="3426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0" marR="68570" marT="34265" marB="34265"/>
                </a:tc>
              </a:tr>
              <a:tr h="55559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доля протяженности дорог, соответствующих нормативным требованиям,%</a:t>
                      </a:r>
                    </a:p>
                    <a:p>
                      <a:endParaRPr lang="ru-RU" sz="1200" b="0" i="0" u="none" strike="noStrike" kern="1200" baseline="0" dirty="0" smtClean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70" marR="68570" marT="34265" marB="3426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78,4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0" marR="68570" marT="34265" marB="3426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80,9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0" marR="68570" marT="34265" marB="3426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82,8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0" marR="68570" marT="34265" marB="3426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83,9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0" marR="68570" marT="34265" marB="3426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84,5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0" marR="68570" marT="34265" marB="34265"/>
                </a:tc>
              </a:tr>
              <a:tr h="55559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доля жалоб населения на состояние благоустройства территории города,%</a:t>
                      </a:r>
                    </a:p>
                    <a:p>
                      <a:endParaRPr lang="ru-RU" sz="1200" b="0" i="0" u="none" strike="noStrike" kern="1200" baseline="0" dirty="0" smtClean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70" marR="68570" marT="34265" marB="3426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0" marR="68570" marT="34265" marB="3426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0" marR="68570" marT="34265" marB="3426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0" marR="68570" marT="34265" marB="3426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0" marR="68570" marT="34265" marB="3426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0" marR="68570" marT="34265" marB="34265"/>
                </a:tc>
              </a:tr>
              <a:tr h="55559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уровень износа коммунальной инфраструктуры, %</a:t>
                      </a:r>
                    </a:p>
                    <a:p>
                      <a:endParaRPr lang="ru-RU" sz="1200" b="0" i="0" u="none" strike="noStrike" kern="1200" baseline="0" dirty="0" smtClean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70" marR="68570" marT="34265" marB="3426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75,4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0" marR="68570" marT="34265" marB="3426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75,3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0" marR="68570" marT="34265" marB="3426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75,2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0" marR="68570" marT="34265" marB="3426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75,1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0" marR="68570" marT="34265" marB="3426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75,0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0" marR="68570" marT="34265" marB="34265"/>
                </a:tc>
              </a:tr>
              <a:tr h="55559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расход электрической энергии в системах наружного освещения, квтч</a:t>
                      </a:r>
                    </a:p>
                    <a:p>
                      <a:endParaRPr lang="ru-RU" sz="1200" b="0" i="0" u="none" strike="noStrike" kern="1200" baseline="0" dirty="0" smtClean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70" marR="68570" marT="34265" marB="3426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3566450,00 </a:t>
                      </a:r>
                      <a:endParaRPr lang="ru-RU" sz="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0" marR="68570" marT="34265" marB="3426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3206915,08 </a:t>
                      </a:r>
                      <a:endParaRPr lang="ru-RU" sz="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0" marR="68570" marT="34265" marB="3426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3206915,08 </a:t>
                      </a:r>
                      <a:endParaRPr lang="ru-RU" sz="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0" marR="68570" marT="34265" marB="3426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3206915,08 </a:t>
                      </a:r>
                      <a:endParaRPr lang="ru-RU" sz="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0" marR="68570" marT="34265" marB="3426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3206915,08 </a:t>
                      </a:r>
                      <a:endParaRPr lang="ru-RU" sz="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0" marR="68570" marT="34265" marB="34265"/>
                </a:tc>
              </a:tr>
              <a:tr h="55559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доля молодых семей - участников программы, обеспеченных жильем, в рамках программы,%</a:t>
                      </a:r>
                    </a:p>
                    <a:p>
                      <a:endParaRPr lang="ru-RU" sz="1200" b="0" i="0" u="none" strike="noStrike" kern="1200" baseline="0" dirty="0" smtClean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70" marR="68570" marT="34265" marB="3426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2,16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0" marR="68570" marT="34265" marB="3426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4,2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0" marR="68570" marT="34265" marB="3426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34,37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0" marR="68570" marT="34265" marB="3426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0" marR="68570" marT="34265" marB="3426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0" marR="68570" marT="34265" marB="34265"/>
                </a:tc>
              </a:tr>
              <a:tr h="55559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доля расселенного непригодного жилья в общей площади непригодного жилья,%</a:t>
                      </a:r>
                    </a:p>
                    <a:p>
                      <a:endParaRPr lang="ru-RU" sz="1200" b="0" i="0" u="none" strike="noStrike" kern="1200" baseline="0" dirty="0" smtClean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70" marR="68570" marT="34265" marB="3426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0" marR="68570" marT="34265" marB="3426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0" marR="68570" marT="34265" marB="3426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0" marR="68570" marT="34265" marB="3426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0" marR="68570" marT="34265" marB="3426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0" marR="68570" marT="34265" marB="34265"/>
                </a:tc>
              </a:tr>
            </a:tbl>
          </a:graphicData>
        </a:graphic>
      </p:graphicFrame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6484800" y="8862007"/>
            <a:ext cx="46187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</a:t>
            </a:r>
            <a:endParaRPr lang="ru-RU" altLang="ru-RU" sz="16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1875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9"/>
          <p:cNvSpPr>
            <a:spLocks noChangeArrowheads="1"/>
          </p:cNvSpPr>
          <p:nvPr/>
        </p:nvSpPr>
        <p:spPr bwMode="auto">
          <a:xfrm>
            <a:off x="857252" y="2021659"/>
            <a:ext cx="184731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350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347211" y="858552"/>
            <a:ext cx="2880321" cy="467759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75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Сроки реализации программы: 2018 - </a:t>
            </a:r>
            <a:r>
              <a:rPr lang="ru-RU" sz="1275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sz="1275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годы</a:t>
            </a:r>
          </a:p>
        </p:txBody>
      </p:sp>
      <p:grpSp>
        <p:nvGrpSpPr>
          <p:cNvPr id="2" name="Группа 1"/>
          <p:cNvGrpSpPr/>
          <p:nvPr/>
        </p:nvGrpSpPr>
        <p:grpSpPr>
          <a:xfrm>
            <a:off x="3325281" y="728383"/>
            <a:ext cx="3331614" cy="1879198"/>
            <a:chOff x="710173" y="1978287"/>
            <a:chExt cx="2333349" cy="224032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710173" y="2049695"/>
              <a:ext cx="2333349" cy="152624"/>
            </a:xfrm>
            <a:prstGeom prst="rect">
              <a:avLst/>
            </a:prstGeom>
            <a:solidFill>
              <a:srgbClr val="CCFFFF"/>
            </a:solidFill>
            <a:ln w="190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/>
              <a:r>
                <a:rPr lang="ru-RU" sz="10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Повышение </a:t>
              </a:r>
              <a:r>
                <a:rPr lang="ru-RU" sz="1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качества и комфорта городской среды на территории города, уровня благоустройства территорий соответствующего функционального назначения (площадей, набережных, улиц, пешеходных зон, скверов, парков, иных </a:t>
              </a:r>
              <a:r>
                <a:rPr lang="ru-RU" sz="10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территорий), а </a:t>
              </a:r>
              <a:r>
                <a:rPr lang="ru-RU" sz="1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также территорий, прилегающих к многоквартирным домам, расположенным на территории </a:t>
              </a:r>
              <a:r>
                <a:rPr lang="ru-RU" sz="10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города.</a:t>
              </a:r>
              <a:endParaRPr 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Скругленный прямоугольник 19"/>
            <p:cNvSpPr/>
            <p:nvPr/>
          </p:nvSpPr>
          <p:spPr>
            <a:xfrm>
              <a:off x="1530168" y="1978287"/>
              <a:ext cx="1281087" cy="58550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ru-RU" sz="105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</a:t>
              </a:r>
              <a:r>
                <a:rPr lang="ru-RU" sz="105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Цель программы:</a:t>
              </a:r>
            </a:p>
          </p:txBody>
        </p:sp>
      </p:grpSp>
      <p:sp>
        <p:nvSpPr>
          <p:cNvPr id="2060" name="Rectangle 21"/>
          <p:cNvSpPr>
            <a:spLocks noChangeArrowheads="1"/>
          </p:cNvSpPr>
          <p:nvPr/>
        </p:nvSpPr>
        <p:spPr bwMode="auto">
          <a:xfrm>
            <a:off x="1403749" y="2170488"/>
            <a:ext cx="184731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350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6116" y="143607"/>
            <a:ext cx="695739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750"/>
              </a:spcAft>
              <a:defRPr/>
            </a:pP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Муниципальная </a:t>
            </a: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программа</a:t>
            </a:r>
            <a:b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«Формирование современной городской </a:t>
            </a: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среды в городе Невинномысске» </a:t>
            </a:r>
            <a:endParaRPr lang="ru-RU" sz="1600" b="1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237397" y="2898417"/>
            <a:ext cx="282311" cy="2040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200" b="1" dirty="0">
              <a:solidFill>
                <a:prstClr val="black"/>
              </a:solidFill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1382925" y="5618304"/>
            <a:ext cx="4057634" cy="340469"/>
          </a:xfrm>
          <a:prstGeom prst="roundRect">
            <a:avLst>
              <a:gd name="adj" fmla="val 24255"/>
            </a:avLst>
          </a:prstGeom>
          <a:solidFill>
            <a:schemeClr val="accent5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05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 </a:t>
            </a:r>
            <a:r>
              <a:rPr lang="ru-RU" sz="105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муниципальной </a:t>
            </a:r>
            <a:r>
              <a:rPr lang="ru-RU" sz="105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9084646"/>
              </p:ext>
            </p:extLst>
          </p:nvPr>
        </p:nvGraphicFramePr>
        <p:xfrm>
          <a:off x="112114" y="6012159"/>
          <a:ext cx="6599255" cy="30887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2263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13865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06551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9723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180529">
                <a:tc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</a:p>
                  </a:txBody>
                  <a:tcPr marL="68580" marR="68580" marT="34290" marB="34290"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</a:t>
                      </a:r>
                    </a:p>
                  </a:txBody>
                  <a:tcPr marL="68580" marR="68580" marT="34290" marB="34290"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</a:p>
                  </a:txBody>
                  <a:tcPr marL="68580" marR="68580" marT="34290" marB="34290"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</a:p>
                  </a:txBody>
                  <a:tcPr marL="68580" marR="68580" marT="34290" marB="34290">
                    <a:solidFill>
                      <a:srgbClr val="66C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27145">
                <a:tc>
                  <a:txBody>
                    <a:bodyPr/>
                    <a:lstStyle/>
                    <a:p>
                      <a:pPr marL="0" marR="0" lvl="0" indent="0" algn="just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i="0" u="none" strike="noStrike" kern="1200" baseline="0" dirty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Охват населения благоустроенными дворовыми территориями (доля населения, проживающего в жилом фонде с благоустроенными дворовыми территориями), нарастающим итогом на конец года</a:t>
                      </a:r>
                      <a:r>
                        <a:rPr lang="ru-RU" sz="800" b="1" dirty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800" b="1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68580" marR="68580" marT="34290" marB="34290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33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3,7</a:t>
                      </a:r>
                      <a:endParaRPr lang="ru-RU" sz="1200" b="1" dirty="0">
                        <a:solidFill>
                          <a:srgbClr val="003399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33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5,0</a:t>
                      </a:r>
                      <a:endParaRPr lang="ru-RU" sz="1200" b="1" dirty="0">
                        <a:solidFill>
                          <a:srgbClr val="003399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33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8,8</a:t>
                      </a:r>
                      <a:endParaRPr lang="ru-RU" sz="1200" b="1" dirty="0">
                        <a:solidFill>
                          <a:srgbClr val="003399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27145">
                <a:tc>
                  <a:txBody>
                    <a:bodyPr/>
                    <a:lstStyle/>
                    <a:p>
                      <a:pPr marL="0" marR="0" lvl="0" indent="0" algn="just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i="0" u="none" strike="noStrike" kern="1200" baseline="0" dirty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Охват населения благоустроенными общественными территориями (доля населения, проживающего в пешеходной доступности к благоустроенным общественным территориям), нарастающим итогом на конец года</a:t>
                      </a:r>
                      <a:r>
                        <a:rPr lang="ru-RU" sz="800" b="1" dirty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800" b="1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68580" marR="68580" marT="34290" marB="34290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33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22,7</a:t>
                      </a:r>
                      <a:endParaRPr lang="ru-RU" sz="1200" b="1" dirty="0">
                        <a:solidFill>
                          <a:srgbClr val="003399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33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60,0</a:t>
                      </a:r>
                      <a:endParaRPr lang="ru-RU" sz="1200" b="1" dirty="0">
                        <a:solidFill>
                          <a:srgbClr val="003399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33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68,0</a:t>
                      </a:r>
                      <a:endParaRPr lang="ru-RU" sz="1200" b="1" dirty="0">
                        <a:solidFill>
                          <a:srgbClr val="003399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99FF9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27145">
                <a:tc>
                  <a:txBody>
                    <a:bodyPr/>
                    <a:lstStyle/>
                    <a:p>
                      <a:pPr marL="0" marR="0" lvl="0" indent="0" algn="just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i="0" u="none" strike="noStrike" kern="1200" baseline="0" dirty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Объем привлеченных из бюджета Ставропольского края субсидий и иных межбюджетных трансфертов на 1 рубль финансового обеспечения Программы за счет средств бюджета города в рамках повышения качества и комфорта городской среды, рублей на рубль</a:t>
                      </a:r>
                    </a:p>
                  </a:txBody>
                  <a:tcPr marL="68580" marR="68580" marT="34290" marB="34290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33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13,3</a:t>
                      </a:r>
                      <a:endParaRPr lang="ru-RU" sz="1200" b="1" dirty="0">
                        <a:solidFill>
                          <a:srgbClr val="003399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33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17,7</a:t>
                      </a:r>
                      <a:endParaRPr lang="ru-RU" sz="1200" b="1" dirty="0">
                        <a:solidFill>
                          <a:srgbClr val="003399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33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17,3</a:t>
                      </a:r>
                      <a:endParaRPr lang="ru-RU" sz="1200" b="1" dirty="0">
                        <a:solidFill>
                          <a:srgbClr val="003399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99FF99"/>
                    </a:solidFill>
                  </a:tcPr>
                </a:tc>
              </a:tr>
              <a:tr h="411607">
                <a:tc>
                  <a:txBody>
                    <a:bodyPr/>
                    <a:lstStyle/>
                    <a:p>
                      <a:pPr marL="0" marR="0" lvl="0" indent="0" algn="just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i="0" u="none" strike="noStrike" kern="1200" baseline="0" dirty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Доля граждан, принявших участие в рейтинговом голосовании по выбору общественных территорий, нарастающим итогом на конец года,%</a:t>
                      </a:r>
                    </a:p>
                  </a:txBody>
                  <a:tcPr marL="68580" marR="68580" marT="34290" marB="34290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33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4,2</a:t>
                      </a:r>
                      <a:endParaRPr lang="ru-RU" sz="1200" b="1" dirty="0">
                        <a:solidFill>
                          <a:srgbClr val="003399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33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8,5</a:t>
                      </a:r>
                      <a:endParaRPr lang="ru-RU" sz="1200" b="1" dirty="0">
                        <a:solidFill>
                          <a:srgbClr val="003399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33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12,6</a:t>
                      </a:r>
                      <a:endParaRPr lang="ru-RU" sz="1200" b="1" dirty="0">
                        <a:solidFill>
                          <a:srgbClr val="003399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99FF99"/>
                    </a:solidFill>
                  </a:tcPr>
                </a:tc>
              </a:tr>
              <a:tr h="296068">
                <a:tc>
                  <a:txBody>
                    <a:bodyPr/>
                    <a:lstStyle/>
                    <a:p>
                      <a:pPr marL="0" marR="0" lvl="0" indent="0" algn="just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i="0" u="none" strike="noStrike" kern="1200" baseline="0" dirty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Доля благоустроенных дворовых территорий в общем количестве дворовых территорий, нарастающим итогом на конец года,%</a:t>
                      </a:r>
                    </a:p>
                  </a:txBody>
                  <a:tcPr marL="68580" marR="68580" marT="34290" marB="34290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33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2,8</a:t>
                      </a:r>
                      <a:endParaRPr lang="ru-RU" sz="1200" b="1" dirty="0">
                        <a:solidFill>
                          <a:srgbClr val="003399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33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3,6</a:t>
                      </a:r>
                      <a:endParaRPr lang="ru-RU" sz="1200" b="1" dirty="0">
                        <a:solidFill>
                          <a:srgbClr val="003399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33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5,9</a:t>
                      </a:r>
                      <a:endParaRPr lang="ru-RU" sz="1200" b="1" dirty="0">
                        <a:solidFill>
                          <a:srgbClr val="003399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99FF99"/>
                    </a:solidFill>
                  </a:tcPr>
                </a:tc>
              </a:tr>
              <a:tr h="482689">
                <a:tc>
                  <a:txBody>
                    <a:bodyPr/>
                    <a:lstStyle/>
                    <a:p>
                      <a:pPr marL="0" marR="0" lvl="0" indent="0" algn="just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i="0" u="none" strike="noStrike" kern="1200" baseline="0" dirty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Доля благоустроенных общественных территорий, в общем количестве общественных территорий, нарастающим итогом на конец года,%</a:t>
                      </a:r>
                    </a:p>
                  </a:txBody>
                  <a:tcPr marL="68580" marR="68580" marT="34290" marB="34290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33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14,3</a:t>
                      </a:r>
                      <a:endParaRPr lang="ru-RU" sz="1200" b="1" dirty="0">
                        <a:solidFill>
                          <a:srgbClr val="003399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33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42,9</a:t>
                      </a:r>
                      <a:endParaRPr lang="ru-RU" sz="1200" b="1" dirty="0">
                        <a:solidFill>
                          <a:srgbClr val="003399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33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57,1</a:t>
                      </a:r>
                      <a:endParaRPr lang="ru-RU" sz="1200" b="1" dirty="0">
                        <a:solidFill>
                          <a:srgbClr val="003399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99FF9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1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38171732"/>
              </p:ext>
            </p:extLst>
          </p:nvPr>
        </p:nvGraphicFramePr>
        <p:xfrm>
          <a:off x="407160" y="2660967"/>
          <a:ext cx="6046175" cy="29039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461" y="1288939"/>
            <a:ext cx="2906071" cy="1409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TextBox 6"/>
          <p:cNvSpPr txBox="1">
            <a:spLocks noChangeArrowheads="1"/>
          </p:cNvSpPr>
          <p:nvPr/>
        </p:nvSpPr>
        <p:spPr bwMode="auto">
          <a:xfrm>
            <a:off x="6489397" y="8795542"/>
            <a:ext cx="46187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33</a:t>
            </a:r>
            <a:endParaRPr lang="ru-RU" altLang="ru-RU" sz="16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7931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9"/>
          <p:cNvSpPr>
            <a:spLocks noChangeArrowheads="1"/>
          </p:cNvSpPr>
          <p:nvPr/>
        </p:nvSpPr>
        <p:spPr bwMode="auto">
          <a:xfrm>
            <a:off x="857252" y="2021659"/>
            <a:ext cx="184731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350" dirty="0">
              <a:solidFill>
                <a:prstClr val="black"/>
              </a:solidFill>
              <a:cs typeface="Arial" charset="0"/>
            </a:endParaRPr>
          </a:p>
        </p:txBody>
      </p:sp>
      <p:pic>
        <p:nvPicPr>
          <p:cNvPr id="1028" name="Picture 4" descr="Картинки по запросу картинка ремонт дорог в ивановской области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000"/>
                    </a14:imgEffect>
                    <a14:imgEffect>
                      <a14:brightnessContrast bright="1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699"/>
          <a:stretch/>
        </p:blipFill>
        <p:spPr bwMode="auto">
          <a:xfrm>
            <a:off x="4572867" y="1665679"/>
            <a:ext cx="2092513" cy="15229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Скругленный прямоугольник 18"/>
          <p:cNvSpPr/>
          <p:nvPr/>
        </p:nvSpPr>
        <p:spPr>
          <a:xfrm>
            <a:off x="568151" y="752101"/>
            <a:ext cx="3095092" cy="41087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Сроки реализации программы: </a:t>
            </a:r>
            <a:endParaRPr lang="ru-RU" sz="11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1100" b="1" dirty="0" smtClean="0">
                <a:ln w="9525">
                  <a:solidFill>
                    <a:prstClr val="black"/>
                  </a:solidFill>
                </a:ln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 </a:t>
            </a:r>
            <a:r>
              <a:rPr lang="ru-RU" sz="1100" b="1" dirty="0">
                <a:ln w="9525">
                  <a:solidFill>
                    <a:prstClr val="black"/>
                  </a:solidFill>
                </a:ln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100" b="1" dirty="0" smtClean="0">
                <a:ln w="9525">
                  <a:solidFill>
                    <a:prstClr val="black"/>
                  </a:solidFill>
                </a:ln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</a:t>
            </a:r>
            <a:r>
              <a:rPr lang="ru-RU" sz="1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годы</a:t>
            </a:r>
          </a:p>
        </p:txBody>
      </p:sp>
      <p:sp>
        <p:nvSpPr>
          <p:cNvPr id="2060" name="Rectangle 21"/>
          <p:cNvSpPr>
            <a:spLocks noChangeArrowheads="1"/>
          </p:cNvSpPr>
          <p:nvPr/>
        </p:nvSpPr>
        <p:spPr bwMode="auto">
          <a:xfrm>
            <a:off x="1403749" y="2170488"/>
            <a:ext cx="184731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350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88105"/>
            <a:ext cx="674855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750"/>
              </a:spcAft>
              <a:defRPr/>
            </a:pPr>
            <a:r>
              <a:rPr lang="ru-RU" sz="1400" b="1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3399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Муниципальная </a:t>
            </a:r>
            <a:r>
              <a:rPr lang="ru-RU" sz="1400" b="1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3399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программа </a:t>
            </a:r>
            <a:r>
              <a:rPr lang="ru-RU" sz="1400" b="1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3399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                                                                            «Безопасные и качественные автомобильные дороги города Невинномысска»</a:t>
            </a:r>
            <a:endParaRPr lang="ru-RU" sz="1400" b="1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solidFill>
                <a:srgbClr val="003399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graphicFrame>
        <p:nvGraphicFramePr>
          <p:cNvPr id="6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25505863"/>
              </p:ext>
            </p:extLst>
          </p:nvPr>
        </p:nvGraphicFramePr>
        <p:xfrm>
          <a:off x="129904" y="3238910"/>
          <a:ext cx="6479571" cy="38499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Скругленный прямоугольник 1"/>
          <p:cNvSpPr/>
          <p:nvPr/>
        </p:nvSpPr>
        <p:spPr>
          <a:xfrm>
            <a:off x="129904" y="1354675"/>
            <a:ext cx="3971588" cy="43586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Подпрограмма </a:t>
            </a:r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нормативного состояния дорожной сети города </a:t>
            </a:r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Невинномысска»</a:t>
            </a:r>
            <a:endParaRPr lang="ru-RU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1" name="Таблица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1162718"/>
              </p:ext>
            </p:extLst>
          </p:nvPr>
        </p:nvGraphicFramePr>
        <p:xfrm>
          <a:off x="129905" y="7501995"/>
          <a:ext cx="6479571" cy="15273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0003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0312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2008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4807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667817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640451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292866">
                <a:tc>
                  <a:txBody>
                    <a:bodyPr/>
                    <a:lstStyle/>
                    <a:p>
                      <a:pPr algn="ctr"/>
                      <a:r>
                        <a:rPr lang="ru-RU" sz="800" dirty="0"/>
                        <a:t>НАИМЕНОВАНИЕ ПОКАЗАТЕЛЯ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2020</a:t>
                      </a:r>
                      <a:r>
                        <a:rPr lang="ru-RU" sz="800" baseline="0" dirty="0" smtClean="0"/>
                        <a:t> </a:t>
                      </a:r>
                      <a:r>
                        <a:rPr lang="ru-RU" sz="800" dirty="0"/>
                        <a:t>год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2021 </a:t>
                      </a:r>
                      <a:r>
                        <a:rPr lang="ru-RU" sz="800" dirty="0"/>
                        <a:t>год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2022 </a:t>
                      </a:r>
                      <a:r>
                        <a:rPr lang="ru-RU" sz="800" dirty="0"/>
                        <a:t>год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2023 </a:t>
                      </a:r>
                      <a:r>
                        <a:rPr lang="ru-RU" sz="800" dirty="0"/>
                        <a:t>год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2024 </a:t>
                      </a:r>
                      <a:r>
                        <a:rPr lang="ru-RU" sz="800" dirty="0"/>
                        <a:t>год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0798">
                <a:tc>
                  <a:txBody>
                    <a:bodyPr/>
                    <a:lstStyle/>
                    <a:p>
                      <a:r>
                        <a:rPr lang="ru-RU" sz="800" b="0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Увеличение к концу 2024 года доли автомобильных дорог общего пользования местного значения города Невинномысска, включенных в состав Ставропольской городской агломерации, соответствующих нормативным требованиям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/>
                        <a:t>0,6</a:t>
                      </a:r>
                      <a:endParaRPr lang="ru-RU" sz="800" b="1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/>
                        <a:t>0,6</a:t>
                      </a:r>
                      <a:endParaRPr lang="ru-RU" sz="800" b="1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/>
                        <a:t>0,6</a:t>
                      </a:r>
                      <a:endParaRPr lang="ru-RU" sz="800" b="1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/>
                        <a:t>0,6</a:t>
                      </a:r>
                      <a:endParaRPr lang="ru-RU" sz="800" b="1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/>
                        <a:t>0,6</a:t>
                      </a:r>
                      <a:endParaRPr lang="ru-RU" sz="800" b="1" dirty="0"/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07155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Снижение к концу 2024 года количества мест концентрации дорожно-транспортных происшествий (аварийно-опасных участков) на дорожной сети города Невинномысска в два раза по сравнению с 2018 годом</a:t>
                      </a:r>
                    </a:p>
                    <a:p>
                      <a:endParaRPr lang="ru-RU" sz="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/>
                        <a:t>0,4</a:t>
                      </a:r>
                      <a:endParaRPr lang="ru-RU" sz="800" b="1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/>
                        <a:t>0,4</a:t>
                      </a:r>
                      <a:endParaRPr lang="ru-RU" sz="800" b="1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/>
                        <a:t>0,4</a:t>
                      </a:r>
                      <a:endParaRPr lang="ru-RU" sz="800" b="1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/>
                        <a:t>0,4</a:t>
                      </a:r>
                      <a:endParaRPr lang="ru-RU" sz="800" b="1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smtClean="0"/>
                        <a:t>0,4</a:t>
                      </a:r>
                      <a:endParaRPr lang="ru-RU" sz="800" b="1" dirty="0"/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6" name="Скругленный прямоугольник 25"/>
          <p:cNvSpPr/>
          <p:nvPr/>
        </p:nvSpPr>
        <p:spPr>
          <a:xfrm>
            <a:off x="1987677" y="7181254"/>
            <a:ext cx="3057457" cy="240512"/>
          </a:xfrm>
          <a:prstGeom prst="roundRect">
            <a:avLst>
              <a:gd name="adj" fmla="val 50000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25" b="1" dirty="0" smtClean="0">
                <a:solidFill>
                  <a:prstClr val="black"/>
                </a:solidFill>
              </a:rPr>
              <a:t>Весовые коэффициенты</a:t>
            </a:r>
            <a:endParaRPr lang="ru-RU" sz="1125" b="1" dirty="0">
              <a:solidFill>
                <a:prstClr val="black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540346" y="707941"/>
            <a:ext cx="2208208" cy="87012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100" b="1" dirty="0">
                <a:solidFill>
                  <a:prstClr val="black"/>
                </a:solidFill>
                <a:latin typeface="Times New Roman" panose="02020603050405020304" pitchFamily="18" charset="0"/>
                <a:ea typeface="Meiryo UI" panose="020B0604030504040204" pitchFamily="34" charset="-128"/>
                <a:cs typeface="Times New Roman" panose="02020603050405020304" pitchFamily="18" charset="0"/>
              </a:rPr>
              <a:t>Общий объём расходов:</a:t>
            </a:r>
          </a:p>
          <a:p>
            <a:pPr algn="ctr">
              <a:defRPr/>
            </a:pPr>
            <a:endParaRPr lang="ru-RU" sz="1100" b="1" dirty="0">
              <a:solidFill>
                <a:prstClr val="black"/>
              </a:solidFill>
              <a:latin typeface="Times New Roman" panose="02020603050405020304" pitchFamily="18" charset="0"/>
              <a:ea typeface="Meiryo UI" panose="020B0604030504040204" pitchFamily="34" charset="-128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11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Meiryo UI" panose="020B0604030504040204" pitchFamily="34" charset="-128"/>
                <a:cs typeface="Times New Roman" panose="02020603050405020304" pitchFamily="18" charset="0"/>
              </a:rPr>
              <a:t>2020 </a:t>
            </a:r>
            <a:r>
              <a:rPr lang="ru-RU" sz="1100" b="1" dirty="0">
                <a:solidFill>
                  <a:prstClr val="black"/>
                </a:solidFill>
                <a:latin typeface="Times New Roman" panose="02020603050405020304" pitchFamily="18" charset="0"/>
                <a:ea typeface="Meiryo UI" panose="020B0604030504040204" pitchFamily="34" charset="-128"/>
                <a:cs typeface="Times New Roman" panose="02020603050405020304" pitchFamily="18" charset="0"/>
              </a:rPr>
              <a:t>год – </a:t>
            </a:r>
            <a:r>
              <a:rPr lang="ru-RU" sz="11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Meiryo UI" panose="020B0604030504040204" pitchFamily="34" charset="-128"/>
                <a:cs typeface="Times New Roman" panose="02020603050405020304" pitchFamily="18" charset="0"/>
              </a:rPr>
              <a:t>220,9 млн</a:t>
            </a:r>
            <a:r>
              <a:rPr lang="ru-RU" sz="1100" b="1" dirty="0">
                <a:solidFill>
                  <a:prstClr val="black"/>
                </a:solidFill>
                <a:latin typeface="Times New Roman" panose="02020603050405020304" pitchFamily="18" charset="0"/>
                <a:ea typeface="Meiryo UI" panose="020B0604030504040204" pitchFamily="34" charset="-128"/>
                <a:cs typeface="Times New Roman" panose="02020603050405020304" pitchFamily="18" charset="0"/>
              </a:rPr>
              <a:t>. руб.;</a:t>
            </a:r>
          </a:p>
          <a:p>
            <a:pPr algn="ctr">
              <a:defRPr/>
            </a:pPr>
            <a:r>
              <a:rPr lang="ru-RU" sz="1100" b="1" dirty="0">
                <a:solidFill>
                  <a:prstClr val="black"/>
                </a:solidFill>
                <a:latin typeface="Times New Roman" panose="02020603050405020304" pitchFamily="18" charset="0"/>
                <a:ea typeface="Meiryo UI" panose="020B0604030504040204" pitchFamily="34" charset="-128"/>
                <a:cs typeface="Times New Roman" panose="02020603050405020304" pitchFamily="18" charset="0"/>
              </a:rPr>
              <a:t> 2021  год – </a:t>
            </a:r>
            <a:r>
              <a:rPr lang="ru-RU" sz="11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Meiryo UI" panose="020B0604030504040204" pitchFamily="34" charset="-128"/>
                <a:cs typeface="Times New Roman" panose="02020603050405020304" pitchFamily="18" charset="0"/>
              </a:rPr>
              <a:t>203,5 </a:t>
            </a:r>
            <a:r>
              <a:rPr lang="ru-RU" sz="1100" b="1" dirty="0">
                <a:solidFill>
                  <a:prstClr val="black"/>
                </a:solidFill>
                <a:latin typeface="Times New Roman" panose="02020603050405020304" pitchFamily="18" charset="0"/>
                <a:ea typeface="Meiryo UI" panose="020B0604030504040204" pitchFamily="34" charset="-128"/>
                <a:cs typeface="Times New Roman" panose="02020603050405020304" pitchFamily="18" charset="0"/>
              </a:rPr>
              <a:t>млн. руб</a:t>
            </a:r>
            <a:r>
              <a:rPr lang="ru-RU" sz="11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Meiryo UI" panose="020B0604030504040204" pitchFamily="34" charset="-128"/>
                <a:cs typeface="Times New Roman" panose="02020603050405020304" pitchFamily="18" charset="0"/>
              </a:rPr>
              <a:t>.</a:t>
            </a:r>
            <a:endParaRPr lang="ru-RU" sz="1100" b="1" dirty="0">
              <a:solidFill>
                <a:prstClr val="black"/>
              </a:solidFill>
              <a:latin typeface="Times New Roman" panose="02020603050405020304" pitchFamily="18" charset="0"/>
              <a:ea typeface="Meiryo UI" panose="020B060403050404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25" name="Пятиугольник 24"/>
          <p:cNvSpPr/>
          <p:nvPr/>
        </p:nvSpPr>
        <p:spPr>
          <a:xfrm>
            <a:off x="129903" y="1931319"/>
            <a:ext cx="4410441" cy="1257358"/>
          </a:xfrm>
          <a:prstGeom prst="homePlate">
            <a:avLst>
              <a:gd name="adj" fmla="val 25147"/>
            </a:avLst>
          </a:prstGeom>
          <a:solidFill>
            <a:srgbClr val="B8870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подпрограммы направлена на</a:t>
            </a:r>
            <a:r>
              <a:rPr lang="ru-RU" sz="13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171450" indent="-171450" algn="just">
              <a:buFont typeface="Wingdings" panose="05000000000000000000" pitchFamily="2" charset="2"/>
              <a:buChar char="Ø"/>
            </a:pP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приведение в нормативное состояние автомобильных дорог общего пользования местного значения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171450" indent="-171450" algn="just">
              <a:buFont typeface="Wingdings" panose="05000000000000000000" pitchFamily="2" charset="2"/>
              <a:buChar char="Ø"/>
            </a:pP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устранение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опасных участков на автомобильных дорогах общего пользования местного значения</a:t>
            </a:r>
            <a:r>
              <a:rPr lang="ru-RU" sz="1200" dirty="0"/>
              <a:t>	</a:t>
            </a:r>
          </a:p>
          <a:p>
            <a:pPr algn="ctr"/>
            <a:endParaRPr lang="ru-RU" sz="10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6"/>
          <p:cNvSpPr txBox="1">
            <a:spLocks noChangeArrowheads="1"/>
          </p:cNvSpPr>
          <p:nvPr/>
        </p:nvSpPr>
        <p:spPr bwMode="auto">
          <a:xfrm>
            <a:off x="6517613" y="8805446"/>
            <a:ext cx="46187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34</a:t>
            </a:r>
            <a:endParaRPr lang="ru-RU" altLang="ru-RU" sz="16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1507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48680" y="251520"/>
            <a:ext cx="61926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города Невинномысска в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году в разрезе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муниципальных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 направления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«Муниципальное управление и безопасность»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91929825"/>
              </p:ext>
            </p:extLst>
          </p:nvPr>
        </p:nvGraphicFramePr>
        <p:xfrm>
          <a:off x="116632" y="1482626"/>
          <a:ext cx="6480720" cy="73378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805264" y="1174850"/>
            <a:ext cx="9361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лн. руб.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6"/>
          <p:cNvSpPr txBox="1">
            <a:spLocks noChangeArrowheads="1"/>
          </p:cNvSpPr>
          <p:nvPr/>
        </p:nvSpPr>
        <p:spPr bwMode="auto">
          <a:xfrm>
            <a:off x="6366412" y="8795542"/>
            <a:ext cx="46187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</a:t>
            </a:r>
            <a:endParaRPr lang="ru-RU" altLang="ru-RU" sz="16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0477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rrow: Pentagon 2">
            <a:extLst>
              <a:ext uri="{FF2B5EF4-FFF2-40B4-BE49-F238E27FC236}">
                <a16:creationId xmlns:a16="http://schemas.microsoft.com/office/drawing/2014/main" xmlns="" id="{FD9C7E57-479F-43DA-8F71-D1ED1D859C78}"/>
              </a:ext>
            </a:extLst>
          </p:cNvPr>
          <p:cNvSpPr/>
          <p:nvPr/>
        </p:nvSpPr>
        <p:spPr>
          <a:xfrm>
            <a:off x="122034" y="1226215"/>
            <a:ext cx="4634724" cy="495930"/>
          </a:xfrm>
          <a:prstGeom prst="homePlat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Arrow: Pentagon 4">
            <a:extLst>
              <a:ext uri="{FF2B5EF4-FFF2-40B4-BE49-F238E27FC236}">
                <a16:creationId xmlns:a16="http://schemas.microsoft.com/office/drawing/2014/main" xmlns="" id="{0CD71D03-79C9-4AFB-9E21-FC7620FB235A}"/>
              </a:ext>
            </a:extLst>
          </p:cNvPr>
          <p:cNvSpPr/>
          <p:nvPr/>
        </p:nvSpPr>
        <p:spPr>
          <a:xfrm>
            <a:off x="109600" y="1784578"/>
            <a:ext cx="3175383" cy="630950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6A2766C5-8C5C-46F9-9059-A567478299AB}"/>
              </a:ext>
            </a:extLst>
          </p:cNvPr>
          <p:cNvSpPr txBox="1"/>
          <p:nvPr/>
        </p:nvSpPr>
        <p:spPr>
          <a:xfrm>
            <a:off x="153361" y="1244176"/>
            <a:ext cx="356367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муниципальной службы в администрации города Невинномысска и ее </a:t>
            </a:r>
            <a:r>
              <a:rPr lang="ru-RU" sz="11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органах</a:t>
            </a:r>
            <a:endParaRPr lang="ru-RU" sz="11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67F9CF14-F47D-421A-A92E-EC6E052DF7A8}"/>
              </a:ext>
            </a:extLst>
          </p:cNvPr>
          <p:cNvSpPr txBox="1"/>
          <p:nvPr/>
        </p:nvSpPr>
        <p:spPr>
          <a:xfrm>
            <a:off x="122034" y="1790000"/>
            <a:ext cx="259228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Противодействие коррупции в администрации города Невинномысска и ее </a:t>
            </a:r>
            <a:r>
              <a:rPr lang="ru-RU" sz="11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органах</a:t>
            </a:r>
            <a:endParaRPr lang="ru-RU" sz="11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485284B3-C04A-450B-905F-6482BCDC5FD9}"/>
              </a:ext>
            </a:extLst>
          </p:cNvPr>
          <p:cNvSpPr txBox="1"/>
          <p:nvPr/>
        </p:nvSpPr>
        <p:spPr>
          <a:xfrm>
            <a:off x="3514975" y="1239179"/>
            <a:ext cx="9152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51435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103,50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defTabSz="51435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 smtClean="0">
                <a:latin typeface="Times New Roman" panose="02020603050405020304" pitchFamily="18" charset="0"/>
                <a:ea typeface="Noto Sans" panose="020B0502040504020204" pitchFamily="34"/>
                <a:cs typeface="Times New Roman" panose="02020603050405020304" pitchFamily="18" charset="0"/>
              </a:rPr>
              <a:t>тыс. </a:t>
            </a:r>
            <a:r>
              <a:rPr lang="ru-RU" sz="1100" b="1" dirty="0">
                <a:latin typeface="Times New Roman" panose="02020603050405020304" pitchFamily="18" charset="0"/>
                <a:ea typeface="Noto Sans" panose="020B0502040504020204" pitchFamily="34"/>
                <a:cs typeface="Times New Roman" panose="02020603050405020304" pitchFamily="18" charset="0"/>
              </a:rPr>
              <a:t>руб.</a:t>
            </a:r>
            <a:endParaRPr lang="en-GB" sz="1100" b="1" dirty="0">
              <a:latin typeface="Times New Roman" panose="02020603050405020304" pitchFamily="18" charset="0"/>
              <a:ea typeface="Noto Sans" panose="020B0502040504020204" pitchFamily="34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821E67C6-944D-410A-B5E2-A861DC868A0B}"/>
              </a:ext>
            </a:extLst>
          </p:cNvPr>
          <p:cNvSpPr txBox="1"/>
          <p:nvPr/>
        </p:nvSpPr>
        <p:spPr>
          <a:xfrm>
            <a:off x="2321645" y="1848578"/>
            <a:ext cx="81932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51435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20,00</a:t>
            </a:r>
          </a:p>
          <a:p>
            <a:pPr algn="just" defTabSz="51435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 smtClean="0">
                <a:latin typeface="Times New Roman" panose="02020603050405020304" pitchFamily="18" charset="0"/>
                <a:ea typeface="Noto Sans" panose="020B0502040504020204" pitchFamily="34"/>
                <a:cs typeface="Times New Roman" panose="02020603050405020304" pitchFamily="18" charset="0"/>
              </a:rPr>
              <a:t>тыс. руб. </a:t>
            </a:r>
            <a:endParaRPr lang="en-GB" sz="1100" b="1" dirty="0">
              <a:latin typeface="Times New Roman" panose="02020603050405020304" pitchFamily="18" charset="0"/>
              <a:ea typeface="Noto Sans" panose="020B0502040504020204" pitchFamily="34"/>
              <a:cs typeface="Times New Roman" panose="02020603050405020304" pitchFamily="18" charset="0"/>
            </a:endParaRPr>
          </a:p>
        </p:txBody>
      </p:sp>
      <p:sp>
        <p:nvSpPr>
          <p:cNvPr id="34" name="Заголовок 1"/>
          <p:cNvSpPr txBox="1">
            <a:spLocks/>
          </p:cNvSpPr>
          <p:nvPr/>
        </p:nvSpPr>
        <p:spPr>
          <a:xfrm>
            <a:off x="188647" y="176936"/>
            <a:ext cx="6568022" cy="78471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</a:t>
            </a:r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Aft>
                <a:spcPts val="0"/>
              </a:spcAft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 муниципальной службы и противодействие коррупции в администрации города Невинномысска и ее органах»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4810326" y="1184524"/>
            <a:ext cx="1840380" cy="2190804"/>
          </a:xfrm>
          <a:prstGeom prst="round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Объем расходов на реализацию </a:t>
            </a:r>
            <a:r>
              <a:rPr lang="ru-RU" sz="105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050" b="1" u="sn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 год </a:t>
            </a: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123,50 тыс. </a:t>
            </a: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руб.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год– </a:t>
            </a:r>
            <a:endParaRPr lang="ru-RU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123,50 тыс. </a:t>
            </a: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руб.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</a:t>
            </a:r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123,50 тыс. </a:t>
            </a: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114184" y="2632579"/>
            <a:ext cx="92299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2020 год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ятиугольник 12"/>
          <p:cNvSpPr/>
          <p:nvPr/>
        </p:nvSpPr>
        <p:spPr>
          <a:xfrm>
            <a:off x="171147" y="3430006"/>
            <a:ext cx="4536497" cy="492933"/>
          </a:xfrm>
          <a:prstGeom prst="homePlate">
            <a:avLst>
              <a:gd name="adj" fmla="val 5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51435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100" b="1" dirty="0">
              <a:solidFill>
                <a:srgbClr val="FFFFFF"/>
              </a:solidFill>
              <a:latin typeface="Times New Roman" panose="02020603050405020304" pitchFamily="18" charset="0"/>
              <a:ea typeface="Noto Sans" panose="020B0502040504020204" pitchFamily="34"/>
              <a:cs typeface="Times New Roman" panose="02020603050405020304" pitchFamily="18" charset="0"/>
            </a:endParaRPr>
          </a:p>
        </p:txBody>
      </p:sp>
      <p:sp>
        <p:nvSpPr>
          <p:cNvPr id="17" name="Пятиугольник 16"/>
          <p:cNvSpPr/>
          <p:nvPr/>
        </p:nvSpPr>
        <p:spPr>
          <a:xfrm>
            <a:off x="170507" y="3992992"/>
            <a:ext cx="3018933" cy="700267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726048" y="4836032"/>
            <a:ext cx="1699269" cy="32108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год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Пятиугольник 26"/>
          <p:cNvSpPr/>
          <p:nvPr/>
        </p:nvSpPr>
        <p:spPr>
          <a:xfrm>
            <a:off x="188647" y="5463090"/>
            <a:ext cx="4555784" cy="522424"/>
          </a:xfrm>
          <a:prstGeom prst="homePlat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Пятиугольник 27"/>
          <p:cNvSpPr/>
          <p:nvPr/>
        </p:nvSpPr>
        <p:spPr>
          <a:xfrm>
            <a:off x="188647" y="6051581"/>
            <a:ext cx="3046831" cy="697598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1065391" y="6842952"/>
            <a:ext cx="1007789" cy="42438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год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170507" y="7651095"/>
            <a:ext cx="658616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Целью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муниципальной </a:t>
            </a: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программы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является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высококвалифицированного кадрового состава администрации города Невинномысска;	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эффективной системы противодействия коррупции в администрации города Невинномысска и ее органах, формирование в обществе антикоррупционного сознания и нетерпимости к коррупционному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поведению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6A2766C5-8C5C-46F9-9059-A567478299AB}"/>
              </a:ext>
            </a:extLst>
          </p:cNvPr>
          <p:cNvSpPr txBox="1"/>
          <p:nvPr/>
        </p:nvSpPr>
        <p:spPr>
          <a:xfrm>
            <a:off x="188647" y="3437239"/>
            <a:ext cx="356367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муниципальной службы в администрации города Невинномысска и ее </a:t>
            </a:r>
            <a:r>
              <a:rPr lang="ru-RU" sz="11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органах</a:t>
            </a:r>
            <a:endParaRPr lang="ru-RU" sz="11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6A2766C5-8C5C-46F9-9059-A567478299AB}"/>
              </a:ext>
            </a:extLst>
          </p:cNvPr>
          <p:cNvSpPr txBox="1"/>
          <p:nvPr/>
        </p:nvSpPr>
        <p:spPr>
          <a:xfrm>
            <a:off x="188647" y="5494679"/>
            <a:ext cx="356367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муниципальной службы в администрации города Невинномысска и ее </a:t>
            </a:r>
            <a:r>
              <a:rPr lang="ru-RU" sz="11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органах</a:t>
            </a:r>
            <a:endParaRPr lang="ru-RU" sz="11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485284B3-C04A-450B-905F-6482BCDC5FD9}"/>
              </a:ext>
            </a:extLst>
          </p:cNvPr>
          <p:cNvSpPr txBox="1"/>
          <p:nvPr/>
        </p:nvSpPr>
        <p:spPr>
          <a:xfrm>
            <a:off x="3752318" y="3415244"/>
            <a:ext cx="9152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51435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103,50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defTabSz="51435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 smtClean="0">
                <a:latin typeface="Times New Roman" panose="02020603050405020304" pitchFamily="18" charset="0"/>
                <a:ea typeface="Noto Sans" panose="020B0502040504020204" pitchFamily="34"/>
                <a:cs typeface="Times New Roman" panose="02020603050405020304" pitchFamily="18" charset="0"/>
              </a:rPr>
              <a:t>тыс. </a:t>
            </a:r>
            <a:r>
              <a:rPr lang="ru-RU" sz="1100" b="1" dirty="0">
                <a:latin typeface="Times New Roman" panose="02020603050405020304" pitchFamily="18" charset="0"/>
                <a:ea typeface="Noto Sans" panose="020B0502040504020204" pitchFamily="34"/>
                <a:cs typeface="Times New Roman" panose="02020603050405020304" pitchFamily="18" charset="0"/>
              </a:rPr>
              <a:t>руб.</a:t>
            </a:r>
            <a:endParaRPr lang="en-GB" sz="1100" b="1" dirty="0">
              <a:latin typeface="Times New Roman" panose="02020603050405020304" pitchFamily="18" charset="0"/>
              <a:ea typeface="Noto Sans" panose="020B0502040504020204" pitchFamily="34"/>
              <a:cs typeface="Times New Roman" panose="02020603050405020304" pitchFamily="18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485284B3-C04A-450B-905F-6482BCDC5FD9}"/>
              </a:ext>
            </a:extLst>
          </p:cNvPr>
          <p:cNvSpPr txBox="1"/>
          <p:nvPr/>
        </p:nvSpPr>
        <p:spPr>
          <a:xfrm>
            <a:off x="3800205" y="5471595"/>
            <a:ext cx="9152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51435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103,50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defTabSz="51435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 smtClean="0">
                <a:latin typeface="Times New Roman" panose="02020603050405020304" pitchFamily="18" charset="0"/>
                <a:ea typeface="Noto Sans" panose="020B0502040504020204" pitchFamily="34"/>
                <a:cs typeface="Times New Roman" panose="02020603050405020304" pitchFamily="18" charset="0"/>
              </a:rPr>
              <a:t>тыс. </a:t>
            </a:r>
            <a:r>
              <a:rPr lang="ru-RU" sz="1100" b="1" dirty="0">
                <a:latin typeface="Times New Roman" panose="02020603050405020304" pitchFamily="18" charset="0"/>
                <a:ea typeface="Noto Sans" panose="020B0502040504020204" pitchFamily="34"/>
                <a:cs typeface="Times New Roman" panose="02020603050405020304" pitchFamily="18" charset="0"/>
              </a:rPr>
              <a:t>руб.</a:t>
            </a:r>
            <a:endParaRPr lang="en-GB" sz="1100" b="1" dirty="0">
              <a:latin typeface="Times New Roman" panose="02020603050405020304" pitchFamily="18" charset="0"/>
              <a:ea typeface="Noto Sans" panose="020B0502040504020204" pitchFamily="34"/>
              <a:cs typeface="Times New Roman" panose="02020603050405020304" pitchFamily="18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67F9CF14-F47D-421A-A92E-EC6E052DF7A8}"/>
              </a:ext>
            </a:extLst>
          </p:cNvPr>
          <p:cNvSpPr txBox="1"/>
          <p:nvPr/>
        </p:nvSpPr>
        <p:spPr>
          <a:xfrm>
            <a:off x="188647" y="4009336"/>
            <a:ext cx="259228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Противодействие коррупции в администрации города Невинномысска и ее </a:t>
            </a:r>
            <a:r>
              <a:rPr lang="ru-RU" sz="11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органах</a:t>
            </a:r>
            <a:endParaRPr lang="ru-RU" sz="11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821E67C6-944D-410A-B5E2-A861DC868A0B}"/>
              </a:ext>
            </a:extLst>
          </p:cNvPr>
          <p:cNvSpPr txBox="1"/>
          <p:nvPr/>
        </p:nvSpPr>
        <p:spPr>
          <a:xfrm>
            <a:off x="2304653" y="4067530"/>
            <a:ext cx="81932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51435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20,00</a:t>
            </a:r>
          </a:p>
          <a:p>
            <a:pPr algn="just" defTabSz="51435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 smtClean="0">
                <a:latin typeface="Times New Roman" panose="02020603050405020304" pitchFamily="18" charset="0"/>
                <a:ea typeface="Noto Sans" panose="020B0502040504020204" pitchFamily="34"/>
                <a:cs typeface="Times New Roman" panose="02020603050405020304" pitchFamily="18" charset="0"/>
              </a:rPr>
              <a:t>тыс. руб. </a:t>
            </a:r>
            <a:endParaRPr lang="en-GB" sz="1100" b="1" dirty="0">
              <a:latin typeface="Times New Roman" panose="02020603050405020304" pitchFamily="18" charset="0"/>
              <a:ea typeface="Noto Sans" panose="020B0502040504020204" pitchFamily="34"/>
              <a:cs typeface="Times New Roman" panose="02020603050405020304" pitchFamily="18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67F9CF14-F47D-421A-A92E-EC6E052DF7A8}"/>
              </a:ext>
            </a:extLst>
          </p:cNvPr>
          <p:cNvSpPr txBox="1"/>
          <p:nvPr/>
        </p:nvSpPr>
        <p:spPr>
          <a:xfrm>
            <a:off x="188647" y="6072650"/>
            <a:ext cx="259228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Противодействие коррупции в администрации города Невинномысска и ее </a:t>
            </a:r>
            <a:r>
              <a:rPr lang="ru-RU" sz="11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органах</a:t>
            </a:r>
            <a:endParaRPr lang="ru-RU" sz="11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821E67C6-944D-410A-B5E2-A861DC868A0B}"/>
              </a:ext>
            </a:extLst>
          </p:cNvPr>
          <p:cNvSpPr txBox="1"/>
          <p:nvPr/>
        </p:nvSpPr>
        <p:spPr>
          <a:xfrm>
            <a:off x="2282581" y="6114848"/>
            <a:ext cx="81932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51435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20,00</a:t>
            </a:r>
          </a:p>
          <a:p>
            <a:pPr algn="just" defTabSz="51435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 smtClean="0">
                <a:latin typeface="Times New Roman" panose="02020603050405020304" pitchFamily="18" charset="0"/>
                <a:ea typeface="Noto Sans" panose="020B0502040504020204" pitchFamily="34"/>
                <a:cs typeface="Times New Roman" panose="02020603050405020304" pitchFamily="18" charset="0"/>
              </a:rPr>
              <a:t>тыс. руб. </a:t>
            </a:r>
            <a:endParaRPr lang="en-GB" sz="1100" b="1" dirty="0">
              <a:latin typeface="Times New Roman" panose="02020603050405020304" pitchFamily="18" charset="0"/>
              <a:ea typeface="Noto Sans" panose="020B0502040504020204" pitchFamily="34"/>
              <a:cs typeface="Times New Roman" panose="02020603050405020304" pitchFamily="18" charset="0"/>
            </a:endParaRPr>
          </a:p>
        </p:txBody>
      </p:sp>
      <p:pic>
        <p:nvPicPr>
          <p:cNvPr id="50" name="Рисунок 9" descr="large_941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3982" y="5992125"/>
            <a:ext cx="2414284" cy="16080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5726" y="3938510"/>
            <a:ext cx="2343594" cy="14962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9" name="TextBox 6"/>
          <p:cNvSpPr txBox="1">
            <a:spLocks noChangeArrowheads="1"/>
          </p:cNvSpPr>
          <p:nvPr/>
        </p:nvSpPr>
        <p:spPr bwMode="auto">
          <a:xfrm>
            <a:off x="6333320" y="8783350"/>
            <a:ext cx="46187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</a:t>
            </a:r>
            <a:endParaRPr lang="ru-RU" altLang="ru-RU" sz="16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6159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34195" y="-7992"/>
            <a:ext cx="686776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</a:t>
            </a:r>
            <a:r>
              <a:rPr lang="ru-RU" alt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«Межнациональные отношения, поддержка казачества, профилактика экстремизма, терроризма, правонарушений и наркомании в городе Невинномысске» </a:t>
            </a:r>
            <a:endParaRPr lang="ru-RU" sz="1600" b="1" dirty="0">
              <a:solidFill>
                <a:prstClr val="black"/>
              </a:solidFill>
            </a:endParaRPr>
          </a:p>
        </p:txBody>
      </p:sp>
      <p:sp>
        <p:nvSpPr>
          <p:cNvPr id="11" name="Прямоугольник 3"/>
          <p:cNvSpPr>
            <a:spLocks noChangeArrowheads="1"/>
          </p:cNvSpPr>
          <p:nvPr/>
        </p:nvSpPr>
        <p:spPr bwMode="auto">
          <a:xfrm>
            <a:off x="260648" y="1626640"/>
            <a:ext cx="6438892" cy="1169551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9pPr>
          </a:lstStyle>
          <a:p>
            <a:pPr algn="just" eaLnBrk="1" hangingPunct="1"/>
            <a:r>
              <a:rPr lang="ru-RU" altLang="ru-RU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Цель </a:t>
            </a:r>
            <a:r>
              <a:rPr lang="ru-RU" altLang="ru-RU" sz="1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муниципальной </a:t>
            </a:r>
            <a:r>
              <a:rPr lang="ru-RU" altLang="ru-RU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программы </a:t>
            </a:r>
            <a:r>
              <a:rPr lang="ru-RU" altLang="ru-RU" sz="1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– стабилизация и гармонизация межнациональных и межконфессиональных отношений в городе, укрепление общероссийской идентичности населения города, сохранение и развитие традиционной казачьей культуры, недопущение террористических проявлений на территории города, укрепление общественного порядка</a:t>
            </a:r>
            <a:endParaRPr lang="ru-RU" altLang="ru-RU" sz="14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48049" y="6176566"/>
            <a:ext cx="4345590" cy="43858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sz="1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Объемы бюджетных ассигнований на реализацию </a:t>
            </a:r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муниципальной </a:t>
            </a:r>
            <a:r>
              <a:rPr lang="ru-RU" sz="1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программы, </a:t>
            </a:r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тыс. </a:t>
            </a:r>
            <a:r>
              <a:rPr lang="ru-RU" sz="1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руб.</a:t>
            </a: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1210465"/>
              </p:ext>
            </p:extLst>
          </p:nvPr>
        </p:nvGraphicFramePr>
        <p:xfrm>
          <a:off x="182285" y="6801958"/>
          <a:ext cx="4502316" cy="20097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079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7717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7717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7717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254172"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реализации</a:t>
                      </a:r>
                    </a:p>
                  </a:txBody>
                  <a:tcPr marL="51443" marR="51443" marT="34289" marB="3428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</a:p>
                  </a:txBody>
                  <a:tcPr marL="51443" marR="51443" marT="34289" marB="342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</a:t>
                      </a:r>
                    </a:p>
                  </a:txBody>
                  <a:tcPr marL="51443" marR="51443" marT="34289" marB="342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</a:p>
                  </a:txBody>
                  <a:tcPr marL="51443" marR="51443" marT="34289" marB="342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49884"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Наименование подпрограммы</a:t>
                      </a:r>
                      <a:endParaRPr lang="ru-RU" sz="11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1443" marR="51443" marT="34289" marB="3428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just"/>
                      <a:r>
                        <a:rPr lang="ru-RU" sz="10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Межнациональные отношения, поддержка казачества и профилактики экстремизма в городе Невинномысске</a:t>
                      </a:r>
                    </a:p>
                  </a:txBody>
                  <a:tcPr marL="51443" marR="51443" marT="34289" marB="3428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b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40,0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43" marR="51443" marT="34289" marB="3428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b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40,0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43" marR="51443" marT="34289" marB="3428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b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40,0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43" marR="51443" marT="34289" marB="3428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08622">
                <a:tc>
                  <a:txBody>
                    <a:bodyPr/>
                    <a:lstStyle/>
                    <a:p>
                      <a:r>
                        <a:rPr lang="ru-RU" sz="10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Профилактика терроризма, правонарушений и наркомании в городе Невинномысске</a:t>
                      </a:r>
                    </a:p>
                  </a:txBody>
                  <a:tcPr marL="51443" marR="51443" marT="34289" marB="3428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1083,07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43" marR="51443" marT="34289" marB="3428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140,96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43" marR="51443" marT="34289" marB="3428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140,96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43" marR="51443" marT="34289" marB="3428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01743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ИТОГО:</a:t>
                      </a:r>
                      <a:endParaRPr lang="ru-RU" sz="11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1443" marR="51443" marT="34289" marB="3428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ru-RU" sz="11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1123,07</a:t>
                      </a:r>
                      <a:endParaRPr lang="ru-RU" sz="11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1443" marR="51443" marT="34289" marB="3428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ru-RU" sz="11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180,96</a:t>
                      </a:r>
                      <a:endParaRPr lang="ru-RU" sz="11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1443" marR="51443" marT="34289" marB="3428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ru-RU" sz="11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180,96</a:t>
                      </a:r>
                      <a:endParaRPr lang="ru-RU" sz="11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1443" marR="51443" marT="34289" marB="3428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940161" y="1081038"/>
            <a:ext cx="4919045" cy="442799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 реализации программы: 2020 - 2022 годы</a:t>
            </a: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2023965"/>
              </p:ext>
            </p:extLst>
          </p:nvPr>
        </p:nvGraphicFramePr>
        <p:xfrm>
          <a:off x="248048" y="3219664"/>
          <a:ext cx="6391996" cy="2804272"/>
        </p:xfrm>
        <a:graphic>
          <a:graphicData uri="http://schemas.openxmlformats.org/drawingml/2006/table">
            <a:tbl>
              <a:tblPr firstRow="1" bandRow="1"/>
              <a:tblGrid>
                <a:gridCol w="445031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076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8352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8352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8352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38352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220063">
                <a:tc>
                  <a:txBody>
                    <a:bodyPr/>
                    <a:lstStyle>
                      <a:lvl1pPr marL="0" algn="l" rtl="0" eaLnBrk="1" hangingPunct="1">
                        <a:defRPr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rtl="0" eaLnBrk="1" hangingPunct="1">
                        <a:defRPr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rtl="0" eaLnBrk="1" hangingPunct="1">
                        <a:defRPr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hangingPunct="1">
                        <a:defRPr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hangingPunct="1">
                        <a:defRPr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hangingPunct="1">
                        <a:defRPr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hangingPunct="1">
                        <a:defRPr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hangingPunct="1">
                        <a:defRPr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hangingPunct="1">
                        <a:defRPr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реализации</a:t>
                      </a:r>
                    </a:p>
                  </a:txBody>
                  <a:tcPr marL="51439" marR="51439" marT="34297" marB="342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>
                      <a:lvl1pPr marL="0" algn="l" rtl="0" eaLnBrk="1" hangingPunct="1">
                        <a:defRPr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rtl="0" eaLnBrk="1" hangingPunct="1">
                        <a:defRPr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rtl="0" eaLnBrk="1" hangingPunct="1">
                        <a:defRPr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hangingPunct="1">
                        <a:defRPr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hangingPunct="1">
                        <a:defRPr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hangingPunct="1">
                        <a:defRPr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hangingPunct="1">
                        <a:defRPr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hangingPunct="1">
                        <a:defRPr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hangingPunct="1">
                        <a:defRPr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ru-RU" sz="11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</a:t>
                      </a:r>
                    </a:p>
                  </a:txBody>
                  <a:tcPr marL="51439" marR="51439" marT="34297" marB="342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>
                      <a:lvl1pPr marL="0" algn="l" rtl="0" eaLnBrk="1" hangingPunct="1">
                        <a:defRPr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rtl="0" eaLnBrk="1" hangingPunct="1">
                        <a:defRPr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rtl="0" eaLnBrk="1" hangingPunct="1">
                        <a:defRPr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hangingPunct="1">
                        <a:defRPr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hangingPunct="1">
                        <a:defRPr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hangingPunct="1">
                        <a:defRPr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hangingPunct="1">
                        <a:defRPr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hangingPunct="1">
                        <a:defRPr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hangingPunct="1">
                        <a:defRPr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ru-RU" sz="11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</a:p>
                  </a:txBody>
                  <a:tcPr marL="51439" marR="51439" marT="34297" marB="342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>
                      <a:lvl1pPr marL="0" algn="l" rtl="0" eaLnBrk="1" hangingPunct="1">
                        <a:defRPr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rtl="0" eaLnBrk="1" hangingPunct="1">
                        <a:defRPr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rtl="0" eaLnBrk="1" hangingPunct="1">
                        <a:defRPr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hangingPunct="1">
                        <a:defRPr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hangingPunct="1">
                        <a:defRPr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hangingPunct="1">
                        <a:defRPr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hangingPunct="1">
                        <a:defRPr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hangingPunct="1">
                        <a:defRPr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hangingPunct="1">
                        <a:defRPr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ru-RU" sz="11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</a:p>
                  </a:txBody>
                  <a:tcPr marL="51439" marR="51439" marT="34297" marB="342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>
                      <a:lvl1pPr marL="0" algn="l" rtl="0" eaLnBrk="1" hangingPunct="1">
                        <a:defRPr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rtl="0" eaLnBrk="1" hangingPunct="1">
                        <a:defRPr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rtl="0" eaLnBrk="1" hangingPunct="1">
                        <a:defRPr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hangingPunct="1">
                        <a:defRPr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hangingPunct="1">
                        <a:defRPr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hangingPunct="1">
                        <a:defRPr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hangingPunct="1">
                        <a:defRPr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hangingPunct="1">
                        <a:defRPr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hangingPunct="1">
                        <a:defRPr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ru-RU" sz="11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9" marR="51439" marT="34297" marB="342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>
                      <a:lvl1pPr marL="0" algn="l" rtl="0" eaLnBrk="1" hangingPunct="1">
                        <a:defRPr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rtl="0" eaLnBrk="1" hangingPunct="1">
                        <a:defRPr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rtl="0" eaLnBrk="1" hangingPunct="1">
                        <a:defRPr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hangingPunct="1">
                        <a:defRPr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hangingPunct="1">
                        <a:defRPr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hangingPunct="1">
                        <a:defRPr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hangingPunct="1">
                        <a:defRPr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hangingPunct="1">
                        <a:defRPr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hangingPunct="1">
                        <a:defRPr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ru-RU" sz="11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9" marR="51439" marT="34297" marB="342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20063">
                <a:tc>
                  <a:txBody>
                    <a:bodyPr/>
                    <a:lstStyle>
                      <a:lvl1pPr marL="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457200" rtl="0" eaLnBrk="1" latinLnBrk="0" hangingPunct="1"/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  <a:endParaRPr lang="ru-RU" sz="11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1439" marR="51439" marT="34297" marB="342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47211">
                <a:tc>
                  <a:txBody>
                    <a:bodyPr/>
                    <a:lstStyle>
                      <a:lvl1pPr marL="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just"/>
                      <a:r>
                        <a:rPr lang="ru-RU" sz="9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Доля населения города, считающего состояние межнациональных отношений и межконфессиональных отношений в городе стабильным, в общей численности населения города, на конец года,%</a:t>
                      </a:r>
                    </a:p>
                  </a:txBody>
                  <a:tcPr marL="51439" marR="51439" marT="34297" marB="342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ru-RU" sz="110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9" marR="51439" marT="34297" marB="3429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ru-RU" sz="110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9" marR="51439" marT="34297" marB="3429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9" marR="51439" marT="34297" marB="3429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71,5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9" marR="51439" marT="34297" marB="3429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71,8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9" marR="51439" marT="34297" marB="3429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19440">
                <a:tc>
                  <a:txBody>
                    <a:bodyPr/>
                    <a:lstStyle>
                      <a:lvl1pPr marL="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ru-RU" sz="9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Доля населения города, считающего состояние межнациональных отношений в городе конфликтным, в общей численности населения города, на конец года,%</a:t>
                      </a:r>
                    </a:p>
                  </a:txBody>
                  <a:tcPr marL="51439" marR="51439" marT="34297" marB="342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9" marR="51439" marT="34297" marB="3429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9" marR="51439" marT="34297" marB="3429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9" marR="51439" marT="34297" marB="3429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9" marR="51439" marT="34297" marB="3429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9" marR="51439" marT="34297" marB="3429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19440">
                <a:tc>
                  <a:txBody>
                    <a:bodyPr/>
                    <a:lstStyle>
                      <a:lvl1pPr marL="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ru-RU" sz="9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Доля населения города, у которого сформирована общероссийская гражданская идентичность, из числа опрошенных граждан, на конец года,%</a:t>
                      </a:r>
                    </a:p>
                  </a:txBody>
                  <a:tcPr marL="51439" marR="51439" marT="34297" marB="342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9" marR="51439" marT="34297" marB="3429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9" marR="51439" marT="34297" marB="3429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9" marR="51439" marT="34297" marB="3429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9" marR="51439" marT="34297" marB="3429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9" marR="51439" marT="34297" marB="3429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19440">
                <a:tc>
                  <a:txBody>
                    <a:bodyPr/>
                    <a:lstStyle>
                      <a:lvl1pPr marL="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ru-RU" sz="9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Численность граждан, принявших участие в мероприятиях, прививающих культурно-исторические традиции казачества, за год, человек</a:t>
                      </a:r>
                    </a:p>
                  </a:txBody>
                  <a:tcPr marL="51439" marR="51439" marT="34297" marB="342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9" marR="51439" marT="34297" marB="3429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9" marR="51439" marT="34297" marB="3429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9" marR="51439" marT="34297" marB="3429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205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9" marR="51439" marT="34297" marB="3429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rtl="0" eaLnBrk="1" hangingPunct="1">
                        <a:defRPr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210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9" marR="51439" marT="34297" marB="3429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19440">
                <a:tc>
                  <a:txBody>
                    <a:bodyPr/>
                    <a:lstStyle/>
                    <a:p>
                      <a:pPr marL="0" marR="0" lvl="0" indent="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Доля правонарушений террористической направленности в общем количестве правонарушений, на конец года,%</a:t>
                      </a:r>
                    </a:p>
                  </a:txBody>
                  <a:tcPr marL="51439" marR="51439" marT="34297" marB="342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9" marR="51439" marT="34297" marB="3429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9" marR="51439" marT="34297" marB="3429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9" marR="51439" marT="34297" marB="3429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9" marR="51439" marT="34297" marB="3429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9" marR="51439" marT="34297" marB="3429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47211">
                <a:tc>
                  <a:txBody>
                    <a:bodyPr/>
                    <a:lstStyle/>
                    <a:p>
                      <a:pPr marL="0" marR="0" lvl="0" indent="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Степень обеспеченности средствами инженерно-технической защищенности мест массового пребывания людей на территории города, на конец года,%</a:t>
                      </a:r>
                    </a:p>
                    <a:p>
                      <a:pPr marL="0" marR="0" lvl="0" indent="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b="0" i="0" u="none" strike="noStrike" kern="1200" baseline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1439" marR="51439" marT="34297" marB="342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88,9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9" marR="51439" marT="34297" marB="3429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89,5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9" marR="51439" marT="34297" marB="3429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9" marR="51439" marT="34297" marB="3429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9" marR="51439" marT="34297" marB="3429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9" marR="51439" marT="34297" marB="3429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8" name="Прямоугольник 17"/>
          <p:cNvSpPr/>
          <p:nvPr/>
        </p:nvSpPr>
        <p:spPr>
          <a:xfrm>
            <a:off x="1383459" y="2856093"/>
            <a:ext cx="4032448" cy="284693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Показатели </a:t>
            </a:r>
            <a:r>
              <a:rPr lang="ru-RU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муниципальной </a:t>
            </a:r>
            <a:r>
              <a:rPr lang="ru-RU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программы</a:t>
            </a:r>
          </a:p>
        </p:txBody>
      </p:sp>
      <p:pic>
        <p:nvPicPr>
          <p:cNvPr id="12" name="Рисунок 6" descr="13742_151_01bg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0051" y="6064340"/>
            <a:ext cx="1981683" cy="14019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0051" y="7506677"/>
            <a:ext cx="2012605" cy="13353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TextBox 6"/>
          <p:cNvSpPr txBox="1">
            <a:spLocks noChangeArrowheads="1"/>
          </p:cNvSpPr>
          <p:nvPr/>
        </p:nvSpPr>
        <p:spPr bwMode="auto">
          <a:xfrm>
            <a:off x="6342585" y="8777425"/>
            <a:ext cx="46187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37</a:t>
            </a:r>
            <a:endParaRPr lang="ru-RU" altLang="ru-RU" sz="16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9153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3567966" y="-38441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92279" y="194328"/>
            <a:ext cx="63088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ДОЛГ ГОРОДА НЕВИННОМЫССКА И РАСХОДЫ НА ЕГО ОБСЛУЖИВАНИЕ</a:t>
            </a:r>
            <a:endParaRPr lang="ru-RU" b="1" dirty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Текст 4"/>
          <p:cNvSpPr>
            <a:spLocks noGrp="1"/>
          </p:cNvSpPr>
          <p:nvPr>
            <p:ph type="body" idx="1"/>
          </p:nvPr>
        </p:nvSpPr>
        <p:spPr>
          <a:xfrm>
            <a:off x="132670" y="2366712"/>
            <a:ext cx="3114245" cy="186596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  <a:softEdge rad="330200"/>
          </a:effectLst>
          <a:scene3d>
            <a:camera prst="perspectiveFront"/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pPr algn="just"/>
            <a:r>
              <a:rPr 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</a:t>
            </a:r>
            <a:r>
              <a:rPr lang="ru-RU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долг </a:t>
            </a:r>
            <a:r>
              <a:rPr 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города Невинномысска </a:t>
            </a:r>
            <a:r>
              <a:rPr lang="ru-RU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обязательства </a:t>
            </a:r>
            <a:r>
              <a:rPr 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города </a:t>
            </a:r>
            <a:r>
              <a:rPr lang="ru-RU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привлеченным кредитам банков, бюджетным кредитам из федерального бюджета</a:t>
            </a:r>
            <a:r>
              <a:rPr 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бюджетным кредитам, привлеченным из бюджета Ставропольского края и муниципальным гарантиям</a:t>
            </a:r>
            <a:endParaRPr lang="ru-RU" sz="105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Объект 8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30" y="939754"/>
            <a:ext cx="1314046" cy="1078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15" name="Схема 14"/>
          <p:cNvGraphicFramePr/>
          <p:nvPr>
            <p:extLst>
              <p:ext uri="{D42A27DB-BD31-4B8C-83A1-F6EECF244321}">
                <p14:modId xmlns:p14="http://schemas.microsoft.com/office/powerpoint/2010/main" val="1995594620"/>
              </p:ext>
            </p:extLst>
          </p:nvPr>
        </p:nvGraphicFramePr>
        <p:xfrm>
          <a:off x="1988841" y="1475656"/>
          <a:ext cx="4824535" cy="7381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7113092"/>
              </p:ext>
            </p:extLst>
          </p:nvPr>
        </p:nvGraphicFramePr>
        <p:xfrm>
          <a:off x="3401144" y="2555775"/>
          <a:ext cx="3240360" cy="15780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334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2413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4287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45537">
                <a:tc>
                  <a:txBody>
                    <a:bodyPr/>
                    <a:lstStyle/>
                    <a:p>
                      <a:pPr algn="ctr"/>
                      <a:r>
                        <a:rPr lang="ru-RU" sz="1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  <a:endParaRPr lang="ru-RU" sz="18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lang="ru-RU" sz="18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ru-RU" sz="18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32508">
                <a:tc>
                  <a:txBody>
                    <a:bodyPr/>
                    <a:lstStyle/>
                    <a:p>
                      <a:pPr algn="ctr"/>
                      <a:r>
                        <a:rPr lang="ru-RU" sz="2400" b="1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27,1</a:t>
                      </a:r>
                    </a:p>
                    <a:p>
                      <a:pPr algn="ctr"/>
                      <a:r>
                        <a:rPr lang="ru-RU" sz="1400" b="1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млн.руб.</a:t>
                      </a:r>
                      <a:endParaRPr lang="ru-RU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30,1</a:t>
                      </a:r>
                    </a:p>
                    <a:p>
                      <a:pPr algn="ctr"/>
                      <a:r>
                        <a:rPr lang="ru-RU" sz="1400" b="1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млн.руб.</a:t>
                      </a:r>
                      <a:endParaRPr lang="ru-RU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35,2</a:t>
                      </a:r>
                    </a:p>
                    <a:p>
                      <a:pPr algn="ctr"/>
                      <a:r>
                        <a:rPr lang="ru-RU" sz="1400" b="1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млн.руб.</a:t>
                      </a:r>
                      <a:endParaRPr lang="ru-RU" sz="14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20" name="Объект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08640113"/>
              </p:ext>
            </p:extLst>
          </p:nvPr>
        </p:nvGraphicFramePr>
        <p:xfrm>
          <a:off x="404664" y="4672808"/>
          <a:ext cx="6084079" cy="4003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9" name="TextBox 6"/>
          <p:cNvSpPr txBox="1">
            <a:spLocks noChangeArrowheads="1"/>
          </p:cNvSpPr>
          <p:nvPr/>
        </p:nvSpPr>
        <p:spPr bwMode="auto">
          <a:xfrm>
            <a:off x="6370187" y="8755940"/>
            <a:ext cx="46187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38</a:t>
            </a:r>
            <a:endParaRPr lang="ru-RU" altLang="ru-RU" sz="16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4672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37068" y="323528"/>
            <a:ext cx="6336704" cy="7495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700"/>
              </a:lnSpc>
              <a:defRPr/>
            </a:pPr>
            <a:r>
              <a:rPr lang="ru-RU" altLang="ru-RU" dirty="0">
                <a:ln w="3175" cmpd="sng">
                  <a:solidFill>
                    <a:schemeClr val="tx1"/>
                  </a:solidFill>
                  <a:prstDash val="solid"/>
                </a:ln>
                <a:latin typeface="Century Gothic" panose="020B0502020202020204" pitchFamily="34" charset="0"/>
                <a:cs typeface="Times New Roman" pitchFamily="18" charset="0"/>
              </a:rPr>
              <a:t>Долговая нагрузка бюджета города Невинномысска в 2017-2021 годах</a:t>
            </a: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95989279"/>
              </p:ext>
            </p:extLst>
          </p:nvPr>
        </p:nvGraphicFramePr>
        <p:xfrm>
          <a:off x="260649" y="1187624"/>
          <a:ext cx="6480720" cy="3312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Прямоугольник 2"/>
          <p:cNvSpPr>
            <a:spLocks noChangeArrowheads="1"/>
          </p:cNvSpPr>
          <p:nvPr/>
        </p:nvSpPr>
        <p:spPr bwMode="auto">
          <a:xfrm>
            <a:off x="-43992" y="4651827"/>
            <a:ext cx="680464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Book Antiqu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Book Antiqu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Book Antiqu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Book Antiqu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Book Antiqua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СОПОСТАВЛЕНИЕ ПАРАМЕТРОВ </a:t>
            </a:r>
            <a:r>
              <a:rPr lang="ru-RU" altLang="ru-RU" sz="12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МУНИЦИПАЛЬНОГО </a:t>
            </a:r>
            <a:r>
              <a:rPr lang="ru-RU" altLang="ru-RU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ДОЛГА </a:t>
            </a:r>
            <a:br>
              <a:rPr lang="ru-RU" altLang="ru-RU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2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ГОРОДА НЕВИННОМЫССКА </a:t>
            </a:r>
            <a:r>
              <a:rPr lang="ru-RU" altLang="ru-RU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И РАСХОДОВ НА ЕГО ОБСЛУЖИВАНИЕ </a:t>
            </a:r>
            <a:endParaRPr lang="ru-RU" altLang="ru-RU" sz="1200" b="1" dirty="0" smtClean="0">
              <a:solidFill>
                <a:prstClr val="black">
                  <a:lumMod val="75000"/>
                  <a:lumOff val="25000"/>
                </a:prst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2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altLang="ru-RU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2020 – 2022 ГОДАХ </a:t>
            </a:r>
            <a:r>
              <a:rPr lang="ru-RU" altLang="ru-RU" sz="12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altLang="ru-RU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ОГРАНИЧЕНИЯМИ БЮДЖЕТНОГО </a:t>
            </a:r>
            <a:endParaRPr lang="ru-RU" altLang="ru-RU" sz="1200" b="1" dirty="0" smtClean="0">
              <a:solidFill>
                <a:prstClr val="black">
                  <a:lumMod val="75000"/>
                  <a:lumOff val="25000"/>
                </a:prst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2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КОДЕКСА </a:t>
            </a:r>
            <a:r>
              <a:rPr lang="ru-RU" altLang="ru-RU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РОССИЙСКОЙ ФЕДЕРАЦИИ</a:t>
            </a:r>
            <a:endParaRPr lang="ru-RU" altLang="ru-RU" sz="1200" dirty="0">
              <a:solidFill>
                <a:prstClr val="black">
                  <a:lumMod val="75000"/>
                  <a:lumOff val="25000"/>
                </a:prst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98795" y="5609892"/>
            <a:ext cx="6607280" cy="18697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1050" dirty="0">
                <a:solidFill>
                  <a:prstClr val="black"/>
                </a:solidFill>
                <a:latin typeface="Times New Roman" panose="02020603050405020304" pitchFamily="18" charset="0"/>
              </a:rPr>
              <a:t>В соответствии со статьей 107 Бюджетного кодекса Российской Федерации </a:t>
            </a:r>
            <a:r>
              <a:rPr lang="ru-RU" sz="1050" dirty="0" smtClean="0">
                <a:latin typeface="Times New Roman" panose="02020603050405020304" pitchFamily="18" charset="0"/>
              </a:rPr>
              <a:t>объем </a:t>
            </a:r>
            <a:r>
              <a:rPr lang="ru-RU" sz="1050" dirty="0">
                <a:latin typeface="Times New Roman" panose="02020603050405020304" pitchFamily="18" charset="0"/>
              </a:rPr>
              <a:t>муниципального долга не должен превышать утвержденный решением о местном бюджете на очередной финансовый год и плановый период (очередной финансовый год) общий объем доходов местного бюджета без учета утвержденного объема безвозмездных поступлений и (или) поступлений налоговых доходов по дополнительным нормативам отчислений от налога на доходы физических лиц. </a:t>
            </a:r>
            <a:r>
              <a:rPr lang="ru-RU" sz="1050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.</a:t>
            </a:r>
            <a:endParaRPr lang="ru-RU" sz="1050" dirty="0">
              <a:solidFill>
                <a:prstClr val="black"/>
              </a:solidFill>
              <a:latin typeface="Times New Roman" panose="02020603050405020304" pitchFamily="18" charset="0"/>
            </a:endParaRPr>
          </a:p>
          <a:p>
            <a:r>
              <a:rPr lang="ru-RU" sz="1050" dirty="0">
                <a:solidFill>
                  <a:prstClr val="black"/>
                </a:solidFill>
                <a:latin typeface="Times New Roman" panose="02020603050405020304" pitchFamily="18" charset="0"/>
              </a:rPr>
              <a:t>Объем </a:t>
            </a:r>
            <a:r>
              <a:rPr lang="ru-RU" sz="1050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муниципального </a:t>
            </a:r>
            <a:r>
              <a:rPr lang="ru-RU" sz="1050" dirty="0">
                <a:solidFill>
                  <a:prstClr val="black"/>
                </a:solidFill>
                <a:latin typeface="Times New Roman" panose="02020603050405020304" pitchFamily="18" charset="0"/>
              </a:rPr>
              <a:t>долга </a:t>
            </a:r>
            <a:r>
              <a:rPr lang="ru-RU" sz="1050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города Невинномысска </a:t>
            </a:r>
            <a:r>
              <a:rPr lang="ru-RU" sz="1050" dirty="0">
                <a:solidFill>
                  <a:prstClr val="black"/>
                </a:solidFill>
                <a:latin typeface="Times New Roman" panose="02020603050405020304" pitchFamily="18" charset="0"/>
              </a:rPr>
              <a:t>не превышает объем доходов областного бюджета без учета объема безвозмездных поступлений (соответственно в 2020 году – </a:t>
            </a:r>
            <a:r>
              <a:rPr lang="ru-RU" sz="1050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962,2 млн</a:t>
            </a:r>
            <a:r>
              <a:rPr lang="ru-RU" sz="1050" dirty="0">
                <a:solidFill>
                  <a:prstClr val="black"/>
                </a:solidFill>
                <a:latin typeface="Times New Roman" panose="02020603050405020304" pitchFamily="18" charset="0"/>
              </a:rPr>
              <a:t>. руб., в 2021 году – </a:t>
            </a:r>
            <a:r>
              <a:rPr lang="ru-RU" sz="1050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938,5 </a:t>
            </a:r>
            <a:r>
              <a:rPr lang="ru-RU" sz="1050" dirty="0">
                <a:solidFill>
                  <a:prstClr val="black"/>
                </a:solidFill>
                <a:latin typeface="Times New Roman" panose="02020603050405020304" pitchFamily="18" charset="0"/>
              </a:rPr>
              <a:t>млн. руб., в 2022 году – </a:t>
            </a:r>
            <a:r>
              <a:rPr lang="ru-RU" sz="1050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944,1 </a:t>
            </a:r>
            <a:r>
              <a:rPr lang="ru-RU" sz="1050" dirty="0">
                <a:solidFill>
                  <a:prstClr val="black"/>
                </a:solidFill>
                <a:latin typeface="Times New Roman" panose="02020603050405020304" pitchFamily="18" charset="0"/>
              </a:rPr>
              <a:t>млн. руб.) и запланирован в объемах:</a:t>
            </a:r>
          </a:p>
          <a:p>
            <a:r>
              <a:rPr lang="ru-RU" sz="1050" dirty="0">
                <a:solidFill>
                  <a:prstClr val="black"/>
                </a:solidFill>
                <a:latin typeface="Times New Roman" panose="02020603050405020304" pitchFamily="18" charset="0"/>
              </a:rPr>
              <a:t>1) на 01.01.2021 в сумме </a:t>
            </a:r>
            <a:r>
              <a:rPr lang="ru-RU" sz="1050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444,1 </a:t>
            </a:r>
            <a:r>
              <a:rPr lang="ru-RU" sz="1050" dirty="0">
                <a:solidFill>
                  <a:prstClr val="black"/>
                </a:solidFill>
                <a:latin typeface="Times New Roman" panose="02020603050405020304" pitchFamily="18" charset="0"/>
              </a:rPr>
              <a:t>млн. руб.;</a:t>
            </a:r>
          </a:p>
          <a:p>
            <a:r>
              <a:rPr lang="ru-RU" sz="1050" dirty="0">
                <a:solidFill>
                  <a:prstClr val="black"/>
                </a:solidFill>
                <a:latin typeface="Times New Roman" panose="02020603050405020304" pitchFamily="18" charset="0"/>
              </a:rPr>
              <a:t>2) на 01.01.2022 в сумме </a:t>
            </a:r>
            <a:r>
              <a:rPr lang="ru-RU" sz="1050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469,2 млн</a:t>
            </a:r>
            <a:r>
              <a:rPr lang="ru-RU" sz="1050" dirty="0">
                <a:solidFill>
                  <a:prstClr val="black"/>
                </a:solidFill>
                <a:latin typeface="Times New Roman" panose="02020603050405020304" pitchFamily="18" charset="0"/>
              </a:rPr>
              <a:t>. руб.;</a:t>
            </a:r>
          </a:p>
          <a:p>
            <a:r>
              <a:rPr lang="ru-RU" sz="1050" dirty="0">
                <a:solidFill>
                  <a:prstClr val="black"/>
                </a:solidFill>
                <a:latin typeface="Times New Roman" panose="02020603050405020304" pitchFamily="18" charset="0"/>
              </a:rPr>
              <a:t>3) на 01.01.2023 в сумме </a:t>
            </a:r>
            <a:r>
              <a:rPr lang="ru-RU" sz="1050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469,2 </a:t>
            </a:r>
            <a:r>
              <a:rPr lang="ru-RU" sz="1050" dirty="0">
                <a:solidFill>
                  <a:prstClr val="black"/>
                </a:solidFill>
                <a:latin typeface="Times New Roman" panose="02020603050405020304" pitchFamily="18" charset="0"/>
              </a:rPr>
              <a:t>млн. руб.</a:t>
            </a:r>
            <a:endParaRPr lang="ru-RU" sz="1050" dirty="0">
              <a:solidFill>
                <a:prstClr val="black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98795" y="7606703"/>
            <a:ext cx="6607280" cy="122341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10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со статьей 111 Бюджетного кодекса Российской Федерации объем расходов на обслуживание </a:t>
            </a:r>
            <a:r>
              <a:rPr lang="ru-RU" sz="105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</a:t>
            </a:r>
            <a:r>
              <a:rPr lang="ru-RU" sz="10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долга </a:t>
            </a:r>
            <a:r>
              <a:rPr lang="ru-RU" sz="105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10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должен превышать 15% объема расходов бюджета, за исключением расходов, которые осуществляются за счет субвенций, предоставляемых из других бюджетов.</a:t>
            </a:r>
          </a:p>
          <a:p>
            <a:pPr algn="just"/>
            <a:r>
              <a:rPr lang="ru-RU" sz="10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облуживание </a:t>
            </a:r>
            <a:r>
              <a:rPr lang="ru-RU" sz="105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долга города Невинномысска </a:t>
            </a:r>
            <a:r>
              <a:rPr lang="ru-RU" sz="10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2020 год прогнозируются в объеме </a:t>
            </a:r>
            <a:r>
              <a:rPr lang="ru-RU" sz="105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27,1 </a:t>
            </a:r>
            <a:r>
              <a:rPr lang="ru-RU" sz="10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руб. или </a:t>
            </a:r>
            <a:r>
              <a:rPr lang="ru-RU" sz="105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1,0%,</a:t>
            </a:r>
            <a:r>
              <a:rPr lang="ru-RU" sz="105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2021 год – </a:t>
            </a:r>
            <a:r>
              <a:rPr lang="ru-RU" sz="105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30,1 </a:t>
            </a:r>
            <a:r>
              <a:rPr lang="ru-RU" sz="10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руб. или </a:t>
            </a:r>
            <a:r>
              <a:rPr lang="ru-RU" sz="105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2,5%</a:t>
            </a:r>
            <a:r>
              <a:rPr lang="ru-RU" sz="105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0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2022 год – </a:t>
            </a:r>
            <a:r>
              <a:rPr lang="ru-RU" sz="105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35,2 </a:t>
            </a:r>
            <a:r>
              <a:rPr lang="ru-RU" sz="10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руб. или </a:t>
            </a:r>
            <a:r>
              <a:rPr lang="ru-RU" sz="105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3,5%</a:t>
            </a:r>
            <a:r>
              <a:rPr lang="ru-RU" sz="105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объема расходов бюджета </a:t>
            </a:r>
            <a:r>
              <a:rPr lang="ru-RU" sz="105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города Невинномысска, </a:t>
            </a:r>
            <a:r>
              <a:rPr lang="ru-RU" sz="10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исключением объема расходов, которые осуществляются за счет субвенций, предоставляемых из федерального </a:t>
            </a:r>
            <a:r>
              <a:rPr lang="ru-RU" sz="105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краевого бюджета</a:t>
            </a:r>
            <a:r>
              <a:rPr lang="ru-RU" sz="10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TextBox 6"/>
          <p:cNvSpPr txBox="1">
            <a:spLocks noChangeArrowheads="1"/>
          </p:cNvSpPr>
          <p:nvPr/>
        </p:nvSpPr>
        <p:spPr bwMode="auto">
          <a:xfrm>
            <a:off x="6396121" y="8808838"/>
            <a:ext cx="46187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39</a:t>
            </a:r>
            <a:endParaRPr lang="ru-RU" altLang="ru-RU" sz="16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1939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332656" y="232132"/>
            <a:ext cx="6192687" cy="50405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ru-RU" altLang="ru-RU" sz="1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показатели социально-экономического развития</a:t>
            </a:r>
          </a:p>
          <a:p>
            <a:pPr algn="ctr" fontAlgn="auto">
              <a:spcAft>
                <a:spcPts val="0"/>
              </a:spcAft>
            </a:pPr>
            <a:r>
              <a:rPr lang="ru-RU" altLang="ru-RU" sz="1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города Невинномысска в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2020 – 2022 годах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63296" y="4821296"/>
            <a:ext cx="6434055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Современный Невинномысск – крупнейший промышленный город Ставропольского края, который уверенно лидирует среди других городов по объему промышленного производства (27,74 % в общекраевой отгрузке промышленной продукции по итогам 8 месяцев 2019 года). </a:t>
            </a:r>
          </a:p>
          <a:p>
            <a:pPr algn="just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Согласно статистическим сведениям, среднегодовая численность населения города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2020 году составит 116,57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человек, в 2021 году – 116,59 тыс. человек, в 2022 году – 116,67 тыс. человек.</a:t>
            </a:r>
          </a:p>
          <a:p>
            <a:pPr indent="358775" algn="just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2018 год на 63 % увеличилась прибыль предприятий и организаций города - это первое место среди муниципалитетов края (17,63 млрд. рублей), доля города в общем объеме финансового результата края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составила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20,34 %. Доля прибыльных организаций составила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61,2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% (на конец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2017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года – 68,4 %). За январь-август 2019 года прибыль увеличилась на         0,42 % - первое место среди городов края. Предприятиями города получена прибыль в сумме 10208,5 млн. рублей, доля города в общем объеме финансового результата края составила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15,74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%. Доля прибыльных организаций составила 69,6 % (на конец аналогичного периода 2018 года – 58,0 %).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Исходя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запланированных мероприятий по развитию города, до конца 2022 года ожидается прирост промышленного производства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17,09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% в основном за счет роста в обрабатывающей промышленности (химическая промышленность, производство металлической и электронной продукции, резиновых и пластмассовых изделий). В прогнозируемом периоде ожидается дальнейший стабильный рост прибыли не ниже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103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% -104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%.</a:t>
            </a:r>
            <a:r>
              <a:rPr lang="ru-RU" sz="1200" dirty="0"/>
              <a:t>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инвестиционной сфере ожидается дальнейшее увеличение инвестиционной привлекательности территории города, строительство необходимой инфраструктуры для реализации инвестиционных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проектов.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2019 - 2022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годах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планируется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привлечь около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45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млрд. рублей. </a:t>
            </a:r>
          </a:p>
          <a:p>
            <a:pPr indent="358775" algn="just"/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1691092"/>
              </p:ext>
            </p:extLst>
          </p:nvPr>
        </p:nvGraphicFramePr>
        <p:xfrm>
          <a:off x="163296" y="827584"/>
          <a:ext cx="6362049" cy="3950639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2810520"/>
                <a:gridCol w="1159683"/>
                <a:gridCol w="1159683"/>
                <a:gridCol w="1232163"/>
              </a:tblGrid>
              <a:tr h="316384"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907" marR="619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907" marR="619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год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907" marR="619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907" marR="619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942">
                <a:tc>
                  <a:txBody>
                    <a:bodyPr/>
                    <a:lstStyle/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Индекс физического </a:t>
                      </a: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объема, 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907" marR="619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93,78</a:t>
                      </a:r>
                      <a:endParaRPr lang="ru-RU" sz="13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907" marR="619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88,38</a:t>
                      </a:r>
                      <a:endParaRPr lang="ru-RU" sz="13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907" marR="619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92,40</a:t>
                      </a:r>
                      <a:endParaRPr lang="ru-RU" sz="13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907" marR="619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024">
                <a:tc>
                  <a:txBody>
                    <a:bodyPr/>
                    <a:lstStyle/>
                    <a:p>
                      <a:pPr algn="l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Численность населения,</a:t>
                      </a: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тыс. чел.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950" marR="389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116,57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116,59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116,67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4700">
                <a:tc>
                  <a:txBody>
                    <a:bodyPr/>
                    <a:lstStyle/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Инвестиции в основной капитал за счет всех источников финансирования, млн. руб.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907" marR="619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11081,90</a:t>
                      </a:r>
                      <a:endParaRPr lang="ru-RU" sz="13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907" marR="619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10195,34</a:t>
                      </a:r>
                      <a:endParaRPr lang="ru-RU" sz="13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907" marR="619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97875,30</a:t>
                      </a:r>
                      <a:endParaRPr lang="ru-RU" sz="13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907" marR="619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8092">
                <a:tc>
                  <a:txBody>
                    <a:bodyPr/>
                    <a:lstStyle/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lang="ru-RU" sz="11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Номинальная начисленная среднемесячная заработная плата работников организаций</a:t>
                      </a: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), рублей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907" marR="619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24331,68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907" marR="619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24574,99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907" marR="619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24820,74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907" marR="619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6467">
                <a:tc>
                  <a:txBody>
                    <a:bodyPr/>
                    <a:lstStyle/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lang="ru-RU" sz="11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Темп роста номинальной начисленной среднемесячной заработной платы работников организаций, %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907" marR="619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102,00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907" marR="619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101,00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907" marR="619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101,00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907" marR="619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6467">
                <a:tc>
                  <a:txBody>
                    <a:bodyPr/>
                    <a:lstStyle/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Темп роста 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прибыли прибыльных организаций, %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907" marR="619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100,19%</a:t>
                      </a:r>
                      <a:endParaRPr lang="ru-RU" sz="13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907" marR="619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104,00%</a:t>
                      </a:r>
                      <a:endParaRPr lang="ru-RU" sz="13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907" marR="619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102,62%</a:t>
                      </a:r>
                      <a:endParaRPr lang="ru-RU" sz="13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907" marR="619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4348">
                <a:tc>
                  <a:txBody>
                    <a:bodyPr/>
                    <a:lstStyle/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Индекс </a:t>
                      </a: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производства продукции сельского хозяйства, 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907" marR="619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92,87</a:t>
                      </a:r>
                      <a:endParaRPr lang="ru-RU" sz="13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907" marR="619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97,61</a:t>
                      </a:r>
                      <a:endParaRPr lang="ru-RU" sz="13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907" marR="619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97,70</a:t>
                      </a:r>
                      <a:endParaRPr lang="ru-RU" sz="13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907" marR="619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6467">
                <a:tc>
                  <a:txBody>
                    <a:bodyPr/>
                    <a:lstStyle/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Фонд </a:t>
                      </a: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заработной платы работников организаций, 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 руб.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907" marR="619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13606,38</a:t>
                      </a:r>
                      <a:endParaRPr lang="ru-RU" sz="13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907" marR="619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14060,83</a:t>
                      </a:r>
                      <a:endParaRPr lang="ru-RU" sz="13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907" marR="619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14537,49</a:t>
                      </a:r>
                      <a:endParaRPr lang="ru-RU" sz="13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907" marR="619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6467">
                <a:tc>
                  <a:txBody>
                    <a:bodyPr/>
                    <a:lstStyle/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Темп роста фонда заработной платы работников организаций, %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907" marR="619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103,98%</a:t>
                      </a:r>
                      <a:endParaRPr lang="ru-RU" sz="13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907" marR="619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103,34%</a:t>
                      </a:r>
                      <a:endParaRPr lang="ru-RU" sz="13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907" marR="619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103,39%</a:t>
                      </a:r>
                      <a:endParaRPr lang="ru-RU" sz="13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907" marR="619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Box 6"/>
          <p:cNvSpPr txBox="1">
            <a:spLocks noChangeArrowheads="1"/>
          </p:cNvSpPr>
          <p:nvPr/>
        </p:nvSpPr>
        <p:spPr bwMode="auto">
          <a:xfrm>
            <a:off x="6408649" y="8676456"/>
            <a:ext cx="46187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altLang="ru-RU" sz="16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Заголовок 1"/>
          <p:cNvSpPr txBox="1">
            <a:spLocks/>
          </p:cNvSpPr>
          <p:nvPr/>
        </p:nvSpPr>
        <p:spPr>
          <a:xfrm>
            <a:off x="177447" y="560989"/>
            <a:ext cx="6408712" cy="919652"/>
          </a:xfrm>
          <a:prstGeom prst="rect">
            <a:avLst/>
          </a:prstGeom>
        </p:spPr>
        <p:txBody>
          <a:bodyPr vert="horz" lIns="28932" tIns="14466" rIns="28932" bIns="14466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ru-RU" sz="1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</a:t>
            </a:r>
            <a:r>
              <a:rPr lang="ru-RU" sz="1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ГОРОДА НЕВИННОМЫССКА</a:t>
            </a:r>
            <a:endParaRPr lang="ru-RU" sz="1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Aft>
                <a:spcPts val="0"/>
              </a:spcAft>
            </a:pPr>
            <a:r>
              <a:rPr lang="ru-RU" sz="1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РЕАЛИЗАЦИЮ </a:t>
            </a:r>
            <a:r>
              <a:rPr lang="ru-RU" sz="1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НАЦИОНАЛЬНЫХ</a:t>
            </a:r>
          </a:p>
          <a:p>
            <a:pPr algn="ctr" fontAlgn="auto">
              <a:spcAft>
                <a:spcPts val="0"/>
              </a:spcAft>
            </a:pPr>
            <a:r>
              <a:rPr lang="ru-RU" sz="1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ПРОЕКТОВ </a:t>
            </a:r>
            <a:r>
              <a:rPr lang="ru-RU" sz="1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2020 ГОДУ </a:t>
            </a:r>
          </a:p>
        </p:txBody>
      </p:sp>
      <p:grpSp>
        <p:nvGrpSpPr>
          <p:cNvPr id="2" name="Группа 1"/>
          <p:cNvGrpSpPr/>
          <p:nvPr/>
        </p:nvGrpSpPr>
        <p:grpSpPr>
          <a:xfrm>
            <a:off x="380519" y="2050278"/>
            <a:ext cx="6564443" cy="5088839"/>
            <a:chOff x="3208146" y="2462498"/>
            <a:chExt cx="6089891" cy="2179827"/>
          </a:xfrm>
        </p:grpSpPr>
        <p:sp>
          <p:nvSpPr>
            <p:cNvPr id="26" name="Freeform 5"/>
            <p:cNvSpPr>
              <a:spLocks noEditPoints="1"/>
            </p:cNvSpPr>
            <p:nvPr/>
          </p:nvSpPr>
          <p:spPr bwMode="auto">
            <a:xfrm>
              <a:off x="5802512" y="3799922"/>
              <a:ext cx="1260704" cy="552944"/>
            </a:xfrm>
            <a:custGeom>
              <a:avLst/>
              <a:gdLst>
                <a:gd name="T0" fmla="*/ 320 w 349"/>
                <a:gd name="T1" fmla="*/ 91 h 350"/>
                <a:gd name="T2" fmla="*/ 337 w 349"/>
                <a:gd name="T3" fmla="*/ 115 h 350"/>
                <a:gd name="T4" fmla="*/ 323 w 349"/>
                <a:gd name="T5" fmla="*/ 133 h 350"/>
                <a:gd name="T6" fmla="*/ 318 w 349"/>
                <a:gd name="T7" fmla="*/ 157 h 350"/>
                <a:gd name="T8" fmla="*/ 338 w 349"/>
                <a:gd name="T9" fmla="*/ 177 h 350"/>
                <a:gd name="T10" fmla="*/ 344 w 349"/>
                <a:gd name="T11" fmla="*/ 208 h 350"/>
                <a:gd name="T12" fmla="*/ 322 w 349"/>
                <a:gd name="T13" fmla="*/ 217 h 350"/>
                <a:gd name="T14" fmla="*/ 306 w 349"/>
                <a:gd name="T15" fmla="*/ 236 h 350"/>
                <a:gd name="T16" fmla="*/ 317 w 349"/>
                <a:gd name="T17" fmla="*/ 260 h 350"/>
                <a:gd name="T18" fmla="*/ 307 w 349"/>
                <a:gd name="T19" fmla="*/ 286 h 350"/>
                <a:gd name="T20" fmla="*/ 279 w 349"/>
                <a:gd name="T21" fmla="*/ 283 h 350"/>
                <a:gd name="T22" fmla="*/ 258 w 349"/>
                <a:gd name="T23" fmla="*/ 294 h 350"/>
                <a:gd name="T24" fmla="*/ 256 w 349"/>
                <a:gd name="T25" fmla="*/ 321 h 350"/>
                <a:gd name="T26" fmla="*/ 233 w 349"/>
                <a:gd name="T27" fmla="*/ 337 h 350"/>
                <a:gd name="T28" fmla="*/ 212 w 349"/>
                <a:gd name="T29" fmla="*/ 322 h 350"/>
                <a:gd name="T30" fmla="*/ 187 w 349"/>
                <a:gd name="T31" fmla="*/ 320 h 350"/>
                <a:gd name="T32" fmla="*/ 171 w 349"/>
                <a:gd name="T33" fmla="*/ 343 h 350"/>
                <a:gd name="T34" fmla="*/ 140 w 349"/>
                <a:gd name="T35" fmla="*/ 346 h 350"/>
                <a:gd name="T36" fmla="*/ 133 w 349"/>
                <a:gd name="T37" fmla="*/ 324 h 350"/>
                <a:gd name="T38" fmla="*/ 113 w 349"/>
                <a:gd name="T39" fmla="*/ 308 h 350"/>
                <a:gd name="T40" fmla="*/ 87 w 349"/>
                <a:gd name="T41" fmla="*/ 321 h 350"/>
                <a:gd name="T42" fmla="*/ 61 w 349"/>
                <a:gd name="T43" fmla="*/ 307 h 350"/>
                <a:gd name="T44" fmla="*/ 65 w 349"/>
                <a:gd name="T45" fmla="*/ 283 h 350"/>
                <a:gd name="T46" fmla="*/ 53 w 349"/>
                <a:gd name="T47" fmla="*/ 258 h 350"/>
                <a:gd name="T48" fmla="*/ 28 w 349"/>
                <a:gd name="T49" fmla="*/ 255 h 350"/>
                <a:gd name="T50" fmla="*/ 8 w 349"/>
                <a:gd name="T51" fmla="*/ 233 h 350"/>
                <a:gd name="T52" fmla="*/ 25 w 349"/>
                <a:gd name="T53" fmla="*/ 211 h 350"/>
                <a:gd name="T54" fmla="*/ 28 w 349"/>
                <a:gd name="T55" fmla="*/ 189 h 350"/>
                <a:gd name="T56" fmla="*/ 7 w 349"/>
                <a:gd name="T57" fmla="*/ 170 h 350"/>
                <a:gd name="T58" fmla="*/ 2 w 349"/>
                <a:gd name="T59" fmla="*/ 142 h 350"/>
                <a:gd name="T60" fmla="*/ 28 w 349"/>
                <a:gd name="T61" fmla="*/ 131 h 350"/>
                <a:gd name="T62" fmla="*/ 41 w 349"/>
                <a:gd name="T63" fmla="*/ 113 h 350"/>
                <a:gd name="T64" fmla="*/ 29 w 349"/>
                <a:gd name="T65" fmla="*/ 88 h 350"/>
                <a:gd name="T66" fmla="*/ 39 w 349"/>
                <a:gd name="T67" fmla="*/ 62 h 350"/>
                <a:gd name="T68" fmla="*/ 66 w 349"/>
                <a:gd name="T69" fmla="*/ 65 h 350"/>
                <a:gd name="T70" fmla="*/ 79 w 349"/>
                <a:gd name="T71" fmla="*/ 62 h 350"/>
                <a:gd name="T72" fmla="*/ 97 w 349"/>
                <a:gd name="T73" fmla="*/ 17 h 350"/>
                <a:gd name="T74" fmla="*/ 124 w 349"/>
                <a:gd name="T75" fmla="*/ 13 h 350"/>
                <a:gd name="T76" fmla="*/ 148 w 349"/>
                <a:gd name="T77" fmla="*/ 31 h 350"/>
                <a:gd name="T78" fmla="*/ 172 w 349"/>
                <a:gd name="T79" fmla="*/ 21 h 350"/>
                <a:gd name="T80" fmla="*/ 187 w 349"/>
                <a:gd name="T81" fmla="*/ 0 h 350"/>
                <a:gd name="T82" fmla="*/ 214 w 349"/>
                <a:gd name="T83" fmla="*/ 11 h 350"/>
                <a:gd name="T84" fmla="*/ 225 w 349"/>
                <a:gd name="T85" fmla="*/ 38 h 350"/>
                <a:gd name="T86" fmla="*/ 248 w 349"/>
                <a:gd name="T87" fmla="*/ 40 h 350"/>
                <a:gd name="T88" fmla="*/ 273 w 349"/>
                <a:gd name="T89" fmla="*/ 31 h 350"/>
                <a:gd name="T90" fmla="*/ 288 w 349"/>
                <a:gd name="T91" fmla="*/ 55 h 350"/>
                <a:gd name="T92" fmla="*/ 283 w 349"/>
                <a:gd name="T93" fmla="*/ 76 h 350"/>
                <a:gd name="T94" fmla="*/ 301 w 349"/>
                <a:gd name="T95" fmla="*/ 94 h 350"/>
                <a:gd name="T96" fmla="*/ 62 w 349"/>
                <a:gd name="T97" fmla="*/ 174 h 350"/>
                <a:gd name="T98" fmla="*/ 285 w 349"/>
                <a:gd name="T99" fmla="*/ 174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49" h="350">
                  <a:moveTo>
                    <a:pt x="301" y="94"/>
                  </a:moveTo>
                  <a:cubicBezTo>
                    <a:pt x="308" y="93"/>
                    <a:pt x="314" y="92"/>
                    <a:pt x="320" y="91"/>
                  </a:cubicBezTo>
                  <a:cubicBezTo>
                    <a:pt x="324" y="90"/>
                    <a:pt x="328" y="92"/>
                    <a:pt x="330" y="96"/>
                  </a:cubicBezTo>
                  <a:cubicBezTo>
                    <a:pt x="332" y="102"/>
                    <a:pt x="335" y="109"/>
                    <a:pt x="337" y="115"/>
                  </a:cubicBezTo>
                  <a:cubicBezTo>
                    <a:pt x="339" y="119"/>
                    <a:pt x="337" y="122"/>
                    <a:pt x="335" y="125"/>
                  </a:cubicBezTo>
                  <a:cubicBezTo>
                    <a:pt x="331" y="128"/>
                    <a:pt x="327" y="130"/>
                    <a:pt x="323" y="133"/>
                  </a:cubicBezTo>
                  <a:cubicBezTo>
                    <a:pt x="317" y="138"/>
                    <a:pt x="316" y="141"/>
                    <a:pt x="317" y="149"/>
                  </a:cubicBezTo>
                  <a:cubicBezTo>
                    <a:pt x="318" y="151"/>
                    <a:pt x="318" y="154"/>
                    <a:pt x="318" y="157"/>
                  </a:cubicBezTo>
                  <a:cubicBezTo>
                    <a:pt x="318" y="168"/>
                    <a:pt x="324" y="173"/>
                    <a:pt x="333" y="176"/>
                  </a:cubicBezTo>
                  <a:cubicBezTo>
                    <a:pt x="335" y="176"/>
                    <a:pt x="336" y="177"/>
                    <a:pt x="338" y="177"/>
                  </a:cubicBezTo>
                  <a:cubicBezTo>
                    <a:pt x="349" y="182"/>
                    <a:pt x="347" y="184"/>
                    <a:pt x="346" y="194"/>
                  </a:cubicBezTo>
                  <a:cubicBezTo>
                    <a:pt x="346" y="199"/>
                    <a:pt x="345" y="203"/>
                    <a:pt x="344" y="208"/>
                  </a:cubicBezTo>
                  <a:cubicBezTo>
                    <a:pt x="343" y="212"/>
                    <a:pt x="340" y="215"/>
                    <a:pt x="336" y="215"/>
                  </a:cubicBezTo>
                  <a:cubicBezTo>
                    <a:pt x="331" y="216"/>
                    <a:pt x="327" y="216"/>
                    <a:pt x="322" y="217"/>
                  </a:cubicBezTo>
                  <a:cubicBezTo>
                    <a:pt x="317" y="217"/>
                    <a:pt x="313" y="220"/>
                    <a:pt x="310" y="225"/>
                  </a:cubicBezTo>
                  <a:cubicBezTo>
                    <a:pt x="309" y="229"/>
                    <a:pt x="308" y="232"/>
                    <a:pt x="306" y="236"/>
                  </a:cubicBezTo>
                  <a:cubicBezTo>
                    <a:pt x="304" y="241"/>
                    <a:pt x="305" y="245"/>
                    <a:pt x="308" y="249"/>
                  </a:cubicBezTo>
                  <a:cubicBezTo>
                    <a:pt x="311" y="253"/>
                    <a:pt x="314" y="256"/>
                    <a:pt x="317" y="260"/>
                  </a:cubicBezTo>
                  <a:cubicBezTo>
                    <a:pt x="321" y="265"/>
                    <a:pt x="321" y="269"/>
                    <a:pt x="317" y="274"/>
                  </a:cubicBezTo>
                  <a:cubicBezTo>
                    <a:pt x="313" y="278"/>
                    <a:pt x="310" y="282"/>
                    <a:pt x="307" y="286"/>
                  </a:cubicBezTo>
                  <a:cubicBezTo>
                    <a:pt x="302" y="292"/>
                    <a:pt x="299" y="292"/>
                    <a:pt x="293" y="289"/>
                  </a:cubicBezTo>
                  <a:cubicBezTo>
                    <a:pt x="288" y="287"/>
                    <a:pt x="284" y="285"/>
                    <a:pt x="279" y="283"/>
                  </a:cubicBezTo>
                  <a:cubicBezTo>
                    <a:pt x="275" y="282"/>
                    <a:pt x="271" y="284"/>
                    <a:pt x="268" y="286"/>
                  </a:cubicBezTo>
                  <a:cubicBezTo>
                    <a:pt x="264" y="289"/>
                    <a:pt x="261" y="291"/>
                    <a:pt x="258" y="294"/>
                  </a:cubicBezTo>
                  <a:cubicBezTo>
                    <a:pt x="254" y="297"/>
                    <a:pt x="253" y="301"/>
                    <a:pt x="254" y="306"/>
                  </a:cubicBezTo>
                  <a:cubicBezTo>
                    <a:pt x="255" y="311"/>
                    <a:pt x="255" y="316"/>
                    <a:pt x="256" y="321"/>
                  </a:cubicBezTo>
                  <a:cubicBezTo>
                    <a:pt x="256" y="326"/>
                    <a:pt x="254" y="329"/>
                    <a:pt x="251" y="330"/>
                  </a:cubicBezTo>
                  <a:cubicBezTo>
                    <a:pt x="245" y="333"/>
                    <a:pt x="239" y="335"/>
                    <a:pt x="233" y="337"/>
                  </a:cubicBezTo>
                  <a:cubicBezTo>
                    <a:pt x="227" y="339"/>
                    <a:pt x="224" y="338"/>
                    <a:pt x="220" y="333"/>
                  </a:cubicBezTo>
                  <a:cubicBezTo>
                    <a:pt x="218" y="329"/>
                    <a:pt x="215" y="325"/>
                    <a:pt x="212" y="322"/>
                  </a:cubicBezTo>
                  <a:cubicBezTo>
                    <a:pt x="209" y="318"/>
                    <a:pt x="205" y="317"/>
                    <a:pt x="201" y="318"/>
                  </a:cubicBezTo>
                  <a:cubicBezTo>
                    <a:pt x="196" y="318"/>
                    <a:pt x="192" y="319"/>
                    <a:pt x="187" y="320"/>
                  </a:cubicBezTo>
                  <a:cubicBezTo>
                    <a:pt x="182" y="321"/>
                    <a:pt x="179" y="324"/>
                    <a:pt x="177" y="328"/>
                  </a:cubicBezTo>
                  <a:cubicBezTo>
                    <a:pt x="175" y="333"/>
                    <a:pt x="173" y="338"/>
                    <a:pt x="171" y="343"/>
                  </a:cubicBezTo>
                  <a:cubicBezTo>
                    <a:pt x="169" y="347"/>
                    <a:pt x="167" y="350"/>
                    <a:pt x="162" y="349"/>
                  </a:cubicBezTo>
                  <a:cubicBezTo>
                    <a:pt x="155" y="348"/>
                    <a:pt x="147" y="348"/>
                    <a:pt x="140" y="346"/>
                  </a:cubicBezTo>
                  <a:cubicBezTo>
                    <a:pt x="137" y="345"/>
                    <a:pt x="135" y="341"/>
                    <a:pt x="134" y="338"/>
                  </a:cubicBezTo>
                  <a:cubicBezTo>
                    <a:pt x="133" y="333"/>
                    <a:pt x="133" y="328"/>
                    <a:pt x="133" y="324"/>
                  </a:cubicBezTo>
                  <a:cubicBezTo>
                    <a:pt x="132" y="318"/>
                    <a:pt x="129" y="313"/>
                    <a:pt x="123" y="312"/>
                  </a:cubicBezTo>
                  <a:cubicBezTo>
                    <a:pt x="119" y="310"/>
                    <a:pt x="116" y="309"/>
                    <a:pt x="113" y="308"/>
                  </a:cubicBezTo>
                  <a:cubicBezTo>
                    <a:pt x="108" y="306"/>
                    <a:pt x="104" y="307"/>
                    <a:pt x="101" y="310"/>
                  </a:cubicBezTo>
                  <a:cubicBezTo>
                    <a:pt x="96" y="314"/>
                    <a:pt x="92" y="317"/>
                    <a:pt x="87" y="321"/>
                  </a:cubicBezTo>
                  <a:cubicBezTo>
                    <a:pt x="84" y="323"/>
                    <a:pt x="81" y="323"/>
                    <a:pt x="78" y="320"/>
                  </a:cubicBezTo>
                  <a:cubicBezTo>
                    <a:pt x="72" y="316"/>
                    <a:pt x="66" y="312"/>
                    <a:pt x="61" y="307"/>
                  </a:cubicBezTo>
                  <a:cubicBezTo>
                    <a:pt x="57" y="304"/>
                    <a:pt x="58" y="299"/>
                    <a:pt x="60" y="295"/>
                  </a:cubicBezTo>
                  <a:cubicBezTo>
                    <a:pt x="62" y="291"/>
                    <a:pt x="63" y="287"/>
                    <a:pt x="65" y="283"/>
                  </a:cubicBezTo>
                  <a:cubicBezTo>
                    <a:pt x="67" y="278"/>
                    <a:pt x="66" y="274"/>
                    <a:pt x="64" y="271"/>
                  </a:cubicBezTo>
                  <a:cubicBezTo>
                    <a:pt x="60" y="266"/>
                    <a:pt x="57" y="262"/>
                    <a:pt x="53" y="258"/>
                  </a:cubicBezTo>
                  <a:cubicBezTo>
                    <a:pt x="51" y="254"/>
                    <a:pt x="47" y="253"/>
                    <a:pt x="43" y="253"/>
                  </a:cubicBezTo>
                  <a:cubicBezTo>
                    <a:pt x="38" y="254"/>
                    <a:pt x="33" y="254"/>
                    <a:pt x="28" y="255"/>
                  </a:cubicBezTo>
                  <a:cubicBezTo>
                    <a:pt x="22" y="257"/>
                    <a:pt x="18" y="255"/>
                    <a:pt x="15" y="249"/>
                  </a:cubicBezTo>
                  <a:cubicBezTo>
                    <a:pt x="13" y="244"/>
                    <a:pt x="10" y="239"/>
                    <a:pt x="8" y="233"/>
                  </a:cubicBezTo>
                  <a:cubicBezTo>
                    <a:pt x="6" y="229"/>
                    <a:pt x="7" y="225"/>
                    <a:pt x="11" y="222"/>
                  </a:cubicBezTo>
                  <a:cubicBezTo>
                    <a:pt x="15" y="218"/>
                    <a:pt x="20" y="214"/>
                    <a:pt x="25" y="211"/>
                  </a:cubicBezTo>
                  <a:cubicBezTo>
                    <a:pt x="29" y="208"/>
                    <a:pt x="30" y="204"/>
                    <a:pt x="30" y="199"/>
                  </a:cubicBezTo>
                  <a:cubicBezTo>
                    <a:pt x="29" y="195"/>
                    <a:pt x="28" y="192"/>
                    <a:pt x="28" y="189"/>
                  </a:cubicBezTo>
                  <a:cubicBezTo>
                    <a:pt x="28" y="180"/>
                    <a:pt x="23" y="176"/>
                    <a:pt x="16" y="174"/>
                  </a:cubicBezTo>
                  <a:cubicBezTo>
                    <a:pt x="13" y="173"/>
                    <a:pt x="10" y="171"/>
                    <a:pt x="7" y="170"/>
                  </a:cubicBezTo>
                  <a:cubicBezTo>
                    <a:pt x="2" y="169"/>
                    <a:pt x="0" y="166"/>
                    <a:pt x="0" y="162"/>
                  </a:cubicBezTo>
                  <a:cubicBezTo>
                    <a:pt x="1" y="155"/>
                    <a:pt x="1" y="149"/>
                    <a:pt x="2" y="142"/>
                  </a:cubicBezTo>
                  <a:cubicBezTo>
                    <a:pt x="2" y="136"/>
                    <a:pt x="5" y="134"/>
                    <a:pt x="11" y="133"/>
                  </a:cubicBezTo>
                  <a:cubicBezTo>
                    <a:pt x="17" y="132"/>
                    <a:pt x="23" y="132"/>
                    <a:pt x="28" y="131"/>
                  </a:cubicBezTo>
                  <a:cubicBezTo>
                    <a:pt x="32" y="130"/>
                    <a:pt x="35" y="128"/>
                    <a:pt x="36" y="124"/>
                  </a:cubicBezTo>
                  <a:cubicBezTo>
                    <a:pt x="38" y="120"/>
                    <a:pt x="40" y="117"/>
                    <a:pt x="41" y="113"/>
                  </a:cubicBezTo>
                  <a:cubicBezTo>
                    <a:pt x="42" y="109"/>
                    <a:pt x="42" y="105"/>
                    <a:pt x="39" y="101"/>
                  </a:cubicBezTo>
                  <a:cubicBezTo>
                    <a:pt x="36" y="97"/>
                    <a:pt x="32" y="93"/>
                    <a:pt x="29" y="88"/>
                  </a:cubicBezTo>
                  <a:cubicBezTo>
                    <a:pt x="26" y="84"/>
                    <a:pt x="26" y="80"/>
                    <a:pt x="29" y="76"/>
                  </a:cubicBezTo>
                  <a:cubicBezTo>
                    <a:pt x="32" y="71"/>
                    <a:pt x="36" y="66"/>
                    <a:pt x="39" y="62"/>
                  </a:cubicBezTo>
                  <a:cubicBezTo>
                    <a:pt x="42" y="57"/>
                    <a:pt x="46" y="56"/>
                    <a:pt x="52" y="58"/>
                  </a:cubicBezTo>
                  <a:cubicBezTo>
                    <a:pt x="57" y="60"/>
                    <a:pt x="62" y="62"/>
                    <a:pt x="66" y="65"/>
                  </a:cubicBezTo>
                  <a:cubicBezTo>
                    <a:pt x="70" y="67"/>
                    <a:pt x="74" y="66"/>
                    <a:pt x="77" y="64"/>
                  </a:cubicBezTo>
                  <a:cubicBezTo>
                    <a:pt x="78" y="63"/>
                    <a:pt x="79" y="63"/>
                    <a:pt x="79" y="62"/>
                  </a:cubicBezTo>
                  <a:cubicBezTo>
                    <a:pt x="94" y="51"/>
                    <a:pt x="94" y="51"/>
                    <a:pt x="90" y="30"/>
                  </a:cubicBezTo>
                  <a:cubicBezTo>
                    <a:pt x="89" y="23"/>
                    <a:pt x="91" y="20"/>
                    <a:pt x="97" y="17"/>
                  </a:cubicBezTo>
                  <a:cubicBezTo>
                    <a:pt x="102" y="15"/>
                    <a:pt x="107" y="13"/>
                    <a:pt x="112" y="11"/>
                  </a:cubicBezTo>
                  <a:cubicBezTo>
                    <a:pt x="117" y="8"/>
                    <a:pt x="120" y="9"/>
                    <a:pt x="124" y="13"/>
                  </a:cubicBezTo>
                  <a:cubicBezTo>
                    <a:pt x="127" y="17"/>
                    <a:pt x="130" y="22"/>
                    <a:pt x="133" y="26"/>
                  </a:cubicBezTo>
                  <a:cubicBezTo>
                    <a:pt x="138" y="31"/>
                    <a:pt x="142" y="32"/>
                    <a:pt x="148" y="31"/>
                  </a:cubicBezTo>
                  <a:cubicBezTo>
                    <a:pt x="152" y="29"/>
                    <a:pt x="156" y="29"/>
                    <a:pt x="160" y="29"/>
                  </a:cubicBezTo>
                  <a:cubicBezTo>
                    <a:pt x="166" y="28"/>
                    <a:pt x="170" y="26"/>
                    <a:pt x="172" y="21"/>
                  </a:cubicBezTo>
                  <a:cubicBezTo>
                    <a:pt x="173" y="16"/>
                    <a:pt x="175" y="11"/>
                    <a:pt x="177" y="6"/>
                  </a:cubicBezTo>
                  <a:cubicBezTo>
                    <a:pt x="179" y="2"/>
                    <a:pt x="182" y="0"/>
                    <a:pt x="187" y="0"/>
                  </a:cubicBezTo>
                  <a:cubicBezTo>
                    <a:pt x="194" y="1"/>
                    <a:pt x="201" y="2"/>
                    <a:pt x="208" y="3"/>
                  </a:cubicBezTo>
                  <a:cubicBezTo>
                    <a:pt x="212" y="3"/>
                    <a:pt x="214" y="6"/>
                    <a:pt x="214" y="11"/>
                  </a:cubicBezTo>
                  <a:cubicBezTo>
                    <a:pt x="215" y="17"/>
                    <a:pt x="216" y="23"/>
                    <a:pt x="217" y="29"/>
                  </a:cubicBezTo>
                  <a:cubicBezTo>
                    <a:pt x="218" y="34"/>
                    <a:pt x="221" y="36"/>
                    <a:pt x="225" y="38"/>
                  </a:cubicBezTo>
                  <a:cubicBezTo>
                    <a:pt x="228" y="39"/>
                    <a:pt x="231" y="40"/>
                    <a:pt x="234" y="41"/>
                  </a:cubicBezTo>
                  <a:cubicBezTo>
                    <a:pt x="239" y="45"/>
                    <a:pt x="244" y="43"/>
                    <a:pt x="248" y="40"/>
                  </a:cubicBezTo>
                  <a:cubicBezTo>
                    <a:pt x="252" y="37"/>
                    <a:pt x="256" y="34"/>
                    <a:pt x="259" y="31"/>
                  </a:cubicBezTo>
                  <a:cubicBezTo>
                    <a:pt x="264" y="27"/>
                    <a:pt x="268" y="27"/>
                    <a:pt x="273" y="31"/>
                  </a:cubicBezTo>
                  <a:cubicBezTo>
                    <a:pt x="277" y="34"/>
                    <a:pt x="281" y="37"/>
                    <a:pt x="285" y="41"/>
                  </a:cubicBezTo>
                  <a:cubicBezTo>
                    <a:pt x="290" y="45"/>
                    <a:pt x="291" y="49"/>
                    <a:pt x="288" y="55"/>
                  </a:cubicBezTo>
                  <a:cubicBezTo>
                    <a:pt x="286" y="59"/>
                    <a:pt x="284" y="64"/>
                    <a:pt x="283" y="68"/>
                  </a:cubicBezTo>
                  <a:cubicBezTo>
                    <a:pt x="282" y="71"/>
                    <a:pt x="282" y="74"/>
                    <a:pt x="283" y="76"/>
                  </a:cubicBezTo>
                  <a:cubicBezTo>
                    <a:pt x="286" y="81"/>
                    <a:pt x="290" y="86"/>
                    <a:pt x="295" y="91"/>
                  </a:cubicBezTo>
                  <a:cubicBezTo>
                    <a:pt x="296" y="93"/>
                    <a:pt x="299" y="93"/>
                    <a:pt x="301" y="94"/>
                  </a:cubicBezTo>
                  <a:close/>
                  <a:moveTo>
                    <a:pt x="174" y="63"/>
                  </a:moveTo>
                  <a:cubicBezTo>
                    <a:pt x="112" y="63"/>
                    <a:pt x="62" y="113"/>
                    <a:pt x="62" y="174"/>
                  </a:cubicBezTo>
                  <a:cubicBezTo>
                    <a:pt x="62" y="236"/>
                    <a:pt x="112" y="285"/>
                    <a:pt x="173" y="286"/>
                  </a:cubicBezTo>
                  <a:cubicBezTo>
                    <a:pt x="235" y="286"/>
                    <a:pt x="285" y="236"/>
                    <a:pt x="285" y="174"/>
                  </a:cubicBezTo>
                  <a:cubicBezTo>
                    <a:pt x="285" y="112"/>
                    <a:pt x="234" y="63"/>
                    <a:pt x="174" y="63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txBody>
            <a:bodyPr vert="horz" wrap="square" lIns="21699" tIns="10850" rIns="21699" bIns="10850" numCol="1" anchor="t" anchorCtr="0" compatLnSpc="1">
              <a:prstTxWarp prst="textNoShape">
                <a:avLst/>
              </a:prstTxWarp>
            </a:bodyPr>
            <a:lstStyle/>
            <a:p>
              <a:endParaRPr lang="en-US" sz="759" dirty="0">
                <a:solidFill>
                  <a:prstClr val="black"/>
                </a:solidFill>
              </a:endParaRPr>
            </a:p>
          </p:txBody>
        </p:sp>
        <p:sp>
          <p:nvSpPr>
            <p:cNvPr id="40" name="Freeform 5"/>
            <p:cNvSpPr>
              <a:spLocks noEditPoints="1"/>
            </p:cNvSpPr>
            <p:nvPr/>
          </p:nvSpPr>
          <p:spPr bwMode="auto">
            <a:xfrm>
              <a:off x="7063216" y="2908887"/>
              <a:ext cx="959997" cy="433969"/>
            </a:xfrm>
            <a:custGeom>
              <a:avLst/>
              <a:gdLst>
                <a:gd name="T0" fmla="*/ 320 w 349"/>
                <a:gd name="T1" fmla="*/ 91 h 350"/>
                <a:gd name="T2" fmla="*/ 337 w 349"/>
                <a:gd name="T3" fmla="*/ 115 h 350"/>
                <a:gd name="T4" fmla="*/ 323 w 349"/>
                <a:gd name="T5" fmla="*/ 133 h 350"/>
                <a:gd name="T6" fmla="*/ 318 w 349"/>
                <a:gd name="T7" fmla="*/ 157 h 350"/>
                <a:gd name="T8" fmla="*/ 338 w 349"/>
                <a:gd name="T9" fmla="*/ 177 h 350"/>
                <a:gd name="T10" fmla="*/ 344 w 349"/>
                <a:gd name="T11" fmla="*/ 208 h 350"/>
                <a:gd name="T12" fmla="*/ 322 w 349"/>
                <a:gd name="T13" fmla="*/ 217 h 350"/>
                <a:gd name="T14" fmla="*/ 306 w 349"/>
                <a:gd name="T15" fmla="*/ 236 h 350"/>
                <a:gd name="T16" fmla="*/ 317 w 349"/>
                <a:gd name="T17" fmla="*/ 260 h 350"/>
                <a:gd name="T18" fmla="*/ 307 w 349"/>
                <a:gd name="T19" fmla="*/ 286 h 350"/>
                <a:gd name="T20" fmla="*/ 279 w 349"/>
                <a:gd name="T21" fmla="*/ 283 h 350"/>
                <a:gd name="T22" fmla="*/ 258 w 349"/>
                <a:gd name="T23" fmla="*/ 294 h 350"/>
                <a:gd name="T24" fmla="*/ 256 w 349"/>
                <a:gd name="T25" fmla="*/ 321 h 350"/>
                <a:gd name="T26" fmla="*/ 233 w 349"/>
                <a:gd name="T27" fmla="*/ 337 h 350"/>
                <a:gd name="T28" fmla="*/ 212 w 349"/>
                <a:gd name="T29" fmla="*/ 322 h 350"/>
                <a:gd name="T30" fmla="*/ 187 w 349"/>
                <a:gd name="T31" fmla="*/ 320 h 350"/>
                <a:gd name="T32" fmla="*/ 171 w 349"/>
                <a:gd name="T33" fmla="*/ 343 h 350"/>
                <a:gd name="T34" fmla="*/ 140 w 349"/>
                <a:gd name="T35" fmla="*/ 346 h 350"/>
                <a:gd name="T36" fmla="*/ 133 w 349"/>
                <a:gd name="T37" fmla="*/ 324 h 350"/>
                <a:gd name="T38" fmla="*/ 113 w 349"/>
                <a:gd name="T39" fmla="*/ 308 h 350"/>
                <a:gd name="T40" fmla="*/ 87 w 349"/>
                <a:gd name="T41" fmla="*/ 321 h 350"/>
                <a:gd name="T42" fmla="*/ 61 w 349"/>
                <a:gd name="T43" fmla="*/ 307 h 350"/>
                <a:gd name="T44" fmla="*/ 65 w 349"/>
                <a:gd name="T45" fmla="*/ 283 h 350"/>
                <a:gd name="T46" fmla="*/ 53 w 349"/>
                <a:gd name="T47" fmla="*/ 258 h 350"/>
                <a:gd name="T48" fmla="*/ 28 w 349"/>
                <a:gd name="T49" fmla="*/ 255 h 350"/>
                <a:gd name="T50" fmla="*/ 8 w 349"/>
                <a:gd name="T51" fmla="*/ 233 h 350"/>
                <a:gd name="T52" fmla="*/ 25 w 349"/>
                <a:gd name="T53" fmla="*/ 211 h 350"/>
                <a:gd name="T54" fmla="*/ 28 w 349"/>
                <a:gd name="T55" fmla="*/ 189 h 350"/>
                <a:gd name="T56" fmla="*/ 7 w 349"/>
                <a:gd name="T57" fmla="*/ 170 h 350"/>
                <a:gd name="T58" fmla="*/ 2 w 349"/>
                <a:gd name="T59" fmla="*/ 142 h 350"/>
                <a:gd name="T60" fmla="*/ 28 w 349"/>
                <a:gd name="T61" fmla="*/ 131 h 350"/>
                <a:gd name="T62" fmla="*/ 41 w 349"/>
                <a:gd name="T63" fmla="*/ 113 h 350"/>
                <a:gd name="T64" fmla="*/ 29 w 349"/>
                <a:gd name="T65" fmla="*/ 88 h 350"/>
                <a:gd name="T66" fmla="*/ 39 w 349"/>
                <a:gd name="T67" fmla="*/ 62 h 350"/>
                <a:gd name="T68" fmla="*/ 66 w 349"/>
                <a:gd name="T69" fmla="*/ 65 h 350"/>
                <a:gd name="T70" fmla="*/ 79 w 349"/>
                <a:gd name="T71" fmla="*/ 62 h 350"/>
                <a:gd name="T72" fmla="*/ 97 w 349"/>
                <a:gd name="T73" fmla="*/ 17 h 350"/>
                <a:gd name="T74" fmla="*/ 124 w 349"/>
                <a:gd name="T75" fmla="*/ 13 h 350"/>
                <a:gd name="T76" fmla="*/ 148 w 349"/>
                <a:gd name="T77" fmla="*/ 31 h 350"/>
                <a:gd name="T78" fmla="*/ 172 w 349"/>
                <a:gd name="T79" fmla="*/ 21 h 350"/>
                <a:gd name="T80" fmla="*/ 187 w 349"/>
                <a:gd name="T81" fmla="*/ 0 h 350"/>
                <a:gd name="T82" fmla="*/ 214 w 349"/>
                <a:gd name="T83" fmla="*/ 11 h 350"/>
                <a:gd name="T84" fmla="*/ 225 w 349"/>
                <a:gd name="T85" fmla="*/ 38 h 350"/>
                <a:gd name="T86" fmla="*/ 248 w 349"/>
                <a:gd name="T87" fmla="*/ 40 h 350"/>
                <a:gd name="T88" fmla="*/ 273 w 349"/>
                <a:gd name="T89" fmla="*/ 31 h 350"/>
                <a:gd name="T90" fmla="*/ 288 w 349"/>
                <a:gd name="T91" fmla="*/ 55 h 350"/>
                <a:gd name="T92" fmla="*/ 283 w 349"/>
                <a:gd name="T93" fmla="*/ 76 h 350"/>
                <a:gd name="T94" fmla="*/ 301 w 349"/>
                <a:gd name="T95" fmla="*/ 94 h 350"/>
                <a:gd name="T96" fmla="*/ 62 w 349"/>
                <a:gd name="T97" fmla="*/ 174 h 350"/>
                <a:gd name="T98" fmla="*/ 285 w 349"/>
                <a:gd name="T99" fmla="*/ 174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49" h="350">
                  <a:moveTo>
                    <a:pt x="301" y="94"/>
                  </a:moveTo>
                  <a:cubicBezTo>
                    <a:pt x="308" y="93"/>
                    <a:pt x="314" y="92"/>
                    <a:pt x="320" y="91"/>
                  </a:cubicBezTo>
                  <a:cubicBezTo>
                    <a:pt x="324" y="90"/>
                    <a:pt x="328" y="92"/>
                    <a:pt x="330" y="96"/>
                  </a:cubicBezTo>
                  <a:cubicBezTo>
                    <a:pt x="332" y="102"/>
                    <a:pt x="335" y="109"/>
                    <a:pt x="337" y="115"/>
                  </a:cubicBezTo>
                  <a:cubicBezTo>
                    <a:pt x="339" y="119"/>
                    <a:pt x="337" y="122"/>
                    <a:pt x="335" y="125"/>
                  </a:cubicBezTo>
                  <a:cubicBezTo>
                    <a:pt x="331" y="128"/>
                    <a:pt x="327" y="130"/>
                    <a:pt x="323" y="133"/>
                  </a:cubicBezTo>
                  <a:cubicBezTo>
                    <a:pt x="317" y="138"/>
                    <a:pt x="316" y="141"/>
                    <a:pt x="317" y="149"/>
                  </a:cubicBezTo>
                  <a:cubicBezTo>
                    <a:pt x="318" y="151"/>
                    <a:pt x="318" y="154"/>
                    <a:pt x="318" y="157"/>
                  </a:cubicBezTo>
                  <a:cubicBezTo>
                    <a:pt x="318" y="168"/>
                    <a:pt x="324" y="173"/>
                    <a:pt x="333" y="176"/>
                  </a:cubicBezTo>
                  <a:cubicBezTo>
                    <a:pt x="335" y="176"/>
                    <a:pt x="336" y="177"/>
                    <a:pt x="338" y="177"/>
                  </a:cubicBezTo>
                  <a:cubicBezTo>
                    <a:pt x="349" y="182"/>
                    <a:pt x="347" y="184"/>
                    <a:pt x="346" y="194"/>
                  </a:cubicBezTo>
                  <a:cubicBezTo>
                    <a:pt x="346" y="199"/>
                    <a:pt x="345" y="203"/>
                    <a:pt x="344" y="208"/>
                  </a:cubicBezTo>
                  <a:cubicBezTo>
                    <a:pt x="343" y="212"/>
                    <a:pt x="340" y="215"/>
                    <a:pt x="336" y="215"/>
                  </a:cubicBezTo>
                  <a:cubicBezTo>
                    <a:pt x="331" y="216"/>
                    <a:pt x="327" y="216"/>
                    <a:pt x="322" y="217"/>
                  </a:cubicBezTo>
                  <a:cubicBezTo>
                    <a:pt x="317" y="217"/>
                    <a:pt x="313" y="220"/>
                    <a:pt x="310" y="225"/>
                  </a:cubicBezTo>
                  <a:cubicBezTo>
                    <a:pt x="309" y="229"/>
                    <a:pt x="308" y="232"/>
                    <a:pt x="306" y="236"/>
                  </a:cubicBezTo>
                  <a:cubicBezTo>
                    <a:pt x="304" y="241"/>
                    <a:pt x="305" y="245"/>
                    <a:pt x="308" y="249"/>
                  </a:cubicBezTo>
                  <a:cubicBezTo>
                    <a:pt x="311" y="253"/>
                    <a:pt x="314" y="256"/>
                    <a:pt x="317" y="260"/>
                  </a:cubicBezTo>
                  <a:cubicBezTo>
                    <a:pt x="321" y="265"/>
                    <a:pt x="321" y="269"/>
                    <a:pt x="317" y="274"/>
                  </a:cubicBezTo>
                  <a:cubicBezTo>
                    <a:pt x="313" y="278"/>
                    <a:pt x="310" y="282"/>
                    <a:pt x="307" y="286"/>
                  </a:cubicBezTo>
                  <a:cubicBezTo>
                    <a:pt x="302" y="292"/>
                    <a:pt x="299" y="292"/>
                    <a:pt x="293" y="289"/>
                  </a:cubicBezTo>
                  <a:cubicBezTo>
                    <a:pt x="288" y="287"/>
                    <a:pt x="284" y="285"/>
                    <a:pt x="279" y="283"/>
                  </a:cubicBezTo>
                  <a:cubicBezTo>
                    <a:pt x="275" y="282"/>
                    <a:pt x="271" y="284"/>
                    <a:pt x="268" y="286"/>
                  </a:cubicBezTo>
                  <a:cubicBezTo>
                    <a:pt x="264" y="289"/>
                    <a:pt x="261" y="291"/>
                    <a:pt x="258" y="294"/>
                  </a:cubicBezTo>
                  <a:cubicBezTo>
                    <a:pt x="254" y="297"/>
                    <a:pt x="253" y="301"/>
                    <a:pt x="254" y="306"/>
                  </a:cubicBezTo>
                  <a:cubicBezTo>
                    <a:pt x="255" y="311"/>
                    <a:pt x="255" y="316"/>
                    <a:pt x="256" y="321"/>
                  </a:cubicBezTo>
                  <a:cubicBezTo>
                    <a:pt x="256" y="326"/>
                    <a:pt x="254" y="329"/>
                    <a:pt x="251" y="330"/>
                  </a:cubicBezTo>
                  <a:cubicBezTo>
                    <a:pt x="245" y="333"/>
                    <a:pt x="239" y="335"/>
                    <a:pt x="233" y="337"/>
                  </a:cubicBezTo>
                  <a:cubicBezTo>
                    <a:pt x="227" y="339"/>
                    <a:pt x="224" y="338"/>
                    <a:pt x="220" y="333"/>
                  </a:cubicBezTo>
                  <a:cubicBezTo>
                    <a:pt x="218" y="329"/>
                    <a:pt x="215" y="325"/>
                    <a:pt x="212" y="322"/>
                  </a:cubicBezTo>
                  <a:cubicBezTo>
                    <a:pt x="209" y="318"/>
                    <a:pt x="205" y="317"/>
                    <a:pt x="201" y="318"/>
                  </a:cubicBezTo>
                  <a:cubicBezTo>
                    <a:pt x="196" y="318"/>
                    <a:pt x="192" y="319"/>
                    <a:pt x="187" y="320"/>
                  </a:cubicBezTo>
                  <a:cubicBezTo>
                    <a:pt x="182" y="321"/>
                    <a:pt x="179" y="324"/>
                    <a:pt x="177" y="328"/>
                  </a:cubicBezTo>
                  <a:cubicBezTo>
                    <a:pt x="175" y="333"/>
                    <a:pt x="173" y="338"/>
                    <a:pt x="171" y="343"/>
                  </a:cubicBezTo>
                  <a:cubicBezTo>
                    <a:pt x="169" y="347"/>
                    <a:pt x="167" y="350"/>
                    <a:pt x="162" y="349"/>
                  </a:cubicBezTo>
                  <a:cubicBezTo>
                    <a:pt x="155" y="348"/>
                    <a:pt x="147" y="348"/>
                    <a:pt x="140" y="346"/>
                  </a:cubicBezTo>
                  <a:cubicBezTo>
                    <a:pt x="137" y="345"/>
                    <a:pt x="135" y="341"/>
                    <a:pt x="134" y="338"/>
                  </a:cubicBezTo>
                  <a:cubicBezTo>
                    <a:pt x="133" y="333"/>
                    <a:pt x="133" y="328"/>
                    <a:pt x="133" y="324"/>
                  </a:cubicBezTo>
                  <a:cubicBezTo>
                    <a:pt x="132" y="318"/>
                    <a:pt x="129" y="313"/>
                    <a:pt x="123" y="312"/>
                  </a:cubicBezTo>
                  <a:cubicBezTo>
                    <a:pt x="119" y="310"/>
                    <a:pt x="116" y="309"/>
                    <a:pt x="113" y="308"/>
                  </a:cubicBezTo>
                  <a:cubicBezTo>
                    <a:pt x="108" y="306"/>
                    <a:pt x="104" y="307"/>
                    <a:pt x="101" y="310"/>
                  </a:cubicBezTo>
                  <a:cubicBezTo>
                    <a:pt x="96" y="314"/>
                    <a:pt x="92" y="317"/>
                    <a:pt x="87" y="321"/>
                  </a:cubicBezTo>
                  <a:cubicBezTo>
                    <a:pt x="84" y="323"/>
                    <a:pt x="81" y="323"/>
                    <a:pt x="78" y="320"/>
                  </a:cubicBezTo>
                  <a:cubicBezTo>
                    <a:pt x="72" y="316"/>
                    <a:pt x="66" y="312"/>
                    <a:pt x="61" y="307"/>
                  </a:cubicBezTo>
                  <a:cubicBezTo>
                    <a:pt x="57" y="304"/>
                    <a:pt x="58" y="299"/>
                    <a:pt x="60" y="295"/>
                  </a:cubicBezTo>
                  <a:cubicBezTo>
                    <a:pt x="62" y="291"/>
                    <a:pt x="63" y="287"/>
                    <a:pt x="65" y="283"/>
                  </a:cubicBezTo>
                  <a:cubicBezTo>
                    <a:pt x="67" y="278"/>
                    <a:pt x="66" y="274"/>
                    <a:pt x="64" y="271"/>
                  </a:cubicBezTo>
                  <a:cubicBezTo>
                    <a:pt x="60" y="266"/>
                    <a:pt x="57" y="262"/>
                    <a:pt x="53" y="258"/>
                  </a:cubicBezTo>
                  <a:cubicBezTo>
                    <a:pt x="51" y="254"/>
                    <a:pt x="47" y="253"/>
                    <a:pt x="43" y="253"/>
                  </a:cubicBezTo>
                  <a:cubicBezTo>
                    <a:pt x="38" y="254"/>
                    <a:pt x="33" y="254"/>
                    <a:pt x="28" y="255"/>
                  </a:cubicBezTo>
                  <a:cubicBezTo>
                    <a:pt x="22" y="257"/>
                    <a:pt x="18" y="255"/>
                    <a:pt x="15" y="249"/>
                  </a:cubicBezTo>
                  <a:cubicBezTo>
                    <a:pt x="13" y="244"/>
                    <a:pt x="10" y="239"/>
                    <a:pt x="8" y="233"/>
                  </a:cubicBezTo>
                  <a:cubicBezTo>
                    <a:pt x="6" y="229"/>
                    <a:pt x="7" y="225"/>
                    <a:pt x="11" y="222"/>
                  </a:cubicBezTo>
                  <a:cubicBezTo>
                    <a:pt x="15" y="218"/>
                    <a:pt x="20" y="214"/>
                    <a:pt x="25" y="211"/>
                  </a:cubicBezTo>
                  <a:cubicBezTo>
                    <a:pt x="29" y="208"/>
                    <a:pt x="30" y="204"/>
                    <a:pt x="30" y="199"/>
                  </a:cubicBezTo>
                  <a:cubicBezTo>
                    <a:pt x="29" y="195"/>
                    <a:pt x="28" y="192"/>
                    <a:pt x="28" y="189"/>
                  </a:cubicBezTo>
                  <a:cubicBezTo>
                    <a:pt x="28" y="180"/>
                    <a:pt x="23" y="176"/>
                    <a:pt x="16" y="174"/>
                  </a:cubicBezTo>
                  <a:cubicBezTo>
                    <a:pt x="13" y="173"/>
                    <a:pt x="10" y="171"/>
                    <a:pt x="7" y="170"/>
                  </a:cubicBezTo>
                  <a:cubicBezTo>
                    <a:pt x="2" y="169"/>
                    <a:pt x="0" y="166"/>
                    <a:pt x="0" y="162"/>
                  </a:cubicBezTo>
                  <a:cubicBezTo>
                    <a:pt x="1" y="155"/>
                    <a:pt x="1" y="149"/>
                    <a:pt x="2" y="142"/>
                  </a:cubicBezTo>
                  <a:cubicBezTo>
                    <a:pt x="2" y="136"/>
                    <a:pt x="5" y="134"/>
                    <a:pt x="11" y="133"/>
                  </a:cubicBezTo>
                  <a:cubicBezTo>
                    <a:pt x="17" y="132"/>
                    <a:pt x="23" y="132"/>
                    <a:pt x="28" y="131"/>
                  </a:cubicBezTo>
                  <a:cubicBezTo>
                    <a:pt x="32" y="130"/>
                    <a:pt x="35" y="128"/>
                    <a:pt x="36" y="124"/>
                  </a:cubicBezTo>
                  <a:cubicBezTo>
                    <a:pt x="38" y="120"/>
                    <a:pt x="40" y="117"/>
                    <a:pt x="41" y="113"/>
                  </a:cubicBezTo>
                  <a:cubicBezTo>
                    <a:pt x="42" y="109"/>
                    <a:pt x="42" y="105"/>
                    <a:pt x="39" y="101"/>
                  </a:cubicBezTo>
                  <a:cubicBezTo>
                    <a:pt x="36" y="97"/>
                    <a:pt x="32" y="93"/>
                    <a:pt x="29" y="88"/>
                  </a:cubicBezTo>
                  <a:cubicBezTo>
                    <a:pt x="26" y="84"/>
                    <a:pt x="26" y="80"/>
                    <a:pt x="29" y="76"/>
                  </a:cubicBezTo>
                  <a:cubicBezTo>
                    <a:pt x="32" y="71"/>
                    <a:pt x="36" y="66"/>
                    <a:pt x="39" y="62"/>
                  </a:cubicBezTo>
                  <a:cubicBezTo>
                    <a:pt x="42" y="57"/>
                    <a:pt x="46" y="56"/>
                    <a:pt x="52" y="58"/>
                  </a:cubicBezTo>
                  <a:cubicBezTo>
                    <a:pt x="57" y="60"/>
                    <a:pt x="62" y="62"/>
                    <a:pt x="66" y="65"/>
                  </a:cubicBezTo>
                  <a:cubicBezTo>
                    <a:pt x="70" y="67"/>
                    <a:pt x="74" y="66"/>
                    <a:pt x="77" y="64"/>
                  </a:cubicBezTo>
                  <a:cubicBezTo>
                    <a:pt x="78" y="63"/>
                    <a:pt x="79" y="63"/>
                    <a:pt x="79" y="62"/>
                  </a:cubicBezTo>
                  <a:cubicBezTo>
                    <a:pt x="94" y="51"/>
                    <a:pt x="94" y="51"/>
                    <a:pt x="90" y="30"/>
                  </a:cubicBezTo>
                  <a:cubicBezTo>
                    <a:pt x="89" y="23"/>
                    <a:pt x="91" y="20"/>
                    <a:pt x="97" y="17"/>
                  </a:cubicBezTo>
                  <a:cubicBezTo>
                    <a:pt x="102" y="15"/>
                    <a:pt x="107" y="13"/>
                    <a:pt x="112" y="11"/>
                  </a:cubicBezTo>
                  <a:cubicBezTo>
                    <a:pt x="117" y="8"/>
                    <a:pt x="120" y="9"/>
                    <a:pt x="124" y="13"/>
                  </a:cubicBezTo>
                  <a:cubicBezTo>
                    <a:pt x="127" y="17"/>
                    <a:pt x="130" y="22"/>
                    <a:pt x="133" y="26"/>
                  </a:cubicBezTo>
                  <a:cubicBezTo>
                    <a:pt x="138" y="31"/>
                    <a:pt x="142" y="32"/>
                    <a:pt x="148" y="31"/>
                  </a:cubicBezTo>
                  <a:cubicBezTo>
                    <a:pt x="152" y="29"/>
                    <a:pt x="156" y="29"/>
                    <a:pt x="160" y="29"/>
                  </a:cubicBezTo>
                  <a:cubicBezTo>
                    <a:pt x="166" y="28"/>
                    <a:pt x="170" y="26"/>
                    <a:pt x="172" y="21"/>
                  </a:cubicBezTo>
                  <a:cubicBezTo>
                    <a:pt x="173" y="16"/>
                    <a:pt x="175" y="11"/>
                    <a:pt x="177" y="6"/>
                  </a:cubicBezTo>
                  <a:cubicBezTo>
                    <a:pt x="179" y="2"/>
                    <a:pt x="182" y="0"/>
                    <a:pt x="187" y="0"/>
                  </a:cubicBezTo>
                  <a:cubicBezTo>
                    <a:pt x="194" y="1"/>
                    <a:pt x="201" y="2"/>
                    <a:pt x="208" y="3"/>
                  </a:cubicBezTo>
                  <a:cubicBezTo>
                    <a:pt x="212" y="3"/>
                    <a:pt x="214" y="6"/>
                    <a:pt x="214" y="11"/>
                  </a:cubicBezTo>
                  <a:cubicBezTo>
                    <a:pt x="215" y="17"/>
                    <a:pt x="216" y="23"/>
                    <a:pt x="217" y="29"/>
                  </a:cubicBezTo>
                  <a:cubicBezTo>
                    <a:pt x="218" y="34"/>
                    <a:pt x="221" y="36"/>
                    <a:pt x="225" y="38"/>
                  </a:cubicBezTo>
                  <a:cubicBezTo>
                    <a:pt x="228" y="39"/>
                    <a:pt x="231" y="40"/>
                    <a:pt x="234" y="41"/>
                  </a:cubicBezTo>
                  <a:cubicBezTo>
                    <a:pt x="239" y="45"/>
                    <a:pt x="244" y="43"/>
                    <a:pt x="248" y="40"/>
                  </a:cubicBezTo>
                  <a:cubicBezTo>
                    <a:pt x="252" y="37"/>
                    <a:pt x="256" y="34"/>
                    <a:pt x="259" y="31"/>
                  </a:cubicBezTo>
                  <a:cubicBezTo>
                    <a:pt x="264" y="27"/>
                    <a:pt x="268" y="27"/>
                    <a:pt x="273" y="31"/>
                  </a:cubicBezTo>
                  <a:cubicBezTo>
                    <a:pt x="277" y="34"/>
                    <a:pt x="281" y="37"/>
                    <a:pt x="285" y="41"/>
                  </a:cubicBezTo>
                  <a:cubicBezTo>
                    <a:pt x="290" y="45"/>
                    <a:pt x="291" y="49"/>
                    <a:pt x="288" y="55"/>
                  </a:cubicBezTo>
                  <a:cubicBezTo>
                    <a:pt x="286" y="59"/>
                    <a:pt x="284" y="64"/>
                    <a:pt x="283" y="68"/>
                  </a:cubicBezTo>
                  <a:cubicBezTo>
                    <a:pt x="282" y="71"/>
                    <a:pt x="282" y="74"/>
                    <a:pt x="283" y="76"/>
                  </a:cubicBezTo>
                  <a:cubicBezTo>
                    <a:pt x="286" y="81"/>
                    <a:pt x="290" y="86"/>
                    <a:pt x="295" y="91"/>
                  </a:cubicBezTo>
                  <a:cubicBezTo>
                    <a:pt x="296" y="93"/>
                    <a:pt x="299" y="93"/>
                    <a:pt x="301" y="94"/>
                  </a:cubicBezTo>
                  <a:close/>
                  <a:moveTo>
                    <a:pt x="174" y="63"/>
                  </a:moveTo>
                  <a:cubicBezTo>
                    <a:pt x="112" y="63"/>
                    <a:pt x="62" y="113"/>
                    <a:pt x="62" y="174"/>
                  </a:cubicBezTo>
                  <a:cubicBezTo>
                    <a:pt x="62" y="236"/>
                    <a:pt x="112" y="285"/>
                    <a:pt x="173" y="286"/>
                  </a:cubicBezTo>
                  <a:cubicBezTo>
                    <a:pt x="235" y="286"/>
                    <a:pt x="285" y="236"/>
                    <a:pt x="285" y="174"/>
                  </a:cubicBezTo>
                  <a:cubicBezTo>
                    <a:pt x="285" y="112"/>
                    <a:pt x="234" y="63"/>
                    <a:pt x="174" y="63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txBody>
            <a:bodyPr vert="horz" wrap="square" lIns="21699" tIns="10850" rIns="21699" bIns="10850" numCol="1" anchor="t" anchorCtr="0" compatLnSpc="1">
              <a:prstTxWarp prst="textNoShape">
                <a:avLst/>
              </a:prstTxWarp>
            </a:bodyPr>
            <a:lstStyle/>
            <a:p>
              <a:endParaRPr lang="en-US" sz="759" dirty="0">
                <a:solidFill>
                  <a:prstClr val="black"/>
                </a:solidFill>
              </a:endParaRPr>
            </a:p>
          </p:txBody>
        </p:sp>
        <p:sp>
          <p:nvSpPr>
            <p:cNvPr id="54" name="Freeform 5"/>
            <p:cNvSpPr>
              <a:spLocks noEditPoints="1"/>
            </p:cNvSpPr>
            <p:nvPr/>
          </p:nvSpPr>
          <p:spPr bwMode="auto">
            <a:xfrm>
              <a:off x="3311047" y="3099639"/>
              <a:ext cx="1914504" cy="890424"/>
            </a:xfrm>
            <a:custGeom>
              <a:avLst/>
              <a:gdLst>
                <a:gd name="T0" fmla="*/ 320 w 349"/>
                <a:gd name="T1" fmla="*/ 91 h 350"/>
                <a:gd name="T2" fmla="*/ 337 w 349"/>
                <a:gd name="T3" fmla="*/ 115 h 350"/>
                <a:gd name="T4" fmla="*/ 323 w 349"/>
                <a:gd name="T5" fmla="*/ 133 h 350"/>
                <a:gd name="T6" fmla="*/ 318 w 349"/>
                <a:gd name="T7" fmla="*/ 157 h 350"/>
                <a:gd name="T8" fmla="*/ 338 w 349"/>
                <a:gd name="T9" fmla="*/ 177 h 350"/>
                <a:gd name="T10" fmla="*/ 344 w 349"/>
                <a:gd name="T11" fmla="*/ 208 h 350"/>
                <a:gd name="T12" fmla="*/ 322 w 349"/>
                <a:gd name="T13" fmla="*/ 217 h 350"/>
                <a:gd name="T14" fmla="*/ 306 w 349"/>
                <a:gd name="T15" fmla="*/ 236 h 350"/>
                <a:gd name="T16" fmla="*/ 317 w 349"/>
                <a:gd name="T17" fmla="*/ 260 h 350"/>
                <a:gd name="T18" fmla="*/ 307 w 349"/>
                <a:gd name="T19" fmla="*/ 286 h 350"/>
                <a:gd name="T20" fmla="*/ 279 w 349"/>
                <a:gd name="T21" fmla="*/ 283 h 350"/>
                <a:gd name="T22" fmla="*/ 258 w 349"/>
                <a:gd name="T23" fmla="*/ 294 h 350"/>
                <a:gd name="T24" fmla="*/ 256 w 349"/>
                <a:gd name="T25" fmla="*/ 321 h 350"/>
                <a:gd name="T26" fmla="*/ 233 w 349"/>
                <a:gd name="T27" fmla="*/ 337 h 350"/>
                <a:gd name="T28" fmla="*/ 212 w 349"/>
                <a:gd name="T29" fmla="*/ 322 h 350"/>
                <a:gd name="T30" fmla="*/ 187 w 349"/>
                <a:gd name="T31" fmla="*/ 320 h 350"/>
                <a:gd name="T32" fmla="*/ 171 w 349"/>
                <a:gd name="T33" fmla="*/ 343 h 350"/>
                <a:gd name="T34" fmla="*/ 140 w 349"/>
                <a:gd name="T35" fmla="*/ 346 h 350"/>
                <a:gd name="T36" fmla="*/ 133 w 349"/>
                <a:gd name="T37" fmla="*/ 324 h 350"/>
                <a:gd name="T38" fmla="*/ 113 w 349"/>
                <a:gd name="T39" fmla="*/ 308 h 350"/>
                <a:gd name="T40" fmla="*/ 87 w 349"/>
                <a:gd name="T41" fmla="*/ 321 h 350"/>
                <a:gd name="T42" fmla="*/ 61 w 349"/>
                <a:gd name="T43" fmla="*/ 307 h 350"/>
                <a:gd name="T44" fmla="*/ 65 w 349"/>
                <a:gd name="T45" fmla="*/ 283 h 350"/>
                <a:gd name="T46" fmla="*/ 53 w 349"/>
                <a:gd name="T47" fmla="*/ 258 h 350"/>
                <a:gd name="T48" fmla="*/ 28 w 349"/>
                <a:gd name="T49" fmla="*/ 255 h 350"/>
                <a:gd name="T50" fmla="*/ 8 w 349"/>
                <a:gd name="T51" fmla="*/ 233 h 350"/>
                <a:gd name="T52" fmla="*/ 25 w 349"/>
                <a:gd name="T53" fmla="*/ 211 h 350"/>
                <a:gd name="T54" fmla="*/ 28 w 349"/>
                <a:gd name="T55" fmla="*/ 189 h 350"/>
                <a:gd name="T56" fmla="*/ 7 w 349"/>
                <a:gd name="T57" fmla="*/ 170 h 350"/>
                <a:gd name="T58" fmla="*/ 2 w 349"/>
                <a:gd name="T59" fmla="*/ 142 h 350"/>
                <a:gd name="T60" fmla="*/ 28 w 349"/>
                <a:gd name="T61" fmla="*/ 131 h 350"/>
                <a:gd name="T62" fmla="*/ 41 w 349"/>
                <a:gd name="T63" fmla="*/ 113 h 350"/>
                <a:gd name="T64" fmla="*/ 29 w 349"/>
                <a:gd name="T65" fmla="*/ 88 h 350"/>
                <a:gd name="T66" fmla="*/ 39 w 349"/>
                <a:gd name="T67" fmla="*/ 62 h 350"/>
                <a:gd name="T68" fmla="*/ 66 w 349"/>
                <a:gd name="T69" fmla="*/ 65 h 350"/>
                <a:gd name="T70" fmla="*/ 79 w 349"/>
                <a:gd name="T71" fmla="*/ 62 h 350"/>
                <a:gd name="T72" fmla="*/ 97 w 349"/>
                <a:gd name="T73" fmla="*/ 17 h 350"/>
                <a:gd name="T74" fmla="*/ 124 w 349"/>
                <a:gd name="T75" fmla="*/ 13 h 350"/>
                <a:gd name="T76" fmla="*/ 148 w 349"/>
                <a:gd name="T77" fmla="*/ 31 h 350"/>
                <a:gd name="T78" fmla="*/ 172 w 349"/>
                <a:gd name="T79" fmla="*/ 21 h 350"/>
                <a:gd name="T80" fmla="*/ 187 w 349"/>
                <a:gd name="T81" fmla="*/ 0 h 350"/>
                <a:gd name="T82" fmla="*/ 214 w 349"/>
                <a:gd name="T83" fmla="*/ 11 h 350"/>
                <a:gd name="T84" fmla="*/ 225 w 349"/>
                <a:gd name="T85" fmla="*/ 38 h 350"/>
                <a:gd name="T86" fmla="*/ 248 w 349"/>
                <a:gd name="T87" fmla="*/ 40 h 350"/>
                <a:gd name="T88" fmla="*/ 273 w 349"/>
                <a:gd name="T89" fmla="*/ 31 h 350"/>
                <a:gd name="T90" fmla="*/ 288 w 349"/>
                <a:gd name="T91" fmla="*/ 55 h 350"/>
                <a:gd name="T92" fmla="*/ 283 w 349"/>
                <a:gd name="T93" fmla="*/ 76 h 350"/>
                <a:gd name="T94" fmla="*/ 301 w 349"/>
                <a:gd name="T95" fmla="*/ 94 h 350"/>
                <a:gd name="T96" fmla="*/ 62 w 349"/>
                <a:gd name="T97" fmla="*/ 174 h 350"/>
                <a:gd name="T98" fmla="*/ 285 w 349"/>
                <a:gd name="T99" fmla="*/ 174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49" h="350">
                  <a:moveTo>
                    <a:pt x="301" y="94"/>
                  </a:moveTo>
                  <a:cubicBezTo>
                    <a:pt x="308" y="93"/>
                    <a:pt x="314" y="92"/>
                    <a:pt x="320" y="91"/>
                  </a:cubicBezTo>
                  <a:cubicBezTo>
                    <a:pt x="324" y="90"/>
                    <a:pt x="328" y="92"/>
                    <a:pt x="330" y="96"/>
                  </a:cubicBezTo>
                  <a:cubicBezTo>
                    <a:pt x="332" y="102"/>
                    <a:pt x="335" y="109"/>
                    <a:pt x="337" y="115"/>
                  </a:cubicBezTo>
                  <a:cubicBezTo>
                    <a:pt x="339" y="119"/>
                    <a:pt x="337" y="122"/>
                    <a:pt x="335" y="125"/>
                  </a:cubicBezTo>
                  <a:cubicBezTo>
                    <a:pt x="331" y="128"/>
                    <a:pt x="327" y="130"/>
                    <a:pt x="323" y="133"/>
                  </a:cubicBezTo>
                  <a:cubicBezTo>
                    <a:pt x="317" y="138"/>
                    <a:pt x="316" y="141"/>
                    <a:pt x="317" y="149"/>
                  </a:cubicBezTo>
                  <a:cubicBezTo>
                    <a:pt x="318" y="151"/>
                    <a:pt x="318" y="154"/>
                    <a:pt x="318" y="157"/>
                  </a:cubicBezTo>
                  <a:cubicBezTo>
                    <a:pt x="318" y="168"/>
                    <a:pt x="324" y="173"/>
                    <a:pt x="333" y="176"/>
                  </a:cubicBezTo>
                  <a:cubicBezTo>
                    <a:pt x="335" y="176"/>
                    <a:pt x="336" y="177"/>
                    <a:pt x="338" y="177"/>
                  </a:cubicBezTo>
                  <a:cubicBezTo>
                    <a:pt x="349" y="182"/>
                    <a:pt x="347" y="184"/>
                    <a:pt x="346" y="194"/>
                  </a:cubicBezTo>
                  <a:cubicBezTo>
                    <a:pt x="346" y="199"/>
                    <a:pt x="345" y="203"/>
                    <a:pt x="344" y="208"/>
                  </a:cubicBezTo>
                  <a:cubicBezTo>
                    <a:pt x="343" y="212"/>
                    <a:pt x="340" y="215"/>
                    <a:pt x="336" y="215"/>
                  </a:cubicBezTo>
                  <a:cubicBezTo>
                    <a:pt x="331" y="216"/>
                    <a:pt x="327" y="216"/>
                    <a:pt x="322" y="217"/>
                  </a:cubicBezTo>
                  <a:cubicBezTo>
                    <a:pt x="317" y="217"/>
                    <a:pt x="313" y="220"/>
                    <a:pt x="310" y="225"/>
                  </a:cubicBezTo>
                  <a:cubicBezTo>
                    <a:pt x="309" y="229"/>
                    <a:pt x="308" y="232"/>
                    <a:pt x="306" y="236"/>
                  </a:cubicBezTo>
                  <a:cubicBezTo>
                    <a:pt x="304" y="241"/>
                    <a:pt x="305" y="245"/>
                    <a:pt x="308" y="249"/>
                  </a:cubicBezTo>
                  <a:cubicBezTo>
                    <a:pt x="311" y="253"/>
                    <a:pt x="314" y="256"/>
                    <a:pt x="317" y="260"/>
                  </a:cubicBezTo>
                  <a:cubicBezTo>
                    <a:pt x="321" y="265"/>
                    <a:pt x="321" y="269"/>
                    <a:pt x="317" y="274"/>
                  </a:cubicBezTo>
                  <a:cubicBezTo>
                    <a:pt x="313" y="278"/>
                    <a:pt x="310" y="282"/>
                    <a:pt x="307" y="286"/>
                  </a:cubicBezTo>
                  <a:cubicBezTo>
                    <a:pt x="302" y="292"/>
                    <a:pt x="299" y="292"/>
                    <a:pt x="293" y="289"/>
                  </a:cubicBezTo>
                  <a:cubicBezTo>
                    <a:pt x="288" y="287"/>
                    <a:pt x="284" y="285"/>
                    <a:pt x="279" y="283"/>
                  </a:cubicBezTo>
                  <a:cubicBezTo>
                    <a:pt x="275" y="282"/>
                    <a:pt x="271" y="284"/>
                    <a:pt x="268" y="286"/>
                  </a:cubicBezTo>
                  <a:cubicBezTo>
                    <a:pt x="264" y="289"/>
                    <a:pt x="261" y="291"/>
                    <a:pt x="258" y="294"/>
                  </a:cubicBezTo>
                  <a:cubicBezTo>
                    <a:pt x="254" y="297"/>
                    <a:pt x="253" y="301"/>
                    <a:pt x="254" y="306"/>
                  </a:cubicBezTo>
                  <a:cubicBezTo>
                    <a:pt x="255" y="311"/>
                    <a:pt x="255" y="316"/>
                    <a:pt x="256" y="321"/>
                  </a:cubicBezTo>
                  <a:cubicBezTo>
                    <a:pt x="256" y="326"/>
                    <a:pt x="254" y="329"/>
                    <a:pt x="251" y="330"/>
                  </a:cubicBezTo>
                  <a:cubicBezTo>
                    <a:pt x="245" y="333"/>
                    <a:pt x="239" y="335"/>
                    <a:pt x="233" y="337"/>
                  </a:cubicBezTo>
                  <a:cubicBezTo>
                    <a:pt x="227" y="339"/>
                    <a:pt x="224" y="338"/>
                    <a:pt x="220" y="333"/>
                  </a:cubicBezTo>
                  <a:cubicBezTo>
                    <a:pt x="218" y="329"/>
                    <a:pt x="215" y="325"/>
                    <a:pt x="212" y="322"/>
                  </a:cubicBezTo>
                  <a:cubicBezTo>
                    <a:pt x="209" y="318"/>
                    <a:pt x="205" y="317"/>
                    <a:pt x="201" y="318"/>
                  </a:cubicBezTo>
                  <a:cubicBezTo>
                    <a:pt x="196" y="318"/>
                    <a:pt x="192" y="319"/>
                    <a:pt x="187" y="320"/>
                  </a:cubicBezTo>
                  <a:cubicBezTo>
                    <a:pt x="182" y="321"/>
                    <a:pt x="179" y="324"/>
                    <a:pt x="177" y="328"/>
                  </a:cubicBezTo>
                  <a:cubicBezTo>
                    <a:pt x="175" y="333"/>
                    <a:pt x="173" y="338"/>
                    <a:pt x="171" y="343"/>
                  </a:cubicBezTo>
                  <a:cubicBezTo>
                    <a:pt x="169" y="347"/>
                    <a:pt x="167" y="350"/>
                    <a:pt x="162" y="349"/>
                  </a:cubicBezTo>
                  <a:cubicBezTo>
                    <a:pt x="155" y="348"/>
                    <a:pt x="147" y="348"/>
                    <a:pt x="140" y="346"/>
                  </a:cubicBezTo>
                  <a:cubicBezTo>
                    <a:pt x="137" y="345"/>
                    <a:pt x="135" y="341"/>
                    <a:pt x="134" y="338"/>
                  </a:cubicBezTo>
                  <a:cubicBezTo>
                    <a:pt x="133" y="333"/>
                    <a:pt x="133" y="328"/>
                    <a:pt x="133" y="324"/>
                  </a:cubicBezTo>
                  <a:cubicBezTo>
                    <a:pt x="132" y="318"/>
                    <a:pt x="129" y="313"/>
                    <a:pt x="123" y="312"/>
                  </a:cubicBezTo>
                  <a:cubicBezTo>
                    <a:pt x="119" y="310"/>
                    <a:pt x="116" y="309"/>
                    <a:pt x="113" y="308"/>
                  </a:cubicBezTo>
                  <a:cubicBezTo>
                    <a:pt x="108" y="306"/>
                    <a:pt x="104" y="307"/>
                    <a:pt x="101" y="310"/>
                  </a:cubicBezTo>
                  <a:cubicBezTo>
                    <a:pt x="96" y="314"/>
                    <a:pt x="92" y="317"/>
                    <a:pt x="87" y="321"/>
                  </a:cubicBezTo>
                  <a:cubicBezTo>
                    <a:pt x="84" y="323"/>
                    <a:pt x="81" y="323"/>
                    <a:pt x="78" y="320"/>
                  </a:cubicBezTo>
                  <a:cubicBezTo>
                    <a:pt x="72" y="316"/>
                    <a:pt x="66" y="312"/>
                    <a:pt x="61" y="307"/>
                  </a:cubicBezTo>
                  <a:cubicBezTo>
                    <a:pt x="57" y="304"/>
                    <a:pt x="58" y="299"/>
                    <a:pt x="60" y="295"/>
                  </a:cubicBezTo>
                  <a:cubicBezTo>
                    <a:pt x="62" y="291"/>
                    <a:pt x="63" y="287"/>
                    <a:pt x="65" y="283"/>
                  </a:cubicBezTo>
                  <a:cubicBezTo>
                    <a:pt x="67" y="278"/>
                    <a:pt x="66" y="274"/>
                    <a:pt x="64" y="271"/>
                  </a:cubicBezTo>
                  <a:cubicBezTo>
                    <a:pt x="60" y="266"/>
                    <a:pt x="57" y="262"/>
                    <a:pt x="53" y="258"/>
                  </a:cubicBezTo>
                  <a:cubicBezTo>
                    <a:pt x="51" y="254"/>
                    <a:pt x="47" y="253"/>
                    <a:pt x="43" y="253"/>
                  </a:cubicBezTo>
                  <a:cubicBezTo>
                    <a:pt x="38" y="254"/>
                    <a:pt x="33" y="254"/>
                    <a:pt x="28" y="255"/>
                  </a:cubicBezTo>
                  <a:cubicBezTo>
                    <a:pt x="22" y="257"/>
                    <a:pt x="18" y="255"/>
                    <a:pt x="15" y="249"/>
                  </a:cubicBezTo>
                  <a:cubicBezTo>
                    <a:pt x="13" y="244"/>
                    <a:pt x="10" y="239"/>
                    <a:pt x="8" y="233"/>
                  </a:cubicBezTo>
                  <a:cubicBezTo>
                    <a:pt x="6" y="229"/>
                    <a:pt x="7" y="225"/>
                    <a:pt x="11" y="222"/>
                  </a:cubicBezTo>
                  <a:cubicBezTo>
                    <a:pt x="15" y="218"/>
                    <a:pt x="20" y="214"/>
                    <a:pt x="25" y="211"/>
                  </a:cubicBezTo>
                  <a:cubicBezTo>
                    <a:pt x="29" y="208"/>
                    <a:pt x="30" y="204"/>
                    <a:pt x="30" y="199"/>
                  </a:cubicBezTo>
                  <a:cubicBezTo>
                    <a:pt x="29" y="195"/>
                    <a:pt x="28" y="192"/>
                    <a:pt x="28" y="189"/>
                  </a:cubicBezTo>
                  <a:cubicBezTo>
                    <a:pt x="28" y="180"/>
                    <a:pt x="23" y="176"/>
                    <a:pt x="16" y="174"/>
                  </a:cubicBezTo>
                  <a:cubicBezTo>
                    <a:pt x="13" y="173"/>
                    <a:pt x="10" y="171"/>
                    <a:pt x="7" y="170"/>
                  </a:cubicBezTo>
                  <a:cubicBezTo>
                    <a:pt x="2" y="169"/>
                    <a:pt x="0" y="166"/>
                    <a:pt x="0" y="162"/>
                  </a:cubicBezTo>
                  <a:cubicBezTo>
                    <a:pt x="1" y="155"/>
                    <a:pt x="1" y="149"/>
                    <a:pt x="2" y="142"/>
                  </a:cubicBezTo>
                  <a:cubicBezTo>
                    <a:pt x="2" y="136"/>
                    <a:pt x="5" y="134"/>
                    <a:pt x="11" y="133"/>
                  </a:cubicBezTo>
                  <a:cubicBezTo>
                    <a:pt x="17" y="132"/>
                    <a:pt x="23" y="132"/>
                    <a:pt x="28" y="131"/>
                  </a:cubicBezTo>
                  <a:cubicBezTo>
                    <a:pt x="32" y="130"/>
                    <a:pt x="35" y="128"/>
                    <a:pt x="36" y="124"/>
                  </a:cubicBezTo>
                  <a:cubicBezTo>
                    <a:pt x="38" y="120"/>
                    <a:pt x="40" y="117"/>
                    <a:pt x="41" y="113"/>
                  </a:cubicBezTo>
                  <a:cubicBezTo>
                    <a:pt x="42" y="109"/>
                    <a:pt x="42" y="105"/>
                    <a:pt x="39" y="101"/>
                  </a:cubicBezTo>
                  <a:cubicBezTo>
                    <a:pt x="36" y="97"/>
                    <a:pt x="32" y="93"/>
                    <a:pt x="29" y="88"/>
                  </a:cubicBezTo>
                  <a:cubicBezTo>
                    <a:pt x="26" y="84"/>
                    <a:pt x="26" y="80"/>
                    <a:pt x="29" y="76"/>
                  </a:cubicBezTo>
                  <a:cubicBezTo>
                    <a:pt x="32" y="71"/>
                    <a:pt x="36" y="66"/>
                    <a:pt x="39" y="62"/>
                  </a:cubicBezTo>
                  <a:cubicBezTo>
                    <a:pt x="42" y="57"/>
                    <a:pt x="46" y="56"/>
                    <a:pt x="52" y="58"/>
                  </a:cubicBezTo>
                  <a:cubicBezTo>
                    <a:pt x="57" y="60"/>
                    <a:pt x="62" y="62"/>
                    <a:pt x="66" y="65"/>
                  </a:cubicBezTo>
                  <a:cubicBezTo>
                    <a:pt x="70" y="67"/>
                    <a:pt x="74" y="66"/>
                    <a:pt x="77" y="64"/>
                  </a:cubicBezTo>
                  <a:cubicBezTo>
                    <a:pt x="78" y="63"/>
                    <a:pt x="79" y="63"/>
                    <a:pt x="79" y="62"/>
                  </a:cubicBezTo>
                  <a:cubicBezTo>
                    <a:pt x="94" y="51"/>
                    <a:pt x="94" y="51"/>
                    <a:pt x="90" y="30"/>
                  </a:cubicBezTo>
                  <a:cubicBezTo>
                    <a:pt x="89" y="23"/>
                    <a:pt x="91" y="20"/>
                    <a:pt x="97" y="17"/>
                  </a:cubicBezTo>
                  <a:cubicBezTo>
                    <a:pt x="102" y="15"/>
                    <a:pt x="107" y="13"/>
                    <a:pt x="112" y="11"/>
                  </a:cubicBezTo>
                  <a:cubicBezTo>
                    <a:pt x="117" y="8"/>
                    <a:pt x="120" y="9"/>
                    <a:pt x="124" y="13"/>
                  </a:cubicBezTo>
                  <a:cubicBezTo>
                    <a:pt x="127" y="17"/>
                    <a:pt x="130" y="22"/>
                    <a:pt x="133" y="26"/>
                  </a:cubicBezTo>
                  <a:cubicBezTo>
                    <a:pt x="138" y="31"/>
                    <a:pt x="142" y="32"/>
                    <a:pt x="148" y="31"/>
                  </a:cubicBezTo>
                  <a:cubicBezTo>
                    <a:pt x="152" y="29"/>
                    <a:pt x="156" y="29"/>
                    <a:pt x="160" y="29"/>
                  </a:cubicBezTo>
                  <a:cubicBezTo>
                    <a:pt x="166" y="28"/>
                    <a:pt x="170" y="26"/>
                    <a:pt x="172" y="21"/>
                  </a:cubicBezTo>
                  <a:cubicBezTo>
                    <a:pt x="173" y="16"/>
                    <a:pt x="175" y="11"/>
                    <a:pt x="177" y="6"/>
                  </a:cubicBezTo>
                  <a:cubicBezTo>
                    <a:pt x="179" y="2"/>
                    <a:pt x="182" y="0"/>
                    <a:pt x="187" y="0"/>
                  </a:cubicBezTo>
                  <a:cubicBezTo>
                    <a:pt x="194" y="1"/>
                    <a:pt x="201" y="2"/>
                    <a:pt x="208" y="3"/>
                  </a:cubicBezTo>
                  <a:cubicBezTo>
                    <a:pt x="212" y="3"/>
                    <a:pt x="214" y="6"/>
                    <a:pt x="214" y="11"/>
                  </a:cubicBezTo>
                  <a:cubicBezTo>
                    <a:pt x="215" y="17"/>
                    <a:pt x="216" y="23"/>
                    <a:pt x="217" y="29"/>
                  </a:cubicBezTo>
                  <a:cubicBezTo>
                    <a:pt x="218" y="34"/>
                    <a:pt x="221" y="36"/>
                    <a:pt x="225" y="38"/>
                  </a:cubicBezTo>
                  <a:cubicBezTo>
                    <a:pt x="228" y="39"/>
                    <a:pt x="231" y="40"/>
                    <a:pt x="234" y="41"/>
                  </a:cubicBezTo>
                  <a:cubicBezTo>
                    <a:pt x="239" y="45"/>
                    <a:pt x="244" y="43"/>
                    <a:pt x="248" y="40"/>
                  </a:cubicBezTo>
                  <a:cubicBezTo>
                    <a:pt x="252" y="37"/>
                    <a:pt x="256" y="34"/>
                    <a:pt x="259" y="31"/>
                  </a:cubicBezTo>
                  <a:cubicBezTo>
                    <a:pt x="264" y="27"/>
                    <a:pt x="268" y="27"/>
                    <a:pt x="273" y="31"/>
                  </a:cubicBezTo>
                  <a:cubicBezTo>
                    <a:pt x="277" y="34"/>
                    <a:pt x="281" y="37"/>
                    <a:pt x="285" y="41"/>
                  </a:cubicBezTo>
                  <a:cubicBezTo>
                    <a:pt x="290" y="45"/>
                    <a:pt x="291" y="49"/>
                    <a:pt x="288" y="55"/>
                  </a:cubicBezTo>
                  <a:cubicBezTo>
                    <a:pt x="286" y="59"/>
                    <a:pt x="284" y="64"/>
                    <a:pt x="283" y="68"/>
                  </a:cubicBezTo>
                  <a:cubicBezTo>
                    <a:pt x="282" y="71"/>
                    <a:pt x="282" y="74"/>
                    <a:pt x="283" y="76"/>
                  </a:cubicBezTo>
                  <a:cubicBezTo>
                    <a:pt x="286" y="81"/>
                    <a:pt x="290" y="86"/>
                    <a:pt x="295" y="91"/>
                  </a:cubicBezTo>
                  <a:cubicBezTo>
                    <a:pt x="296" y="93"/>
                    <a:pt x="299" y="93"/>
                    <a:pt x="301" y="94"/>
                  </a:cubicBezTo>
                  <a:close/>
                  <a:moveTo>
                    <a:pt x="174" y="63"/>
                  </a:moveTo>
                  <a:cubicBezTo>
                    <a:pt x="112" y="63"/>
                    <a:pt x="62" y="113"/>
                    <a:pt x="62" y="174"/>
                  </a:cubicBezTo>
                  <a:cubicBezTo>
                    <a:pt x="62" y="236"/>
                    <a:pt x="112" y="285"/>
                    <a:pt x="173" y="286"/>
                  </a:cubicBezTo>
                  <a:cubicBezTo>
                    <a:pt x="235" y="286"/>
                    <a:pt x="285" y="236"/>
                    <a:pt x="285" y="174"/>
                  </a:cubicBezTo>
                  <a:cubicBezTo>
                    <a:pt x="285" y="112"/>
                    <a:pt x="234" y="63"/>
                    <a:pt x="174" y="63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txBody>
            <a:bodyPr vert="horz" wrap="square" lIns="21699" tIns="10850" rIns="21699" bIns="10850" numCol="1" anchor="t" anchorCtr="0" compatLnSpc="1">
              <a:prstTxWarp prst="textNoShape">
                <a:avLst/>
              </a:prstTxWarp>
            </a:bodyPr>
            <a:lstStyle/>
            <a:p>
              <a:endParaRPr lang="en-US" sz="759" dirty="0">
                <a:solidFill>
                  <a:prstClr val="black"/>
                </a:solidFill>
              </a:endParaRPr>
            </a:p>
          </p:txBody>
        </p:sp>
        <p:sp>
          <p:nvSpPr>
            <p:cNvPr id="83" name="Freeform 5"/>
            <p:cNvSpPr>
              <a:spLocks noEditPoints="1"/>
            </p:cNvSpPr>
            <p:nvPr/>
          </p:nvSpPr>
          <p:spPr bwMode="auto">
            <a:xfrm>
              <a:off x="4504951" y="3813601"/>
              <a:ext cx="1342301" cy="592530"/>
            </a:xfrm>
            <a:custGeom>
              <a:avLst/>
              <a:gdLst>
                <a:gd name="T0" fmla="*/ 320 w 349"/>
                <a:gd name="T1" fmla="*/ 91 h 350"/>
                <a:gd name="T2" fmla="*/ 337 w 349"/>
                <a:gd name="T3" fmla="*/ 115 h 350"/>
                <a:gd name="T4" fmla="*/ 323 w 349"/>
                <a:gd name="T5" fmla="*/ 133 h 350"/>
                <a:gd name="T6" fmla="*/ 318 w 349"/>
                <a:gd name="T7" fmla="*/ 157 h 350"/>
                <a:gd name="T8" fmla="*/ 338 w 349"/>
                <a:gd name="T9" fmla="*/ 177 h 350"/>
                <a:gd name="T10" fmla="*/ 344 w 349"/>
                <a:gd name="T11" fmla="*/ 208 h 350"/>
                <a:gd name="T12" fmla="*/ 322 w 349"/>
                <a:gd name="T13" fmla="*/ 217 h 350"/>
                <a:gd name="T14" fmla="*/ 306 w 349"/>
                <a:gd name="T15" fmla="*/ 236 h 350"/>
                <a:gd name="T16" fmla="*/ 317 w 349"/>
                <a:gd name="T17" fmla="*/ 260 h 350"/>
                <a:gd name="T18" fmla="*/ 307 w 349"/>
                <a:gd name="T19" fmla="*/ 286 h 350"/>
                <a:gd name="T20" fmla="*/ 279 w 349"/>
                <a:gd name="T21" fmla="*/ 283 h 350"/>
                <a:gd name="T22" fmla="*/ 258 w 349"/>
                <a:gd name="T23" fmla="*/ 294 h 350"/>
                <a:gd name="T24" fmla="*/ 256 w 349"/>
                <a:gd name="T25" fmla="*/ 321 h 350"/>
                <a:gd name="T26" fmla="*/ 233 w 349"/>
                <a:gd name="T27" fmla="*/ 337 h 350"/>
                <a:gd name="T28" fmla="*/ 212 w 349"/>
                <a:gd name="T29" fmla="*/ 322 h 350"/>
                <a:gd name="T30" fmla="*/ 187 w 349"/>
                <a:gd name="T31" fmla="*/ 320 h 350"/>
                <a:gd name="T32" fmla="*/ 171 w 349"/>
                <a:gd name="T33" fmla="*/ 343 h 350"/>
                <a:gd name="T34" fmla="*/ 140 w 349"/>
                <a:gd name="T35" fmla="*/ 346 h 350"/>
                <a:gd name="T36" fmla="*/ 133 w 349"/>
                <a:gd name="T37" fmla="*/ 324 h 350"/>
                <a:gd name="T38" fmla="*/ 113 w 349"/>
                <a:gd name="T39" fmla="*/ 308 h 350"/>
                <a:gd name="T40" fmla="*/ 87 w 349"/>
                <a:gd name="T41" fmla="*/ 321 h 350"/>
                <a:gd name="T42" fmla="*/ 61 w 349"/>
                <a:gd name="T43" fmla="*/ 307 h 350"/>
                <a:gd name="T44" fmla="*/ 65 w 349"/>
                <a:gd name="T45" fmla="*/ 283 h 350"/>
                <a:gd name="T46" fmla="*/ 53 w 349"/>
                <a:gd name="T47" fmla="*/ 258 h 350"/>
                <a:gd name="T48" fmla="*/ 28 w 349"/>
                <a:gd name="T49" fmla="*/ 255 h 350"/>
                <a:gd name="T50" fmla="*/ 8 w 349"/>
                <a:gd name="T51" fmla="*/ 233 h 350"/>
                <a:gd name="T52" fmla="*/ 25 w 349"/>
                <a:gd name="T53" fmla="*/ 211 h 350"/>
                <a:gd name="T54" fmla="*/ 28 w 349"/>
                <a:gd name="T55" fmla="*/ 189 h 350"/>
                <a:gd name="T56" fmla="*/ 7 w 349"/>
                <a:gd name="T57" fmla="*/ 170 h 350"/>
                <a:gd name="T58" fmla="*/ 2 w 349"/>
                <a:gd name="T59" fmla="*/ 142 h 350"/>
                <a:gd name="T60" fmla="*/ 28 w 349"/>
                <a:gd name="T61" fmla="*/ 131 h 350"/>
                <a:gd name="T62" fmla="*/ 41 w 349"/>
                <a:gd name="T63" fmla="*/ 113 h 350"/>
                <a:gd name="T64" fmla="*/ 29 w 349"/>
                <a:gd name="T65" fmla="*/ 88 h 350"/>
                <a:gd name="T66" fmla="*/ 39 w 349"/>
                <a:gd name="T67" fmla="*/ 62 h 350"/>
                <a:gd name="T68" fmla="*/ 66 w 349"/>
                <a:gd name="T69" fmla="*/ 65 h 350"/>
                <a:gd name="T70" fmla="*/ 79 w 349"/>
                <a:gd name="T71" fmla="*/ 62 h 350"/>
                <a:gd name="T72" fmla="*/ 97 w 349"/>
                <a:gd name="T73" fmla="*/ 17 h 350"/>
                <a:gd name="T74" fmla="*/ 124 w 349"/>
                <a:gd name="T75" fmla="*/ 13 h 350"/>
                <a:gd name="T76" fmla="*/ 148 w 349"/>
                <a:gd name="T77" fmla="*/ 31 h 350"/>
                <a:gd name="T78" fmla="*/ 172 w 349"/>
                <a:gd name="T79" fmla="*/ 21 h 350"/>
                <a:gd name="T80" fmla="*/ 187 w 349"/>
                <a:gd name="T81" fmla="*/ 0 h 350"/>
                <a:gd name="T82" fmla="*/ 214 w 349"/>
                <a:gd name="T83" fmla="*/ 11 h 350"/>
                <a:gd name="T84" fmla="*/ 225 w 349"/>
                <a:gd name="T85" fmla="*/ 38 h 350"/>
                <a:gd name="T86" fmla="*/ 248 w 349"/>
                <a:gd name="T87" fmla="*/ 40 h 350"/>
                <a:gd name="T88" fmla="*/ 273 w 349"/>
                <a:gd name="T89" fmla="*/ 31 h 350"/>
                <a:gd name="T90" fmla="*/ 288 w 349"/>
                <a:gd name="T91" fmla="*/ 55 h 350"/>
                <a:gd name="T92" fmla="*/ 283 w 349"/>
                <a:gd name="T93" fmla="*/ 76 h 350"/>
                <a:gd name="T94" fmla="*/ 301 w 349"/>
                <a:gd name="T95" fmla="*/ 94 h 350"/>
                <a:gd name="T96" fmla="*/ 62 w 349"/>
                <a:gd name="T97" fmla="*/ 174 h 350"/>
                <a:gd name="T98" fmla="*/ 285 w 349"/>
                <a:gd name="T99" fmla="*/ 174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49" h="350">
                  <a:moveTo>
                    <a:pt x="301" y="94"/>
                  </a:moveTo>
                  <a:cubicBezTo>
                    <a:pt x="308" y="93"/>
                    <a:pt x="314" y="92"/>
                    <a:pt x="320" y="91"/>
                  </a:cubicBezTo>
                  <a:cubicBezTo>
                    <a:pt x="324" y="90"/>
                    <a:pt x="328" y="92"/>
                    <a:pt x="330" y="96"/>
                  </a:cubicBezTo>
                  <a:cubicBezTo>
                    <a:pt x="332" y="102"/>
                    <a:pt x="335" y="109"/>
                    <a:pt x="337" y="115"/>
                  </a:cubicBezTo>
                  <a:cubicBezTo>
                    <a:pt x="339" y="119"/>
                    <a:pt x="337" y="122"/>
                    <a:pt x="335" y="125"/>
                  </a:cubicBezTo>
                  <a:cubicBezTo>
                    <a:pt x="331" y="128"/>
                    <a:pt x="327" y="130"/>
                    <a:pt x="323" y="133"/>
                  </a:cubicBezTo>
                  <a:cubicBezTo>
                    <a:pt x="317" y="138"/>
                    <a:pt x="316" y="141"/>
                    <a:pt x="317" y="149"/>
                  </a:cubicBezTo>
                  <a:cubicBezTo>
                    <a:pt x="318" y="151"/>
                    <a:pt x="318" y="154"/>
                    <a:pt x="318" y="157"/>
                  </a:cubicBezTo>
                  <a:cubicBezTo>
                    <a:pt x="318" y="168"/>
                    <a:pt x="324" y="173"/>
                    <a:pt x="333" y="176"/>
                  </a:cubicBezTo>
                  <a:cubicBezTo>
                    <a:pt x="335" y="176"/>
                    <a:pt x="336" y="177"/>
                    <a:pt x="338" y="177"/>
                  </a:cubicBezTo>
                  <a:cubicBezTo>
                    <a:pt x="349" y="182"/>
                    <a:pt x="347" y="184"/>
                    <a:pt x="346" y="194"/>
                  </a:cubicBezTo>
                  <a:cubicBezTo>
                    <a:pt x="346" y="199"/>
                    <a:pt x="345" y="203"/>
                    <a:pt x="344" y="208"/>
                  </a:cubicBezTo>
                  <a:cubicBezTo>
                    <a:pt x="343" y="212"/>
                    <a:pt x="340" y="215"/>
                    <a:pt x="336" y="215"/>
                  </a:cubicBezTo>
                  <a:cubicBezTo>
                    <a:pt x="331" y="216"/>
                    <a:pt x="327" y="216"/>
                    <a:pt x="322" y="217"/>
                  </a:cubicBezTo>
                  <a:cubicBezTo>
                    <a:pt x="317" y="217"/>
                    <a:pt x="313" y="220"/>
                    <a:pt x="310" y="225"/>
                  </a:cubicBezTo>
                  <a:cubicBezTo>
                    <a:pt x="309" y="229"/>
                    <a:pt x="308" y="232"/>
                    <a:pt x="306" y="236"/>
                  </a:cubicBezTo>
                  <a:cubicBezTo>
                    <a:pt x="304" y="241"/>
                    <a:pt x="305" y="245"/>
                    <a:pt x="308" y="249"/>
                  </a:cubicBezTo>
                  <a:cubicBezTo>
                    <a:pt x="311" y="253"/>
                    <a:pt x="314" y="256"/>
                    <a:pt x="317" y="260"/>
                  </a:cubicBezTo>
                  <a:cubicBezTo>
                    <a:pt x="321" y="265"/>
                    <a:pt x="321" y="269"/>
                    <a:pt x="317" y="274"/>
                  </a:cubicBezTo>
                  <a:cubicBezTo>
                    <a:pt x="313" y="278"/>
                    <a:pt x="310" y="282"/>
                    <a:pt x="307" y="286"/>
                  </a:cubicBezTo>
                  <a:cubicBezTo>
                    <a:pt x="302" y="292"/>
                    <a:pt x="299" y="292"/>
                    <a:pt x="293" y="289"/>
                  </a:cubicBezTo>
                  <a:cubicBezTo>
                    <a:pt x="288" y="287"/>
                    <a:pt x="284" y="285"/>
                    <a:pt x="279" y="283"/>
                  </a:cubicBezTo>
                  <a:cubicBezTo>
                    <a:pt x="275" y="282"/>
                    <a:pt x="271" y="284"/>
                    <a:pt x="268" y="286"/>
                  </a:cubicBezTo>
                  <a:cubicBezTo>
                    <a:pt x="264" y="289"/>
                    <a:pt x="261" y="291"/>
                    <a:pt x="258" y="294"/>
                  </a:cubicBezTo>
                  <a:cubicBezTo>
                    <a:pt x="254" y="297"/>
                    <a:pt x="253" y="301"/>
                    <a:pt x="254" y="306"/>
                  </a:cubicBezTo>
                  <a:cubicBezTo>
                    <a:pt x="255" y="311"/>
                    <a:pt x="255" y="316"/>
                    <a:pt x="256" y="321"/>
                  </a:cubicBezTo>
                  <a:cubicBezTo>
                    <a:pt x="256" y="326"/>
                    <a:pt x="254" y="329"/>
                    <a:pt x="251" y="330"/>
                  </a:cubicBezTo>
                  <a:cubicBezTo>
                    <a:pt x="245" y="333"/>
                    <a:pt x="239" y="335"/>
                    <a:pt x="233" y="337"/>
                  </a:cubicBezTo>
                  <a:cubicBezTo>
                    <a:pt x="227" y="339"/>
                    <a:pt x="224" y="338"/>
                    <a:pt x="220" y="333"/>
                  </a:cubicBezTo>
                  <a:cubicBezTo>
                    <a:pt x="218" y="329"/>
                    <a:pt x="215" y="325"/>
                    <a:pt x="212" y="322"/>
                  </a:cubicBezTo>
                  <a:cubicBezTo>
                    <a:pt x="209" y="318"/>
                    <a:pt x="205" y="317"/>
                    <a:pt x="201" y="318"/>
                  </a:cubicBezTo>
                  <a:cubicBezTo>
                    <a:pt x="196" y="318"/>
                    <a:pt x="192" y="319"/>
                    <a:pt x="187" y="320"/>
                  </a:cubicBezTo>
                  <a:cubicBezTo>
                    <a:pt x="182" y="321"/>
                    <a:pt x="179" y="324"/>
                    <a:pt x="177" y="328"/>
                  </a:cubicBezTo>
                  <a:cubicBezTo>
                    <a:pt x="175" y="333"/>
                    <a:pt x="173" y="338"/>
                    <a:pt x="171" y="343"/>
                  </a:cubicBezTo>
                  <a:cubicBezTo>
                    <a:pt x="169" y="347"/>
                    <a:pt x="167" y="350"/>
                    <a:pt x="162" y="349"/>
                  </a:cubicBezTo>
                  <a:cubicBezTo>
                    <a:pt x="155" y="348"/>
                    <a:pt x="147" y="348"/>
                    <a:pt x="140" y="346"/>
                  </a:cubicBezTo>
                  <a:cubicBezTo>
                    <a:pt x="137" y="345"/>
                    <a:pt x="135" y="341"/>
                    <a:pt x="134" y="338"/>
                  </a:cubicBezTo>
                  <a:cubicBezTo>
                    <a:pt x="133" y="333"/>
                    <a:pt x="133" y="328"/>
                    <a:pt x="133" y="324"/>
                  </a:cubicBezTo>
                  <a:cubicBezTo>
                    <a:pt x="132" y="318"/>
                    <a:pt x="129" y="313"/>
                    <a:pt x="123" y="312"/>
                  </a:cubicBezTo>
                  <a:cubicBezTo>
                    <a:pt x="119" y="310"/>
                    <a:pt x="116" y="309"/>
                    <a:pt x="113" y="308"/>
                  </a:cubicBezTo>
                  <a:cubicBezTo>
                    <a:pt x="108" y="306"/>
                    <a:pt x="104" y="307"/>
                    <a:pt x="101" y="310"/>
                  </a:cubicBezTo>
                  <a:cubicBezTo>
                    <a:pt x="96" y="314"/>
                    <a:pt x="92" y="317"/>
                    <a:pt x="87" y="321"/>
                  </a:cubicBezTo>
                  <a:cubicBezTo>
                    <a:pt x="84" y="323"/>
                    <a:pt x="81" y="323"/>
                    <a:pt x="78" y="320"/>
                  </a:cubicBezTo>
                  <a:cubicBezTo>
                    <a:pt x="72" y="316"/>
                    <a:pt x="66" y="312"/>
                    <a:pt x="61" y="307"/>
                  </a:cubicBezTo>
                  <a:cubicBezTo>
                    <a:pt x="57" y="304"/>
                    <a:pt x="58" y="299"/>
                    <a:pt x="60" y="295"/>
                  </a:cubicBezTo>
                  <a:cubicBezTo>
                    <a:pt x="62" y="291"/>
                    <a:pt x="63" y="287"/>
                    <a:pt x="65" y="283"/>
                  </a:cubicBezTo>
                  <a:cubicBezTo>
                    <a:pt x="67" y="278"/>
                    <a:pt x="66" y="274"/>
                    <a:pt x="64" y="271"/>
                  </a:cubicBezTo>
                  <a:cubicBezTo>
                    <a:pt x="60" y="266"/>
                    <a:pt x="57" y="262"/>
                    <a:pt x="53" y="258"/>
                  </a:cubicBezTo>
                  <a:cubicBezTo>
                    <a:pt x="51" y="254"/>
                    <a:pt x="47" y="253"/>
                    <a:pt x="43" y="253"/>
                  </a:cubicBezTo>
                  <a:cubicBezTo>
                    <a:pt x="38" y="254"/>
                    <a:pt x="33" y="254"/>
                    <a:pt x="28" y="255"/>
                  </a:cubicBezTo>
                  <a:cubicBezTo>
                    <a:pt x="22" y="257"/>
                    <a:pt x="18" y="255"/>
                    <a:pt x="15" y="249"/>
                  </a:cubicBezTo>
                  <a:cubicBezTo>
                    <a:pt x="13" y="244"/>
                    <a:pt x="10" y="239"/>
                    <a:pt x="8" y="233"/>
                  </a:cubicBezTo>
                  <a:cubicBezTo>
                    <a:pt x="6" y="229"/>
                    <a:pt x="7" y="225"/>
                    <a:pt x="11" y="222"/>
                  </a:cubicBezTo>
                  <a:cubicBezTo>
                    <a:pt x="15" y="218"/>
                    <a:pt x="20" y="214"/>
                    <a:pt x="25" y="211"/>
                  </a:cubicBezTo>
                  <a:cubicBezTo>
                    <a:pt x="29" y="208"/>
                    <a:pt x="30" y="204"/>
                    <a:pt x="30" y="199"/>
                  </a:cubicBezTo>
                  <a:cubicBezTo>
                    <a:pt x="29" y="195"/>
                    <a:pt x="28" y="192"/>
                    <a:pt x="28" y="189"/>
                  </a:cubicBezTo>
                  <a:cubicBezTo>
                    <a:pt x="28" y="180"/>
                    <a:pt x="23" y="176"/>
                    <a:pt x="16" y="174"/>
                  </a:cubicBezTo>
                  <a:cubicBezTo>
                    <a:pt x="13" y="173"/>
                    <a:pt x="10" y="171"/>
                    <a:pt x="7" y="170"/>
                  </a:cubicBezTo>
                  <a:cubicBezTo>
                    <a:pt x="2" y="169"/>
                    <a:pt x="0" y="166"/>
                    <a:pt x="0" y="162"/>
                  </a:cubicBezTo>
                  <a:cubicBezTo>
                    <a:pt x="1" y="155"/>
                    <a:pt x="1" y="149"/>
                    <a:pt x="2" y="142"/>
                  </a:cubicBezTo>
                  <a:cubicBezTo>
                    <a:pt x="2" y="136"/>
                    <a:pt x="5" y="134"/>
                    <a:pt x="11" y="133"/>
                  </a:cubicBezTo>
                  <a:cubicBezTo>
                    <a:pt x="17" y="132"/>
                    <a:pt x="23" y="132"/>
                    <a:pt x="28" y="131"/>
                  </a:cubicBezTo>
                  <a:cubicBezTo>
                    <a:pt x="32" y="130"/>
                    <a:pt x="35" y="128"/>
                    <a:pt x="36" y="124"/>
                  </a:cubicBezTo>
                  <a:cubicBezTo>
                    <a:pt x="38" y="120"/>
                    <a:pt x="40" y="117"/>
                    <a:pt x="41" y="113"/>
                  </a:cubicBezTo>
                  <a:cubicBezTo>
                    <a:pt x="42" y="109"/>
                    <a:pt x="42" y="105"/>
                    <a:pt x="39" y="101"/>
                  </a:cubicBezTo>
                  <a:cubicBezTo>
                    <a:pt x="36" y="97"/>
                    <a:pt x="32" y="93"/>
                    <a:pt x="29" y="88"/>
                  </a:cubicBezTo>
                  <a:cubicBezTo>
                    <a:pt x="26" y="84"/>
                    <a:pt x="26" y="80"/>
                    <a:pt x="29" y="76"/>
                  </a:cubicBezTo>
                  <a:cubicBezTo>
                    <a:pt x="32" y="71"/>
                    <a:pt x="36" y="66"/>
                    <a:pt x="39" y="62"/>
                  </a:cubicBezTo>
                  <a:cubicBezTo>
                    <a:pt x="42" y="57"/>
                    <a:pt x="46" y="56"/>
                    <a:pt x="52" y="58"/>
                  </a:cubicBezTo>
                  <a:cubicBezTo>
                    <a:pt x="57" y="60"/>
                    <a:pt x="62" y="62"/>
                    <a:pt x="66" y="65"/>
                  </a:cubicBezTo>
                  <a:cubicBezTo>
                    <a:pt x="70" y="67"/>
                    <a:pt x="74" y="66"/>
                    <a:pt x="77" y="64"/>
                  </a:cubicBezTo>
                  <a:cubicBezTo>
                    <a:pt x="78" y="63"/>
                    <a:pt x="79" y="63"/>
                    <a:pt x="79" y="62"/>
                  </a:cubicBezTo>
                  <a:cubicBezTo>
                    <a:pt x="94" y="51"/>
                    <a:pt x="94" y="51"/>
                    <a:pt x="90" y="30"/>
                  </a:cubicBezTo>
                  <a:cubicBezTo>
                    <a:pt x="89" y="23"/>
                    <a:pt x="91" y="20"/>
                    <a:pt x="97" y="17"/>
                  </a:cubicBezTo>
                  <a:cubicBezTo>
                    <a:pt x="102" y="15"/>
                    <a:pt x="107" y="13"/>
                    <a:pt x="112" y="11"/>
                  </a:cubicBezTo>
                  <a:cubicBezTo>
                    <a:pt x="117" y="8"/>
                    <a:pt x="120" y="9"/>
                    <a:pt x="124" y="13"/>
                  </a:cubicBezTo>
                  <a:cubicBezTo>
                    <a:pt x="127" y="17"/>
                    <a:pt x="130" y="22"/>
                    <a:pt x="133" y="26"/>
                  </a:cubicBezTo>
                  <a:cubicBezTo>
                    <a:pt x="138" y="31"/>
                    <a:pt x="142" y="32"/>
                    <a:pt x="148" y="31"/>
                  </a:cubicBezTo>
                  <a:cubicBezTo>
                    <a:pt x="152" y="29"/>
                    <a:pt x="156" y="29"/>
                    <a:pt x="160" y="29"/>
                  </a:cubicBezTo>
                  <a:cubicBezTo>
                    <a:pt x="166" y="28"/>
                    <a:pt x="170" y="26"/>
                    <a:pt x="172" y="21"/>
                  </a:cubicBezTo>
                  <a:cubicBezTo>
                    <a:pt x="173" y="16"/>
                    <a:pt x="175" y="11"/>
                    <a:pt x="177" y="6"/>
                  </a:cubicBezTo>
                  <a:cubicBezTo>
                    <a:pt x="179" y="2"/>
                    <a:pt x="182" y="0"/>
                    <a:pt x="187" y="0"/>
                  </a:cubicBezTo>
                  <a:cubicBezTo>
                    <a:pt x="194" y="1"/>
                    <a:pt x="201" y="2"/>
                    <a:pt x="208" y="3"/>
                  </a:cubicBezTo>
                  <a:cubicBezTo>
                    <a:pt x="212" y="3"/>
                    <a:pt x="214" y="6"/>
                    <a:pt x="214" y="11"/>
                  </a:cubicBezTo>
                  <a:cubicBezTo>
                    <a:pt x="215" y="17"/>
                    <a:pt x="216" y="23"/>
                    <a:pt x="217" y="29"/>
                  </a:cubicBezTo>
                  <a:cubicBezTo>
                    <a:pt x="218" y="34"/>
                    <a:pt x="221" y="36"/>
                    <a:pt x="225" y="38"/>
                  </a:cubicBezTo>
                  <a:cubicBezTo>
                    <a:pt x="228" y="39"/>
                    <a:pt x="231" y="40"/>
                    <a:pt x="234" y="41"/>
                  </a:cubicBezTo>
                  <a:cubicBezTo>
                    <a:pt x="239" y="45"/>
                    <a:pt x="244" y="43"/>
                    <a:pt x="248" y="40"/>
                  </a:cubicBezTo>
                  <a:cubicBezTo>
                    <a:pt x="252" y="37"/>
                    <a:pt x="256" y="34"/>
                    <a:pt x="259" y="31"/>
                  </a:cubicBezTo>
                  <a:cubicBezTo>
                    <a:pt x="264" y="27"/>
                    <a:pt x="268" y="27"/>
                    <a:pt x="273" y="31"/>
                  </a:cubicBezTo>
                  <a:cubicBezTo>
                    <a:pt x="277" y="34"/>
                    <a:pt x="281" y="37"/>
                    <a:pt x="285" y="41"/>
                  </a:cubicBezTo>
                  <a:cubicBezTo>
                    <a:pt x="290" y="45"/>
                    <a:pt x="291" y="49"/>
                    <a:pt x="288" y="55"/>
                  </a:cubicBezTo>
                  <a:cubicBezTo>
                    <a:pt x="286" y="59"/>
                    <a:pt x="284" y="64"/>
                    <a:pt x="283" y="68"/>
                  </a:cubicBezTo>
                  <a:cubicBezTo>
                    <a:pt x="282" y="71"/>
                    <a:pt x="282" y="74"/>
                    <a:pt x="283" y="76"/>
                  </a:cubicBezTo>
                  <a:cubicBezTo>
                    <a:pt x="286" y="81"/>
                    <a:pt x="290" y="86"/>
                    <a:pt x="295" y="91"/>
                  </a:cubicBezTo>
                  <a:cubicBezTo>
                    <a:pt x="296" y="93"/>
                    <a:pt x="299" y="93"/>
                    <a:pt x="301" y="94"/>
                  </a:cubicBezTo>
                  <a:close/>
                  <a:moveTo>
                    <a:pt x="174" y="63"/>
                  </a:moveTo>
                  <a:cubicBezTo>
                    <a:pt x="112" y="63"/>
                    <a:pt x="62" y="113"/>
                    <a:pt x="62" y="174"/>
                  </a:cubicBezTo>
                  <a:cubicBezTo>
                    <a:pt x="62" y="236"/>
                    <a:pt x="112" y="285"/>
                    <a:pt x="173" y="286"/>
                  </a:cubicBezTo>
                  <a:cubicBezTo>
                    <a:pt x="235" y="286"/>
                    <a:pt x="285" y="236"/>
                    <a:pt x="285" y="174"/>
                  </a:cubicBezTo>
                  <a:cubicBezTo>
                    <a:pt x="285" y="112"/>
                    <a:pt x="234" y="63"/>
                    <a:pt x="174" y="63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txBody>
            <a:bodyPr vert="horz" wrap="square" lIns="21699" tIns="10850" rIns="21699" bIns="10850" numCol="1" anchor="t" anchorCtr="0" compatLnSpc="1">
              <a:prstTxWarp prst="textNoShape">
                <a:avLst/>
              </a:prstTxWarp>
            </a:bodyPr>
            <a:lstStyle/>
            <a:p>
              <a:endParaRPr lang="en-US" sz="759" dirty="0">
                <a:solidFill>
                  <a:prstClr val="black"/>
                </a:solidFill>
              </a:endParaRPr>
            </a:p>
          </p:txBody>
        </p:sp>
        <p:sp>
          <p:nvSpPr>
            <p:cNvPr id="90" name="Freeform 5"/>
            <p:cNvSpPr>
              <a:spLocks noEditPoints="1"/>
            </p:cNvSpPr>
            <p:nvPr/>
          </p:nvSpPr>
          <p:spPr bwMode="auto">
            <a:xfrm>
              <a:off x="6786892" y="3326859"/>
              <a:ext cx="1783203" cy="777881"/>
            </a:xfrm>
            <a:custGeom>
              <a:avLst/>
              <a:gdLst>
                <a:gd name="T0" fmla="*/ 320 w 349"/>
                <a:gd name="T1" fmla="*/ 91 h 350"/>
                <a:gd name="T2" fmla="*/ 337 w 349"/>
                <a:gd name="T3" fmla="*/ 115 h 350"/>
                <a:gd name="T4" fmla="*/ 323 w 349"/>
                <a:gd name="T5" fmla="*/ 133 h 350"/>
                <a:gd name="T6" fmla="*/ 318 w 349"/>
                <a:gd name="T7" fmla="*/ 157 h 350"/>
                <a:gd name="T8" fmla="*/ 338 w 349"/>
                <a:gd name="T9" fmla="*/ 177 h 350"/>
                <a:gd name="T10" fmla="*/ 344 w 349"/>
                <a:gd name="T11" fmla="*/ 208 h 350"/>
                <a:gd name="T12" fmla="*/ 322 w 349"/>
                <a:gd name="T13" fmla="*/ 217 h 350"/>
                <a:gd name="T14" fmla="*/ 306 w 349"/>
                <a:gd name="T15" fmla="*/ 236 h 350"/>
                <a:gd name="T16" fmla="*/ 317 w 349"/>
                <a:gd name="T17" fmla="*/ 260 h 350"/>
                <a:gd name="T18" fmla="*/ 307 w 349"/>
                <a:gd name="T19" fmla="*/ 286 h 350"/>
                <a:gd name="T20" fmla="*/ 279 w 349"/>
                <a:gd name="T21" fmla="*/ 283 h 350"/>
                <a:gd name="T22" fmla="*/ 258 w 349"/>
                <a:gd name="T23" fmla="*/ 294 h 350"/>
                <a:gd name="T24" fmla="*/ 256 w 349"/>
                <a:gd name="T25" fmla="*/ 321 h 350"/>
                <a:gd name="T26" fmla="*/ 233 w 349"/>
                <a:gd name="T27" fmla="*/ 337 h 350"/>
                <a:gd name="T28" fmla="*/ 212 w 349"/>
                <a:gd name="T29" fmla="*/ 322 h 350"/>
                <a:gd name="T30" fmla="*/ 187 w 349"/>
                <a:gd name="T31" fmla="*/ 320 h 350"/>
                <a:gd name="T32" fmla="*/ 171 w 349"/>
                <a:gd name="T33" fmla="*/ 343 h 350"/>
                <a:gd name="T34" fmla="*/ 140 w 349"/>
                <a:gd name="T35" fmla="*/ 346 h 350"/>
                <a:gd name="T36" fmla="*/ 133 w 349"/>
                <a:gd name="T37" fmla="*/ 324 h 350"/>
                <a:gd name="T38" fmla="*/ 113 w 349"/>
                <a:gd name="T39" fmla="*/ 308 h 350"/>
                <a:gd name="T40" fmla="*/ 87 w 349"/>
                <a:gd name="T41" fmla="*/ 321 h 350"/>
                <a:gd name="T42" fmla="*/ 61 w 349"/>
                <a:gd name="T43" fmla="*/ 307 h 350"/>
                <a:gd name="T44" fmla="*/ 65 w 349"/>
                <a:gd name="T45" fmla="*/ 283 h 350"/>
                <a:gd name="T46" fmla="*/ 53 w 349"/>
                <a:gd name="T47" fmla="*/ 258 h 350"/>
                <a:gd name="T48" fmla="*/ 28 w 349"/>
                <a:gd name="T49" fmla="*/ 255 h 350"/>
                <a:gd name="T50" fmla="*/ 8 w 349"/>
                <a:gd name="T51" fmla="*/ 233 h 350"/>
                <a:gd name="T52" fmla="*/ 25 w 349"/>
                <a:gd name="T53" fmla="*/ 211 h 350"/>
                <a:gd name="T54" fmla="*/ 28 w 349"/>
                <a:gd name="T55" fmla="*/ 189 h 350"/>
                <a:gd name="T56" fmla="*/ 7 w 349"/>
                <a:gd name="T57" fmla="*/ 170 h 350"/>
                <a:gd name="T58" fmla="*/ 2 w 349"/>
                <a:gd name="T59" fmla="*/ 142 h 350"/>
                <a:gd name="T60" fmla="*/ 28 w 349"/>
                <a:gd name="T61" fmla="*/ 131 h 350"/>
                <a:gd name="T62" fmla="*/ 41 w 349"/>
                <a:gd name="T63" fmla="*/ 113 h 350"/>
                <a:gd name="T64" fmla="*/ 29 w 349"/>
                <a:gd name="T65" fmla="*/ 88 h 350"/>
                <a:gd name="T66" fmla="*/ 39 w 349"/>
                <a:gd name="T67" fmla="*/ 62 h 350"/>
                <a:gd name="T68" fmla="*/ 66 w 349"/>
                <a:gd name="T69" fmla="*/ 65 h 350"/>
                <a:gd name="T70" fmla="*/ 79 w 349"/>
                <a:gd name="T71" fmla="*/ 62 h 350"/>
                <a:gd name="T72" fmla="*/ 97 w 349"/>
                <a:gd name="T73" fmla="*/ 17 h 350"/>
                <a:gd name="T74" fmla="*/ 124 w 349"/>
                <a:gd name="T75" fmla="*/ 13 h 350"/>
                <a:gd name="T76" fmla="*/ 148 w 349"/>
                <a:gd name="T77" fmla="*/ 31 h 350"/>
                <a:gd name="T78" fmla="*/ 172 w 349"/>
                <a:gd name="T79" fmla="*/ 21 h 350"/>
                <a:gd name="T80" fmla="*/ 187 w 349"/>
                <a:gd name="T81" fmla="*/ 0 h 350"/>
                <a:gd name="T82" fmla="*/ 214 w 349"/>
                <a:gd name="T83" fmla="*/ 11 h 350"/>
                <a:gd name="T84" fmla="*/ 225 w 349"/>
                <a:gd name="T85" fmla="*/ 38 h 350"/>
                <a:gd name="T86" fmla="*/ 248 w 349"/>
                <a:gd name="T87" fmla="*/ 40 h 350"/>
                <a:gd name="T88" fmla="*/ 273 w 349"/>
                <a:gd name="T89" fmla="*/ 31 h 350"/>
                <a:gd name="T90" fmla="*/ 288 w 349"/>
                <a:gd name="T91" fmla="*/ 55 h 350"/>
                <a:gd name="T92" fmla="*/ 283 w 349"/>
                <a:gd name="T93" fmla="*/ 76 h 350"/>
                <a:gd name="T94" fmla="*/ 301 w 349"/>
                <a:gd name="T95" fmla="*/ 94 h 350"/>
                <a:gd name="T96" fmla="*/ 62 w 349"/>
                <a:gd name="T97" fmla="*/ 174 h 350"/>
                <a:gd name="T98" fmla="*/ 285 w 349"/>
                <a:gd name="T99" fmla="*/ 174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49" h="350">
                  <a:moveTo>
                    <a:pt x="301" y="94"/>
                  </a:moveTo>
                  <a:cubicBezTo>
                    <a:pt x="308" y="93"/>
                    <a:pt x="314" y="92"/>
                    <a:pt x="320" y="91"/>
                  </a:cubicBezTo>
                  <a:cubicBezTo>
                    <a:pt x="324" y="90"/>
                    <a:pt x="328" y="92"/>
                    <a:pt x="330" y="96"/>
                  </a:cubicBezTo>
                  <a:cubicBezTo>
                    <a:pt x="332" y="102"/>
                    <a:pt x="335" y="109"/>
                    <a:pt x="337" y="115"/>
                  </a:cubicBezTo>
                  <a:cubicBezTo>
                    <a:pt x="339" y="119"/>
                    <a:pt x="337" y="122"/>
                    <a:pt x="335" y="125"/>
                  </a:cubicBezTo>
                  <a:cubicBezTo>
                    <a:pt x="331" y="128"/>
                    <a:pt x="327" y="130"/>
                    <a:pt x="323" y="133"/>
                  </a:cubicBezTo>
                  <a:cubicBezTo>
                    <a:pt x="317" y="138"/>
                    <a:pt x="316" y="141"/>
                    <a:pt x="317" y="149"/>
                  </a:cubicBezTo>
                  <a:cubicBezTo>
                    <a:pt x="318" y="151"/>
                    <a:pt x="318" y="154"/>
                    <a:pt x="318" y="157"/>
                  </a:cubicBezTo>
                  <a:cubicBezTo>
                    <a:pt x="318" y="168"/>
                    <a:pt x="324" y="173"/>
                    <a:pt x="333" y="176"/>
                  </a:cubicBezTo>
                  <a:cubicBezTo>
                    <a:pt x="335" y="176"/>
                    <a:pt x="336" y="177"/>
                    <a:pt x="338" y="177"/>
                  </a:cubicBezTo>
                  <a:cubicBezTo>
                    <a:pt x="349" y="182"/>
                    <a:pt x="347" y="184"/>
                    <a:pt x="346" y="194"/>
                  </a:cubicBezTo>
                  <a:cubicBezTo>
                    <a:pt x="346" y="199"/>
                    <a:pt x="345" y="203"/>
                    <a:pt x="344" y="208"/>
                  </a:cubicBezTo>
                  <a:cubicBezTo>
                    <a:pt x="343" y="212"/>
                    <a:pt x="340" y="215"/>
                    <a:pt x="336" y="215"/>
                  </a:cubicBezTo>
                  <a:cubicBezTo>
                    <a:pt x="331" y="216"/>
                    <a:pt x="327" y="216"/>
                    <a:pt x="322" y="217"/>
                  </a:cubicBezTo>
                  <a:cubicBezTo>
                    <a:pt x="317" y="217"/>
                    <a:pt x="313" y="220"/>
                    <a:pt x="310" y="225"/>
                  </a:cubicBezTo>
                  <a:cubicBezTo>
                    <a:pt x="309" y="229"/>
                    <a:pt x="308" y="232"/>
                    <a:pt x="306" y="236"/>
                  </a:cubicBezTo>
                  <a:cubicBezTo>
                    <a:pt x="304" y="241"/>
                    <a:pt x="305" y="245"/>
                    <a:pt x="308" y="249"/>
                  </a:cubicBezTo>
                  <a:cubicBezTo>
                    <a:pt x="311" y="253"/>
                    <a:pt x="314" y="256"/>
                    <a:pt x="317" y="260"/>
                  </a:cubicBezTo>
                  <a:cubicBezTo>
                    <a:pt x="321" y="265"/>
                    <a:pt x="321" y="269"/>
                    <a:pt x="317" y="274"/>
                  </a:cubicBezTo>
                  <a:cubicBezTo>
                    <a:pt x="313" y="278"/>
                    <a:pt x="310" y="282"/>
                    <a:pt x="307" y="286"/>
                  </a:cubicBezTo>
                  <a:cubicBezTo>
                    <a:pt x="302" y="292"/>
                    <a:pt x="299" y="292"/>
                    <a:pt x="293" y="289"/>
                  </a:cubicBezTo>
                  <a:cubicBezTo>
                    <a:pt x="288" y="287"/>
                    <a:pt x="284" y="285"/>
                    <a:pt x="279" y="283"/>
                  </a:cubicBezTo>
                  <a:cubicBezTo>
                    <a:pt x="275" y="282"/>
                    <a:pt x="271" y="284"/>
                    <a:pt x="268" y="286"/>
                  </a:cubicBezTo>
                  <a:cubicBezTo>
                    <a:pt x="264" y="289"/>
                    <a:pt x="261" y="291"/>
                    <a:pt x="258" y="294"/>
                  </a:cubicBezTo>
                  <a:cubicBezTo>
                    <a:pt x="254" y="297"/>
                    <a:pt x="253" y="301"/>
                    <a:pt x="254" y="306"/>
                  </a:cubicBezTo>
                  <a:cubicBezTo>
                    <a:pt x="255" y="311"/>
                    <a:pt x="255" y="316"/>
                    <a:pt x="256" y="321"/>
                  </a:cubicBezTo>
                  <a:cubicBezTo>
                    <a:pt x="256" y="326"/>
                    <a:pt x="254" y="329"/>
                    <a:pt x="251" y="330"/>
                  </a:cubicBezTo>
                  <a:cubicBezTo>
                    <a:pt x="245" y="333"/>
                    <a:pt x="239" y="335"/>
                    <a:pt x="233" y="337"/>
                  </a:cubicBezTo>
                  <a:cubicBezTo>
                    <a:pt x="227" y="339"/>
                    <a:pt x="224" y="338"/>
                    <a:pt x="220" y="333"/>
                  </a:cubicBezTo>
                  <a:cubicBezTo>
                    <a:pt x="218" y="329"/>
                    <a:pt x="215" y="325"/>
                    <a:pt x="212" y="322"/>
                  </a:cubicBezTo>
                  <a:cubicBezTo>
                    <a:pt x="209" y="318"/>
                    <a:pt x="205" y="317"/>
                    <a:pt x="201" y="318"/>
                  </a:cubicBezTo>
                  <a:cubicBezTo>
                    <a:pt x="196" y="318"/>
                    <a:pt x="192" y="319"/>
                    <a:pt x="187" y="320"/>
                  </a:cubicBezTo>
                  <a:cubicBezTo>
                    <a:pt x="182" y="321"/>
                    <a:pt x="179" y="324"/>
                    <a:pt x="177" y="328"/>
                  </a:cubicBezTo>
                  <a:cubicBezTo>
                    <a:pt x="175" y="333"/>
                    <a:pt x="173" y="338"/>
                    <a:pt x="171" y="343"/>
                  </a:cubicBezTo>
                  <a:cubicBezTo>
                    <a:pt x="169" y="347"/>
                    <a:pt x="167" y="350"/>
                    <a:pt x="162" y="349"/>
                  </a:cubicBezTo>
                  <a:cubicBezTo>
                    <a:pt x="155" y="348"/>
                    <a:pt x="147" y="348"/>
                    <a:pt x="140" y="346"/>
                  </a:cubicBezTo>
                  <a:cubicBezTo>
                    <a:pt x="137" y="345"/>
                    <a:pt x="135" y="341"/>
                    <a:pt x="134" y="338"/>
                  </a:cubicBezTo>
                  <a:cubicBezTo>
                    <a:pt x="133" y="333"/>
                    <a:pt x="133" y="328"/>
                    <a:pt x="133" y="324"/>
                  </a:cubicBezTo>
                  <a:cubicBezTo>
                    <a:pt x="132" y="318"/>
                    <a:pt x="129" y="313"/>
                    <a:pt x="123" y="312"/>
                  </a:cubicBezTo>
                  <a:cubicBezTo>
                    <a:pt x="119" y="310"/>
                    <a:pt x="116" y="309"/>
                    <a:pt x="113" y="308"/>
                  </a:cubicBezTo>
                  <a:cubicBezTo>
                    <a:pt x="108" y="306"/>
                    <a:pt x="104" y="307"/>
                    <a:pt x="101" y="310"/>
                  </a:cubicBezTo>
                  <a:cubicBezTo>
                    <a:pt x="96" y="314"/>
                    <a:pt x="92" y="317"/>
                    <a:pt x="87" y="321"/>
                  </a:cubicBezTo>
                  <a:cubicBezTo>
                    <a:pt x="84" y="323"/>
                    <a:pt x="81" y="323"/>
                    <a:pt x="78" y="320"/>
                  </a:cubicBezTo>
                  <a:cubicBezTo>
                    <a:pt x="72" y="316"/>
                    <a:pt x="66" y="312"/>
                    <a:pt x="61" y="307"/>
                  </a:cubicBezTo>
                  <a:cubicBezTo>
                    <a:pt x="57" y="304"/>
                    <a:pt x="58" y="299"/>
                    <a:pt x="60" y="295"/>
                  </a:cubicBezTo>
                  <a:cubicBezTo>
                    <a:pt x="62" y="291"/>
                    <a:pt x="63" y="287"/>
                    <a:pt x="65" y="283"/>
                  </a:cubicBezTo>
                  <a:cubicBezTo>
                    <a:pt x="67" y="278"/>
                    <a:pt x="66" y="274"/>
                    <a:pt x="64" y="271"/>
                  </a:cubicBezTo>
                  <a:cubicBezTo>
                    <a:pt x="60" y="266"/>
                    <a:pt x="57" y="262"/>
                    <a:pt x="53" y="258"/>
                  </a:cubicBezTo>
                  <a:cubicBezTo>
                    <a:pt x="51" y="254"/>
                    <a:pt x="47" y="253"/>
                    <a:pt x="43" y="253"/>
                  </a:cubicBezTo>
                  <a:cubicBezTo>
                    <a:pt x="38" y="254"/>
                    <a:pt x="33" y="254"/>
                    <a:pt x="28" y="255"/>
                  </a:cubicBezTo>
                  <a:cubicBezTo>
                    <a:pt x="22" y="257"/>
                    <a:pt x="18" y="255"/>
                    <a:pt x="15" y="249"/>
                  </a:cubicBezTo>
                  <a:cubicBezTo>
                    <a:pt x="13" y="244"/>
                    <a:pt x="10" y="239"/>
                    <a:pt x="8" y="233"/>
                  </a:cubicBezTo>
                  <a:cubicBezTo>
                    <a:pt x="6" y="229"/>
                    <a:pt x="7" y="225"/>
                    <a:pt x="11" y="222"/>
                  </a:cubicBezTo>
                  <a:cubicBezTo>
                    <a:pt x="15" y="218"/>
                    <a:pt x="20" y="214"/>
                    <a:pt x="25" y="211"/>
                  </a:cubicBezTo>
                  <a:cubicBezTo>
                    <a:pt x="29" y="208"/>
                    <a:pt x="30" y="204"/>
                    <a:pt x="30" y="199"/>
                  </a:cubicBezTo>
                  <a:cubicBezTo>
                    <a:pt x="29" y="195"/>
                    <a:pt x="28" y="192"/>
                    <a:pt x="28" y="189"/>
                  </a:cubicBezTo>
                  <a:cubicBezTo>
                    <a:pt x="28" y="180"/>
                    <a:pt x="23" y="176"/>
                    <a:pt x="16" y="174"/>
                  </a:cubicBezTo>
                  <a:cubicBezTo>
                    <a:pt x="13" y="173"/>
                    <a:pt x="10" y="171"/>
                    <a:pt x="7" y="170"/>
                  </a:cubicBezTo>
                  <a:cubicBezTo>
                    <a:pt x="2" y="169"/>
                    <a:pt x="0" y="166"/>
                    <a:pt x="0" y="162"/>
                  </a:cubicBezTo>
                  <a:cubicBezTo>
                    <a:pt x="1" y="155"/>
                    <a:pt x="1" y="149"/>
                    <a:pt x="2" y="142"/>
                  </a:cubicBezTo>
                  <a:cubicBezTo>
                    <a:pt x="2" y="136"/>
                    <a:pt x="5" y="134"/>
                    <a:pt x="11" y="133"/>
                  </a:cubicBezTo>
                  <a:cubicBezTo>
                    <a:pt x="17" y="132"/>
                    <a:pt x="23" y="132"/>
                    <a:pt x="28" y="131"/>
                  </a:cubicBezTo>
                  <a:cubicBezTo>
                    <a:pt x="32" y="130"/>
                    <a:pt x="35" y="128"/>
                    <a:pt x="36" y="124"/>
                  </a:cubicBezTo>
                  <a:cubicBezTo>
                    <a:pt x="38" y="120"/>
                    <a:pt x="40" y="117"/>
                    <a:pt x="41" y="113"/>
                  </a:cubicBezTo>
                  <a:cubicBezTo>
                    <a:pt x="42" y="109"/>
                    <a:pt x="42" y="105"/>
                    <a:pt x="39" y="101"/>
                  </a:cubicBezTo>
                  <a:cubicBezTo>
                    <a:pt x="36" y="97"/>
                    <a:pt x="32" y="93"/>
                    <a:pt x="29" y="88"/>
                  </a:cubicBezTo>
                  <a:cubicBezTo>
                    <a:pt x="26" y="84"/>
                    <a:pt x="26" y="80"/>
                    <a:pt x="29" y="76"/>
                  </a:cubicBezTo>
                  <a:cubicBezTo>
                    <a:pt x="32" y="71"/>
                    <a:pt x="36" y="66"/>
                    <a:pt x="39" y="62"/>
                  </a:cubicBezTo>
                  <a:cubicBezTo>
                    <a:pt x="42" y="57"/>
                    <a:pt x="46" y="56"/>
                    <a:pt x="52" y="58"/>
                  </a:cubicBezTo>
                  <a:cubicBezTo>
                    <a:pt x="57" y="60"/>
                    <a:pt x="62" y="62"/>
                    <a:pt x="66" y="65"/>
                  </a:cubicBezTo>
                  <a:cubicBezTo>
                    <a:pt x="70" y="67"/>
                    <a:pt x="74" y="66"/>
                    <a:pt x="77" y="64"/>
                  </a:cubicBezTo>
                  <a:cubicBezTo>
                    <a:pt x="78" y="63"/>
                    <a:pt x="79" y="63"/>
                    <a:pt x="79" y="62"/>
                  </a:cubicBezTo>
                  <a:cubicBezTo>
                    <a:pt x="94" y="51"/>
                    <a:pt x="94" y="51"/>
                    <a:pt x="90" y="30"/>
                  </a:cubicBezTo>
                  <a:cubicBezTo>
                    <a:pt x="89" y="23"/>
                    <a:pt x="91" y="20"/>
                    <a:pt x="97" y="17"/>
                  </a:cubicBezTo>
                  <a:cubicBezTo>
                    <a:pt x="102" y="15"/>
                    <a:pt x="107" y="13"/>
                    <a:pt x="112" y="11"/>
                  </a:cubicBezTo>
                  <a:cubicBezTo>
                    <a:pt x="117" y="8"/>
                    <a:pt x="120" y="9"/>
                    <a:pt x="124" y="13"/>
                  </a:cubicBezTo>
                  <a:cubicBezTo>
                    <a:pt x="127" y="17"/>
                    <a:pt x="130" y="22"/>
                    <a:pt x="133" y="26"/>
                  </a:cubicBezTo>
                  <a:cubicBezTo>
                    <a:pt x="138" y="31"/>
                    <a:pt x="142" y="32"/>
                    <a:pt x="148" y="31"/>
                  </a:cubicBezTo>
                  <a:cubicBezTo>
                    <a:pt x="152" y="29"/>
                    <a:pt x="156" y="29"/>
                    <a:pt x="160" y="29"/>
                  </a:cubicBezTo>
                  <a:cubicBezTo>
                    <a:pt x="166" y="28"/>
                    <a:pt x="170" y="26"/>
                    <a:pt x="172" y="21"/>
                  </a:cubicBezTo>
                  <a:cubicBezTo>
                    <a:pt x="173" y="16"/>
                    <a:pt x="175" y="11"/>
                    <a:pt x="177" y="6"/>
                  </a:cubicBezTo>
                  <a:cubicBezTo>
                    <a:pt x="179" y="2"/>
                    <a:pt x="182" y="0"/>
                    <a:pt x="187" y="0"/>
                  </a:cubicBezTo>
                  <a:cubicBezTo>
                    <a:pt x="194" y="1"/>
                    <a:pt x="201" y="2"/>
                    <a:pt x="208" y="3"/>
                  </a:cubicBezTo>
                  <a:cubicBezTo>
                    <a:pt x="212" y="3"/>
                    <a:pt x="214" y="6"/>
                    <a:pt x="214" y="11"/>
                  </a:cubicBezTo>
                  <a:cubicBezTo>
                    <a:pt x="215" y="17"/>
                    <a:pt x="216" y="23"/>
                    <a:pt x="217" y="29"/>
                  </a:cubicBezTo>
                  <a:cubicBezTo>
                    <a:pt x="218" y="34"/>
                    <a:pt x="221" y="36"/>
                    <a:pt x="225" y="38"/>
                  </a:cubicBezTo>
                  <a:cubicBezTo>
                    <a:pt x="228" y="39"/>
                    <a:pt x="231" y="40"/>
                    <a:pt x="234" y="41"/>
                  </a:cubicBezTo>
                  <a:cubicBezTo>
                    <a:pt x="239" y="45"/>
                    <a:pt x="244" y="43"/>
                    <a:pt x="248" y="40"/>
                  </a:cubicBezTo>
                  <a:cubicBezTo>
                    <a:pt x="252" y="37"/>
                    <a:pt x="256" y="34"/>
                    <a:pt x="259" y="31"/>
                  </a:cubicBezTo>
                  <a:cubicBezTo>
                    <a:pt x="264" y="27"/>
                    <a:pt x="268" y="27"/>
                    <a:pt x="273" y="31"/>
                  </a:cubicBezTo>
                  <a:cubicBezTo>
                    <a:pt x="277" y="34"/>
                    <a:pt x="281" y="37"/>
                    <a:pt x="285" y="41"/>
                  </a:cubicBezTo>
                  <a:cubicBezTo>
                    <a:pt x="290" y="45"/>
                    <a:pt x="291" y="49"/>
                    <a:pt x="288" y="55"/>
                  </a:cubicBezTo>
                  <a:cubicBezTo>
                    <a:pt x="286" y="59"/>
                    <a:pt x="284" y="64"/>
                    <a:pt x="283" y="68"/>
                  </a:cubicBezTo>
                  <a:cubicBezTo>
                    <a:pt x="282" y="71"/>
                    <a:pt x="282" y="74"/>
                    <a:pt x="283" y="76"/>
                  </a:cubicBezTo>
                  <a:cubicBezTo>
                    <a:pt x="286" y="81"/>
                    <a:pt x="290" y="86"/>
                    <a:pt x="295" y="91"/>
                  </a:cubicBezTo>
                  <a:cubicBezTo>
                    <a:pt x="296" y="93"/>
                    <a:pt x="299" y="93"/>
                    <a:pt x="301" y="94"/>
                  </a:cubicBezTo>
                  <a:close/>
                  <a:moveTo>
                    <a:pt x="174" y="63"/>
                  </a:moveTo>
                  <a:cubicBezTo>
                    <a:pt x="112" y="63"/>
                    <a:pt x="62" y="113"/>
                    <a:pt x="62" y="174"/>
                  </a:cubicBezTo>
                  <a:cubicBezTo>
                    <a:pt x="62" y="236"/>
                    <a:pt x="112" y="285"/>
                    <a:pt x="173" y="286"/>
                  </a:cubicBezTo>
                  <a:cubicBezTo>
                    <a:pt x="235" y="286"/>
                    <a:pt x="285" y="236"/>
                    <a:pt x="285" y="174"/>
                  </a:cubicBezTo>
                  <a:cubicBezTo>
                    <a:pt x="285" y="112"/>
                    <a:pt x="234" y="63"/>
                    <a:pt x="174" y="63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txBody>
            <a:bodyPr vert="horz" wrap="square" lIns="21699" tIns="10850" rIns="21699" bIns="10850" numCol="1" anchor="t" anchorCtr="0" compatLnSpc="1">
              <a:prstTxWarp prst="textNoShape">
                <a:avLst/>
              </a:prstTxWarp>
            </a:bodyPr>
            <a:lstStyle/>
            <a:p>
              <a:endParaRPr lang="en-US" sz="759" dirty="0">
                <a:solidFill>
                  <a:prstClr val="black"/>
                </a:solidFill>
              </a:endParaRPr>
            </a:p>
          </p:txBody>
        </p:sp>
        <p:sp>
          <p:nvSpPr>
            <p:cNvPr id="97" name="Freeform 5"/>
            <p:cNvSpPr>
              <a:spLocks noEditPoints="1"/>
            </p:cNvSpPr>
            <p:nvPr/>
          </p:nvSpPr>
          <p:spPr bwMode="auto">
            <a:xfrm>
              <a:off x="5057787" y="2814689"/>
              <a:ext cx="2074777" cy="985233"/>
            </a:xfrm>
            <a:custGeom>
              <a:avLst/>
              <a:gdLst>
                <a:gd name="T0" fmla="*/ 320 w 349"/>
                <a:gd name="T1" fmla="*/ 91 h 350"/>
                <a:gd name="T2" fmla="*/ 337 w 349"/>
                <a:gd name="T3" fmla="*/ 115 h 350"/>
                <a:gd name="T4" fmla="*/ 323 w 349"/>
                <a:gd name="T5" fmla="*/ 133 h 350"/>
                <a:gd name="T6" fmla="*/ 318 w 349"/>
                <a:gd name="T7" fmla="*/ 157 h 350"/>
                <a:gd name="T8" fmla="*/ 338 w 349"/>
                <a:gd name="T9" fmla="*/ 177 h 350"/>
                <a:gd name="T10" fmla="*/ 344 w 349"/>
                <a:gd name="T11" fmla="*/ 208 h 350"/>
                <a:gd name="T12" fmla="*/ 322 w 349"/>
                <a:gd name="T13" fmla="*/ 217 h 350"/>
                <a:gd name="T14" fmla="*/ 306 w 349"/>
                <a:gd name="T15" fmla="*/ 236 h 350"/>
                <a:gd name="T16" fmla="*/ 317 w 349"/>
                <a:gd name="T17" fmla="*/ 260 h 350"/>
                <a:gd name="T18" fmla="*/ 307 w 349"/>
                <a:gd name="T19" fmla="*/ 286 h 350"/>
                <a:gd name="T20" fmla="*/ 279 w 349"/>
                <a:gd name="T21" fmla="*/ 283 h 350"/>
                <a:gd name="T22" fmla="*/ 258 w 349"/>
                <a:gd name="T23" fmla="*/ 294 h 350"/>
                <a:gd name="T24" fmla="*/ 256 w 349"/>
                <a:gd name="T25" fmla="*/ 321 h 350"/>
                <a:gd name="T26" fmla="*/ 233 w 349"/>
                <a:gd name="T27" fmla="*/ 337 h 350"/>
                <a:gd name="T28" fmla="*/ 212 w 349"/>
                <a:gd name="T29" fmla="*/ 322 h 350"/>
                <a:gd name="T30" fmla="*/ 187 w 349"/>
                <a:gd name="T31" fmla="*/ 320 h 350"/>
                <a:gd name="T32" fmla="*/ 171 w 349"/>
                <a:gd name="T33" fmla="*/ 343 h 350"/>
                <a:gd name="T34" fmla="*/ 140 w 349"/>
                <a:gd name="T35" fmla="*/ 346 h 350"/>
                <a:gd name="T36" fmla="*/ 133 w 349"/>
                <a:gd name="T37" fmla="*/ 324 h 350"/>
                <a:gd name="T38" fmla="*/ 113 w 349"/>
                <a:gd name="T39" fmla="*/ 308 h 350"/>
                <a:gd name="T40" fmla="*/ 87 w 349"/>
                <a:gd name="T41" fmla="*/ 321 h 350"/>
                <a:gd name="T42" fmla="*/ 61 w 349"/>
                <a:gd name="T43" fmla="*/ 307 h 350"/>
                <a:gd name="T44" fmla="*/ 65 w 349"/>
                <a:gd name="T45" fmla="*/ 283 h 350"/>
                <a:gd name="T46" fmla="*/ 53 w 349"/>
                <a:gd name="T47" fmla="*/ 258 h 350"/>
                <a:gd name="T48" fmla="*/ 28 w 349"/>
                <a:gd name="T49" fmla="*/ 255 h 350"/>
                <a:gd name="T50" fmla="*/ 8 w 349"/>
                <a:gd name="T51" fmla="*/ 233 h 350"/>
                <a:gd name="T52" fmla="*/ 25 w 349"/>
                <a:gd name="T53" fmla="*/ 211 h 350"/>
                <a:gd name="T54" fmla="*/ 28 w 349"/>
                <a:gd name="T55" fmla="*/ 189 h 350"/>
                <a:gd name="T56" fmla="*/ 7 w 349"/>
                <a:gd name="T57" fmla="*/ 170 h 350"/>
                <a:gd name="T58" fmla="*/ 2 w 349"/>
                <a:gd name="T59" fmla="*/ 142 h 350"/>
                <a:gd name="T60" fmla="*/ 28 w 349"/>
                <a:gd name="T61" fmla="*/ 131 h 350"/>
                <a:gd name="T62" fmla="*/ 41 w 349"/>
                <a:gd name="T63" fmla="*/ 113 h 350"/>
                <a:gd name="T64" fmla="*/ 29 w 349"/>
                <a:gd name="T65" fmla="*/ 88 h 350"/>
                <a:gd name="T66" fmla="*/ 39 w 349"/>
                <a:gd name="T67" fmla="*/ 62 h 350"/>
                <a:gd name="T68" fmla="*/ 66 w 349"/>
                <a:gd name="T69" fmla="*/ 65 h 350"/>
                <a:gd name="T70" fmla="*/ 79 w 349"/>
                <a:gd name="T71" fmla="*/ 62 h 350"/>
                <a:gd name="T72" fmla="*/ 97 w 349"/>
                <a:gd name="T73" fmla="*/ 17 h 350"/>
                <a:gd name="T74" fmla="*/ 124 w 349"/>
                <a:gd name="T75" fmla="*/ 13 h 350"/>
                <a:gd name="T76" fmla="*/ 148 w 349"/>
                <a:gd name="T77" fmla="*/ 31 h 350"/>
                <a:gd name="T78" fmla="*/ 172 w 349"/>
                <a:gd name="T79" fmla="*/ 21 h 350"/>
                <a:gd name="T80" fmla="*/ 187 w 349"/>
                <a:gd name="T81" fmla="*/ 0 h 350"/>
                <a:gd name="T82" fmla="*/ 214 w 349"/>
                <a:gd name="T83" fmla="*/ 11 h 350"/>
                <a:gd name="T84" fmla="*/ 225 w 349"/>
                <a:gd name="T85" fmla="*/ 38 h 350"/>
                <a:gd name="T86" fmla="*/ 248 w 349"/>
                <a:gd name="T87" fmla="*/ 40 h 350"/>
                <a:gd name="T88" fmla="*/ 273 w 349"/>
                <a:gd name="T89" fmla="*/ 31 h 350"/>
                <a:gd name="T90" fmla="*/ 288 w 349"/>
                <a:gd name="T91" fmla="*/ 55 h 350"/>
                <a:gd name="T92" fmla="*/ 283 w 349"/>
                <a:gd name="T93" fmla="*/ 76 h 350"/>
                <a:gd name="T94" fmla="*/ 301 w 349"/>
                <a:gd name="T95" fmla="*/ 94 h 350"/>
                <a:gd name="T96" fmla="*/ 62 w 349"/>
                <a:gd name="T97" fmla="*/ 174 h 350"/>
                <a:gd name="T98" fmla="*/ 285 w 349"/>
                <a:gd name="T99" fmla="*/ 174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49" h="350">
                  <a:moveTo>
                    <a:pt x="301" y="94"/>
                  </a:moveTo>
                  <a:cubicBezTo>
                    <a:pt x="308" y="93"/>
                    <a:pt x="314" y="92"/>
                    <a:pt x="320" y="91"/>
                  </a:cubicBezTo>
                  <a:cubicBezTo>
                    <a:pt x="324" y="90"/>
                    <a:pt x="328" y="92"/>
                    <a:pt x="330" y="96"/>
                  </a:cubicBezTo>
                  <a:cubicBezTo>
                    <a:pt x="332" y="102"/>
                    <a:pt x="335" y="109"/>
                    <a:pt x="337" y="115"/>
                  </a:cubicBezTo>
                  <a:cubicBezTo>
                    <a:pt x="339" y="119"/>
                    <a:pt x="337" y="122"/>
                    <a:pt x="335" y="125"/>
                  </a:cubicBezTo>
                  <a:cubicBezTo>
                    <a:pt x="331" y="128"/>
                    <a:pt x="327" y="130"/>
                    <a:pt x="323" y="133"/>
                  </a:cubicBezTo>
                  <a:cubicBezTo>
                    <a:pt x="317" y="138"/>
                    <a:pt x="316" y="141"/>
                    <a:pt x="317" y="149"/>
                  </a:cubicBezTo>
                  <a:cubicBezTo>
                    <a:pt x="318" y="151"/>
                    <a:pt x="318" y="154"/>
                    <a:pt x="318" y="157"/>
                  </a:cubicBezTo>
                  <a:cubicBezTo>
                    <a:pt x="318" y="168"/>
                    <a:pt x="324" y="173"/>
                    <a:pt x="333" y="176"/>
                  </a:cubicBezTo>
                  <a:cubicBezTo>
                    <a:pt x="335" y="176"/>
                    <a:pt x="336" y="177"/>
                    <a:pt x="338" y="177"/>
                  </a:cubicBezTo>
                  <a:cubicBezTo>
                    <a:pt x="349" y="182"/>
                    <a:pt x="347" y="184"/>
                    <a:pt x="346" y="194"/>
                  </a:cubicBezTo>
                  <a:cubicBezTo>
                    <a:pt x="346" y="199"/>
                    <a:pt x="345" y="203"/>
                    <a:pt x="344" y="208"/>
                  </a:cubicBezTo>
                  <a:cubicBezTo>
                    <a:pt x="343" y="212"/>
                    <a:pt x="340" y="215"/>
                    <a:pt x="336" y="215"/>
                  </a:cubicBezTo>
                  <a:cubicBezTo>
                    <a:pt x="331" y="216"/>
                    <a:pt x="327" y="216"/>
                    <a:pt x="322" y="217"/>
                  </a:cubicBezTo>
                  <a:cubicBezTo>
                    <a:pt x="317" y="217"/>
                    <a:pt x="313" y="220"/>
                    <a:pt x="310" y="225"/>
                  </a:cubicBezTo>
                  <a:cubicBezTo>
                    <a:pt x="309" y="229"/>
                    <a:pt x="308" y="232"/>
                    <a:pt x="306" y="236"/>
                  </a:cubicBezTo>
                  <a:cubicBezTo>
                    <a:pt x="304" y="241"/>
                    <a:pt x="305" y="245"/>
                    <a:pt x="308" y="249"/>
                  </a:cubicBezTo>
                  <a:cubicBezTo>
                    <a:pt x="311" y="253"/>
                    <a:pt x="314" y="256"/>
                    <a:pt x="317" y="260"/>
                  </a:cubicBezTo>
                  <a:cubicBezTo>
                    <a:pt x="321" y="265"/>
                    <a:pt x="321" y="269"/>
                    <a:pt x="317" y="274"/>
                  </a:cubicBezTo>
                  <a:cubicBezTo>
                    <a:pt x="313" y="278"/>
                    <a:pt x="310" y="282"/>
                    <a:pt x="307" y="286"/>
                  </a:cubicBezTo>
                  <a:cubicBezTo>
                    <a:pt x="302" y="292"/>
                    <a:pt x="299" y="292"/>
                    <a:pt x="293" y="289"/>
                  </a:cubicBezTo>
                  <a:cubicBezTo>
                    <a:pt x="288" y="287"/>
                    <a:pt x="284" y="285"/>
                    <a:pt x="279" y="283"/>
                  </a:cubicBezTo>
                  <a:cubicBezTo>
                    <a:pt x="275" y="282"/>
                    <a:pt x="271" y="284"/>
                    <a:pt x="268" y="286"/>
                  </a:cubicBezTo>
                  <a:cubicBezTo>
                    <a:pt x="264" y="289"/>
                    <a:pt x="261" y="291"/>
                    <a:pt x="258" y="294"/>
                  </a:cubicBezTo>
                  <a:cubicBezTo>
                    <a:pt x="254" y="297"/>
                    <a:pt x="253" y="301"/>
                    <a:pt x="254" y="306"/>
                  </a:cubicBezTo>
                  <a:cubicBezTo>
                    <a:pt x="255" y="311"/>
                    <a:pt x="255" y="316"/>
                    <a:pt x="256" y="321"/>
                  </a:cubicBezTo>
                  <a:cubicBezTo>
                    <a:pt x="256" y="326"/>
                    <a:pt x="254" y="329"/>
                    <a:pt x="251" y="330"/>
                  </a:cubicBezTo>
                  <a:cubicBezTo>
                    <a:pt x="245" y="333"/>
                    <a:pt x="239" y="335"/>
                    <a:pt x="233" y="337"/>
                  </a:cubicBezTo>
                  <a:cubicBezTo>
                    <a:pt x="227" y="339"/>
                    <a:pt x="224" y="338"/>
                    <a:pt x="220" y="333"/>
                  </a:cubicBezTo>
                  <a:cubicBezTo>
                    <a:pt x="218" y="329"/>
                    <a:pt x="215" y="325"/>
                    <a:pt x="212" y="322"/>
                  </a:cubicBezTo>
                  <a:cubicBezTo>
                    <a:pt x="209" y="318"/>
                    <a:pt x="205" y="317"/>
                    <a:pt x="201" y="318"/>
                  </a:cubicBezTo>
                  <a:cubicBezTo>
                    <a:pt x="196" y="318"/>
                    <a:pt x="192" y="319"/>
                    <a:pt x="187" y="320"/>
                  </a:cubicBezTo>
                  <a:cubicBezTo>
                    <a:pt x="182" y="321"/>
                    <a:pt x="179" y="324"/>
                    <a:pt x="177" y="328"/>
                  </a:cubicBezTo>
                  <a:cubicBezTo>
                    <a:pt x="175" y="333"/>
                    <a:pt x="173" y="338"/>
                    <a:pt x="171" y="343"/>
                  </a:cubicBezTo>
                  <a:cubicBezTo>
                    <a:pt x="169" y="347"/>
                    <a:pt x="167" y="350"/>
                    <a:pt x="162" y="349"/>
                  </a:cubicBezTo>
                  <a:cubicBezTo>
                    <a:pt x="155" y="348"/>
                    <a:pt x="147" y="348"/>
                    <a:pt x="140" y="346"/>
                  </a:cubicBezTo>
                  <a:cubicBezTo>
                    <a:pt x="137" y="345"/>
                    <a:pt x="135" y="341"/>
                    <a:pt x="134" y="338"/>
                  </a:cubicBezTo>
                  <a:cubicBezTo>
                    <a:pt x="133" y="333"/>
                    <a:pt x="133" y="328"/>
                    <a:pt x="133" y="324"/>
                  </a:cubicBezTo>
                  <a:cubicBezTo>
                    <a:pt x="132" y="318"/>
                    <a:pt x="129" y="313"/>
                    <a:pt x="123" y="312"/>
                  </a:cubicBezTo>
                  <a:cubicBezTo>
                    <a:pt x="119" y="310"/>
                    <a:pt x="116" y="309"/>
                    <a:pt x="113" y="308"/>
                  </a:cubicBezTo>
                  <a:cubicBezTo>
                    <a:pt x="108" y="306"/>
                    <a:pt x="104" y="307"/>
                    <a:pt x="101" y="310"/>
                  </a:cubicBezTo>
                  <a:cubicBezTo>
                    <a:pt x="96" y="314"/>
                    <a:pt x="92" y="317"/>
                    <a:pt x="87" y="321"/>
                  </a:cubicBezTo>
                  <a:cubicBezTo>
                    <a:pt x="84" y="323"/>
                    <a:pt x="81" y="323"/>
                    <a:pt x="78" y="320"/>
                  </a:cubicBezTo>
                  <a:cubicBezTo>
                    <a:pt x="72" y="316"/>
                    <a:pt x="66" y="312"/>
                    <a:pt x="61" y="307"/>
                  </a:cubicBezTo>
                  <a:cubicBezTo>
                    <a:pt x="57" y="304"/>
                    <a:pt x="58" y="299"/>
                    <a:pt x="60" y="295"/>
                  </a:cubicBezTo>
                  <a:cubicBezTo>
                    <a:pt x="62" y="291"/>
                    <a:pt x="63" y="287"/>
                    <a:pt x="65" y="283"/>
                  </a:cubicBezTo>
                  <a:cubicBezTo>
                    <a:pt x="67" y="278"/>
                    <a:pt x="66" y="274"/>
                    <a:pt x="64" y="271"/>
                  </a:cubicBezTo>
                  <a:cubicBezTo>
                    <a:pt x="60" y="266"/>
                    <a:pt x="57" y="262"/>
                    <a:pt x="53" y="258"/>
                  </a:cubicBezTo>
                  <a:cubicBezTo>
                    <a:pt x="51" y="254"/>
                    <a:pt x="47" y="253"/>
                    <a:pt x="43" y="253"/>
                  </a:cubicBezTo>
                  <a:cubicBezTo>
                    <a:pt x="38" y="254"/>
                    <a:pt x="33" y="254"/>
                    <a:pt x="28" y="255"/>
                  </a:cubicBezTo>
                  <a:cubicBezTo>
                    <a:pt x="22" y="257"/>
                    <a:pt x="18" y="255"/>
                    <a:pt x="15" y="249"/>
                  </a:cubicBezTo>
                  <a:cubicBezTo>
                    <a:pt x="13" y="244"/>
                    <a:pt x="10" y="239"/>
                    <a:pt x="8" y="233"/>
                  </a:cubicBezTo>
                  <a:cubicBezTo>
                    <a:pt x="6" y="229"/>
                    <a:pt x="7" y="225"/>
                    <a:pt x="11" y="222"/>
                  </a:cubicBezTo>
                  <a:cubicBezTo>
                    <a:pt x="15" y="218"/>
                    <a:pt x="20" y="214"/>
                    <a:pt x="25" y="211"/>
                  </a:cubicBezTo>
                  <a:cubicBezTo>
                    <a:pt x="29" y="208"/>
                    <a:pt x="30" y="204"/>
                    <a:pt x="30" y="199"/>
                  </a:cubicBezTo>
                  <a:cubicBezTo>
                    <a:pt x="29" y="195"/>
                    <a:pt x="28" y="192"/>
                    <a:pt x="28" y="189"/>
                  </a:cubicBezTo>
                  <a:cubicBezTo>
                    <a:pt x="28" y="180"/>
                    <a:pt x="23" y="176"/>
                    <a:pt x="16" y="174"/>
                  </a:cubicBezTo>
                  <a:cubicBezTo>
                    <a:pt x="13" y="173"/>
                    <a:pt x="10" y="171"/>
                    <a:pt x="7" y="170"/>
                  </a:cubicBezTo>
                  <a:cubicBezTo>
                    <a:pt x="2" y="169"/>
                    <a:pt x="0" y="166"/>
                    <a:pt x="0" y="162"/>
                  </a:cubicBezTo>
                  <a:cubicBezTo>
                    <a:pt x="1" y="155"/>
                    <a:pt x="1" y="149"/>
                    <a:pt x="2" y="142"/>
                  </a:cubicBezTo>
                  <a:cubicBezTo>
                    <a:pt x="2" y="136"/>
                    <a:pt x="5" y="134"/>
                    <a:pt x="11" y="133"/>
                  </a:cubicBezTo>
                  <a:cubicBezTo>
                    <a:pt x="17" y="132"/>
                    <a:pt x="23" y="132"/>
                    <a:pt x="28" y="131"/>
                  </a:cubicBezTo>
                  <a:cubicBezTo>
                    <a:pt x="32" y="130"/>
                    <a:pt x="35" y="128"/>
                    <a:pt x="36" y="124"/>
                  </a:cubicBezTo>
                  <a:cubicBezTo>
                    <a:pt x="38" y="120"/>
                    <a:pt x="40" y="117"/>
                    <a:pt x="41" y="113"/>
                  </a:cubicBezTo>
                  <a:cubicBezTo>
                    <a:pt x="42" y="109"/>
                    <a:pt x="42" y="105"/>
                    <a:pt x="39" y="101"/>
                  </a:cubicBezTo>
                  <a:cubicBezTo>
                    <a:pt x="36" y="97"/>
                    <a:pt x="32" y="93"/>
                    <a:pt x="29" y="88"/>
                  </a:cubicBezTo>
                  <a:cubicBezTo>
                    <a:pt x="26" y="84"/>
                    <a:pt x="26" y="80"/>
                    <a:pt x="29" y="76"/>
                  </a:cubicBezTo>
                  <a:cubicBezTo>
                    <a:pt x="32" y="71"/>
                    <a:pt x="36" y="66"/>
                    <a:pt x="39" y="62"/>
                  </a:cubicBezTo>
                  <a:cubicBezTo>
                    <a:pt x="42" y="57"/>
                    <a:pt x="46" y="56"/>
                    <a:pt x="52" y="58"/>
                  </a:cubicBezTo>
                  <a:cubicBezTo>
                    <a:pt x="57" y="60"/>
                    <a:pt x="62" y="62"/>
                    <a:pt x="66" y="65"/>
                  </a:cubicBezTo>
                  <a:cubicBezTo>
                    <a:pt x="70" y="67"/>
                    <a:pt x="74" y="66"/>
                    <a:pt x="77" y="64"/>
                  </a:cubicBezTo>
                  <a:cubicBezTo>
                    <a:pt x="78" y="63"/>
                    <a:pt x="79" y="63"/>
                    <a:pt x="79" y="62"/>
                  </a:cubicBezTo>
                  <a:cubicBezTo>
                    <a:pt x="94" y="51"/>
                    <a:pt x="94" y="51"/>
                    <a:pt x="90" y="30"/>
                  </a:cubicBezTo>
                  <a:cubicBezTo>
                    <a:pt x="89" y="23"/>
                    <a:pt x="91" y="20"/>
                    <a:pt x="97" y="17"/>
                  </a:cubicBezTo>
                  <a:cubicBezTo>
                    <a:pt x="102" y="15"/>
                    <a:pt x="107" y="13"/>
                    <a:pt x="112" y="11"/>
                  </a:cubicBezTo>
                  <a:cubicBezTo>
                    <a:pt x="117" y="8"/>
                    <a:pt x="120" y="9"/>
                    <a:pt x="124" y="13"/>
                  </a:cubicBezTo>
                  <a:cubicBezTo>
                    <a:pt x="127" y="17"/>
                    <a:pt x="130" y="22"/>
                    <a:pt x="133" y="26"/>
                  </a:cubicBezTo>
                  <a:cubicBezTo>
                    <a:pt x="138" y="31"/>
                    <a:pt x="142" y="32"/>
                    <a:pt x="148" y="31"/>
                  </a:cubicBezTo>
                  <a:cubicBezTo>
                    <a:pt x="152" y="29"/>
                    <a:pt x="156" y="29"/>
                    <a:pt x="160" y="29"/>
                  </a:cubicBezTo>
                  <a:cubicBezTo>
                    <a:pt x="166" y="28"/>
                    <a:pt x="170" y="26"/>
                    <a:pt x="172" y="21"/>
                  </a:cubicBezTo>
                  <a:cubicBezTo>
                    <a:pt x="173" y="16"/>
                    <a:pt x="175" y="11"/>
                    <a:pt x="177" y="6"/>
                  </a:cubicBezTo>
                  <a:cubicBezTo>
                    <a:pt x="179" y="2"/>
                    <a:pt x="182" y="0"/>
                    <a:pt x="187" y="0"/>
                  </a:cubicBezTo>
                  <a:cubicBezTo>
                    <a:pt x="194" y="1"/>
                    <a:pt x="201" y="2"/>
                    <a:pt x="208" y="3"/>
                  </a:cubicBezTo>
                  <a:cubicBezTo>
                    <a:pt x="212" y="3"/>
                    <a:pt x="214" y="6"/>
                    <a:pt x="214" y="11"/>
                  </a:cubicBezTo>
                  <a:cubicBezTo>
                    <a:pt x="215" y="17"/>
                    <a:pt x="216" y="23"/>
                    <a:pt x="217" y="29"/>
                  </a:cubicBezTo>
                  <a:cubicBezTo>
                    <a:pt x="218" y="34"/>
                    <a:pt x="221" y="36"/>
                    <a:pt x="225" y="38"/>
                  </a:cubicBezTo>
                  <a:cubicBezTo>
                    <a:pt x="228" y="39"/>
                    <a:pt x="231" y="40"/>
                    <a:pt x="234" y="41"/>
                  </a:cubicBezTo>
                  <a:cubicBezTo>
                    <a:pt x="239" y="45"/>
                    <a:pt x="244" y="43"/>
                    <a:pt x="248" y="40"/>
                  </a:cubicBezTo>
                  <a:cubicBezTo>
                    <a:pt x="252" y="37"/>
                    <a:pt x="256" y="34"/>
                    <a:pt x="259" y="31"/>
                  </a:cubicBezTo>
                  <a:cubicBezTo>
                    <a:pt x="264" y="27"/>
                    <a:pt x="268" y="27"/>
                    <a:pt x="273" y="31"/>
                  </a:cubicBezTo>
                  <a:cubicBezTo>
                    <a:pt x="277" y="34"/>
                    <a:pt x="281" y="37"/>
                    <a:pt x="285" y="41"/>
                  </a:cubicBezTo>
                  <a:cubicBezTo>
                    <a:pt x="290" y="45"/>
                    <a:pt x="291" y="49"/>
                    <a:pt x="288" y="55"/>
                  </a:cubicBezTo>
                  <a:cubicBezTo>
                    <a:pt x="286" y="59"/>
                    <a:pt x="284" y="64"/>
                    <a:pt x="283" y="68"/>
                  </a:cubicBezTo>
                  <a:cubicBezTo>
                    <a:pt x="282" y="71"/>
                    <a:pt x="282" y="74"/>
                    <a:pt x="283" y="76"/>
                  </a:cubicBezTo>
                  <a:cubicBezTo>
                    <a:pt x="286" y="81"/>
                    <a:pt x="290" y="86"/>
                    <a:pt x="295" y="91"/>
                  </a:cubicBezTo>
                  <a:cubicBezTo>
                    <a:pt x="296" y="93"/>
                    <a:pt x="299" y="93"/>
                    <a:pt x="301" y="94"/>
                  </a:cubicBezTo>
                  <a:close/>
                  <a:moveTo>
                    <a:pt x="174" y="63"/>
                  </a:moveTo>
                  <a:cubicBezTo>
                    <a:pt x="112" y="63"/>
                    <a:pt x="62" y="113"/>
                    <a:pt x="62" y="174"/>
                  </a:cubicBezTo>
                  <a:cubicBezTo>
                    <a:pt x="62" y="236"/>
                    <a:pt x="112" y="285"/>
                    <a:pt x="173" y="286"/>
                  </a:cubicBezTo>
                  <a:cubicBezTo>
                    <a:pt x="235" y="286"/>
                    <a:pt x="285" y="236"/>
                    <a:pt x="285" y="174"/>
                  </a:cubicBezTo>
                  <a:cubicBezTo>
                    <a:pt x="285" y="112"/>
                    <a:pt x="234" y="63"/>
                    <a:pt x="174" y="63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txBody>
            <a:bodyPr vert="horz" wrap="square" lIns="21699" tIns="10850" rIns="21699" bIns="10850" numCol="1" anchor="t" anchorCtr="0" compatLnSpc="1">
              <a:prstTxWarp prst="textNoShape">
                <a:avLst/>
              </a:prstTxWarp>
            </a:bodyPr>
            <a:lstStyle/>
            <a:p>
              <a:endParaRPr lang="en-US" sz="759" dirty="0">
                <a:solidFill>
                  <a:prstClr val="black"/>
                </a:solidFill>
              </a:endParaRPr>
            </a:p>
          </p:txBody>
        </p:sp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xmlns="" id="{68EB6B5D-84A6-4EA6-9AB4-A42F13EA240B}"/>
                </a:ext>
              </a:extLst>
            </p:cNvPr>
            <p:cNvSpPr txBox="1"/>
            <p:nvPr/>
          </p:nvSpPr>
          <p:spPr>
            <a:xfrm>
              <a:off x="4801641" y="2462498"/>
              <a:ext cx="2546998" cy="3559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21699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b="1" dirty="0" smtClean="0">
                  <a:solidFill>
                    <a:srgbClr val="5B9BD5"/>
                  </a:solidFill>
                  <a:latin typeface="Times New Roman" panose="02020603050405020304" pitchFamily="18" charset="0"/>
                  <a:ea typeface="Noto Sans" panose="020B0502040504020204" pitchFamily="34"/>
                  <a:cs typeface="Times New Roman" panose="02020603050405020304" pitchFamily="18" charset="0"/>
                </a:rPr>
                <a:t>Жилье и городская среда</a:t>
              </a:r>
              <a:endParaRPr lang="ru-RU" sz="2400" b="1" dirty="0">
                <a:solidFill>
                  <a:srgbClr val="5B9BD5"/>
                </a:solidFill>
                <a:latin typeface="Times New Roman" panose="02020603050405020304" pitchFamily="18" charset="0"/>
                <a:ea typeface="Noto Sans" panose="020B0502040504020204" pitchFamily="34"/>
                <a:cs typeface="Times New Roman" panose="02020603050405020304" pitchFamily="18" charset="0"/>
              </a:endParaRPr>
            </a:p>
          </p:txBody>
        </p:sp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xmlns="" id="{68EB6B5D-84A6-4EA6-9AB4-A42F13EA240B}"/>
                </a:ext>
              </a:extLst>
            </p:cNvPr>
            <p:cNvSpPr txBox="1"/>
            <p:nvPr/>
          </p:nvSpPr>
          <p:spPr>
            <a:xfrm>
              <a:off x="3208146" y="2655537"/>
              <a:ext cx="1349748" cy="4548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21699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575" b="1" dirty="0">
                  <a:solidFill>
                    <a:srgbClr val="ED7D31"/>
                  </a:solidFill>
                  <a:latin typeface="Times New Roman" panose="02020603050405020304" pitchFamily="18" charset="0"/>
                  <a:ea typeface="Noto Sans" panose="020B0502040504020204" pitchFamily="34"/>
                  <a:cs typeface="Times New Roman" panose="02020603050405020304" pitchFamily="18" charset="0"/>
                </a:rPr>
                <a:t>Безопасные и качественные </a:t>
              </a:r>
              <a:r>
                <a:rPr lang="ru-RU" sz="1575" b="1" dirty="0" smtClean="0">
                  <a:solidFill>
                    <a:srgbClr val="ED7D31"/>
                  </a:solidFill>
                  <a:latin typeface="Times New Roman" panose="02020603050405020304" pitchFamily="18" charset="0"/>
                  <a:ea typeface="Noto Sans" panose="020B0502040504020204" pitchFamily="34"/>
                  <a:cs typeface="Times New Roman" panose="02020603050405020304" pitchFamily="18" charset="0"/>
                </a:rPr>
                <a:t>автомобиль-</a:t>
              </a:r>
            </a:p>
            <a:p>
              <a:pPr algn="ctr" defTabSz="21699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575" b="1" dirty="0" smtClean="0">
                  <a:solidFill>
                    <a:srgbClr val="ED7D31"/>
                  </a:solidFill>
                  <a:latin typeface="Times New Roman" panose="02020603050405020304" pitchFamily="18" charset="0"/>
                  <a:ea typeface="Noto Sans" panose="020B0502040504020204" pitchFamily="34"/>
                  <a:cs typeface="Times New Roman" panose="02020603050405020304" pitchFamily="18" charset="0"/>
                </a:rPr>
                <a:t>ные дороги</a:t>
              </a:r>
              <a:endParaRPr lang="ru-RU" sz="1575" b="1" dirty="0">
                <a:solidFill>
                  <a:srgbClr val="ED7D31"/>
                </a:solidFill>
                <a:latin typeface="Times New Roman" panose="02020603050405020304" pitchFamily="18" charset="0"/>
                <a:ea typeface="Noto Sans" panose="020B0502040504020204" pitchFamily="34"/>
                <a:cs typeface="Times New Roman" panose="02020603050405020304" pitchFamily="18" charset="0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716340" y="3428831"/>
              <a:ext cx="1103918" cy="2027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75" b="1" dirty="0" smtClean="0">
                  <a:solidFill>
                    <a:srgbClr val="ED7D3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219,8</a:t>
              </a:r>
              <a:endParaRPr lang="ru-RU" sz="2475" b="1" dirty="0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5511489" y="3153292"/>
              <a:ext cx="1144467" cy="2175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700" b="1" dirty="0" smtClean="0">
                  <a:solidFill>
                    <a:srgbClr val="5B9BD5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421,0</a:t>
              </a:r>
              <a:endParaRPr lang="ru-RU" sz="2700" b="1" dirty="0">
                <a:solidFill>
                  <a:srgbClr val="5B9BD5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7071754" y="3616196"/>
              <a:ext cx="1136846" cy="180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138" b="1" dirty="0" smtClean="0">
                  <a:solidFill>
                    <a:srgbClr val="92D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118,4</a:t>
              </a:r>
              <a:endParaRPr lang="ru-RU" sz="2138" b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4" name="TextBox 123">
              <a:extLst>
                <a:ext uri="{FF2B5EF4-FFF2-40B4-BE49-F238E27FC236}">
                  <a16:creationId xmlns:a16="http://schemas.microsoft.com/office/drawing/2014/main" xmlns="" id="{68EB6B5D-84A6-4EA6-9AB4-A42F13EA240B}"/>
                </a:ext>
              </a:extLst>
            </p:cNvPr>
            <p:cNvSpPr txBox="1"/>
            <p:nvPr/>
          </p:nvSpPr>
          <p:spPr>
            <a:xfrm>
              <a:off x="7842151" y="3217995"/>
              <a:ext cx="1455886" cy="1582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21699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b="1" dirty="0" smtClean="0">
                  <a:solidFill>
                    <a:srgbClr val="92D050"/>
                  </a:solidFill>
                  <a:latin typeface="Times New Roman" panose="02020603050405020304" pitchFamily="18" charset="0"/>
                  <a:ea typeface="Noto Sans" panose="020B0502040504020204" pitchFamily="34"/>
                  <a:cs typeface="Times New Roman" panose="02020603050405020304" pitchFamily="18" charset="0"/>
                </a:rPr>
                <a:t>Демография</a:t>
              </a:r>
              <a:endParaRPr lang="ru-RU" b="1" dirty="0">
                <a:solidFill>
                  <a:srgbClr val="92D050"/>
                </a:solidFill>
                <a:latin typeface="Times New Roman" panose="02020603050405020304" pitchFamily="18" charset="0"/>
                <a:ea typeface="Noto Sans" panose="020B0502040504020204" pitchFamily="34"/>
                <a:cs typeface="Times New Roman" panose="02020603050405020304" pitchFamily="18" charset="0"/>
              </a:endParaRPr>
            </a:p>
          </p:txBody>
        </p:sp>
        <p:sp>
          <p:nvSpPr>
            <p:cNvPr id="132" name="TextBox 131">
              <a:extLst>
                <a:ext uri="{FF2B5EF4-FFF2-40B4-BE49-F238E27FC236}">
                  <a16:creationId xmlns:a16="http://schemas.microsoft.com/office/drawing/2014/main" xmlns="" id="{68EB6B5D-84A6-4EA6-9AB4-A42F13EA240B}"/>
                </a:ext>
              </a:extLst>
            </p:cNvPr>
            <p:cNvSpPr txBox="1"/>
            <p:nvPr/>
          </p:nvSpPr>
          <p:spPr>
            <a:xfrm>
              <a:off x="6556601" y="4213579"/>
              <a:ext cx="2167152" cy="4287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21699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181" b="1" dirty="0">
                  <a:solidFill>
                    <a:srgbClr val="EE167C"/>
                  </a:solidFill>
                  <a:latin typeface="Times New Roman" panose="02020603050405020304" pitchFamily="18" charset="0"/>
                  <a:ea typeface="Noto Sans" panose="020B0502040504020204" pitchFamily="34"/>
                  <a:cs typeface="Times New Roman" panose="02020603050405020304" pitchFamily="18" charset="0"/>
                </a:rPr>
                <a:t>Малое и среднее предпринимательство и </a:t>
              </a:r>
            </a:p>
            <a:p>
              <a:pPr algn="ctr" defTabSz="21699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181" b="1" dirty="0">
                  <a:solidFill>
                    <a:srgbClr val="EE167C"/>
                  </a:solidFill>
                  <a:latin typeface="Times New Roman" panose="02020603050405020304" pitchFamily="18" charset="0"/>
                  <a:ea typeface="Noto Sans" panose="020B0502040504020204" pitchFamily="34"/>
                  <a:cs typeface="Times New Roman" panose="02020603050405020304" pitchFamily="18" charset="0"/>
                </a:rPr>
                <a:t>поддержка индивидуальной </a:t>
              </a:r>
              <a:r>
                <a:rPr lang="ru-RU" sz="1181" b="1" dirty="0" smtClean="0">
                  <a:solidFill>
                    <a:srgbClr val="EE167C"/>
                  </a:solidFill>
                  <a:latin typeface="Times New Roman" panose="02020603050405020304" pitchFamily="18" charset="0"/>
                  <a:ea typeface="Noto Sans" panose="020B0502040504020204" pitchFamily="34"/>
                  <a:cs typeface="Times New Roman" panose="02020603050405020304" pitchFamily="18" charset="0"/>
                </a:rPr>
                <a:t>предпринимательской </a:t>
              </a:r>
              <a:r>
                <a:rPr lang="ru-RU" sz="1181" b="1" dirty="0">
                  <a:solidFill>
                    <a:srgbClr val="EE167C"/>
                  </a:solidFill>
                  <a:latin typeface="Times New Roman" panose="02020603050405020304" pitchFamily="18" charset="0"/>
                  <a:ea typeface="Noto Sans" panose="020B0502040504020204" pitchFamily="34"/>
                  <a:cs typeface="Times New Roman" panose="02020603050405020304" pitchFamily="18" charset="0"/>
                </a:rPr>
                <a:t>инициативы</a:t>
              </a:r>
            </a:p>
          </p:txBody>
        </p:sp>
        <p:sp>
          <p:nvSpPr>
            <p:cNvPr id="133" name="TextBox 132"/>
            <p:cNvSpPr txBox="1"/>
            <p:nvPr/>
          </p:nvSpPr>
          <p:spPr>
            <a:xfrm>
              <a:off x="6138275" y="3976579"/>
              <a:ext cx="648828" cy="1433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575" b="1" dirty="0" smtClean="0">
                  <a:solidFill>
                    <a:srgbClr val="EE167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2,1</a:t>
              </a:r>
              <a:endParaRPr lang="ru-RU" sz="1575" b="1" dirty="0">
                <a:solidFill>
                  <a:srgbClr val="EE167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6" name="TextBox 145"/>
            <p:cNvSpPr txBox="1"/>
            <p:nvPr/>
          </p:nvSpPr>
          <p:spPr>
            <a:xfrm>
              <a:off x="4777848" y="4011885"/>
              <a:ext cx="733640" cy="1713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dirty="0" smtClean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5,1</a:t>
              </a:r>
              <a:endPara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9" name="TextBox 148">
              <a:extLst>
                <a:ext uri="{FF2B5EF4-FFF2-40B4-BE49-F238E27FC236}">
                  <a16:creationId xmlns:a16="http://schemas.microsoft.com/office/drawing/2014/main" xmlns="" id="{68EB6B5D-84A6-4EA6-9AB4-A42F13EA240B}"/>
                </a:ext>
              </a:extLst>
            </p:cNvPr>
            <p:cNvSpPr txBox="1"/>
            <p:nvPr/>
          </p:nvSpPr>
          <p:spPr>
            <a:xfrm>
              <a:off x="4820258" y="4427952"/>
              <a:ext cx="1079244" cy="1582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21699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b="1" dirty="0" smtClean="0">
                  <a:solidFill>
                    <a:srgbClr val="7030A0"/>
                  </a:solidFill>
                  <a:latin typeface="Times New Roman" panose="02020603050405020304" pitchFamily="18" charset="0"/>
                  <a:ea typeface="Noto Sans" panose="020B0502040504020204" pitchFamily="34"/>
                  <a:cs typeface="Times New Roman" panose="02020603050405020304" pitchFamily="18" charset="0"/>
                </a:rPr>
                <a:t>Культура</a:t>
              </a:r>
              <a:endParaRPr lang="ru-RU" b="1" dirty="0">
                <a:solidFill>
                  <a:srgbClr val="7030A0"/>
                </a:solidFill>
                <a:latin typeface="Times New Roman" panose="02020603050405020304" pitchFamily="18" charset="0"/>
                <a:ea typeface="Noto Sans" panose="020B0502040504020204" pitchFamily="34"/>
                <a:cs typeface="Times New Roman" panose="02020603050405020304" pitchFamily="18" charset="0"/>
              </a:endParaRPr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5565238" y="1610737"/>
            <a:ext cx="99293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5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руб.</a:t>
            </a:r>
          </a:p>
        </p:txBody>
      </p:sp>
      <p:sp>
        <p:nvSpPr>
          <p:cNvPr id="35" name="Freeform 5"/>
          <p:cNvSpPr>
            <a:spLocks noEditPoints="1"/>
          </p:cNvSpPr>
          <p:nvPr/>
        </p:nvSpPr>
        <p:spPr bwMode="auto">
          <a:xfrm>
            <a:off x="766220" y="5574611"/>
            <a:ext cx="1034804" cy="1013107"/>
          </a:xfrm>
          <a:custGeom>
            <a:avLst/>
            <a:gdLst>
              <a:gd name="T0" fmla="*/ 320 w 349"/>
              <a:gd name="T1" fmla="*/ 91 h 350"/>
              <a:gd name="T2" fmla="*/ 337 w 349"/>
              <a:gd name="T3" fmla="*/ 115 h 350"/>
              <a:gd name="T4" fmla="*/ 323 w 349"/>
              <a:gd name="T5" fmla="*/ 133 h 350"/>
              <a:gd name="T6" fmla="*/ 318 w 349"/>
              <a:gd name="T7" fmla="*/ 157 h 350"/>
              <a:gd name="T8" fmla="*/ 338 w 349"/>
              <a:gd name="T9" fmla="*/ 177 h 350"/>
              <a:gd name="T10" fmla="*/ 344 w 349"/>
              <a:gd name="T11" fmla="*/ 208 h 350"/>
              <a:gd name="T12" fmla="*/ 322 w 349"/>
              <a:gd name="T13" fmla="*/ 217 h 350"/>
              <a:gd name="T14" fmla="*/ 306 w 349"/>
              <a:gd name="T15" fmla="*/ 236 h 350"/>
              <a:gd name="T16" fmla="*/ 317 w 349"/>
              <a:gd name="T17" fmla="*/ 260 h 350"/>
              <a:gd name="T18" fmla="*/ 307 w 349"/>
              <a:gd name="T19" fmla="*/ 286 h 350"/>
              <a:gd name="T20" fmla="*/ 279 w 349"/>
              <a:gd name="T21" fmla="*/ 283 h 350"/>
              <a:gd name="T22" fmla="*/ 258 w 349"/>
              <a:gd name="T23" fmla="*/ 294 h 350"/>
              <a:gd name="T24" fmla="*/ 256 w 349"/>
              <a:gd name="T25" fmla="*/ 321 h 350"/>
              <a:gd name="T26" fmla="*/ 233 w 349"/>
              <a:gd name="T27" fmla="*/ 337 h 350"/>
              <a:gd name="T28" fmla="*/ 212 w 349"/>
              <a:gd name="T29" fmla="*/ 322 h 350"/>
              <a:gd name="T30" fmla="*/ 187 w 349"/>
              <a:gd name="T31" fmla="*/ 320 h 350"/>
              <a:gd name="T32" fmla="*/ 171 w 349"/>
              <a:gd name="T33" fmla="*/ 343 h 350"/>
              <a:gd name="T34" fmla="*/ 140 w 349"/>
              <a:gd name="T35" fmla="*/ 346 h 350"/>
              <a:gd name="T36" fmla="*/ 133 w 349"/>
              <a:gd name="T37" fmla="*/ 324 h 350"/>
              <a:gd name="T38" fmla="*/ 113 w 349"/>
              <a:gd name="T39" fmla="*/ 308 h 350"/>
              <a:gd name="T40" fmla="*/ 87 w 349"/>
              <a:gd name="T41" fmla="*/ 321 h 350"/>
              <a:gd name="T42" fmla="*/ 61 w 349"/>
              <a:gd name="T43" fmla="*/ 307 h 350"/>
              <a:gd name="T44" fmla="*/ 65 w 349"/>
              <a:gd name="T45" fmla="*/ 283 h 350"/>
              <a:gd name="T46" fmla="*/ 53 w 349"/>
              <a:gd name="T47" fmla="*/ 258 h 350"/>
              <a:gd name="T48" fmla="*/ 28 w 349"/>
              <a:gd name="T49" fmla="*/ 255 h 350"/>
              <a:gd name="T50" fmla="*/ 8 w 349"/>
              <a:gd name="T51" fmla="*/ 233 h 350"/>
              <a:gd name="T52" fmla="*/ 25 w 349"/>
              <a:gd name="T53" fmla="*/ 211 h 350"/>
              <a:gd name="T54" fmla="*/ 28 w 349"/>
              <a:gd name="T55" fmla="*/ 189 h 350"/>
              <a:gd name="T56" fmla="*/ 7 w 349"/>
              <a:gd name="T57" fmla="*/ 170 h 350"/>
              <a:gd name="T58" fmla="*/ 2 w 349"/>
              <a:gd name="T59" fmla="*/ 142 h 350"/>
              <a:gd name="T60" fmla="*/ 28 w 349"/>
              <a:gd name="T61" fmla="*/ 131 h 350"/>
              <a:gd name="T62" fmla="*/ 41 w 349"/>
              <a:gd name="T63" fmla="*/ 113 h 350"/>
              <a:gd name="T64" fmla="*/ 29 w 349"/>
              <a:gd name="T65" fmla="*/ 88 h 350"/>
              <a:gd name="T66" fmla="*/ 39 w 349"/>
              <a:gd name="T67" fmla="*/ 62 h 350"/>
              <a:gd name="T68" fmla="*/ 66 w 349"/>
              <a:gd name="T69" fmla="*/ 65 h 350"/>
              <a:gd name="T70" fmla="*/ 79 w 349"/>
              <a:gd name="T71" fmla="*/ 62 h 350"/>
              <a:gd name="T72" fmla="*/ 97 w 349"/>
              <a:gd name="T73" fmla="*/ 17 h 350"/>
              <a:gd name="T74" fmla="*/ 124 w 349"/>
              <a:gd name="T75" fmla="*/ 13 h 350"/>
              <a:gd name="T76" fmla="*/ 148 w 349"/>
              <a:gd name="T77" fmla="*/ 31 h 350"/>
              <a:gd name="T78" fmla="*/ 172 w 349"/>
              <a:gd name="T79" fmla="*/ 21 h 350"/>
              <a:gd name="T80" fmla="*/ 187 w 349"/>
              <a:gd name="T81" fmla="*/ 0 h 350"/>
              <a:gd name="T82" fmla="*/ 214 w 349"/>
              <a:gd name="T83" fmla="*/ 11 h 350"/>
              <a:gd name="T84" fmla="*/ 225 w 349"/>
              <a:gd name="T85" fmla="*/ 38 h 350"/>
              <a:gd name="T86" fmla="*/ 248 w 349"/>
              <a:gd name="T87" fmla="*/ 40 h 350"/>
              <a:gd name="T88" fmla="*/ 273 w 349"/>
              <a:gd name="T89" fmla="*/ 31 h 350"/>
              <a:gd name="T90" fmla="*/ 288 w 349"/>
              <a:gd name="T91" fmla="*/ 55 h 350"/>
              <a:gd name="T92" fmla="*/ 283 w 349"/>
              <a:gd name="T93" fmla="*/ 76 h 350"/>
              <a:gd name="T94" fmla="*/ 301 w 349"/>
              <a:gd name="T95" fmla="*/ 94 h 350"/>
              <a:gd name="T96" fmla="*/ 62 w 349"/>
              <a:gd name="T97" fmla="*/ 174 h 350"/>
              <a:gd name="T98" fmla="*/ 285 w 349"/>
              <a:gd name="T99" fmla="*/ 174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349" h="350">
                <a:moveTo>
                  <a:pt x="301" y="94"/>
                </a:moveTo>
                <a:cubicBezTo>
                  <a:pt x="308" y="93"/>
                  <a:pt x="314" y="92"/>
                  <a:pt x="320" y="91"/>
                </a:cubicBezTo>
                <a:cubicBezTo>
                  <a:pt x="324" y="90"/>
                  <a:pt x="328" y="92"/>
                  <a:pt x="330" y="96"/>
                </a:cubicBezTo>
                <a:cubicBezTo>
                  <a:pt x="332" y="102"/>
                  <a:pt x="335" y="109"/>
                  <a:pt x="337" y="115"/>
                </a:cubicBezTo>
                <a:cubicBezTo>
                  <a:pt x="339" y="119"/>
                  <a:pt x="337" y="122"/>
                  <a:pt x="335" y="125"/>
                </a:cubicBezTo>
                <a:cubicBezTo>
                  <a:pt x="331" y="128"/>
                  <a:pt x="327" y="130"/>
                  <a:pt x="323" y="133"/>
                </a:cubicBezTo>
                <a:cubicBezTo>
                  <a:pt x="317" y="138"/>
                  <a:pt x="316" y="141"/>
                  <a:pt x="317" y="149"/>
                </a:cubicBezTo>
                <a:cubicBezTo>
                  <a:pt x="318" y="151"/>
                  <a:pt x="318" y="154"/>
                  <a:pt x="318" y="157"/>
                </a:cubicBezTo>
                <a:cubicBezTo>
                  <a:pt x="318" y="168"/>
                  <a:pt x="324" y="173"/>
                  <a:pt x="333" y="176"/>
                </a:cubicBezTo>
                <a:cubicBezTo>
                  <a:pt x="335" y="176"/>
                  <a:pt x="336" y="177"/>
                  <a:pt x="338" y="177"/>
                </a:cubicBezTo>
                <a:cubicBezTo>
                  <a:pt x="349" y="182"/>
                  <a:pt x="347" y="184"/>
                  <a:pt x="346" y="194"/>
                </a:cubicBezTo>
                <a:cubicBezTo>
                  <a:pt x="346" y="199"/>
                  <a:pt x="345" y="203"/>
                  <a:pt x="344" y="208"/>
                </a:cubicBezTo>
                <a:cubicBezTo>
                  <a:pt x="343" y="212"/>
                  <a:pt x="340" y="215"/>
                  <a:pt x="336" y="215"/>
                </a:cubicBezTo>
                <a:cubicBezTo>
                  <a:pt x="331" y="216"/>
                  <a:pt x="327" y="216"/>
                  <a:pt x="322" y="217"/>
                </a:cubicBezTo>
                <a:cubicBezTo>
                  <a:pt x="317" y="217"/>
                  <a:pt x="313" y="220"/>
                  <a:pt x="310" y="225"/>
                </a:cubicBezTo>
                <a:cubicBezTo>
                  <a:pt x="309" y="229"/>
                  <a:pt x="308" y="232"/>
                  <a:pt x="306" y="236"/>
                </a:cubicBezTo>
                <a:cubicBezTo>
                  <a:pt x="304" y="241"/>
                  <a:pt x="305" y="245"/>
                  <a:pt x="308" y="249"/>
                </a:cubicBezTo>
                <a:cubicBezTo>
                  <a:pt x="311" y="253"/>
                  <a:pt x="314" y="256"/>
                  <a:pt x="317" y="260"/>
                </a:cubicBezTo>
                <a:cubicBezTo>
                  <a:pt x="321" y="265"/>
                  <a:pt x="321" y="269"/>
                  <a:pt x="317" y="274"/>
                </a:cubicBezTo>
                <a:cubicBezTo>
                  <a:pt x="313" y="278"/>
                  <a:pt x="310" y="282"/>
                  <a:pt x="307" y="286"/>
                </a:cubicBezTo>
                <a:cubicBezTo>
                  <a:pt x="302" y="292"/>
                  <a:pt x="299" y="292"/>
                  <a:pt x="293" y="289"/>
                </a:cubicBezTo>
                <a:cubicBezTo>
                  <a:pt x="288" y="287"/>
                  <a:pt x="284" y="285"/>
                  <a:pt x="279" y="283"/>
                </a:cubicBezTo>
                <a:cubicBezTo>
                  <a:pt x="275" y="282"/>
                  <a:pt x="271" y="284"/>
                  <a:pt x="268" y="286"/>
                </a:cubicBezTo>
                <a:cubicBezTo>
                  <a:pt x="264" y="289"/>
                  <a:pt x="261" y="291"/>
                  <a:pt x="258" y="294"/>
                </a:cubicBezTo>
                <a:cubicBezTo>
                  <a:pt x="254" y="297"/>
                  <a:pt x="253" y="301"/>
                  <a:pt x="254" y="306"/>
                </a:cubicBezTo>
                <a:cubicBezTo>
                  <a:pt x="255" y="311"/>
                  <a:pt x="255" y="316"/>
                  <a:pt x="256" y="321"/>
                </a:cubicBezTo>
                <a:cubicBezTo>
                  <a:pt x="256" y="326"/>
                  <a:pt x="254" y="329"/>
                  <a:pt x="251" y="330"/>
                </a:cubicBezTo>
                <a:cubicBezTo>
                  <a:pt x="245" y="333"/>
                  <a:pt x="239" y="335"/>
                  <a:pt x="233" y="337"/>
                </a:cubicBezTo>
                <a:cubicBezTo>
                  <a:pt x="227" y="339"/>
                  <a:pt x="224" y="338"/>
                  <a:pt x="220" y="333"/>
                </a:cubicBezTo>
                <a:cubicBezTo>
                  <a:pt x="218" y="329"/>
                  <a:pt x="215" y="325"/>
                  <a:pt x="212" y="322"/>
                </a:cubicBezTo>
                <a:cubicBezTo>
                  <a:pt x="209" y="318"/>
                  <a:pt x="205" y="317"/>
                  <a:pt x="201" y="318"/>
                </a:cubicBezTo>
                <a:cubicBezTo>
                  <a:pt x="196" y="318"/>
                  <a:pt x="192" y="319"/>
                  <a:pt x="187" y="320"/>
                </a:cubicBezTo>
                <a:cubicBezTo>
                  <a:pt x="182" y="321"/>
                  <a:pt x="179" y="324"/>
                  <a:pt x="177" y="328"/>
                </a:cubicBezTo>
                <a:cubicBezTo>
                  <a:pt x="175" y="333"/>
                  <a:pt x="173" y="338"/>
                  <a:pt x="171" y="343"/>
                </a:cubicBezTo>
                <a:cubicBezTo>
                  <a:pt x="169" y="347"/>
                  <a:pt x="167" y="350"/>
                  <a:pt x="162" y="349"/>
                </a:cubicBezTo>
                <a:cubicBezTo>
                  <a:pt x="155" y="348"/>
                  <a:pt x="147" y="348"/>
                  <a:pt x="140" y="346"/>
                </a:cubicBezTo>
                <a:cubicBezTo>
                  <a:pt x="137" y="345"/>
                  <a:pt x="135" y="341"/>
                  <a:pt x="134" y="338"/>
                </a:cubicBezTo>
                <a:cubicBezTo>
                  <a:pt x="133" y="333"/>
                  <a:pt x="133" y="328"/>
                  <a:pt x="133" y="324"/>
                </a:cubicBezTo>
                <a:cubicBezTo>
                  <a:pt x="132" y="318"/>
                  <a:pt x="129" y="313"/>
                  <a:pt x="123" y="312"/>
                </a:cubicBezTo>
                <a:cubicBezTo>
                  <a:pt x="119" y="310"/>
                  <a:pt x="116" y="309"/>
                  <a:pt x="113" y="308"/>
                </a:cubicBezTo>
                <a:cubicBezTo>
                  <a:pt x="108" y="306"/>
                  <a:pt x="104" y="307"/>
                  <a:pt x="101" y="310"/>
                </a:cubicBezTo>
                <a:cubicBezTo>
                  <a:pt x="96" y="314"/>
                  <a:pt x="92" y="317"/>
                  <a:pt x="87" y="321"/>
                </a:cubicBezTo>
                <a:cubicBezTo>
                  <a:pt x="84" y="323"/>
                  <a:pt x="81" y="323"/>
                  <a:pt x="78" y="320"/>
                </a:cubicBezTo>
                <a:cubicBezTo>
                  <a:pt x="72" y="316"/>
                  <a:pt x="66" y="312"/>
                  <a:pt x="61" y="307"/>
                </a:cubicBezTo>
                <a:cubicBezTo>
                  <a:pt x="57" y="304"/>
                  <a:pt x="58" y="299"/>
                  <a:pt x="60" y="295"/>
                </a:cubicBezTo>
                <a:cubicBezTo>
                  <a:pt x="62" y="291"/>
                  <a:pt x="63" y="287"/>
                  <a:pt x="65" y="283"/>
                </a:cubicBezTo>
                <a:cubicBezTo>
                  <a:pt x="67" y="278"/>
                  <a:pt x="66" y="274"/>
                  <a:pt x="64" y="271"/>
                </a:cubicBezTo>
                <a:cubicBezTo>
                  <a:pt x="60" y="266"/>
                  <a:pt x="57" y="262"/>
                  <a:pt x="53" y="258"/>
                </a:cubicBezTo>
                <a:cubicBezTo>
                  <a:pt x="51" y="254"/>
                  <a:pt x="47" y="253"/>
                  <a:pt x="43" y="253"/>
                </a:cubicBezTo>
                <a:cubicBezTo>
                  <a:pt x="38" y="254"/>
                  <a:pt x="33" y="254"/>
                  <a:pt x="28" y="255"/>
                </a:cubicBezTo>
                <a:cubicBezTo>
                  <a:pt x="22" y="257"/>
                  <a:pt x="18" y="255"/>
                  <a:pt x="15" y="249"/>
                </a:cubicBezTo>
                <a:cubicBezTo>
                  <a:pt x="13" y="244"/>
                  <a:pt x="10" y="239"/>
                  <a:pt x="8" y="233"/>
                </a:cubicBezTo>
                <a:cubicBezTo>
                  <a:pt x="6" y="229"/>
                  <a:pt x="7" y="225"/>
                  <a:pt x="11" y="222"/>
                </a:cubicBezTo>
                <a:cubicBezTo>
                  <a:pt x="15" y="218"/>
                  <a:pt x="20" y="214"/>
                  <a:pt x="25" y="211"/>
                </a:cubicBezTo>
                <a:cubicBezTo>
                  <a:pt x="29" y="208"/>
                  <a:pt x="30" y="204"/>
                  <a:pt x="30" y="199"/>
                </a:cubicBezTo>
                <a:cubicBezTo>
                  <a:pt x="29" y="195"/>
                  <a:pt x="28" y="192"/>
                  <a:pt x="28" y="189"/>
                </a:cubicBezTo>
                <a:cubicBezTo>
                  <a:pt x="28" y="180"/>
                  <a:pt x="23" y="176"/>
                  <a:pt x="16" y="174"/>
                </a:cubicBezTo>
                <a:cubicBezTo>
                  <a:pt x="13" y="173"/>
                  <a:pt x="10" y="171"/>
                  <a:pt x="7" y="170"/>
                </a:cubicBezTo>
                <a:cubicBezTo>
                  <a:pt x="2" y="169"/>
                  <a:pt x="0" y="166"/>
                  <a:pt x="0" y="162"/>
                </a:cubicBezTo>
                <a:cubicBezTo>
                  <a:pt x="1" y="155"/>
                  <a:pt x="1" y="149"/>
                  <a:pt x="2" y="142"/>
                </a:cubicBezTo>
                <a:cubicBezTo>
                  <a:pt x="2" y="136"/>
                  <a:pt x="5" y="134"/>
                  <a:pt x="11" y="133"/>
                </a:cubicBezTo>
                <a:cubicBezTo>
                  <a:pt x="17" y="132"/>
                  <a:pt x="23" y="132"/>
                  <a:pt x="28" y="131"/>
                </a:cubicBezTo>
                <a:cubicBezTo>
                  <a:pt x="32" y="130"/>
                  <a:pt x="35" y="128"/>
                  <a:pt x="36" y="124"/>
                </a:cubicBezTo>
                <a:cubicBezTo>
                  <a:pt x="38" y="120"/>
                  <a:pt x="40" y="117"/>
                  <a:pt x="41" y="113"/>
                </a:cubicBezTo>
                <a:cubicBezTo>
                  <a:pt x="42" y="109"/>
                  <a:pt x="42" y="105"/>
                  <a:pt x="39" y="101"/>
                </a:cubicBezTo>
                <a:cubicBezTo>
                  <a:pt x="36" y="97"/>
                  <a:pt x="32" y="93"/>
                  <a:pt x="29" y="88"/>
                </a:cubicBezTo>
                <a:cubicBezTo>
                  <a:pt x="26" y="84"/>
                  <a:pt x="26" y="80"/>
                  <a:pt x="29" y="76"/>
                </a:cubicBezTo>
                <a:cubicBezTo>
                  <a:pt x="32" y="71"/>
                  <a:pt x="36" y="66"/>
                  <a:pt x="39" y="62"/>
                </a:cubicBezTo>
                <a:cubicBezTo>
                  <a:pt x="42" y="57"/>
                  <a:pt x="46" y="56"/>
                  <a:pt x="52" y="58"/>
                </a:cubicBezTo>
                <a:cubicBezTo>
                  <a:pt x="57" y="60"/>
                  <a:pt x="62" y="62"/>
                  <a:pt x="66" y="65"/>
                </a:cubicBezTo>
                <a:cubicBezTo>
                  <a:pt x="70" y="67"/>
                  <a:pt x="74" y="66"/>
                  <a:pt x="77" y="64"/>
                </a:cubicBezTo>
                <a:cubicBezTo>
                  <a:pt x="78" y="63"/>
                  <a:pt x="79" y="63"/>
                  <a:pt x="79" y="62"/>
                </a:cubicBezTo>
                <a:cubicBezTo>
                  <a:pt x="94" y="51"/>
                  <a:pt x="94" y="51"/>
                  <a:pt x="90" y="30"/>
                </a:cubicBezTo>
                <a:cubicBezTo>
                  <a:pt x="89" y="23"/>
                  <a:pt x="91" y="20"/>
                  <a:pt x="97" y="17"/>
                </a:cubicBezTo>
                <a:cubicBezTo>
                  <a:pt x="102" y="15"/>
                  <a:pt x="107" y="13"/>
                  <a:pt x="112" y="11"/>
                </a:cubicBezTo>
                <a:cubicBezTo>
                  <a:pt x="117" y="8"/>
                  <a:pt x="120" y="9"/>
                  <a:pt x="124" y="13"/>
                </a:cubicBezTo>
                <a:cubicBezTo>
                  <a:pt x="127" y="17"/>
                  <a:pt x="130" y="22"/>
                  <a:pt x="133" y="26"/>
                </a:cubicBezTo>
                <a:cubicBezTo>
                  <a:pt x="138" y="31"/>
                  <a:pt x="142" y="32"/>
                  <a:pt x="148" y="31"/>
                </a:cubicBezTo>
                <a:cubicBezTo>
                  <a:pt x="152" y="29"/>
                  <a:pt x="156" y="29"/>
                  <a:pt x="160" y="29"/>
                </a:cubicBezTo>
                <a:cubicBezTo>
                  <a:pt x="166" y="28"/>
                  <a:pt x="170" y="26"/>
                  <a:pt x="172" y="21"/>
                </a:cubicBezTo>
                <a:cubicBezTo>
                  <a:pt x="173" y="16"/>
                  <a:pt x="175" y="11"/>
                  <a:pt x="177" y="6"/>
                </a:cubicBezTo>
                <a:cubicBezTo>
                  <a:pt x="179" y="2"/>
                  <a:pt x="182" y="0"/>
                  <a:pt x="187" y="0"/>
                </a:cubicBezTo>
                <a:cubicBezTo>
                  <a:pt x="194" y="1"/>
                  <a:pt x="201" y="2"/>
                  <a:pt x="208" y="3"/>
                </a:cubicBezTo>
                <a:cubicBezTo>
                  <a:pt x="212" y="3"/>
                  <a:pt x="214" y="6"/>
                  <a:pt x="214" y="11"/>
                </a:cubicBezTo>
                <a:cubicBezTo>
                  <a:pt x="215" y="17"/>
                  <a:pt x="216" y="23"/>
                  <a:pt x="217" y="29"/>
                </a:cubicBezTo>
                <a:cubicBezTo>
                  <a:pt x="218" y="34"/>
                  <a:pt x="221" y="36"/>
                  <a:pt x="225" y="38"/>
                </a:cubicBezTo>
                <a:cubicBezTo>
                  <a:pt x="228" y="39"/>
                  <a:pt x="231" y="40"/>
                  <a:pt x="234" y="41"/>
                </a:cubicBezTo>
                <a:cubicBezTo>
                  <a:pt x="239" y="45"/>
                  <a:pt x="244" y="43"/>
                  <a:pt x="248" y="40"/>
                </a:cubicBezTo>
                <a:cubicBezTo>
                  <a:pt x="252" y="37"/>
                  <a:pt x="256" y="34"/>
                  <a:pt x="259" y="31"/>
                </a:cubicBezTo>
                <a:cubicBezTo>
                  <a:pt x="264" y="27"/>
                  <a:pt x="268" y="27"/>
                  <a:pt x="273" y="31"/>
                </a:cubicBezTo>
                <a:cubicBezTo>
                  <a:pt x="277" y="34"/>
                  <a:pt x="281" y="37"/>
                  <a:pt x="285" y="41"/>
                </a:cubicBezTo>
                <a:cubicBezTo>
                  <a:pt x="290" y="45"/>
                  <a:pt x="291" y="49"/>
                  <a:pt x="288" y="55"/>
                </a:cubicBezTo>
                <a:cubicBezTo>
                  <a:pt x="286" y="59"/>
                  <a:pt x="284" y="64"/>
                  <a:pt x="283" y="68"/>
                </a:cubicBezTo>
                <a:cubicBezTo>
                  <a:pt x="282" y="71"/>
                  <a:pt x="282" y="74"/>
                  <a:pt x="283" y="76"/>
                </a:cubicBezTo>
                <a:cubicBezTo>
                  <a:pt x="286" y="81"/>
                  <a:pt x="290" y="86"/>
                  <a:pt x="295" y="91"/>
                </a:cubicBezTo>
                <a:cubicBezTo>
                  <a:pt x="296" y="93"/>
                  <a:pt x="299" y="93"/>
                  <a:pt x="301" y="94"/>
                </a:cubicBezTo>
                <a:close/>
                <a:moveTo>
                  <a:pt x="174" y="63"/>
                </a:moveTo>
                <a:cubicBezTo>
                  <a:pt x="112" y="63"/>
                  <a:pt x="62" y="113"/>
                  <a:pt x="62" y="174"/>
                </a:cubicBezTo>
                <a:cubicBezTo>
                  <a:pt x="62" y="236"/>
                  <a:pt x="112" y="285"/>
                  <a:pt x="173" y="286"/>
                </a:cubicBezTo>
                <a:cubicBezTo>
                  <a:pt x="235" y="286"/>
                  <a:pt x="285" y="236"/>
                  <a:pt x="285" y="174"/>
                </a:cubicBezTo>
                <a:cubicBezTo>
                  <a:pt x="285" y="112"/>
                  <a:pt x="234" y="63"/>
                  <a:pt x="174" y="63"/>
                </a:cubicBez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txBody>
          <a:bodyPr vert="horz" wrap="square" lIns="21699" tIns="10850" rIns="21699" bIns="10850" numCol="1" anchor="t" anchorCtr="0" compatLnSpc="1">
            <a:prstTxWarp prst="textNoShape">
              <a:avLst/>
            </a:prstTxWarp>
          </a:bodyPr>
          <a:lstStyle/>
          <a:p>
            <a:endParaRPr lang="en-US" sz="759" dirty="0">
              <a:solidFill>
                <a:prstClr val="black"/>
              </a:solidFill>
            </a:endParaRPr>
          </a:p>
        </p:txBody>
      </p:sp>
      <p:sp>
        <p:nvSpPr>
          <p:cNvPr id="22" name="TextBox 6"/>
          <p:cNvSpPr txBox="1">
            <a:spLocks noChangeArrowheads="1"/>
          </p:cNvSpPr>
          <p:nvPr/>
        </p:nvSpPr>
        <p:spPr bwMode="auto">
          <a:xfrm>
            <a:off x="6327229" y="8755437"/>
            <a:ext cx="46187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  <a:endParaRPr lang="ru-RU" altLang="ru-RU" sz="16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6824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кругленный прямоугольник 10"/>
          <p:cNvSpPr/>
          <p:nvPr/>
        </p:nvSpPr>
        <p:spPr>
          <a:xfrm>
            <a:off x="199051" y="795770"/>
            <a:ext cx="2258102" cy="1439034"/>
          </a:xfrm>
          <a:prstGeom prst="roundRect">
            <a:avLst/>
          </a:prstGeom>
          <a:solidFill>
            <a:schemeClr val="accent2">
              <a:lumMod val="60000"/>
              <a:lumOff val="40000"/>
              <a:alpha val="90000"/>
            </a:schemeClr>
          </a:solidFill>
          <a:ln w="2222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125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Региональный проект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125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«Формирование комфортной городской среды»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sz="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125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2019 год – </a:t>
            </a:r>
            <a:r>
              <a:rPr lang="ru-RU" sz="1125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65,9 </a:t>
            </a:r>
            <a:r>
              <a:rPr lang="ru-RU" sz="1125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125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2020 год – </a:t>
            </a:r>
            <a:r>
              <a:rPr lang="ru-RU" sz="1125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421,0 </a:t>
            </a:r>
            <a:r>
              <a:rPr lang="ru-RU" sz="1125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125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4406" y="2817253"/>
            <a:ext cx="3003855" cy="2207762"/>
          </a:xfrm>
          <a:prstGeom prst="roundRect">
            <a:avLst/>
          </a:prstGeom>
          <a:solidFill>
            <a:schemeClr val="accent4">
              <a:lumMod val="40000"/>
              <a:lumOff val="60000"/>
              <a:alpha val="70000"/>
            </a:schemeClr>
          </a:solidFill>
          <a:ln w="22225">
            <a:solidFill>
              <a:schemeClr val="tx2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«Благоустройство дворовых территорий» предусмотрены средства в сумме </a:t>
            </a:r>
            <a:r>
              <a:rPr lang="ru-RU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52,9 млн. 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рублей, в том числе на:</a:t>
            </a:r>
          </a:p>
          <a:p>
            <a:pPr indent="179388" algn="just"/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благоустройство дворовых территорий в сумме </a:t>
            </a:r>
            <a:r>
              <a:rPr lang="ru-RU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52,6 млн. 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 (средства федерального и краевого бюджетов – </a:t>
            </a:r>
            <a:r>
              <a:rPr lang="ru-RU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50,0 млн. 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 и бюджета города – </a:t>
            </a:r>
            <a:r>
              <a:rPr lang="ru-RU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2,6 млн. 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рублей);</a:t>
            </a:r>
          </a:p>
          <a:p>
            <a:pPr indent="179388"/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строительного контроля за счет средств бюджета города в сумме </a:t>
            </a:r>
            <a:r>
              <a:rPr lang="ru-RU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0,3 млн. 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рублей. </a:t>
            </a:r>
          </a:p>
          <a:p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2" name="AutoShape 2" descr="https://images.kz.prom.st/65613361_w640_h640_2661640_open_b___its_pages.jpg"/>
          <p:cNvSpPr>
            <a:spLocks noChangeAspect="1" noChangeArrowheads="1"/>
          </p:cNvSpPr>
          <p:nvPr/>
        </p:nvSpPr>
        <p:spPr bwMode="auto">
          <a:xfrm>
            <a:off x="116681" y="189190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sz="1350" dirty="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6" name="AutoShape 4" descr="https://images.kz.prom.st/65613361_w640_h640_2661640_open_b___its_pages.jpg"/>
          <p:cNvSpPr>
            <a:spLocks noChangeAspect="1" noChangeArrowheads="1"/>
          </p:cNvSpPr>
          <p:nvPr/>
        </p:nvSpPr>
        <p:spPr bwMode="auto">
          <a:xfrm>
            <a:off x="230981" y="200620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sz="1350" dirty="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10" name="AutoShape 8" descr="https://www.stoneagegarden.com/wp-content/uploads/2018/01/Cannabis-culture-and-subtainability-4k-1-1920x1013.jpg"/>
          <p:cNvSpPr>
            <a:spLocks noChangeAspect="1" noChangeArrowheads="1"/>
          </p:cNvSpPr>
          <p:nvPr/>
        </p:nvSpPr>
        <p:spPr bwMode="auto">
          <a:xfrm>
            <a:off x="345281" y="212050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sz="1350" dirty="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12" name="AutoShape 10" descr="https://www.stoneagegarden.com/wp-content/uploads/2018/01/Cannabis-culture-and-subtainability-4k-1-1920x1013.jpg"/>
          <p:cNvSpPr>
            <a:spLocks noChangeAspect="1" noChangeArrowheads="1"/>
          </p:cNvSpPr>
          <p:nvPr/>
        </p:nvSpPr>
        <p:spPr bwMode="auto">
          <a:xfrm>
            <a:off x="459581" y="223480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sz="1350" dirty="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16" name="AutoShape 12" descr="https://www.stoneagegarden.com/wp-content/uploads/2018/01/Cannabis-culture-and-subtainability-4k-1-1920x1013.jpg"/>
          <p:cNvSpPr>
            <a:spLocks noChangeAspect="1" noChangeArrowheads="1"/>
          </p:cNvSpPr>
          <p:nvPr/>
        </p:nvSpPr>
        <p:spPr bwMode="auto">
          <a:xfrm>
            <a:off x="1986797" y="246615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sz="1350" dirty="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18" name="AutoShape 14" descr="https://www.stoneagegarden.com/wp-content/uploads/2018/01/Cannabis-culture-and-subtainability-4k-1-1920x1013.jpg"/>
          <p:cNvSpPr>
            <a:spLocks noChangeAspect="1" noChangeArrowheads="1"/>
          </p:cNvSpPr>
          <p:nvPr/>
        </p:nvSpPr>
        <p:spPr bwMode="auto">
          <a:xfrm>
            <a:off x="688181" y="246340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sz="1350" dirty="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19" name="AutoShape 17" descr="https://dimos6.webnode.ru/_files/200000002-dccb1ddc53/Logo-2016.jpg"/>
          <p:cNvSpPr>
            <a:spLocks noChangeAspect="1" noChangeArrowheads="1"/>
          </p:cNvSpPr>
          <p:nvPr/>
        </p:nvSpPr>
        <p:spPr bwMode="auto">
          <a:xfrm>
            <a:off x="802481" y="257770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sz="1350" dirty="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20" name="AutoShape 19" descr="https://dimos6.webnode.ru/_files/200000002-dccb1ddc53/Logo-2016.jpg"/>
          <p:cNvSpPr>
            <a:spLocks noChangeAspect="1" noChangeArrowheads="1"/>
          </p:cNvSpPr>
          <p:nvPr/>
        </p:nvSpPr>
        <p:spPr bwMode="auto">
          <a:xfrm>
            <a:off x="916781" y="269200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sz="1350" dirty="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92224" y="107020"/>
            <a:ext cx="4246345" cy="550815"/>
          </a:xfrm>
          <a:prstGeom prst="roundRect">
            <a:avLst/>
          </a:prstGeom>
          <a:solidFill>
            <a:schemeClr val="bg2">
              <a:lumMod val="75000"/>
            </a:schemeClr>
          </a:solidFill>
          <a:ln w="2222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Национальный проект </a:t>
            </a: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«</a:t>
            </a: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Жильё </a:t>
            </a: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городская среда»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3191632" y="1207550"/>
            <a:ext cx="3521962" cy="1190800"/>
          </a:xfrm>
          <a:prstGeom prst="roundRect">
            <a:avLst/>
          </a:prstGeom>
          <a:solidFill>
            <a:schemeClr val="accent4">
              <a:lumMod val="40000"/>
              <a:lumOff val="60000"/>
              <a:alpha val="70000"/>
            </a:schemeClr>
          </a:solidFill>
          <a:ln w="22225">
            <a:solidFill>
              <a:schemeClr val="tx2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благоустройству общественных территорий, (благоустройство бульвара Мира)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sz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 год – </a:t>
            </a: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65,9 млн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руб.</a:t>
            </a: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4477326" y="111844"/>
            <a:ext cx="2332892" cy="1046461"/>
          </a:xfrm>
          <a:prstGeom prst="roundRect">
            <a:avLst/>
          </a:prstGeom>
          <a:solidFill>
            <a:srgbClr val="66FFCC">
              <a:alpha val="80000"/>
            </a:srgbClr>
          </a:solidFill>
          <a:ln w="22225">
            <a:solidFill>
              <a:schemeClr val="tx2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 год – </a:t>
            </a:r>
            <a:r>
              <a:rPr lang="ru-RU" sz="1400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65,9 </a:t>
            </a:r>
            <a:r>
              <a:rPr lang="ru-RU" sz="1400" dirty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руб.</a:t>
            </a:r>
          </a:p>
          <a:p>
            <a:pPr algn="ctr"/>
            <a:r>
              <a:rPr lang="ru-RU" sz="1400" dirty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 год – </a:t>
            </a:r>
            <a:r>
              <a:rPr lang="ru-RU" sz="1400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421,0 </a:t>
            </a:r>
            <a:r>
              <a:rPr lang="ru-RU" sz="1400" dirty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руб.   2021 год – </a:t>
            </a:r>
            <a:r>
              <a:rPr lang="ru-RU" sz="1400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16,50 млн</a:t>
            </a:r>
            <a:r>
              <a:rPr lang="ru-RU" sz="1400" dirty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руб.</a:t>
            </a: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3161092" y="2475310"/>
            <a:ext cx="3552502" cy="2528738"/>
          </a:xfrm>
          <a:prstGeom prst="roundRect">
            <a:avLst>
              <a:gd name="adj" fmla="val 15790"/>
            </a:avLst>
          </a:prstGeom>
          <a:solidFill>
            <a:schemeClr val="accent4">
              <a:lumMod val="40000"/>
              <a:lumOff val="60000"/>
              <a:alpha val="70000"/>
            </a:schemeClr>
          </a:solidFill>
          <a:ln w="22225">
            <a:solidFill>
              <a:schemeClr val="tx2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Благоустройство общественных территорий» предусмотрены средства в сумме </a:t>
            </a:r>
            <a:r>
              <a:rPr lang="ru-RU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370,3 млн. 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рублей, в том числе на:</a:t>
            </a:r>
          </a:p>
          <a:p>
            <a:pPr indent="265113" algn="just"/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благоустройство бульвара Мира (от улицы Гагарина до ЗАГСа) в сумме </a:t>
            </a:r>
            <a:r>
              <a:rPr lang="ru-RU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94,2 млн. 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 (средства федерального и краевого бюджета – </a:t>
            </a:r>
            <a:b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89,5 млн. 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 и бюджета города – </a:t>
            </a:r>
            <a:r>
              <a:rPr lang="ru-RU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4,7 млн. 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рублей);</a:t>
            </a:r>
          </a:p>
          <a:p>
            <a:pPr indent="265113" algn="just"/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благоустройство Зоны отдыха по улице Белово (пляжи) в сумме </a:t>
            </a:r>
            <a:r>
              <a:rPr lang="ru-RU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274,2 млн. 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 (средства федерального и краевого бюджетов -  </a:t>
            </a:r>
            <a:r>
              <a:rPr lang="ru-RU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260,5 млн. 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 и бюджета города – </a:t>
            </a:r>
            <a:r>
              <a:rPr lang="ru-RU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13,7 млн. 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рублей);</a:t>
            </a:r>
          </a:p>
          <a:p>
            <a:pPr indent="265113" algn="just"/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строительного контроля за счет средств бюджета города в сумме </a:t>
            </a:r>
            <a:r>
              <a:rPr lang="ru-RU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1,9 млн. 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рублей. </a:t>
            </a: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313488" y="5234947"/>
            <a:ext cx="2281883" cy="1594386"/>
          </a:xfrm>
          <a:prstGeom prst="roundRect">
            <a:avLst/>
          </a:prstGeom>
          <a:solidFill>
            <a:schemeClr val="accent2">
              <a:lumMod val="60000"/>
              <a:lumOff val="40000"/>
              <a:alpha val="90000"/>
            </a:schemeClr>
          </a:solidFill>
          <a:ln w="2222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Региональный проект </a:t>
            </a:r>
          </a:p>
          <a:p>
            <a:pPr algn="ctr"/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«Обеспечение устойчивого сокращения непригодного для проживания жилищного фонда»</a:t>
            </a:r>
          </a:p>
          <a:p>
            <a:pPr algn="ctr"/>
            <a:endParaRPr lang="ru-RU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– </a:t>
            </a:r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16,50 </a:t>
            </a: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руб.</a:t>
            </a:r>
          </a:p>
          <a:p>
            <a:pPr algn="ctr"/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142574" y="7339357"/>
            <a:ext cx="2687358" cy="1640849"/>
          </a:xfrm>
          <a:prstGeom prst="roundRect">
            <a:avLst/>
          </a:prstGeom>
          <a:solidFill>
            <a:schemeClr val="accent4">
              <a:lumMod val="40000"/>
              <a:lumOff val="60000"/>
              <a:alpha val="70000"/>
            </a:schemeClr>
          </a:solidFill>
          <a:ln w="22225">
            <a:solidFill>
              <a:schemeClr val="tx2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«Переселение граждан из аварийного жилищного фонда в городе Невинномысске» </a:t>
            </a:r>
            <a:r>
              <a:rPr lang="ru-RU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году в сумме </a:t>
            </a:r>
            <a:r>
              <a:rPr lang="ru-RU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16,5 млн. 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рублей, в том числе за счет средств государственной корпорации – Фонда содействия реформированию жилищно – коммунального хозяйства – </a:t>
            </a:r>
            <a:r>
              <a:rPr lang="ru-RU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16,3 млн. 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рублей, краевого </a:t>
            </a:r>
            <a:r>
              <a:rPr lang="ru-RU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и бюджета города – 0,2 млн. рублей.  </a:t>
            </a:r>
            <a:endParaRPr lang="ru-RU" sz="1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100" dirty="0"/>
              <a:t> </a:t>
            </a:r>
          </a:p>
          <a:p>
            <a:pPr algn="ctr"/>
            <a:endParaRPr lang="ru-RU" sz="13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Стрелка вниз 37"/>
          <p:cNvSpPr/>
          <p:nvPr/>
        </p:nvSpPr>
        <p:spPr>
          <a:xfrm>
            <a:off x="1271102" y="6985431"/>
            <a:ext cx="392779" cy="254115"/>
          </a:xfrm>
          <a:prstGeom prst="downArrow">
            <a:avLst>
              <a:gd name="adj1" fmla="val 55957"/>
              <a:gd name="adj2" fmla="val 43257"/>
            </a:avLst>
          </a:prstGeom>
          <a:solidFill>
            <a:schemeClr val="accent5"/>
          </a:solidFill>
          <a:ln>
            <a:solidFill>
              <a:schemeClr val="tx2">
                <a:lumMod val="60000"/>
                <a:lumOff val="40000"/>
              </a:schemeClr>
            </a:solidFill>
          </a:ln>
          <a:scene3d>
            <a:camera prst="orthographicFront">
              <a:rot lat="600000" lon="0" rev="0"/>
            </a:camera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endParaRPr lang="ru-RU" dirty="0">
              <a:blipFill>
                <a:blip r:embed="rId2"/>
                <a:tile tx="0" ty="0" sx="100000" sy="100000" flip="none" algn="tl"/>
              </a:blipFill>
            </a:endParaRPr>
          </a:p>
        </p:txBody>
      </p:sp>
      <p:sp>
        <p:nvSpPr>
          <p:cNvPr id="42" name="Стрелка вниз 41"/>
          <p:cNvSpPr/>
          <p:nvPr/>
        </p:nvSpPr>
        <p:spPr>
          <a:xfrm rot="18917969">
            <a:off x="2810215" y="2323249"/>
            <a:ext cx="392779" cy="254115"/>
          </a:xfrm>
          <a:prstGeom prst="downArrow">
            <a:avLst>
              <a:gd name="adj1" fmla="val 55957"/>
              <a:gd name="adj2" fmla="val 43257"/>
            </a:avLst>
          </a:prstGeom>
          <a:solidFill>
            <a:schemeClr val="accent5"/>
          </a:solidFill>
          <a:ln>
            <a:solidFill>
              <a:schemeClr val="tx2">
                <a:lumMod val="60000"/>
                <a:lumOff val="40000"/>
              </a:schemeClr>
            </a:solidFill>
          </a:ln>
          <a:scene3d>
            <a:camera prst="orthographicFront">
              <a:rot lat="600000" lon="0" rev="0"/>
            </a:camera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endParaRPr lang="ru-RU" dirty="0">
              <a:blipFill>
                <a:blip r:embed="rId2"/>
                <a:tile tx="0" ty="0" sx="100000" sy="100000" flip="none" algn="tl"/>
              </a:blipFill>
            </a:endParaRPr>
          </a:p>
        </p:txBody>
      </p:sp>
      <p:sp>
        <p:nvSpPr>
          <p:cNvPr id="43" name="Стрелка вниз 42"/>
          <p:cNvSpPr/>
          <p:nvPr/>
        </p:nvSpPr>
        <p:spPr>
          <a:xfrm rot="16200000">
            <a:off x="2757647" y="1430258"/>
            <a:ext cx="392779" cy="254115"/>
          </a:xfrm>
          <a:prstGeom prst="downArrow">
            <a:avLst>
              <a:gd name="adj1" fmla="val 55957"/>
              <a:gd name="adj2" fmla="val 43257"/>
            </a:avLst>
          </a:prstGeom>
          <a:solidFill>
            <a:schemeClr val="accent5"/>
          </a:solidFill>
          <a:ln>
            <a:solidFill>
              <a:schemeClr val="tx2">
                <a:lumMod val="60000"/>
                <a:lumOff val="40000"/>
              </a:schemeClr>
            </a:solidFill>
          </a:ln>
          <a:scene3d>
            <a:camera prst="orthographicFront">
              <a:rot lat="600000" lon="0" rev="0"/>
            </a:camera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endParaRPr lang="ru-RU" dirty="0">
              <a:blipFill>
                <a:blip r:embed="rId2"/>
                <a:tile tx="0" ty="0" sx="100000" sy="100000" flip="none" algn="tl"/>
              </a:blipFill>
            </a:endParaRPr>
          </a:p>
        </p:txBody>
      </p:sp>
      <p:sp>
        <p:nvSpPr>
          <p:cNvPr id="44" name="Стрелка вниз 43"/>
          <p:cNvSpPr/>
          <p:nvPr/>
        </p:nvSpPr>
        <p:spPr>
          <a:xfrm>
            <a:off x="1258041" y="2422113"/>
            <a:ext cx="392779" cy="254115"/>
          </a:xfrm>
          <a:prstGeom prst="downArrow">
            <a:avLst>
              <a:gd name="adj1" fmla="val 55957"/>
              <a:gd name="adj2" fmla="val 43257"/>
            </a:avLst>
          </a:prstGeom>
          <a:solidFill>
            <a:schemeClr val="accent5"/>
          </a:solidFill>
          <a:ln>
            <a:solidFill>
              <a:schemeClr val="tx2">
                <a:lumMod val="60000"/>
                <a:lumOff val="40000"/>
              </a:schemeClr>
            </a:solidFill>
          </a:ln>
          <a:scene3d>
            <a:camera prst="orthographicFront">
              <a:rot lat="600000" lon="0" rev="0"/>
            </a:camera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endParaRPr lang="ru-RU" dirty="0">
              <a:blipFill>
                <a:blip r:embed="rId2"/>
                <a:tile tx="0" ty="0" sx="100000" sy="100000" flip="none" algn="tl"/>
              </a:blipFill>
            </a:endParaRPr>
          </a:p>
        </p:txBody>
      </p:sp>
      <p:pic>
        <p:nvPicPr>
          <p:cNvPr id="36" name="Рисунок 3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5767" y="5126547"/>
            <a:ext cx="3888432" cy="39617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3" name="TextBox 6"/>
          <p:cNvSpPr txBox="1">
            <a:spLocks noChangeArrowheads="1"/>
          </p:cNvSpPr>
          <p:nvPr/>
        </p:nvSpPr>
        <p:spPr bwMode="auto">
          <a:xfrm>
            <a:off x="6482654" y="8810929"/>
            <a:ext cx="46187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41</a:t>
            </a:r>
            <a:endParaRPr lang="ru-RU" altLang="ru-RU" sz="16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3942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ddht.ivanovoobl.ru/upload/iblock/f24/photo_2019-05-13_17-24-3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4" t="1" r="1560" b="-198"/>
          <a:stretch/>
        </p:blipFill>
        <p:spPr bwMode="auto">
          <a:xfrm>
            <a:off x="35086" y="1430964"/>
            <a:ext cx="6792434" cy="7272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620689" y="244901"/>
            <a:ext cx="5961182" cy="1041885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b="1" dirty="0">
                <a:ln w="1905"/>
                <a:solidFill>
                  <a:srgbClr val="F79646">
                    <a:lumMod val="75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Национальный проект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b="1" dirty="0">
                <a:ln w="1905"/>
                <a:solidFill>
                  <a:srgbClr val="F79646">
                    <a:lumMod val="75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«БЕЗОПАСНЫЕ И КАЧЕСТВЕННЫЕ АВТОМОБИЛЬНЫЕ ДОРОГИ»</a:t>
            </a:r>
            <a:r>
              <a:rPr lang="ru-RU" dirty="0">
                <a:solidFill>
                  <a:srgbClr val="F79646">
                    <a:lumMod val="75000"/>
                  </a:srgbClr>
                </a:solidFill>
              </a:rPr>
              <a:t>  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758674" y="2138191"/>
            <a:ext cx="3172278" cy="706263"/>
          </a:xfrm>
          <a:prstGeom prst="roundRect">
            <a:avLst/>
          </a:prstGeom>
          <a:solidFill>
            <a:schemeClr val="bg1">
              <a:alpha val="9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1" dirty="0">
                <a:ln w="1905"/>
                <a:solidFill>
                  <a:srgbClr val="8064A2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Региональный проект </a:t>
            </a:r>
            <a:endParaRPr lang="ru-RU" sz="1200" b="1" dirty="0" smtClean="0">
              <a:ln w="1905"/>
              <a:solidFill>
                <a:srgbClr val="8064A2">
                  <a:lumMod val="50000"/>
                </a:srgb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1" dirty="0" smtClean="0">
                <a:ln w="1905"/>
                <a:solidFill>
                  <a:srgbClr val="8064A2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200" b="1" dirty="0">
                <a:ln w="1905"/>
                <a:solidFill>
                  <a:srgbClr val="8064A2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ДОРОЖНАЯ СЕТЬ»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327309" y="1999578"/>
            <a:ext cx="2299964" cy="1072747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1" dirty="0" smtClean="0">
                <a:ln w="1905"/>
                <a:solidFill>
                  <a:srgbClr val="C0504D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2019 </a:t>
            </a:r>
            <a:r>
              <a:rPr lang="ru-RU" sz="1200" b="1" dirty="0">
                <a:ln w="1905"/>
                <a:solidFill>
                  <a:srgbClr val="C0504D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год – </a:t>
            </a:r>
            <a:r>
              <a:rPr lang="ru-RU" sz="1200" b="1" dirty="0" smtClean="0">
                <a:ln w="1905"/>
                <a:solidFill>
                  <a:srgbClr val="C0504D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210,5 млн</a:t>
            </a:r>
            <a:r>
              <a:rPr lang="ru-RU" sz="1200" b="1" dirty="0">
                <a:ln w="1905"/>
                <a:solidFill>
                  <a:srgbClr val="C0504D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руб.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1" dirty="0" smtClean="0">
                <a:ln w="1905"/>
                <a:solidFill>
                  <a:srgbClr val="C0504D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2020 </a:t>
            </a:r>
            <a:r>
              <a:rPr lang="ru-RU" sz="1200" b="1" dirty="0">
                <a:ln w="1905"/>
                <a:solidFill>
                  <a:srgbClr val="C0504D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год – </a:t>
            </a:r>
            <a:r>
              <a:rPr lang="ru-RU" sz="1200" b="1" dirty="0" smtClean="0">
                <a:ln w="1905"/>
                <a:solidFill>
                  <a:srgbClr val="C0504D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219,8 </a:t>
            </a:r>
            <a:r>
              <a:rPr lang="ru-RU" sz="1200" b="1" dirty="0">
                <a:ln w="1905"/>
                <a:solidFill>
                  <a:srgbClr val="C0504D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1" dirty="0" smtClean="0">
                <a:ln w="1905"/>
                <a:solidFill>
                  <a:srgbClr val="C0504D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sz="1200" b="1" dirty="0">
                <a:ln w="1905"/>
                <a:solidFill>
                  <a:srgbClr val="C0504D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год – </a:t>
            </a:r>
            <a:r>
              <a:rPr lang="ru-RU" sz="1200" b="1" dirty="0" smtClean="0">
                <a:ln w="1905"/>
                <a:solidFill>
                  <a:srgbClr val="C0504D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202,4 млн</a:t>
            </a:r>
            <a:r>
              <a:rPr lang="ru-RU" sz="1200" b="1" dirty="0">
                <a:ln w="1905"/>
                <a:solidFill>
                  <a:srgbClr val="C0504D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руб.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22961" y="6444208"/>
            <a:ext cx="3823859" cy="1096128"/>
          </a:xfrm>
          <a:prstGeom prst="roundRect">
            <a:avLst/>
          </a:prstGeom>
          <a:solidFill>
            <a:schemeClr val="bg1">
              <a:alpha val="76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Ремонт 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автомобильных дорого общего пользования по улицам 3 Интернационала, Социалистическая, Линейная, Революционная. 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68424" y="4776927"/>
            <a:ext cx="3761973" cy="1021442"/>
          </a:xfrm>
          <a:prstGeom prst="roundRect">
            <a:avLst/>
          </a:prstGeom>
          <a:solidFill>
            <a:schemeClr val="bg1">
              <a:alpha val="76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Ремонт 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автомобильных дорог общего пользования по улицам Баумана, Загородная, Матросова и объездной дороги 100 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микрорайона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99532" y="3457746"/>
            <a:ext cx="3742561" cy="860358"/>
          </a:xfrm>
          <a:prstGeom prst="roundRect">
            <a:avLst/>
          </a:prstGeom>
          <a:solidFill>
            <a:schemeClr val="bg1">
              <a:alpha val="76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Капитальный 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ремонт и ремонт автомобильных дорог общего 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пользования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493978" y="3515518"/>
            <a:ext cx="2027742" cy="744814"/>
          </a:xfrm>
          <a:prstGeom prst="roundRect">
            <a:avLst/>
          </a:prstGeom>
          <a:solidFill>
            <a:schemeClr val="bg1">
              <a:alpha val="71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1" dirty="0" smtClean="0">
                <a:ln w="1905"/>
                <a:solidFill>
                  <a:srgbClr val="C0504D">
                    <a:lumMod val="75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2019 </a:t>
            </a:r>
            <a:r>
              <a:rPr lang="ru-RU" sz="1200" b="1" dirty="0">
                <a:ln w="1905"/>
                <a:solidFill>
                  <a:srgbClr val="C0504D">
                    <a:lumMod val="75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год – </a:t>
            </a:r>
            <a:r>
              <a:rPr lang="ru-RU" sz="1200" b="1" dirty="0" smtClean="0">
                <a:ln w="1905"/>
                <a:solidFill>
                  <a:srgbClr val="C0504D">
                    <a:lumMod val="75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210,5 </a:t>
            </a:r>
            <a:r>
              <a:rPr lang="ru-RU" sz="1200" b="1" dirty="0">
                <a:ln w="1905"/>
                <a:solidFill>
                  <a:srgbClr val="C0504D">
                    <a:lumMod val="75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руб. 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521239" y="4776927"/>
            <a:ext cx="2031366" cy="875000"/>
          </a:xfrm>
          <a:prstGeom prst="roundRect">
            <a:avLst/>
          </a:prstGeom>
          <a:solidFill>
            <a:schemeClr val="bg1">
              <a:alpha val="71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1" dirty="0">
                <a:ln w="1905"/>
                <a:solidFill>
                  <a:srgbClr val="C0504D">
                    <a:lumMod val="75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2020 год – </a:t>
            </a:r>
            <a:r>
              <a:rPr lang="ru-RU" sz="1200" b="1" dirty="0" smtClean="0">
                <a:ln w="1905"/>
                <a:solidFill>
                  <a:srgbClr val="C0504D">
                    <a:lumMod val="75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219,8 </a:t>
            </a:r>
            <a:r>
              <a:rPr lang="ru-RU" sz="1200" b="1" dirty="0">
                <a:ln w="1905"/>
                <a:solidFill>
                  <a:srgbClr val="C0504D">
                    <a:lumMod val="75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</a:t>
            </a:r>
            <a:r>
              <a:rPr lang="ru-RU" sz="1200" b="1" dirty="0" smtClean="0">
                <a:ln w="1905"/>
                <a:solidFill>
                  <a:srgbClr val="C0504D">
                    <a:lumMod val="75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200" b="1" dirty="0">
              <a:ln w="1905"/>
              <a:solidFill>
                <a:srgbClr val="C0504D">
                  <a:lumMod val="75000"/>
                </a:srgb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520905" y="6423317"/>
            <a:ext cx="2073794" cy="1084945"/>
          </a:xfrm>
          <a:prstGeom prst="roundRect">
            <a:avLst/>
          </a:prstGeom>
          <a:solidFill>
            <a:schemeClr val="bg1">
              <a:alpha val="71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sz="1050" b="1" dirty="0">
              <a:ln w="1905"/>
              <a:solidFill>
                <a:srgbClr val="C0504D">
                  <a:lumMod val="75000"/>
                </a:srgb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1" dirty="0" smtClean="0">
                <a:ln w="1905"/>
                <a:solidFill>
                  <a:srgbClr val="C0504D">
                    <a:lumMod val="75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sz="1200" b="1" dirty="0">
                <a:ln w="1905"/>
                <a:solidFill>
                  <a:srgbClr val="C0504D">
                    <a:lumMod val="75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год – </a:t>
            </a:r>
            <a:r>
              <a:rPr lang="ru-RU" sz="1200" b="1" dirty="0" smtClean="0">
                <a:ln w="1905"/>
                <a:solidFill>
                  <a:srgbClr val="C0504D">
                    <a:lumMod val="75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202,4 </a:t>
            </a:r>
            <a:r>
              <a:rPr lang="ru-RU" sz="1200" b="1" dirty="0">
                <a:ln w="1905"/>
                <a:solidFill>
                  <a:srgbClr val="C0504D">
                    <a:lumMod val="75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руб.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sz="1200" b="1" dirty="0">
              <a:ln w="1905"/>
              <a:solidFill>
                <a:srgbClr val="C0504D">
                  <a:lumMod val="75000"/>
                </a:srgb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3" name="Стрелка вниз 4">
            <a:extLst>
              <a:ext uri="{FF2B5EF4-FFF2-40B4-BE49-F238E27FC236}">
                <a16:creationId xmlns:a16="http://schemas.microsoft.com/office/drawing/2014/main" xmlns="" id="{B4C6A624-BEED-40CA-A89F-F27FDDFEDAD4}"/>
              </a:ext>
            </a:extLst>
          </p:cNvPr>
          <p:cNvSpPr/>
          <p:nvPr/>
        </p:nvSpPr>
        <p:spPr>
          <a:xfrm rot="16200000">
            <a:off x="4072269" y="3628214"/>
            <a:ext cx="295157" cy="334712"/>
          </a:xfrm>
          <a:prstGeom prst="downArrow">
            <a:avLst/>
          </a:prstGeom>
          <a:solidFill>
            <a:srgbClr val="FFC000"/>
          </a:solidFill>
          <a:ln>
            <a:solidFill>
              <a:schemeClr val="tx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sz="1350" dirty="0">
              <a:solidFill>
                <a:prstClr val="white"/>
              </a:solidFill>
            </a:endParaRPr>
          </a:p>
        </p:txBody>
      </p:sp>
      <p:sp>
        <p:nvSpPr>
          <p:cNvPr id="14" name="Стрелка вниз 4">
            <a:extLst>
              <a:ext uri="{FF2B5EF4-FFF2-40B4-BE49-F238E27FC236}">
                <a16:creationId xmlns:a16="http://schemas.microsoft.com/office/drawing/2014/main" xmlns="" id="{B0013C91-F855-440D-B0A3-19A0A0D9DC18}"/>
              </a:ext>
            </a:extLst>
          </p:cNvPr>
          <p:cNvSpPr/>
          <p:nvPr/>
        </p:nvSpPr>
        <p:spPr>
          <a:xfrm rot="16200000">
            <a:off x="4115424" y="5120291"/>
            <a:ext cx="295157" cy="334712"/>
          </a:xfrm>
          <a:prstGeom prst="downArrow">
            <a:avLst>
              <a:gd name="adj1" fmla="val 50000"/>
              <a:gd name="adj2" fmla="val 26471"/>
            </a:avLst>
          </a:prstGeom>
          <a:solidFill>
            <a:srgbClr val="FFC000"/>
          </a:solidFill>
          <a:ln>
            <a:solidFill>
              <a:schemeClr val="tx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sz="1350" dirty="0">
              <a:solidFill>
                <a:prstClr val="white"/>
              </a:solidFill>
            </a:endParaRPr>
          </a:p>
        </p:txBody>
      </p:sp>
      <p:sp>
        <p:nvSpPr>
          <p:cNvPr id="15" name="Стрелка вниз 4">
            <a:extLst>
              <a:ext uri="{FF2B5EF4-FFF2-40B4-BE49-F238E27FC236}">
                <a16:creationId xmlns:a16="http://schemas.microsoft.com/office/drawing/2014/main" xmlns="" id="{91F70D10-86DA-4FC9-91D5-ED28D23BAC79}"/>
              </a:ext>
            </a:extLst>
          </p:cNvPr>
          <p:cNvSpPr/>
          <p:nvPr/>
        </p:nvSpPr>
        <p:spPr>
          <a:xfrm rot="16200000" flipH="1">
            <a:off x="4146196" y="6753698"/>
            <a:ext cx="297232" cy="398332"/>
          </a:xfrm>
          <a:prstGeom prst="downArrow">
            <a:avLst/>
          </a:prstGeom>
          <a:solidFill>
            <a:srgbClr val="FFC000"/>
          </a:solidFill>
          <a:ln>
            <a:solidFill>
              <a:schemeClr val="tx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sz="1350" dirty="0">
              <a:solidFill>
                <a:prstClr val="white"/>
              </a:solidFill>
            </a:endParaRPr>
          </a:p>
        </p:txBody>
      </p:sp>
      <p:pic>
        <p:nvPicPr>
          <p:cNvPr id="1026" name="Picture 2" descr="Картинки по запросу безопасные и качественные автомобильные дороги значок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26" t="7687" r="49876" b="9601"/>
          <a:stretch/>
        </p:blipFill>
        <p:spPr bwMode="auto">
          <a:xfrm>
            <a:off x="24619" y="1810390"/>
            <a:ext cx="998951" cy="1078919"/>
          </a:xfrm>
          <a:prstGeom prst="diamond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6"/>
          <p:cNvSpPr txBox="1">
            <a:spLocks noChangeArrowheads="1"/>
          </p:cNvSpPr>
          <p:nvPr/>
        </p:nvSpPr>
        <p:spPr bwMode="auto">
          <a:xfrm>
            <a:off x="6470559" y="8782489"/>
            <a:ext cx="46187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</a:t>
            </a:r>
            <a:endParaRPr lang="ru-RU" altLang="ru-RU" sz="16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3955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872" y="7380312"/>
            <a:ext cx="2454618" cy="17629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1449" y="7380312"/>
            <a:ext cx="2486551" cy="18036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683693" y="143904"/>
            <a:ext cx="57066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/>
            <a:r>
              <a:rPr lang="ru-RU" sz="2400" b="1" dirty="0">
                <a:solidFill>
                  <a:srgbClr val="C8268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Национальный проект «Демография»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340768" y="755575"/>
            <a:ext cx="4392488" cy="15346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" tIns="27000" rIns="27000" bIns="27000" rtlCol="0" anchor="ctr"/>
          <a:lstStyle/>
          <a:p>
            <a:pPr algn="ctr" eaLnBrk="1" hangingPunct="1"/>
            <a:r>
              <a:rPr lang="ru-RU" sz="14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Региональный </a:t>
            </a:r>
            <a:r>
              <a:rPr lang="ru-RU" sz="1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</a:t>
            </a:r>
          </a:p>
          <a:p>
            <a:pPr algn="ctr" eaLnBrk="1" hangingPunct="1"/>
            <a:r>
              <a:rPr lang="ru-RU" sz="1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«Финансовая поддержка семей </a:t>
            </a:r>
            <a:endParaRPr lang="ru-RU" sz="1400" b="1" dirty="0" smtClean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ru-RU" sz="14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1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рождении детей»</a:t>
            </a:r>
          </a:p>
          <a:p>
            <a:pPr algn="ctr" eaLnBrk="1" hangingPunct="1">
              <a:spcBef>
                <a:spcPts val="225"/>
              </a:spcBef>
            </a:pPr>
            <a:r>
              <a:rPr lang="ru-RU" sz="1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2019 году – </a:t>
            </a:r>
            <a:r>
              <a:rPr lang="ru-RU" sz="14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37,1 млн</a:t>
            </a:r>
            <a:r>
              <a:rPr lang="ru-RU" sz="1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руб.</a:t>
            </a:r>
          </a:p>
          <a:p>
            <a:pPr algn="ctr" eaLnBrk="1" hangingPunct="1"/>
            <a:r>
              <a:rPr lang="ru-RU" sz="1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2020 году – </a:t>
            </a:r>
            <a:r>
              <a:rPr lang="ru-RU" sz="14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118,4 </a:t>
            </a:r>
            <a:r>
              <a:rPr lang="ru-RU" sz="1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руб.</a:t>
            </a:r>
          </a:p>
          <a:p>
            <a:pPr algn="ctr" eaLnBrk="1" hangingPunct="1"/>
            <a:r>
              <a:rPr lang="ru-RU" sz="1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2021 году – </a:t>
            </a:r>
            <a:r>
              <a:rPr lang="ru-RU" sz="14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123,7 млн</a:t>
            </a:r>
            <a:r>
              <a:rPr lang="ru-RU" sz="1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руб.</a:t>
            </a:r>
          </a:p>
          <a:p>
            <a:pPr algn="ctr" eaLnBrk="1" hangingPunct="1"/>
            <a:r>
              <a:rPr lang="ru-RU" sz="1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2022 году –  </a:t>
            </a:r>
            <a:r>
              <a:rPr lang="ru-RU" sz="14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130,6 млн</a:t>
            </a:r>
            <a:r>
              <a:rPr lang="ru-RU" sz="1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</a:t>
            </a:r>
            <a:r>
              <a:rPr lang="ru-RU" sz="14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трелка вниз 6"/>
          <p:cNvSpPr/>
          <p:nvPr/>
        </p:nvSpPr>
        <p:spPr>
          <a:xfrm>
            <a:off x="2132856" y="2422992"/>
            <a:ext cx="347923" cy="358871"/>
          </a:xfrm>
          <a:prstGeom prst="downArrow">
            <a:avLst/>
          </a:prstGeom>
          <a:solidFill>
            <a:srgbClr val="C8268E"/>
          </a:solidFill>
          <a:ln>
            <a:solidFill>
              <a:srgbClr val="7030A0"/>
            </a:solidFill>
          </a:ln>
          <a:scene3d>
            <a:camera prst="orthographicFront">
              <a:rot lat="0" lon="0" rev="1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4763599" y="2422993"/>
            <a:ext cx="405045" cy="358871"/>
          </a:xfrm>
          <a:prstGeom prst="downArrow">
            <a:avLst/>
          </a:prstGeom>
          <a:solidFill>
            <a:srgbClr val="C8268E"/>
          </a:solidFill>
          <a:ln>
            <a:solidFill>
              <a:srgbClr val="7030A0"/>
            </a:solidFill>
          </a:ln>
          <a:scene3d>
            <a:camera prst="orthographicFront">
              <a:rot lat="0" lon="0" rev="19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717032" y="2914656"/>
            <a:ext cx="2903225" cy="2593448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tIns="13500" rIns="0" bIns="13500" rtlCol="0" anchor="ctr"/>
          <a:lstStyle/>
          <a:p>
            <a:pPr algn="ctr" eaLnBrk="1" hangingPunct="1">
              <a:spcBef>
                <a:spcPts val="450"/>
              </a:spcBef>
            </a:pP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Ежемесячная выплата в связи с рождением (усыновлением) первого 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ребенка</a:t>
            </a:r>
          </a:p>
          <a:p>
            <a:pPr algn="ctr" eaLnBrk="1" hangingPunct="1">
              <a:spcBef>
                <a:spcPts val="450"/>
              </a:spcBef>
            </a:pPr>
            <a:endParaRPr lang="ru-RU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 году </a:t>
            </a: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57,7 млн</a:t>
            </a: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руб.,</a:t>
            </a:r>
          </a:p>
          <a:p>
            <a:pPr algn="ctr" eaLnBrk="1" hangingPunct="1"/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2021 </a:t>
            </a: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60,2 млн. руб., в 2022 году – 65,9 </a:t>
            </a: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руб.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88640" y="2914656"/>
            <a:ext cx="3168351" cy="2593448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27000" tIns="13500" rIns="27000" bIns="13500" rtlCol="0" anchor="ctr"/>
          <a:lstStyle/>
          <a:p>
            <a:pPr algn="ctr" eaLnBrk="1" hangingPunct="1"/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Ежемесячная денежная выплата, назначаемая в случае рождения третьего ребенка или последующих детей до достижения ребенком возраста трех лет</a:t>
            </a:r>
          </a:p>
          <a:p>
            <a:pPr algn="ctr" eaLnBrk="1" hangingPunct="1"/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2019 году – </a:t>
            </a: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37,0 </a:t>
            </a: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руб., в 2020 году – </a:t>
            </a: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58,1 млн</a:t>
            </a: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руб.,</a:t>
            </a:r>
          </a:p>
          <a:p>
            <a:pPr algn="ctr" eaLnBrk="1" hangingPunct="1"/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2021 году </a:t>
            </a: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–60,9 млн</a:t>
            </a: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руб., в 2022 году – </a:t>
            </a: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62,1 млн</a:t>
            </a: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</a:t>
            </a: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916831" y="5888942"/>
            <a:ext cx="3240360" cy="1815057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tIns="13500" rIns="0" bIns="13500" rtlCol="0" anchor="ctr"/>
          <a:lstStyle/>
          <a:p>
            <a:pPr algn="ctr" eaLnBrk="1" hangingPunct="1">
              <a:spcBef>
                <a:spcPts val="450"/>
              </a:spcBef>
            </a:pP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Предоставление государственной социальной помощи малоимущим семьям, малоимущим одиноко проживающим гражданам</a:t>
            </a:r>
          </a:p>
          <a:p>
            <a:pPr algn="ctr" eaLnBrk="1" hangingPunct="1">
              <a:spcBef>
                <a:spcPts val="450"/>
              </a:spcBef>
            </a:pPr>
            <a:endParaRPr lang="ru-RU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2019 году – </a:t>
            </a: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0,1 </a:t>
            </a: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руб., в 2020 </a:t>
            </a: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2022 годах –2,6 </a:t>
            </a: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</a:t>
            </a: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трелка вниз 10"/>
          <p:cNvSpPr/>
          <p:nvPr/>
        </p:nvSpPr>
        <p:spPr>
          <a:xfrm rot="1814411">
            <a:off x="3363049" y="5461460"/>
            <a:ext cx="347923" cy="358871"/>
          </a:xfrm>
          <a:prstGeom prst="downArrow">
            <a:avLst>
              <a:gd name="adj1" fmla="val 56543"/>
              <a:gd name="adj2" fmla="val 57721"/>
            </a:avLst>
          </a:prstGeom>
          <a:solidFill>
            <a:srgbClr val="C8268E"/>
          </a:solidFill>
          <a:ln>
            <a:solidFill>
              <a:srgbClr val="7030A0"/>
            </a:solidFill>
          </a:ln>
          <a:scene3d>
            <a:camera prst="orthographicFront">
              <a:rot lat="0" lon="0" rev="1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2" name="TextBox 6"/>
          <p:cNvSpPr txBox="1">
            <a:spLocks noChangeArrowheads="1"/>
          </p:cNvSpPr>
          <p:nvPr/>
        </p:nvSpPr>
        <p:spPr bwMode="auto">
          <a:xfrm>
            <a:off x="6470559" y="8782489"/>
            <a:ext cx="46187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43</a:t>
            </a:r>
            <a:endParaRPr lang="ru-RU" altLang="ru-RU" sz="16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9001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00269" y="150253"/>
            <a:ext cx="537263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sz="2400" b="1" dirty="0">
                <a:solidFill>
                  <a:srgbClr val="C8268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Национальный проект «Культура»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32656" y="827585"/>
            <a:ext cx="3021030" cy="18092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" tIns="27000" rIns="27000" bIns="27000" anchor="ctr"/>
          <a:lstStyle/>
          <a:p>
            <a:pPr algn="ctr" eaLnBrk="1" hangingPunct="1">
              <a:defRPr/>
            </a:pPr>
            <a:r>
              <a:rPr lang="ru-RU" sz="1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Региональный проект </a:t>
            </a:r>
          </a:p>
          <a:p>
            <a:pPr algn="ctr" eaLnBrk="1" hangingPunct="1">
              <a:defRPr/>
            </a:pPr>
            <a:r>
              <a:rPr lang="ru-RU" sz="1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«Культурная среда</a:t>
            </a:r>
            <a:r>
              <a:rPr lang="ru-RU" sz="16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ctr" eaLnBrk="1" hangingPunct="1">
              <a:defRPr/>
            </a:pPr>
            <a:endParaRPr lang="ru-RU" sz="14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ts val="225"/>
              </a:spcBef>
              <a:defRPr/>
            </a:pPr>
            <a:r>
              <a:rPr lang="ru-RU" sz="1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2019 году – </a:t>
            </a:r>
            <a:r>
              <a:rPr lang="ru-RU" sz="14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14,2 </a:t>
            </a:r>
            <a:r>
              <a:rPr lang="ru-RU" sz="1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руб.</a:t>
            </a:r>
          </a:p>
          <a:p>
            <a:pPr algn="ctr" eaLnBrk="1" hangingPunct="1">
              <a:spcBef>
                <a:spcPts val="225"/>
              </a:spcBef>
              <a:defRPr/>
            </a:pPr>
            <a:r>
              <a:rPr lang="ru-RU" sz="1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2020 году – </a:t>
            </a:r>
            <a:r>
              <a:rPr lang="ru-RU" sz="14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5,1 </a:t>
            </a:r>
            <a:r>
              <a:rPr lang="ru-RU" sz="1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</a:t>
            </a:r>
            <a:r>
              <a:rPr lang="ru-RU" sz="14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трелка вниз 9"/>
          <p:cNvSpPr/>
          <p:nvPr/>
        </p:nvSpPr>
        <p:spPr>
          <a:xfrm>
            <a:off x="1310377" y="2787063"/>
            <a:ext cx="1065588" cy="855057"/>
          </a:xfrm>
          <a:prstGeom prst="downArrow">
            <a:avLst>
              <a:gd name="adj1" fmla="val 30226"/>
              <a:gd name="adj2" fmla="val 50000"/>
            </a:avLst>
          </a:prstGeom>
          <a:solidFill>
            <a:srgbClr val="C8268E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14543" y="3761834"/>
            <a:ext cx="3272042" cy="2394341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tIns="13500" rIns="0" bIns="13500" anchor="ctr"/>
          <a:lstStyle/>
          <a:p>
            <a:pPr algn="ctr" eaLnBrk="1" hangingPunct="1">
              <a:defRPr/>
            </a:pPr>
            <a:endParaRPr lang="ru-RU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Капитальный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ремонт здания МБУК «Культурно-Досуговый Центр «РОДИНА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ctr" eaLnBrk="1" hangingPunct="1"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2019 </a:t>
            </a: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году – </a:t>
            </a:r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14,2 </a:t>
            </a: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руб.</a:t>
            </a:r>
          </a:p>
          <a:p>
            <a:pPr algn="ctr" eaLnBrk="1" hangingPunct="1">
              <a:defRPr/>
            </a:pPr>
            <a:endParaRPr lang="ru-RU" sz="14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endParaRPr lang="ru-RU" sz="14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Оснащение образовательных учреждений в сфере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культуры музыкальными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инструментами</a:t>
            </a:r>
          </a:p>
          <a:p>
            <a:pPr algn="ctr" eaLnBrk="1" hangingPunct="1">
              <a:defRPr/>
            </a:pPr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2020 </a:t>
            </a: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году – </a:t>
            </a:r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5,1 </a:t>
            </a: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 </a:t>
            </a:r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руб.</a:t>
            </a:r>
          </a:p>
          <a:p>
            <a:pPr algn="ctr" eaLnBrk="1" hangingPunct="1">
              <a:defRPr/>
            </a:pP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endParaRPr lang="ru-RU" sz="12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543" y="6764706"/>
            <a:ext cx="3272042" cy="222396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361" y="971600"/>
            <a:ext cx="2976500" cy="223125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767166" y="3500338"/>
            <a:ext cx="2852060" cy="295232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3884" y="6660232"/>
            <a:ext cx="2905476" cy="224943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TextBox 6"/>
          <p:cNvSpPr txBox="1">
            <a:spLocks noChangeArrowheads="1"/>
          </p:cNvSpPr>
          <p:nvPr/>
        </p:nvSpPr>
        <p:spPr bwMode="auto">
          <a:xfrm>
            <a:off x="6470559" y="8782489"/>
            <a:ext cx="46187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44</a:t>
            </a:r>
            <a:endParaRPr lang="ru-RU" altLang="ru-RU" sz="16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8474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кругленный прямоугольник 12"/>
          <p:cNvSpPr/>
          <p:nvPr/>
        </p:nvSpPr>
        <p:spPr>
          <a:xfrm>
            <a:off x="3002963" y="1670192"/>
            <a:ext cx="3686633" cy="181502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2222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Региональный проект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«Акселерация субъектов малого и среднего предпринимательства»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sz="14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2019 год – </a:t>
            </a:r>
            <a:r>
              <a:rPr lang="ru-RU" sz="14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18,0 </a:t>
            </a:r>
            <a:r>
              <a:rPr lang="ru-RU" sz="1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руб.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2020 год – </a:t>
            </a:r>
            <a:r>
              <a:rPr lang="ru-RU" sz="14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2,1 млн</a:t>
            </a:r>
            <a:r>
              <a:rPr lang="ru-RU" sz="1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руб.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2021 год – </a:t>
            </a:r>
            <a:r>
              <a:rPr lang="ru-RU" sz="14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10,1 </a:t>
            </a:r>
            <a:r>
              <a:rPr lang="ru-RU" sz="1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руб.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2022 год – </a:t>
            </a:r>
            <a:r>
              <a:rPr lang="ru-RU" sz="14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13,4 </a:t>
            </a:r>
            <a:r>
              <a:rPr lang="ru-RU" sz="1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руб.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30981" y="5220072"/>
            <a:ext cx="6458615" cy="3312368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22225">
            <a:solidFill>
              <a:schemeClr val="tx2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2019 году предоставлена 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субсидия 12 субъектам малого предпринимательства 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ООО 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«Хирургическая клиника» - 1,5 млн. рублей (развитие хирургического центра); ИП Несмеянов М.Ю - 1,5 млн. рублей (мастерская фотохудожника); ООО «НЕВИННОМЫССКАЯ ТЕЛЕЖУРНАЛИСТИКА - 1,5 млн. рублей (детская студия актерского мастерства «</a:t>
            </a:r>
            <a:r>
              <a:rPr lang="en-US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Green KIDS TV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»); ООО «ЦЕНТР ЛАЗЕРНОЙ ТЕХНОЛОГИИ» - 1,5 млн. рублей (создание центра лазерной технологии); ИП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Караогланян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К.С - 1,5 млн. рублей (открытие кулинарной творческой мастерской); ООО «Городской ревизор» - 1,5 млн. рублей (создание творческой мастерской «Интернет СМИ для детей»); ИП Шакун М.Ю. – 1,5 млн. рублей (создание семейно-досугового центра «Парк развлечений»); ИП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Горяйнова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Т.П. – 1,5 млн. рублей (создание семейно-досугового центра «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Квесты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«За шкафом»); ООО «Конфетти» - 1,5 млн. рублей (создание семейно-досугового центра «Конфетти»); ИП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Шатухина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О.А. – 1,5 млн. рублей (создание спортивного центра скалолазания); ИП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Шаршуков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С.А. – 1,5 млн. рублей (создание семейно-досугового центра «Конный двор»); ООО «Образовательно-культурный центр Мистер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Фримен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- 1,46 млн. рублей).</a:t>
            </a:r>
          </a:p>
        </p:txBody>
      </p:sp>
      <p:sp>
        <p:nvSpPr>
          <p:cNvPr id="17" name="Стрелка вниз 16"/>
          <p:cNvSpPr/>
          <p:nvPr/>
        </p:nvSpPr>
        <p:spPr>
          <a:xfrm rot="1861204">
            <a:off x="3227951" y="3745362"/>
            <a:ext cx="948156" cy="1300262"/>
          </a:xfrm>
          <a:prstGeom prst="downArrow">
            <a:avLst>
              <a:gd name="adj1" fmla="val 50000"/>
              <a:gd name="adj2" fmla="val 4325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sz="1350" dirty="0">
              <a:solidFill>
                <a:srgbClr val="FF0000"/>
              </a:solidFill>
            </a:endParaRPr>
          </a:p>
        </p:txBody>
      </p:sp>
      <p:sp>
        <p:nvSpPr>
          <p:cNvPr id="2" name="AutoShape 2" descr="https://images.kz.prom.st/65613361_w640_h640_2661640_open_b___its_pages.jpg"/>
          <p:cNvSpPr>
            <a:spLocks noChangeAspect="1" noChangeArrowheads="1"/>
          </p:cNvSpPr>
          <p:nvPr/>
        </p:nvSpPr>
        <p:spPr bwMode="auto">
          <a:xfrm>
            <a:off x="116681" y="189190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sz="1350" dirty="0">
              <a:solidFill>
                <a:prstClr val="black"/>
              </a:solidFill>
              <a:latin typeface="Trebuchet MS"/>
              <a:cs typeface="+mn-cs"/>
            </a:endParaRPr>
          </a:p>
        </p:txBody>
      </p:sp>
      <p:sp>
        <p:nvSpPr>
          <p:cNvPr id="6" name="AutoShape 4" descr="https://images.kz.prom.st/65613361_w640_h640_2661640_open_b___its_pages.jpg"/>
          <p:cNvSpPr>
            <a:spLocks noChangeAspect="1" noChangeArrowheads="1"/>
          </p:cNvSpPr>
          <p:nvPr/>
        </p:nvSpPr>
        <p:spPr bwMode="auto">
          <a:xfrm>
            <a:off x="230981" y="200620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sz="1350" dirty="0">
              <a:solidFill>
                <a:prstClr val="black"/>
              </a:solidFill>
              <a:latin typeface="Trebuchet MS"/>
              <a:cs typeface="+mn-cs"/>
            </a:endParaRPr>
          </a:p>
        </p:txBody>
      </p:sp>
      <p:sp>
        <p:nvSpPr>
          <p:cNvPr id="10" name="AutoShape 8" descr="https://www.stoneagegarden.com/wp-content/uploads/2018/01/Cannabis-culture-and-subtainability-4k-1-1920x1013.jpg"/>
          <p:cNvSpPr>
            <a:spLocks noChangeAspect="1" noChangeArrowheads="1"/>
          </p:cNvSpPr>
          <p:nvPr/>
        </p:nvSpPr>
        <p:spPr bwMode="auto">
          <a:xfrm>
            <a:off x="345281" y="212050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sz="1350" dirty="0">
              <a:solidFill>
                <a:prstClr val="black"/>
              </a:solidFill>
              <a:latin typeface="Trebuchet MS"/>
              <a:cs typeface="+mn-cs"/>
            </a:endParaRPr>
          </a:p>
        </p:txBody>
      </p:sp>
      <p:sp>
        <p:nvSpPr>
          <p:cNvPr id="12" name="AutoShape 10" descr="https://www.stoneagegarden.com/wp-content/uploads/2018/01/Cannabis-culture-and-subtainability-4k-1-1920x1013.jpg"/>
          <p:cNvSpPr>
            <a:spLocks noChangeAspect="1" noChangeArrowheads="1"/>
          </p:cNvSpPr>
          <p:nvPr/>
        </p:nvSpPr>
        <p:spPr bwMode="auto">
          <a:xfrm>
            <a:off x="459581" y="223480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sz="1350" dirty="0">
              <a:solidFill>
                <a:prstClr val="black"/>
              </a:solidFill>
              <a:latin typeface="Trebuchet MS"/>
              <a:cs typeface="+mn-cs"/>
            </a:endParaRPr>
          </a:p>
        </p:txBody>
      </p:sp>
      <p:sp>
        <p:nvSpPr>
          <p:cNvPr id="16" name="AutoShape 12" descr="https://www.stoneagegarden.com/wp-content/uploads/2018/01/Cannabis-culture-and-subtainability-4k-1-1920x1013.jpg"/>
          <p:cNvSpPr>
            <a:spLocks noChangeAspect="1" noChangeArrowheads="1"/>
          </p:cNvSpPr>
          <p:nvPr/>
        </p:nvSpPr>
        <p:spPr bwMode="auto">
          <a:xfrm>
            <a:off x="1986797" y="2466152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sz="1350" dirty="0">
              <a:solidFill>
                <a:prstClr val="black"/>
              </a:solidFill>
              <a:latin typeface="Trebuchet MS"/>
              <a:cs typeface="+mn-cs"/>
            </a:endParaRPr>
          </a:p>
        </p:txBody>
      </p:sp>
      <p:sp>
        <p:nvSpPr>
          <p:cNvPr id="18" name="AutoShape 14" descr="https://www.stoneagegarden.com/wp-content/uploads/2018/01/Cannabis-culture-and-subtainability-4k-1-1920x1013.jpg"/>
          <p:cNvSpPr>
            <a:spLocks noChangeAspect="1" noChangeArrowheads="1"/>
          </p:cNvSpPr>
          <p:nvPr/>
        </p:nvSpPr>
        <p:spPr bwMode="auto">
          <a:xfrm>
            <a:off x="688181" y="246340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sz="1350" dirty="0">
              <a:solidFill>
                <a:prstClr val="black"/>
              </a:solidFill>
              <a:latin typeface="Trebuchet MS"/>
              <a:cs typeface="+mn-cs"/>
            </a:endParaRPr>
          </a:p>
        </p:txBody>
      </p:sp>
      <p:sp>
        <p:nvSpPr>
          <p:cNvPr id="19" name="AutoShape 17" descr="https://dimos6.webnode.ru/_files/200000002-dccb1ddc53/Logo-2016.jpg"/>
          <p:cNvSpPr>
            <a:spLocks noChangeAspect="1" noChangeArrowheads="1"/>
          </p:cNvSpPr>
          <p:nvPr/>
        </p:nvSpPr>
        <p:spPr bwMode="auto">
          <a:xfrm>
            <a:off x="802481" y="257770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sz="1350" dirty="0">
              <a:solidFill>
                <a:prstClr val="black"/>
              </a:solidFill>
              <a:latin typeface="Trebuchet MS"/>
              <a:cs typeface="+mn-cs"/>
            </a:endParaRPr>
          </a:p>
        </p:txBody>
      </p:sp>
      <p:sp>
        <p:nvSpPr>
          <p:cNvPr id="20" name="AutoShape 19" descr="https://dimos6.webnode.ru/_files/200000002-dccb1ddc53/Logo-2016.jpg"/>
          <p:cNvSpPr>
            <a:spLocks noChangeAspect="1" noChangeArrowheads="1"/>
          </p:cNvSpPr>
          <p:nvPr/>
        </p:nvSpPr>
        <p:spPr bwMode="auto">
          <a:xfrm>
            <a:off x="916781" y="269200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sz="1350" dirty="0">
              <a:solidFill>
                <a:prstClr val="black"/>
              </a:solidFill>
              <a:latin typeface="Trebuchet MS"/>
              <a:cs typeface="+mn-cs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116681" y="437899"/>
            <a:ext cx="6623236" cy="87536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2222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Национальный проект «Малое и среднее предпринимательство </a:t>
            </a:r>
            <a:endParaRPr lang="ru-RU" sz="1600" b="1" dirty="0" smtClean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6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поддержка индивидуальной предпринимательской инициативы» </a:t>
            </a:r>
          </a:p>
        </p:txBody>
      </p:sp>
      <p:pic>
        <p:nvPicPr>
          <p:cNvPr id="1026" name="Picture 2" descr="Картинки по запросу &quot;Мой бизнес иваново&quot;">
            <a:extLst>
              <a:ext uri="{FF2B5EF4-FFF2-40B4-BE49-F238E27FC236}">
                <a16:creationId xmlns="" xmlns:a16="http://schemas.microsoft.com/office/drawing/2014/main" id="{4D2C53C6-6615-4A6D-BC90-8F65D67E75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81" y="1916778"/>
            <a:ext cx="2771982" cy="22670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6"/>
          <p:cNvSpPr txBox="1">
            <a:spLocks noChangeArrowheads="1"/>
          </p:cNvSpPr>
          <p:nvPr/>
        </p:nvSpPr>
        <p:spPr bwMode="auto">
          <a:xfrm>
            <a:off x="6458656" y="8805446"/>
            <a:ext cx="46187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</a:t>
            </a:r>
            <a:endParaRPr lang="ru-RU" altLang="ru-RU" sz="16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9434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17"/>
          <p:cNvSpPr/>
          <p:nvPr/>
        </p:nvSpPr>
        <p:spPr>
          <a:xfrm>
            <a:off x="4484969" y="227122"/>
            <a:ext cx="2172" cy="2172"/>
          </a:xfrm>
          <a:custGeom>
            <a:avLst/>
            <a:gdLst/>
            <a:ahLst/>
            <a:cxnLst/>
            <a:rect l="l" t="t" r="r" b="b"/>
            <a:pathLst>
              <a:path w="2539" h="2539">
                <a:moveTo>
                  <a:pt x="1854" y="0"/>
                </a:moveTo>
                <a:lnTo>
                  <a:pt x="533" y="0"/>
                </a:lnTo>
                <a:lnTo>
                  <a:pt x="0" y="533"/>
                </a:lnTo>
                <a:lnTo>
                  <a:pt x="0" y="1841"/>
                </a:lnTo>
                <a:lnTo>
                  <a:pt x="533" y="2374"/>
                </a:lnTo>
                <a:lnTo>
                  <a:pt x="1854" y="2374"/>
                </a:lnTo>
                <a:lnTo>
                  <a:pt x="2387" y="1841"/>
                </a:lnTo>
                <a:lnTo>
                  <a:pt x="2387" y="533"/>
                </a:lnTo>
                <a:lnTo>
                  <a:pt x="185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477801" y="249722"/>
            <a:ext cx="2172" cy="2172"/>
          </a:xfrm>
          <a:custGeom>
            <a:avLst/>
            <a:gdLst/>
            <a:ahLst/>
            <a:cxnLst/>
            <a:rect l="l" t="t" r="r" b="b"/>
            <a:pathLst>
              <a:path w="2539" h="2539">
                <a:moveTo>
                  <a:pt x="1028" y="0"/>
                </a:moveTo>
                <a:lnTo>
                  <a:pt x="1587" y="0"/>
                </a:lnTo>
                <a:lnTo>
                  <a:pt x="2057" y="457"/>
                </a:lnTo>
                <a:lnTo>
                  <a:pt x="2057" y="1028"/>
                </a:lnTo>
                <a:lnTo>
                  <a:pt x="2057" y="1587"/>
                </a:lnTo>
                <a:lnTo>
                  <a:pt x="1587" y="2044"/>
                </a:lnTo>
                <a:lnTo>
                  <a:pt x="1028" y="2044"/>
                </a:lnTo>
                <a:lnTo>
                  <a:pt x="469" y="2044"/>
                </a:lnTo>
                <a:lnTo>
                  <a:pt x="0" y="1587"/>
                </a:lnTo>
                <a:lnTo>
                  <a:pt x="0" y="1028"/>
                </a:lnTo>
                <a:lnTo>
                  <a:pt x="0" y="457"/>
                </a:lnTo>
                <a:lnTo>
                  <a:pt x="469" y="0"/>
                </a:lnTo>
                <a:lnTo>
                  <a:pt x="1028" y="0"/>
                </a:lnTo>
                <a:close/>
              </a:path>
            </a:pathLst>
          </a:custGeom>
          <a:ln w="3657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477801" y="249722"/>
            <a:ext cx="2172" cy="2172"/>
          </a:xfrm>
          <a:custGeom>
            <a:avLst/>
            <a:gdLst/>
            <a:ahLst/>
            <a:cxnLst/>
            <a:rect l="l" t="t" r="r" b="b"/>
            <a:pathLst>
              <a:path w="2539" h="2539">
                <a:moveTo>
                  <a:pt x="1587" y="0"/>
                </a:moveTo>
                <a:lnTo>
                  <a:pt x="469" y="0"/>
                </a:lnTo>
                <a:lnTo>
                  <a:pt x="0" y="457"/>
                </a:lnTo>
                <a:lnTo>
                  <a:pt x="0" y="1587"/>
                </a:lnTo>
                <a:lnTo>
                  <a:pt x="469" y="2044"/>
                </a:lnTo>
                <a:lnTo>
                  <a:pt x="1587" y="2044"/>
                </a:lnTo>
                <a:lnTo>
                  <a:pt x="2057" y="1587"/>
                </a:lnTo>
                <a:lnTo>
                  <a:pt x="2057" y="457"/>
                </a:lnTo>
                <a:lnTo>
                  <a:pt x="158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484697" y="248289"/>
            <a:ext cx="2715" cy="2715"/>
          </a:xfrm>
          <a:custGeom>
            <a:avLst/>
            <a:gdLst/>
            <a:ahLst/>
            <a:cxnLst/>
            <a:rect l="l" t="t" r="r" b="b"/>
            <a:pathLst>
              <a:path w="3175" h="3175">
                <a:moveTo>
                  <a:pt x="1511" y="0"/>
                </a:moveTo>
                <a:lnTo>
                  <a:pt x="2349" y="0"/>
                </a:lnTo>
                <a:lnTo>
                  <a:pt x="3022" y="673"/>
                </a:lnTo>
                <a:lnTo>
                  <a:pt x="3022" y="1511"/>
                </a:lnTo>
                <a:lnTo>
                  <a:pt x="3022" y="2349"/>
                </a:lnTo>
                <a:lnTo>
                  <a:pt x="2349" y="3022"/>
                </a:lnTo>
                <a:lnTo>
                  <a:pt x="1511" y="3022"/>
                </a:lnTo>
                <a:lnTo>
                  <a:pt x="673" y="3022"/>
                </a:lnTo>
                <a:lnTo>
                  <a:pt x="0" y="2349"/>
                </a:lnTo>
                <a:lnTo>
                  <a:pt x="0" y="1511"/>
                </a:lnTo>
                <a:lnTo>
                  <a:pt x="0" y="673"/>
                </a:lnTo>
                <a:lnTo>
                  <a:pt x="673" y="0"/>
                </a:lnTo>
                <a:lnTo>
                  <a:pt x="1511" y="0"/>
                </a:lnTo>
                <a:close/>
              </a:path>
            </a:pathLst>
          </a:custGeom>
          <a:ln w="3657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484697" y="248289"/>
            <a:ext cx="2715" cy="2715"/>
          </a:xfrm>
          <a:custGeom>
            <a:avLst/>
            <a:gdLst/>
            <a:ahLst/>
            <a:cxnLst/>
            <a:rect l="l" t="t" r="r" b="b"/>
            <a:pathLst>
              <a:path w="3175" h="3175">
                <a:moveTo>
                  <a:pt x="2349" y="0"/>
                </a:moveTo>
                <a:lnTo>
                  <a:pt x="673" y="0"/>
                </a:lnTo>
                <a:lnTo>
                  <a:pt x="0" y="673"/>
                </a:lnTo>
                <a:lnTo>
                  <a:pt x="0" y="2349"/>
                </a:lnTo>
                <a:lnTo>
                  <a:pt x="673" y="3022"/>
                </a:lnTo>
                <a:lnTo>
                  <a:pt x="2349" y="3022"/>
                </a:lnTo>
                <a:lnTo>
                  <a:pt x="3022" y="2349"/>
                </a:lnTo>
                <a:lnTo>
                  <a:pt x="3022" y="673"/>
                </a:lnTo>
                <a:lnTo>
                  <a:pt x="234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475292" y="252383"/>
            <a:ext cx="21720" cy="2715"/>
          </a:xfrm>
          <a:custGeom>
            <a:avLst/>
            <a:gdLst/>
            <a:ahLst/>
            <a:cxnLst/>
            <a:rect l="l" t="t" r="r" b="b"/>
            <a:pathLst>
              <a:path w="25400" h="3175">
                <a:moveTo>
                  <a:pt x="18097" y="0"/>
                </a:moveTo>
                <a:lnTo>
                  <a:pt x="6921" y="0"/>
                </a:lnTo>
                <a:lnTo>
                  <a:pt x="2095" y="1168"/>
                </a:lnTo>
                <a:lnTo>
                  <a:pt x="0" y="2844"/>
                </a:lnTo>
                <a:lnTo>
                  <a:pt x="25019" y="2844"/>
                </a:lnTo>
                <a:lnTo>
                  <a:pt x="22923" y="1168"/>
                </a:lnTo>
                <a:lnTo>
                  <a:pt x="18097" y="0"/>
                </a:lnTo>
                <a:close/>
              </a:path>
            </a:pathLst>
          </a:custGeom>
          <a:solidFill>
            <a:srgbClr val="FEBC1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485197" y="229556"/>
            <a:ext cx="1629" cy="1629"/>
          </a:xfrm>
          <a:custGeom>
            <a:avLst/>
            <a:gdLst/>
            <a:ahLst/>
            <a:cxnLst/>
            <a:rect l="l" t="t" r="r" b="b"/>
            <a:pathLst>
              <a:path w="1904" h="1904">
                <a:moveTo>
                  <a:pt x="1397" y="0"/>
                </a:moveTo>
                <a:lnTo>
                  <a:pt x="406" y="0"/>
                </a:lnTo>
                <a:lnTo>
                  <a:pt x="0" y="406"/>
                </a:lnTo>
                <a:lnTo>
                  <a:pt x="0" y="1397"/>
                </a:lnTo>
                <a:lnTo>
                  <a:pt x="406" y="1803"/>
                </a:lnTo>
                <a:lnTo>
                  <a:pt x="1397" y="1803"/>
                </a:lnTo>
                <a:lnTo>
                  <a:pt x="1803" y="1397"/>
                </a:lnTo>
                <a:lnTo>
                  <a:pt x="1803" y="406"/>
                </a:lnTo>
                <a:lnTo>
                  <a:pt x="1397" y="0"/>
                </a:lnTo>
                <a:close/>
              </a:path>
            </a:pathLst>
          </a:custGeom>
          <a:solidFill>
            <a:srgbClr val="FEBC1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485197" y="231608"/>
            <a:ext cx="1629" cy="1629"/>
          </a:xfrm>
          <a:custGeom>
            <a:avLst/>
            <a:gdLst/>
            <a:ahLst/>
            <a:cxnLst/>
            <a:rect l="l" t="t" r="r" b="b"/>
            <a:pathLst>
              <a:path w="1904" h="1904">
                <a:moveTo>
                  <a:pt x="1397" y="0"/>
                </a:moveTo>
                <a:lnTo>
                  <a:pt x="406" y="0"/>
                </a:lnTo>
                <a:lnTo>
                  <a:pt x="0" y="406"/>
                </a:lnTo>
                <a:lnTo>
                  <a:pt x="0" y="1397"/>
                </a:lnTo>
                <a:lnTo>
                  <a:pt x="406" y="1803"/>
                </a:lnTo>
                <a:lnTo>
                  <a:pt x="1397" y="1803"/>
                </a:lnTo>
                <a:lnTo>
                  <a:pt x="1803" y="1397"/>
                </a:lnTo>
                <a:lnTo>
                  <a:pt x="1803" y="406"/>
                </a:lnTo>
                <a:lnTo>
                  <a:pt x="1397" y="0"/>
                </a:lnTo>
                <a:close/>
              </a:path>
            </a:pathLst>
          </a:custGeom>
          <a:solidFill>
            <a:srgbClr val="FEBC1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485197" y="233671"/>
            <a:ext cx="1629" cy="1629"/>
          </a:xfrm>
          <a:custGeom>
            <a:avLst/>
            <a:gdLst/>
            <a:ahLst/>
            <a:cxnLst/>
            <a:rect l="l" t="t" r="r" b="b"/>
            <a:pathLst>
              <a:path w="1904" h="1904">
                <a:moveTo>
                  <a:pt x="1397" y="0"/>
                </a:moveTo>
                <a:lnTo>
                  <a:pt x="406" y="0"/>
                </a:lnTo>
                <a:lnTo>
                  <a:pt x="0" y="406"/>
                </a:lnTo>
                <a:lnTo>
                  <a:pt x="0" y="1397"/>
                </a:lnTo>
                <a:lnTo>
                  <a:pt x="406" y="1803"/>
                </a:lnTo>
                <a:lnTo>
                  <a:pt x="1397" y="1803"/>
                </a:lnTo>
                <a:lnTo>
                  <a:pt x="1803" y="1397"/>
                </a:lnTo>
                <a:lnTo>
                  <a:pt x="1803" y="406"/>
                </a:lnTo>
                <a:lnTo>
                  <a:pt x="1397" y="0"/>
                </a:lnTo>
                <a:close/>
              </a:path>
            </a:pathLst>
          </a:custGeom>
          <a:solidFill>
            <a:srgbClr val="FEBC1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485197" y="235724"/>
            <a:ext cx="1629" cy="1629"/>
          </a:xfrm>
          <a:custGeom>
            <a:avLst/>
            <a:gdLst/>
            <a:ahLst/>
            <a:cxnLst/>
            <a:rect l="l" t="t" r="r" b="b"/>
            <a:pathLst>
              <a:path w="1904" h="1904">
                <a:moveTo>
                  <a:pt x="1397" y="0"/>
                </a:moveTo>
                <a:lnTo>
                  <a:pt x="406" y="0"/>
                </a:lnTo>
                <a:lnTo>
                  <a:pt x="0" y="406"/>
                </a:lnTo>
                <a:lnTo>
                  <a:pt x="0" y="1397"/>
                </a:lnTo>
                <a:lnTo>
                  <a:pt x="406" y="1803"/>
                </a:lnTo>
                <a:lnTo>
                  <a:pt x="1397" y="1803"/>
                </a:lnTo>
                <a:lnTo>
                  <a:pt x="1803" y="1397"/>
                </a:lnTo>
                <a:lnTo>
                  <a:pt x="1803" y="406"/>
                </a:lnTo>
                <a:lnTo>
                  <a:pt x="1397" y="0"/>
                </a:lnTo>
                <a:close/>
              </a:path>
            </a:pathLst>
          </a:custGeom>
          <a:solidFill>
            <a:srgbClr val="FEBC1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485512" y="221157"/>
            <a:ext cx="1086" cy="5973"/>
          </a:xfrm>
          <a:custGeom>
            <a:avLst/>
            <a:gdLst/>
            <a:ahLst/>
            <a:cxnLst/>
            <a:rect l="l" t="t" r="r" b="b"/>
            <a:pathLst>
              <a:path w="1270" h="6985">
                <a:moveTo>
                  <a:pt x="0" y="6367"/>
                </a:moveTo>
                <a:lnTo>
                  <a:pt x="1126" y="6367"/>
                </a:lnTo>
                <a:lnTo>
                  <a:pt x="1126" y="0"/>
                </a:lnTo>
                <a:lnTo>
                  <a:pt x="0" y="0"/>
                </a:lnTo>
                <a:lnTo>
                  <a:pt x="0" y="6367"/>
                </a:lnTo>
                <a:close/>
              </a:path>
            </a:pathLst>
          </a:custGeom>
          <a:solidFill>
            <a:srgbClr val="FEBC1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484034" y="223551"/>
            <a:ext cx="4344" cy="1086"/>
          </a:xfrm>
          <a:custGeom>
            <a:avLst/>
            <a:gdLst/>
            <a:ahLst/>
            <a:cxnLst/>
            <a:rect l="l" t="t" r="r" b="b"/>
            <a:pathLst>
              <a:path w="5079" h="1270">
                <a:moveTo>
                  <a:pt x="0" y="1127"/>
                </a:moveTo>
                <a:lnTo>
                  <a:pt x="4577" y="1127"/>
                </a:lnTo>
                <a:lnTo>
                  <a:pt x="4577" y="0"/>
                </a:lnTo>
                <a:lnTo>
                  <a:pt x="0" y="0"/>
                </a:lnTo>
                <a:lnTo>
                  <a:pt x="0" y="1127"/>
                </a:lnTo>
                <a:close/>
              </a:path>
            </a:pathLst>
          </a:custGeom>
          <a:solidFill>
            <a:srgbClr val="FEBC1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477432" y="231944"/>
            <a:ext cx="4344" cy="10860"/>
          </a:xfrm>
          <a:custGeom>
            <a:avLst/>
            <a:gdLst/>
            <a:ahLst/>
            <a:cxnLst/>
            <a:rect l="l" t="t" r="r" b="b"/>
            <a:pathLst>
              <a:path w="5079" h="12700">
                <a:moveTo>
                  <a:pt x="1917" y="0"/>
                </a:moveTo>
                <a:lnTo>
                  <a:pt x="0" y="342"/>
                </a:lnTo>
                <a:lnTo>
                  <a:pt x="3111" y="12636"/>
                </a:lnTo>
                <a:lnTo>
                  <a:pt x="4673" y="12331"/>
                </a:lnTo>
                <a:lnTo>
                  <a:pt x="1917" y="0"/>
                </a:lnTo>
                <a:close/>
              </a:path>
            </a:pathLst>
          </a:custGeom>
          <a:solidFill>
            <a:srgbClr val="FEBC1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485055" y="241990"/>
            <a:ext cx="2172" cy="2172"/>
          </a:xfrm>
          <a:custGeom>
            <a:avLst/>
            <a:gdLst/>
            <a:ahLst/>
            <a:cxnLst/>
            <a:rect l="l" t="t" r="r" b="b"/>
            <a:pathLst>
              <a:path w="2539" h="2539">
                <a:moveTo>
                  <a:pt x="1701" y="0"/>
                </a:moveTo>
                <a:lnTo>
                  <a:pt x="482" y="0"/>
                </a:lnTo>
                <a:lnTo>
                  <a:pt x="0" y="495"/>
                </a:lnTo>
                <a:lnTo>
                  <a:pt x="0" y="1701"/>
                </a:lnTo>
                <a:lnTo>
                  <a:pt x="482" y="2197"/>
                </a:lnTo>
                <a:lnTo>
                  <a:pt x="1701" y="2197"/>
                </a:lnTo>
                <a:lnTo>
                  <a:pt x="2184" y="1701"/>
                </a:lnTo>
                <a:lnTo>
                  <a:pt x="2184" y="495"/>
                </a:lnTo>
                <a:lnTo>
                  <a:pt x="170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485208" y="238374"/>
            <a:ext cx="1629" cy="3258"/>
          </a:xfrm>
          <a:custGeom>
            <a:avLst/>
            <a:gdLst/>
            <a:ahLst/>
            <a:cxnLst/>
            <a:rect l="l" t="t" r="r" b="b"/>
            <a:pathLst>
              <a:path w="1904" h="3810">
                <a:moveTo>
                  <a:pt x="1397" y="0"/>
                </a:moveTo>
                <a:lnTo>
                  <a:pt x="406" y="0"/>
                </a:lnTo>
                <a:lnTo>
                  <a:pt x="0" y="850"/>
                </a:lnTo>
                <a:lnTo>
                  <a:pt x="0" y="2933"/>
                </a:lnTo>
                <a:lnTo>
                  <a:pt x="406" y="3784"/>
                </a:lnTo>
                <a:lnTo>
                  <a:pt x="1397" y="3784"/>
                </a:lnTo>
                <a:lnTo>
                  <a:pt x="1803" y="2933"/>
                </a:lnTo>
                <a:lnTo>
                  <a:pt x="1803" y="850"/>
                </a:lnTo>
                <a:lnTo>
                  <a:pt x="1397" y="0"/>
                </a:lnTo>
                <a:close/>
              </a:path>
            </a:pathLst>
          </a:custGeom>
          <a:solidFill>
            <a:srgbClr val="FEBC1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484447" y="244205"/>
            <a:ext cx="3258" cy="3258"/>
          </a:xfrm>
          <a:custGeom>
            <a:avLst/>
            <a:gdLst/>
            <a:ahLst/>
            <a:cxnLst/>
            <a:rect l="l" t="t" r="r" b="b"/>
            <a:pathLst>
              <a:path w="3810" h="3810">
                <a:moveTo>
                  <a:pt x="2819" y="0"/>
                </a:moveTo>
                <a:lnTo>
                  <a:pt x="990" y="38"/>
                </a:lnTo>
                <a:lnTo>
                  <a:pt x="1168" y="2730"/>
                </a:lnTo>
                <a:lnTo>
                  <a:pt x="0" y="3771"/>
                </a:lnTo>
                <a:lnTo>
                  <a:pt x="3642" y="3759"/>
                </a:lnTo>
                <a:lnTo>
                  <a:pt x="2362" y="2679"/>
                </a:lnTo>
                <a:lnTo>
                  <a:pt x="2819" y="0"/>
                </a:lnTo>
                <a:close/>
              </a:path>
              <a:path w="3810" h="3810">
                <a:moveTo>
                  <a:pt x="3642" y="3759"/>
                </a:moveTo>
                <a:lnTo>
                  <a:pt x="2641" y="3759"/>
                </a:lnTo>
                <a:lnTo>
                  <a:pt x="3657" y="3771"/>
                </a:lnTo>
                <a:close/>
              </a:path>
            </a:pathLst>
          </a:custGeom>
          <a:solidFill>
            <a:srgbClr val="FEBC1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487293" y="242153"/>
            <a:ext cx="3258" cy="1629"/>
          </a:xfrm>
          <a:custGeom>
            <a:avLst/>
            <a:gdLst/>
            <a:ahLst/>
            <a:cxnLst/>
            <a:rect l="l" t="t" r="r" b="b"/>
            <a:pathLst>
              <a:path w="3810" h="1904">
                <a:moveTo>
                  <a:pt x="2933" y="0"/>
                </a:moveTo>
                <a:lnTo>
                  <a:pt x="850" y="0"/>
                </a:lnTo>
                <a:lnTo>
                  <a:pt x="0" y="406"/>
                </a:lnTo>
                <a:lnTo>
                  <a:pt x="0" y="1397"/>
                </a:lnTo>
                <a:lnTo>
                  <a:pt x="850" y="1803"/>
                </a:lnTo>
                <a:lnTo>
                  <a:pt x="2933" y="1803"/>
                </a:lnTo>
                <a:lnTo>
                  <a:pt x="3784" y="1397"/>
                </a:lnTo>
                <a:lnTo>
                  <a:pt x="3784" y="406"/>
                </a:lnTo>
                <a:lnTo>
                  <a:pt x="2933" y="0"/>
                </a:lnTo>
                <a:close/>
              </a:path>
            </a:pathLst>
          </a:custGeom>
          <a:solidFill>
            <a:srgbClr val="FEBC1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492669" y="244998"/>
            <a:ext cx="2715" cy="3801"/>
          </a:xfrm>
          <a:custGeom>
            <a:avLst/>
            <a:gdLst/>
            <a:ahLst/>
            <a:cxnLst/>
            <a:rect l="l" t="t" r="r" b="b"/>
            <a:pathLst>
              <a:path w="3175" h="4445">
                <a:moveTo>
                  <a:pt x="1498" y="0"/>
                </a:moveTo>
                <a:lnTo>
                  <a:pt x="1066" y="2514"/>
                </a:lnTo>
                <a:lnTo>
                  <a:pt x="0" y="3225"/>
                </a:lnTo>
                <a:lnTo>
                  <a:pt x="2654" y="4013"/>
                </a:lnTo>
                <a:lnTo>
                  <a:pt x="1943" y="2730"/>
                </a:lnTo>
                <a:lnTo>
                  <a:pt x="2832" y="368"/>
                </a:lnTo>
                <a:lnTo>
                  <a:pt x="1498" y="0"/>
                </a:lnTo>
                <a:close/>
              </a:path>
            </a:pathLst>
          </a:custGeom>
          <a:solidFill>
            <a:srgbClr val="FEBC1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494309" y="243271"/>
            <a:ext cx="1629" cy="1629"/>
          </a:xfrm>
          <a:custGeom>
            <a:avLst/>
            <a:gdLst/>
            <a:ahLst/>
            <a:cxnLst/>
            <a:rect l="l" t="t" r="r" b="b"/>
            <a:pathLst>
              <a:path w="1904" h="1904">
                <a:moveTo>
                  <a:pt x="1015" y="0"/>
                </a:moveTo>
                <a:lnTo>
                  <a:pt x="228" y="63"/>
                </a:lnTo>
                <a:lnTo>
                  <a:pt x="26" y="292"/>
                </a:lnTo>
                <a:lnTo>
                  <a:pt x="0" y="1181"/>
                </a:lnTo>
                <a:lnTo>
                  <a:pt x="342" y="1473"/>
                </a:lnTo>
                <a:lnTo>
                  <a:pt x="1130" y="1409"/>
                </a:lnTo>
                <a:lnTo>
                  <a:pt x="1325" y="1181"/>
                </a:lnTo>
                <a:lnTo>
                  <a:pt x="1358" y="292"/>
                </a:lnTo>
                <a:lnTo>
                  <a:pt x="101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494688" y="240296"/>
            <a:ext cx="1629" cy="2715"/>
          </a:xfrm>
          <a:custGeom>
            <a:avLst/>
            <a:gdLst/>
            <a:ahLst/>
            <a:cxnLst/>
            <a:rect l="l" t="t" r="r" b="b"/>
            <a:pathLst>
              <a:path w="1904" h="3175">
                <a:moveTo>
                  <a:pt x="850" y="0"/>
                </a:moveTo>
                <a:lnTo>
                  <a:pt x="393" y="558"/>
                </a:lnTo>
                <a:lnTo>
                  <a:pt x="0" y="2146"/>
                </a:lnTo>
                <a:lnTo>
                  <a:pt x="152" y="2870"/>
                </a:lnTo>
                <a:lnTo>
                  <a:pt x="901" y="3047"/>
                </a:lnTo>
                <a:lnTo>
                  <a:pt x="1358" y="2476"/>
                </a:lnTo>
                <a:lnTo>
                  <a:pt x="1752" y="901"/>
                </a:lnTo>
                <a:lnTo>
                  <a:pt x="1612" y="177"/>
                </a:lnTo>
                <a:lnTo>
                  <a:pt x="850" y="0"/>
                </a:lnTo>
                <a:close/>
              </a:path>
            </a:pathLst>
          </a:custGeom>
          <a:solidFill>
            <a:srgbClr val="FEBC1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491366" y="242534"/>
            <a:ext cx="2715" cy="1629"/>
          </a:xfrm>
          <a:custGeom>
            <a:avLst/>
            <a:gdLst/>
            <a:ahLst/>
            <a:cxnLst/>
            <a:rect l="l" t="t" r="r" b="b"/>
            <a:pathLst>
              <a:path w="3175" h="1904">
                <a:moveTo>
                  <a:pt x="901" y="0"/>
                </a:moveTo>
                <a:lnTo>
                  <a:pt x="177" y="139"/>
                </a:lnTo>
                <a:lnTo>
                  <a:pt x="0" y="901"/>
                </a:lnTo>
                <a:lnTo>
                  <a:pt x="558" y="1358"/>
                </a:lnTo>
                <a:lnTo>
                  <a:pt x="2146" y="1752"/>
                </a:lnTo>
                <a:lnTo>
                  <a:pt x="2857" y="1600"/>
                </a:lnTo>
                <a:lnTo>
                  <a:pt x="3048" y="850"/>
                </a:lnTo>
                <a:lnTo>
                  <a:pt x="2476" y="393"/>
                </a:lnTo>
                <a:lnTo>
                  <a:pt x="901" y="0"/>
                </a:lnTo>
                <a:close/>
              </a:path>
            </a:pathLst>
          </a:custGeom>
          <a:solidFill>
            <a:srgbClr val="FEBC1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4495807" y="243630"/>
            <a:ext cx="2715" cy="1629"/>
          </a:xfrm>
          <a:custGeom>
            <a:avLst/>
            <a:gdLst/>
            <a:ahLst/>
            <a:cxnLst/>
            <a:rect l="l" t="t" r="r" b="b"/>
            <a:pathLst>
              <a:path w="3175" h="1904">
                <a:moveTo>
                  <a:pt x="901" y="0"/>
                </a:moveTo>
                <a:lnTo>
                  <a:pt x="177" y="139"/>
                </a:lnTo>
                <a:lnTo>
                  <a:pt x="0" y="901"/>
                </a:lnTo>
                <a:lnTo>
                  <a:pt x="558" y="1358"/>
                </a:lnTo>
                <a:lnTo>
                  <a:pt x="2146" y="1752"/>
                </a:lnTo>
                <a:lnTo>
                  <a:pt x="2857" y="1600"/>
                </a:lnTo>
                <a:lnTo>
                  <a:pt x="3048" y="850"/>
                </a:lnTo>
                <a:lnTo>
                  <a:pt x="2476" y="393"/>
                </a:lnTo>
                <a:lnTo>
                  <a:pt x="901" y="0"/>
                </a:lnTo>
                <a:close/>
              </a:path>
            </a:pathLst>
          </a:custGeom>
          <a:solidFill>
            <a:srgbClr val="FEBC1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4476944" y="245150"/>
            <a:ext cx="2715" cy="3801"/>
          </a:xfrm>
          <a:custGeom>
            <a:avLst/>
            <a:gdLst/>
            <a:ahLst/>
            <a:cxnLst/>
            <a:rect l="l" t="t" r="r" b="b"/>
            <a:pathLst>
              <a:path w="3175" h="4445">
                <a:moveTo>
                  <a:pt x="1333" y="0"/>
                </a:moveTo>
                <a:lnTo>
                  <a:pt x="0" y="368"/>
                </a:lnTo>
                <a:lnTo>
                  <a:pt x="888" y="2730"/>
                </a:lnTo>
                <a:lnTo>
                  <a:pt x="177" y="4013"/>
                </a:lnTo>
                <a:lnTo>
                  <a:pt x="2832" y="3225"/>
                </a:lnTo>
                <a:lnTo>
                  <a:pt x="1765" y="2514"/>
                </a:lnTo>
                <a:lnTo>
                  <a:pt x="1333" y="0"/>
                </a:lnTo>
                <a:close/>
              </a:path>
            </a:pathLst>
          </a:custGeom>
          <a:solidFill>
            <a:srgbClr val="FEBC1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4475847" y="240459"/>
            <a:ext cx="1629" cy="2715"/>
          </a:xfrm>
          <a:custGeom>
            <a:avLst/>
            <a:gdLst/>
            <a:ahLst/>
            <a:cxnLst/>
            <a:rect l="l" t="t" r="r" b="b"/>
            <a:pathLst>
              <a:path w="1904" h="3175">
                <a:moveTo>
                  <a:pt x="901" y="0"/>
                </a:moveTo>
                <a:lnTo>
                  <a:pt x="139" y="177"/>
                </a:lnTo>
                <a:lnTo>
                  <a:pt x="0" y="901"/>
                </a:lnTo>
                <a:lnTo>
                  <a:pt x="393" y="2476"/>
                </a:lnTo>
                <a:lnTo>
                  <a:pt x="850" y="3047"/>
                </a:lnTo>
                <a:lnTo>
                  <a:pt x="1600" y="2870"/>
                </a:lnTo>
                <a:lnTo>
                  <a:pt x="1752" y="2146"/>
                </a:lnTo>
                <a:lnTo>
                  <a:pt x="1358" y="558"/>
                </a:lnTo>
                <a:lnTo>
                  <a:pt x="901" y="0"/>
                </a:lnTo>
                <a:close/>
              </a:path>
            </a:pathLst>
          </a:custGeom>
          <a:solidFill>
            <a:srgbClr val="FEBC1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4478063" y="242685"/>
            <a:ext cx="2715" cy="1629"/>
          </a:xfrm>
          <a:custGeom>
            <a:avLst/>
            <a:gdLst/>
            <a:ahLst/>
            <a:cxnLst/>
            <a:rect l="l" t="t" r="r" b="b"/>
            <a:pathLst>
              <a:path w="3175" h="1904">
                <a:moveTo>
                  <a:pt x="2146" y="0"/>
                </a:moveTo>
                <a:lnTo>
                  <a:pt x="571" y="393"/>
                </a:lnTo>
                <a:lnTo>
                  <a:pt x="0" y="850"/>
                </a:lnTo>
                <a:lnTo>
                  <a:pt x="190" y="1600"/>
                </a:lnTo>
                <a:lnTo>
                  <a:pt x="901" y="1752"/>
                </a:lnTo>
                <a:lnTo>
                  <a:pt x="2489" y="1358"/>
                </a:lnTo>
                <a:lnTo>
                  <a:pt x="3048" y="901"/>
                </a:lnTo>
                <a:lnTo>
                  <a:pt x="2870" y="139"/>
                </a:lnTo>
                <a:lnTo>
                  <a:pt x="2146" y="0"/>
                </a:lnTo>
                <a:close/>
              </a:path>
            </a:pathLst>
          </a:custGeom>
          <a:solidFill>
            <a:srgbClr val="FEBC1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4473620" y="243782"/>
            <a:ext cx="2715" cy="1629"/>
          </a:xfrm>
          <a:custGeom>
            <a:avLst/>
            <a:gdLst/>
            <a:ahLst/>
            <a:cxnLst/>
            <a:rect l="l" t="t" r="r" b="b"/>
            <a:pathLst>
              <a:path w="3175" h="1904">
                <a:moveTo>
                  <a:pt x="2146" y="0"/>
                </a:moveTo>
                <a:lnTo>
                  <a:pt x="571" y="393"/>
                </a:lnTo>
                <a:lnTo>
                  <a:pt x="0" y="850"/>
                </a:lnTo>
                <a:lnTo>
                  <a:pt x="190" y="1600"/>
                </a:lnTo>
                <a:lnTo>
                  <a:pt x="901" y="1752"/>
                </a:lnTo>
                <a:lnTo>
                  <a:pt x="2489" y="1358"/>
                </a:lnTo>
                <a:lnTo>
                  <a:pt x="3048" y="901"/>
                </a:lnTo>
                <a:lnTo>
                  <a:pt x="2870" y="139"/>
                </a:lnTo>
                <a:lnTo>
                  <a:pt x="2146" y="0"/>
                </a:lnTo>
                <a:close/>
              </a:path>
            </a:pathLst>
          </a:custGeom>
          <a:solidFill>
            <a:srgbClr val="FEBC1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4476455" y="243271"/>
            <a:ext cx="1629" cy="1629"/>
          </a:xfrm>
          <a:custGeom>
            <a:avLst/>
            <a:gdLst/>
            <a:ahLst/>
            <a:cxnLst/>
            <a:rect l="l" t="t" r="r" b="b"/>
            <a:pathLst>
              <a:path w="1904" h="1904">
                <a:moveTo>
                  <a:pt x="1015" y="0"/>
                </a:moveTo>
                <a:lnTo>
                  <a:pt x="228" y="63"/>
                </a:lnTo>
                <a:lnTo>
                  <a:pt x="26" y="292"/>
                </a:lnTo>
                <a:lnTo>
                  <a:pt x="0" y="1181"/>
                </a:lnTo>
                <a:lnTo>
                  <a:pt x="342" y="1473"/>
                </a:lnTo>
                <a:lnTo>
                  <a:pt x="1130" y="1409"/>
                </a:lnTo>
                <a:lnTo>
                  <a:pt x="1325" y="1181"/>
                </a:lnTo>
                <a:lnTo>
                  <a:pt x="1358" y="292"/>
                </a:lnTo>
                <a:lnTo>
                  <a:pt x="101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4468657" y="243424"/>
            <a:ext cx="1086" cy="2715"/>
          </a:xfrm>
          <a:custGeom>
            <a:avLst/>
            <a:gdLst/>
            <a:ahLst/>
            <a:cxnLst/>
            <a:rect l="l" t="t" r="r" b="b"/>
            <a:pathLst>
              <a:path w="1270" h="3175">
                <a:moveTo>
                  <a:pt x="0" y="0"/>
                </a:moveTo>
                <a:lnTo>
                  <a:pt x="673" y="2679"/>
                </a:lnTo>
                <a:lnTo>
                  <a:pt x="1130" y="2527"/>
                </a:lnTo>
                <a:lnTo>
                  <a:pt x="1181" y="1816"/>
                </a:lnTo>
                <a:lnTo>
                  <a:pt x="673" y="520"/>
                </a:lnTo>
                <a:lnTo>
                  <a:pt x="304" y="101"/>
                </a:lnTo>
                <a:lnTo>
                  <a:pt x="0" y="0"/>
                </a:lnTo>
                <a:close/>
              </a:path>
            </a:pathLst>
          </a:custGeom>
          <a:solidFill>
            <a:srgbClr val="FEBC1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4470515" y="245020"/>
            <a:ext cx="2715" cy="1629"/>
          </a:xfrm>
          <a:custGeom>
            <a:avLst/>
            <a:gdLst/>
            <a:ahLst/>
            <a:cxnLst/>
            <a:rect l="l" t="t" r="r" b="b"/>
            <a:pathLst>
              <a:path w="3175" h="1904">
                <a:moveTo>
                  <a:pt x="1943" y="0"/>
                </a:moveTo>
                <a:lnTo>
                  <a:pt x="482" y="584"/>
                </a:lnTo>
                <a:lnTo>
                  <a:pt x="0" y="1104"/>
                </a:lnTo>
                <a:lnTo>
                  <a:pt x="266" y="1803"/>
                </a:lnTo>
                <a:lnTo>
                  <a:pt x="977" y="1841"/>
                </a:lnTo>
                <a:lnTo>
                  <a:pt x="2451" y="1257"/>
                </a:lnTo>
                <a:lnTo>
                  <a:pt x="2933" y="736"/>
                </a:lnTo>
                <a:lnTo>
                  <a:pt x="2654" y="50"/>
                </a:lnTo>
                <a:lnTo>
                  <a:pt x="1943" y="0"/>
                </a:lnTo>
                <a:close/>
              </a:path>
            </a:pathLst>
          </a:custGeom>
          <a:solidFill>
            <a:srgbClr val="FEBC1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4469493" y="246160"/>
            <a:ext cx="1086" cy="1086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495" y="0"/>
                </a:moveTo>
                <a:lnTo>
                  <a:pt x="0" y="63"/>
                </a:lnTo>
                <a:lnTo>
                  <a:pt x="19" y="254"/>
                </a:lnTo>
                <a:lnTo>
                  <a:pt x="546" y="1219"/>
                </a:lnTo>
                <a:lnTo>
                  <a:pt x="762" y="1092"/>
                </a:lnTo>
                <a:lnTo>
                  <a:pt x="812" y="254"/>
                </a:lnTo>
                <a:lnTo>
                  <a:pt x="49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4470297" y="247724"/>
            <a:ext cx="2715" cy="2715"/>
          </a:xfrm>
          <a:custGeom>
            <a:avLst/>
            <a:gdLst/>
            <a:ahLst/>
            <a:cxnLst/>
            <a:rect l="l" t="t" r="r" b="b"/>
            <a:pathLst>
              <a:path w="3175" h="3175">
                <a:moveTo>
                  <a:pt x="609" y="0"/>
                </a:moveTo>
                <a:lnTo>
                  <a:pt x="0" y="12"/>
                </a:lnTo>
                <a:lnTo>
                  <a:pt x="2070" y="3048"/>
                </a:lnTo>
                <a:lnTo>
                  <a:pt x="2959" y="2120"/>
                </a:lnTo>
                <a:lnTo>
                  <a:pt x="1841" y="1955"/>
                </a:lnTo>
                <a:lnTo>
                  <a:pt x="609" y="0"/>
                </a:lnTo>
                <a:close/>
              </a:path>
            </a:pathLst>
          </a:custGeom>
          <a:solidFill>
            <a:srgbClr val="FEBC1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4502355" y="243294"/>
            <a:ext cx="1086" cy="2715"/>
          </a:xfrm>
          <a:custGeom>
            <a:avLst/>
            <a:gdLst/>
            <a:ahLst/>
            <a:cxnLst/>
            <a:rect l="l" t="t" r="r" b="b"/>
            <a:pathLst>
              <a:path w="1270" h="3175">
                <a:moveTo>
                  <a:pt x="1117" y="0"/>
                </a:moveTo>
                <a:lnTo>
                  <a:pt x="825" y="139"/>
                </a:lnTo>
                <a:lnTo>
                  <a:pt x="508" y="533"/>
                </a:lnTo>
                <a:lnTo>
                  <a:pt x="0" y="1778"/>
                </a:lnTo>
                <a:lnTo>
                  <a:pt x="50" y="2489"/>
                </a:lnTo>
                <a:lnTo>
                  <a:pt x="419" y="2641"/>
                </a:lnTo>
                <a:lnTo>
                  <a:pt x="1117" y="0"/>
                </a:lnTo>
                <a:close/>
              </a:path>
            </a:pathLst>
          </a:custGeom>
          <a:solidFill>
            <a:srgbClr val="FEBC1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4499021" y="244868"/>
            <a:ext cx="2715" cy="1629"/>
          </a:xfrm>
          <a:custGeom>
            <a:avLst/>
            <a:gdLst/>
            <a:ahLst/>
            <a:cxnLst/>
            <a:rect l="l" t="t" r="r" b="b"/>
            <a:pathLst>
              <a:path w="3175" h="1904">
                <a:moveTo>
                  <a:pt x="977" y="0"/>
                </a:moveTo>
                <a:lnTo>
                  <a:pt x="266" y="50"/>
                </a:lnTo>
                <a:lnTo>
                  <a:pt x="0" y="736"/>
                </a:lnTo>
                <a:lnTo>
                  <a:pt x="482" y="1257"/>
                </a:lnTo>
                <a:lnTo>
                  <a:pt x="1955" y="1841"/>
                </a:lnTo>
                <a:lnTo>
                  <a:pt x="2654" y="1803"/>
                </a:lnTo>
                <a:lnTo>
                  <a:pt x="2933" y="1104"/>
                </a:lnTo>
                <a:lnTo>
                  <a:pt x="2451" y="584"/>
                </a:lnTo>
                <a:lnTo>
                  <a:pt x="977" y="0"/>
                </a:lnTo>
                <a:close/>
              </a:path>
            </a:pathLst>
          </a:custGeom>
          <a:solidFill>
            <a:srgbClr val="FEBC1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4501791" y="245997"/>
            <a:ext cx="1086" cy="1086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381" y="0"/>
                </a:moveTo>
                <a:lnTo>
                  <a:pt x="63" y="254"/>
                </a:lnTo>
                <a:lnTo>
                  <a:pt x="0" y="850"/>
                </a:lnTo>
                <a:lnTo>
                  <a:pt x="127" y="1079"/>
                </a:lnTo>
                <a:lnTo>
                  <a:pt x="317" y="1206"/>
                </a:lnTo>
                <a:lnTo>
                  <a:pt x="927" y="101"/>
                </a:lnTo>
                <a:lnTo>
                  <a:pt x="723" y="38"/>
                </a:lnTo>
                <a:lnTo>
                  <a:pt x="38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4499217" y="247562"/>
            <a:ext cx="2715" cy="2715"/>
          </a:xfrm>
          <a:custGeom>
            <a:avLst/>
            <a:gdLst/>
            <a:ahLst/>
            <a:cxnLst/>
            <a:rect l="l" t="t" r="r" b="b"/>
            <a:pathLst>
              <a:path w="3175" h="3175">
                <a:moveTo>
                  <a:pt x="2362" y="0"/>
                </a:moveTo>
                <a:lnTo>
                  <a:pt x="1117" y="1968"/>
                </a:lnTo>
                <a:lnTo>
                  <a:pt x="0" y="2133"/>
                </a:lnTo>
                <a:lnTo>
                  <a:pt x="888" y="3073"/>
                </a:lnTo>
                <a:lnTo>
                  <a:pt x="2959" y="25"/>
                </a:lnTo>
                <a:lnTo>
                  <a:pt x="2362" y="0"/>
                </a:lnTo>
                <a:close/>
              </a:path>
            </a:pathLst>
          </a:custGeom>
          <a:solidFill>
            <a:srgbClr val="FEBC1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4492071" y="249722"/>
            <a:ext cx="2172" cy="2172"/>
          </a:xfrm>
          <a:custGeom>
            <a:avLst/>
            <a:gdLst/>
            <a:ahLst/>
            <a:cxnLst/>
            <a:rect l="l" t="t" r="r" b="b"/>
            <a:pathLst>
              <a:path w="2539" h="2539">
                <a:moveTo>
                  <a:pt x="1028" y="0"/>
                </a:moveTo>
                <a:lnTo>
                  <a:pt x="1600" y="0"/>
                </a:lnTo>
                <a:lnTo>
                  <a:pt x="2057" y="457"/>
                </a:lnTo>
                <a:lnTo>
                  <a:pt x="2057" y="1028"/>
                </a:lnTo>
                <a:lnTo>
                  <a:pt x="2057" y="1587"/>
                </a:lnTo>
                <a:lnTo>
                  <a:pt x="1600" y="2044"/>
                </a:lnTo>
                <a:lnTo>
                  <a:pt x="1028" y="2044"/>
                </a:lnTo>
                <a:lnTo>
                  <a:pt x="469" y="2044"/>
                </a:lnTo>
                <a:lnTo>
                  <a:pt x="0" y="1587"/>
                </a:lnTo>
                <a:lnTo>
                  <a:pt x="0" y="1028"/>
                </a:lnTo>
                <a:lnTo>
                  <a:pt x="0" y="457"/>
                </a:lnTo>
                <a:lnTo>
                  <a:pt x="469" y="0"/>
                </a:lnTo>
                <a:lnTo>
                  <a:pt x="1028" y="0"/>
                </a:lnTo>
                <a:close/>
              </a:path>
            </a:pathLst>
          </a:custGeom>
          <a:ln w="3657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4492071" y="249722"/>
            <a:ext cx="2172" cy="2172"/>
          </a:xfrm>
          <a:custGeom>
            <a:avLst/>
            <a:gdLst/>
            <a:ahLst/>
            <a:cxnLst/>
            <a:rect l="l" t="t" r="r" b="b"/>
            <a:pathLst>
              <a:path w="2539" h="2539">
                <a:moveTo>
                  <a:pt x="1600" y="0"/>
                </a:moveTo>
                <a:lnTo>
                  <a:pt x="469" y="0"/>
                </a:lnTo>
                <a:lnTo>
                  <a:pt x="0" y="457"/>
                </a:lnTo>
                <a:lnTo>
                  <a:pt x="0" y="1587"/>
                </a:lnTo>
                <a:lnTo>
                  <a:pt x="469" y="2044"/>
                </a:lnTo>
                <a:lnTo>
                  <a:pt x="1600" y="2044"/>
                </a:lnTo>
                <a:lnTo>
                  <a:pt x="2057" y="1587"/>
                </a:lnTo>
                <a:lnTo>
                  <a:pt x="2057" y="457"/>
                </a:lnTo>
                <a:lnTo>
                  <a:pt x="16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4506255" y="269781"/>
            <a:ext cx="9231" cy="3801"/>
          </a:xfrm>
          <a:custGeom>
            <a:avLst/>
            <a:gdLst/>
            <a:ahLst/>
            <a:cxnLst/>
            <a:rect l="l" t="t" r="r" b="b"/>
            <a:pathLst>
              <a:path w="10795" h="4445">
                <a:moveTo>
                  <a:pt x="2260" y="0"/>
                </a:moveTo>
                <a:lnTo>
                  <a:pt x="1993" y="0"/>
                </a:lnTo>
                <a:lnTo>
                  <a:pt x="88" y="2921"/>
                </a:lnTo>
                <a:lnTo>
                  <a:pt x="0" y="3556"/>
                </a:lnTo>
                <a:lnTo>
                  <a:pt x="1650" y="3848"/>
                </a:lnTo>
                <a:lnTo>
                  <a:pt x="3403" y="3556"/>
                </a:lnTo>
                <a:lnTo>
                  <a:pt x="6337" y="2679"/>
                </a:lnTo>
                <a:lnTo>
                  <a:pt x="6629" y="2438"/>
                </a:lnTo>
                <a:lnTo>
                  <a:pt x="8864" y="2247"/>
                </a:lnTo>
                <a:lnTo>
                  <a:pt x="10185" y="2247"/>
                </a:lnTo>
                <a:lnTo>
                  <a:pt x="10170" y="1346"/>
                </a:lnTo>
                <a:lnTo>
                  <a:pt x="2895" y="1346"/>
                </a:lnTo>
                <a:lnTo>
                  <a:pt x="1993" y="546"/>
                </a:lnTo>
                <a:lnTo>
                  <a:pt x="2260" y="0"/>
                </a:lnTo>
                <a:close/>
              </a:path>
              <a:path w="10795" h="4445">
                <a:moveTo>
                  <a:pt x="10185" y="2247"/>
                </a:moveTo>
                <a:lnTo>
                  <a:pt x="8864" y="2247"/>
                </a:lnTo>
                <a:lnTo>
                  <a:pt x="9309" y="2628"/>
                </a:lnTo>
                <a:lnTo>
                  <a:pt x="10185" y="2730"/>
                </a:lnTo>
                <a:lnTo>
                  <a:pt x="10185" y="2247"/>
                </a:lnTo>
                <a:close/>
              </a:path>
              <a:path w="10795" h="4445">
                <a:moveTo>
                  <a:pt x="7200" y="139"/>
                </a:moveTo>
                <a:lnTo>
                  <a:pt x="6248" y="139"/>
                </a:lnTo>
                <a:lnTo>
                  <a:pt x="5346" y="279"/>
                </a:lnTo>
                <a:lnTo>
                  <a:pt x="2895" y="1346"/>
                </a:lnTo>
                <a:lnTo>
                  <a:pt x="10170" y="1346"/>
                </a:lnTo>
                <a:lnTo>
                  <a:pt x="9550" y="279"/>
                </a:lnTo>
                <a:lnTo>
                  <a:pt x="7200" y="139"/>
                </a:lnTo>
                <a:close/>
              </a:path>
            </a:pathLst>
          </a:custGeom>
          <a:solidFill>
            <a:srgbClr val="FEBC1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4503290" y="262754"/>
            <a:ext cx="6396" cy="358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4506438" y="262884"/>
            <a:ext cx="2237" cy="19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4551898" y="385774"/>
            <a:ext cx="73945" cy="3331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Прямоугольник 8"/>
          <p:cNvSpPr/>
          <p:nvPr/>
        </p:nvSpPr>
        <p:spPr>
          <a:xfrm>
            <a:off x="982869" y="133401"/>
            <a:ext cx="521488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altLang="ru-RU" sz="2400" dirty="0">
                <a:ln w="3175" cmpd="sng">
                  <a:solidFill>
                    <a:schemeClr val="tx1"/>
                  </a:solidFill>
                  <a:prstDash val="solid"/>
                </a:ln>
                <a:latin typeface="Century Gothic" panose="020B0502020202020204" pitchFamily="34" charset="0"/>
                <a:cs typeface="Times New Roman" pitchFamily="18" charset="0"/>
              </a:rPr>
              <a:t>Губернаторская программа </a:t>
            </a:r>
            <a:endParaRPr lang="en-US" altLang="ru-RU" sz="2400" dirty="0" smtClean="0">
              <a:ln w="3175" cmpd="sng">
                <a:solidFill>
                  <a:schemeClr val="tx1"/>
                </a:solidFill>
                <a:prstDash val="solid"/>
              </a:ln>
              <a:latin typeface="Century Gothic" panose="020B0502020202020204" pitchFamily="34" charset="0"/>
              <a:cs typeface="Times New Roman" pitchFamily="18" charset="0"/>
            </a:endParaRPr>
          </a:p>
          <a:p>
            <a:pPr algn="ctr"/>
            <a:r>
              <a:rPr lang="ru-RU" altLang="ru-RU" sz="2400" dirty="0" smtClean="0">
                <a:ln w="3175" cmpd="sng">
                  <a:solidFill>
                    <a:schemeClr val="tx1"/>
                  </a:solidFill>
                  <a:prstDash val="solid"/>
                </a:ln>
                <a:latin typeface="Century Gothic" panose="020B0502020202020204" pitchFamily="34" charset="0"/>
                <a:cs typeface="Times New Roman" pitchFamily="18" charset="0"/>
              </a:rPr>
              <a:t>поддержки  </a:t>
            </a:r>
            <a:r>
              <a:rPr lang="ru-RU" altLang="ru-RU" sz="2400" dirty="0">
                <a:ln w="3175" cmpd="sng">
                  <a:solidFill>
                    <a:schemeClr val="tx1"/>
                  </a:solidFill>
                  <a:prstDash val="solid"/>
                </a:ln>
                <a:latin typeface="Century Gothic" panose="020B0502020202020204" pitchFamily="34" charset="0"/>
                <a:cs typeface="Times New Roman" pitchFamily="18" charset="0"/>
              </a:rPr>
              <a:t>местных  инициатив</a:t>
            </a:r>
            <a:endParaRPr lang="ru-RU" sz="2394" dirty="0"/>
          </a:p>
        </p:txBody>
      </p:sp>
      <p:pic>
        <p:nvPicPr>
          <p:cNvPr id="124" name="Рисунок 123" descr="Безымянный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/>
          <a:stretch>
            <a:fillRect/>
          </a:stretch>
        </p:blipFill>
        <p:spPr>
          <a:xfrm>
            <a:off x="107571" y="1397035"/>
            <a:ext cx="1914946" cy="16982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5" name="Прямоугольник 124"/>
          <p:cNvSpPr>
            <a:spLocks noChangeArrowheads="1"/>
          </p:cNvSpPr>
          <p:nvPr/>
        </p:nvSpPr>
        <p:spPr bwMode="auto">
          <a:xfrm>
            <a:off x="1754343" y="1068884"/>
            <a:ext cx="3767018" cy="271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368"/>
              </a:lnSpc>
            </a:pPr>
            <a:r>
              <a:rPr lang="ru-RU" sz="1368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Участие в конкурсном отборе </a:t>
            </a:r>
            <a:r>
              <a:rPr lang="ru-RU" sz="1368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20</a:t>
            </a:r>
            <a:r>
              <a:rPr lang="en-US" sz="1368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20</a:t>
            </a:r>
            <a:r>
              <a:rPr lang="ru-RU" sz="1368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1368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года</a:t>
            </a:r>
          </a:p>
        </p:txBody>
      </p:sp>
      <p:grpSp>
        <p:nvGrpSpPr>
          <p:cNvPr id="126" name="Группа 125"/>
          <p:cNvGrpSpPr/>
          <p:nvPr/>
        </p:nvGrpSpPr>
        <p:grpSpPr>
          <a:xfrm>
            <a:off x="3137383" y="1473183"/>
            <a:ext cx="905863" cy="884117"/>
            <a:chOff x="2326599" y="1787934"/>
            <a:chExt cx="1080120" cy="1027836"/>
          </a:xfrm>
        </p:grpSpPr>
        <p:pic>
          <p:nvPicPr>
            <p:cNvPr id="127" name="Picture 2" descr="Картинки по запросу winner icon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2326599" y="2290899"/>
              <a:ext cx="504056" cy="52378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28" name="Picture 2" descr="Картинки по запросу winner icon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2902663" y="2291990"/>
              <a:ext cx="504056" cy="52378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29" name="Picture 2" descr="Картинки по запросу winner icon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2614631" y="1787934"/>
              <a:ext cx="504056" cy="52378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130" name="Прямоугольник 129"/>
          <p:cNvSpPr>
            <a:spLocks noChangeArrowheads="1"/>
          </p:cNvSpPr>
          <p:nvPr/>
        </p:nvSpPr>
        <p:spPr bwMode="auto">
          <a:xfrm rot="10800000" flipV="1">
            <a:off x="2829578" y="2427568"/>
            <a:ext cx="1616549" cy="810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368"/>
              </a:lnSpc>
            </a:pPr>
            <a:r>
              <a:rPr lang="ru-RU" sz="1368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 проекта стали победителями конкурсного отбора</a:t>
            </a:r>
          </a:p>
        </p:txBody>
      </p:sp>
      <p:graphicFrame>
        <p:nvGraphicFramePr>
          <p:cNvPr id="133" name="Диаграмма 132"/>
          <p:cNvGraphicFramePr/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750771890"/>
              </p:ext>
            </p:extLst>
          </p:nvPr>
        </p:nvGraphicFramePr>
        <p:xfrm>
          <a:off x="-1020353" y="3444312"/>
          <a:ext cx="4157736" cy="22409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134" name="Диаграмма 133"/>
          <p:cNvGraphicFramePr/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271635190"/>
              </p:ext>
            </p:extLst>
          </p:nvPr>
        </p:nvGraphicFramePr>
        <p:xfrm>
          <a:off x="1239499" y="3413988"/>
          <a:ext cx="4031384" cy="22980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sp>
        <p:nvSpPr>
          <p:cNvPr id="135" name="Овал 134"/>
          <p:cNvSpPr/>
          <p:nvPr/>
        </p:nvSpPr>
        <p:spPr bwMode="auto">
          <a:xfrm>
            <a:off x="503193" y="6928912"/>
            <a:ext cx="307873" cy="30790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flat">
            <a:bevelT w="203200" h="2032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ru-RU" b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36" name="TextBox 135"/>
          <p:cNvSpPr txBox="1"/>
          <p:nvPr/>
        </p:nvSpPr>
        <p:spPr>
          <a:xfrm>
            <a:off x="866982" y="6826193"/>
            <a:ext cx="1588265" cy="7238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68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Средства </a:t>
            </a:r>
            <a:endParaRPr lang="en-US" sz="1368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ru-RU" sz="1368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бюджета </a:t>
            </a:r>
            <a:r>
              <a:rPr lang="ru-RU" sz="1368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города, млн. руб.</a:t>
            </a:r>
          </a:p>
        </p:txBody>
      </p:sp>
      <p:sp>
        <p:nvSpPr>
          <p:cNvPr id="137" name="Овал 136"/>
          <p:cNvSpPr/>
          <p:nvPr/>
        </p:nvSpPr>
        <p:spPr bwMode="auto">
          <a:xfrm>
            <a:off x="2616940" y="6928912"/>
            <a:ext cx="307907" cy="307909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flat">
            <a:bevelT w="203200" h="2032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ru-RU" b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38" name="TextBox 137"/>
          <p:cNvSpPr txBox="1"/>
          <p:nvPr/>
        </p:nvSpPr>
        <p:spPr>
          <a:xfrm>
            <a:off x="2924944" y="6888133"/>
            <a:ext cx="202255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368"/>
              </a:lnSpc>
            </a:pPr>
            <a:r>
              <a:rPr lang="ru-RU" sz="1368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Средства </a:t>
            </a:r>
            <a:endParaRPr lang="en-US" sz="1368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ts val="1368"/>
              </a:lnSpc>
            </a:pPr>
            <a:r>
              <a:rPr lang="ru-RU" sz="1368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физ</a:t>
            </a:r>
            <a:r>
              <a:rPr lang="ru-RU" sz="1368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и юр. лиц, </a:t>
            </a:r>
            <a:endParaRPr lang="en-US" sz="1368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ts val="1368"/>
              </a:lnSpc>
            </a:pPr>
            <a:r>
              <a:rPr lang="ru-RU" sz="1368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млн</a:t>
            </a:r>
            <a:r>
              <a:rPr lang="ru-RU" sz="1368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руб.</a:t>
            </a:r>
          </a:p>
        </p:txBody>
      </p:sp>
      <p:sp>
        <p:nvSpPr>
          <p:cNvPr id="139" name="Овал 138"/>
          <p:cNvSpPr/>
          <p:nvPr/>
        </p:nvSpPr>
        <p:spPr bwMode="auto">
          <a:xfrm>
            <a:off x="4588870" y="6959881"/>
            <a:ext cx="307907" cy="307909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flat">
            <a:bevelT w="203200" h="2032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ru-RU" b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40" name="TextBox 139"/>
          <p:cNvSpPr txBox="1"/>
          <p:nvPr/>
        </p:nvSpPr>
        <p:spPr>
          <a:xfrm>
            <a:off x="4929143" y="6888133"/>
            <a:ext cx="202255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368"/>
              </a:lnSpc>
            </a:pPr>
            <a:r>
              <a:rPr lang="ru-RU" sz="1368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Субсидия</a:t>
            </a:r>
            <a:endParaRPr lang="en-US" sz="1368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ts val="1368"/>
              </a:lnSpc>
            </a:pPr>
            <a:r>
              <a:rPr lang="ru-RU" sz="1368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1368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из краевого бюджета, млн. руб.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627885" y="5925073"/>
            <a:ext cx="1087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2018 год</a:t>
            </a:r>
            <a:endParaRPr lang="ru-RU" b="1" dirty="0"/>
          </a:p>
        </p:txBody>
      </p:sp>
      <p:sp>
        <p:nvSpPr>
          <p:cNvPr id="141" name="TextBox 140"/>
          <p:cNvSpPr txBox="1"/>
          <p:nvPr/>
        </p:nvSpPr>
        <p:spPr>
          <a:xfrm>
            <a:off x="2924847" y="5925073"/>
            <a:ext cx="10863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2019 год</a:t>
            </a:r>
            <a:endParaRPr lang="ru-RU" b="1" dirty="0"/>
          </a:p>
        </p:txBody>
      </p:sp>
      <p:graphicFrame>
        <p:nvGraphicFramePr>
          <p:cNvPr id="100" name="Диаграмма 99"/>
          <p:cNvGraphicFramePr/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4232812011"/>
              </p:ext>
            </p:extLst>
          </p:nvPr>
        </p:nvGraphicFramePr>
        <p:xfrm>
          <a:off x="4185648" y="3368789"/>
          <a:ext cx="3224678" cy="2901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  <p:sp>
        <p:nvSpPr>
          <p:cNvPr id="101" name="TextBox 100"/>
          <p:cNvSpPr txBox="1"/>
          <p:nvPr/>
        </p:nvSpPr>
        <p:spPr>
          <a:xfrm>
            <a:off x="5112187" y="5925073"/>
            <a:ext cx="1098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20</a:t>
            </a:r>
            <a:r>
              <a:rPr lang="en-US" b="1" dirty="0" smtClean="0"/>
              <a:t>20 </a:t>
            </a:r>
            <a:r>
              <a:rPr lang="ru-RU" b="1" dirty="0" smtClean="0"/>
              <a:t>год</a:t>
            </a:r>
            <a:endParaRPr lang="ru-RU" b="1" dirty="0"/>
          </a:p>
        </p:txBody>
      </p:sp>
      <p:sp>
        <p:nvSpPr>
          <p:cNvPr id="65" name="TextBox 6"/>
          <p:cNvSpPr txBox="1">
            <a:spLocks noChangeArrowheads="1"/>
          </p:cNvSpPr>
          <p:nvPr/>
        </p:nvSpPr>
        <p:spPr bwMode="auto">
          <a:xfrm>
            <a:off x="6470559" y="8782489"/>
            <a:ext cx="46187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46</a:t>
            </a:r>
            <a:endParaRPr lang="ru-RU" altLang="ru-RU" sz="16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3906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/>
          <p:cNvSpPr txBox="1"/>
          <p:nvPr/>
        </p:nvSpPr>
        <p:spPr>
          <a:xfrm>
            <a:off x="692696" y="878546"/>
            <a:ext cx="5760640" cy="420564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2133" b="1" dirty="0">
                <a:ln/>
                <a:solidFill>
                  <a:srgbClr val="9BBB59"/>
                </a:solidFill>
                <a:latin typeface="Times New Roman" pitchFamily="18" charset="0"/>
                <a:cs typeface="Times New Roman" pitchFamily="18" charset="0"/>
              </a:rPr>
              <a:t>ОСНОВНЫЕ  НАПРАВЛЕНИЯ  РАСХОДОВ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3356992" y="2205392"/>
            <a:ext cx="1656184" cy="117999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4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4BACC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4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4BACC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дорог</a:t>
            </a:r>
            <a:endParaRPr lang="ru-RU" sz="1400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solidFill>
                <a:srgbClr val="4BACC6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4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4BACC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 </a:t>
            </a:r>
            <a:r>
              <a:rPr lang="ru-RU" sz="14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4BACC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</a:t>
            </a:r>
            <a:r>
              <a:rPr lang="ru-RU" sz="14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4BACC6">
                    <a:lumMod val="50000"/>
                  </a:srgbClr>
                </a:solidFill>
              </a:rPr>
              <a:t>. 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5051400" y="2205391"/>
            <a:ext cx="1617960" cy="117999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4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4BACC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Ремонт автомобильной дороги по ул. Маяковского</a:t>
            </a:r>
            <a:endParaRPr lang="ru-RU" sz="1400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solidFill>
                <a:srgbClr val="4BACC6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4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4BACC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44 млн</a:t>
            </a:r>
            <a:r>
              <a:rPr lang="ru-RU" sz="14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4BACC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</a:t>
            </a:r>
            <a:r>
              <a:rPr lang="ru-RU" sz="14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4BACC6">
                    <a:lumMod val="50000"/>
                  </a:srgbClr>
                </a:solidFill>
              </a:rPr>
              <a:t>.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5051401" y="3475752"/>
            <a:ext cx="1617960" cy="122503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0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4BACC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Реконструкция существующего объекта «Путепровод поул. Гагарина через железную дорогу в городе Невинномысске» </a:t>
            </a:r>
            <a:endParaRPr lang="ru-RU" sz="1000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solidFill>
                <a:srgbClr val="4BACC6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0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4BACC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773,7 </a:t>
            </a:r>
            <a:r>
              <a:rPr lang="ru-RU" sz="10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4BACC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руб. 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739280" y="1341681"/>
            <a:ext cx="3803670" cy="4617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2401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 год – </a:t>
            </a:r>
            <a:r>
              <a:rPr lang="ru-RU" sz="2401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1068,5 млн</a:t>
            </a:r>
            <a:r>
              <a:rPr lang="ru-RU" sz="2401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руб.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3370878" y="3475752"/>
            <a:ext cx="1642298" cy="122503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1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4BACC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Ремонт автомобильных дорог общего пользования местного значения в границах города</a:t>
            </a:r>
            <a:endParaRPr lang="ru-RU" sz="1100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solidFill>
                <a:srgbClr val="4BACC6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1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4BACC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6,9  </a:t>
            </a:r>
            <a:r>
              <a:rPr lang="ru-RU" sz="11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4BACC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руб. </a:t>
            </a:r>
          </a:p>
        </p:txBody>
      </p:sp>
      <p:sp>
        <p:nvSpPr>
          <p:cNvPr id="14" name="Прямоугольник 13"/>
          <p:cNvSpPr/>
          <p:nvPr>
            <p:custDataLst>
              <p:tags r:id="rId1"/>
            </p:custDataLst>
          </p:nvPr>
        </p:nvSpPr>
        <p:spPr>
          <a:xfrm>
            <a:off x="285366" y="351374"/>
            <a:ext cx="6453336" cy="412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500"/>
              </a:lnSpc>
              <a:spcBef>
                <a:spcPct val="0"/>
              </a:spcBef>
              <a:defRPr/>
            </a:pPr>
            <a:r>
              <a:rPr lang="ru-RU" altLang="ru-RU" sz="3600" dirty="0" smtClean="0">
                <a:ln w="3175" cmpd="sng">
                  <a:solidFill>
                    <a:schemeClr val="tx1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Дорожный  фонд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253023" y="4791155"/>
            <a:ext cx="1656184" cy="122503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0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4BACC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Ремонт автомобильных дорог общего пользования по ул. Баумана, Загородная, Матросова и объездной дороги 100 микрорайона</a:t>
            </a:r>
            <a:endParaRPr lang="ru-RU" sz="1000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solidFill>
                <a:srgbClr val="4BACC6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0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4BACC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220,9  </a:t>
            </a:r>
            <a:r>
              <a:rPr lang="ru-RU" sz="10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4BACC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руб. 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0879" y="6016191"/>
            <a:ext cx="3487122" cy="2652064"/>
          </a:xfrm>
          <a:prstGeom prst="rect">
            <a:avLst/>
          </a:prstGeom>
        </p:spPr>
      </p:pic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2632753587"/>
              </p:ext>
            </p:extLst>
          </p:nvPr>
        </p:nvGraphicFramePr>
        <p:xfrm>
          <a:off x="421072" y="1651472"/>
          <a:ext cx="2791904" cy="19762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2" name="Picture 9" descr="http://moziru.com/images/asphalt-clipart-zigzag-road-1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5978" y="3614237"/>
            <a:ext cx="3809625" cy="5033818"/>
          </a:xfrm>
          <a:prstGeom prst="rect">
            <a:avLst/>
          </a:prstGeom>
          <a:noFill/>
        </p:spPr>
      </p:pic>
      <p:sp>
        <p:nvSpPr>
          <p:cNvPr id="17" name="TextBox 6"/>
          <p:cNvSpPr txBox="1">
            <a:spLocks noChangeArrowheads="1"/>
          </p:cNvSpPr>
          <p:nvPr/>
        </p:nvSpPr>
        <p:spPr bwMode="auto">
          <a:xfrm>
            <a:off x="6470559" y="8782489"/>
            <a:ext cx="46187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47</a:t>
            </a:r>
            <a:endParaRPr lang="ru-RU" altLang="ru-RU" sz="16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8165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4149080" y="5538330"/>
            <a:ext cx="2628908" cy="648072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sz="1050" b="1" dirty="0">
              <a:solidFill>
                <a:prstClr val="white"/>
              </a:solidFill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6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 год – 274,2 млн. руб.</a:t>
            </a:r>
            <a:endParaRPr lang="ru-RU" sz="16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sz="16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трелка: влево 10">
            <a:extLst>
              <a:ext uri="{FF2B5EF4-FFF2-40B4-BE49-F238E27FC236}">
                <a16:creationId xmlns="" xmlns:a16="http://schemas.microsoft.com/office/drawing/2014/main" id="{7508EB62-E2B7-4D2A-BB6C-754A270A12F2}"/>
              </a:ext>
            </a:extLst>
          </p:cNvPr>
          <p:cNvSpPr/>
          <p:nvPr/>
        </p:nvSpPr>
        <p:spPr>
          <a:xfrm>
            <a:off x="3966775" y="553596"/>
            <a:ext cx="2646124" cy="1798776"/>
          </a:xfrm>
          <a:prstGeom prst="leftArrow">
            <a:avLst>
              <a:gd name="adj1" fmla="val 62131"/>
              <a:gd name="adj2" fmla="val 26671"/>
            </a:avLst>
          </a:prstGeom>
          <a:solidFill>
            <a:schemeClr val="accent4">
              <a:lumMod val="40000"/>
              <a:lumOff val="60000"/>
              <a:alpha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4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Благоустройство </a:t>
            </a:r>
            <a:r>
              <a:rPr lang="ru-RU" sz="14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бульвара Мира </a:t>
            </a:r>
            <a:r>
              <a:rPr lang="en-US" sz="14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 </a:t>
            </a:r>
            <a:r>
              <a:rPr lang="ru-RU" sz="14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очередь </a:t>
            </a:r>
            <a:endParaRPr lang="en-US" sz="1400" dirty="0" smtClean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4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4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улицы Гагарина до ЗАГСа</a:t>
            </a:r>
            <a:r>
              <a:rPr lang="ru-RU" sz="14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1400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149080" y="2406828"/>
            <a:ext cx="2561165" cy="68018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6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 год – 94,2 млн. руб</a:t>
            </a:r>
            <a:r>
              <a:rPr lang="ru-RU" sz="1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" name="Стрелка влево 1"/>
          <p:cNvSpPr/>
          <p:nvPr/>
        </p:nvSpPr>
        <p:spPr>
          <a:xfrm>
            <a:off x="4059414" y="3276257"/>
            <a:ext cx="2670575" cy="2087831"/>
          </a:xfrm>
          <a:prstGeom prst="leftArrow">
            <a:avLst>
              <a:gd name="adj1" fmla="val 50000"/>
              <a:gd name="adj2" fmla="val 28000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Благоустройство 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Зоны отдыха по улице Белово (пляжи</a:t>
            </a:r>
            <a:r>
              <a:rPr lang="ru-RU" sz="16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1600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2510321C-F339-4389-B678-C4AA26F7ECC3}"/>
              </a:ext>
            </a:extLst>
          </p:cNvPr>
          <p:cNvSpPr txBox="1"/>
          <p:nvPr/>
        </p:nvSpPr>
        <p:spPr>
          <a:xfrm>
            <a:off x="548680" y="38895"/>
            <a:ext cx="577871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ln w="900" cmpd="sng">
                  <a:solidFill>
                    <a:srgbClr val="4F81BD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rgbClr val="4F81BD">
                      <a:satMod val="190000"/>
                      <a:tint val="100000"/>
                      <a:alpha val="74000"/>
                    </a:srgbClr>
                  </a:innerShdw>
                </a:effectLst>
                <a:latin typeface="Corbel"/>
                <a:cs typeface="+mn-cs"/>
              </a:rPr>
              <a:t>ОБЩЕСТВЕННО-ЗНАЧИМЫЕ </a:t>
            </a:r>
            <a:r>
              <a:rPr lang="ru-RU" sz="1600" b="1" dirty="0" smtClean="0">
                <a:ln w="900" cmpd="sng">
                  <a:solidFill>
                    <a:srgbClr val="4F81BD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rgbClr val="4F81BD">
                      <a:satMod val="190000"/>
                      <a:tint val="100000"/>
                      <a:alpha val="74000"/>
                    </a:srgbClr>
                  </a:innerShdw>
                </a:effectLst>
                <a:latin typeface="Corbel"/>
                <a:cs typeface="+mn-cs"/>
              </a:rPr>
              <a:t>ИНВЕСТИЦИОННЫЕ ПРОЕКТЫ В </a:t>
            </a:r>
            <a:r>
              <a:rPr lang="ru-RU" sz="1600" b="1" dirty="0" smtClean="0">
                <a:ln w="900" cmpd="sng">
                  <a:solidFill>
                    <a:srgbClr val="4F81BD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rgbClr val="4F81BD">
                      <a:satMod val="190000"/>
                      <a:tint val="100000"/>
                      <a:alpha val="74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2020</a:t>
            </a:r>
            <a:r>
              <a:rPr lang="ru-RU" sz="1600" b="1" dirty="0" smtClean="0">
                <a:ln w="900" cmpd="sng">
                  <a:solidFill>
                    <a:srgbClr val="4F81BD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rgbClr val="4F81BD">
                      <a:satMod val="190000"/>
                      <a:tint val="100000"/>
                      <a:alpha val="74000"/>
                    </a:srgbClr>
                  </a:innerShdw>
                </a:effectLst>
                <a:latin typeface="Corbel"/>
                <a:cs typeface="+mn-cs"/>
              </a:rPr>
              <a:t> ГОДУ</a:t>
            </a:r>
            <a:endParaRPr lang="ru-RU" sz="1600" b="1" dirty="0">
              <a:ln w="900" cmpd="sng">
                <a:solidFill>
                  <a:srgbClr val="4F81BD">
                    <a:satMod val="190000"/>
                    <a:alpha val="55000"/>
                  </a:srgbClr>
                </a:solidFill>
                <a:prstDash val="solid"/>
              </a:ln>
              <a:solidFill>
                <a:srgbClr val="FF0000"/>
              </a:solidFill>
              <a:effectLst>
                <a:innerShdw blurRad="101600" dist="76200" dir="5400000">
                  <a:srgbClr val="4F81BD">
                    <a:satMod val="190000"/>
                    <a:tint val="100000"/>
                    <a:alpha val="74000"/>
                  </a:srgbClr>
                </a:innerShdw>
              </a:effectLst>
              <a:latin typeface="Corbel"/>
              <a:cs typeface="+mn-cs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729" y="562115"/>
            <a:ext cx="3803774" cy="27268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730" y="3321279"/>
            <a:ext cx="3683318" cy="25410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Стрелка влево 13"/>
          <p:cNvSpPr/>
          <p:nvPr/>
        </p:nvSpPr>
        <p:spPr>
          <a:xfrm>
            <a:off x="4059414" y="6313027"/>
            <a:ext cx="2670575" cy="1911188"/>
          </a:xfrm>
          <a:prstGeom prst="leftArrow">
            <a:avLst>
              <a:gd name="adj1" fmla="val 50000"/>
              <a:gd name="adj2" fmla="val 28000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Капитальный ремонт </a:t>
            </a:r>
            <a:r>
              <a:rPr lang="ru-RU" sz="12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2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учреждении </a:t>
            </a:r>
            <a:r>
              <a:rPr lang="ru-RU" sz="12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дополнительного образования детско-юношеская спортивная школа «Рекорд</a:t>
            </a:r>
            <a:r>
              <a:rPr lang="ru-RU" sz="12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200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149080" y="8321541"/>
            <a:ext cx="2628908" cy="648072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sz="1050" b="1" dirty="0">
              <a:solidFill>
                <a:prstClr val="white"/>
              </a:solidFill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6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 год – 64,1 млн. руб.</a:t>
            </a:r>
            <a:endParaRPr lang="ru-RU" sz="16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sz="16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53" y="6186403"/>
            <a:ext cx="3706127" cy="28070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TextBox 6"/>
          <p:cNvSpPr txBox="1">
            <a:spLocks noChangeArrowheads="1"/>
          </p:cNvSpPr>
          <p:nvPr/>
        </p:nvSpPr>
        <p:spPr bwMode="auto">
          <a:xfrm>
            <a:off x="6499953" y="8834600"/>
            <a:ext cx="46187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48</a:t>
            </a:r>
            <a:endParaRPr lang="ru-RU" altLang="ru-RU" sz="16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3926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трелка влево 9"/>
          <p:cNvSpPr/>
          <p:nvPr/>
        </p:nvSpPr>
        <p:spPr>
          <a:xfrm>
            <a:off x="2094217" y="3171591"/>
            <a:ext cx="3821693" cy="2049922"/>
          </a:xfrm>
          <a:prstGeom prst="leftArrow">
            <a:avLst/>
          </a:prstGeom>
          <a:gradFill flip="none" rotWithShape="1">
            <a:gsLst>
              <a:gs pos="0">
                <a:schemeClr val="accent2">
                  <a:lumMod val="0"/>
                  <a:lumOff val="100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Строительство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детского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технопарка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Кванториум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Общий объем инвестиций более</a:t>
            </a:r>
            <a:r>
              <a:rPr lang="ru-RU" sz="1100" dirty="0">
                <a:latin typeface="Century Gothic" panose="020B0502020202020204" pitchFamily="34" charset="0"/>
              </a:rPr>
              <a:t> </a:t>
            </a:r>
            <a:endParaRPr lang="ru-RU" sz="1100" dirty="0" smtClean="0">
              <a:latin typeface="Century Gothic" panose="020B0502020202020204" pitchFamily="34" charset="0"/>
            </a:endParaRPr>
          </a:p>
          <a:p>
            <a:pPr algn="ctr"/>
            <a:r>
              <a:rPr lang="ru-RU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136 </a:t>
            </a:r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рублей</a:t>
            </a:r>
          </a:p>
        </p:txBody>
      </p:sp>
      <p:sp>
        <p:nvSpPr>
          <p:cNvPr id="12" name="Стрелка влево 11"/>
          <p:cNvSpPr/>
          <p:nvPr/>
        </p:nvSpPr>
        <p:spPr>
          <a:xfrm>
            <a:off x="3814907" y="5416018"/>
            <a:ext cx="2916124" cy="2612366"/>
          </a:xfrm>
          <a:prstGeom prst="leftArrow">
            <a:avLst/>
          </a:prstGeom>
          <a:gradFill flip="none" rotWithShape="1">
            <a:gsLst>
              <a:gs pos="0">
                <a:schemeClr val="accent2">
                  <a:lumMod val="0"/>
                  <a:lumOff val="100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Реконструкция </a:t>
            </a:r>
            <a:r>
              <a:rPr lang="ru-RU" sz="12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объекта </a:t>
            </a:r>
          </a:p>
          <a:p>
            <a:pPr algn="ctr"/>
            <a:r>
              <a:rPr lang="ru-RU" sz="12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«Путепровод по улице Гагарина через железную дорогу в </a:t>
            </a:r>
          </a:p>
          <a:p>
            <a:pPr algn="ctr"/>
            <a:r>
              <a:rPr lang="ru-RU" sz="12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городе Невинномысске</a:t>
            </a:r>
            <a:r>
              <a:rPr lang="ru-RU" sz="12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200" b="1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utoShape 6" descr="https://ivgoradm.ru/attaches/20170921_10092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86" y="5286348"/>
            <a:ext cx="3970978" cy="35080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Скругленный прямоугольник 13"/>
          <p:cNvSpPr/>
          <p:nvPr/>
        </p:nvSpPr>
        <p:spPr>
          <a:xfrm>
            <a:off x="4089304" y="8028384"/>
            <a:ext cx="2628908" cy="648072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sz="1050" b="1" dirty="0">
              <a:solidFill>
                <a:prstClr val="white"/>
              </a:solidFill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6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 год – 773,7 млн. руб.</a:t>
            </a:r>
            <a:endParaRPr lang="ru-RU" sz="16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sz="1050" b="1" dirty="0">
              <a:solidFill>
                <a:prstClr val="white"/>
              </a:solidFill>
            </a:endParaRPr>
          </a:p>
        </p:txBody>
      </p:sp>
      <p:graphicFrame>
        <p:nvGraphicFramePr>
          <p:cNvPr id="15" name="Схема 14"/>
          <p:cNvGraphicFramePr/>
          <p:nvPr>
            <p:extLst>
              <p:ext uri="{D42A27DB-BD31-4B8C-83A1-F6EECF244321}">
                <p14:modId xmlns:p14="http://schemas.microsoft.com/office/powerpoint/2010/main" val="4128961634"/>
              </p:ext>
            </p:extLst>
          </p:nvPr>
        </p:nvGraphicFramePr>
        <p:xfrm>
          <a:off x="34086" y="0"/>
          <a:ext cx="6823914" cy="37079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extBox 6"/>
          <p:cNvSpPr txBox="1">
            <a:spLocks noChangeArrowheads="1"/>
          </p:cNvSpPr>
          <p:nvPr/>
        </p:nvSpPr>
        <p:spPr bwMode="auto">
          <a:xfrm>
            <a:off x="6470559" y="8782489"/>
            <a:ext cx="46187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49</a:t>
            </a:r>
            <a:endParaRPr lang="ru-RU" altLang="ru-RU" sz="16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1260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083" name="Прямоугольник 4"/>
          <p:cNvSpPr>
            <a:spLocks noChangeArrowheads="1"/>
          </p:cNvSpPr>
          <p:nvPr/>
        </p:nvSpPr>
        <p:spPr bwMode="auto">
          <a:xfrm>
            <a:off x="5685165" y="692182"/>
            <a:ext cx="87658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млн. руб.</a:t>
            </a:r>
            <a:endParaRPr lang="ru-RU" altLang="ru-RU" sz="1200" dirty="0">
              <a:solidFill>
                <a:srgbClr val="000000"/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692696" y="208365"/>
            <a:ext cx="5688632" cy="582641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82500" lnSpcReduction="2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ru-RU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сновные характеристики бюджета города Невинномысска</a:t>
            </a:r>
            <a:endParaRPr lang="ru-RU" sz="2475" dirty="0">
              <a:latin typeface="Arial Black" panose="020B0A04020102020204" pitchFamily="34" charset="0"/>
            </a:endParaRPr>
          </a:p>
        </p:txBody>
      </p:sp>
      <p:sp>
        <p:nvSpPr>
          <p:cNvPr id="8" name="Freeform 13">
            <a:extLst>
              <a:ext uri="{FF2B5EF4-FFF2-40B4-BE49-F238E27FC236}">
                <a16:creationId xmlns="" xmlns:a16="http://schemas.microsoft.com/office/drawing/2014/main" id="{E18242A4-31C7-4940-B567-792D8F5F9D58}"/>
              </a:ext>
            </a:extLst>
          </p:cNvPr>
          <p:cNvSpPr>
            <a:spLocks/>
          </p:cNvSpPr>
          <p:nvPr/>
        </p:nvSpPr>
        <p:spPr bwMode="auto">
          <a:xfrm>
            <a:off x="110038" y="5003376"/>
            <a:ext cx="1504536" cy="1599910"/>
          </a:xfrm>
          <a:custGeom>
            <a:avLst/>
            <a:gdLst>
              <a:gd name="T0" fmla="*/ 81 w 276"/>
              <a:gd name="T1" fmla="*/ 219 h 274"/>
              <a:gd name="T2" fmla="*/ 71 w 276"/>
              <a:gd name="T3" fmla="*/ 239 h 274"/>
              <a:gd name="T4" fmla="*/ 54 w 276"/>
              <a:gd name="T5" fmla="*/ 260 h 274"/>
              <a:gd name="T6" fmla="*/ 17 w 276"/>
              <a:gd name="T7" fmla="*/ 250 h 274"/>
              <a:gd name="T8" fmla="*/ 28 w 276"/>
              <a:gd name="T9" fmla="*/ 215 h 274"/>
              <a:gd name="T10" fmla="*/ 53 w 276"/>
              <a:gd name="T11" fmla="*/ 201 h 274"/>
              <a:gd name="T12" fmla="*/ 60 w 276"/>
              <a:gd name="T13" fmla="*/ 197 h 274"/>
              <a:gd name="T14" fmla="*/ 0 w 276"/>
              <a:gd name="T15" fmla="*/ 137 h 274"/>
              <a:gd name="T16" fmla="*/ 48 w 276"/>
              <a:gd name="T17" fmla="*/ 91 h 274"/>
              <a:gd name="T18" fmla="*/ 56 w 276"/>
              <a:gd name="T19" fmla="*/ 106 h 274"/>
              <a:gd name="T20" fmla="*/ 107 w 276"/>
              <a:gd name="T21" fmla="*/ 126 h 274"/>
              <a:gd name="T22" fmla="*/ 129 w 276"/>
              <a:gd name="T23" fmla="*/ 91 h 274"/>
              <a:gd name="T24" fmla="*/ 99 w 276"/>
              <a:gd name="T25" fmla="*/ 51 h 274"/>
              <a:gd name="T26" fmla="*/ 97 w 276"/>
              <a:gd name="T27" fmla="*/ 50 h 274"/>
              <a:gd name="T28" fmla="*/ 92 w 276"/>
              <a:gd name="T29" fmla="*/ 47 h 274"/>
              <a:gd name="T30" fmla="*/ 139 w 276"/>
              <a:gd name="T31" fmla="*/ 0 h 274"/>
              <a:gd name="T32" fmla="*/ 196 w 276"/>
              <a:gd name="T33" fmla="*/ 58 h 274"/>
              <a:gd name="T34" fmla="*/ 212 w 276"/>
              <a:gd name="T35" fmla="*/ 28 h 274"/>
              <a:gd name="T36" fmla="*/ 248 w 276"/>
              <a:gd name="T37" fmla="*/ 15 h 274"/>
              <a:gd name="T38" fmla="*/ 262 w 276"/>
              <a:gd name="T39" fmla="*/ 45 h 274"/>
              <a:gd name="T40" fmla="*/ 240 w 276"/>
              <a:gd name="T41" fmla="*/ 68 h 274"/>
              <a:gd name="T42" fmla="*/ 221 w 276"/>
              <a:gd name="T43" fmla="*/ 78 h 274"/>
              <a:gd name="T44" fmla="*/ 218 w 276"/>
              <a:gd name="T45" fmla="*/ 80 h 274"/>
              <a:gd name="T46" fmla="*/ 239 w 276"/>
              <a:gd name="T47" fmla="*/ 100 h 274"/>
              <a:gd name="T48" fmla="*/ 273 w 276"/>
              <a:gd name="T49" fmla="*/ 135 h 274"/>
              <a:gd name="T50" fmla="*/ 273 w 276"/>
              <a:gd name="T51" fmla="*/ 140 h 274"/>
              <a:gd name="T52" fmla="*/ 221 w 276"/>
              <a:gd name="T53" fmla="*/ 192 h 274"/>
              <a:gd name="T54" fmla="*/ 218 w 276"/>
              <a:gd name="T55" fmla="*/ 196 h 274"/>
              <a:gd name="T56" fmla="*/ 238 w 276"/>
              <a:gd name="T57" fmla="*/ 206 h 274"/>
              <a:gd name="T58" fmla="*/ 259 w 276"/>
              <a:gd name="T59" fmla="*/ 229 h 274"/>
              <a:gd name="T60" fmla="*/ 251 w 276"/>
              <a:gd name="T61" fmla="*/ 256 h 274"/>
              <a:gd name="T62" fmla="*/ 221 w 276"/>
              <a:gd name="T63" fmla="*/ 257 h 274"/>
              <a:gd name="T64" fmla="*/ 203 w 276"/>
              <a:gd name="T65" fmla="*/ 234 h 274"/>
              <a:gd name="T66" fmla="*/ 195 w 276"/>
              <a:gd name="T67" fmla="*/ 218 h 274"/>
              <a:gd name="T68" fmla="*/ 171 w 276"/>
              <a:gd name="T69" fmla="*/ 242 h 274"/>
              <a:gd name="T70" fmla="*/ 142 w 276"/>
              <a:gd name="T71" fmla="*/ 271 h 274"/>
              <a:gd name="T72" fmla="*/ 134 w 276"/>
              <a:gd name="T73" fmla="*/ 271 h 274"/>
              <a:gd name="T74" fmla="*/ 85 w 276"/>
              <a:gd name="T75" fmla="*/ 221 h 274"/>
              <a:gd name="T76" fmla="*/ 81 w 276"/>
              <a:gd name="T77" fmla="*/ 219 h 2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276" h="274">
                <a:moveTo>
                  <a:pt x="81" y="219"/>
                </a:moveTo>
                <a:cubicBezTo>
                  <a:pt x="78" y="226"/>
                  <a:pt x="74" y="232"/>
                  <a:pt x="71" y="239"/>
                </a:cubicBezTo>
                <a:cubicBezTo>
                  <a:pt x="67" y="247"/>
                  <a:pt x="62" y="255"/>
                  <a:pt x="54" y="260"/>
                </a:cubicBezTo>
                <a:cubicBezTo>
                  <a:pt x="40" y="268"/>
                  <a:pt x="24" y="263"/>
                  <a:pt x="17" y="250"/>
                </a:cubicBezTo>
                <a:cubicBezTo>
                  <a:pt x="12" y="239"/>
                  <a:pt x="16" y="222"/>
                  <a:pt x="28" y="215"/>
                </a:cubicBezTo>
                <a:cubicBezTo>
                  <a:pt x="36" y="210"/>
                  <a:pt x="45" y="205"/>
                  <a:pt x="53" y="201"/>
                </a:cubicBezTo>
                <a:cubicBezTo>
                  <a:pt x="55" y="200"/>
                  <a:pt x="57" y="199"/>
                  <a:pt x="60" y="197"/>
                </a:cubicBezTo>
                <a:cubicBezTo>
                  <a:pt x="40" y="177"/>
                  <a:pt x="21" y="157"/>
                  <a:pt x="0" y="137"/>
                </a:cubicBezTo>
                <a:cubicBezTo>
                  <a:pt x="16" y="122"/>
                  <a:pt x="32" y="107"/>
                  <a:pt x="48" y="91"/>
                </a:cubicBezTo>
                <a:cubicBezTo>
                  <a:pt x="51" y="96"/>
                  <a:pt x="53" y="101"/>
                  <a:pt x="56" y="106"/>
                </a:cubicBezTo>
                <a:cubicBezTo>
                  <a:pt x="65" y="123"/>
                  <a:pt x="88" y="134"/>
                  <a:pt x="107" y="126"/>
                </a:cubicBezTo>
                <a:cubicBezTo>
                  <a:pt x="120" y="121"/>
                  <a:pt x="130" y="106"/>
                  <a:pt x="129" y="91"/>
                </a:cubicBezTo>
                <a:cubicBezTo>
                  <a:pt x="128" y="71"/>
                  <a:pt x="116" y="59"/>
                  <a:pt x="99" y="51"/>
                </a:cubicBezTo>
                <a:cubicBezTo>
                  <a:pt x="99" y="51"/>
                  <a:pt x="98" y="51"/>
                  <a:pt x="97" y="50"/>
                </a:cubicBezTo>
                <a:cubicBezTo>
                  <a:pt x="96" y="49"/>
                  <a:pt x="94" y="48"/>
                  <a:pt x="92" y="47"/>
                </a:cubicBezTo>
                <a:cubicBezTo>
                  <a:pt x="107" y="32"/>
                  <a:pt x="123" y="16"/>
                  <a:pt x="139" y="0"/>
                </a:cubicBezTo>
                <a:cubicBezTo>
                  <a:pt x="158" y="19"/>
                  <a:pt x="177" y="38"/>
                  <a:pt x="196" y="58"/>
                </a:cubicBezTo>
                <a:cubicBezTo>
                  <a:pt x="202" y="47"/>
                  <a:pt x="207" y="38"/>
                  <a:pt x="212" y="28"/>
                </a:cubicBezTo>
                <a:cubicBezTo>
                  <a:pt x="219" y="16"/>
                  <a:pt x="236" y="10"/>
                  <a:pt x="248" y="15"/>
                </a:cubicBezTo>
                <a:cubicBezTo>
                  <a:pt x="259" y="20"/>
                  <a:pt x="265" y="32"/>
                  <a:pt x="262" y="45"/>
                </a:cubicBezTo>
                <a:cubicBezTo>
                  <a:pt x="259" y="57"/>
                  <a:pt x="250" y="63"/>
                  <a:pt x="240" y="68"/>
                </a:cubicBezTo>
                <a:cubicBezTo>
                  <a:pt x="233" y="71"/>
                  <a:pt x="227" y="75"/>
                  <a:pt x="221" y="78"/>
                </a:cubicBezTo>
                <a:cubicBezTo>
                  <a:pt x="220" y="78"/>
                  <a:pt x="220" y="79"/>
                  <a:pt x="218" y="80"/>
                </a:cubicBezTo>
                <a:cubicBezTo>
                  <a:pt x="225" y="87"/>
                  <a:pt x="232" y="94"/>
                  <a:pt x="239" y="100"/>
                </a:cubicBezTo>
                <a:cubicBezTo>
                  <a:pt x="250" y="112"/>
                  <a:pt x="262" y="123"/>
                  <a:pt x="273" y="135"/>
                </a:cubicBezTo>
                <a:cubicBezTo>
                  <a:pt x="276" y="137"/>
                  <a:pt x="275" y="138"/>
                  <a:pt x="273" y="140"/>
                </a:cubicBezTo>
                <a:cubicBezTo>
                  <a:pt x="256" y="157"/>
                  <a:pt x="238" y="175"/>
                  <a:pt x="221" y="192"/>
                </a:cubicBezTo>
                <a:cubicBezTo>
                  <a:pt x="220" y="193"/>
                  <a:pt x="219" y="194"/>
                  <a:pt x="218" y="196"/>
                </a:cubicBezTo>
                <a:cubicBezTo>
                  <a:pt x="225" y="199"/>
                  <a:pt x="231" y="203"/>
                  <a:pt x="238" y="206"/>
                </a:cubicBezTo>
                <a:cubicBezTo>
                  <a:pt x="248" y="211"/>
                  <a:pt x="256" y="217"/>
                  <a:pt x="259" y="229"/>
                </a:cubicBezTo>
                <a:cubicBezTo>
                  <a:pt x="262" y="239"/>
                  <a:pt x="258" y="250"/>
                  <a:pt x="251" y="256"/>
                </a:cubicBezTo>
                <a:cubicBezTo>
                  <a:pt x="242" y="262"/>
                  <a:pt x="231" y="262"/>
                  <a:pt x="221" y="257"/>
                </a:cubicBezTo>
                <a:cubicBezTo>
                  <a:pt x="212" y="252"/>
                  <a:pt x="208" y="243"/>
                  <a:pt x="203" y="234"/>
                </a:cubicBezTo>
                <a:cubicBezTo>
                  <a:pt x="201" y="229"/>
                  <a:pt x="198" y="224"/>
                  <a:pt x="195" y="218"/>
                </a:cubicBezTo>
                <a:cubicBezTo>
                  <a:pt x="186" y="226"/>
                  <a:pt x="179" y="234"/>
                  <a:pt x="171" y="242"/>
                </a:cubicBezTo>
                <a:cubicBezTo>
                  <a:pt x="162" y="252"/>
                  <a:pt x="152" y="261"/>
                  <a:pt x="142" y="271"/>
                </a:cubicBezTo>
                <a:cubicBezTo>
                  <a:pt x="139" y="274"/>
                  <a:pt x="137" y="274"/>
                  <a:pt x="134" y="271"/>
                </a:cubicBezTo>
                <a:cubicBezTo>
                  <a:pt x="118" y="254"/>
                  <a:pt x="101" y="238"/>
                  <a:pt x="85" y="221"/>
                </a:cubicBezTo>
                <a:cubicBezTo>
                  <a:pt x="84" y="220"/>
                  <a:pt x="83" y="220"/>
                  <a:pt x="81" y="21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" name="Freeform 14">
            <a:extLst>
              <a:ext uri="{FF2B5EF4-FFF2-40B4-BE49-F238E27FC236}">
                <a16:creationId xmlns="" xmlns:a16="http://schemas.microsoft.com/office/drawing/2014/main" id="{06B5C950-D0A6-4C97-9D62-157104BA17E6}"/>
              </a:ext>
            </a:extLst>
          </p:cNvPr>
          <p:cNvSpPr>
            <a:spLocks/>
          </p:cNvSpPr>
          <p:nvPr/>
        </p:nvSpPr>
        <p:spPr bwMode="auto">
          <a:xfrm rot="21412808">
            <a:off x="1730753" y="4997443"/>
            <a:ext cx="1654269" cy="1549999"/>
          </a:xfrm>
          <a:custGeom>
            <a:avLst/>
            <a:gdLst>
              <a:gd name="T0" fmla="*/ 79 w 275"/>
              <a:gd name="T1" fmla="*/ 58 h 275"/>
              <a:gd name="T2" fmla="*/ 137 w 275"/>
              <a:gd name="T3" fmla="*/ 0 h 275"/>
              <a:gd name="T4" fmla="*/ 182 w 275"/>
              <a:gd name="T5" fmla="*/ 46 h 275"/>
              <a:gd name="T6" fmla="*/ 167 w 275"/>
              <a:gd name="T7" fmla="*/ 54 h 275"/>
              <a:gd name="T8" fmla="*/ 145 w 275"/>
              <a:gd name="T9" fmla="*/ 99 h 275"/>
              <a:gd name="T10" fmla="*/ 202 w 275"/>
              <a:gd name="T11" fmla="*/ 121 h 275"/>
              <a:gd name="T12" fmla="*/ 222 w 275"/>
              <a:gd name="T13" fmla="*/ 97 h 275"/>
              <a:gd name="T14" fmla="*/ 226 w 275"/>
              <a:gd name="T15" fmla="*/ 89 h 275"/>
              <a:gd name="T16" fmla="*/ 248 w 275"/>
              <a:gd name="T17" fmla="*/ 109 h 275"/>
              <a:gd name="T18" fmla="*/ 272 w 275"/>
              <a:gd name="T19" fmla="*/ 134 h 275"/>
              <a:gd name="T20" fmla="*/ 272 w 275"/>
              <a:gd name="T21" fmla="*/ 140 h 275"/>
              <a:gd name="T22" fmla="*/ 218 w 275"/>
              <a:gd name="T23" fmla="*/ 194 h 275"/>
              <a:gd name="T24" fmla="*/ 220 w 275"/>
              <a:gd name="T25" fmla="*/ 200 h 275"/>
              <a:gd name="T26" fmla="*/ 242 w 275"/>
              <a:gd name="T27" fmla="*/ 212 h 275"/>
              <a:gd name="T28" fmla="*/ 254 w 275"/>
              <a:gd name="T29" fmla="*/ 253 h 275"/>
              <a:gd name="T30" fmla="*/ 230 w 275"/>
              <a:gd name="T31" fmla="*/ 263 h 275"/>
              <a:gd name="T32" fmla="*/ 202 w 275"/>
              <a:gd name="T33" fmla="*/ 238 h 275"/>
              <a:gd name="T34" fmla="*/ 193 w 275"/>
              <a:gd name="T35" fmla="*/ 220 h 275"/>
              <a:gd name="T36" fmla="*/ 179 w 275"/>
              <a:gd name="T37" fmla="*/ 233 h 275"/>
              <a:gd name="T38" fmla="*/ 141 w 275"/>
              <a:gd name="T39" fmla="*/ 272 h 275"/>
              <a:gd name="T40" fmla="*/ 135 w 275"/>
              <a:gd name="T41" fmla="*/ 273 h 275"/>
              <a:gd name="T42" fmla="*/ 91 w 275"/>
              <a:gd name="T43" fmla="*/ 229 h 275"/>
              <a:gd name="T44" fmla="*/ 105 w 275"/>
              <a:gd name="T45" fmla="*/ 221 h 275"/>
              <a:gd name="T46" fmla="*/ 124 w 275"/>
              <a:gd name="T47" fmla="*/ 170 h 275"/>
              <a:gd name="T48" fmla="*/ 89 w 275"/>
              <a:gd name="T49" fmla="*/ 148 h 275"/>
              <a:gd name="T50" fmla="*/ 50 w 275"/>
              <a:gd name="T51" fmla="*/ 178 h 275"/>
              <a:gd name="T52" fmla="*/ 46 w 275"/>
              <a:gd name="T53" fmla="*/ 185 h 275"/>
              <a:gd name="T54" fmla="*/ 41 w 275"/>
              <a:gd name="T55" fmla="*/ 178 h 275"/>
              <a:gd name="T56" fmla="*/ 3 w 275"/>
              <a:gd name="T57" fmla="*/ 141 h 275"/>
              <a:gd name="T58" fmla="*/ 3 w 275"/>
              <a:gd name="T59" fmla="*/ 134 h 275"/>
              <a:gd name="T60" fmla="*/ 55 w 275"/>
              <a:gd name="T61" fmla="*/ 83 h 275"/>
              <a:gd name="T62" fmla="*/ 59 w 275"/>
              <a:gd name="T63" fmla="*/ 79 h 275"/>
              <a:gd name="T64" fmla="*/ 46 w 275"/>
              <a:gd name="T65" fmla="*/ 71 h 275"/>
              <a:gd name="T66" fmla="*/ 27 w 275"/>
              <a:gd name="T67" fmla="*/ 62 h 275"/>
              <a:gd name="T68" fmla="*/ 14 w 275"/>
              <a:gd name="T69" fmla="*/ 23 h 275"/>
              <a:gd name="T70" fmla="*/ 42 w 275"/>
              <a:gd name="T71" fmla="*/ 11 h 275"/>
              <a:gd name="T72" fmla="*/ 67 w 275"/>
              <a:gd name="T73" fmla="*/ 35 h 275"/>
              <a:gd name="T74" fmla="*/ 79 w 275"/>
              <a:gd name="T75" fmla="*/ 58 h 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275" h="275">
                <a:moveTo>
                  <a:pt x="79" y="58"/>
                </a:moveTo>
                <a:cubicBezTo>
                  <a:pt x="99" y="38"/>
                  <a:pt x="118" y="19"/>
                  <a:pt x="137" y="0"/>
                </a:cubicBezTo>
                <a:cubicBezTo>
                  <a:pt x="152" y="16"/>
                  <a:pt x="167" y="31"/>
                  <a:pt x="182" y="46"/>
                </a:cubicBezTo>
                <a:cubicBezTo>
                  <a:pt x="178" y="48"/>
                  <a:pt x="173" y="51"/>
                  <a:pt x="167" y="54"/>
                </a:cubicBezTo>
                <a:cubicBezTo>
                  <a:pt x="151" y="62"/>
                  <a:pt x="141" y="82"/>
                  <a:pt x="145" y="99"/>
                </a:cubicBezTo>
                <a:cubicBezTo>
                  <a:pt x="151" y="125"/>
                  <a:pt x="179" y="135"/>
                  <a:pt x="202" y="121"/>
                </a:cubicBezTo>
                <a:cubicBezTo>
                  <a:pt x="212" y="115"/>
                  <a:pt x="218" y="106"/>
                  <a:pt x="222" y="97"/>
                </a:cubicBezTo>
                <a:cubicBezTo>
                  <a:pt x="224" y="94"/>
                  <a:pt x="225" y="92"/>
                  <a:pt x="226" y="89"/>
                </a:cubicBezTo>
                <a:cubicBezTo>
                  <a:pt x="234" y="96"/>
                  <a:pt x="241" y="102"/>
                  <a:pt x="248" y="109"/>
                </a:cubicBezTo>
                <a:cubicBezTo>
                  <a:pt x="256" y="118"/>
                  <a:pt x="264" y="126"/>
                  <a:pt x="272" y="134"/>
                </a:cubicBezTo>
                <a:cubicBezTo>
                  <a:pt x="275" y="137"/>
                  <a:pt x="275" y="138"/>
                  <a:pt x="272" y="140"/>
                </a:cubicBezTo>
                <a:cubicBezTo>
                  <a:pt x="254" y="158"/>
                  <a:pt x="237" y="176"/>
                  <a:pt x="218" y="194"/>
                </a:cubicBezTo>
                <a:cubicBezTo>
                  <a:pt x="215" y="198"/>
                  <a:pt x="216" y="199"/>
                  <a:pt x="220" y="200"/>
                </a:cubicBezTo>
                <a:cubicBezTo>
                  <a:pt x="227" y="204"/>
                  <a:pt x="235" y="208"/>
                  <a:pt x="242" y="212"/>
                </a:cubicBezTo>
                <a:cubicBezTo>
                  <a:pt x="258" y="220"/>
                  <a:pt x="263" y="240"/>
                  <a:pt x="254" y="253"/>
                </a:cubicBezTo>
                <a:cubicBezTo>
                  <a:pt x="250" y="260"/>
                  <a:pt x="238" y="265"/>
                  <a:pt x="230" y="263"/>
                </a:cubicBezTo>
                <a:cubicBezTo>
                  <a:pt x="215" y="261"/>
                  <a:pt x="208" y="250"/>
                  <a:pt x="202" y="238"/>
                </a:cubicBezTo>
                <a:cubicBezTo>
                  <a:pt x="199" y="232"/>
                  <a:pt x="196" y="226"/>
                  <a:pt x="193" y="220"/>
                </a:cubicBezTo>
                <a:cubicBezTo>
                  <a:pt x="188" y="225"/>
                  <a:pt x="184" y="229"/>
                  <a:pt x="179" y="233"/>
                </a:cubicBezTo>
                <a:cubicBezTo>
                  <a:pt x="166" y="246"/>
                  <a:pt x="154" y="259"/>
                  <a:pt x="141" y="272"/>
                </a:cubicBezTo>
                <a:cubicBezTo>
                  <a:pt x="140" y="273"/>
                  <a:pt x="138" y="275"/>
                  <a:pt x="135" y="273"/>
                </a:cubicBezTo>
                <a:cubicBezTo>
                  <a:pt x="121" y="258"/>
                  <a:pt x="106" y="243"/>
                  <a:pt x="91" y="229"/>
                </a:cubicBezTo>
                <a:cubicBezTo>
                  <a:pt x="96" y="226"/>
                  <a:pt x="100" y="223"/>
                  <a:pt x="105" y="221"/>
                </a:cubicBezTo>
                <a:cubicBezTo>
                  <a:pt x="124" y="211"/>
                  <a:pt x="132" y="189"/>
                  <a:pt x="124" y="170"/>
                </a:cubicBezTo>
                <a:cubicBezTo>
                  <a:pt x="119" y="156"/>
                  <a:pt x="103" y="147"/>
                  <a:pt x="89" y="148"/>
                </a:cubicBezTo>
                <a:cubicBezTo>
                  <a:pt x="69" y="150"/>
                  <a:pt x="58" y="161"/>
                  <a:pt x="50" y="178"/>
                </a:cubicBezTo>
                <a:cubicBezTo>
                  <a:pt x="49" y="180"/>
                  <a:pt x="48" y="181"/>
                  <a:pt x="46" y="185"/>
                </a:cubicBezTo>
                <a:cubicBezTo>
                  <a:pt x="44" y="182"/>
                  <a:pt x="43" y="180"/>
                  <a:pt x="41" y="178"/>
                </a:cubicBezTo>
                <a:cubicBezTo>
                  <a:pt x="28" y="165"/>
                  <a:pt x="16" y="153"/>
                  <a:pt x="3" y="141"/>
                </a:cubicBezTo>
                <a:cubicBezTo>
                  <a:pt x="0" y="138"/>
                  <a:pt x="0" y="137"/>
                  <a:pt x="3" y="134"/>
                </a:cubicBezTo>
                <a:cubicBezTo>
                  <a:pt x="21" y="117"/>
                  <a:pt x="38" y="100"/>
                  <a:pt x="55" y="83"/>
                </a:cubicBezTo>
                <a:cubicBezTo>
                  <a:pt x="56" y="81"/>
                  <a:pt x="57" y="80"/>
                  <a:pt x="59" y="79"/>
                </a:cubicBezTo>
                <a:cubicBezTo>
                  <a:pt x="54" y="76"/>
                  <a:pt x="50" y="74"/>
                  <a:pt x="46" y="71"/>
                </a:cubicBezTo>
                <a:cubicBezTo>
                  <a:pt x="40" y="68"/>
                  <a:pt x="33" y="65"/>
                  <a:pt x="27" y="62"/>
                </a:cubicBezTo>
                <a:cubicBezTo>
                  <a:pt x="13" y="55"/>
                  <a:pt x="7" y="36"/>
                  <a:pt x="14" y="23"/>
                </a:cubicBezTo>
                <a:cubicBezTo>
                  <a:pt x="19" y="13"/>
                  <a:pt x="32" y="9"/>
                  <a:pt x="42" y="11"/>
                </a:cubicBezTo>
                <a:cubicBezTo>
                  <a:pt x="55" y="15"/>
                  <a:pt x="62" y="24"/>
                  <a:pt x="67" y="35"/>
                </a:cubicBezTo>
                <a:cubicBezTo>
                  <a:pt x="70" y="43"/>
                  <a:pt x="74" y="50"/>
                  <a:pt x="7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Freeform 16">
            <a:extLst>
              <a:ext uri="{FF2B5EF4-FFF2-40B4-BE49-F238E27FC236}">
                <a16:creationId xmlns="" xmlns:a16="http://schemas.microsoft.com/office/drawing/2014/main" id="{D5045BD9-EB3D-4394-AF53-2F2B5F80D460}"/>
              </a:ext>
            </a:extLst>
          </p:cNvPr>
          <p:cNvSpPr>
            <a:spLocks/>
          </p:cNvSpPr>
          <p:nvPr/>
        </p:nvSpPr>
        <p:spPr bwMode="auto">
          <a:xfrm>
            <a:off x="923618" y="4235630"/>
            <a:ext cx="1557516" cy="1472890"/>
          </a:xfrm>
          <a:custGeom>
            <a:avLst/>
            <a:gdLst>
              <a:gd name="T0" fmla="*/ 216 w 274"/>
              <a:gd name="T1" fmla="*/ 79 h 274"/>
              <a:gd name="T2" fmla="*/ 234 w 274"/>
              <a:gd name="T3" fmla="*/ 98 h 274"/>
              <a:gd name="T4" fmla="*/ 270 w 274"/>
              <a:gd name="T5" fmla="*/ 134 h 274"/>
              <a:gd name="T6" fmla="*/ 274 w 274"/>
              <a:gd name="T7" fmla="*/ 138 h 274"/>
              <a:gd name="T8" fmla="*/ 227 w 274"/>
              <a:gd name="T9" fmla="*/ 184 h 274"/>
              <a:gd name="T10" fmla="*/ 226 w 274"/>
              <a:gd name="T11" fmla="*/ 184 h 274"/>
              <a:gd name="T12" fmla="*/ 214 w 274"/>
              <a:gd name="T13" fmla="*/ 163 h 274"/>
              <a:gd name="T14" fmla="*/ 171 w 274"/>
              <a:gd name="T15" fmla="*/ 146 h 274"/>
              <a:gd name="T16" fmla="*/ 144 w 274"/>
              <a:gd name="T17" fmla="*/ 187 h 274"/>
              <a:gd name="T18" fmla="*/ 174 w 274"/>
              <a:gd name="T19" fmla="*/ 223 h 274"/>
              <a:gd name="T20" fmla="*/ 183 w 274"/>
              <a:gd name="T21" fmla="*/ 227 h 274"/>
              <a:gd name="T22" fmla="*/ 136 w 274"/>
              <a:gd name="T23" fmla="*/ 274 h 274"/>
              <a:gd name="T24" fmla="*/ 90 w 274"/>
              <a:gd name="T25" fmla="*/ 228 h 274"/>
              <a:gd name="T26" fmla="*/ 105 w 274"/>
              <a:gd name="T27" fmla="*/ 220 h 274"/>
              <a:gd name="T28" fmla="*/ 124 w 274"/>
              <a:gd name="T29" fmla="*/ 172 h 274"/>
              <a:gd name="T30" fmla="*/ 95 w 274"/>
              <a:gd name="T31" fmla="*/ 148 h 274"/>
              <a:gd name="T32" fmla="*/ 50 w 274"/>
              <a:gd name="T33" fmla="*/ 176 h 274"/>
              <a:gd name="T34" fmla="*/ 46 w 274"/>
              <a:gd name="T35" fmla="*/ 183 h 274"/>
              <a:gd name="T36" fmla="*/ 0 w 274"/>
              <a:gd name="T37" fmla="*/ 136 h 274"/>
              <a:gd name="T38" fmla="*/ 57 w 274"/>
              <a:gd name="T39" fmla="*/ 80 h 274"/>
              <a:gd name="T40" fmla="*/ 40 w 274"/>
              <a:gd name="T41" fmla="*/ 70 h 274"/>
              <a:gd name="T42" fmla="*/ 25 w 274"/>
              <a:gd name="T43" fmla="*/ 63 h 274"/>
              <a:gd name="T44" fmla="*/ 12 w 274"/>
              <a:gd name="T45" fmla="*/ 31 h 274"/>
              <a:gd name="T46" fmla="*/ 43 w 274"/>
              <a:gd name="T47" fmla="*/ 14 h 274"/>
              <a:gd name="T48" fmla="*/ 67 w 274"/>
              <a:gd name="T49" fmla="*/ 37 h 274"/>
              <a:gd name="T50" fmla="*/ 77 w 274"/>
              <a:gd name="T51" fmla="*/ 57 h 274"/>
              <a:gd name="T52" fmla="*/ 134 w 274"/>
              <a:gd name="T53" fmla="*/ 0 h 274"/>
              <a:gd name="T54" fmla="*/ 194 w 274"/>
              <a:gd name="T55" fmla="*/ 59 h 274"/>
              <a:gd name="T56" fmla="*/ 202 w 274"/>
              <a:gd name="T57" fmla="*/ 44 h 274"/>
              <a:gd name="T58" fmla="*/ 211 w 274"/>
              <a:gd name="T59" fmla="*/ 28 h 274"/>
              <a:gd name="T60" fmla="*/ 246 w 274"/>
              <a:gd name="T61" fmla="*/ 14 h 274"/>
              <a:gd name="T62" fmla="*/ 261 w 274"/>
              <a:gd name="T63" fmla="*/ 43 h 274"/>
              <a:gd name="T64" fmla="*/ 239 w 274"/>
              <a:gd name="T65" fmla="*/ 67 h 274"/>
              <a:gd name="T66" fmla="*/ 216 w 274"/>
              <a:gd name="T67" fmla="*/ 79 h 2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274" h="274">
                <a:moveTo>
                  <a:pt x="216" y="79"/>
                </a:moveTo>
                <a:cubicBezTo>
                  <a:pt x="222" y="86"/>
                  <a:pt x="228" y="92"/>
                  <a:pt x="234" y="98"/>
                </a:cubicBezTo>
                <a:cubicBezTo>
                  <a:pt x="246" y="110"/>
                  <a:pt x="258" y="122"/>
                  <a:pt x="270" y="134"/>
                </a:cubicBezTo>
                <a:cubicBezTo>
                  <a:pt x="272" y="136"/>
                  <a:pt x="274" y="138"/>
                  <a:pt x="274" y="138"/>
                </a:cubicBezTo>
                <a:cubicBezTo>
                  <a:pt x="274" y="138"/>
                  <a:pt x="242" y="169"/>
                  <a:pt x="227" y="184"/>
                </a:cubicBezTo>
                <a:cubicBezTo>
                  <a:pt x="227" y="184"/>
                  <a:pt x="227" y="184"/>
                  <a:pt x="226" y="184"/>
                </a:cubicBezTo>
                <a:cubicBezTo>
                  <a:pt x="222" y="177"/>
                  <a:pt x="218" y="170"/>
                  <a:pt x="214" y="163"/>
                </a:cubicBezTo>
                <a:cubicBezTo>
                  <a:pt x="204" y="149"/>
                  <a:pt x="186" y="142"/>
                  <a:pt x="171" y="146"/>
                </a:cubicBezTo>
                <a:cubicBezTo>
                  <a:pt x="152" y="151"/>
                  <a:pt x="141" y="168"/>
                  <a:pt x="144" y="187"/>
                </a:cubicBezTo>
                <a:cubicBezTo>
                  <a:pt x="147" y="205"/>
                  <a:pt x="159" y="215"/>
                  <a:pt x="174" y="223"/>
                </a:cubicBezTo>
                <a:cubicBezTo>
                  <a:pt x="177" y="224"/>
                  <a:pt x="180" y="226"/>
                  <a:pt x="183" y="227"/>
                </a:cubicBezTo>
                <a:cubicBezTo>
                  <a:pt x="167" y="243"/>
                  <a:pt x="151" y="259"/>
                  <a:pt x="136" y="274"/>
                </a:cubicBezTo>
                <a:cubicBezTo>
                  <a:pt x="121" y="259"/>
                  <a:pt x="106" y="244"/>
                  <a:pt x="90" y="228"/>
                </a:cubicBezTo>
                <a:cubicBezTo>
                  <a:pt x="95" y="226"/>
                  <a:pt x="100" y="223"/>
                  <a:pt x="105" y="220"/>
                </a:cubicBezTo>
                <a:cubicBezTo>
                  <a:pt x="122" y="210"/>
                  <a:pt x="130" y="191"/>
                  <a:pt x="124" y="172"/>
                </a:cubicBezTo>
                <a:cubicBezTo>
                  <a:pt x="121" y="160"/>
                  <a:pt x="107" y="149"/>
                  <a:pt x="95" y="148"/>
                </a:cubicBezTo>
                <a:cubicBezTo>
                  <a:pt x="74" y="146"/>
                  <a:pt x="60" y="156"/>
                  <a:pt x="50" y="176"/>
                </a:cubicBezTo>
                <a:cubicBezTo>
                  <a:pt x="49" y="178"/>
                  <a:pt x="47" y="181"/>
                  <a:pt x="46" y="183"/>
                </a:cubicBezTo>
                <a:cubicBezTo>
                  <a:pt x="31" y="167"/>
                  <a:pt x="15" y="152"/>
                  <a:pt x="0" y="136"/>
                </a:cubicBezTo>
                <a:cubicBezTo>
                  <a:pt x="18" y="118"/>
                  <a:pt x="37" y="99"/>
                  <a:pt x="57" y="80"/>
                </a:cubicBezTo>
                <a:cubicBezTo>
                  <a:pt x="50" y="76"/>
                  <a:pt x="45" y="73"/>
                  <a:pt x="40" y="70"/>
                </a:cubicBezTo>
                <a:cubicBezTo>
                  <a:pt x="35" y="68"/>
                  <a:pt x="30" y="66"/>
                  <a:pt x="25" y="63"/>
                </a:cubicBezTo>
                <a:cubicBezTo>
                  <a:pt x="14" y="55"/>
                  <a:pt x="9" y="44"/>
                  <a:pt x="12" y="31"/>
                </a:cubicBezTo>
                <a:cubicBezTo>
                  <a:pt x="15" y="17"/>
                  <a:pt x="30" y="10"/>
                  <a:pt x="43" y="14"/>
                </a:cubicBezTo>
                <a:cubicBezTo>
                  <a:pt x="55" y="17"/>
                  <a:pt x="62" y="26"/>
                  <a:pt x="67" y="37"/>
                </a:cubicBezTo>
                <a:cubicBezTo>
                  <a:pt x="70" y="44"/>
                  <a:pt x="74" y="50"/>
                  <a:pt x="77" y="57"/>
                </a:cubicBezTo>
                <a:cubicBezTo>
                  <a:pt x="95" y="39"/>
                  <a:pt x="116" y="19"/>
                  <a:pt x="134" y="0"/>
                </a:cubicBezTo>
                <a:cubicBezTo>
                  <a:pt x="145" y="11"/>
                  <a:pt x="194" y="59"/>
                  <a:pt x="194" y="59"/>
                </a:cubicBezTo>
                <a:cubicBezTo>
                  <a:pt x="194" y="59"/>
                  <a:pt x="200" y="49"/>
                  <a:pt x="202" y="44"/>
                </a:cubicBezTo>
                <a:cubicBezTo>
                  <a:pt x="205" y="39"/>
                  <a:pt x="208" y="33"/>
                  <a:pt x="211" y="28"/>
                </a:cubicBezTo>
                <a:cubicBezTo>
                  <a:pt x="218" y="15"/>
                  <a:pt x="234" y="10"/>
                  <a:pt x="246" y="14"/>
                </a:cubicBezTo>
                <a:cubicBezTo>
                  <a:pt x="257" y="19"/>
                  <a:pt x="263" y="30"/>
                  <a:pt x="261" y="43"/>
                </a:cubicBezTo>
                <a:cubicBezTo>
                  <a:pt x="258" y="55"/>
                  <a:pt x="250" y="62"/>
                  <a:pt x="239" y="67"/>
                </a:cubicBezTo>
                <a:cubicBezTo>
                  <a:pt x="231" y="71"/>
                  <a:pt x="224" y="75"/>
                  <a:pt x="216" y="7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Freeform 16">
            <a:extLst>
              <a:ext uri="{FF2B5EF4-FFF2-40B4-BE49-F238E27FC236}">
                <a16:creationId xmlns="" xmlns:a16="http://schemas.microsoft.com/office/drawing/2014/main" id="{D5045BD9-EB3D-4394-AF53-2F2B5F80D460}"/>
              </a:ext>
            </a:extLst>
          </p:cNvPr>
          <p:cNvSpPr>
            <a:spLocks/>
          </p:cNvSpPr>
          <p:nvPr/>
        </p:nvSpPr>
        <p:spPr bwMode="auto">
          <a:xfrm>
            <a:off x="2673041" y="6392797"/>
            <a:ext cx="1550045" cy="1407144"/>
          </a:xfrm>
          <a:custGeom>
            <a:avLst/>
            <a:gdLst>
              <a:gd name="T0" fmla="*/ 216 w 274"/>
              <a:gd name="T1" fmla="*/ 79 h 274"/>
              <a:gd name="T2" fmla="*/ 234 w 274"/>
              <a:gd name="T3" fmla="*/ 98 h 274"/>
              <a:gd name="T4" fmla="*/ 270 w 274"/>
              <a:gd name="T5" fmla="*/ 134 h 274"/>
              <a:gd name="T6" fmla="*/ 274 w 274"/>
              <a:gd name="T7" fmla="*/ 138 h 274"/>
              <a:gd name="T8" fmla="*/ 227 w 274"/>
              <a:gd name="T9" fmla="*/ 184 h 274"/>
              <a:gd name="T10" fmla="*/ 226 w 274"/>
              <a:gd name="T11" fmla="*/ 184 h 274"/>
              <a:gd name="T12" fmla="*/ 214 w 274"/>
              <a:gd name="T13" fmla="*/ 163 h 274"/>
              <a:gd name="T14" fmla="*/ 171 w 274"/>
              <a:gd name="T15" fmla="*/ 146 h 274"/>
              <a:gd name="T16" fmla="*/ 144 w 274"/>
              <a:gd name="T17" fmla="*/ 187 h 274"/>
              <a:gd name="T18" fmla="*/ 174 w 274"/>
              <a:gd name="T19" fmla="*/ 223 h 274"/>
              <a:gd name="T20" fmla="*/ 183 w 274"/>
              <a:gd name="T21" fmla="*/ 227 h 274"/>
              <a:gd name="T22" fmla="*/ 136 w 274"/>
              <a:gd name="T23" fmla="*/ 274 h 274"/>
              <a:gd name="T24" fmla="*/ 90 w 274"/>
              <a:gd name="T25" fmla="*/ 228 h 274"/>
              <a:gd name="T26" fmla="*/ 105 w 274"/>
              <a:gd name="T27" fmla="*/ 220 h 274"/>
              <a:gd name="T28" fmla="*/ 124 w 274"/>
              <a:gd name="T29" fmla="*/ 172 h 274"/>
              <a:gd name="T30" fmla="*/ 95 w 274"/>
              <a:gd name="T31" fmla="*/ 148 h 274"/>
              <a:gd name="T32" fmla="*/ 50 w 274"/>
              <a:gd name="T33" fmla="*/ 176 h 274"/>
              <a:gd name="T34" fmla="*/ 46 w 274"/>
              <a:gd name="T35" fmla="*/ 183 h 274"/>
              <a:gd name="T36" fmla="*/ 0 w 274"/>
              <a:gd name="T37" fmla="*/ 136 h 274"/>
              <a:gd name="T38" fmla="*/ 57 w 274"/>
              <a:gd name="T39" fmla="*/ 80 h 274"/>
              <a:gd name="T40" fmla="*/ 40 w 274"/>
              <a:gd name="T41" fmla="*/ 70 h 274"/>
              <a:gd name="T42" fmla="*/ 25 w 274"/>
              <a:gd name="T43" fmla="*/ 63 h 274"/>
              <a:gd name="T44" fmla="*/ 12 w 274"/>
              <a:gd name="T45" fmla="*/ 31 h 274"/>
              <a:gd name="T46" fmla="*/ 43 w 274"/>
              <a:gd name="T47" fmla="*/ 14 h 274"/>
              <a:gd name="T48" fmla="*/ 67 w 274"/>
              <a:gd name="T49" fmla="*/ 37 h 274"/>
              <a:gd name="T50" fmla="*/ 77 w 274"/>
              <a:gd name="T51" fmla="*/ 57 h 274"/>
              <a:gd name="T52" fmla="*/ 134 w 274"/>
              <a:gd name="T53" fmla="*/ 0 h 274"/>
              <a:gd name="T54" fmla="*/ 194 w 274"/>
              <a:gd name="T55" fmla="*/ 59 h 274"/>
              <a:gd name="T56" fmla="*/ 202 w 274"/>
              <a:gd name="T57" fmla="*/ 44 h 274"/>
              <a:gd name="T58" fmla="*/ 211 w 274"/>
              <a:gd name="T59" fmla="*/ 28 h 274"/>
              <a:gd name="T60" fmla="*/ 246 w 274"/>
              <a:gd name="T61" fmla="*/ 14 h 274"/>
              <a:gd name="T62" fmla="*/ 261 w 274"/>
              <a:gd name="T63" fmla="*/ 43 h 274"/>
              <a:gd name="T64" fmla="*/ 239 w 274"/>
              <a:gd name="T65" fmla="*/ 67 h 274"/>
              <a:gd name="T66" fmla="*/ 216 w 274"/>
              <a:gd name="T67" fmla="*/ 79 h 2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274" h="274">
                <a:moveTo>
                  <a:pt x="216" y="79"/>
                </a:moveTo>
                <a:cubicBezTo>
                  <a:pt x="222" y="86"/>
                  <a:pt x="228" y="92"/>
                  <a:pt x="234" y="98"/>
                </a:cubicBezTo>
                <a:cubicBezTo>
                  <a:pt x="246" y="110"/>
                  <a:pt x="258" y="122"/>
                  <a:pt x="270" y="134"/>
                </a:cubicBezTo>
                <a:cubicBezTo>
                  <a:pt x="272" y="136"/>
                  <a:pt x="274" y="138"/>
                  <a:pt x="274" y="138"/>
                </a:cubicBezTo>
                <a:cubicBezTo>
                  <a:pt x="274" y="138"/>
                  <a:pt x="242" y="169"/>
                  <a:pt x="227" y="184"/>
                </a:cubicBezTo>
                <a:cubicBezTo>
                  <a:pt x="227" y="184"/>
                  <a:pt x="227" y="184"/>
                  <a:pt x="226" y="184"/>
                </a:cubicBezTo>
                <a:cubicBezTo>
                  <a:pt x="222" y="177"/>
                  <a:pt x="218" y="170"/>
                  <a:pt x="214" y="163"/>
                </a:cubicBezTo>
                <a:cubicBezTo>
                  <a:pt x="204" y="149"/>
                  <a:pt x="186" y="142"/>
                  <a:pt x="171" y="146"/>
                </a:cubicBezTo>
                <a:cubicBezTo>
                  <a:pt x="152" y="151"/>
                  <a:pt x="141" y="168"/>
                  <a:pt x="144" y="187"/>
                </a:cubicBezTo>
                <a:cubicBezTo>
                  <a:pt x="147" y="205"/>
                  <a:pt x="159" y="215"/>
                  <a:pt x="174" y="223"/>
                </a:cubicBezTo>
                <a:cubicBezTo>
                  <a:pt x="177" y="224"/>
                  <a:pt x="180" y="226"/>
                  <a:pt x="183" y="227"/>
                </a:cubicBezTo>
                <a:cubicBezTo>
                  <a:pt x="167" y="243"/>
                  <a:pt x="151" y="259"/>
                  <a:pt x="136" y="274"/>
                </a:cubicBezTo>
                <a:cubicBezTo>
                  <a:pt x="121" y="259"/>
                  <a:pt x="106" y="244"/>
                  <a:pt x="90" y="228"/>
                </a:cubicBezTo>
                <a:cubicBezTo>
                  <a:pt x="95" y="226"/>
                  <a:pt x="100" y="223"/>
                  <a:pt x="105" y="220"/>
                </a:cubicBezTo>
                <a:cubicBezTo>
                  <a:pt x="122" y="210"/>
                  <a:pt x="130" y="191"/>
                  <a:pt x="124" y="172"/>
                </a:cubicBezTo>
                <a:cubicBezTo>
                  <a:pt x="121" y="160"/>
                  <a:pt x="107" y="149"/>
                  <a:pt x="95" y="148"/>
                </a:cubicBezTo>
                <a:cubicBezTo>
                  <a:pt x="74" y="146"/>
                  <a:pt x="60" y="156"/>
                  <a:pt x="50" y="176"/>
                </a:cubicBezTo>
                <a:cubicBezTo>
                  <a:pt x="49" y="178"/>
                  <a:pt x="47" y="181"/>
                  <a:pt x="46" y="183"/>
                </a:cubicBezTo>
                <a:cubicBezTo>
                  <a:pt x="31" y="167"/>
                  <a:pt x="15" y="152"/>
                  <a:pt x="0" y="136"/>
                </a:cubicBezTo>
                <a:cubicBezTo>
                  <a:pt x="18" y="118"/>
                  <a:pt x="37" y="99"/>
                  <a:pt x="57" y="80"/>
                </a:cubicBezTo>
                <a:cubicBezTo>
                  <a:pt x="50" y="76"/>
                  <a:pt x="45" y="73"/>
                  <a:pt x="40" y="70"/>
                </a:cubicBezTo>
                <a:cubicBezTo>
                  <a:pt x="35" y="68"/>
                  <a:pt x="30" y="66"/>
                  <a:pt x="25" y="63"/>
                </a:cubicBezTo>
                <a:cubicBezTo>
                  <a:pt x="14" y="55"/>
                  <a:pt x="9" y="44"/>
                  <a:pt x="12" y="31"/>
                </a:cubicBezTo>
                <a:cubicBezTo>
                  <a:pt x="15" y="17"/>
                  <a:pt x="30" y="10"/>
                  <a:pt x="43" y="14"/>
                </a:cubicBezTo>
                <a:cubicBezTo>
                  <a:pt x="55" y="17"/>
                  <a:pt x="62" y="26"/>
                  <a:pt x="67" y="37"/>
                </a:cubicBezTo>
                <a:cubicBezTo>
                  <a:pt x="70" y="44"/>
                  <a:pt x="74" y="50"/>
                  <a:pt x="77" y="57"/>
                </a:cubicBezTo>
                <a:cubicBezTo>
                  <a:pt x="95" y="39"/>
                  <a:pt x="116" y="19"/>
                  <a:pt x="134" y="0"/>
                </a:cubicBezTo>
                <a:cubicBezTo>
                  <a:pt x="145" y="11"/>
                  <a:pt x="194" y="59"/>
                  <a:pt x="194" y="59"/>
                </a:cubicBezTo>
                <a:cubicBezTo>
                  <a:pt x="194" y="59"/>
                  <a:pt x="200" y="49"/>
                  <a:pt x="202" y="44"/>
                </a:cubicBezTo>
                <a:cubicBezTo>
                  <a:pt x="205" y="39"/>
                  <a:pt x="208" y="33"/>
                  <a:pt x="211" y="28"/>
                </a:cubicBezTo>
                <a:cubicBezTo>
                  <a:pt x="218" y="15"/>
                  <a:pt x="234" y="10"/>
                  <a:pt x="246" y="14"/>
                </a:cubicBezTo>
                <a:cubicBezTo>
                  <a:pt x="257" y="19"/>
                  <a:pt x="263" y="30"/>
                  <a:pt x="261" y="43"/>
                </a:cubicBezTo>
                <a:cubicBezTo>
                  <a:pt x="258" y="55"/>
                  <a:pt x="250" y="62"/>
                  <a:pt x="239" y="67"/>
                </a:cubicBezTo>
                <a:cubicBezTo>
                  <a:pt x="231" y="71"/>
                  <a:pt x="224" y="75"/>
                  <a:pt x="216" y="7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Freeform 14">
            <a:extLst>
              <a:ext uri="{FF2B5EF4-FFF2-40B4-BE49-F238E27FC236}">
                <a16:creationId xmlns="" xmlns:a16="http://schemas.microsoft.com/office/drawing/2014/main" id="{06B5C950-D0A6-4C97-9D62-157104BA17E6}"/>
              </a:ext>
            </a:extLst>
          </p:cNvPr>
          <p:cNvSpPr>
            <a:spLocks/>
          </p:cNvSpPr>
          <p:nvPr/>
        </p:nvSpPr>
        <p:spPr bwMode="auto">
          <a:xfrm>
            <a:off x="3504713" y="7129358"/>
            <a:ext cx="1542746" cy="1501618"/>
          </a:xfrm>
          <a:custGeom>
            <a:avLst/>
            <a:gdLst>
              <a:gd name="T0" fmla="*/ 79 w 275"/>
              <a:gd name="T1" fmla="*/ 58 h 275"/>
              <a:gd name="T2" fmla="*/ 137 w 275"/>
              <a:gd name="T3" fmla="*/ 0 h 275"/>
              <a:gd name="T4" fmla="*/ 182 w 275"/>
              <a:gd name="T5" fmla="*/ 46 h 275"/>
              <a:gd name="T6" fmla="*/ 167 w 275"/>
              <a:gd name="T7" fmla="*/ 54 h 275"/>
              <a:gd name="T8" fmla="*/ 145 w 275"/>
              <a:gd name="T9" fmla="*/ 99 h 275"/>
              <a:gd name="T10" fmla="*/ 202 w 275"/>
              <a:gd name="T11" fmla="*/ 121 h 275"/>
              <a:gd name="T12" fmla="*/ 222 w 275"/>
              <a:gd name="T13" fmla="*/ 97 h 275"/>
              <a:gd name="T14" fmla="*/ 226 w 275"/>
              <a:gd name="T15" fmla="*/ 89 h 275"/>
              <a:gd name="T16" fmla="*/ 248 w 275"/>
              <a:gd name="T17" fmla="*/ 109 h 275"/>
              <a:gd name="T18" fmla="*/ 272 w 275"/>
              <a:gd name="T19" fmla="*/ 134 h 275"/>
              <a:gd name="T20" fmla="*/ 272 w 275"/>
              <a:gd name="T21" fmla="*/ 140 h 275"/>
              <a:gd name="T22" fmla="*/ 218 w 275"/>
              <a:gd name="T23" fmla="*/ 194 h 275"/>
              <a:gd name="T24" fmla="*/ 220 w 275"/>
              <a:gd name="T25" fmla="*/ 200 h 275"/>
              <a:gd name="T26" fmla="*/ 242 w 275"/>
              <a:gd name="T27" fmla="*/ 212 h 275"/>
              <a:gd name="T28" fmla="*/ 254 w 275"/>
              <a:gd name="T29" fmla="*/ 253 h 275"/>
              <a:gd name="T30" fmla="*/ 230 w 275"/>
              <a:gd name="T31" fmla="*/ 263 h 275"/>
              <a:gd name="T32" fmla="*/ 202 w 275"/>
              <a:gd name="T33" fmla="*/ 238 h 275"/>
              <a:gd name="T34" fmla="*/ 193 w 275"/>
              <a:gd name="T35" fmla="*/ 220 h 275"/>
              <a:gd name="T36" fmla="*/ 179 w 275"/>
              <a:gd name="T37" fmla="*/ 233 h 275"/>
              <a:gd name="T38" fmla="*/ 141 w 275"/>
              <a:gd name="T39" fmla="*/ 272 h 275"/>
              <a:gd name="T40" fmla="*/ 135 w 275"/>
              <a:gd name="T41" fmla="*/ 273 h 275"/>
              <a:gd name="T42" fmla="*/ 91 w 275"/>
              <a:gd name="T43" fmla="*/ 229 h 275"/>
              <a:gd name="T44" fmla="*/ 105 w 275"/>
              <a:gd name="T45" fmla="*/ 221 h 275"/>
              <a:gd name="T46" fmla="*/ 124 w 275"/>
              <a:gd name="T47" fmla="*/ 170 h 275"/>
              <a:gd name="T48" fmla="*/ 89 w 275"/>
              <a:gd name="T49" fmla="*/ 148 h 275"/>
              <a:gd name="T50" fmla="*/ 50 w 275"/>
              <a:gd name="T51" fmla="*/ 178 h 275"/>
              <a:gd name="T52" fmla="*/ 46 w 275"/>
              <a:gd name="T53" fmla="*/ 185 h 275"/>
              <a:gd name="T54" fmla="*/ 41 w 275"/>
              <a:gd name="T55" fmla="*/ 178 h 275"/>
              <a:gd name="T56" fmla="*/ 3 w 275"/>
              <a:gd name="T57" fmla="*/ 141 h 275"/>
              <a:gd name="T58" fmla="*/ 3 w 275"/>
              <a:gd name="T59" fmla="*/ 134 h 275"/>
              <a:gd name="T60" fmla="*/ 55 w 275"/>
              <a:gd name="T61" fmla="*/ 83 h 275"/>
              <a:gd name="T62" fmla="*/ 59 w 275"/>
              <a:gd name="T63" fmla="*/ 79 h 275"/>
              <a:gd name="T64" fmla="*/ 46 w 275"/>
              <a:gd name="T65" fmla="*/ 71 h 275"/>
              <a:gd name="T66" fmla="*/ 27 w 275"/>
              <a:gd name="T67" fmla="*/ 62 h 275"/>
              <a:gd name="T68" fmla="*/ 14 w 275"/>
              <a:gd name="T69" fmla="*/ 23 h 275"/>
              <a:gd name="T70" fmla="*/ 42 w 275"/>
              <a:gd name="T71" fmla="*/ 11 h 275"/>
              <a:gd name="T72" fmla="*/ 67 w 275"/>
              <a:gd name="T73" fmla="*/ 35 h 275"/>
              <a:gd name="T74" fmla="*/ 79 w 275"/>
              <a:gd name="T75" fmla="*/ 58 h 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275" h="275">
                <a:moveTo>
                  <a:pt x="79" y="58"/>
                </a:moveTo>
                <a:cubicBezTo>
                  <a:pt x="99" y="38"/>
                  <a:pt x="118" y="19"/>
                  <a:pt x="137" y="0"/>
                </a:cubicBezTo>
                <a:cubicBezTo>
                  <a:pt x="152" y="16"/>
                  <a:pt x="167" y="31"/>
                  <a:pt x="182" y="46"/>
                </a:cubicBezTo>
                <a:cubicBezTo>
                  <a:pt x="178" y="48"/>
                  <a:pt x="173" y="51"/>
                  <a:pt x="167" y="54"/>
                </a:cubicBezTo>
                <a:cubicBezTo>
                  <a:pt x="151" y="62"/>
                  <a:pt x="141" y="82"/>
                  <a:pt x="145" y="99"/>
                </a:cubicBezTo>
                <a:cubicBezTo>
                  <a:pt x="151" y="125"/>
                  <a:pt x="179" y="135"/>
                  <a:pt x="202" y="121"/>
                </a:cubicBezTo>
                <a:cubicBezTo>
                  <a:pt x="212" y="115"/>
                  <a:pt x="218" y="106"/>
                  <a:pt x="222" y="97"/>
                </a:cubicBezTo>
                <a:cubicBezTo>
                  <a:pt x="224" y="94"/>
                  <a:pt x="225" y="92"/>
                  <a:pt x="226" y="89"/>
                </a:cubicBezTo>
                <a:cubicBezTo>
                  <a:pt x="234" y="96"/>
                  <a:pt x="241" y="102"/>
                  <a:pt x="248" y="109"/>
                </a:cubicBezTo>
                <a:cubicBezTo>
                  <a:pt x="256" y="118"/>
                  <a:pt x="264" y="126"/>
                  <a:pt x="272" y="134"/>
                </a:cubicBezTo>
                <a:cubicBezTo>
                  <a:pt x="275" y="137"/>
                  <a:pt x="275" y="138"/>
                  <a:pt x="272" y="140"/>
                </a:cubicBezTo>
                <a:cubicBezTo>
                  <a:pt x="254" y="158"/>
                  <a:pt x="237" y="176"/>
                  <a:pt x="218" y="194"/>
                </a:cubicBezTo>
                <a:cubicBezTo>
                  <a:pt x="215" y="198"/>
                  <a:pt x="216" y="199"/>
                  <a:pt x="220" y="200"/>
                </a:cubicBezTo>
                <a:cubicBezTo>
                  <a:pt x="227" y="204"/>
                  <a:pt x="235" y="208"/>
                  <a:pt x="242" y="212"/>
                </a:cubicBezTo>
                <a:cubicBezTo>
                  <a:pt x="258" y="220"/>
                  <a:pt x="263" y="240"/>
                  <a:pt x="254" y="253"/>
                </a:cubicBezTo>
                <a:cubicBezTo>
                  <a:pt x="250" y="260"/>
                  <a:pt x="238" y="265"/>
                  <a:pt x="230" y="263"/>
                </a:cubicBezTo>
                <a:cubicBezTo>
                  <a:pt x="215" y="261"/>
                  <a:pt x="208" y="250"/>
                  <a:pt x="202" y="238"/>
                </a:cubicBezTo>
                <a:cubicBezTo>
                  <a:pt x="199" y="232"/>
                  <a:pt x="196" y="226"/>
                  <a:pt x="193" y="220"/>
                </a:cubicBezTo>
                <a:cubicBezTo>
                  <a:pt x="188" y="225"/>
                  <a:pt x="184" y="229"/>
                  <a:pt x="179" y="233"/>
                </a:cubicBezTo>
                <a:cubicBezTo>
                  <a:pt x="166" y="246"/>
                  <a:pt x="154" y="259"/>
                  <a:pt x="141" y="272"/>
                </a:cubicBezTo>
                <a:cubicBezTo>
                  <a:pt x="140" y="273"/>
                  <a:pt x="138" y="275"/>
                  <a:pt x="135" y="273"/>
                </a:cubicBezTo>
                <a:cubicBezTo>
                  <a:pt x="121" y="258"/>
                  <a:pt x="106" y="243"/>
                  <a:pt x="91" y="229"/>
                </a:cubicBezTo>
                <a:cubicBezTo>
                  <a:pt x="96" y="226"/>
                  <a:pt x="100" y="223"/>
                  <a:pt x="105" y="221"/>
                </a:cubicBezTo>
                <a:cubicBezTo>
                  <a:pt x="124" y="211"/>
                  <a:pt x="132" y="189"/>
                  <a:pt x="124" y="170"/>
                </a:cubicBezTo>
                <a:cubicBezTo>
                  <a:pt x="119" y="156"/>
                  <a:pt x="103" y="147"/>
                  <a:pt x="89" y="148"/>
                </a:cubicBezTo>
                <a:cubicBezTo>
                  <a:pt x="69" y="150"/>
                  <a:pt x="58" y="161"/>
                  <a:pt x="50" y="178"/>
                </a:cubicBezTo>
                <a:cubicBezTo>
                  <a:pt x="49" y="180"/>
                  <a:pt x="48" y="181"/>
                  <a:pt x="46" y="185"/>
                </a:cubicBezTo>
                <a:cubicBezTo>
                  <a:pt x="44" y="182"/>
                  <a:pt x="43" y="180"/>
                  <a:pt x="41" y="178"/>
                </a:cubicBezTo>
                <a:cubicBezTo>
                  <a:pt x="28" y="165"/>
                  <a:pt x="16" y="153"/>
                  <a:pt x="3" y="141"/>
                </a:cubicBezTo>
                <a:cubicBezTo>
                  <a:pt x="0" y="138"/>
                  <a:pt x="0" y="137"/>
                  <a:pt x="3" y="134"/>
                </a:cubicBezTo>
                <a:cubicBezTo>
                  <a:pt x="21" y="117"/>
                  <a:pt x="38" y="100"/>
                  <a:pt x="55" y="83"/>
                </a:cubicBezTo>
                <a:cubicBezTo>
                  <a:pt x="56" y="81"/>
                  <a:pt x="57" y="80"/>
                  <a:pt x="59" y="79"/>
                </a:cubicBezTo>
                <a:cubicBezTo>
                  <a:pt x="54" y="76"/>
                  <a:pt x="50" y="74"/>
                  <a:pt x="46" y="71"/>
                </a:cubicBezTo>
                <a:cubicBezTo>
                  <a:pt x="40" y="68"/>
                  <a:pt x="33" y="65"/>
                  <a:pt x="27" y="62"/>
                </a:cubicBezTo>
                <a:cubicBezTo>
                  <a:pt x="13" y="55"/>
                  <a:pt x="7" y="36"/>
                  <a:pt x="14" y="23"/>
                </a:cubicBezTo>
                <a:cubicBezTo>
                  <a:pt x="19" y="13"/>
                  <a:pt x="32" y="9"/>
                  <a:pt x="42" y="11"/>
                </a:cubicBezTo>
                <a:cubicBezTo>
                  <a:pt x="55" y="15"/>
                  <a:pt x="62" y="24"/>
                  <a:pt x="67" y="35"/>
                </a:cubicBezTo>
                <a:cubicBezTo>
                  <a:pt x="70" y="43"/>
                  <a:pt x="74" y="50"/>
                  <a:pt x="7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3" name="Freeform 13">
            <a:extLst>
              <a:ext uri="{FF2B5EF4-FFF2-40B4-BE49-F238E27FC236}">
                <a16:creationId xmlns="" xmlns:a16="http://schemas.microsoft.com/office/drawing/2014/main" id="{E18242A4-31C7-4940-B567-792D8F5F9D58}"/>
              </a:ext>
            </a:extLst>
          </p:cNvPr>
          <p:cNvSpPr>
            <a:spLocks/>
          </p:cNvSpPr>
          <p:nvPr/>
        </p:nvSpPr>
        <p:spPr bwMode="auto">
          <a:xfrm>
            <a:off x="1845484" y="7129358"/>
            <a:ext cx="1544370" cy="1519014"/>
          </a:xfrm>
          <a:custGeom>
            <a:avLst/>
            <a:gdLst>
              <a:gd name="T0" fmla="*/ 81 w 276"/>
              <a:gd name="T1" fmla="*/ 219 h 274"/>
              <a:gd name="T2" fmla="*/ 71 w 276"/>
              <a:gd name="T3" fmla="*/ 239 h 274"/>
              <a:gd name="T4" fmla="*/ 54 w 276"/>
              <a:gd name="T5" fmla="*/ 260 h 274"/>
              <a:gd name="T6" fmla="*/ 17 w 276"/>
              <a:gd name="T7" fmla="*/ 250 h 274"/>
              <a:gd name="T8" fmla="*/ 28 w 276"/>
              <a:gd name="T9" fmla="*/ 215 h 274"/>
              <a:gd name="T10" fmla="*/ 53 w 276"/>
              <a:gd name="T11" fmla="*/ 201 h 274"/>
              <a:gd name="T12" fmla="*/ 60 w 276"/>
              <a:gd name="T13" fmla="*/ 197 h 274"/>
              <a:gd name="T14" fmla="*/ 0 w 276"/>
              <a:gd name="T15" fmla="*/ 137 h 274"/>
              <a:gd name="T16" fmla="*/ 48 w 276"/>
              <a:gd name="T17" fmla="*/ 91 h 274"/>
              <a:gd name="T18" fmla="*/ 56 w 276"/>
              <a:gd name="T19" fmla="*/ 106 h 274"/>
              <a:gd name="T20" fmla="*/ 107 w 276"/>
              <a:gd name="T21" fmla="*/ 126 h 274"/>
              <a:gd name="T22" fmla="*/ 129 w 276"/>
              <a:gd name="T23" fmla="*/ 91 h 274"/>
              <a:gd name="T24" fmla="*/ 99 w 276"/>
              <a:gd name="T25" fmla="*/ 51 h 274"/>
              <a:gd name="T26" fmla="*/ 97 w 276"/>
              <a:gd name="T27" fmla="*/ 50 h 274"/>
              <a:gd name="T28" fmla="*/ 92 w 276"/>
              <a:gd name="T29" fmla="*/ 47 h 274"/>
              <a:gd name="T30" fmla="*/ 139 w 276"/>
              <a:gd name="T31" fmla="*/ 0 h 274"/>
              <a:gd name="T32" fmla="*/ 196 w 276"/>
              <a:gd name="T33" fmla="*/ 58 h 274"/>
              <a:gd name="T34" fmla="*/ 212 w 276"/>
              <a:gd name="T35" fmla="*/ 28 h 274"/>
              <a:gd name="T36" fmla="*/ 248 w 276"/>
              <a:gd name="T37" fmla="*/ 15 h 274"/>
              <a:gd name="T38" fmla="*/ 262 w 276"/>
              <a:gd name="T39" fmla="*/ 45 h 274"/>
              <a:gd name="T40" fmla="*/ 240 w 276"/>
              <a:gd name="T41" fmla="*/ 68 h 274"/>
              <a:gd name="T42" fmla="*/ 221 w 276"/>
              <a:gd name="T43" fmla="*/ 78 h 274"/>
              <a:gd name="T44" fmla="*/ 218 w 276"/>
              <a:gd name="T45" fmla="*/ 80 h 274"/>
              <a:gd name="T46" fmla="*/ 239 w 276"/>
              <a:gd name="T47" fmla="*/ 100 h 274"/>
              <a:gd name="T48" fmla="*/ 273 w 276"/>
              <a:gd name="T49" fmla="*/ 135 h 274"/>
              <a:gd name="T50" fmla="*/ 273 w 276"/>
              <a:gd name="T51" fmla="*/ 140 h 274"/>
              <a:gd name="T52" fmla="*/ 221 w 276"/>
              <a:gd name="T53" fmla="*/ 192 h 274"/>
              <a:gd name="T54" fmla="*/ 218 w 276"/>
              <a:gd name="T55" fmla="*/ 196 h 274"/>
              <a:gd name="T56" fmla="*/ 238 w 276"/>
              <a:gd name="T57" fmla="*/ 206 h 274"/>
              <a:gd name="T58" fmla="*/ 259 w 276"/>
              <a:gd name="T59" fmla="*/ 229 h 274"/>
              <a:gd name="T60" fmla="*/ 251 w 276"/>
              <a:gd name="T61" fmla="*/ 256 h 274"/>
              <a:gd name="T62" fmla="*/ 221 w 276"/>
              <a:gd name="T63" fmla="*/ 257 h 274"/>
              <a:gd name="T64" fmla="*/ 203 w 276"/>
              <a:gd name="T65" fmla="*/ 234 h 274"/>
              <a:gd name="T66" fmla="*/ 195 w 276"/>
              <a:gd name="T67" fmla="*/ 218 h 274"/>
              <a:gd name="T68" fmla="*/ 171 w 276"/>
              <a:gd name="T69" fmla="*/ 242 h 274"/>
              <a:gd name="T70" fmla="*/ 142 w 276"/>
              <a:gd name="T71" fmla="*/ 271 h 274"/>
              <a:gd name="T72" fmla="*/ 134 w 276"/>
              <a:gd name="T73" fmla="*/ 271 h 274"/>
              <a:gd name="T74" fmla="*/ 85 w 276"/>
              <a:gd name="T75" fmla="*/ 221 h 274"/>
              <a:gd name="T76" fmla="*/ 81 w 276"/>
              <a:gd name="T77" fmla="*/ 219 h 2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276" h="274">
                <a:moveTo>
                  <a:pt x="81" y="219"/>
                </a:moveTo>
                <a:cubicBezTo>
                  <a:pt x="78" y="226"/>
                  <a:pt x="74" y="232"/>
                  <a:pt x="71" y="239"/>
                </a:cubicBezTo>
                <a:cubicBezTo>
                  <a:pt x="67" y="247"/>
                  <a:pt x="62" y="255"/>
                  <a:pt x="54" y="260"/>
                </a:cubicBezTo>
                <a:cubicBezTo>
                  <a:pt x="40" y="268"/>
                  <a:pt x="24" y="263"/>
                  <a:pt x="17" y="250"/>
                </a:cubicBezTo>
                <a:cubicBezTo>
                  <a:pt x="12" y="239"/>
                  <a:pt x="16" y="222"/>
                  <a:pt x="28" y="215"/>
                </a:cubicBezTo>
                <a:cubicBezTo>
                  <a:pt x="36" y="210"/>
                  <a:pt x="45" y="205"/>
                  <a:pt x="53" y="201"/>
                </a:cubicBezTo>
                <a:cubicBezTo>
                  <a:pt x="55" y="200"/>
                  <a:pt x="57" y="199"/>
                  <a:pt x="60" y="197"/>
                </a:cubicBezTo>
                <a:cubicBezTo>
                  <a:pt x="40" y="177"/>
                  <a:pt x="21" y="157"/>
                  <a:pt x="0" y="137"/>
                </a:cubicBezTo>
                <a:cubicBezTo>
                  <a:pt x="16" y="122"/>
                  <a:pt x="32" y="107"/>
                  <a:pt x="48" y="91"/>
                </a:cubicBezTo>
                <a:cubicBezTo>
                  <a:pt x="51" y="96"/>
                  <a:pt x="53" y="101"/>
                  <a:pt x="56" y="106"/>
                </a:cubicBezTo>
                <a:cubicBezTo>
                  <a:pt x="65" y="123"/>
                  <a:pt x="88" y="134"/>
                  <a:pt x="107" y="126"/>
                </a:cubicBezTo>
                <a:cubicBezTo>
                  <a:pt x="120" y="121"/>
                  <a:pt x="130" y="106"/>
                  <a:pt x="129" y="91"/>
                </a:cubicBezTo>
                <a:cubicBezTo>
                  <a:pt x="128" y="71"/>
                  <a:pt x="116" y="59"/>
                  <a:pt x="99" y="51"/>
                </a:cubicBezTo>
                <a:cubicBezTo>
                  <a:pt x="99" y="51"/>
                  <a:pt x="98" y="51"/>
                  <a:pt x="97" y="50"/>
                </a:cubicBezTo>
                <a:cubicBezTo>
                  <a:pt x="96" y="49"/>
                  <a:pt x="94" y="48"/>
                  <a:pt x="92" y="47"/>
                </a:cubicBezTo>
                <a:cubicBezTo>
                  <a:pt x="107" y="32"/>
                  <a:pt x="123" y="16"/>
                  <a:pt x="139" y="0"/>
                </a:cubicBezTo>
                <a:cubicBezTo>
                  <a:pt x="158" y="19"/>
                  <a:pt x="177" y="38"/>
                  <a:pt x="196" y="58"/>
                </a:cubicBezTo>
                <a:cubicBezTo>
                  <a:pt x="202" y="47"/>
                  <a:pt x="207" y="38"/>
                  <a:pt x="212" y="28"/>
                </a:cubicBezTo>
                <a:cubicBezTo>
                  <a:pt x="219" y="16"/>
                  <a:pt x="236" y="10"/>
                  <a:pt x="248" y="15"/>
                </a:cubicBezTo>
                <a:cubicBezTo>
                  <a:pt x="259" y="20"/>
                  <a:pt x="265" y="32"/>
                  <a:pt x="262" y="45"/>
                </a:cubicBezTo>
                <a:cubicBezTo>
                  <a:pt x="259" y="57"/>
                  <a:pt x="250" y="63"/>
                  <a:pt x="240" y="68"/>
                </a:cubicBezTo>
                <a:cubicBezTo>
                  <a:pt x="233" y="71"/>
                  <a:pt x="227" y="75"/>
                  <a:pt x="221" y="78"/>
                </a:cubicBezTo>
                <a:cubicBezTo>
                  <a:pt x="220" y="78"/>
                  <a:pt x="220" y="79"/>
                  <a:pt x="218" y="80"/>
                </a:cubicBezTo>
                <a:cubicBezTo>
                  <a:pt x="225" y="87"/>
                  <a:pt x="232" y="94"/>
                  <a:pt x="239" y="100"/>
                </a:cubicBezTo>
                <a:cubicBezTo>
                  <a:pt x="250" y="112"/>
                  <a:pt x="262" y="123"/>
                  <a:pt x="273" y="135"/>
                </a:cubicBezTo>
                <a:cubicBezTo>
                  <a:pt x="276" y="137"/>
                  <a:pt x="275" y="138"/>
                  <a:pt x="273" y="140"/>
                </a:cubicBezTo>
                <a:cubicBezTo>
                  <a:pt x="256" y="157"/>
                  <a:pt x="238" y="175"/>
                  <a:pt x="221" y="192"/>
                </a:cubicBezTo>
                <a:cubicBezTo>
                  <a:pt x="220" y="193"/>
                  <a:pt x="219" y="194"/>
                  <a:pt x="218" y="196"/>
                </a:cubicBezTo>
                <a:cubicBezTo>
                  <a:pt x="225" y="199"/>
                  <a:pt x="231" y="203"/>
                  <a:pt x="238" y="206"/>
                </a:cubicBezTo>
                <a:cubicBezTo>
                  <a:pt x="248" y="211"/>
                  <a:pt x="256" y="217"/>
                  <a:pt x="259" y="229"/>
                </a:cubicBezTo>
                <a:cubicBezTo>
                  <a:pt x="262" y="239"/>
                  <a:pt x="258" y="250"/>
                  <a:pt x="251" y="256"/>
                </a:cubicBezTo>
                <a:cubicBezTo>
                  <a:pt x="242" y="262"/>
                  <a:pt x="231" y="262"/>
                  <a:pt x="221" y="257"/>
                </a:cubicBezTo>
                <a:cubicBezTo>
                  <a:pt x="212" y="252"/>
                  <a:pt x="208" y="243"/>
                  <a:pt x="203" y="234"/>
                </a:cubicBezTo>
                <a:cubicBezTo>
                  <a:pt x="201" y="229"/>
                  <a:pt x="198" y="224"/>
                  <a:pt x="195" y="218"/>
                </a:cubicBezTo>
                <a:cubicBezTo>
                  <a:pt x="186" y="226"/>
                  <a:pt x="179" y="234"/>
                  <a:pt x="171" y="242"/>
                </a:cubicBezTo>
                <a:cubicBezTo>
                  <a:pt x="162" y="252"/>
                  <a:pt x="152" y="261"/>
                  <a:pt x="142" y="271"/>
                </a:cubicBezTo>
                <a:cubicBezTo>
                  <a:pt x="139" y="274"/>
                  <a:pt x="137" y="274"/>
                  <a:pt x="134" y="271"/>
                </a:cubicBezTo>
                <a:cubicBezTo>
                  <a:pt x="118" y="254"/>
                  <a:pt x="101" y="238"/>
                  <a:pt x="85" y="221"/>
                </a:cubicBezTo>
                <a:cubicBezTo>
                  <a:pt x="84" y="220"/>
                  <a:pt x="83" y="220"/>
                  <a:pt x="81" y="21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4" name="Прямоугольник 13"/>
          <p:cNvSpPr/>
          <p:nvPr/>
        </p:nvSpPr>
        <p:spPr>
          <a:xfrm rot="2706641">
            <a:off x="2262250" y="7487577"/>
            <a:ext cx="11457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</a:t>
            </a:r>
          </a:p>
        </p:txBody>
      </p:sp>
      <p:sp>
        <p:nvSpPr>
          <p:cNvPr id="15" name="Прямоугольник 14"/>
          <p:cNvSpPr/>
          <p:nvPr/>
        </p:nvSpPr>
        <p:spPr>
          <a:xfrm rot="19033223">
            <a:off x="3375910" y="7477718"/>
            <a:ext cx="12676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2545173" y="6450036"/>
            <a:ext cx="17797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 font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0,0</a:t>
            </a:r>
            <a:endParaRPr lang="ru-RU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 rot="2581903">
            <a:off x="1817255" y="8004542"/>
            <a:ext cx="1210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2331,4</a:t>
            </a:r>
            <a:endParaRPr lang="ru-RU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 rot="18887819">
            <a:off x="3963276" y="7973615"/>
            <a:ext cx="11946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2331,4</a:t>
            </a:r>
            <a:endParaRPr lang="ru-RU" sz="1275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770713" y="8611013"/>
            <a:ext cx="1818420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75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 год</a:t>
            </a:r>
            <a:endParaRPr lang="ru-RU" sz="175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180195" y="6406644"/>
            <a:ext cx="1263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2020 год</a:t>
            </a:r>
            <a:endParaRPr lang="ru-RU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 rot="2638393">
            <a:off x="136880" y="5887047"/>
            <a:ext cx="10252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3905,6</a:t>
            </a:r>
            <a:endParaRPr lang="ru-RU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 rot="2847136">
            <a:off x="477555" y="5316538"/>
            <a:ext cx="13276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</a:t>
            </a:r>
          </a:p>
        </p:txBody>
      </p:sp>
      <p:sp>
        <p:nvSpPr>
          <p:cNvPr id="23" name="Прямоугольник 22"/>
          <p:cNvSpPr/>
          <p:nvPr/>
        </p:nvSpPr>
        <p:spPr>
          <a:xfrm rot="18684379">
            <a:off x="1715096" y="5368155"/>
            <a:ext cx="1046114" cy="38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</a:t>
            </a:r>
          </a:p>
        </p:txBody>
      </p:sp>
      <p:sp>
        <p:nvSpPr>
          <p:cNvPr id="24" name="Прямоугольник 23"/>
          <p:cNvSpPr/>
          <p:nvPr/>
        </p:nvSpPr>
        <p:spPr>
          <a:xfrm rot="18786054">
            <a:off x="2153692" y="5872941"/>
            <a:ext cx="13730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3972,8</a:t>
            </a:r>
            <a:endParaRPr lang="ru-RU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923618" y="4423148"/>
            <a:ext cx="15749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 </a:t>
            </a:r>
          </a:p>
          <a:p>
            <a:pPr algn="ctr" font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67,2</a:t>
            </a:r>
            <a:endParaRPr lang="ru-RU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3097812"/>
              </p:ext>
            </p:extLst>
          </p:nvPr>
        </p:nvGraphicFramePr>
        <p:xfrm>
          <a:off x="594066" y="975672"/>
          <a:ext cx="5915025" cy="3155953"/>
        </p:xfrm>
        <a:graphic>
          <a:graphicData uri="http://schemas.openxmlformats.org/drawingml/2006/table">
            <a:tbl>
              <a:tblPr/>
              <a:tblGrid>
                <a:gridCol w="1656166"/>
                <a:gridCol w="1010715"/>
                <a:gridCol w="1153866"/>
                <a:gridCol w="1083054"/>
                <a:gridCol w="1011224"/>
              </a:tblGrid>
              <a:tr h="269093">
                <a:tc rowSpan="2"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показателя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2" marR="5602" marT="56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C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2019 год </a:t>
                      </a:r>
                      <a:r>
                        <a:rPr lang="ru-RU" sz="1100" b="1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(оценка)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2" marR="5602" marT="76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C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2" marR="5602" marT="56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759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2" marR="5602" marT="56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2" marR="5602" marT="56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2" marR="5602" marT="56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CFF"/>
                    </a:solidFill>
                  </a:tcPr>
                </a:tc>
              </a:tr>
              <a:tr h="339748">
                <a:tc>
                  <a:txBody>
                    <a:bodyPr/>
                    <a:lstStyle/>
                    <a:p>
                      <a:pPr indent="91440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2" marR="5602" marT="56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3973,1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2" marR="5602" marT="56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3905,6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2" marR="5602" marT="56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2505,7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2" marR="5602" marT="56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2331,4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2" marR="5602" marT="56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CFF"/>
                    </a:solidFill>
                  </a:tcPr>
                </a:tc>
              </a:tr>
              <a:tr h="401886">
                <a:tc>
                  <a:txBody>
                    <a:bodyPr/>
                    <a:lstStyle/>
                    <a:p>
                      <a:pPr marL="91440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 и неналоговые доходы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2" marR="5602" marT="56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1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895,9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2" marR="5602" marT="56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1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962,2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2" marR="5602" marT="56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1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938,5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2" marR="5602" marT="56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1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944,1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2" marR="5602" marT="56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CFF"/>
                    </a:solidFill>
                  </a:tcPr>
                </a:tc>
              </a:tr>
              <a:tr h="333234">
                <a:tc>
                  <a:txBody>
                    <a:bodyPr/>
                    <a:lstStyle/>
                    <a:p>
                      <a:pPr marL="91440" indent="621665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2" marR="5602" marT="56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756,6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2" marR="5602" marT="56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787,2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2" marR="5602" marT="56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765,1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2" marR="5602" marT="56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771,5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2" marR="5602" marT="56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CFF"/>
                    </a:solidFill>
                  </a:tcPr>
                </a:tc>
              </a:tr>
              <a:tr h="317700">
                <a:tc>
                  <a:txBody>
                    <a:bodyPr/>
                    <a:lstStyle/>
                    <a:p>
                      <a:pPr marL="91440" indent="621665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неналоговые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2" marR="5602" marT="56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139,3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2" marR="5602" marT="56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175,0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2" marR="5602" marT="56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173,4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2" marR="5602" marT="56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172,6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2" marR="5602" marT="56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CFF"/>
                    </a:solidFill>
                  </a:tcPr>
                </a:tc>
              </a:tr>
              <a:tr h="482563">
                <a:tc>
                  <a:txBody>
                    <a:bodyPr/>
                    <a:lstStyle/>
                    <a:p>
                      <a:pPr marL="91440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безвозмездные поступления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2" marR="5602" marT="56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1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3077,2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2" marR="5602" marT="56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1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2943,4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2" marR="5602" marT="56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1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1567,2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2" marR="5602" marT="56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1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1387,3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2" marR="5602" marT="56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CFF"/>
                    </a:solidFill>
                  </a:tcPr>
                </a:tc>
              </a:tr>
              <a:tr h="362799">
                <a:tc>
                  <a:txBody>
                    <a:bodyPr/>
                    <a:lstStyle/>
                    <a:p>
                      <a:pPr marL="91440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2" marR="5602" marT="56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4433,6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2" marR="5602" marT="56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3972,8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2" marR="5602" marT="56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2530,9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2" marR="5602" marT="56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2331,4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2" marR="5602" marT="56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CFF"/>
                    </a:solidFill>
                  </a:tcPr>
                </a:tc>
              </a:tr>
              <a:tr h="381340">
                <a:tc>
                  <a:txBody>
                    <a:bodyPr/>
                    <a:lstStyle/>
                    <a:p>
                      <a:pPr marL="91440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ДЕФИЦИТ (ПРОФИЦИТ)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2" marR="5602" marT="56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-460,5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2" marR="5602" marT="56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-67,2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2" marR="5602" marT="56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-25,2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2" marR="5602" marT="56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2" marR="5602" marT="56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CFF"/>
                    </a:solidFill>
                  </a:tcPr>
                </a:tc>
              </a:tr>
            </a:tbl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9043" y="4313651"/>
            <a:ext cx="1409277" cy="132950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97634" y="5003376"/>
            <a:ext cx="1432102" cy="140326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07351" y="4995552"/>
            <a:ext cx="1534892" cy="1410793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4856319" y="6451835"/>
            <a:ext cx="1028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 год</a:t>
            </a:r>
            <a:endParaRPr lang="ru-RU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260589" y="4415115"/>
            <a:ext cx="18702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 </a:t>
            </a: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25,2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 rot="2847136">
            <a:off x="3998470" y="5258561"/>
            <a:ext cx="13276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</a:t>
            </a:r>
          </a:p>
        </p:txBody>
      </p:sp>
      <p:sp>
        <p:nvSpPr>
          <p:cNvPr id="32" name="Прямоугольник 31"/>
          <p:cNvSpPr/>
          <p:nvPr/>
        </p:nvSpPr>
        <p:spPr>
          <a:xfrm rot="2638393">
            <a:off x="3600153" y="5766929"/>
            <a:ext cx="11911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2505,7</a:t>
            </a:r>
            <a:endParaRPr lang="ru-RU" sz="1275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 rot="19033223">
            <a:off x="5030827" y="5218362"/>
            <a:ext cx="13264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</a:t>
            </a:r>
          </a:p>
        </p:txBody>
      </p:sp>
      <p:sp>
        <p:nvSpPr>
          <p:cNvPr id="34" name="Прямоугольник 33"/>
          <p:cNvSpPr/>
          <p:nvPr/>
        </p:nvSpPr>
        <p:spPr>
          <a:xfrm rot="18887819">
            <a:off x="5589109" y="5728068"/>
            <a:ext cx="11589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2530,9</a:t>
            </a:r>
            <a:endParaRPr lang="ru-RU" sz="1275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6"/>
          <p:cNvSpPr txBox="1">
            <a:spLocks noChangeArrowheads="1"/>
          </p:cNvSpPr>
          <p:nvPr/>
        </p:nvSpPr>
        <p:spPr bwMode="auto">
          <a:xfrm>
            <a:off x="6408649" y="8676456"/>
            <a:ext cx="46187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altLang="ru-RU" sz="16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  <a:alpha val="4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1"/>
          <p:cNvSpPr/>
          <p:nvPr/>
        </p:nvSpPr>
        <p:spPr>
          <a:xfrm>
            <a:off x="4432277" y="277979"/>
            <a:ext cx="2715" cy="2172"/>
          </a:xfrm>
          <a:custGeom>
            <a:avLst/>
            <a:gdLst/>
            <a:ahLst/>
            <a:cxnLst/>
            <a:rect l="l" t="t" r="r" b="b"/>
            <a:pathLst>
              <a:path w="3175" h="2539">
                <a:moveTo>
                  <a:pt x="2616" y="0"/>
                </a:moveTo>
                <a:lnTo>
                  <a:pt x="1612" y="0"/>
                </a:lnTo>
                <a:lnTo>
                  <a:pt x="647" y="12"/>
                </a:lnTo>
                <a:lnTo>
                  <a:pt x="215" y="114"/>
                </a:lnTo>
                <a:lnTo>
                  <a:pt x="0" y="444"/>
                </a:lnTo>
                <a:lnTo>
                  <a:pt x="368" y="1092"/>
                </a:lnTo>
                <a:lnTo>
                  <a:pt x="406" y="1447"/>
                </a:lnTo>
                <a:lnTo>
                  <a:pt x="444" y="1803"/>
                </a:lnTo>
                <a:lnTo>
                  <a:pt x="1130" y="2133"/>
                </a:lnTo>
                <a:lnTo>
                  <a:pt x="1638" y="2171"/>
                </a:lnTo>
                <a:lnTo>
                  <a:pt x="2146" y="2209"/>
                </a:lnTo>
                <a:lnTo>
                  <a:pt x="2527" y="1790"/>
                </a:lnTo>
                <a:lnTo>
                  <a:pt x="2438" y="1282"/>
                </a:lnTo>
                <a:lnTo>
                  <a:pt x="2362" y="774"/>
                </a:lnTo>
                <a:lnTo>
                  <a:pt x="2654" y="0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453529" y="242196"/>
            <a:ext cx="2172" cy="2172"/>
          </a:xfrm>
          <a:custGeom>
            <a:avLst/>
            <a:gdLst/>
            <a:ahLst/>
            <a:cxnLst/>
            <a:rect l="l" t="t" r="r" b="b"/>
            <a:pathLst>
              <a:path w="2539" h="2539">
                <a:moveTo>
                  <a:pt x="1854" y="0"/>
                </a:moveTo>
                <a:lnTo>
                  <a:pt x="533" y="0"/>
                </a:lnTo>
                <a:lnTo>
                  <a:pt x="0" y="533"/>
                </a:lnTo>
                <a:lnTo>
                  <a:pt x="0" y="1841"/>
                </a:lnTo>
                <a:lnTo>
                  <a:pt x="533" y="2374"/>
                </a:lnTo>
                <a:lnTo>
                  <a:pt x="1854" y="2374"/>
                </a:lnTo>
                <a:lnTo>
                  <a:pt x="2387" y="1841"/>
                </a:lnTo>
                <a:lnTo>
                  <a:pt x="2387" y="533"/>
                </a:lnTo>
                <a:lnTo>
                  <a:pt x="185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446362" y="264806"/>
            <a:ext cx="2172" cy="2172"/>
          </a:xfrm>
          <a:custGeom>
            <a:avLst/>
            <a:gdLst/>
            <a:ahLst/>
            <a:cxnLst/>
            <a:rect l="l" t="t" r="r" b="b"/>
            <a:pathLst>
              <a:path w="2539" h="2539">
                <a:moveTo>
                  <a:pt x="1028" y="0"/>
                </a:moveTo>
                <a:lnTo>
                  <a:pt x="1587" y="0"/>
                </a:lnTo>
                <a:lnTo>
                  <a:pt x="2057" y="457"/>
                </a:lnTo>
                <a:lnTo>
                  <a:pt x="2057" y="1028"/>
                </a:lnTo>
                <a:lnTo>
                  <a:pt x="2057" y="1587"/>
                </a:lnTo>
                <a:lnTo>
                  <a:pt x="1587" y="2044"/>
                </a:lnTo>
                <a:lnTo>
                  <a:pt x="1028" y="2044"/>
                </a:lnTo>
                <a:lnTo>
                  <a:pt x="469" y="2044"/>
                </a:lnTo>
                <a:lnTo>
                  <a:pt x="0" y="1587"/>
                </a:lnTo>
                <a:lnTo>
                  <a:pt x="0" y="1028"/>
                </a:lnTo>
                <a:lnTo>
                  <a:pt x="0" y="457"/>
                </a:lnTo>
                <a:lnTo>
                  <a:pt x="469" y="0"/>
                </a:lnTo>
                <a:lnTo>
                  <a:pt x="1028" y="0"/>
                </a:lnTo>
                <a:close/>
              </a:path>
            </a:pathLst>
          </a:custGeom>
          <a:ln w="3657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446362" y="264806"/>
            <a:ext cx="2172" cy="2172"/>
          </a:xfrm>
          <a:custGeom>
            <a:avLst/>
            <a:gdLst/>
            <a:ahLst/>
            <a:cxnLst/>
            <a:rect l="l" t="t" r="r" b="b"/>
            <a:pathLst>
              <a:path w="2539" h="2539">
                <a:moveTo>
                  <a:pt x="1587" y="0"/>
                </a:moveTo>
                <a:lnTo>
                  <a:pt x="469" y="0"/>
                </a:lnTo>
                <a:lnTo>
                  <a:pt x="0" y="457"/>
                </a:lnTo>
                <a:lnTo>
                  <a:pt x="0" y="1587"/>
                </a:lnTo>
                <a:lnTo>
                  <a:pt x="469" y="2044"/>
                </a:lnTo>
                <a:lnTo>
                  <a:pt x="1587" y="2044"/>
                </a:lnTo>
                <a:lnTo>
                  <a:pt x="2057" y="1587"/>
                </a:lnTo>
                <a:lnTo>
                  <a:pt x="2057" y="457"/>
                </a:lnTo>
                <a:lnTo>
                  <a:pt x="158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453259" y="263373"/>
            <a:ext cx="2715" cy="2715"/>
          </a:xfrm>
          <a:custGeom>
            <a:avLst/>
            <a:gdLst/>
            <a:ahLst/>
            <a:cxnLst/>
            <a:rect l="l" t="t" r="r" b="b"/>
            <a:pathLst>
              <a:path w="3175" h="3175">
                <a:moveTo>
                  <a:pt x="1511" y="0"/>
                </a:moveTo>
                <a:lnTo>
                  <a:pt x="2349" y="0"/>
                </a:lnTo>
                <a:lnTo>
                  <a:pt x="3022" y="673"/>
                </a:lnTo>
                <a:lnTo>
                  <a:pt x="3022" y="1511"/>
                </a:lnTo>
                <a:lnTo>
                  <a:pt x="3022" y="2349"/>
                </a:lnTo>
                <a:lnTo>
                  <a:pt x="2349" y="3022"/>
                </a:lnTo>
                <a:lnTo>
                  <a:pt x="1511" y="3022"/>
                </a:lnTo>
                <a:lnTo>
                  <a:pt x="673" y="3022"/>
                </a:lnTo>
                <a:lnTo>
                  <a:pt x="0" y="2349"/>
                </a:lnTo>
                <a:lnTo>
                  <a:pt x="0" y="1511"/>
                </a:lnTo>
                <a:lnTo>
                  <a:pt x="0" y="673"/>
                </a:lnTo>
                <a:lnTo>
                  <a:pt x="673" y="0"/>
                </a:lnTo>
                <a:lnTo>
                  <a:pt x="1511" y="0"/>
                </a:lnTo>
                <a:close/>
              </a:path>
            </a:pathLst>
          </a:custGeom>
          <a:ln w="3657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453259" y="263373"/>
            <a:ext cx="2715" cy="2715"/>
          </a:xfrm>
          <a:custGeom>
            <a:avLst/>
            <a:gdLst/>
            <a:ahLst/>
            <a:cxnLst/>
            <a:rect l="l" t="t" r="r" b="b"/>
            <a:pathLst>
              <a:path w="3175" h="3175">
                <a:moveTo>
                  <a:pt x="2349" y="0"/>
                </a:moveTo>
                <a:lnTo>
                  <a:pt x="673" y="0"/>
                </a:lnTo>
                <a:lnTo>
                  <a:pt x="0" y="673"/>
                </a:lnTo>
                <a:lnTo>
                  <a:pt x="0" y="2349"/>
                </a:lnTo>
                <a:lnTo>
                  <a:pt x="673" y="3022"/>
                </a:lnTo>
                <a:lnTo>
                  <a:pt x="2349" y="3022"/>
                </a:lnTo>
                <a:lnTo>
                  <a:pt x="3022" y="2349"/>
                </a:lnTo>
                <a:lnTo>
                  <a:pt x="3022" y="673"/>
                </a:lnTo>
                <a:lnTo>
                  <a:pt x="234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443854" y="267468"/>
            <a:ext cx="21720" cy="2715"/>
          </a:xfrm>
          <a:custGeom>
            <a:avLst/>
            <a:gdLst/>
            <a:ahLst/>
            <a:cxnLst/>
            <a:rect l="l" t="t" r="r" b="b"/>
            <a:pathLst>
              <a:path w="25400" h="3175">
                <a:moveTo>
                  <a:pt x="18097" y="0"/>
                </a:moveTo>
                <a:lnTo>
                  <a:pt x="6921" y="0"/>
                </a:lnTo>
                <a:lnTo>
                  <a:pt x="2095" y="1168"/>
                </a:lnTo>
                <a:lnTo>
                  <a:pt x="0" y="2844"/>
                </a:lnTo>
                <a:lnTo>
                  <a:pt x="25019" y="2844"/>
                </a:lnTo>
                <a:lnTo>
                  <a:pt x="22923" y="1168"/>
                </a:lnTo>
                <a:lnTo>
                  <a:pt x="18097" y="0"/>
                </a:lnTo>
                <a:close/>
              </a:path>
            </a:pathLst>
          </a:custGeom>
          <a:solidFill>
            <a:srgbClr val="FEBC1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453758" y="244640"/>
            <a:ext cx="1629" cy="1629"/>
          </a:xfrm>
          <a:custGeom>
            <a:avLst/>
            <a:gdLst/>
            <a:ahLst/>
            <a:cxnLst/>
            <a:rect l="l" t="t" r="r" b="b"/>
            <a:pathLst>
              <a:path w="1904" h="1904">
                <a:moveTo>
                  <a:pt x="1397" y="0"/>
                </a:moveTo>
                <a:lnTo>
                  <a:pt x="406" y="0"/>
                </a:lnTo>
                <a:lnTo>
                  <a:pt x="0" y="406"/>
                </a:lnTo>
                <a:lnTo>
                  <a:pt x="0" y="1397"/>
                </a:lnTo>
                <a:lnTo>
                  <a:pt x="406" y="1803"/>
                </a:lnTo>
                <a:lnTo>
                  <a:pt x="1397" y="1803"/>
                </a:lnTo>
                <a:lnTo>
                  <a:pt x="1803" y="1397"/>
                </a:lnTo>
                <a:lnTo>
                  <a:pt x="1803" y="406"/>
                </a:lnTo>
                <a:lnTo>
                  <a:pt x="1397" y="0"/>
                </a:lnTo>
                <a:close/>
              </a:path>
            </a:pathLst>
          </a:custGeom>
          <a:solidFill>
            <a:srgbClr val="FEBC1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453758" y="246693"/>
            <a:ext cx="1629" cy="1629"/>
          </a:xfrm>
          <a:custGeom>
            <a:avLst/>
            <a:gdLst/>
            <a:ahLst/>
            <a:cxnLst/>
            <a:rect l="l" t="t" r="r" b="b"/>
            <a:pathLst>
              <a:path w="1904" h="1904">
                <a:moveTo>
                  <a:pt x="1397" y="0"/>
                </a:moveTo>
                <a:lnTo>
                  <a:pt x="406" y="0"/>
                </a:lnTo>
                <a:lnTo>
                  <a:pt x="0" y="406"/>
                </a:lnTo>
                <a:lnTo>
                  <a:pt x="0" y="1397"/>
                </a:lnTo>
                <a:lnTo>
                  <a:pt x="406" y="1803"/>
                </a:lnTo>
                <a:lnTo>
                  <a:pt x="1397" y="1803"/>
                </a:lnTo>
                <a:lnTo>
                  <a:pt x="1803" y="1397"/>
                </a:lnTo>
                <a:lnTo>
                  <a:pt x="1803" y="406"/>
                </a:lnTo>
                <a:lnTo>
                  <a:pt x="1397" y="0"/>
                </a:lnTo>
                <a:close/>
              </a:path>
            </a:pathLst>
          </a:custGeom>
          <a:solidFill>
            <a:srgbClr val="FEBC1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453758" y="248756"/>
            <a:ext cx="1629" cy="1629"/>
          </a:xfrm>
          <a:custGeom>
            <a:avLst/>
            <a:gdLst/>
            <a:ahLst/>
            <a:cxnLst/>
            <a:rect l="l" t="t" r="r" b="b"/>
            <a:pathLst>
              <a:path w="1904" h="1904">
                <a:moveTo>
                  <a:pt x="1397" y="0"/>
                </a:moveTo>
                <a:lnTo>
                  <a:pt x="406" y="0"/>
                </a:lnTo>
                <a:lnTo>
                  <a:pt x="0" y="406"/>
                </a:lnTo>
                <a:lnTo>
                  <a:pt x="0" y="1397"/>
                </a:lnTo>
                <a:lnTo>
                  <a:pt x="406" y="1803"/>
                </a:lnTo>
                <a:lnTo>
                  <a:pt x="1397" y="1803"/>
                </a:lnTo>
                <a:lnTo>
                  <a:pt x="1803" y="1397"/>
                </a:lnTo>
                <a:lnTo>
                  <a:pt x="1803" y="406"/>
                </a:lnTo>
                <a:lnTo>
                  <a:pt x="1397" y="0"/>
                </a:lnTo>
                <a:close/>
              </a:path>
            </a:pathLst>
          </a:custGeom>
          <a:solidFill>
            <a:srgbClr val="FEBC1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453758" y="250808"/>
            <a:ext cx="1629" cy="1629"/>
          </a:xfrm>
          <a:custGeom>
            <a:avLst/>
            <a:gdLst/>
            <a:ahLst/>
            <a:cxnLst/>
            <a:rect l="l" t="t" r="r" b="b"/>
            <a:pathLst>
              <a:path w="1904" h="1904">
                <a:moveTo>
                  <a:pt x="1397" y="0"/>
                </a:moveTo>
                <a:lnTo>
                  <a:pt x="406" y="0"/>
                </a:lnTo>
                <a:lnTo>
                  <a:pt x="0" y="406"/>
                </a:lnTo>
                <a:lnTo>
                  <a:pt x="0" y="1397"/>
                </a:lnTo>
                <a:lnTo>
                  <a:pt x="406" y="1803"/>
                </a:lnTo>
                <a:lnTo>
                  <a:pt x="1397" y="1803"/>
                </a:lnTo>
                <a:lnTo>
                  <a:pt x="1803" y="1397"/>
                </a:lnTo>
                <a:lnTo>
                  <a:pt x="1803" y="406"/>
                </a:lnTo>
                <a:lnTo>
                  <a:pt x="1397" y="0"/>
                </a:lnTo>
                <a:close/>
              </a:path>
            </a:pathLst>
          </a:custGeom>
          <a:solidFill>
            <a:srgbClr val="FEBC1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454072" y="236240"/>
            <a:ext cx="1086" cy="5973"/>
          </a:xfrm>
          <a:custGeom>
            <a:avLst/>
            <a:gdLst/>
            <a:ahLst/>
            <a:cxnLst/>
            <a:rect l="l" t="t" r="r" b="b"/>
            <a:pathLst>
              <a:path w="1270" h="6985">
                <a:moveTo>
                  <a:pt x="0" y="6368"/>
                </a:moveTo>
                <a:lnTo>
                  <a:pt x="1127" y="6368"/>
                </a:lnTo>
                <a:lnTo>
                  <a:pt x="1127" y="0"/>
                </a:lnTo>
                <a:lnTo>
                  <a:pt x="0" y="0"/>
                </a:lnTo>
                <a:lnTo>
                  <a:pt x="0" y="6368"/>
                </a:lnTo>
                <a:close/>
              </a:path>
            </a:pathLst>
          </a:custGeom>
          <a:solidFill>
            <a:srgbClr val="FEBC1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452595" y="238637"/>
            <a:ext cx="4344" cy="1086"/>
          </a:xfrm>
          <a:custGeom>
            <a:avLst/>
            <a:gdLst/>
            <a:ahLst/>
            <a:cxnLst/>
            <a:rect l="l" t="t" r="r" b="b"/>
            <a:pathLst>
              <a:path w="5079" h="1270">
                <a:moveTo>
                  <a:pt x="0" y="1127"/>
                </a:moveTo>
                <a:lnTo>
                  <a:pt x="4577" y="1127"/>
                </a:lnTo>
                <a:lnTo>
                  <a:pt x="4577" y="0"/>
                </a:lnTo>
                <a:lnTo>
                  <a:pt x="0" y="0"/>
                </a:lnTo>
                <a:lnTo>
                  <a:pt x="0" y="1127"/>
                </a:lnTo>
                <a:close/>
              </a:path>
            </a:pathLst>
          </a:custGeom>
          <a:solidFill>
            <a:srgbClr val="FEBC1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445982" y="247028"/>
            <a:ext cx="4344" cy="10860"/>
          </a:xfrm>
          <a:custGeom>
            <a:avLst/>
            <a:gdLst/>
            <a:ahLst/>
            <a:cxnLst/>
            <a:rect l="l" t="t" r="r" b="b"/>
            <a:pathLst>
              <a:path w="5079" h="12700">
                <a:moveTo>
                  <a:pt x="1917" y="0"/>
                </a:moveTo>
                <a:lnTo>
                  <a:pt x="0" y="342"/>
                </a:lnTo>
                <a:lnTo>
                  <a:pt x="3111" y="12636"/>
                </a:lnTo>
                <a:lnTo>
                  <a:pt x="4673" y="12331"/>
                </a:lnTo>
                <a:lnTo>
                  <a:pt x="1917" y="0"/>
                </a:lnTo>
                <a:close/>
              </a:path>
            </a:pathLst>
          </a:custGeom>
          <a:solidFill>
            <a:srgbClr val="FEBC1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459068" y="254142"/>
            <a:ext cx="9231" cy="7059"/>
          </a:xfrm>
          <a:custGeom>
            <a:avLst/>
            <a:gdLst/>
            <a:ahLst/>
            <a:cxnLst/>
            <a:rect l="l" t="t" r="r" b="b"/>
            <a:pathLst>
              <a:path w="10795" h="8254">
                <a:moveTo>
                  <a:pt x="10079" y="6477"/>
                </a:moveTo>
                <a:lnTo>
                  <a:pt x="4953" y="6477"/>
                </a:lnTo>
                <a:lnTo>
                  <a:pt x="5384" y="6985"/>
                </a:lnTo>
                <a:lnTo>
                  <a:pt x="6121" y="7391"/>
                </a:lnTo>
                <a:lnTo>
                  <a:pt x="8547" y="7810"/>
                </a:lnTo>
                <a:lnTo>
                  <a:pt x="9944" y="7226"/>
                </a:lnTo>
                <a:lnTo>
                  <a:pt x="10079" y="6477"/>
                </a:lnTo>
                <a:close/>
              </a:path>
              <a:path w="10795" h="8254">
                <a:moveTo>
                  <a:pt x="1765" y="2959"/>
                </a:moveTo>
                <a:lnTo>
                  <a:pt x="368" y="3543"/>
                </a:lnTo>
                <a:lnTo>
                  <a:pt x="0" y="5499"/>
                </a:lnTo>
                <a:lnTo>
                  <a:pt x="1104" y="6527"/>
                </a:lnTo>
                <a:lnTo>
                  <a:pt x="3517" y="6946"/>
                </a:lnTo>
                <a:lnTo>
                  <a:pt x="4368" y="6807"/>
                </a:lnTo>
                <a:lnTo>
                  <a:pt x="4953" y="6477"/>
                </a:lnTo>
                <a:lnTo>
                  <a:pt x="10079" y="6477"/>
                </a:lnTo>
                <a:lnTo>
                  <a:pt x="10299" y="5257"/>
                </a:lnTo>
                <a:lnTo>
                  <a:pt x="9207" y="4241"/>
                </a:lnTo>
                <a:lnTo>
                  <a:pt x="7404" y="3937"/>
                </a:lnTo>
                <a:lnTo>
                  <a:pt x="7505" y="3708"/>
                </a:lnTo>
                <a:lnTo>
                  <a:pt x="7587" y="3365"/>
                </a:lnTo>
                <a:lnTo>
                  <a:pt x="3860" y="3365"/>
                </a:lnTo>
                <a:lnTo>
                  <a:pt x="3492" y="3251"/>
                </a:lnTo>
                <a:lnTo>
                  <a:pt x="1765" y="2959"/>
                </a:lnTo>
                <a:close/>
              </a:path>
              <a:path w="10795" h="8254">
                <a:moveTo>
                  <a:pt x="5257" y="0"/>
                </a:moveTo>
                <a:lnTo>
                  <a:pt x="4203" y="1054"/>
                </a:lnTo>
                <a:lnTo>
                  <a:pt x="3873" y="2819"/>
                </a:lnTo>
                <a:lnTo>
                  <a:pt x="3860" y="3365"/>
                </a:lnTo>
                <a:lnTo>
                  <a:pt x="7587" y="3365"/>
                </a:lnTo>
                <a:lnTo>
                  <a:pt x="7899" y="1701"/>
                </a:lnTo>
                <a:lnTo>
                  <a:pt x="7289" y="355"/>
                </a:lnTo>
                <a:lnTo>
                  <a:pt x="5257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453616" y="257074"/>
            <a:ext cx="2172" cy="2172"/>
          </a:xfrm>
          <a:custGeom>
            <a:avLst/>
            <a:gdLst/>
            <a:ahLst/>
            <a:cxnLst/>
            <a:rect l="l" t="t" r="r" b="b"/>
            <a:pathLst>
              <a:path w="2539" h="2539">
                <a:moveTo>
                  <a:pt x="1701" y="0"/>
                </a:moveTo>
                <a:lnTo>
                  <a:pt x="482" y="0"/>
                </a:lnTo>
                <a:lnTo>
                  <a:pt x="0" y="495"/>
                </a:lnTo>
                <a:lnTo>
                  <a:pt x="0" y="1701"/>
                </a:lnTo>
                <a:lnTo>
                  <a:pt x="482" y="2197"/>
                </a:lnTo>
                <a:lnTo>
                  <a:pt x="1701" y="2197"/>
                </a:lnTo>
                <a:lnTo>
                  <a:pt x="2184" y="1701"/>
                </a:lnTo>
                <a:lnTo>
                  <a:pt x="2184" y="495"/>
                </a:lnTo>
                <a:lnTo>
                  <a:pt x="170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453769" y="253458"/>
            <a:ext cx="1629" cy="3258"/>
          </a:xfrm>
          <a:custGeom>
            <a:avLst/>
            <a:gdLst/>
            <a:ahLst/>
            <a:cxnLst/>
            <a:rect l="l" t="t" r="r" b="b"/>
            <a:pathLst>
              <a:path w="1904" h="3810">
                <a:moveTo>
                  <a:pt x="1397" y="0"/>
                </a:moveTo>
                <a:lnTo>
                  <a:pt x="406" y="0"/>
                </a:lnTo>
                <a:lnTo>
                  <a:pt x="0" y="850"/>
                </a:lnTo>
                <a:lnTo>
                  <a:pt x="0" y="2933"/>
                </a:lnTo>
                <a:lnTo>
                  <a:pt x="406" y="3784"/>
                </a:lnTo>
                <a:lnTo>
                  <a:pt x="1397" y="3784"/>
                </a:lnTo>
                <a:lnTo>
                  <a:pt x="1803" y="2933"/>
                </a:lnTo>
                <a:lnTo>
                  <a:pt x="1803" y="850"/>
                </a:lnTo>
                <a:lnTo>
                  <a:pt x="1397" y="0"/>
                </a:lnTo>
                <a:close/>
              </a:path>
            </a:pathLst>
          </a:custGeom>
          <a:solidFill>
            <a:srgbClr val="FEBC1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455853" y="257237"/>
            <a:ext cx="3258" cy="1629"/>
          </a:xfrm>
          <a:custGeom>
            <a:avLst/>
            <a:gdLst/>
            <a:ahLst/>
            <a:cxnLst/>
            <a:rect l="l" t="t" r="r" b="b"/>
            <a:pathLst>
              <a:path w="3810" h="1904">
                <a:moveTo>
                  <a:pt x="2933" y="0"/>
                </a:moveTo>
                <a:lnTo>
                  <a:pt x="850" y="0"/>
                </a:lnTo>
                <a:lnTo>
                  <a:pt x="0" y="406"/>
                </a:lnTo>
                <a:lnTo>
                  <a:pt x="0" y="1397"/>
                </a:lnTo>
                <a:lnTo>
                  <a:pt x="850" y="1803"/>
                </a:lnTo>
                <a:lnTo>
                  <a:pt x="2933" y="1803"/>
                </a:lnTo>
                <a:lnTo>
                  <a:pt x="3784" y="1397"/>
                </a:lnTo>
                <a:lnTo>
                  <a:pt x="3784" y="406"/>
                </a:lnTo>
                <a:lnTo>
                  <a:pt x="2933" y="0"/>
                </a:lnTo>
                <a:close/>
              </a:path>
            </a:pathLst>
          </a:custGeom>
          <a:solidFill>
            <a:srgbClr val="FEBC1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4449989" y="257237"/>
            <a:ext cx="3258" cy="1629"/>
          </a:xfrm>
          <a:custGeom>
            <a:avLst/>
            <a:gdLst/>
            <a:ahLst/>
            <a:cxnLst/>
            <a:rect l="l" t="t" r="r" b="b"/>
            <a:pathLst>
              <a:path w="3810" h="1904">
                <a:moveTo>
                  <a:pt x="2933" y="0"/>
                </a:moveTo>
                <a:lnTo>
                  <a:pt x="850" y="0"/>
                </a:lnTo>
                <a:lnTo>
                  <a:pt x="0" y="406"/>
                </a:lnTo>
                <a:lnTo>
                  <a:pt x="0" y="1397"/>
                </a:lnTo>
                <a:lnTo>
                  <a:pt x="850" y="1803"/>
                </a:lnTo>
                <a:lnTo>
                  <a:pt x="2933" y="1803"/>
                </a:lnTo>
                <a:lnTo>
                  <a:pt x="3784" y="1397"/>
                </a:lnTo>
                <a:lnTo>
                  <a:pt x="3784" y="406"/>
                </a:lnTo>
                <a:lnTo>
                  <a:pt x="2933" y="0"/>
                </a:lnTo>
                <a:close/>
              </a:path>
            </a:pathLst>
          </a:custGeom>
          <a:solidFill>
            <a:srgbClr val="FEBC1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461229" y="260083"/>
            <a:ext cx="2715" cy="3801"/>
          </a:xfrm>
          <a:custGeom>
            <a:avLst/>
            <a:gdLst/>
            <a:ahLst/>
            <a:cxnLst/>
            <a:rect l="l" t="t" r="r" b="b"/>
            <a:pathLst>
              <a:path w="3175" h="4445">
                <a:moveTo>
                  <a:pt x="1498" y="0"/>
                </a:moveTo>
                <a:lnTo>
                  <a:pt x="1066" y="2514"/>
                </a:lnTo>
                <a:lnTo>
                  <a:pt x="0" y="3225"/>
                </a:lnTo>
                <a:lnTo>
                  <a:pt x="2654" y="4013"/>
                </a:lnTo>
                <a:lnTo>
                  <a:pt x="1943" y="2730"/>
                </a:lnTo>
                <a:lnTo>
                  <a:pt x="2832" y="355"/>
                </a:lnTo>
                <a:lnTo>
                  <a:pt x="1498" y="0"/>
                </a:lnTo>
                <a:close/>
              </a:path>
            </a:pathLst>
          </a:custGeom>
          <a:solidFill>
            <a:srgbClr val="FEBC1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462869" y="258356"/>
            <a:ext cx="1629" cy="1629"/>
          </a:xfrm>
          <a:custGeom>
            <a:avLst/>
            <a:gdLst/>
            <a:ahLst/>
            <a:cxnLst/>
            <a:rect l="l" t="t" r="r" b="b"/>
            <a:pathLst>
              <a:path w="1904" h="1904">
                <a:moveTo>
                  <a:pt x="1015" y="0"/>
                </a:moveTo>
                <a:lnTo>
                  <a:pt x="228" y="50"/>
                </a:lnTo>
                <a:lnTo>
                  <a:pt x="33" y="279"/>
                </a:lnTo>
                <a:lnTo>
                  <a:pt x="0" y="1181"/>
                </a:lnTo>
                <a:lnTo>
                  <a:pt x="342" y="1473"/>
                </a:lnTo>
                <a:lnTo>
                  <a:pt x="1130" y="1409"/>
                </a:lnTo>
                <a:lnTo>
                  <a:pt x="1325" y="1181"/>
                </a:lnTo>
                <a:lnTo>
                  <a:pt x="1358" y="279"/>
                </a:lnTo>
                <a:lnTo>
                  <a:pt x="101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4463239" y="255381"/>
            <a:ext cx="1629" cy="2715"/>
          </a:xfrm>
          <a:custGeom>
            <a:avLst/>
            <a:gdLst/>
            <a:ahLst/>
            <a:cxnLst/>
            <a:rect l="l" t="t" r="r" b="b"/>
            <a:pathLst>
              <a:path w="1904" h="3175">
                <a:moveTo>
                  <a:pt x="850" y="0"/>
                </a:moveTo>
                <a:lnTo>
                  <a:pt x="393" y="558"/>
                </a:lnTo>
                <a:lnTo>
                  <a:pt x="0" y="2146"/>
                </a:lnTo>
                <a:lnTo>
                  <a:pt x="152" y="2857"/>
                </a:lnTo>
                <a:lnTo>
                  <a:pt x="901" y="3047"/>
                </a:lnTo>
                <a:lnTo>
                  <a:pt x="1358" y="2476"/>
                </a:lnTo>
                <a:lnTo>
                  <a:pt x="1752" y="901"/>
                </a:lnTo>
                <a:lnTo>
                  <a:pt x="1612" y="177"/>
                </a:lnTo>
                <a:lnTo>
                  <a:pt x="850" y="0"/>
                </a:lnTo>
                <a:close/>
              </a:path>
            </a:pathLst>
          </a:custGeom>
          <a:solidFill>
            <a:srgbClr val="FEBC1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4459916" y="257606"/>
            <a:ext cx="2715" cy="1629"/>
          </a:xfrm>
          <a:custGeom>
            <a:avLst/>
            <a:gdLst/>
            <a:ahLst/>
            <a:cxnLst/>
            <a:rect l="l" t="t" r="r" b="b"/>
            <a:pathLst>
              <a:path w="3175" h="1904">
                <a:moveTo>
                  <a:pt x="901" y="0"/>
                </a:moveTo>
                <a:lnTo>
                  <a:pt x="177" y="139"/>
                </a:lnTo>
                <a:lnTo>
                  <a:pt x="0" y="901"/>
                </a:lnTo>
                <a:lnTo>
                  <a:pt x="558" y="1358"/>
                </a:lnTo>
                <a:lnTo>
                  <a:pt x="2146" y="1752"/>
                </a:lnTo>
                <a:lnTo>
                  <a:pt x="2857" y="1600"/>
                </a:lnTo>
                <a:lnTo>
                  <a:pt x="3048" y="850"/>
                </a:lnTo>
                <a:lnTo>
                  <a:pt x="2476" y="393"/>
                </a:lnTo>
                <a:lnTo>
                  <a:pt x="901" y="0"/>
                </a:lnTo>
                <a:close/>
              </a:path>
            </a:pathLst>
          </a:custGeom>
          <a:solidFill>
            <a:srgbClr val="FEBC1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4464368" y="258715"/>
            <a:ext cx="2715" cy="1629"/>
          </a:xfrm>
          <a:custGeom>
            <a:avLst/>
            <a:gdLst/>
            <a:ahLst/>
            <a:cxnLst/>
            <a:rect l="l" t="t" r="r" b="b"/>
            <a:pathLst>
              <a:path w="3175" h="1904">
                <a:moveTo>
                  <a:pt x="901" y="0"/>
                </a:moveTo>
                <a:lnTo>
                  <a:pt x="177" y="139"/>
                </a:lnTo>
                <a:lnTo>
                  <a:pt x="0" y="901"/>
                </a:lnTo>
                <a:lnTo>
                  <a:pt x="558" y="1358"/>
                </a:lnTo>
                <a:lnTo>
                  <a:pt x="2146" y="1752"/>
                </a:lnTo>
                <a:lnTo>
                  <a:pt x="2857" y="1600"/>
                </a:lnTo>
                <a:lnTo>
                  <a:pt x="3048" y="850"/>
                </a:lnTo>
                <a:lnTo>
                  <a:pt x="2476" y="393"/>
                </a:lnTo>
                <a:lnTo>
                  <a:pt x="901" y="0"/>
                </a:lnTo>
                <a:close/>
              </a:path>
            </a:pathLst>
          </a:custGeom>
          <a:solidFill>
            <a:srgbClr val="FEBC1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4441269" y="254295"/>
            <a:ext cx="9231" cy="7059"/>
          </a:xfrm>
          <a:custGeom>
            <a:avLst/>
            <a:gdLst/>
            <a:ahLst/>
            <a:cxnLst/>
            <a:rect l="l" t="t" r="r" b="b"/>
            <a:pathLst>
              <a:path w="10795" h="8254">
                <a:moveTo>
                  <a:pt x="5041" y="0"/>
                </a:moveTo>
                <a:lnTo>
                  <a:pt x="3009" y="355"/>
                </a:lnTo>
                <a:lnTo>
                  <a:pt x="2400" y="1701"/>
                </a:lnTo>
                <a:lnTo>
                  <a:pt x="2667" y="3175"/>
                </a:lnTo>
                <a:lnTo>
                  <a:pt x="2794" y="3708"/>
                </a:lnTo>
                <a:lnTo>
                  <a:pt x="2895" y="3937"/>
                </a:lnTo>
                <a:lnTo>
                  <a:pt x="1092" y="4241"/>
                </a:lnTo>
                <a:lnTo>
                  <a:pt x="0" y="5257"/>
                </a:lnTo>
                <a:lnTo>
                  <a:pt x="355" y="7226"/>
                </a:lnTo>
                <a:lnTo>
                  <a:pt x="1752" y="7810"/>
                </a:lnTo>
                <a:lnTo>
                  <a:pt x="4178" y="7391"/>
                </a:lnTo>
                <a:lnTo>
                  <a:pt x="4914" y="6985"/>
                </a:lnTo>
                <a:lnTo>
                  <a:pt x="5346" y="6477"/>
                </a:lnTo>
                <a:lnTo>
                  <a:pt x="9249" y="6477"/>
                </a:lnTo>
                <a:lnTo>
                  <a:pt x="10299" y="5499"/>
                </a:lnTo>
                <a:lnTo>
                  <a:pt x="9931" y="3543"/>
                </a:lnTo>
                <a:lnTo>
                  <a:pt x="9506" y="3365"/>
                </a:lnTo>
                <a:lnTo>
                  <a:pt x="6438" y="3365"/>
                </a:lnTo>
                <a:lnTo>
                  <a:pt x="6426" y="2819"/>
                </a:lnTo>
                <a:lnTo>
                  <a:pt x="6096" y="1054"/>
                </a:lnTo>
                <a:lnTo>
                  <a:pt x="5041" y="0"/>
                </a:lnTo>
                <a:close/>
              </a:path>
              <a:path w="10795" h="8254">
                <a:moveTo>
                  <a:pt x="9249" y="6477"/>
                </a:moveTo>
                <a:lnTo>
                  <a:pt x="5346" y="6477"/>
                </a:lnTo>
                <a:lnTo>
                  <a:pt x="5930" y="6807"/>
                </a:lnTo>
                <a:lnTo>
                  <a:pt x="6781" y="6946"/>
                </a:lnTo>
                <a:lnTo>
                  <a:pt x="9194" y="6527"/>
                </a:lnTo>
                <a:close/>
              </a:path>
              <a:path w="10795" h="8254">
                <a:moveTo>
                  <a:pt x="8534" y="2959"/>
                </a:moveTo>
                <a:lnTo>
                  <a:pt x="6807" y="3251"/>
                </a:lnTo>
                <a:lnTo>
                  <a:pt x="6438" y="3365"/>
                </a:lnTo>
                <a:lnTo>
                  <a:pt x="9506" y="3365"/>
                </a:lnTo>
                <a:lnTo>
                  <a:pt x="8534" y="2959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4445493" y="260235"/>
            <a:ext cx="2715" cy="3801"/>
          </a:xfrm>
          <a:custGeom>
            <a:avLst/>
            <a:gdLst/>
            <a:ahLst/>
            <a:cxnLst/>
            <a:rect l="l" t="t" r="r" b="b"/>
            <a:pathLst>
              <a:path w="3175" h="4445">
                <a:moveTo>
                  <a:pt x="1333" y="0"/>
                </a:moveTo>
                <a:lnTo>
                  <a:pt x="0" y="368"/>
                </a:lnTo>
                <a:lnTo>
                  <a:pt x="888" y="2730"/>
                </a:lnTo>
                <a:lnTo>
                  <a:pt x="177" y="4013"/>
                </a:lnTo>
                <a:lnTo>
                  <a:pt x="2832" y="3225"/>
                </a:lnTo>
                <a:lnTo>
                  <a:pt x="1765" y="2514"/>
                </a:lnTo>
                <a:lnTo>
                  <a:pt x="1333" y="0"/>
                </a:lnTo>
                <a:close/>
              </a:path>
            </a:pathLst>
          </a:custGeom>
          <a:solidFill>
            <a:srgbClr val="FEBC1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4444407" y="255533"/>
            <a:ext cx="1629" cy="2715"/>
          </a:xfrm>
          <a:custGeom>
            <a:avLst/>
            <a:gdLst/>
            <a:ahLst/>
            <a:cxnLst/>
            <a:rect l="l" t="t" r="r" b="b"/>
            <a:pathLst>
              <a:path w="1904" h="3175">
                <a:moveTo>
                  <a:pt x="901" y="0"/>
                </a:moveTo>
                <a:lnTo>
                  <a:pt x="139" y="177"/>
                </a:lnTo>
                <a:lnTo>
                  <a:pt x="0" y="901"/>
                </a:lnTo>
                <a:lnTo>
                  <a:pt x="393" y="2476"/>
                </a:lnTo>
                <a:lnTo>
                  <a:pt x="850" y="3047"/>
                </a:lnTo>
                <a:lnTo>
                  <a:pt x="1600" y="2870"/>
                </a:lnTo>
                <a:lnTo>
                  <a:pt x="1752" y="2146"/>
                </a:lnTo>
                <a:lnTo>
                  <a:pt x="1358" y="558"/>
                </a:lnTo>
                <a:lnTo>
                  <a:pt x="901" y="0"/>
                </a:lnTo>
                <a:close/>
              </a:path>
            </a:pathLst>
          </a:custGeom>
          <a:solidFill>
            <a:srgbClr val="FEBC1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4446623" y="257770"/>
            <a:ext cx="2715" cy="1629"/>
          </a:xfrm>
          <a:custGeom>
            <a:avLst/>
            <a:gdLst/>
            <a:ahLst/>
            <a:cxnLst/>
            <a:rect l="l" t="t" r="r" b="b"/>
            <a:pathLst>
              <a:path w="3175" h="1904">
                <a:moveTo>
                  <a:pt x="2146" y="0"/>
                </a:moveTo>
                <a:lnTo>
                  <a:pt x="571" y="393"/>
                </a:lnTo>
                <a:lnTo>
                  <a:pt x="0" y="850"/>
                </a:lnTo>
                <a:lnTo>
                  <a:pt x="190" y="1600"/>
                </a:lnTo>
                <a:lnTo>
                  <a:pt x="901" y="1752"/>
                </a:lnTo>
                <a:lnTo>
                  <a:pt x="2489" y="1358"/>
                </a:lnTo>
                <a:lnTo>
                  <a:pt x="3048" y="901"/>
                </a:lnTo>
                <a:lnTo>
                  <a:pt x="2870" y="139"/>
                </a:lnTo>
                <a:lnTo>
                  <a:pt x="2146" y="0"/>
                </a:lnTo>
                <a:close/>
              </a:path>
            </a:pathLst>
          </a:custGeom>
          <a:solidFill>
            <a:srgbClr val="FEBC1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4442182" y="258866"/>
            <a:ext cx="2715" cy="1629"/>
          </a:xfrm>
          <a:custGeom>
            <a:avLst/>
            <a:gdLst/>
            <a:ahLst/>
            <a:cxnLst/>
            <a:rect l="l" t="t" r="r" b="b"/>
            <a:pathLst>
              <a:path w="3175" h="1904">
                <a:moveTo>
                  <a:pt x="2146" y="0"/>
                </a:moveTo>
                <a:lnTo>
                  <a:pt x="571" y="393"/>
                </a:lnTo>
                <a:lnTo>
                  <a:pt x="0" y="850"/>
                </a:lnTo>
                <a:lnTo>
                  <a:pt x="190" y="1600"/>
                </a:lnTo>
                <a:lnTo>
                  <a:pt x="901" y="1752"/>
                </a:lnTo>
                <a:lnTo>
                  <a:pt x="2489" y="1358"/>
                </a:lnTo>
                <a:lnTo>
                  <a:pt x="3048" y="901"/>
                </a:lnTo>
                <a:lnTo>
                  <a:pt x="2870" y="139"/>
                </a:lnTo>
                <a:lnTo>
                  <a:pt x="2146" y="0"/>
                </a:lnTo>
                <a:close/>
              </a:path>
            </a:pathLst>
          </a:custGeom>
          <a:solidFill>
            <a:srgbClr val="FEBC1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4436740" y="257509"/>
            <a:ext cx="5973" cy="5430"/>
          </a:xfrm>
          <a:custGeom>
            <a:avLst/>
            <a:gdLst/>
            <a:ahLst/>
            <a:cxnLst/>
            <a:rect l="l" t="t" r="r" b="b"/>
            <a:pathLst>
              <a:path w="6985" h="6350">
                <a:moveTo>
                  <a:pt x="914" y="0"/>
                </a:moveTo>
                <a:lnTo>
                  <a:pt x="0" y="228"/>
                </a:lnTo>
                <a:lnTo>
                  <a:pt x="127" y="1562"/>
                </a:lnTo>
                <a:lnTo>
                  <a:pt x="482" y="2933"/>
                </a:lnTo>
                <a:lnTo>
                  <a:pt x="1092" y="4318"/>
                </a:lnTo>
                <a:lnTo>
                  <a:pt x="2159" y="5956"/>
                </a:lnTo>
                <a:lnTo>
                  <a:pt x="2298" y="5740"/>
                </a:lnTo>
                <a:lnTo>
                  <a:pt x="4248" y="5740"/>
                </a:lnTo>
                <a:lnTo>
                  <a:pt x="5994" y="5105"/>
                </a:lnTo>
                <a:lnTo>
                  <a:pt x="6845" y="3987"/>
                </a:lnTo>
                <a:lnTo>
                  <a:pt x="6323" y="2730"/>
                </a:lnTo>
                <a:lnTo>
                  <a:pt x="2755" y="2730"/>
                </a:lnTo>
                <a:lnTo>
                  <a:pt x="2654" y="2235"/>
                </a:lnTo>
                <a:lnTo>
                  <a:pt x="2032" y="762"/>
                </a:lnTo>
                <a:lnTo>
                  <a:pt x="914" y="0"/>
                </a:lnTo>
                <a:close/>
              </a:path>
              <a:path w="6985" h="6350">
                <a:moveTo>
                  <a:pt x="4248" y="5740"/>
                </a:moveTo>
                <a:lnTo>
                  <a:pt x="2298" y="5740"/>
                </a:lnTo>
                <a:lnTo>
                  <a:pt x="2921" y="5943"/>
                </a:lnTo>
                <a:lnTo>
                  <a:pt x="3759" y="5918"/>
                </a:lnTo>
                <a:lnTo>
                  <a:pt x="4248" y="5740"/>
                </a:lnTo>
                <a:close/>
              </a:path>
              <a:path w="6985" h="6350">
                <a:moveTo>
                  <a:pt x="4699" y="1993"/>
                </a:moveTo>
                <a:lnTo>
                  <a:pt x="3098" y="2565"/>
                </a:lnTo>
                <a:lnTo>
                  <a:pt x="2755" y="2730"/>
                </a:lnTo>
                <a:lnTo>
                  <a:pt x="6323" y="2730"/>
                </a:lnTo>
                <a:lnTo>
                  <a:pt x="6134" y="2273"/>
                </a:lnTo>
                <a:lnTo>
                  <a:pt x="4699" y="1993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4445005" y="258356"/>
            <a:ext cx="1629" cy="1629"/>
          </a:xfrm>
          <a:custGeom>
            <a:avLst/>
            <a:gdLst/>
            <a:ahLst/>
            <a:cxnLst/>
            <a:rect l="l" t="t" r="r" b="b"/>
            <a:pathLst>
              <a:path w="1904" h="1904">
                <a:moveTo>
                  <a:pt x="1015" y="0"/>
                </a:moveTo>
                <a:lnTo>
                  <a:pt x="228" y="50"/>
                </a:lnTo>
                <a:lnTo>
                  <a:pt x="33" y="279"/>
                </a:lnTo>
                <a:lnTo>
                  <a:pt x="0" y="1181"/>
                </a:lnTo>
                <a:lnTo>
                  <a:pt x="342" y="1473"/>
                </a:lnTo>
                <a:lnTo>
                  <a:pt x="1130" y="1409"/>
                </a:lnTo>
                <a:lnTo>
                  <a:pt x="1325" y="1181"/>
                </a:lnTo>
                <a:lnTo>
                  <a:pt x="1358" y="279"/>
                </a:lnTo>
                <a:lnTo>
                  <a:pt x="101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4437218" y="258508"/>
            <a:ext cx="1086" cy="2715"/>
          </a:xfrm>
          <a:custGeom>
            <a:avLst/>
            <a:gdLst/>
            <a:ahLst/>
            <a:cxnLst/>
            <a:rect l="l" t="t" r="r" b="b"/>
            <a:pathLst>
              <a:path w="1270" h="3175">
                <a:moveTo>
                  <a:pt x="0" y="0"/>
                </a:moveTo>
                <a:lnTo>
                  <a:pt x="673" y="2679"/>
                </a:lnTo>
                <a:lnTo>
                  <a:pt x="1130" y="2527"/>
                </a:lnTo>
                <a:lnTo>
                  <a:pt x="1181" y="1816"/>
                </a:lnTo>
                <a:lnTo>
                  <a:pt x="673" y="520"/>
                </a:lnTo>
                <a:lnTo>
                  <a:pt x="304" y="101"/>
                </a:lnTo>
                <a:lnTo>
                  <a:pt x="0" y="0"/>
                </a:lnTo>
                <a:close/>
              </a:path>
            </a:pathLst>
          </a:custGeom>
          <a:solidFill>
            <a:srgbClr val="FEBC1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4439054" y="260104"/>
            <a:ext cx="2715" cy="1629"/>
          </a:xfrm>
          <a:custGeom>
            <a:avLst/>
            <a:gdLst/>
            <a:ahLst/>
            <a:cxnLst/>
            <a:rect l="l" t="t" r="r" b="b"/>
            <a:pathLst>
              <a:path w="3175" h="1904">
                <a:moveTo>
                  <a:pt x="1955" y="0"/>
                </a:moveTo>
                <a:lnTo>
                  <a:pt x="495" y="584"/>
                </a:lnTo>
                <a:lnTo>
                  <a:pt x="0" y="1104"/>
                </a:lnTo>
                <a:lnTo>
                  <a:pt x="279" y="1803"/>
                </a:lnTo>
                <a:lnTo>
                  <a:pt x="990" y="1841"/>
                </a:lnTo>
                <a:lnTo>
                  <a:pt x="2463" y="1257"/>
                </a:lnTo>
                <a:lnTo>
                  <a:pt x="2946" y="736"/>
                </a:lnTo>
                <a:lnTo>
                  <a:pt x="2667" y="50"/>
                </a:lnTo>
                <a:lnTo>
                  <a:pt x="1955" y="0"/>
                </a:lnTo>
                <a:close/>
              </a:path>
            </a:pathLst>
          </a:custGeom>
          <a:solidFill>
            <a:srgbClr val="FEBC1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4438054" y="261233"/>
            <a:ext cx="1086" cy="1086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495" y="0"/>
                </a:moveTo>
                <a:lnTo>
                  <a:pt x="0" y="63"/>
                </a:lnTo>
                <a:lnTo>
                  <a:pt x="19" y="254"/>
                </a:lnTo>
                <a:lnTo>
                  <a:pt x="546" y="1219"/>
                </a:lnTo>
                <a:lnTo>
                  <a:pt x="762" y="1092"/>
                </a:lnTo>
                <a:lnTo>
                  <a:pt x="812" y="254"/>
                </a:lnTo>
                <a:lnTo>
                  <a:pt x="49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4438847" y="262809"/>
            <a:ext cx="2715" cy="2715"/>
          </a:xfrm>
          <a:custGeom>
            <a:avLst/>
            <a:gdLst/>
            <a:ahLst/>
            <a:cxnLst/>
            <a:rect l="l" t="t" r="r" b="b"/>
            <a:pathLst>
              <a:path w="3175" h="3175">
                <a:moveTo>
                  <a:pt x="609" y="0"/>
                </a:moveTo>
                <a:lnTo>
                  <a:pt x="0" y="12"/>
                </a:lnTo>
                <a:lnTo>
                  <a:pt x="2070" y="3048"/>
                </a:lnTo>
                <a:lnTo>
                  <a:pt x="2959" y="2120"/>
                </a:lnTo>
                <a:lnTo>
                  <a:pt x="1841" y="1955"/>
                </a:lnTo>
                <a:lnTo>
                  <a:pt x="609" y="0"/>
                </a:lnTo>
                <a:close/>
              </a:path>
            </a:pathLst>
          </a:custGeom>
          <a:solidFill>
            <a:srgbClr val="FEBC1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4470916" y="258378"/>
            <a:ext cx="1086" cy="2715"/>
          </a:xfrm>
          <a:custGeom>
            <a:avLst/>
            <a:gdLst/>
            <a:ahLst/>
            <a:cxnLst/>
            <a:rect l="l" t="t" r="r" b="b"/>
            <a:pathLst>
              <a:path w="1270" h="3175">
                <a:moveTo>
                  <a:pt x="1117" y="0"/>
                </a:moveTo>
                <a:lnTo>
                  <a:pt x="825" y="139"/>
                </a:lnTo>
                <a:lnTo>
                  <a:pt x="508" y="533"/>
                </a:lnTo>
                <a:lnTo>
                  <a:pt x="0" y="1778"/>
                </a:lnTo>
                <a:lnTo>
                  <a:pt x="50" y="2489"/>
                </a:lnTo>
                <a:lnTo>
                  <a:pt x="419" y="2641"/>
                </a:lnTo>
                <a:lnTo>
                  <a:pt x="1117" y="0"/>
                </a:lnTo>
                <a:close/>
              </a:path>
            </a:pathLst>
          </a:custGeom>
          <a:solidFill>
            <a:srgbClr val="FEBC1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4467582" y="259952"/>
            <a:ext cx="2715" cy="1629"/>
          </a:xfrm>
          <a:custGeom>
            <a:avLst/>
            <a:gdLst/>
            <a:ahLst/>
            <a:cxnLst/>
            <a:rect l="l" t="t" r="r" b="b"/>
            <a:pathLst>
              <a:path w="3175" h="1904">
                <a:moveTo>
                  <a:pt x="977" y="0"/>
                </a:moveTo>
                <a:lnTo>
                  <a:pt x="266" y="50"/>
                </a:lnTo>
                <a:lnTo>
                  <a:pt x="0" y="736"/>
                </a:lnTo>
                <a:lnTo>
                  <a:pt x="482" y="1257"/>
                </a:lnTo>
                <a:lnTo>
                  <a:pt x="1955" y="1841"/>
                </a:lnTo>
                <a:lnTo>
                  <a:pt x="2654" y="1790"/>
                </a:lnTo>
                <a:lnTo>
                  <a:pt x="2933" y="1104"/>
                </a:lnTo>
                <a:lnTo>
                  <a:pt x="2451" y="584"/>
                </a:lnTo>
                <a:lnTo>
                  <a:pt x="977" y="0"/>
                </a:lnTo>
                <a:close/>
              </a:path>
            </a:pathLst>
          </a:custGeom>
          <a:solidFill>
            <a:srgbClr val="FEBC1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4470341" y="261081"/>
            <a:ext cx="1086" cy="1086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381" y="0"/>
                </a:moveTo>
                <a:lnTo>
                  <a:pt x="63" y="254"/>
                </a:lnTo>
                <a:lnTo>
                  <a:pt x="0" y="850"/>
                </a:lnTo>
                <a:lnTo>
                  <a:pt x="127" y="1079"/>
                </a:lnTo>
                <a:lnTo>
                  <a:pt x="317" y="1206"/>
                </a:lnTo>
                <a:lnTo>
                  <a:pt x="927" y="101"/>
                </a:lnTo>
                <a:lnTo>
                  <a:pt x="723" y="38"/>
                </a:lnTo>
                <a:lnTo>
                  <a:pt x="38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4467778" y="262646"/>
            <a:ext cx="2715" cy="2715"/>
          </a:xfrm>
          <a:custGeom>
            <a:avLst/>
            <a:gdLst/>
            <a:ahLst/>
            <a:cxnLst/>
            <a:rect l="l" t="t" r="r" b="b"/>
            <a:pathLst>
              <a:path w="3175" h="3175">
                <a:moveTo>
                  <a:pt x="2362" y="0"/>
                </a:moveTo>
                <a:lnTo>
                  <a:pt x="1117" y="1968"/>
                </a:lnTo>
                <a:lnTo>
                  <a:pt x="0" y="2133"/>
                </a:lnTo>
                <a:lnTo>
                  <a:pt x="888" y="3073"/>
                </a:lnTo>
                <a:lnTo>
                  <a:pt x="2959" y="25"/>
                </a:lnTo>
                <a:lnTo>
                  <a:pt x="2362" y="0"/>
                </a:lnTo>
                <a:close/>
              </a:path>
            </a:pathLst>
          </a:custGeom>
          <a:solidFill>
            <a:srgbClr val="FEBC1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4460632" y="264806"/>
            <a:ext cx="2172" cy="2172"/>
          </a:xfrm>
          <a:custGeom>
            <a:avLst/>
            <a:gdLst/>
            <a:ahLst/>
            <a:cxnLst/>
            <a:rect l="l" t="t" r="r" b="b"/>
            <a:pathLst>
              <a:path w="2539" h="2539">
                <a:moveTo>
                  <a:pt x="1028" y="0"/>
                </a:moveTo>
                <a:lnTo>
                  <a:pt x="1600" y="0"/>
                </a:lnTo>
                <a:lnTo>
                  <a:pt x="2057" y="457"/>
                </a:lnTo>
                <a:lnTo>
                  <a:pt x="2057" y="1028"/>
                </a:lnTo>
                <a:lnTo>
                  <a:pt x="2057" y="1587"/>
                </a:lnTo>
                <a:lnTo>
                  <a:pt x="1600" y="2044"/>
                </a:lnTo>
                <a:lnTo>
                  <a:pt x="1028" y="2044"/>
                </a:lnTo>
                <a:lnTo>
                  <a:pt x="469" y="2044"/>
                </a:lnTo>
                <a:lnTo>
                  <a:pt x="0" y="1587"/>
                </a:lnTo>
                <a:lnTo>
                  <a:pt x="0" y="1028"/>
                </a:lnTo>
                <a:lnTo>
                  <a:pt x="0" y="457"/>
                </a:lnTo>
                <a:lnTo>
                  <a:pt x="469" y="0"/>
                </a:lnTo>
                <a:lnTo>
                  <a:pt x="1028" y="0"/>
                </a:lnTo>
                <a:close/>
              </a:path>
            </a:pathLst>
          </a:custGeom>
          <a:ln w="3657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4460632" y="264806"/>
            <a:ext cx="2172" cy="2172"/>
          </a:xfrm>
          <a:custGeom>
            <a:avLst/>
            <a:gdLst/>
            <a:ahLst/>
            <a:cxnLst/>
            <a:rect l="l" t="t" r="r" b="b"/>
            <a:pathLst>
              <a:path w="2539" h="2539">
                <a:moveTo>
                  <a:pt x="1600" y="0"/>
                </a:moveTo>
                <a:lnTo>
                  <a:pt x="469" y="0"/>
                </a:lnTo>
                <a:lnTo>
                  <a:pt x="0" y="457"/>
                </a:lnTo>
                <a:lnTo>
                  <a:pt x="0" y="1587"/>
                </a:lnTo>
                <a:lnTo>
                  <a:pt x="469" y="2044"/>
                </a:lnTo>
                <a:lnTo>
                  <a:pt x="1600" y="2044"/>
                </a:lnTo>
                <a:lnTo>
                  <a:pt x="2057" y="1587"/>
                </a:lnTo>
                <a:lnTo>
                  <a:pt x="2057" y="457"/>
                </a:lnTo>
                <a:lnTo>
                  <a:pt x="16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4474815" y="284865"/>
            <a:ext cx="9231" cy="3801"/>
          </a:xfrm>
          <a:custGeom>
            <a:avLst/>
            <a:gdLst/>
            <a:ahLst/>
            <a:cxnLst/>
            <a:rect l="l" t="t" r="r" b="b"/>
            <a:pathLst>
              <a:path w="10795" h="4445">
                <a:moveTo>
                  <a:pt x="2260" y="0"/>
                </a:moveTo>
                <a:lnTo>
                  <a:pt x="1993" y="0"/>
                </a:lnTo>
                <a:lnTo>
                  <a:pt x="88" y="2921"/>
                </a:lnTo>
                <a:lnTo>
                  <a:pt x="0" y="3556"/>
                </a:lnTo>
                <a:lnTo>
                  <a:pt x="1650" y="3848"/>
                </a:lnTo>
                <a:lnTo>
                  <a:pt x="3403" y="3556"/>
                </a:lnTo>
                <a:lnTo>
                  <a:pt x="6337" y="2679"/>
                </a:lnTo>
                <a:lnTo>
                  <a:pt x="6629" y="2438"/>
                </a:lnTo>
                <a:lnTo>
                  <a:pt x="8864" y="2247"/>
                </a:lnTo>
                <a:lnTo>
                  <a:pt x="10185" y="2247"/>
                </a:lnTo>
                <a:lnTo>
                  <a:pt x="10177" y="1346"/>
                </a:lnTo>
                <a:lnTo>
                  <a:pt x="2895" y="1346"/>
                </a:lnTo>
                <a:lnTo>
                  <a:pt x="1993" y="546"/>
                </a:lnTo>
                <a:lnTo>
                  <a:pt x="2260" y="0"/>
                </a:lnTo>
                <a:close/>
              </a:path>
              <a:path w="10795" h="4445">
                <a:moveTo>
                  <a:pt x="10185" y="2247"/>
                </a:moveTo>
                <a:lnTo>
                  <a:pt x="8864" y="2247"/>
                </a:lnTo>
                <a:lnTo>
                  <a:pt x="9309" y="2628"/>
                </a:lnTo>
                <a:lnTo>
                  <a:pt x="10185" y="2730"/>
                </a:lnTo>
                <a:lnTo>
                  <a:pt x="10185" y="2247"/>
                </a:lnTo>
                <a:close/>
              </a:path>
              <a:path w="10795" h="4445">
                <a:moveTo>
                  <a:pt x="7200" y="139"/>
                </a:moveTo>
                <a:lnTo>
                  <a:pt x="6248" y="139"/>
                </a:lnTo>
                <a:lnTo>
                  <a:pt x="5346" y="279"/>
                </a:lnTo>
                <a:lnTo>
                  <a:pt x="2895" y="1346"/>
                </a:lnTo>
                <a:lnTo>
                  <a:pt x="10177" y="1346"/>
                </a:lnTo>
                <a:lnTo>
                  <a:pt x="9550" y="279"/>
                </a:lnTo>
                <a:lnTo>
                  <a:pt x="7200" y="139"/>
                </a:lnTo>
                <a:close/>
              </a:path>
            </a:pathLst>
          </a:custGeom>
          <a:solidFill>
            <a:srgbClr val="FEBC1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4471850" y="277838"/>
            <a:ext cx="6516" cy="3801"/>
          </a:xfrm>
          <a:custGeom>
            <a:avLst/>
            <a:gdLst/>
            <a:ahLst/>
            <a:cxnLst/>
            <a:rect l="l" t="t" r="r" b="b"/>
            <a:pathLst>
              <a:path w="7620" h="4445">
                <a:moveTo>
                  <a:pt x="508" y="253"/>
                </a:moveTo>
                <a:lnTo>
                  <a:pt x="5689" y="0"/>
                </a:lnTo>
                <a:lnTo>
                  <a:pt x="6286" y="342"/>
                </a:lnTo>
                <a:lnTo>
                  <a:pt x="6883" y="673"/>
                </a:lnTo>
                <a:lnTo>
                  <a:pt x="7480" y="1739"/>
                </a:lnTo>
                <a:lnTo>
                  <a:pt x="7302" y="2336"/>
                </a:lnTo>
                <a:lnTo>
                  <a:pt x="7137" y="2933"/>
                </a:lnTo>
                <a:lnTo>
                  <a:pt x="6223" y="3136"/>
                </a:lnTo>
                <a:lnTo>
                  <a:pt x="5410" y="3606"/>
                </a:lnTo>
                <a:lnTo>
                  <a:pt x="4597" y="4076"/>
                </a:lnTo>
                <a:lnTo>
                  <a:pt x="3429" y="4190"/>
                </a:lnTo>
                <a:lnTo>
                  <a:pt x="2159" y="3555"/>
                </a:lnTo>
                <a:lnTo>
                  <a:pt x="876" y="2920"/>
                </a:lnTo>
                <a:lnTo>
                  <a:pt x="165" y="1993"/>
                </a:lnTo>
                <a:lnTo>
                  <a:pt x="88" y="1269"/>
                </a:lnTo>
                <a:lnTo>
                  <a:pt x="0" y="546"/>
                </a:lnTo>
                <a:lnTo>
                  <a:pt x="508" y="253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4539844" y="392247"/>
            <a:ext cx="73955" cy="333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3789040" y="1193102"/>
            <a:ext cx="4474" cy="382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3384453" y="1412780"/>
            <a:ext cx="4887" cy="4344"/>
          </a:xfrm>
          <a:custGeom>
            <a:avLst/>
            <a:gdLst/>
            <a:ahLst/>
            <a:cxnLst/>
            <a:rect l="l" t="t" r="r" b="b"/>
            <a:pathLst>
              <a:path w="5714" h="5080">
                <a:moveTo>
                  <a:pt x="5232" y="12"/>
                </a:moveTo>
                <a:lnTo>
                  <a:pt x="3225" y="0"/>
                </a:lnTo>
                <a:lnTo>
                  <a:pt x="1308" y="50"/>
                </a:lnTo>
                <a:lnTo>
                  <a:pt x="431" y="241"/>
                </a:lnTo>
                <a:lnTo>
                  <a:pt x="0" y="914"/>
                </a:lnTo>
                <a:lnTo>
                  <a:pt x="723" y="2222"/>
                </a:lnTo>
                <a:lnTo>
                  <a:pt x="800" y="2933"/>
                </a:lnTo>
                <a:lnTo>
                  <a:pt x="888" y="3632"/>
                </a:lnTo>
                <a:lnTo>
                  <a:pt x="2247" y="4292"/>
                </a:lnTo>
                <a:lnTo>
                  <a:pt x="3263" y="4381"/>
                </a:lnTo>
                <a:lnTo>
                  <a:pt x="4292" y="4470"/>
                </a:lnTo>
                <a:lnTo>
                  <a:pt x="5054" y="3606"/>
                </a:lnTo>
                <a:lnTo>
                  <a:pt x="4889" y="2590"/>
                </a:lnTo>
                <a:lnTo>
                  <a:pt x="4711" y="1562"/>
                </a:lnTo>
                <a:lnTo>
                  <a:pt x="5308" y="25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3426968" y="1340877"/>
            <a:ext cx="4344" cy="4344"/>
          </a:xfrm>
          <a:custGeom>
            <a:avLst/>
            <a:gdLst/>
            <a:ahLst/>
            <a:cxnLst/>
            <a:rect l="l" t="t" r="r" b="b"/>
            <a:pathLst>
              <a:path w="5079" h="5080">
                <a:moveTo>
                  <a:pt x="3683" y="0"/>
                </a:moveTo>
                <a:lnTo>
                  <a:pt x="1066" y="0"/>
                </a:lnTo>
                <a:lnTo>
                  <a:pt x="0" y="1066"/>
                </a:lnTo>
                <a:lnTo>
                  <a:pt x="0" y="3708"/>
                </a:lnTo>
                <a:lnTo>
                  <a:pt x="1066" y="4775"/>
                </a:lnTo>
                <a:lnTo>
                  <a:pt x="3683" y="4775"/>
                </a:lnTo>
                <a:lnTo>
                  <a:pt x="4749" y="3708"/>
                </a:lnTo>
                <a:lnTo>
                  <a:pt x="4749" y="1066"/>
                </a:lnTo>
                <a:lnTo>
                  <a:pt x="368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3412621" y="1386059"/>
            <a:ext cx="3801" cy="3801"/>
          </a:xfrm>
          <a:custGeom>
            <a:avLst/>
            <a:gdLst/>
            <a:ahLst/>
            <a:cxnLst/>
            <a:rect l="l" t="t" r="r" b="b"/>
            <a:pathLst>
              <a:path w="4445" h="4444">
                <a:moveTo>
                  <a:pt x="2051" y="0"/>
                </a:moveTo>
                <a:lnTo>
                  <a:pt x="3178" y="0"/>
                </a:lnTo>
                <a:lnTo>
                  <a:pt x="4103" y="916"/>
                </a:lnTo>
                <a:lnTo>
                  <a:pt x="4103" y="2063"/>
                </a:lnTo>
                <a:lnTo>
                  <a:pt x="4103" y="3196"/>
                </a:lnTo>
                <a:lnTo>
                  <a:pt x="3178" y="4113"/>
                </a:lnTo>
                <a:lnTo>
                  <a:pt x="2051" y="4113"/>
                </a:lnTo>
                <a:lnTo>
                  <a:pt x="924" y="4113"/>
                </a:lnTo>
                <a:lnTo>
                  <a:pt x="0" y="3196"/>
                </a:lnTo>
                <a:lnTo>
                  <a:pt x="0" y="2063"/>
                </a:lnTo>
                <a:lnTo>
                  <a:pt x="0" y="916"/>
                </a:lnTo>
                <a:lnTo>
                  <a:pt x="924" y="0"/>
                </a:lnTo>
                <a:lnTo>
                  <a:pt x="2051" y="0"/>
                </a:lnTo>
                <a:close/>
              </a:path>
            </a:pathLst>
          </a:custGeom>
          <a:ln w="7327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3412635" y="1386315"/>
            <a:ext cx="3801" cy="3801"/>
          </a:xfrm>
          <a:custGeom>
            <a:avLst/>
            <a:gdLst/>
            <a:ahLst/>
            <a:cxnLst/>
            <a:rect l="l" t="t" r="r" b="b"/>
            <a:pathLst>
              <a:path w="4445" h="4444">
                <a:moveTo>
                  <a:pt x="3175" y="0"/>
                </a:moveTo>
                <a:lnTo>
                  <a:pt x="914" y="0"/>
                </a:lnTo>
                <a:lnTo>
                  <a:pt x="0" y="927"/>
                </a:lnTo>
                <a:lnTo>
                  <a:pt x="0" y="3200"/>
                </a:lnTo>
                <a:lnTo>
                  <a:pt x="914" y="4114"/>
                </a:lnTo>
                <a:lnTo>
                  <a:pt x="3175" y="4114"/>
                </a:lnTo>
                <a:lnTo>
                  <a:pt x="4089" y="3200"/>
                </a:lnTo>
                <a:lnTo>
                  <a:pt x="4089" y="927"/>
                </a:lnTo>
                <a:lnTo>
                  <a:pt x="317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3426415" y="1383436"/>
            <a:ext cx="5430" cy="5430"/>
          </a:xfrm>
          <a:custGeom>
            <a:avLst/>
            <a:gdLst/>
            <a:ahLst/>
            <a:cxnLst/>
            <a:rect l="l" t="t" r="r" b="b"/>
            <a:pathLst>
              <a:path w="6350" h="6350">
                <a:moveTo>
                  <a:pt x="4686" y="0"/>
                </a:moveTo>
                <a:lnTo>
                  <a:pt x="1358" y="0"/>
                </a:lnTo>
                <a:lnTo>
                  <a:pt x="0" y="1358"/>
                </a:lnTo>
                <a:lnTo>
                  <a:pt x="0" y="4711"/>
                </a:lnTo>
                <a:lnTo>
                  <a:pt x="1358" y="6070"/>
                </a:lnTo>
                <a:lnTo>
                  <a:pt x="4686" y="6070"/>
                </a:lnTo>
                <a:lnTo>
                  <a:pt x="6045" y="4711"/>
                </a:lnTo>
                <a:lnTo>
                  <a:pt x="6045" y="1358"/>
                </a:lnTo>
                <a:lnTo>
                  <a:pt x="468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3427403" y="1345775"/>
            <a:ext cx="3258" cy="3258"/>
          </a:xfrm>
          <a:custGeom>
            <a:avLst/>
            <a:gdLst/>
            <a:ahLst/>
            <a:cxnLst/>
            <a:rect l="l" t="t" r="r" b="b"/>
            <a:pathLst>
              <a:path w="3810" h="3809">
                <a:moveTo>
                  <a:pt x="2793" y="0"/>
                </a:moveTo>
                <a:lnTo>
                  <a:pt x="812" y="0"/>
                </a:lnTo>
                <a:lnTo>
                  <a:pt x="0" y="812"/>
                </a:lnTo>
                <a:lnTo>
                  <a:pt x="0" y="2806"/>
                </a:lnTo>
                <a:lnTo>
                  <a:pt x="812" y="3619"/>
                </a:lnTo>
                <a:lnTo>
                  <a:pt x="2793" y="3619"/>
                </a:lnTo>
                <a:lnTo>
                  <a:pt x="3606" y="2806"/>
                </a:lnTo>
                <a:lnTo>
                  <a:pt x="3606" y="812"/>
                </a:lnTo>
                <a:lnTo>
                  <a:pt x="2793" y="0"/>
                </a:lnTo>
                <a:close/>
              </a:path>
            </a:pathLst>
          </a:custGeom>
          <a:solidFill>
            <a:srgbClr val="FEBC1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3427403" y="1349913"/>
            <a:ext cx="3258" cy="3258"/>
          </a:xfrm>
          <a:custGeom>
            <a:avLst/>
            <a:gdLst/>
            <a:ahLst/>
            <a:cxnLst/>
            <a:rect l="l" t="t" r="r" b="b"/>
            <a:pathLst>
              <a:path w="3810" h="3809">
                <a:moveTo>
                  <a:pt x="2793" y="0"/>
                </a:moveTo>
                <a:lnTo>
                  <a:pt x="812" y="0"/>
                </a:lnTo>
                <a:lnTo>
                  <a:pt x="0" y="812"/>
                </a:lnTo>
                <a:lnTo>
                  <a:pt x="0" y="2806"/>
                </a:lnTo>
                <a:lnTo>
                  <a:pt x="812" y="3619"/>
                </a:lnTo>
                <a:lnTo>
                  <a:pt x="2793" y="3619"/>
                </a:lnTo>
                <a:lnTo>
                  <a:pt x="3606" y="2806"/>
                </a:lnTo>
                <a:lnTo>
                  <a:pt x="3606" y="812"/>
                </a:lnTo>
                <a:lnTo>
                  <a:pt x="2793" y="0"/>
                </a:lnTo>
                <a:close/>
              </a:path>
            </a:pathLst>
          </a:custGeom>
          <a:solidFill>
            <a:srgbClr val="FEBC1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3427403" y="1354040"/>
            <a:ext cx="3258" cy="3258"/>
          </a:xfrm>
          <a:custGeom>
            <a:avLst/>
            <a:gdLst/>
            <a:ahLst/>
            <a:cxnLst/>
            <a:rect l="l" t="t" r="r" b="b"/>
            <a:pathLst>
              <a:path w="3810" h="3809">
                <a:moveTo>
                  <a:pt x="2793" y="0"/>
                </a:moveTo>
                <a:lnTo>
                  <a:pt x="812" y="0"/>
                </a:lnTo>
                <a:lnTo>
                  <a:pt x="0" y="812"/>
                </a:lnTo>
                <a:lnTo>
                  <a:pt x="0" y="2819"/>
                </a:lnTo>
                <a:lnTo>
                  <a:pt x="812" y="3619"/>
                </a:lnTo>
                <a:lnTo>
                  <a:pt x="2793" y="3619"/>
                </a:lnTo>
                <a:lnTo>
                  <a:pt x="3606" y="2819"/>
                </a:lnTo>
                <a:lnTo>
                  <a:pt x="3606" y="812"/>
                </a:lnTo>
                <a:lnTo>
                  <a:pt x="2793" y="0"/>
                </a:lnTo>
                <a:close/>
              </a:path>
            </a:pathLst>
          </a:custGeom>
          <a:solidFill>
            <a:srgbClr val="FEBC1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3427403" y="1358177"/>
            <a:ext cx="3258" cy="3258"/>
          </a:xfrm>
          <a:custGeom>
            <a:avLst/>
            <a:gdLst/>
            <a:ahLst/>
            <a:cxnLst/>
            <a:rect l="l" t="t" r="r" b="b"/>
            <a:pathLst>
              <a:path w="3810" h="3809">
                <a:moveTo>
                  <a:pt x="2793" y="0"/>
                </a:moveTo>
                <a:lnTo>
                  <a:pt x="812" y="0"/>
                </a:lnTo>
                <a:lnTo>
                  <a:pt x="0" y="812"/>
                </a:lnTo>
                <a:lnTo>
                  <a:pt x="0" y="2806"/>
                </a:lnTo>
                <a:lnTo>
                  <a:pt x="812" y="3619"/>
                </a:lnTo>
                <a:lnTo>
                  <a:pt x="2793" y="3619"/>
                </a:lnTo>
                <a:lnTo>
                  <a:pt x="3606" y="2806"/>
                </a:lnTo>
                <a:lnTo>
                  <a:pt x="3606" y="812"/>
                </a:lnTo>
                <a:lnTo>
                  <a:pt x="2793" y="0"/>
                </a:lnTo>
                <a:close/>
              </a:path>
            </a:pathLst>
          </a:custGeom>
          <a:solidFill>
            <a:srgbClr val="FEBC1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3428033" y="1328887"/>
            <a:ext cx="2172" cy="11403"/>
          </a:xfrm>
          <a:custGeom>
            <a:avLst/>
            <a:gdLst/>
            <a:ahLst/>
            <a:cxnLst/>
            <a:rect l="l" t="t" r="r" b="b"/>
            <a:pathLst>
              <a:path w="2539" h="13334">
                <a:moveTo>
                  <a:pt x="0" y="12802"/>
                </a:moveTo>
                <a:lnTo>
                  <a:pt x="2253" y="12802"/>
                </a:lnTo>
                <a:lnTo>
                  <a:pt x="2253" y="0"/>
                </a:lnTo>
                <a:lnTo>
                  <a:pt x="0" y="0"/>
                </a:lnTo>
                <a:lnTo>
                  <a:pt x="0" y="12802"/>
                </a:lnTo>
                <a:close/>
              </a:path>
            </a:pathLst>
          </a:custGeom>
          <a:solidFill>
            <a:srgbClr val="FEBC1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4725144" y="987444"/>
            <a:ext cx="17919" cy="13575"/>
          </a:xfrm>
          <a:custGeom>
            <a:avLst/>
            <a:gdLst/>
            <a:ahLst/>
            <a:cxnLst/>
            <a:rect l="l" t="t" r="r" b="b"/>
            <a:pathLst>
              <a:path w="20954" h="15875">
                <a:moveTo>
                  <a:pt x="20139" y="13017"/>
                </a:moveTo>
                <a:lnTo>
                  <a:pt x="9893" y="13017"/>
                </a:lnTo>
                <a:lnTo>
                  <a:pt x="10756" y="14033"/>
                </a:lnTo>
                <a:lnTo>
                  <a:pt x="12242" y="14859"/>
                </a:lnTo>
                <a:lnTo>
                  <a:pt x="17081" y="15697"/>
                </a:lnTo>
                <a:lnTo>
                  <a:pt x="19862" y="14528"/>
                </a:lnTo>
                <a:lnTo>
                  <a:pt x="20139" y="13017"/>
                </a:lnTo>
                <a:close/>
              </a:path>
              <a:path w="20954" h="15875">
                <a:moveTo>
                  <a:pt x="3517" y="5930"/>
                </a:moveTo>
                <a:lnTo>
                  <a:pt x="723" y="7112"/>
                </a:lnTo>
                <a:lnTo>
                  <a:pt x="0" y="11061"/>
                </a:lnTo>
                <a:lnTo>
                  <a:pt x="2197" y="13106"/>
                </a:lnTo>
                <a:lnTo>
                  <a:pt x="7035" y="13957"/>
                </a:lnTo>
                <a:lnTo>
                  <a:pt x="8724" y="13690"/>
                </a:lnTo>
                <a:lnTo>
                  <a:pt x="9893" y="13017"/>
                </a:lnTo>
                <a:lnTo>
                  <a:pt x="20139" y="13017"/>
                </a:lnTo>
                <a:lnTo>
                  <a:pt x="20586" y="10579"/>
                </a:lnTo>
                <a:lnTo>
                  <a:pt x="18389" y="8534"/>
                </a:lnTo>
                <a:lnTo>
                  <a:pt x="14973" y="7937"/>
                </a:lnTo>
                <a:lnTo>
                  <a:pt x="14795" y="7924"/>
                </a:lnTo>
                <a:lnTo>
                  <a:pt x="14998" y="7442"/>
                </a:lnTo>
                <a:lnTo>
                  <a:pt x="15181" y="6756"/>
                </a:lnTo>
                <a:lnTo>
                  <a:pt x="7721" y="6756"/>
                </a:lnTo>
                <a:lnTo>
                  <a:pt x="6972" y="6540"/>
                </a:lnTo>
                <a:lnTo>
                  <a:pt x="3517" y="5930"/>
                </a:lnTo>
                <a:close/>
              </a:path>
              <a:path w="20954" h="15875">
                <a:moveTo>
                  <a:pt x="10490" y="0"/>
                </a:moveTo>
                <a:lnTo>
                  <a:pt x="8394" y="2120"/>
                </a:lnTo>
                <a:lnTo>
                  <a:pt x="7734" y="5664"/>
                </a:lnTo>
                <a:lnTo>
                  <a:pt x="7721" y="6756"/>
                </a:lnTo>
                <a:lnTo>
                  <a:pt x="15181" y="6756"/>
                </a:lnTo>
                <a:lnTo>
                  <a:pt x="15798" y="3416"/>
                </a:lnTo>
                <a:lnTo>
                  <a:pt x="14579" y="711"/>
                </a:lnTo>
                <a:lnTo>
                  <a:pt x="10490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3427121" y="1370774"/>
            <a:ext cx="3801" cy="3801"/>
          </a:xfrm>
          <a:custGeom>
            <a:avLst/>
            <a:gdLst/>
            <a:ahLst/>
            <a:cxnLst/>
            <a:rect l="l" t="t" r="r" b="b"/>
            <a:pathLst>
              <a:path w="4445" h="4444">
                <a:moveTo>
                  <a:pt x="3403" y="0"/>
                </a:moveTo>
                <a:lnTo>
                  <a:pt x="990" y="0"/>
                </a:lnTo>
                <a:lnTo>
                  <a:pt x="0" y="990"/>
                </a:lnTo>
                <a:lnTo>
                  <a:pt x="0" y="3429"/>
                </a:lnTo>
                <a:lnTo>
                  <a:pt x="990" y="4406"/>
                </a:lnTo>
                <a:lnTo>
                  <a:pt x="3403" y="4406"/>
                </a:lnTo>
                <a:lnTo>
                  <a:pt x="4394" y="3429"/>
                </a:lnTo>
                <a:lnTo>
                  <a:pt x="4394" y="990"/>
                </a:lnTo>
                <a:lnTo>
                  <a:pt x="340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3427446" y="1363509"/>
            <a:ext cx="3258" cy="6516"/>
          </a:xfrm>
          <a:custGeom>
            <a:avLst/>
            <a:gdLst/>
            <a:ahLst/>
            <a:cxnLst/>
            <a:rect l="l" t="t" r="r" b="b"/>
            <a:pathLst>
              <a:path w="3810" h="7619">
                <a:moveTo>
                  <a:pt x="2781" y="0"/>
                </a:moveTo>
                <a:lnTo>
                  <a:pt x="800" y="0"/>
                </a:lnTo>
                <a:lnTo>
                  <a:pt x="0" y="1701"/>
                </a:lnTo>
                <a:lnTo>
                  <a:pt x="0" y="5892"/>
                </a:lnTo>
                <a:lnTo>
                  <a:pt x="800" y="7594"/>
                </a:lnTo>
                <a:lnTo>
                  <a:pt x="2781" y="7594"/>
                </a:lnTo>
                <a:lnTo>
                  <a:pt x="3581" y="5892"/>
                </a:lnTo>
                <a:lnTo>
                  <a:pt x="3581" y="1701"/>
                </a:lnTo>
                <a:lnTo>
                  <a:pt x="2781" y="0"/>
                </a:lnTo>
                <a:close/>
              </a:path>
            </a:pathLst>
          </a:custGeom>
          <a:solidFill>
            <a:srgbClr val="FEBC1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3425927" y="1375226"/>
            <a:ext cx="6516" cy="6516"/>
          </a:xfrm>
          <a:custGeom>
            <a:avLst/>
            <a:gdLst/>
            <a:ahLst/>
            <a:cxnLst/>
            <a:rect l="l" t="t" r="r" b="b"/>
            <a:pathLst>
              <a:path w="7620" h="7619">
                <a:moveTo>
                  <a:pt x="5626" y="0"/>
                </a:moveTo>
                <a:lnTo>
                  <a:pt x="1981" y="76"/>
                </a:lnTo>
                <a:lnTo>
                  <a:pt x="2324" y="5473"/>
                </a:lnTo>
                <a:lnTo>
                  <a:pt x="0" y="7569"/>
                </a:lnTo>
                <a:lnTo>
                  <a:pt x="698" y="7581"/>
                </a:lnTo>
                <a:lnTo>
                  <a:pt x="7259" y="7556"/>
                </a:lnTo>
                <a:lnTo>
                  <a:pt x="4711" y="5384"/>
                </a:lnTo>
                <a:lnTo>
                  <a:pt x="5626" y="0"/>
                </a:lnTo>
                <a:close/>
              </a:path>
              <a:path w="7620" h="7619">
                <a:moveTo>
                  <a:pt x="7259" y="7556"/>
                </a:moveTo>
                <a:lnTo>
                  <a:pt x="5270" y="7556"/>
                </a:lnTo>
                <a:lnTo>
                  <a:pt x="7289" y="7581"/>
                </a:lnTo>
                <a:close/>
              </a:path>
            </a:pathLst>
          </a:custGeom>
          <a:solidFill>
            <a:srgbClr val="FEBC1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3431605" y="1371100"/>
            <a:ext cx="6516" cy="3258"/>
          </a:xfrm>
          <a:custGeom>
            <a:avLst/>
            <a:gdLst/>
            <a:ahLst/>
            <a:cxnLst/>
            <a:rect l="l" t="t" r="r" b="b"/>
            <a:pathLst>
              <a:path w="7620" h="3809">
                <a:moveTo>
                  <a:pt x="5867" y="0"/>
                </a:moveTo>
                <a:lnTo>
                  <a:pt x="1689" y="0"/>
                </a:lnTo>
                <a:lnTo>
                  <a:pt x="0" y="812"/>
                </a:lnTo>
                <a:lnTo>
                  <a:pt x="0" y="2794"/>
                </a:lnTo>
                <a:lnTo>
                  <a:pt x="1689" y="3606"/>
                </a:lnTo>
                <a:lnTo>
                  <a:pt x="5867" y="3606"/>
                </a:lnTo>
                <a:lnTo>
                  <a:pt x="7556" y="2794"/>
                </a:lnTo>
                <a:lnTo>
                  <a:pt x="7556" y="812"/>
                </a:lnTo>
                <a:lnTo>
                  <a:pt x="5867" y="0"/>
                </a:lnTo>
                <a:close/>
              </a:path>
            </a:pathLst>
          </a:custGeom>
          <a:solidFill>
            <a:srgbClr val="FEBC1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3419888" y="1371100"/>
            <a:ext cx="6516" cy="3258"/>
          </a:xfrm>
          <a:custGeom>
            <a:avLst/>
            <a:gdLst/>
            <a:ahLst/>
            <a:cxnLst/>
            <a:rect l="l" t="t" r="r" b="b"/>
            <a:pathLst>
              <a:path w="7620" h="3809">
                <a:moveTo>
                  <a:pt x="5867" y="0"/>
                </a:moveTo>
                <a:lnTo>
                  <a:pt x="1689" y="0"/>
                </a:lnTo>
                <a:lnTo>
                  <a:pt x="0" y="812"/>
                </a:lnTo>
                <a:lnTo>
                  <a:pt x="0" y="2794"/>
                </a:lnTo>
                <a:lnTo>
                  <a:pt x="1689" y="3606"/>
                </a:lnTo>
                <a:lnTo>
                  <a:pt x="5867" y="3606"/>
                </a:lnTo>
                <a:lnTo>
                  <a:pt x="7556" y="2794"/>
                </a:lnTo>
                <a:lnTo>
                  <a:pt x="7556" y="812"/>
                </a:lnTo>
                <a:lnTo>
                  <a:pt x="5867" y="0"/>
                </a:lnTo>
                <a:close/>
              </a:path>
            </a:pathLst>
          </a:custGeom>
          <a:solidFill>
            <a:srgbClr val="FEBC1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3445637" y="1373337"/>
            <a:ext cx="2715" cy="2715"/>
          </a:xfrm>
          <a:custGeom>
            <a:avLst/>
            <a:gdLst/>
            <a:ahLst/>
            <a:cxnLst/>
            <a:rect l="l" t="t" r="r" b="b"/>
            <a:pathLst>
              <a:path w="3175" h="3175">
                <a:moveTo>
                  <a:pt x="2032" y="0"/>
                </a:moveTo>
                <a:lnTo>
                  <a:pt x="469" y="126"/>
                </a:lnTo>
                <a:lnTo>
                  <a:pt x="80" y="584"/>
                </a:lnTo>
                <a:lnTo>
                  <a:pt x="0" y="2387"/>
                </a:lnTo>
                <a:lnTo>
                  <a:pt x="685" y="2971"/>
                </a:lnTo>
                <a:lnTo>
                  <a:pt x="2247" y="2844"/>
                </a:lnTo>
                <a:lnTo>
                  <a:pt x="2832" y="2158"/>
                </a:lnTo>
                <a:lnTo>
                  <a:pt x="2705" y="584"/>
                </a:lnTo>
                <a:lnTo>
                  <a:pt x="203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3446376" y="1367365"/>
            <a:ext cx="3258" cy="5430"/>
          </a:xfrm>
          <a:custGeom>
            <a:avLst/>
            <a:gdLst/>
            <a:ahLst/>
            <a:cxnLst/>
            <a:rect l="l" t="t" r="r" b="b"/>
            <a:pathLst>
              <a:path w="3810" h="6350">
                <a:moveTo>
                  <a:pt x="1714" y="0"/>
                </a:moveTo>
                <a:lnTo>
                  <a:pt x="787" y="1142"/>
                </a:lnTo>
                <a:lnTo>
                  <a:pt x="0" y="4330"/>
                </a:lnTo>
                <a:lnTo>
                  <a:pt x="292" y="5765"/>
                </a:lnTo>
                <a:lnTo>
                  <a:pt x="1803" y="6146"/>
                </a:lnTo>
                <a:lnTo>
                  <a:pt x="2730" y="5003"/>
                </a:lnTo>
                <a:lnTo>
                  <a:pt x="3505" y="1816"/>
                </a:lnTo>
                <a:lnTo>
                  <a:pt x="3213" y="380"/>
                </a:lnTo>
                <a:lnTo>
                  <a:pt x="1714" y="0"/>
                </a:lnTo>
                <a:close/>
              </a:path>
            </a:pathLst>
          </a:custGeom>
          <a:solidFill>
            <a:srgbClr val="FEBC1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3439729" y="1371850"/>
            <a:ext cx="5430" cy="3258"/>
          </a:xfrm>
          <a:custGeom>
            <a:avLst/>
            <a:gdLst/>
            <a:ahLst/>
            <a:cxnLst/>
            <a:rect l="l" t="t" r="r" b="b"/>
            <a:pathLst>
              <a:path w="6350" h="3809">
                <a:moveTo>
                  <a:pt x="1816" y="0"/>
                </a:moveTo>
                <a:lnTo>
                  <a:pt x="380" y="304"/>
                </a:lnTo>
                <a:lnTo>
                  <a:pt x="0" y="1816"/>
                </a:lnTo>
                <a:lnTo>
                  <a:pt x="1142" y="2743"/>
                </a:lnTo>
                <a:lnTo>
                  <a:pt x="4305" y="3530"/>
                </a:lnTo>
                <a:lnTo>
                  <a:pt x="5740" y="3238"/>
                </a:lnTo>
                <a:lnTo>
                  <a:pt x="6108" y="1727"/>
                </a:lnTo>
                <a:lnTo>
                  <a:pt x="4978" y="787"/>
                </a:lnTo>
                <a:lnTo>
                  <a:pt x="1816" y="0"/>
                </a:lnTo>
                <a:close/>
              </a:path>
            </a:pathLst>
          </a:custGeom>
          <a:solidFill>
            <a:srgbClr val="FEBC1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3448613" y="1374054"/>
            <a:ext cx="5430" cy="3258"/>
          </a:xfrm>
          <a:custGeom>
            <a:avLst/>
            <a:gdLst/>
            <a:ahLst/>
            <a:cxnLst/>
            <a:rect l="l" t="t" r="r" b="b"/>
            <a:pathLst>
              <a:path w="6350" h="3809">
                <a:moveTo>
                  <a:pt x="1816" y="0"/>
                </a:moveTo>
                <a:lnTo>
                  <a:pt x="380" y="304"/>
                </a:lnTo>
                <a:lnTo>
                  <a:pt x="0" y="1816"/>
                </a:lnTo>
                <a:lnTo>
                  <a:pt x="1142" y="2743"/>
                </a:lnTo>
                <a:lnTo>
                  <a:pt x="4305" y="3530"/>
                </a:lnTo>
                <a:lnTo>
                  <a:pt x="5740" y="3238"/>
                </a:lnTo>
                <a:lnTo>
                  <a:pt x="6108" y="1727"/>
                </a:lnTo>
                <a:lnTo>
                  <a:pt x="4978" y="787"/>
                </a:lnTo>
                <a:lnTo>
                  <a:pt x="1816" y="0"/>
                </a:lnTo>
                <a:close/>
              </a:path>
            </a:pathLst>
          </a:custGeom>
          <a:solidFill>
            <a:srgbClr val="FEBC1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3410886" y="1377138"/>
            <a:ext cx="4887" cy="7059"/>
          </a:xfrm>
          <a:custGeom>
            <a:avLst/>
            <a:gdLst/>
            <a:ahLst/>
            <a:cxnLst/>
            <a:rect l="l" t="t" r="r" b="b"/>
            <a:pathLst>
              <a:path w="5714" h="8255">
                <a:moveTo>
                  <a:pt x="2667" y="0"/>
                </a:moveTo>
                <a:lnTo>
                  <a:pt x="0" y="711"/>
                </a:lnTo>
                <a:lnTo>
                  <a:pt x="1778" y="5473"/>
                </a:lnTo>
                <a:lnTo>
                  <a:pt x="368" y="8051"/>
                </a:lnTo>
                <a:lnTo>
                  <a:pt x="1828" y="7594"/>
                </a:lnTo>
                <a:lnTo>
                  <a:pt x="5664" y="6464"/>
                </a:lnTo>
                <a:lnTo>
                  <a:pt x="3530" y="5041"/>
                </a:lnTo>
                <a:lnTo>
                  <a:pt x="2667" y="0"/>
                </a:lnTo>
                <a:close/>
              </a:path>
            </a:pathLst>
          </a:custGeom>
          <a:solidFill>
            <a:srgbClr val="FEBC1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3408713" y="1367679"/>
            <a:ext cx="3258" cy="5430"/>
          </a:xfrm>
          <a:custGeom>
            <a:avLst/>
            <a:gdLst/>
            <a:ahLst/>
            <a:cxnLst/>
            <a:rect l="l" t="t" r="r" b="b"/>
            <a:pathLst>
              <a:path w="3810" h="6350">
                <a:moveTo>
                  <a:pt x="1790" y="0"/>
                </a:moveTo>
                <a:lnTo>
                  <a:pt x="292" y="380"/>
                </a:lnTo>
                <a:lnTo>
                  <a:pt x="0" y="1816"/>
                </a:lnTo>
                <a:lnTo>
                  <a:pt x="774" y="5003"/>
                </a:lnTo>
                <a:lnTo>
                  <a:pt x="1701" y="6146"/>
                </a:lnTo>
                <a:lnTo>
                  <a:pt x="3213" y="5765"/>
                </a:lnTo>
                <a:lnTo>
                  <a:pt x="3505" y="4330"/>
                </a:lnTo>
                <a:lnTo>
                  <a:pt x="2717" y="1142"/>
                </a:lnTo>
                <a:lnTo>
                  <a:pt x="1790" y="0"/>
                </a:lnTo>
                <a:close/>
              </a:path>
            </a:pathLst>
          </a:custGeom>
          <a:solidFill>
            <a:srgbClr val="FEBC1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3413133" y="1372153"/>
            <a:ext cx="5430" cy="3258"/>
          </a:xfrm>
          <a:custGeom>
            <a:avLst/>
            <a:gdLst/>
            <a:ahLst/>
            <a:cxnLst/>
            <a:rect l="l" t="t" r="r" b="b"/>
            <a:pathLst>
              <a:path w="6350" h="3809">
                <a:moveTo>
                  <a:pt x="4292" y="0"/>
                </a:moveTo>
                <a:lnTo>
                  <a:pt x="1130" y="787"/>
                </a:lnTo>
                <a:lnTo>
                  <a:pt x="0" y="1727"/>
                </a:lnTo>
                <a:lnTo>
                  <a:pt x="368" y="3238"/>
                </a:lnTo>
                <a:lnTo>
                  <a:pt x="1803" y="3530"/>
                </a:lnTo>
                <a:lnTo>
                  <a:pt x="4965" y="2743"/>
                </a:lnTo>
                <a:lnTo>
                  <a:pt x="6108" y="1803"/>
                </a:lnTo>
                <a:lnTo>
                  <a:pt x="5727" y="304"/>
                </a:lnTo>
                <a:lnTo>
                  <a:pt x="4292" y="0"/>
                </a:lnTo>
                <a:close/>
              </a:path>
            </a:pathLst>
          </a:custGeom>
          <a:solidFill>
            <a:srgbClr val="FEBC1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3404250" y="1374369"/>
            <a:ext cx="5430" cy="3258"/>
          </a:xfrm>
          <a:custGeom>
            <a:avLst/>
            <a:gdLst/>
            <a:ahLst/>
            <a:cxnLst/>
            <a:rect l="l" t="t" r="r" b="b"/>
            <a:pathLst>
              <a:path w="6350" h="3809">
                <a:moveTo>
                  <a:pt x="4292" y="0"/>
                </a:moveTo>
                <a:lnTo>
                  <a:pt x="1130" y="787"/>
                </a:lnTo>
                <a:lnTo>
                  <a:pt x="0" y="1727"/>
                </a:lnTo>
                <a:lnTo>
                  <a:pt x="368" y="3238"/>
                </a:lnTo>
                <a:lnTo>
                  <a:pt x="1803" y="3530"/>
                </a:lnTo>
                <a:lnTo>
                  <a:pt x="4965" y="2743"/>
                </a:lnTo>
                <a:lnTo>
                  <a:pt x="6108" y="1803"/>
                </a:lnTo>
                <a:lnTo>
                  <a:pt x="5727" y="304"/>
                </a:lnTo>
                <a:lnTo>
                  <a:pt x="4292" y="0"/>
                </a:lnTo>
                <a:close/>
              </a:path>
            </a:pathLst>
          </a:custGeom>
          <a:solidFill>
            <a:srgbClr val="FEBC1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3393368" y="1371654"/>
            <a:ext cx="11946" cy="10317"/>
          </a:xfrm>
          <a:custGeom>
            <a:avLst/>
            <a:gdLst/>
            <a:ahLst/>
            <a:cxnLst/>
            <a:rect l="l" t="t" r="r" b="b"/>
            <a:pathLst>
              <a:path w="13970" h="12065">
                <a:moveTo>
                  <a:pt x="1841" y="0"/>
                </a:moveTo>
                <a:lnTo>
                  <a:pt x="0" y="457"/>
                </a:lnTo>
                <a:lnTo>
                  <a:pt x="254" y="3124"/>
                </a:lnTo>
                <a:lnTo>
                  <a:pt x="965" y="5892"/>
                </a:lnTo>
                <a:lnTo>
                  <a:pt x="2184" y="8674"/>
                </a:lnTo>
                <a:lnTo>
                  <a:pt x="4318" y="11976"/>
                </a:lnTo>
                <a:lnTo>
                  <a:pt x="4521" y="11696"/>
                </a:lnTo>
                <a:lnTo>
                  <a:pt x="4597" y="11544"/>
                </a:lnTo>
                <a:lnTo>
                  <a:pt x="8458" y="11544"/>
                </a:lnTo>
                <a:lnTo>
                  <a:pt x="11976" y="10261"/>
                </a:lnTo>
                <a:lnTo>
                  <a:pt x="13703" y="8026"/>
                </a:lnTo>
                <a:lnTo>
                  <a:pt x="12657" y="5486"/>
                </a:lnTo>
                <a:lnTo>
                  <a:pt x="5524" y="5486"/>
                </a:lnTo>
                <a:lnTo>
                  <a:pt x="5435" y="4991"/>
                </a:lnTo>
                <a:lnTo>
                  <a:pt x="5295" y="4495"/>
                </a:lnTo>
                <a:lnTo>
                  <a:pt x="4076" y="1523"/>
                </a:lnTo>
                <a:lnTo>
                  <a:pt x="1841" y="0"/>
                </a:lnTo>
                <a:close/>
              </a:path>
              <a:path w="13970" h="12065">
                <a:moveTo>
                  <a:pt x="8458" y="11544"/>
                </a:moveTo>
                <a:lnTo>
                  <a:pt x="4597" y="11544"/>
                </a:lnTo>
                <a:lnTo>
                  <a:pt x="5854" y="11950"/>
                </a:lnTo>
                <a:lnTo>
                  <a:pt x="7518" y="11887"/>
                </a:lnTo>
                <a:lnTo>
                  <a:pt x="8458" y="11544"/>
                </a:lnTo>
                <a:close/>
              </a:path>
              <a:path w="13970" h="12065">
                <a:moveTo>
                  <a:pt x="9385" y="4000"/>
                </a:moveTo>
                <a:lnTo>
                  <a:pt x="6197" y="5156"/>
                </a:lnTo>
                <a:lnTo>
                  <a:pt x="5854" y="5308"/>
                </a:lnTo>
                <a:lnTo>
                  <a:pt x="5524" y="5486"/>
                </a:lnTo>
                <a:lnTo>
                  <a:pt x="12657" y="5486"/>
                </a:lnTo>
                <a:lnTo>
                  <a:pt x="12280" y="4571"/>
                </a:lnTo>
                <a:lnTo>
                  <a:pt x="9385" y="400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3409920" y="1373337"/>
            <a:ext cx="2715" cy="2715"/>
          </a:xfrm>
          <a:custGeom>
            <a:avLst/>
            <a:gdLst/>
            <a:ahLst/>
            <a:cxnLst/>
            <a:rect l="l" t="t" r="r" b="b"/>
            <a:pathLst>
              <a:path w="3175" h="3175">
                <a:moveTo>
                  <a:pt x="2032" y="0"/>
                </a:moveTo>
                <a:lnTo>
                  <a:pt x="457" y="126"/>
                </a:lnTo>
                <a:lnTo>
                  <a:pt x="76" y="584"/>
                </a:lnTo>
                <a:lnTo>
                  <a:pt x="0" y="2387"/>
                </a:lnTo>
                <a:lnTo>
                  <a:pt x="685" y="2971"/>
                </a:lnTo>
                <a:lnTo>
                  <a:pt x="2247" y="2844"/>
                </a:lnTo>
                <a:lnTo>
                  <a:pt x="2832" y="2158"/>
                </a:lnTo>
                <a:lnTo>
                  <a:pt x="2705" y="584"/>
                </a:lnTo>
                <a:lnTo>
                  <a:pt x="203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3394324" y="1373653"/>
            <a:ext cx="2172" cy="4887"/>
          </a:xfrm>
          <a:custGeom>
            <a:avLst/>
            <a:gdLst/>
            <a:ahLst/>
            <a:cxnLst/>
            <a:rect l="l" t="t" r="r" b="b"/>
            <a:pathLst>
              <a:path w="2539" h="5715">
                <a:moveTo>
                  <a:pt x="0" y="0"/>
                </a:moveTo>
                <a:lnTo>
                  <a:pt x="1358" y="5397"/>
                </a:lnTo>
                <a:lnTo>
                  <a:pt x="2273" y="5067"/>
                </a:lnTo>
                <a:lnTo>
                  <a:pt x="2362" y="3644"/>
                </a:lnTo>
                <a:lnTo>
                  <a:pt x="1333" y="1041"/>
                </a:lnTo>
                <a:lnTo>
                  <a:pt x="622" y="203"/>
                </a:lnTo>
                <a:lnTo>
                  <a:pt x="0" y="0"/>
                </a:lnTo>
                <a:close/>
              </a:path>
            </a:pathLst>
          </a:custGeom>
          <a:solidFill>
            <a:srgbClr val="FEBC1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3398016" y="1376855"/>
            <a:ext cx="5430" cy="3258"/>
          </a:xfrm>
          <a:custGeom>
            <a:avLst/>
            <a:gdLst/>
            <a:ahLst/>
            <a:cxnLst/>
            <a:rect l="l" t="t" r="r" b="b"/>
            <a:pathLst>
              <a:path w="6350" h="3809">
                <a:moveTo>
                  <a:pt x="3898" y="0"/>
                </a:moveTo>
                <a:lnTo>
                  <a:pt x="965" y="1168"/>
                </a:lnTo>
                <a:lnTo>
                  <a:pt x="0" y="2209"/>
                </a:lnTo>
                <a:lnTo>
                  <a:pt x="558" y="3606"/>
                </a:lnTo>
                <a:lnTo>
                  <a:pt x="1968" y="3708"/>
                </a:lnTo>
                <a:lnTo>
                  <a:pt x="4902" y="2527"/>
                </a:lnTo>
                <a:lnTo>
                  <a:pt x="5880" y="1485"/>
                </a:lnTo>
                <a:lnTo>
                  <a:pt x="5321" y="88"/>
                </a:lnTo>
                <a:lnTo>
                  <a:pt x="3898" y="0"/>
                </a:lnTo>
                <a:close/>
              </a:path>
            </a:pathLst>
          </a:custGeom>
          <a:solidFill>
            <a:srgbClr val="FEBC1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3395899" y="1379147"/>
            <a:ext cx="1629" cy="2172"/>
          </a:xfrm>
          <a:custGeom>
            <a:avLst/>
            <a:gdLst/>
            <a:ahLst/>
            <a:cxnLst/>
            <a:rect l="l" t="t" r="r" b="b"/>
            <a:pathLst>
              <a:path w="1904" h="2540">
                <a:moveTo>
                  <a:pt x="1130" y="0"/>
                </a:moveTo>
                <a:lnTo>
                  <a:pt x="279" y="88"/>
                </a:lnTo>
                <a:lnTo>
                  <a:pt x="0" y="203"/>
                </a:lnTo>
                <a:lnTo>
                  <a:pt x="1219" y="2438"/>
                </a:lnTo>
                <a:lnTo>
                  <a:pt x="1638" y="2197"/>
                </a:lnTo>
                <a:lnTo>
                  <a:pt x="1892" y="1714"/>
                </a:lnTo>
                <a:lnTo>
                  <a:pt x="1752" y="507"/>
                </a:lnTo>
                <a:lnTo>
                  <a:pt x="11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3397593" y="1382318"/>
            <a:ext cx="5430" cy="5430"/>
          </a:xfrm>
          <a:custGeom>
            <a:avLst/>
            <a:gdLst/>
            <a:ahLst/>
            <a:cxnLst/>
            <a:rect l="l" t="t" r="r" b="b"/>
            <a:pathLst>
              <a:path w="6350" h="6350">
                <a:moveTo>
                  <a:pt x="1206" y="0"/>
                </a:moveTo>
                <a:lnTo>
                  <a:pt x="0" y="12"/>
                </a:lnTo>
                <a:lnTo>
                  <a:pt x="4140" y="6121"/>
                </a:lnTo>
                <a:lnTo>
                  <a:pt x="5905" y="4254"/>
                </a:lnTo>
                <a:lnTo>
                  <a:pt x="3683" y="3911"/>
                </a:lnTo>
                <a:lnTo>
                  <a:pt x="1206" y="0"/>
                </a:lnTo>
                <a:close/>
              </a:path>
            </a:pathLst>
          </a:custGeom>
          <a:solidFill>
            <a:srgbClr val="FEBC1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3461731" y="1373392"/>
            <a:ext cx="2172" cy="4887"/>
          </a:xfrm>
          <a:custGeom>
            <a:avLst/>
            <a:gdLst/>
            <a:ahLst/>
            <a:cxnLst/>
            <a:rect l="l" t="t" r="r" b="b"/>
            <a:pathLst>
              <a:path w="2539" h="5715">
                <a:moveTo>
                  <a:pt x="2222" y="0"/>
                </a:moveTo>
                <a:lnTo>
                  <a:pt x="1638" y="279"/>
                </a:lnTo>
                <a:lnTo>
                  <a:pt x="990" y="1066"/>
                </a:lnTo>
                <a:lnTo>
                  <a:pt x="0" y="3581"/>
                </a:lnTo>
                <a:lnTo>
                  <a:pt x="101" y="5016"/>
                </a:lnTo>
                <a:lnTo>
                  <a:pt x="889" y="5321"/>
                </a:lnTo>
                <a:lnTo>
                  <a:pt x="2222" y="0"/>
                </a:lnTo>
                <a:close/>
              </a:path>
            </a:pathLst>
          </a:custGeom>
          <a:solidFill>
            <a:srgbClr val="FEBC1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3455053" y="1376552"/>
            <a:ext cx="5430" cy="3258"/>
          </a:xfrm>
          <a:custGeom>
            <a:avLst/>
            <a:gdLst/>
            <a:ahLst/>
            <a:cxnLst/>
            <a:rect l="l" t="t" r="r" b="b"/>
            <a:pathLst>
              <a:path w="6350" h="3809">
                <a:moveTo>
                  <a:pt x="1968" y="0"/>
                </a:moveTo>
                <a:lnTo>
                  <a:pt x="533" y="88"/>
                </a:lnTo>
                <a:lnTo>
                  <a:pt x="0" y="1485"/>
                </a:lnTo>
                <a:lnTo>
                  <a:pt x="952" y="2527"/>
                </a:lnTo>
                <a:lnTo>
                  <a:pt x="3898" y="3708"/>
                </a:lnTo>
                <a:lnTo>
                  <a:pt x="5321" y="3606"/>
                </a:lnTo>
                <a:lnTo>
                  <a:pt x="5854" y="2209"/>
                </a:lnTo>
                <a:lnTo>
                  <a:pt x="4889" y="1168"/>
                </a:lnTo>
                <a:lnTo>
                  <a:pt x="1968" y="0"/>
                </a:lnTo>
                <a:close/>
              </a:path>
            </a:pathLst>
          </a:custGeom>
          <a:solidFill>
            <a:srgbClr val="FEBC1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3460580" y="1378843"/>
            <a:ext cx="1629" cy="2172"/>
          </a:xfrm>
          <a:custGeom>
            <a:avLst/>
            <a:gdLst/>
            <a:ahLst/>
            <a:cxnLst/>
            <a:rect l="l" t="t" r="r" b="b"/>
            <a:pathLst>
              <a:path w="1904" h="2540">
                <a:moveTo>
                  <a:pt x="749" y="0"/>
                </a:moveTo>
                <a:lnTo>
                  <a:pt x="126" y="507"/>
                </a:lnTo>
                <a:lnTo>
                  <a:pt x="0" y="1714"/>
                </a:lnTo>
                <a:lnTo>
                  <a:pt x="241" y="2184"/>
                </a:lnTo>
                <a:lnTo>
                  <a:pt x="634" y="2425"/>
                </a:lnTo>
                <a:lnTo>
                  <a:pt x="1866" y="203"/>
                </a:lnTo>
                <a:lnTo>
                  <a:pt x="1600" y="88"/>
                </a:lnTo>
                <a:lnTo>
                  <a:pt x="74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3441174" y="1386315"/>
            <a:ext cx="3801" cy="3801"/>
          </a:xfrm>
          <a:custGeom>
            <a:avLst/>
            <a:gdLst/>
            <a:ahLst/>
            <a:cxnLst/>
            <a:rect l="l" t="t" r="r" b="b"/>
            <a:pathLst>
              <a:path w="4445" h="4444">
                <a:moveTo>
                  <a:pt x="3175" y="0"/>
                </a:moveTo>
                <a:lnTo>
                  <a:pt x="914" y="0"/>
                </a:lnTo>
                <a:lnTo>
                  <a:pt x="0" y="927"/>
                </a:lnTo>
                <a:lnTo>
                  <a:pt x="0" y="3200"/>
                </a:lnTo>
                <a:lnTo>
                  <a:pt x="914" y="4114"/>
                </a:lnTo>
                <a:lnTo>
                  <a:pt x="3175" y="4114"/>
                </a:lnTo>
                <a:lnTo>
                  <a:pt x="4089" y="3200"/>
                </a:lnTo>
                <a:lnTo>
                  <a:pt x="4089" y="927"/>
                </a:lnTo>
                <a:lnTo>
                  <a:pt x="317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5301208" y="1780875"/>
            <a:ext cx="4474" cy="382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3469833" y="1412780"/>
            <a:ext cx="4887" cy="4344"/>
          </a:xfrm>
          <a:custGeom>
            <a:avLst/>
            <a:gdLst/>
            <a:ahLst/>
            <a:cxnLst/>
            <a:rect l="l" t="t" r="r" b="b"/>
            <a:pathLst>
              <a:path w="5714" h="5080">
                <a:moveTo>
                  <a:pt x="76" y="12"/>
                </a:moveTo>
                <a:lnTo>
                  <a:pt x="2082" y="0"/>
                </a:lnTo>
                <a:lnTo>
                  <a:pt x="4000" y="50"/>
                </a:lnTo>
                <a:lnTo>
                  <a:pt x="4876" y="241"/>
                </a:lnTo>
                <a:lnTo>
                  <a:pt x="5308" y="914"/>
                </a:lnTo>
                <a:lnTo>
                  <a:pt x="4584" y="2222"/>
                </a:lnTo>
                <a:lnTo>
                  <a:pt x="4508" y="2933"/>
                </a:lnTo>
                <a:lnTo>
                  <a:pt x="4419" y="3632"/>
                </a:lnTo>
                <a:lnTo>
                  <a:pt x="3060" y="4292"/>
                </a:lnTo>
                <a:lnTo>
                  <a:pt x="2044" y="4381"/>
                </a:lnTo>
                <a:lnTo>
                  <a:pt x="1015" y="4470"/>
                </a:lnTo>
                <a:lnTo>
                  <a:pt x="253" y="3606"/>
                </a:lnTo>
                <a:lnTo>
                  <a:pt x="419" y="2590"/>
                </a:lnTo>
                <a:lnTo>
                  <a:pt x="596" y="1562"/>
                </a:lnTo>
                <a:lnTo>
                  <a:pt x="0" y="25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5085184" y="1625177"/>
            <a:ext cx="39095" cy="22262"/>
          </a:xfrm>
          <a:custGeom>
            <a:avLst/>
            <a:gdLst/>
            <a:ahLst/>
            <a:cxnLst/>
            <a:rect l="l" t="t" r="r" b="b"/>
            <a:pathLst>
              <a:path w="45720" h="26035">
                <a:moveTo>
                  <a:pt x="22860" y="0"/>
                </a:moveTo>
                <a:lnTo>
                  <a:pt x="13978" y="1624"/>
                </a:lnTo>
                <a:lnTo>
                  <a:pt x="6710" y="6048"/>
                </a:lnTo>
                <a:lnTo>
                  <a:pt x="1802" y="12601"/>
                </a:lnTo>
                <a:lnTo>
                  <a:pt x="0" y="20612"/>
                </a:lnTo>
                <a:lnTo>
                  <a:pt x="0" y="22326"/>
                </a:lnTo>
                <a:lnTo>
                  <a:pt x="228" y="23977"/>
                </a:lnTo>
                <a:lnTo>
                  <a:pt x="673" y="25565"/>
                </a:lnTo>
                <a:lnTo>
                  <a:pt x="3680" y="19337"/>
                </a:lnTo>
                <a:lnTo>
                  <a:pt x="8685" y="14379"/>
                </a:lnTo>
                <a:lnTo>
                  <a:pt x="15230" y="11102"/>
                </a:lnTo>
                <a:lnTo>
                  <a:pt x="22860" y="9918"/>
                </a:lnTo>
                <a:lnTo>
                  <a:pt x="41908" y="9918"/>
                </a:lnTo>
                <a:lnTo>
                  <a:pt x="39009" y="6048"/>
                </a:lnTo>
                <a:lnTo>
                  <a:pt x="31741" y="1624"/>
                </a:lnTo>
                <a:lnTo>
                  <a:pt x="22860" y="0"/>
                </a:lnTo>
                <a:close/>
              </a:path>
              <a:path w="45720" h="26035">
                <a:moveTo>
                  <a:pt x="41908" y="9918"/>
                </a:moveTo>
                <a:lnTo>
                  <a:pt x="22860" y="9918"/>
                </a:lnTo>
                <a:lnTo>
                  <a:pt x="30489" y="11102"/>
                </a:lnTo>
                <a:lnTo>
                  <a:pt x="37034" y="14379"/>
                </a:lnTo>
                <a:lnTo>
                  <a:pt x="42039" y="19337"/>
                </a:lnTo>
                <a:lnTo>
                  <a:pt x="45046" y="25565"/>
                </a:lnTo>
                <a:lnTo>
                  <a:pt x="45491" y="23977"/>
                </a:lnTo>
                <a:lnTo>
                  <a:pt x="45720" y="22326"/>
                </a:lnTo>
                <a:lnTo>
                  <a:pt x="45720" y="20612"/>
                </a:lnTo>
                <a:lnTo>
                  <a:pt x="43917" y="12601"/>
                </a:lnTo>
                <a:lnTo>
                  <a:pt x="41908" y="991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" name="object 229"/>
          <p:cNvSpPr txBox="1"/>
          <p:nvPr/>
        </p:nvSpPr>
        <p:spPr>
          <a:xfrm>
            <a:off x="625517" y="337208"/>
            <a:ext cx="5688632" cy="4127440"/>
          </a:xfrm>
          <a:prstGeom prst="rect">
            <a:avLst/>
          </a:prstGeom>
        </p:spPr>
        <p:txBody>
          <a:bodyPr vert="horz" wrap="square" lIns="0" tIns="27692" rIns="0" bIns="0" rtlCol="0">
            <a:spAutoFit/>
          </a:bodyPr>
          <a:lstStyle/>
          <a:p>
            <a:pPr marL="235657" marR="230227" indent="543" algn="ctr">
              <a:lnSpc>
                <a:spcPts val="1539"/>
              </a:lnSpc>
              <a:spcBef>
                <a:spcPts val="217"/>
              </a:spcBef>
            </a:pPr>
            <a:r>
              <a:rPr lang="ru-RU" sz="1710" b="1" spc="214" dirty="0">
                <a:solidFill>
                  <a:srgbClr val="00669B"/>
                </a:solidFill>
                <a:latin typeface="Bookman Old Style" panose="02050604050505020204" pitchFamily="18" charset="0"/>
                <a:cs typeface="PMingLiU"/>
              </a:rPr>
              <a:t>Финансовое управление администрации города Невинномысска</a:t>
            </a:r>
            <a:endParaRPr sz="1710" b="1" dirty="0">
              <a:latin typeface="Bookman Old Style" panose="02050604050505020204" pitchFamily="18" charset="0"/>
              <a:cs typeface="PMingLiU"/>
            </a:endParaRPr>
          </a:p>
          <a:p>
            <a:pPr marL="543" algn="ctr">
              <a:spcBef>
                <a:spcPts val="1030"/>
              </a:spcBef>
            </a:pPr>
            <a:r>
              <a:rPr lang="ru-RU" sz="1600" spc="64" dirty="0">
                <a:solidFill>
                  <a:srgbClr val="00669B"/>
                </a:solidFill>
                <a:latin typeface="Bookman Old Style" panose="02050604050505020204" pitchFamily="18" charset="0"/>
                <a:cs typeface="PMingLiU"/>
              </a:rPr>
              <a:t>Адрес</a:t>
            </a:r>
            <a:r>
              <a:rPr sz="1600" spc="64" dirty="0">
                <a:solidFill>
                  <a:srgbClr val="00669B"/>
                </a:solidFill>
                <a:latin typeface="Bookman Old Style" panose="02050604050505020204" pitchFamily="18" charset="0"/>
                <a:cs typeface="PMingLiU"/>
              </a:rPr>
              <a:t>: </a:t>
            </a:r>
            <a:r>
              <a:rPr lang="ru-RU" sz="1600" spc="26" dirty="0">
                <a:solidFill>
                  <a:srgbClr val="00669B"/>
                </a:solidFill>
                <a:latin typeface="Bookman Old Style" panose="02050604050505020204" pitchFamily="18" charset="0"/>
                <a:cs typeface="PMingLiU"/>
              </a:rPr>
              <a:t>г. Невинномысск</a:t>
            </a:r>
            <a:r>
              <a:rPr sz="1600" spc="137" dirty="0">
                <a:solidFill>
                  <a:srgbClr val="00669B"/>
                </a:solidFill>
                <a:latin typeface="Bookman Old Style" panose="02050604050505020204" pitchFamily="18" charset="0"/>
                <a:cs typeface="PMingLiU"/>
              </a:rPr>
              <a:t>, </a:t>
            </a:r>
            <a:r>
              <a:rPr lang="ru-RU" sz="1600" spc="64" dirty="0">
                <a:solidFill>
                  <a:srgbClr val="00669B"/>
                </a:solidFill>
                <a:latin typeface="Bookman Old Style" panose="02050604050505020204" pitchFamily="18" charset="0"/>
                <a:cs typeface="PMingLiU"/>
              </a:rPr>
              <a:t>ул. Гагарина</a:t>
            </a:r>
            <a:r>
              <a:rPr sz="1600" spc="90" dirty="0">
                <a:solidFill>
                  <a:srgbClr val="00669B"/>
                </a:solidFill>
                <a:latin typeface="Bookman Old Style" panose="02050604050505020204" pitchFamily="18" charset="0"/>
                <a:cs typeface="PMingLiU"/>
              </a:rPr>
              <a:t>,</a:t>
            </a:r>
            <a:r>
              <a:rPr sz="1600" spc="-128" dirty="0">
                <a:solidFill>
                  <a:srgbClr val="00669B"/>
                </a:solidFill>
                <a:latin typeface="Bookman Old Style" panose="02050604050505020204" pitchFamily="18" charset="0"/>
                <a:cs typeface="PMingLiU"/>
              </a:rPr>
              <a:t> </a:t>
            </a:r>
            <a:r>
              <a:rPr lang="ru-RU" sz="1600" spc="43" dirty="0">
                <a:solidFill>
                  <a:srgbClr val="00669B"/>
                </a:solidFill>
                <a:latin typeface="Bookman Old Style" panose="02050604050505020204" pitchFamily="18" charset="0"/>
                <a:cs typeface="PMingLiU"/>
              </a:rPr>
              <a:t>7б</a:t>
            </a:r>
            <a:endParaRPr sz="1600" dirty="0">
              <a:latin typeface="Bookman Old Style" panose="02050604050505020204" pitchFamily="18" charset="0"/>
              <a:cs typeface="PMingLiU"/>
            </a:endParaRPr>
          </a:p>
          <a:p>
            <a:pPr>
              <a:spcBef>
                <a:spcPts val="4"/>
              </a:spcBef>
            </a:pPr>
            <a:endParaRPr sz="1600" dirty="0">
              <a:latin typeface="Bookman Old Style" panose="02050604050505020204" pitchFamily="18" charset="0"/>
              <a:cs typeface="Times New Roman"/>
            </a:endParaRPr>
          </a:p>
          <a:p>
            <a:pPr algn="ctr"/>
            <a:r>
              <a:rPr lang="ru-RU" sz="1600" spc="137" dirty="0">
                <a:solidFill>
                  <a:srgbClr val="00669B"/>
                </a:solidFill>
                <a:latin typeface="Bookman Old Style" panose="02050604050505020204" pitchFamily="18" charset="0"/>
                <a:cs typeface="PMingLiU"/>
              </a:rPr>
              <a:t>Телефон</a:t>
            </a:r>
            <a:r>
              <a:rPr sz="1600" spc="26" dirty="0">
                <a:solidFill>
                  <a:srgbClr val="00669B"/>
                </a:solidFill>
                <a:latin typeface="Bookman Old Style" panose="02050604050505020204" pitchFamily="18" charset="0"/>
                <a:cs typeface="PMingLiU"/>
              </a:rPr>
              <a:t> </a:t>
            </a:r>
            <a:r>
              <a:rPr sz="1600" spc="174" dirty="0">
                <a:solidFill>
                  <a:srgbClr val="00669B"/>
                </a:solidFill>
                <a:latin typeface="Bookman Old Style" panose="02050604050505020204" pitchFamily="18" charset="0"/>
                <a:cs typeface="PMingLiU"/>
              </a:rPr>
              <a:t>+7</a:t>
            </a:r>
            <a:r>
              <a:rPr sz="1600" spc="38" dirty="0">
                <a:solidFill>
                  <a:srgbClr val="00669B"/>
                </a:solidFill>
                <a:latin typeface="Bookman Old Style" panose="02050604050505020204" pitchFamily="18" charset="0"/>
                <a:cs typeface="PMingLiU"/>
              </a:rPr>
              <a:t> </a:t>
            </a:r>
            <a:r>
              <a:rPr sz="1600" spc="60" dirty="0">
                <a:solidFill>
                  <a:srgbClr val="00669B"/>
                </a:solidFill>
                <a:latin typeface="Bookman Old Style" panose="02050604050505020204" pitchFamily="18" charset="0"/>
                <a:cs typeface="PMingLiU"/>
              </a:rPr>
              <a:t>(</a:t>
            </a:r>
            <a:r>
              <a:rPr lang="ru-RU" sz="1600" spc="60" dirty="0">
                <a:solidFill>
                  <a:srgbClr val="00669B"/>
                </a:solidFill>
                <a:latin typeface="Bookman Old Style" panose="02050604050505020204" pitchFamily="18" charset="0"/>
                <a:cs typeface="PMingLiU"/>
              </a:rPr>
              <a:t>86554</a:t>
            </a:r>
            <a:r>
              <a:rPr sz="1600" spc="60" dirty="0">
                <a:solidFill>
                  <a:srgbClr val="00669B"/>
                </a:solidFill>
                <a:latin typeface="Bookman Old Style" panose="02050604050505020204" pitchFamily="18" charset="0"/>
                <a:cs typeface="PMingLiU"/>
              </a:rPr>
              <a:t>)</a:t>
            </a:r>
            <a:r>
              <a:rPr sz="1600" spc="34" dirty="0">
                <a:solidFill>
                  <a:srgbClr val="00669B"/>
                </a:solidFill>
                <a:latin typeface="Bookman Old Style" panose="02050604050505020204" pitchFamily="18" charset="0"/>
                <a:cs typeface="PMingLiU"/>
              </a:rPr>
              <a:t> </a:t>
            </a:r>
            <a:r>
              <a:rPr lang="ru-RU" sz="1600" spc="141" dirty="0">
                <a:solidFill>
                  <a:srgbClr val="00669B"/>
                </a:solidFill>
                <a:latin typeface="Bookman Old Style" panose="02050604050505020204" pitchFamily="18" charset="0"/>
                <a:cs typeface="PMingLiU"/>
              </a:rPr>
              <a:t>7-10-87</a:t>
            </a:r>
            <a:r>
              <a:rPr sz="1600" spc="141" dirty="0">
                <a:solidFill>
                  <a:srgbClr val="00669B"/>
                </a:solidFill>
                <a:latin typeface="Bookman Old Style" panose="02050604050505020204" pitchFamily="18" charset="0"/>
                <a:cs typeface="PMingLiU"/>
              </a:rPr>
              <a:t>;</a:t>
            </a:r>
            <a:r>
              <a:rPr sz="1600" spc="43" dirty="0">
                <a:solidFill>
                  <a:srgbClr val="00669B"/>
                </a:solidFill>
                <a:latin typeface="Bookman Old Style" panose="02050604050505020204" pitchFamily="18" charset="0"/>
                <a:cs typeface="PMingLiU"/>
              </a:rPr>
              <a:t> </a:t>
            </a:r>
            <a:r>
              <a:rPr lang="ru-RU" sz="1600" spc="115" dirty="0">
                <a:solidFill>
                  <a:srgbClr val="00669B"/>
                </a:solidFill>
                <a:latin typeface="Bookman Old Style" panose="02050604050505020204" pitchFamily="18" charset="0"/>
                <a:cs typeface="PMingLiU"/>
              </a:rPr>
              <a:t>факс</a:t>
            </a:r>
            <a:r>
              <a:rPr sz="1600" spc="30" dirty="0">
                <a:solidFill>
                  <a:srgbClr val="00669B"/>
                </a:solidFill>
                <a:latin typeface="Bookman Old Style" panose="02050604050505020204" pitchFamily="18" charset="0"/>
                <a:cs typeface="PMingLiU"/>
              </a:rPr>
              <a:t> </a:t>
            </a:r>
            <a:r>
              <a:rPr sz="1600" spc="174" dirty="0">
                <a:solidFill>
                  <a:srgbClr val="00669B"/>
                </a:solidFill>
                <a:latin typeface="Bookman Old Style" panose="02050604050505020204" pitchFamily="18" charset="0"/>
                <a:cs typeface="PMingLiU"/>
              </a:rPr>
              <a:t>+7</a:t>
            </a:r>
            <a:r>
              <a:rPr sz="1600" spc="38" dirty="0">
                <a:solidFill>
                  <a:srgbClr val="00669B"/>
                </a:solidFill>
                <a:latin typeface="Bookman Old Style" panose="02050604050505020204" pitchFamily="18" charset="0"/>
                <a:cs typeface="PMingLiU"/>
              </a:rPr>
              <a:t> </a:t>
            </a:r>
            <a:r>
              <a:rPr sz="1600" spc="60" dirty="0">
                <a:solidFill>
                  <a:srgbClr val="00669B"/>
                </a:solidFill>
                <a:latin typeface="Bookman Old Style" panose="02050604050505020204" pitchFamily="18" charset="0"/>
                <a:cs typeface="PMingLiU"/>
              </a:rPr>
              <a:t>(</a:t>
            </a:r>
            <a:r>
              <a:rPr lang="ru-RU" sz="1600" spc="60" dirty="0">
                <a:solidFill>
                  <a:srgbClr val="00669B"/>
                </a:solidFill>
                <a:latin typeface="Bookman Old Style" panose="02050604050505020204" pitchFamily="18" charset="0"/>
                <a:cs typeface="PMingLiU"/>
              </a:rPr>
              <a:t>86554</a:t>
            </a:r>
            <a:r>
              <a:rPr sz="1600" spc="60" dirty="0">
                <a:solidFill>
                  <a:srgbClr val="00669B"/>
                </a:solidFill>
                <a:latin typeface="Bookman Old Style" panose="02050604050505020204" pitchFamily="18" charset="0"/>
                <a:cs typeface="PMingLiU"/>
              </a:rPr>
              <a:t>)</a:t>
            </a:r>
            <a:r>
              <a:rPr sz="1600" spc="34" dirty="0">
                <a:solidFill>
                  <a:srgbClr val="00669B"/>
                </a:solidFill>
                <a:latin typeface="Bookman Old Style" panose="02050604050505020204" pitchFamily="18" charset="0"/>
                <a:cs typeface="PMingLiU"/>
              </a:rPr>
              <a:t> </a:t>
            </a:r>
            <a:endParaRPr lang="ru-RU" sz="1600" spc="34" dirty="0" smtClean="0">
              <a:solidFill>
                <a:srgbClr val="00669B"/>
              </a:solidFill>
              <a:latin typeface="Bookman Old Style" panose="02050604050505020204" pitchFamily="18" charset="0"/>
              <a:cs typeface="PMingLiU"/>
            </a:endParaRPr>
          </a:p>
          <a:p>
            <a:pPr algn="ctr"/>
            <a:r>
              <a:rPr lang="ru-RU" sz="1600" spc="158" dirty="0" smtClean="0">
                <a:solidFill>
                  <a:srgbClr val="00669B"/>
                </a:solidFill>
                <a:latin typeface="Bookman Old Style" panose="02050604050505020204" pitchFamily="18" charset="0"/>
                <a:cs typeface="PMingLiU"/>
              </a:rPr>
              <a:t>9-60-65</a:t>
            </a:r>
            <a:endParaRPr sz="1600" dirty="0">
              <a:latin typeface="Bookman Old Style" panose="02050604050505020204" pitchFamily="18" charset="0"/>
              <a:cs typeface="PMingLiU"/>
            </a:endParaRPr>
          </a:p>
          <a:p>
            <a:pPr>
              <a:spcBef>
                <a:spcPts val="47"/>
              </a:spcBef>
            </a:pPr>
            <a:endParaRPr sz="1600" dirty="0">
              <a:latin typeface="Bookman Old Style" panose="02050604050505020204" pitchFamily="18" charset="0"/>
              <a:cs typeface="Times New Roman"/>
            </a:endParaRPr>
          </a:p>
          <a:p>
            <a:pPr marL="614935" marR="608147" indent="-6788" algn="ctr"/>
            <a:r>
              <a:rPr lang="ru-RU" sz="1600" spc="77" dirty="0">
                <a:solidFill>
                  <a:srgbClr val="00669B"/>
                </a:solidFill>
                <a:latin typeface="Bookman Old Style" panose="02050604050505020204" pitchFamily="18" charset="0"/>
                <a:cs typeface="PMingLiU"/>
              </a:rPr>
              <a:t>График работы</a:t>
            </a:r>
            <a:r>
              <a:rPr sz="1600" spc="86" dirty="0">
                <a:solidFill>
                  <a:srgbClr val="00669B"/>
                </a:solidFill>
                <a:latin typeface="Bookman Old Style" panose="02050604050505020204" pitchFamily="18" charset="0"/>
                <a:cs typeface="PMingLiU"/>
              </a:rPr>
              <a:t>:</a:t>
            </a:r>
            <a:endParaRPr lang="ru-RU" sz="1600" spc="86" dirty="0">
              <a:solidFill>
                <a:srgbClr val="00669B"/>
              </a:solidFill>
              <a:latin typeface="Bookman Old Style" panose="02050604050505020204" pitchFamily="18" charset="0"/>
              <a:cs typeface="PMingLiU"/>
            </a:endParaRPr>
          </a:p>
          <a:p>
            <a:pPr marL="614935" marR="608147" indent="-6788" algn="ctr"/>
            <a:r>
              <a:rPr sz="1600" spc="86" dirty="0">
                <a:solidFill>
                  <a:srgbClr val="00669B"/>
                </a:solidFill>
                <a:latin typeface="Bookman Old Style" panose="02050604050505020204" pitchFamily="18" charset="0"/>
                <a:cs typeface="PMingLiU"/>
              </a:rPr>
              <a:t>  </a:t>
            </a:r>
            <a:endParaRPr lang="ru-RU" sz="1600" spc="86" dirty="0">
              <a:solidFill>
                <a:srgbClr val="00669B"/>
              </a:solidFill>
              <a:latin typeface="Bookman Old Style" panose="02050604050505020204" pitchFamily="18" charset="0"/>
              <a:cs typeface="PMingLiU"/>
            </a:endParaRPr>
          </a:p>
          <a:p>
            <a:pPr marL="614935" marR="608147" indent="229413" algn="ctr"/>
            <a:r>
              <a:rPr lang="ru-RU" sz="1600" spc="124" dirty="0">
                <a:solidFill>
                  <a:srgbClr val="00669B"/>
                </a:solidFill>
                <a:latin typeface="Bookman Old Style" panose="02050604050505020204" pitchFamily="18" charset="0"/>
                <a:cs typeface="PMingLiU"/>
              </a:rPr>
              <a:t>Понедельник - пятница, </a:t>
            </a:r>
            <a:endParaRPr lang="ru-RU" sz="1600" spc="124" dirty="0" smtClean="0">
              <a:solidFill>
                <a:srgbClr val="00669B"/>
              </a:solidFill>
              <a:latin typeface="Bookman Old Style" panose="02050604050505020204" pitchFamily="18" charset="0"/>
              <a:cs typeface="PMingLiU"/>
            </a:endParaRPr>
          </a:p>
          <a:p>
            <a:pPr marL="614935" marR="608147" indent="229413" algn="ctr"/>
            <a:r>
              <a:rPr lang="ru-RU" sz="1600" spc="124" dirty="0" smtClean="0">
                <a:solidFill>
                  <a:srgbClr val="00669B"/>
                </a:solidFill>
                <a:latin typeface="Bookman Old Style" panose="02050604050505020204" pitchFamily="18" charset="0"/>
                <a:cs typeface="PMingLiU"/>
              </a:rPr>
              <a:t>с </a:t>
            </a:r>
            <a:r>
              <a:rPr lang="ru-RU" sz="1600" spc="124" dirty="0">
                <a:solidFill>
                  <a:srgbClr val="00669B"/>
                </a:solidFill>
                <a:latin typeface="Bookman Old Style" panose="02050604050505020204" pitchFamily="18" charset="0"/>
                <a:cs typeface="PMingLiU"/>
              </a:rPr>
              <a:t>9.00 до </a:t>
            </a:r>
            <a:r>
              <a:rPr lang="ru-RU" sz="1600" spc="124" dirty="0" smtClean="0">
                <a:solidFill>
                  <a:srgbClr val="00669B"/>
                </a:solidFill>
                <a:latin typeface="Bookman Old Style" panose="02050604050505020204" pitchFamily="18" charset="0"/>
                <a:cs typeface="PMingLiU"/>
              </a:rPr>
              <a:t>18.00</a:t>
            </a:r>
          </a:p>
          <a:p>
            <a:pPr marL="614935" marR="608147" indent="229413" algn="ctr"/>
            <a:r>
              <a:rPr lang="ru-RU" sz="1600" spc="124" dirty="0" smtClean="0">
                <a:solidFill>
                  <a:srgbClr val="00669B"/>
                </a:solidFill>
                <a:latin typeface="Bookman Old Style" panose="02050604050505020204" pitchFamily="18" charset="0"/>
                <a:cs typeface="PMingLiU"/>
              </a:rPr>
              <a:t>Суббота</a:t>
            </a:r>
            <a:r>
              <a:rPr lang="ru-RU" sz="1600" spc="124" dirty="0">
                <a:solidFill>
                  <a:srgbClr val="00669B"/>
                </a:solidFill>
                <a:latin typeface="Bookman Old Style" panose="02050604050505020204" pitchFamily="18" charset="0"/>
                <a:cs typeface="PMingLiU"/>
              </a:rPr>
              <a:t>, воскресенье - выходной</a:t>
            </a:r>
          </a:p>
          <a:p>
            <a:pPr marL="615206" marR="608147" indent="650500" algn="ctr"/>
            <a:r>
              <a:rPr lang="ru-RU" sz="1600" spc="124" dirty="0">
                <a:solidFill>
                  <a:srgbClr val="00669B"/>
                </a:solidFill>
                <a:latin typeface="Bookman Old Style" panose="02050604050505020204" pitchFamily="18" charset="0"/>
                <a:cs typeface="PMingLiU"/>
              </a:rPr>
              <a:t>Перерыв</a:t>
            </a:r>
            <a:r>
              <a:rPr lang="en-US" sz="1600" spc="124" dirty="0">
                <a:solidFill>
                  <a:srgbClr val="00669B"/>
                </a:solidFill>
                <a:latin typeface="Bookman Old Style" panose="02050604050505020204" pitchFamily="18" charset="0"/>
                <a:cs typeface="PMingLiU"/>
              </a:rPr>
              <a:t> </a:t>
            </a:r>
            <a:r>
              <a:rPr lang="ru-RU" sz="1600" spc="124" dirty="0">
                <a:solidFill>
                  <a:srgbClr val="00669B"/>
                </a:solidFill>
                <a:latin typeface="Bookman Old Style" panose="02050604050505020204" pitchFamily="18" charset="0"/>
                <a:cs typeface="PMingLiU"/>
              </a:rPr>
              <a:t>-</a:t>
            </a:r>
            <a:r>
              <a:rPr lang="en-US" sz="1600" spc="124" dirty="0">
                <a:solidFill>
                  <a:srgbClr val="00669B"/>
                </a:solidFill>
                <a:latin typeface="Bookman Old Style" panose="02050604050505020204" pitchFamily="18" charset="0"/>
                <a:cs typeface="PMingLiU"/>
              </a:rPr>
              <a:t> </a:t>
            </a:r>
            <a:r>
              <a:rPr lang="ru-RU" sz="1600" spc="124" dirty="0">
                <a:solidFill>
                  <a:srgbClr val="00669B"/>
                </a:solidFill>
                <a:latin typeface="Bookman Old Style" panose="02050604050505020204" pitchFamily="18" charset="0"/>
                <a:cs typeface="PMingLiU"/>
              </a:rPr>
              <a:t>с 13.00 до 14.00</a:t>
            </a:r>
            <a:endParaRPr sz="1600" dirty="0">
              <a:latin typeface="Bookman Old Style" panose="02050604050505020204" pitchFamily="18" charset="0"/>
              <a:cs typeface="PMingLiU"/>
            </a:endParaRPr>
          </a:p>
          <a:p>
            <a:pPr>
              <a:lnSpc>
                <a:spcPct val="100000"/>
              </a:lnSpc>
            </a:pPr>
            <a:endParaRPr sz="1600" dirty="0">
              <a:latin typeface="Bookman Old Style" panose="02050604050505020204" pitchFamily="18" charset="0"/>
              <a:cs typeface="Times New Roman"/>
            </a:endParaRPr>
          </a:p>
          <a:p>
            <a:pPr marL="543" algn="ctr">
              <a:spcBef>
                <a:spcPts val="919"/>
              </a:spcBef>
            </a:pPr>
            <a:r>
              <a:rPr sz="1600" spc="103" dirty="0">
                <a:solidFill>
                  <a:srgbClr val="00669B"/>
                </a:solidFill>
                <a:latin typeface="Bookman Old Style" panose="02050604050505020204" pitchFamily="18" charset="0"/>
                <a:cs typeface="PMingLiU"/>
              </a:rPr>
              <a:t>E-mail:</a:t>
            </a:r>
            <a:r>
              <a:rPr sz="1600" spc="97" dirty="0">
                <a:solidFill>
                  <a:srgbClr val="00669B"/>
                </a:solidFill>
                <a:latin typeface="Bookman Old Style" panose="02050604050505020204" pitchFamily="18" charset="0"/>
                <a:cs typeface="PMingLiU"/>
              </a:rPr>
              <a:t> </a:t>
            </a:r>
            <a:r>
              <a:rPr lang="en-US" sz="1600" spc="60" dirty="0">
                <a:solidFill>
                  <a:srgbClr val="00669B"/>
                </a:solidFill>
                <a:latin typeface="Bookman Old Style" panose="02050604050505020204" pitchFamily="18" charset="0"/>
                <a:cs typeface="PMingLiU"/>
                <a:hlinkClick r:id="rId5"/>
              </a:rPr>
              <a:t>finnev</a:t>
            </a:r>
            <a:r>
              <a:rPr sz="1600" spc="60" dirty="0">
                <a:solidFill>
                  <a:srgbClr val="00669B"/>
                </a:solidFill>
                <a:latin typeface="Bookman Old Style" panose="02050604050505020204" pitchFamily="18" charset="0"/>
                <a:cs typeface="PMingLiU"/>
                <a:hlinkClick r:id="rId5"/>
              </a:rPr>
              <a:t>@</a:t>
            </a:r>
            <a:r>
              <a:rPr lang="en-US" sz="1600" spc="60" dirty="0">
                <a:solidFill>
                  <a:srgbClr val="00669B"/>
                </a:solidFill>
                <a:latin typeface="Bookman Old Style" panose="02050604050505020204" pitchFamily="18" charset="0"/>
                <a:cs typeface="PMingLiU"/>
                <a:hlinkClick r:id="rId5"/>
              </a:rPr>
              <a:t>nevadm</a:t>
            </a:r>
            <a:r>
              <a:rPr sz="1600" spc="60" dirty="0">
                <a:solidFill>
                  <a:srgbClr val="00669B"/>
                </a:solidFill>
                <a:latin typeface="Bookman Old Style" panose="02050604050505020204" pitchFamily="18" charset="0"/>
                <a:cs typeface="PMingLiU"/>
                <a:hlinkClick r:id="rId5"/>
              </a:rPr>
              <a:t>.ru</a:t>
            </a:r>
            <a:endParaRPr sz="1600" dirty="0">
              <a:latin typeface="Bookman Old Style" panose="02050604050505020204" pitchFamily="18" charset="0"/>
              <a:cs typeface="PMingLiU"/>
            </a:endParaRPr>
          </a:p>
        </p:txBody>
      </p:sp>
      <p:sp>
        <p:nvSpPr>
          <p:cNvPr id="230" name="object 230"/>
          <p:cNvSpPr txBox="1"/>
          <p:nvPr/>
        </p:nvSpPr>
        <p:spPr>
          <a:xfrm>
            <a:off x="228673" y="7164288"/>
            <a:ext cx="6659807" cy="1166736"/>
          </a:xfrm>
          <a:prstGeom prst="rect">
            <a:avLst/>
          </a:prstGeom>
        </p:spPr>
        <p:txBody>
          <a:bodyPr vert="horz" wrap="square" lIns="0" tIns="27692" rIns="0" bIns="0" rtlCol="0">
            <a:spAutoFit/>
          </a:bodyPr>
          <a:lstStyle/>
          <a:p>
            <a:pPr marL="319820" marR="313304" algn="ctr">
              <a:lnSpc>
                <a:spcPts val="1112"/>
              </a:lnSpc>
              <a:spcBef>
                <a:spcPts val="217"/>
              </a:spcBef>
            </a:pPr>
            <a:r>
              <a:rPr lang="ru-RU" sz="2394" b="1" spc="107" dirty="0">
                <a:solidFill>
                  <a:srgbClr val="00669B"/>
                </a:solidFill>
                <a:latin typeface="Bookman Old Style" panose="02050604050505020204" pitchFamily="18" charset="0"/>
                <a:cs typeface="PMingLiU"/>
              </a:rPr>
              <a:t>Ольга Викторовна Колбасова,</a:t>
            </a:r>
          </a:p>
          <a:p>
            <a:pPr marL="319820" marR="313304" algn="ctr">
              <a:lnSpc>
                <a:spcPts val="1112"/>
              </a:lnSpc>
              <a:spcBef>
                <a:spcPts val="217"/>
              </a:spcBef>
            </a:pPr>
            <a:r>
              <a:rPr lang="ru-RU" sz="1368" b="1" spc="107" dirty="0">
                <a:solidFill>
                  <a:srgbClr val="00669B"/>
                </a:solidFill>
                <a:latin typeface="Bookman Old Style" panose="02050604050505020204" pitchFamily="18" charset="0"/>
                <a:cs typeface="PMingLiU"/>
              </a:rPr>
              <a:t> </a:t>
            </a:r>
          </a:p>
          <a:p>
            <a:pPr marL="319820" marR="313304" algn="ctr"/>
            <a:r>
              <a:rPr lang="ru-RU" spc="107" dirty="0">
                <a:solidFill>
                  <a:srgbClr val="00669B"/>
                </a:solidFill>
                <a:latin typeface="Bookman Old Style" panose="02050604050505020204" pitchFamily="18" charset="0"/>
                <a:cs typeface="PMingLiU"/>
              </a:rPr>
              <a:t>заместитель главы администрации города, руководитель финансового управления администрации города Невинномысска</a:t>
            </a:r>
            <a:endParaRPr dirty="0">
              <a:latin typeface="Bookman Old Style" panose="02050604050505020204" pitchFamily="18" charset="0"/>
              <a:cs typeface="PMingLiU"/>
            </a:endParaRPr>
          </a:p>
        </p:txBody>
      </p:sp>
      <p:sp>
        <p:nvSpPr>
          <p:cNvPr id="232" name="object 232"/>
          <p:cNvSpPr/>
          <p:nvPr/>
        </p:nvSpPr>
        <p:spPr>
          <a:xfrm>
            <a:off x="2865374" y="5265207"/>
            <a:ext cx="804172" cy="804172"/>
          </a:xfrm>
          <a:custGeom>
            <a:avLst/>
            <a:gdLst/>
            <a:ahLst/>
            <a:cxnLst/>
            <a:rect l="l" t="t" r="r" b="b"/>
            <a:pathLst>
              <a:path w="940435" h="940434">
                <a:moveTo>
                  <a:pt x="0" y="470103"/>
                </a:moveTo>
                <a:lnTo>
                  <a:pt x="2810" y="524576"/>
                </a:lnTo>
                <a:lnTo>
                  <a:pt x="11240" y="576720"/>
                </a:lnTo>
                <a:lnTo>
                  <a:pt x="25290" y="626537"/>
                </a:lnTo>
                <a:lnTo>
                  <a:pt x="44961" y="674026"/>
                </a:lnTo>
                <a:lnTo>
                  <a:pt x="70251" y="719187"/>
                </a:lnTo>
                <a:lnTo>
                  <a:pt x="101162" y="762020"/>
                </a:lnTo>
                <a:lnTo>
                  <a:pt x="137693" y="802525"/>
                </a:lnTo>
                <a:lnTo>
                  <a:pt x="178198" y="839051"/>
                </a:lnTo>
                <a:lnTo>
                  <a:pt x="221031" y="869959"/>
                </a:lnTo>
                <a:lnTo>
                  <a:pt x="266191" y="895247"/>
                </a:lnTo>
                <a:lnTo>
                  <a:pt x="313678" y="914916"/>
                </a:lnTo>
                <a:lnTo>
                  <a:pt x="363493" y="928966"/>
                </a:lnTo>
                <a:lnTo>
                  <a:pt x="415635" y="937396"/>
                </a:lnTo>
                <a:lnTo>
                  <a:pt x="470103" y="940206"/>
                </a:lnTo>
                <a:lnTo>
                  <a:pt x="524576" y="937396"/>
                </a:lnTo>
                <a:lnTo>
                  <a:pt x="576720" y="928966"/>
                </a:lnTo>
                <a:lnTo>
                  <a:pt x="626537" y="914916"/>
                </a:lnTo>
                <a:lnTo>
                  <a:pt x="674026" y="895247"/>
                </a:lnTo>
                <a:lnTo>
                  <a:pt x="719187" y="869959"/>
                </a:lnTo>
                <a:lnTo>
                  <a:pt x="762020" y="839051"/>
                </a:lnTo>
                <a:lnTo>
                  <a:pt x="802525" y="802525"/>
                </a:lnTo>
                <a:lnTo>
                  <a:pt x="839056" y="762020"/>
                </a:lnTo>
                <a:lnTo>
                  <a:pt x="869967" y="719187"/>
                </a:lnTo>
                <a:lnTo>
                  <a:pt x="895257" y="674026"/>
                </a:lnTo>
                <a:lnTo>
                  <a:pt x="914928" y="626537"/>
                </a:lnTo>
                <a:lnTo>
                  <a:pt x="928978" y="576720"/>
                </a:lnTo>
                <a:lnTo>
                  <a:pt x="937409" y="524576"/>
                </a:lnTo>
                <a:lnTo>
                  <a:pt x="940219" y="470103"/>
                </a:lnTo>
                <a:lnTo>
                  <a:pt x="937409" y="415630"/>
                </a:lnTo>
                <a:lnTo>
                  <a:pt x="928978" y="363485"/>
                </a:lnTo>
                <a:lnTo>
                  <a:pt x="914928" y="313669"/>
                </a:lnTo>
                <a:lnTo>
                  <a:pt x="895257" y="266181"/>
                </a:lnTo>
                <a:lnTo>
                  <a:pt x="869967" y="221023"/>
                </a:lnTo>
                <a:lnTo>
                  <a:pt x="839056" y="178193"/>
                </a:lnTo>
                <a:lnTo>
                  <a:pt x="802525" y="137693"/>
                </a:lnTo>
                <a:lnTo>
                  <a:pt x="762020" y="101162"/>
                </a:lnTo>
                <a:lnTo>
                  <a:pt x="719187" y="70251"/>
                </a:lnTo>
                <a:lnTo>
                  <a:pt x="674026" y="44961"/>
                </a:lnTo>
                <a:lnTo>
                  <a:pt x="626537" y="25290"/>
                </a:lnTo>
                <a:lnTo>
                  <a:pt x="576720" y="11240"/>
                </a:lnTo>
                <a:lnTo>
                  <a:pt x="524576" y="2810"/>
                </a:lnTo>
                <a:lnTo>
                  <a:pt x="470103" y="0"/>
                </a:lnTo>
                <a:lnTo>
                  <a:pt x="415635" y="2810"/>
                </a:lnTo>
                <a:lnTo>
                  <a:pt x="363493" y="11240"/>
                </a:lnTo>
                <a:lnTo>
                  <a:pt x="313678" y="25290"/>
                </a:lnTo>
                <a:lnTo>
                  <a:pt x="266191" y="44961"/>
                </a:lnTo>
                <a:lnTo>
                  <a:pt x="221031" y="70251"/>
                </a:lnTo>
                <a:lnTo>
                  <a:pt x="178198" y="101162"/>
                </a:lnTo>
                <a:lnTo>
                  <a:pt x="137693" y="137693"/>
                </a:lnTo>
                <a:lnTo>
                  <a:pt x="101162" y="178193"/>
                </a:lnTo>
                <a:lnTo>
                  <a:pt x="70251" y="221023"/>
                </a:lnTo>
                <a:lnTo>
                  <a:pt x="44961" y="266181"/>
                </a:lnTo>
                <a:lnTo>
                  <a:pt x="25290" y="313669"/>
                </a:lnTo>
                <a:lnTo>
                  <a:pt x="11240" y="363485"/>
                </a:lnTo>
                <a:lnTo>
                  <a:pt x="2810" y="415630"/>
                </a:lnTo>
                <a:lnTo>
                  <a:pt x="0" y="470103"/>
                </a:lnTo>
                <a:close/>
              </a:path>
            </a:pathLst>
          </a:custGeom>
          <a:ln w="12598">
            <a:solidFill>
              <a:srgbClr val="C7C8C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37" name="Рисунок 23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14" t="9023" r="14379"/>
          <a:stretch/>
        </p:blipFill>
        <p:spPr>
          <a:xfrm>
            <a:off x="2060848" y="4330303"/>
            <a:ext cx="2664296" cy="283398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231" name="Group 28">
            <a:extLst>
              <a:ext uri="{FF2B5EF4-FFF2-40B4-BE49-F238E27FC236}">
                <a16:creationId xmlns:a16="http://schemas.microsoft.com/office/drawing/2014/main" xmlns="" id="{7B466DE0-4297-4760-B7DF-E402060BA486}"/>
              </a:ext>
            </a:extLst>
          </p:cNvPr>
          <p:cNvGrpSpPr/>
          <p:nvPr/>
        </p:nvGrpSpPr>
        <p:grpSpPr>
          <a:xfrm>
            <a:off x="673224" y="3012848"/>
            <a:ext cx="749601" cy="1074873"/>
            <a:chOff x="7478257" y="2193205"/>
            <a:chExt cx="452898" cy="700189"/>
          </a:xfrm>
        </p:grpSpPr>
        <p:sp>
          <p:nvSpPr>
            <p:cNvPr id="233" name="Oval 29">
              <a:extLst>
                <a:ext uri="{FF2B5EF4-FFF2-40B4-BE49-F238E27FC236}">
                  <a16:creationId xmlns:a16="http://schemas.microsoft.com/office/drawing/2014/main" xmlns="" id="{126421CC-47DE-4E5D-A8EE-11F3EA5E17D7}"/>
                </a:ext>
              </a:extLst>
            </p:cNvPr>
            <p:cNvSpPr/>
            <p:nvPr/>
          </p:nvSpPr>
          <p:spPr>
            <a:xfrm>
              <a:off x="7478257" y="2786413"/>
              <a:ext cx="452893" cy="106981"/>
            </a:xfrm>
            <a:prstGeom prst="ellipse">
              <a:avLst/>
            </a:prstGeom>
            <a:solidFill>
              <a:schemeClr val="tx2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dirty="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34" name="Freeform 17">
              <a:extLst>
                <a:ext uri="{FF2B5EF4-FFF2-40B4-BE49-F238E27FC236}">
                  <a16:creationId xmlns:a16="http://schemas.microsoft.com/office/drawing/2014/main" xmlns="" id="{345EBDF6-511C-4671-9775-FB46475EBBF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478262" y="2193205"/>
              <a:ext cx="452893" cy="646699"/>
            </a:xfrm>
            <a:custGeom>
              <a:avLst/>
              <a:gdLst>
                <a:gd name="T0" fmla="*/ 214 w 221"/>
                <a:gd name="T1" fmla="*/ 77 h 315"/>
                <a:gd name="T2" fmla="*/ 164 w 221"/>
                <a:gd name="T3" fmla="*/ 14 h 315"/>
                <a:gd name="T4" fmla="*/ 110 w 221"/>
                <a:gd name="T5" fmla="*/ 0 h 315"/>
                <a:gd name="T6" fmla="*/ 110 w 221"/>
                <a:gd name="T7" fmla="*/ 0 h 315"/>
                <a:gd name="T8" fmla="*/ 56 w 221"/>
                <a:gd name="T9" fmla="*/ 14 h 315"/>
                <a:gd name="T10" fmla="*/ 6 w 221"/>
                <a:gd name="T11" fmla="*/ 77 h 315"/>
                <a:gd name="T12" fmla="*/ 5 w 221"/>
                <a:gd name="T13" fmla="*/ 132 h 315"/>
                <a:gd name="T14" fmla="*/ 40 w 221"/>
                <a:gd name="T15" fmla="*/ 208 h 315"/>
                <a:gd name="T16" fmla="*/ 94 w 221"/>
                <a:gd name="T17" fmla="*/ 292 h 315"/>
                <a:gd name="T18" fmla="*/ 110 w 221"/>
                <a:gd name="T19" fmla="*/ 315 h 315"/>
                <a:gd name="T20" fmla="*/ 110 w 221"/>
                <a:gd name="T21" fmla="*/ 315 h 315"/>
                <a:gd name="T22" fmla="*/ 126 w 221"/>
                <a:gd name="T23" fmla="*/ 292 h 315"/>
                <a:gd name="T24" fmla="*/ 180 w 221"/>
                <a:gd name="T25" fmla="*/ 208 h 315"/>
                <a:gd name="T26" fmla="*/ 215 w 221"/>
                <a:gd name="T27" fmla="*/ 132 h 315"/>
                <a:gd name="T28" fmla="*/ 214 w 221"/>
                <a:gd name="T29" fmla="*/ 77 h 315"/>
                <a:gd name="T30" fmla="*/ 110 w 221"/>
                <a:gd name="T31" fmla="*/ 174 h 315"/>
                <a:gd name="T32" fmla="*/ 110 w 221"/>
                <a:gd name="T33" fmla="*/ 174 h 315"/>
                <a:gd name="T34" fmla="*/ 110 w 221"/>
                <a:gd name="T35" fmla="*/ 174 h 315"/>
                <a:gd name="T36" fmla="*/ 44 w 221"/>
                <a:gd name="T37" fmla="*/ 108 h 315"/>
                <a:gd name="T38" fmla="*/ 110 w 221"/>
                <a:gd name="T39" fmla="*/ 42 h 315"/>
                <a:gd name="T40" fmla="*/ 110 w 221"/>
                <a:gd name="T41" fmla="*/ 42 h 315"/>
                <a:gd name="T42" fmla="*/ 110 w 221"/>
                <a:gd name="T43" fmla="*/ 42 h 315"/>
                <a:gd name="T44" fmla="*/ 176 w 221"/>
                <a:gd name="T45" fmla="*/ 108 h 315"/>
                <a:gd name="T46" fmla="*/ 110 w 221"/>
                <a:gd name="T47" fmla="*/ 174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21" h="315">
                  <a:moveTo>
                    <a:pt x="214" y="77"/>
                  </a:moveTo>
                  <a:cubicBezTo>
                    <a:pt x="206" y="50"/>
                    <a:pt x="189" y="29"/>
                    <a:pt x="164" y="14"/>
                  </a:cubicBezTo>
                  <a:cubicBezTo>
                    <a:pt x="147" y="4"/>
                    <a:pt x="129" y="0"/>
                    <a:pt x="110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91" y="0"/>
                    <a:pt x="73" y="4"/>
                    <a:pt x="56" y="14"/>
                  </a:cubicBezTo>
                  <a:cubicBezTo>
                    <a:pt x="31" y="29"/>
                    <a:pt x="15" y="50"/>
                    <a:pt x="6" y="77"/>
                  </a:cubicBezTo>
                  <a:cubicBezTo>
                    <a:pt x="1" y="95"/>
                    <a:pt x="0" y="114"/>
                    <a:pt x="5" y="132"/>
                  </a:cubicBezTo>
                  <a:cubicBezTo>
                    <a:pt x="13" y="159"/>
                    <a:pt x="26" y="184"/>
                    <a:pt x="40" y="208"/>
                  </a:cubicBezTo>
                  <a:cubicBezTo>
                    <a:pt x="58" y="237"/>
                    <a:pt x="76" y="264"/>
                    <a:pt x="94" y="292"/>
                  </a:cubicBezTo>
                  <a:cubicBezTo>
                    <a:pt x="99" y="300"/>
                    <a:pt x="104" y="307"/>
                    <a:pt x="110" y="315"/>
                  </a:cubicBezTo>
                  <a:cubicBezTo>
                    <a:pt x="110" y="315"/>
                    <a:pt x="110" y="315"/>
                    <a:pt x="110" y="315"/>
                  </a:cubicBezTo>
                  <a:cubicBezTo>
                    <a:pt x="116" y="307"/>
                    <a:pt x="121" y="300"/>
                    <a:pt x="126" y="292"/>
                  </a:cubicBezTo>
                  <a:cubicBezTo>
                    <a:pt x="144" y="264"/>
                    <a:pt x="163" y="237"/>
                    <a:pt x="180" y="208"/>
                  </a:cubicBezTo>
                  <a:cubicBezTo>
                    <a:pt x="194" y="184"/>
                    <a:pt x="207" y="159"/>
                    <a:pt x="215" y="132"/>
                  </a:cubicBezTo>
                  <a:cubicBezTo>
                    <a:pt x="221" y="114"/>
                    <a:pt x="220" y="95"/>
                    <a:pt x="214" y="77"/>
                  </a:cubicBezTo>
                  <a:close/>
                  <a:moveTo>
                    <a:pt x="110" y="174"/>
                  </a:moveTo>
                  <a:cubicBezTo>
                    <a:pt x="110" y="174"/>
                    <a:pt x="110" y="174"/>
                    <a:pt x="110" y="174"/>
                  </a:cubicBezTo>
                  <a:cubicBezTo>
                    <a:pt x="110" y="174"/>
                    <a:pt x="110" y="174"/>
                    <a:pt x="110" y="174"/>
                  </a:cubicBezTo>
                  <a:cubicBezTo>
                    <a:pt x="74" y="174"/>
                    <a:pt x="44" y="145"/>
                    <a:pt x="44" y="108"/>
                  </a:cubicBezTo>
                  <a:cubicBezTo>
                    <a:pt x="44" y="72"/>
                    <a:pt x="74" y="42"/>
                    <a:pt x="110" y="42"/>
                  </a:cubicBezTo>
                  <a:cubicBezTo>
                    <a:pt x="110" y="42"/>
                    <a:pt x="110" y="42"/>
                    <a:pt x="110" y="42"/>
                  </a:cubicBezTo>
                  <a:cubicBezTo>
                    <a:pt x="110" y="42"/>
                    <a:pt x="110" y="42"/>
                    <a:pt x="110" y="42"/>
                  </a:cubicBezTo>
                  <a:cubicBezTo>
                    <a:pt x="147" y="42"/>
                    <a:pt x="176" y="72"/>
                    <a:pt x="176" y="108"/>
                  </a:cubicBezTo>
                  <a:cubicBezTo>
                    <a:pt x="176" y="145"/>
                    <a:pt x="147" y="174"/>
                    <a:pt x="110" y="17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dirty="0">
                <a:solidFill>
                  <a:srgbClr val="282F39"/>
                </a:solidFill>
                <a:latin typeface="Calibri" panose="020F0502020204030204"/>
                <a:cs typeface="+mn-cs"/>
              </a:endParaRPr>
            </a:p>
          </p:txBody>
        </p:sp>
      </p:grpSp>
      <p:sp>
        <p:nvSpPr>
          <p:cNvPr id="235" name="Freeform 6">
            <a:extLst>
              <a:ext uri="{FF2B5EF4-FFF2-40B4-BE49-F238E27FC236}">
                <a16:creationId xmlns:a16="http://schemas.microsoft.com/office/drawing/2014/main" xmlns="" id="{B496B40A-622D-48DC-83A3-B2F9195CEA35}"/>
              </a:ext>
            </a:extLst>
          </p:cNvPr>
          <p:cNvSpPr>
            <a:spLocks/>
          </p:cNvSpPr>
          <p:nvPr/>
        </p:nvSpPr>
        <p:spPr bwMode="auto">
          <a:xfrm>
            <a:off x="5301208" y="4330303"/>
            <a:ext cx="660202" cy="663287"/>
          </a:xfrm>
          <a:custGeom>
            <a:avLst/>
            <a:gdLst>
              <a:gd name="T0" fmla="*/ 139 w 466"/>
              <a:gd name="T1" fmla="*/ 374 h 507"/>
              <a:gd name="T2" fmla="*/ 138 w 466"/>
              <a:gd name="T3" fmla="*/ 368 h 507"/>
              <a:gd name="T4" fmla="*/ 96 w 466"/>
              <a:gd name="T5" fmla="*/ 268 h 507"/>
              <a:gd name="T6" fmla="*/ 57 w 466"/>
              <a:gd name="T7" fmla="*/ 174 h 507"/>
              <a:gd name="T8" fmla="*/ 21 w 466"/>
              <a:gd name="T9" fmla="*/ 87 h 507"/>
              <a:gd name="T10" fmla="*/ 8 w 466"/>
              <a:gd name="T11" fmla="*/ 55 h 507"/>
              <a:gd name="T12" fmla="*/ 31 w 466"/>
              <a:gd name="T13" fmla="*/ 7 h 507"/>
              <a:gd name="T14" fmla="*/ 78 w 466"/>
              <a:gd name="T15" fmla="*/ 30 h 507"/>
              <a:gd name="T16" fmla="*/ 103 w 466"/>
              <a:gd name="T17" fmla="*/ 89 h 507"/>
              <a:gd name="T18" fmla="*/ 127 w 466"/>
              <a:gd name="T19" fmla="*/ 149 h 507"/>
              <a:gd name="T20" fmla="*/ 152 w 466"/>
              <a:gd name="T21" fmla="*/ 207 h 507"/>
              <a:gd name="T22" fmla="*/ 176 w 466"/>
              <a:gd name="T23" fmla="*/ 266 h 507"/>
              <a:gd name="T24" fmla="*/ 190 w 466"/>
              <a:gd name="T25" fmla="*/ 300 h 507"/>
              <a:gd name="T26" fmla="*/ 194 w 466"/>
              <a:gd name="T27" fmla="*/ 303 h 507"/>
              <a:gd name="T28" fmla="*/ 196 w 466"/>
              <a:gd name="T29" fmla="*/ 298 h 507"/>
              <a:gd name="T30" fmla="*/ 189 w 466"/>
              <a:gd name="T31" fmla="*/ 280 h 507"/>
              <a:gd name="T32" fmla="*/ 161 w 466"/>
              <a:gd name="T33" fmla="*/ 213 h 507"/>
              <a:gd name="T34" fmla="*/ 139 w 466"/>
              <a:gd name="T35" fmla="*/ 160 h 507"/>
              <a:gd name="T36" fmla="*/ 151 w 466"/>
              <a:gd name="T37" fmla="*/ 119 h 507"/>
              <a:gd name="T38" fmla="*/ 203 w 466"/>
              <a:gd name="T39" fmla="*/ 126 h 507"/>
              <a:gd name="T40" fmla="*/ 213 w 466"/>
              <a:gd name="T41" fmla="*/ 146 h 507"/>
              <a:gd name="T42" fmla="*/ 238 w 466"/>
              <a:gd name="T43" fmla="*/ 207 h 507"/>
              <a:gd name="T44" fmla="*/ 259 w 466"/>
              <a:gd name="T45" fmla="*/ 258 h 507"/>
              <a:gd name="T46" fmla="*/ 262 w 466"/>
              <a:gd name="T47" fmla="*/ 264 h 507"/>
              <a:gd name="T48" fmla="*/ 266 w 466"/>
              <a:gd name="T49" fmla="*/ 267 h 507"/>
              <a:gd name="T50" fmla="*/ 268 w 466"/>
              <a:gd name="T51" fmla="*/ 262 h 507"/>
              <a:gd name="T52" fmla="*/ 261 w 466"/>
              <a:gd name="T53" fmla="*/ 245 h 507"/>
              <a:gd name="T54" fmla="*/ 230 w 466"/>
              <a:gd name="T55" fmla="*/ 170 h 507"/>
              <a:gd name="T56" fmla="*/ 224 w 466"/>
              <a:gd name="T57" fmla="*/ 152 h 507"/>
              <a:gd name="T58" fmla="*/ 249 w 466"/>
              <a:gd name="T59" fmla="*/ 111 h 507"/>
              <a:gd name="T60" fmla="*/ 295 w 466"/>
              <a:gd name="T61" fmla="*/ 133 h 507"/>
              <a:gd name="T62" fmla="*/ 328 w 466"/>
              <a:gd name="T63" fmla="*/ 213 h 507"/>
              <a:gd name="T64" fmla="*/ 337 w 466"/>
              <a:gd name="T65" fmla="*/ 237 h 507"/>
              <a:gd name="T66" fmla="*/ 338 w 466"/>
              <a:gd name="T67" fmla="*/ 239 h 507"/>
              <a:gd name="T68" fmla="*/ 343 w 466"/>
              <a:gd name="T69" fmla="*/ 242 h 507"/>
              <a:gd name="T70" fmla="*/ 344 w 466"/>
              <a:gd name="T71" fmla="*/ 237 h 507"/>
              <a:gd name="T72" fmla="*/ 332 w 466"/>
              <a:gd name="T73" fmla="*/ 208 h 507"/>
              <a:gd name="T74" fmla="*/ 311 w 466"/>
              <a:gd name="T75" fmla="*/ 155 h 507"/>
              <a:gd name="T76" fmla="*/ 352 w 466"/>
              <a:gd name="T77" fmla="*/ 108 h 507"/>
              <a:gd name="T78" fmla="*/ 380 w 466"/>
              <a:gd name="T79" fmla="*/ 131 h 507"/>
              <a:gd name="T80" fmla="*/ 408 w 466"/>
              <a:gd name="T81" fmla="*/ 198 h 507"/>
              <a:gd name="T82" fmla="*/ 432 w 466"/>
              <a:gd name="T83" fmla="*/ 257 h 507"/>
              <a:gd name="T84" fmla="*/ 457 w 466"/>
              <a:gd name="T85" fmla="*/ 316 h 507"/>
              <a:gd name="T86" fmla="*/ 464 w 466"/>
              <a:gd name="T87" fmla="*/ 369 h 507"/>
              <a:gd name="T88" fmla="*/ 441 w 466"/>
              <a:gd name="T89" fmla="*/ 429 h 507"/>
              <a:gd name="T90" fmla="*/ 393 w 466"/>
              <a:gd name="T91" fmla="*/ 466 h 507"/>
              <a:gd name="T92" fmla="*/ 339 w 466"/>
              <a:gd name="T93" fmla="*/ 488 h 507"/>
              <a:gd name="T94" fmla="*/ 283 w 466"/>
              <a:gd name="T95" fmla="*/ 505 h 507"/>
              <a:gd name="T96" fmla="*/ 247 w 466"/>
              <a:gd name="T97" fmla="*/ 502 h 507"/>
              <a:gd name="T98" fmla="*/ 181 w 466"/>
              <a:gd name="T99" fmla="*/ 473 h 507"/>
              <a:gd name="T100" fmla="*/ 137 w 466"/>
              <a:gd name="T101" fmla="*/ 454 h 507"/>
              <a:gd name="T102" fmla="*/ 85 w 466"/>
              <a:gd name="T103" fmla="*/ 433 h 507"/>
              <a:gd name="T104" fmla="*/ 48 w 466"/>
              <a:gd name="T105" fmla="*/ 417 h 507"/>
              <a:gd name="T106" fmla="*/ 26 w 466"/>
              <a:gd name="T107" fmla="*/ 387 h 507"/>
              <a:gd name="T108" fmla="*/ 40 w 466"/>
              <a:gd name="T109" fmla="*/ 354 h 507"/>
              <a:gd name="T110" fmla="*/ 82 w 466"/>
              <a:gd name="T111" fmla="*/ 351 h 507"/>
              <a:gd name="T112" fmla="*/ 138 w 466"/>
              <a:gd name="T113" fmla="*/ 375 h 507"/>
              <a:gd name="T114" fmla="*/ 139 w 466"/>
              <a:gd name="T115" fmla="*/ 374 h 5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466" h="507">
                <a:moveTo>
                  <a:pt x="139" y="374"/>
                </a:moveTo>
                <a:cubicBezTo>
                  <a:pt x="139" y="372"/>
                  <a:pt x="138" y="370"/>
                  <a:pt x="138" y="368"/>
                </a:cubicBezTo>
                <a:cubicBezTo>
                  <a:pt x="124" y="335"/>
                  <a:pt x="110" y="301"/>
                  <a:pt x="96" y="268"/>
                </a:cubicBezTo>
                <a:cubicBezTo>
                  <a:pt x="83" y="237"/>
                  <a:pt x="70" y="206"/>
                  <a:pt x="57" y="174"/>
                </a:cubicBezTo>
                <a:cubicBezTo>
                  <a:pt x="45" y="145"/>
                  <a:pt x="33" y="116"/>
                  <a:pt x="21" y="87"/>
                </a:cubicBezTo>
                <a:cubicBezTo>
                  <a:pt x="16" y="76"/>
                  <a:pt x="12" y="66"/>
                  <a:pt x="8" y="55"/>
                </a:cubicBezTo>
                <a:cubicBezTo>
                  <a:pt x="0" y="35"/>
                  <a:pt x="12" y="14"/>
                  <a:pt x="31" y="7"/>
                </a:cubicBezTo>
                <a:cubicBezTo>
                  <a:pt x="50" y="0"/>
                  <a:pt x="71" y="11"/>
                  <a:pt x="78" y="30"/>
                </a:cubicBezTo>
                <a:cubicBezTo>
                  <a:pt x="86" y="50"/>
                  <a:pt x="95" y="69"/>
                  <a:pt x="103" y="89"/>
                </a:cubicBezTo>
                <a:cubicBezTo>
                  <a:pt x="111" y="109"/>
                  <a:pt x="119" y="129"/>
                  <a:pt x="127" y="149"/>
                </a:cubicBezTo>
                <a:cubicBezTo>
                  <a:pt x="135" y="168"/>
                  <a:pt x="144" y="188"/>
                  <a:pt x="152" y="207"/>
                </a:cubicBezTo>
                <a:cubicBezTo>
                  <a:pt x="160" y="227"/>
                  <a:pt x="168" y="246"/>
                  <a:pt x="176" y="266"/>
                </a:cubicBezTo>
                <a:cubicBezTo>
                  <a:pt x="181" y="277"/>
                  <a:pt x="185" y="289"/>
                  <a:pt x="190" y="300"/>
                </a:cubicBezTo>
                <a:cubicBezTo>
                  <a:pt x="191" y="301"/>
                  <a:pt x="193" y="302"/>
                  <a:pt x="194" y="303"/>
                </a:cubicBezTo>
                <a:cubicBezTo>
                  <a:pt x="195" y="301"/>
                  <a:pt x="196" y="299"/>
                  <a:pt x="196" y="298"/>
                </a:cubicBezTo>
                <a:cubicBezTo>
                  <a:pt x="194" y="292"/>
                  <a:pt x="191" y="286"/>
                  <a:pt x="189" y="280"/>
                </a:cubicBezTo>
                <a:cubicBezTo>
                  <a:pt x="180" y="258"/>
                  <a:pt x="170" y="235"/>
                  <a:pt x="161" y="213"/>
                </a:cubicBezTo>
                <a:cubicBezTo>
                  <a:pt x="154" y="195"/>
                  <a:pt x="147" y="177"/>
                  <a:pt x="139" y="160"/>
                </a:cubicBezTo>
                <a:cubicBezTo>
                  <a:pt x="133" y="146"/>
                  <a:pt x="137" y="129"/>
                  <a:pt x="151" y="119"/>
                </a:cubicBezTo>
                <a:cubicBezTo>
                  <a:pt x="167" y="106"/>
                  <a:pt x="192" y="108"/>
                  <a:pt x="203" y="126"/>
                </a:cubicBezTo>
                <a:cubicBezTo>
                  <a:pt x="208" y="132"/>
                  <a:pt x="210" y="139"/>
                  <a:pt x="213" y="146"/>
                </a:cubicBezTo>
                <a:cubicBezTo>
                  <a:pt x="221" y="166"/>
                  <a:pt x="230" y="186"/>
                  <a:pt x="238" y="207"/>
                </a:cubicBezTo>
                <a:cubicBezTo>
                  <a:pt x="245" y="224"/>
                  <a:pt x="252" y="241"/>
                  <a:pt x="259" y="258"/>
                </a:cubicBezTo>
                <a:cubicBezTo>
                  <a:pt x="260" y="260"/>
                  <a:pt x="261" y="262"/>
                  <a:pt x="262" y="264"/>
                </a:cubicBezTo>
                <a:cubicBezTo>
                  <a:pt x="263" y="266"/>
                  <a:pt x="265" y="266"/>
                  <a:pt x="266" y="267"/>
                </a:cubicBezTo>
                <a:cubicBezTo>
                  <a:pt x="267" y="265"/>
                  <a:pt x="268" y="264"/>
                  <a:pt x="268" y="262"/>
                </a:cubicBezTo>
                <a:cubicBezTo>
                  <a:pt x="266" y="256"/>
                  <a:pt x="263" y="251"/>
                  <a:pt x="261" y="245"/>
                </a:cubicBezTo>
                <a:cubicBezTo>
                  <a:pt x="251" y="220"/>
                  <a:pt x="240" y="195"/>
                  <a:pt x="230" y="170"/>
                </a:cubicBezTo>
                <a:cubicBezTo>
                  <a:pt x="228" y="164"/>
                  <a:pt x="225" y="158"/>
                  <a:pt x="224" y="152"/>
                </a:cubicBezTo>
                <a:cubicBezTo>
                  <a:pt x="220" y="133"/>
                  <a:pt x="232" y="116"/>
                  <a:pt x="249" y="111"/>
                </a:cubicBezTo>
                <a:cubicBezTo>
                  <a:pt x="268" y="105"/>
                  <a:pt x="288" y="116"/>
                  <a:pt x="295" y="133"/>
                </a:cubicBezTo>
                <a:cubicBezTo>
                  <a:pt x="305" y="160"/>
                  <a:pt x="317" y="187"/>
                  <a:pt x="328" y="213"/>
                </a:cubicBezTo>
                <a:cubicBezTo>
                  <a:pt x="331" y="221"/>
                  <a:pt x="334" y="229"/>
                  <a:pt x="337" y="237"/>
                </a:cubicBezTo>
                <a:cubicBezTo>
                  <a:pt x="338" y="238"/>
                  <a:pt x="338" y="239"/>
                  <a:pt x="338" y="239"/>
                </a:cubicBezTo>
                <a:cubicBezTo>
                  <a:pt x="340" y="240"/>
                  <a:pt x="341" y="241"/>
                  <a:pt x="343" y="242"/>
                </a:cubicBezTo>
                <a:cubicBezTo>
                  <a:pt x="343" y="240"/>
                  <a:pt x="345" y="238"/>
                  <a:pt x="344" y="237"/>
                </a:cubicBezTo>
                <a:cubicBezTo>
                  <a:pt x="340" y="227"/>
                  <a:pt x="336" y="218"/>
                  <a:pt x="332" y="208"/>
                </a:cubicBezTo>
                <a:cubicBezTo>
                  <a:pt x="325" y="190"/>
                  <a:pt x="318" y="173"/>
                  <a:pt x="311" y="155"/>
                </a:cubicBezTo>
                <a:cubicBezTo>
                  <a:pt x="301" y="130"/>
                  <a:pt x="325" y="104"/>
                  <a:pt x="352" y="108"/>
                </a:cubicBezTo>
                <a:cubicBezTo>
                  <a:pt x="366" y="110"/>
                  <a:pt x="375" y="118"/>
                  <a:pt x="380" y="131"/>
                </a:cubicBezTo>
                <a:cubicBezTo>
                  <a:pt x="389" y="154"/>
                  <a:pt x="399" y="176"/>
                  <a:pt x="408" y="198"/>
                </a:cubicBezTo>
                <a:cubicBezTo>
                  <a:pt x="416" y="218"/>
                  <a:pt x="424" y="237"/>
                  <a:pt x="432" y="257"/>
                </a:cubicBezTo>
                <a:cubicBezTo>
                  <a:pt x="440" y="276"/>
                  <a:pt x="449" y="296"/>
                  <a:pt x="457" y="316"/>
                </a:cubicBezTo>
                <a:cubicBezTo>
                  <a:pt x="464" y="333"/>
                  <a:pt x="466" y="351"/>
                  <a:pt x="464" y="369"/>
                </a:cubicBezTo>
                <a:cubicBezTo>
                  <a:pt x="462" y="391"/>
                  <a:pt x="455" y="412"/>
                  <a:pt x="441" y="429"/>
                </a:cubicBezTo>
                <a:cubicBezTo>
                  <a:pt x="428" y="446"/>
                  <a:pt x="412" y="458"/>
                  <a:pt x="393" y="466"/>
                </a:cubicBezTo>
                <a:cubicBezTo>
                  <a:pt x="375" y="473"/>
                  <a:pt x="357" y="480"/>
                  <a:pt x="339" y="488"/>
                </a:cubicBezTo>
                <a:cubicBezTo>
                  <a:pt x="321" y="495"/>
                  <a:pt x="303" y="503"/>
                  <a:pt x="283" y="505"/>
                </a:cubicBezTo>
                <a:cubicBezTo>
                  <a:pt x="271" y="507"/>
                  <a:pt x="259" y="505"/>
                  <a:pt x="247" y="502"/>
                </a:cubicBezTo>
                <a:cubicBezTo>
                  <a:pt x="223" y="496"/>
                  <a:pt x="203" y="484"/>
                  <a:pt x="181" y="473"/>
                </a:cubicBezTo>
                <a:cubicBezTo>
                  <a:pt x="167" y="467"/>
                  <a:pt x="152" y="461"/>
                  <a:pt x="137" y="454"/>
                </a:cubicBezTo>
                <a:cubicBezTo>
                  <a:pt x="120" y="447"/>
                  <a:pt x="102" y="440"/>
                  <a:pt x="85" y="433"/>
                </a:cubicBezTo>
                <a:cubicBezTo>
                  <a:pt x="73" y="428"/>
                  <a:pt x="60" y="422"/>
                  <a:pt x="48" y="417"/>
                </a:cubicBezTo>
                <a:cubicBezTo>
                  <a:pt x="35" y="411"/>
                  <a:pt x="27" y="401"/>
                  <a:pt x="26" y="387"/>
                </a:cubicBezTo>
                <a:cubicBezTo>
                  <a:pt x="24" y="374"/>
                  <a:pt x="29" y="362"/>
                  <a:pt x="40" y="354"/>
                </a:cubicBezTo>
                <a:cubicBezTo>
                  <a:pt x="54" y="344"/>
                  <a:pt x="67" y="345"/>
                  <a:pt x="82" y="351"/>
                </a:cubicBezTo>
                <a:cubicBezTo>
                  <a:pt x="100" y="360"/>
                  <a:pt x="119" y="367"/>
                  <a:pt x="138" y="375"/>
                </a:cubicBezTo>
                <a:cubicBezTo>
                  <a:pt x="138" y="375"/>
                  <a:pt x="139" y="374"/>
                  <a:pt x="139" y="374"/>
                </a:cubicBezTo>
                <a:close/>
              </a:path>
            </a:pathLst>
          </a:custGeom>
          <a:solidFill>
            <a:schemeClr val="accent4"/>
          </a:solidFill>
          <a:ln w="34925">
            <a:solidFill>
              <a:schemeClr val="tx1"/>
            </a:solidFill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>
              <a:solidFill>
                <a:srgbClr val="282F39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238" name="Oval 1">
            <a:extLst>
              <a:ext uri="{FF2B5EF4-FFF2-40B4-BE49-F238E27FC236}">
                <a16:creationId xmlns:a16="http://schemas.microsoft.com/office/drawing/2014/main" xmlns="" id="{38D8201D-E2CE-4547-B98F-0F3F4BD6B6BC}"/>
              </a:ext>
            </a:extLst>
          </p:cNvPr>
          <p:cNvSpPr/>
          <p:nvPr/>
        </p:nvSpPr>
        <p:spPr>
          <a:xfrm>
            <a:off x="5150271" y="1897466"/>
            <a:ext cx="584083" cy="52427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239" name="Freeform 47">
            <a:extLst>
              <a:ext uri="{FF2B5EF4-FFF2-40B4-BE49-F238E27FC236}">
                <a16:creationId xmlns:a16="http://schemas.microsoft.com/office/drawing/2014/main" xmlns="" id="{40C5C841-A68B-4041-9D99-EC832BB195AB}"/>
              </a:ext>
            </a:extLst>
          </p:cNvPr>
          <p:cNvSpPr>
            <a:spLocks/>
          </p:cNvSpPr>
          <p:nvPr/>
        </p:nvSpPr>
        <p:spPr bwMode="auto">
          <a:xfrm>
            <a:off x="5286880" y="1975903"/>
            <a:ext cx="344429" cy="337999"/>
          </a:xfrm>
          <a:custGeom>
            <a:avLst/>
            <a:gdLst>
              <a:gd name="T0" fmla="*/ 338 w 447"/>
              <a:gd name="T1" fmla="*/ 413 h 413"/>
              <a:gd name="T2" fmla="*/ 293 w 447"/>
              <a:gd name="T3" fmla="*/ 405 h 413"/>
              <a:gd name="T4" fmla="*/ 59 w 447"/>
              <a:gd name="T5" fmla="*/ 233 h 413"/>
              <a:gd name="T6" fmla="*/ 8 w 447"/>
              <a:gd name="T7" fmla="*/ 131 h 413"/>
              <a:gd name="T8" fmla="*/ 48 w 447"/>
              <a:gd name="T9" fmla="*/ 15 h 413"/>
              <a:gd name="T10" fmla="*/ 105 w 447"/>
              <a:gd name="T11" fmla="*/ 7 h 413"/>
              <a:gd name="T12" fmla="*/ 115 w 447"/>
              <a:gd name="T13" fmla="*/ 18 h 413"/>
              <a:gd name="T14" fmla="*/ 153 w 447"/>
              <a:gd name="T15" fmla="*/ 107 h 413"/>
              <a:gd name="T16" fmla="*/ 151 w 447"/>
              <a:gd name="T17" fmla="*/ 124 h 413"/>
              <a:gd name="T18" fmla="*/ 125 w 447"/>
              <a:gd name="T19" fmla="*/ 160 h 413"/>
              <a:gd name="T20" fmla="*/ 122 w 447"/>
              <a:gd name="T21" fmla="*/ 185 h 413"/>
              <a:gd name="T22" fmla="*/ 270 w 447"/>
              <a:gd name="T23" fmla="*/ 311 h 413"/>
              <a:gd name="T24" fmla="*/ 292 w 447"/>
              <a:gd name="T25" fmla="*/ 306 h 413"/>
              <a:gd name="T26" fmla="*/ 324 w 447"/>
              <a:gd name="T27" fmla="*/ 266 h 413"/>
              <a:gd name="T28" fmla="*/ 349 w 447"/>
              <a:gd name="T29" fmla="*/ 260 h 413"/>
              <a:gd name="T30" fmla="*/ 412 w 447"/>
              <a:gd name="T31" fmla="*/ 289 h 413"/>
              <a:gd name="T32" fmla="*/ 426 w 447"/>
              <a:gd name="T33" fmla="*/ 296 h 413"/>
              <a:gd name="T34" fmla="*/ 445 w 447"/>
              <a:gd name="T35" fmla="*/ 331 h 413"/>
              <a:gd name="T36" fmla="*/ 366 w 447"/>
              <a:gd name="T37" fmla="*/ 410 h 413"/>
              <a:gd name="T38" fmla="*/ 338 w 447"/>
              <a:gd name="T39" fmla="*/ 413 h 4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47" h="413">
                <a:moveTo>
                  <a:pt x="338" y="413"/>
                </a:moveTo>
                <a:cubicBezTo>
                  <a:pt x="323" y="413"/>
                  <a:pt x="308" y="410"/>
                  <a:pt x="293" y="405"/>
                </a:cubicBezTo>
                <a:cubicBezTo>
                  <a:pt x="194" y="377"/>
                  <a:pt x="119" y="315"/>
                  <a:pt x="59" y="233"/>
                </a:cubicBezTo>
                <a:cubicBezTo>
                  <a:pt x="36" y="202"/>
                  <a:pt x="15" y="170"/>
                  <a:pt x="8" y="131"/>
                </a:cubicBezTo>
                <a:cubicBezTo>
                  <a:pt x="0" y="85"/>
                  <a:pt x="13" y="46"/>
                  <a:pt x="48" y="15"/>
                </a:cubicBezTo>
                <a:cubicBezTo>
                  <a:pt x="58" y="5"/>
                  <a:pt x="92" y="0"/>
                  <a:pt x="105" y="7"/>
                </a:cubicBezTo>
                <a:cubicBezTo>
                  <a:pt x="110" y="9"/>
                  <a:pt x="113" y="13"/>
                  <a:pt x="115" y="18"/>
                </a:cubicBezTo>
                <a:cubicBezTo>
                  <a:pt x="128" y="48"/>
                  <a:pt x="140" y="77"/>
                  <a:pt x="153" y="107"/>
                </a:cubicBezTo>
                <a:cubicBezTo>
                  <a:pt x="155" y="113"/>
                  <a:pt x="154" y="119"/>
                  <a:pt x="151" y="124"/>
                </a:cubicBezTo>
                <a:cubicBezTo>
                  <a:pt x="145" y="138"/>
                  <a:pt x="135" y="149"/>
                  <a:pt x="125" y="160"/>
                </a:cubicBezTo>
                <a:cubicBezTo>
                  <a:pt x="117" y="168"/>
                  <a:pt x="116" y="176"/>
                  <a:pt x="122" y="185"/>
                </a:cubicBezTo>
                <a:cubicBezTo>
                  <a:pt x="157" y="243"/>
                  <a:pt x="206" y="286"/>
                  <a:pt x="270" y="311"/>
                </a:cubicBezTo>
                <a:cubicBezTo>
                  <a:pt x="279" y="315"/>
                  <a:pt x="286" y="314"/>
                  <a:pt x="292" y="306"/>
                </a:cubicBezTo>
                <a:cubicBezTo>
                  <a:pt x="303" y="293"/>
                  <a:pt x="314" y="280"/>
                  <a:pt x="324" y="266"/>
                </a:cubicBezTo>
                <a:cubicBezTo>
                  <a:pt x="331" y="257"/>
                  <a:pt x="339" y="255"/>
                  <a:pt x="349" y="260"/>
                </a:cubicBezTo>
                <a:cubicBezTo>
                  <a:pt x="370" y="269"/>
                  <a:pt x="391" y="280"/>
                  <a:pt x="412" y="289"/>
                </a:cubicBezTo>
                <a:cubicBezTo>
                  <a:pt x="416" y="292"/>
                  <a:pt x="421" y="294"/>
                  <a:pt x="426" y="296"/>
                </a:cubicBezTo>
                <a:cubicBezTo>
                  <a:pt x="447" y="307"/>
                  <a:pt x="447" y="307"/>
                  <a:pt x="445" y="331"/>
                </a:cubicBezTo>
                <a:cubicBezTo>
                  <a:pt x="441" y="376"/>
                  <a:pt x="407" y="399"/>
                  <a:pt x="366" y="410"/>
                </a:cubicBezTo>
                <a:cubicBezTo>
                  <a:pt x="357" y="413"/>
                  <a:pt x="348" y="413"/>
                  <a:pt x="338" y="41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350" dirty="0">
              <a:solidFill>
                <a:srgbClr val="282F39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240" name="Oval 23">
            <a:extLst>
              <a:ext uri="{FF2B5EF4-FFF2-40B4-BE49-F238E27FC236}">
                <a16:creationId xmlns:a16="http://schemas.microsoft.com/office/drawing/2014/main" xmlns="" id="{2475D699-E248-4CE7-B71B-0ABFD967FCD2}"/>
              </a:ext>
            </a:extLst>
          </p:cNvPr>
          <p:cNvSpPr/>
          <p:nvPr/>
        </p:nvSpPr>
        <p:spPr>
          <a:xfrm>
            <a:off x="5521496" y="2197808"/>
            <a:ext cx="574461" cy="55557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241" name="Speech Bubble: Oval 18">
            <a:extLst>
              <a:ext uri="{FF2B5EF4-FFF2-40B4-BE49-F238E27FC236}">
                <a16:creationId xmlns:a16="http://schemas.microsoft.com/office/drawing/2014/main" xmlns="" id="{4DC483A6-2E1E-478C-BFA6-7BFA0569EB1D}"/>
              </a:ext>
            </a:extLst>
          </p:cNvPr>
          <p:cNvSpPr/>
          <p:nvPr/>
        </p:nvSpPr>
        <p:spPr>
          <a:xfrm>
            <a:off x="5683963" y="2328603"/>
            <a:ext cx="305525" cy="226802"/>
          </a:xfrm>
          <a:prstGeom prst="wedgeEllipseCallout">
            <a:avLst>
              <a:gd name="adj1" fmla="val -43836"/>
              <a:gd name="adj2" fmla="val 6484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99" name="TextBox 6"/>
          <p:cNvSpPr txBox="1">
            <a:spLocks noChangeArrowheads="1"/>
          </p:cNvSpPr>
          <p:nvPr/>
        </p:nvSpPr>
        <p:spPr bwMode="auto">
          <a:xfrm>
            <a:off x="6470559" y="8782489"/>
            <a:ext cx="46187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  <a:endParaRPr lang="ru-RU" altLang="ru-RU" sz="16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1107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4"/>
          <p:cNvSpPr/>
          <p:nvPr/>
        </p:nvSpPr>
        <p:spPr>
          <a:xfrm>
            <a:off x="4463716" y="262884"/>
            <a:ext cx="2237" cy="1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463717" y="262895"/>
            <a:ext cx="2715" cy="2172"/>
          </a:xfrm>
          <a:custGeom>
            <a:avLst/>
            <a:gdLst/>
            <a:ahLst/>
            <a:cxnLst/>
            <a:rect l="l" t="t" r="r" b="b"/>
            <a:pathLst>
              <a:path w="3175" h="2539">
                <a:moveTo>
                  <a:pt x="2616" y="0"/>
                </a:moveTo>
                <a:lnTo>
                  <a:pt x="1612" y="0"/>
                </a:lnTo>
                <a:lnTo>
                  <a:pt x="647" y="12"/>
                </a:lnTo>
                <a:lnTo>
                  <a:pt x="215" y="114"/>
                </a:lnTo>
                <a:lnTo>
                  <a:pt x="0" y="444"/>
                </a:lnTo>
                <a:lnTo>
                  <a:pt x="368" y="1104"/>
                </a:lnTo>
                <a:lnTo>
                  <a:pt x="406" y="1447"/>
                </a:lnTo>
                <a:lnTo>
                  <a:pt x="444" y="1803"/>
                </a:lnTo>
                <a:lnTo>
                  <a:pt x="1130" y="2133"/>
                </a:lnTo>
                <a:lnTo>
                  <a:pt x="1638" y="2171"/>
                </a:lnTo>
                <a:lnTo>
                  <a:pt x="2146" y="2209"/>
                </a:lnTo>
                <a:lnTo>
                  <a:pt x="2527" y="1790"/>
                </a:lnTo>
                <a:lnTo>
                  <a:pt x="2438" y="1282"/>
                </a:lnTo>
                <a:lnTo>
                  <a:pt x="2362" y="774"/>
                </a:lnTo>
                <a:lnTo>
                  <a:pt x="2654" y="0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484969" y="227122"/>
            <a:ext cx="2172" cy="2172"/>
          </a:xfrm>
          <a:custGeom>
            <a:avLst/>
            <a:gdLst/>
            <a:ahLst/>
            <a:cxnLst/>
            <a:rect l="l" t="t" r="r" b="b"/>
            <a:pathLst>
              <a:path w="2539" h="2539">
                <a:moveTo>
                  <a:pt x="1854" y="0"/>
                </a:moveTo>
                <a:lnTo>
                  <a:pt x="533" y="0"/>
                </a:lnTo>
                <a:lnTo>
                  <a:pt x="0" y="533"/>
                </a:lnTo>
                <a:lnTo>
                  <a:pt x="0" y="1841"/>
                </a:lnTo>
                <a:lnTo>
                  <a:pt x="533" y="2374"/>
                </a:lnTo>
                <a:lnTo>
                  <a:pt x="1854" y="2374"/>
                </a:lnTo>
                <a:lnTo>
                  <a:pt x="2387" y="1841"/>
                </a:lnTo>
                <a:lnTo>
                  <a:pt x="2387" y="533"/>
                </a:lnTo>
                <a:lnTo>
                  <a:pt x="185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477801" y="249722"/>
            <a:ext cx="2172" cy="2172"/>
          </a:xfrm>
          <a:custGeom>
            <a:avLst/>
            <a:gdLst/>
            <a:ahLst/>
            <a:cxnLst/>
            <a:rect l="l" t="t" r="r" b="b"/>
            <a:pathLst>
              <a:path w="2539" h="2539">
                <a:moveTo>
                  <a:pt x="1028" y="0"/>
                </a:moveTo>
                <a:lnTo>
                  <a:pt x="1587" y="0"/>
                </a:lnTo>
                <a:lnTo>
                  <a:pt x="2057" y="457"/>
                </a:lnTo>
                <a:lnTo>
                  <a:pt x="2057" y="1028"/>
                </a:lnTo>
                <a:lnTo>
                  <a:pt x="2057" y="1587"/>
                </a:lnTo>
                <a:lnTo>
                  <a:pt x="1587" y="2044"/>
                </a:lnTo>
                <a:lnTo>
                  <a:pt x="1028" y="2044"/>
                </a:lnTo>
                <a:lnTo>
                  <a:pt x="469" y="2044"/>
                </a:lnTo>
                <a:lnTo>
                  <a:pt x="0" y="1587"/>
                </a:lnTo>
                <a:lnTo>
                  <a:pt x="0" y="1028"/>
                </a:lnTo>
                <a:lnTo>
                  <a:pt x="0" y="457"/>
                </a:lnTo>
                <a:lnTo>
                  <a:pt x="469" y="0"/>
                </a:lnTo>
                <a:lnTo>
                  <a:pt x="1028" y="0"/>
                </a:lnTo>
                <a:close/>
              </a:path>
            </a:pathLst>
          </a:custGeom>
          <a:ln w="3657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477801" y="249722"/>
            <a:ext cx="2172" cy="2172"/>
          </a:xfrm>
          <a:custGeom>
            <a:avLst/>
            <a:gdLst/>
            <a:ahLst/>
            <a:cxnLst/>
            <a:rect l="l" t="t" r="r" b="b"/>
            <a:pathLst>
              <a:path w="2539" h="2539">
                <a:moveTo>
                  <a:pt x="1587" y="0"/>
                </a:moveTo>
                <a:lnTo>
                  <a:pt x="469" y="0"/>
                </a:lnTo>
                <a:lnTo>
                  <a:pt x="0" y="457"/>
                </a:lnTo>
                <a:lnTo>
                  <a:pt x="0" y="1587"/>
                </a:lnTo>
                <a:lnTo>
                  <a:pt x="469" y="2044"/>
                </a:lnTo>
                <a:lnTo>
                  <a:pt x="1587" y="2044"/>
                </a:lnTo>
                <a:lnTo>
                  <a:pt x="2057" y="1587"/>
                </a:lnTo>
                <a:lnTo>
                  <a:pt x="2057" y="457"/>
                </a:lnTo>
                <a:lnTo>
                  <a:pt x="158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484697" y="248289"/>
            <a:ext cx="2715" cy="2715"/>
          </a:xfrm>
          <a:custGeom>
            <a:avLst/>
            <a:gdLst/>
            <a:ahLst/>
            <a:cxnLst/>
            <a:rect l="l" t="t" r="r" b="b"/>
            <a:pathLst>
              <a:path w="3175" h="3175">
                <a:moveTo>
                  <a:pt x="1511" y="0"/>
                </a:moveTo>
                <a:lnTo>
                  <a:pt x="2349" y="0"/>
                </a:lnTo>
                <a:lnTo>
                  <a:pt x="3022" y="673"/>
                </a:lnTo>
                <a:lnTo>
                  <a:pt x="3022" y="1511"/>
                </a:lnTo>
                <a:lnTo>
                  <a:pt x="3022" y="2349"/>
                </a:lnTo>
                <a:lnTo>
                  <a:pt x="2349" y="3022"/>
                </a:lnTo>
                <a:lnTo>
                  <a:pt x="1511" y="3022"/>
                </a:lnTo>
                <a:lnTo>
                  <a:pt x="673" y="3022"/>
                </a:lnTo>
                <a:lnTo>
                  <a:pt x="0" y="2349"/>
                </a:lnTo>
                <a:lnTo>
                  <a:pt x="0" y="1511"/>
                </a:lnTo>
                <a:lnTo>
                  <a:pt x="0" y="673"/>
                </a:lnTo>
                <a:lnTo>
                  <a:pt x="673" y="0"/>
                </a:lnTo>
                <a:lnTo>
                  <a:pt x="1511" y="0"/>
                </a:lnTo>
                <a:close/>
              </a:path>
            </a:pathLst>
          </a:custGeom>
          <a:ln w="3657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484697" y="248289"/>
            <a:ext cx="2715" cy="2715"/>
          </a:xfrm>
          <a:custGeom>
            <a:avLst/>
            <a:gdLst/>
            <a:ahLst/>
            <a:cxnLst/>
            <a:rect l="l" t="t" r="r" b="b"/>
            <a:pathLst>
              <a:path w="3175" h="3175">
                <a:moveTo>
                  <a:pt x="2349" y="0"/>
                </a:moveTo>
                <a:lnTo>
                  <a:pt x="673" y="0"/>
                </a:lnTo>
                <a:lnTo>
                  <a:pt x="0" y="673"/>
                </a:lnTo>
                <a:lnTo>
                  <a:pt x="0" y="2349"/>
                </a:lnTo>
                <a:lnTo>
                  <a:pt x="673" y="3022"/>
                </a:lnTo>
                <a:lnTo>
                  <a:pt x="2349" y="3022"/>
                </a:lnTo>
                <a:lnTo>
                  <a:pt x="3022" y="2349"/>
                </a:lnTo>
                <a:lnTo>
                  <a:pt x="3022" y="673"/>
                </a:lnTo>
                <a:lnTo>
                  <a:pt x="234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475292" y="252383"/>
            <a:ext cx="21720" cy="2715"/>
          </a:xfrm>
          <a:custGeom>
            <a:avLst/>
            <a:gdLst/>
            <a:ahLst/>
            <a:cxnLst/>
            <a:rect l="l" t="t" r="r" b="b"/>
            <a:pathLst>
              <a:path w="25400" h="3175">
                <a:moveTo>
                  <a:pt x="18097" y="0"/>
                </a:moveTo>
                <a:lnTo>
                  <a:pt x="6921" y="0"/>
                </a:lnTo>
                <a:lnTo>
                  <a:pt x="2095" y="1168"/>
                </a:lnTo>
                <a:lnTo>
                  <a:pt x="0" y="2844"/>
                </a:lnTo>
                <a:lnTo>
                  <a:pt x="25019" y="2844"/>
                </a:lnTo>
                <a:lnTo>
                  <a:pt x="22923" y="1168"/>
                </a:lnTo>
                <a:lnTo>
                  <a:pt x="18097" y="0"/>
                </a:lnTo>
                <a:close/>
              </a:path>
            </a:pathLst>
          </a:custGeom>
          <a:solidFill>
            <a:srgbClr val="FEBC1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485197" y="229556"/>
            <a:ext cx="1629" cy="1629"/>
          </a:xfrm>
          <a:custGeom>
            <a:avLst/>
            <a:gdLst/>
            <a:ahLst/>
            <a:cxnLst/>
            <a:rect l="l" t="t" r="r" b="b"/>
            <a:pathLst>
              <a:path w="1904" h="1904">
                <a:moveTo>
                  <a:pt x="1397" y="0"/>
                </a:moveTo>
                <a:lnTo>
                  <a:pt x="406" y="0"/>
                </a:lnTo>
                <a:lnTo>
                  <a:pt x="0" y="406"/>
                </a:lnTo>
                <a:lnTo>
                  <a:pt x="0" y="1397"/>
                </a:lnTo>
                <a:lnTo>
                  <a:pt x="406" y="1803"/>
                </a:lnTo>
                <a:lnTo>
                  <a:pt x="1397" y="1803"/>
                </a:lnTo>
                <a:lnTo>
                  <a:pt x="1803" y="1397"/>
                </a:lnTo>
                <a:lnTo>
                  <a:pt x="1803" y="406"/>
                </a:lnTo>
                <a:lnTo>
                  <a:pt x="1397" y="0"/>
                </a:lnTo>
                <a:close/>
              </a:path>
            </a:pathLst>
          </a:custGeom>
          <a:solidFill>
            <a:srgbClr val="FEBC1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485197" y="231608"/>
            <a:ext cx="1629" cy="1629"/>
          </a:xfrm>
          <a:custGeom>
            <a:avLst/>
            <a:gdLst/>
            <a:ahLst/>
            <a:cxnLst/>
            <a:rect l="l" t="t" r="r" b="b"/>
            <a:pathLst>
              <a:path w="1904" h="1904">
                <a:moveTo>
                  <a:pt x="1397" y="0"/>
                </a:moveTo>
                <a:lnTo>
                  <a:pt x="406" y="0"/>
                </a:lnTo>
                <a:lnTo>
                  <a:pt x="0" y="406"/>
                </a:lnTo>
                <a:lnTo>
                  <a:pt x="0" y="1397"/>
                </a:lnTo>
                <a:lnTo>
                  <a:pt x="406" y="1803"/>
                </a:lnTo>
                <a:lnTo>
                  <a:pt x="1397" y="1803"/>
                </a:lnTo>
                <a:lnTo>
                  <a:pt x="1803" y="1397"/>
                </a:lnTo>
                <a:lnTo>
                  <a:pt x="1803" y="406"/>
                </a:lnTo>
                <a:lnTo>
                  <a:pt x="1397" y="0"/>
                </a:lnTo>
                <a:close/>
              </a:path>
            </a:pathLst>
          </a:custGeom>
          <a:solidFill>
            <a:srgbClr val="FEBC1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485197" y="233671"/>
            <a:ext cx="1629" cy="1629"/>
          </a:xfrm>
          <a:custGeom>
            <a:avLst/>
            <a:gdLst/>
            <a:ahLst/>
            <a:cxnLst/>
            <a:rect l="l" t="t" r="r" b="b"/>
            <a:pathLst>
              <a:path w="1904" h="1904">
                <a:moveTo>
                  <a:pt x="1397" y="0"/>
                </a:moveTo>
                <a:lnTo>
                  <a:pt x="406" y="0"/>
                </a:lnTo>
                <a:lnTo>
                  <a:pt x="0" y="406"/>
                </a:lnTo>
                <a:lnTo>
                  <a:pt x="0" y="1397"/>
                </a:lnTo>
                <a:lnTo>
                  <a:pt x="406" y="1803"/>
                </a:lnTo>
                <a:lnTo>
                  <a:pt x="1397" y="1803"/>
                </a:lnTo>
                <a:lnTo>
                  <a:pt x="1803" y="1397"/>
                </a:lnTo>
                <a:lnTo>
                  <a:pt x="1803" y="406"/>
                </a:lnTo>
                <a:lnTo>
                  <a:pt x="1397" y="0"/>
                </a:lnTo>
                <a:close/>
              </a:path>
            </a:pathLst>
          </a:custGeom>
          <a:solidFill>
            <a:srgbClr val="FEBC1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485197" y="235724"/>
            <a:ext cx="1629" cy="1629"/>
          </a:xfrm>
          <a:custGeom>
            <a:avLst/>
            <a:gdLst/>
            <a:ahLst/>
            <a:cxnLst/>
            <a:rect l="l" t="t" r="r" b="b"/>
            <a:pathLst>
              <a:path w="1904" h="1904">
                <a:moveTo>
                  <a:pt x="1397" y="0"/>
                </a:moveTo>
                <a:lnTo>
                  <a:pt x="406" y="0"/>
                </a:lnTo>
                <a:lnTo>
                  <a:pt x="0" y="406"/>
                </a:lnTo>
                <a:lnTo>
                  <a:pt x="0" y="1397"/>
                </a:lnTo>
                <a:lnTo>
                  <a:pt x="406" y="1803"/>
                </a:lnTo>
                <a:lnTo>
                  <a:pt x="1397" y="1803"/>
                </a:lnTo>
                <a:lnTo>
                  <a:pt x="1803" y="1397"/>
                </a:lnTo>
                <a:lnTo>
                  <a:pt x="1803" y="406"/>
                </a:lnTo>
                <a:lnTo>
                  <a:pt x="1397" y="0"/>
                </a:lnTo>
                <a:close/>
              </a:path>
            </a:pathLst>
          </a:custGeom>
          <a:solidFill>
            <a:srgbClr val="FEBC1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485512" y="221157"/>
            <a:ext cx="1086" cy="5973"/>
          </a:xfrm>
          <a:custGeom>
            <a:avLst/>
            <a:gdLst/>
            <a:ahLst/>
            <a:cxnLst/>
            <a:rect l="l" t="t" r="r" b="b"/>
            <a:pathLst>
              <a:path w="1270" h="6985">
                <a:moveTo>
                  <a:pt x="0" y="6367"/>
                </a:moveTo>
                <a:lnTo>
                  <a:pt x="1126" y="6367"/>
                </a:lnTo>
                <a:lnTo>
                  <a:pt x="1126" y="0"/>
                </a:lnTo>
                <a:lnTo>
                  <a:pt x="0" y="0"/>
                </a:lnTo>
                <a:lnTo>
                  <a:pt x="0" y="6367"/>
                </a:lnTo>
                <a:close/>
              </a:path>
            </a:pathLst>
          </a:custGeom>
          <a:solidFill>
            <a:srgbClr val="FEBC1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484034" y="223551"/>
            <a:ext cx="4344" cy="1086"/>
          </a:xfrm>
          <a:custGeom>
            <a:avLst/>
            <a:gdLst/>
            <a:ahLst/>
            <a:cxnLst/>
            <a:rect l="l" t="t" r="r" b="b"/>
            <a:pathLst>
              <a:path w="5079" h="1270">
                <a:moveTo>
                  <a:pt x="0" y="1127"/>
                </a:moveTo>
                <a:lnTo>
                  <a:pt x="4577" y="1127"/>
                </a:lnTo>
                <a:lnTo>
                  <a:pt x="4577" y="0"/>
                </a:lnTo>
                <a:lnTo>
                  <a:pt x="0" y="0"/>
                </a:lnTo>
                <a:lnTo>
                  <a:pt x="0" y="1127"/>
                </a:lnTo>
                <a:close/>
              </a:path>
            </a:pathLst>
          </a:custGeom>
          <a:solidFill>
            <a:srgbClr val="FEBC1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477432" y="231944"/>
            <a:ext cx="4344" cy="10860"/>
          </a:xfrm>
          <a:custGeom>
            <a:avLst/>
            <a:gdLst/>
            <a:ahLst/>
            <a:cxnLst/>
            <a:rect l="l" t="t" r="r" b="b"/>
            <a:pathLst>
              <a:path w="5079" h="12700">
                <a:moveTo>
                  <a:pt x="1917" y="0"/>
                </a:moveTo>
                <a:lnTo>
                  <a:pt x="0" y="342"/>
                </a:lnTo>
                <a:lnTo>
                  <a:pt x="3111" y="12636"/>
                </a:lnTo>
                <a:lnTo>
                  <a:pt x="4673" y="12331"/>
                </a:lnTo>
                <a:lnTo>
                  <a:pt x="1917" y="0"/>
                </a:lnTo>
                <a:close/>
              </a:path>
            </a:pathLst>
          </a:custGeom>
          <a:solidFill>
            <a:srgbClr val="FEBC1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490508" y="239058"/>
            <a:ext cx="9231" cy="7059"/>
          </a:xfrm>
          <a:custGeom>
            <a:avLst/>
            <a:gdLst/>
            <a:ahLst/>
            <a:cxnLst/>
            <a:rect l="l" t="t" r="r" b="b"/>
            <a:pathLst>
              <a:path w="10795" h="8254">
                <a:moveTo>
                  <a:pt x="10079" y="6477"/>
                </a:moveTo>
                <a:lnTo>
                  <a:pt x="4953" y="6477"/>
                </a:lnTo>
                <a:lnTo>
                  <a:pt x="5384" y="6985"/>
                </a:lnTo>
                <a:lnTo>
                  <a:pt x="6121" y="7391"/>
                </a:lnTo>
                <a:lnTo>
                  <a:pt x="8547" y="7810"/>
                </a:lnTo>
                <a:lnTo>
                  <a:pt x="9944" y="7226"/>
                </a:lnTo>
                <a:lnTo>
                  <a:pt x="10079" y="6477"/>
                </a:lnTo>
                <a:close/>
              </a:path>
              <a:path w="10795" h="8254">
                <a:moveTo>
                  <a:pt x="1765" y="2959"/>
                </a:moveTo>
                <a:lnTo>
                  <a:pt x="368" y="3543"/>
                </a:lnTo>
                <a:lnTo>
                  <a:pt x="0" y="5499"/>
                </a:lnTo>
                <a:lnTo>
                  <a:pt x="1104" y="6527"/>
                </a:lnTo>
                <a:lnTo>
                  <a:pt x="3517" y="6946"/>
                </a:lnTo>
                <a:lnTo>
                  <a:pt x="4368" y="6807"/>
                </a:lnTo>
                <a:lnTo>
                  <a:pt x="4953" y="6477"/>
                </a:lnTo>
                <a:lnTo>
                  <a:pt x="10079" y="6477"/>
                </a:lnTo>
                <a:lnTo>
                  <a:pt x="10299" y="5257"/>
                </a:lnTo>
                <a:lnTo>
                  <a:pt x="9207" y="4241"/>
                </a:lnTo>
                <a:lnTo>
                  <a:pt x="7404" y="3937"/>
                </a:lnTo>
                <a:lnTo>
                  <a:pt x="7505" y="3708"/>
                </a:lnTo>
                <a:lnTo>
                  <a:pt x="7587" y="3365"/>
                </a:lnTo>
                <a:lnTo>
                  <a:pt x="3860" y="3365"/>
                </a:lnTo>
                <a:lnTo>
                  <a:pt x="3492" y="3251"/>
                </a:lnTo>
                <a:lnTo>
                  <a:pt x="1765" y="2959"/>
                </a:lnTo>
                <a:close/>
              </a:path>
              <a:path w="10795" h="8254">
                <a:moveTo>
                  <a:pt x="5257" y="0"/>
                </a:moveTo>
                <a:lnTo>
                  <a:pt x="4203" y="1054"/>
                </a:lnTo>
                <a:lnTo>
                  <a:pt x="3873" y="2819"/>
                </a:lnTo>
                <a:lnTo>
                  <a:pt x="3860" y="3365"/>
                </a:lnTo>
                <a:lnTo>
                  <a:pt x="7587" y="3365"/>
                </a:lnTo>
                <a:lnTo>
                  <a:pt x="7899" y="1701"/>
                </a:lnTo>
                <a:lnTo>
                  <a:pt x="7289" y="355"/>
                </a:lnTo>
                <a:lnTo>
                  <a:pt x="5257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485055" y="241990"/>
            <a:ext cx="2172" cy="2172"/>
          </a:xfrm>
          <a:custGeom>
            <a:avLst/>
            <a:gdLst/>
            <a:ahLst/>
            <a:cxnLst/>
            <a:rect l="l" t="t" r="r" b="b"/>
            <a:pathLst>
              <a:path w="2539" h="2539">
                <a:moveTo>
                  <a:pt x="1701" y="0"/>
                </a:moveTo>
                <a:lnTo>
                  <a:pt x="482" y="0"/>
                </a:lnTo>
                <a:lnTo>
                  <a:pt x="0" y="495"/>
                </a:lnTo>
                <a:lnTo>
                  <a:pt x="0" y="1701"/>
                </a:lnTo>
                <a:lnTo>
                  <a:pt x="482" y="2197"/>
                </a:lnTo>
                <a:lnTo>
                  <a:pt x="1701" y="2197"/>
                </a:lnTo>
                <a:lnTo>
                  <a:pt x="2184" y="1701"/>
                </a:lnTo>
                <a:lnTo>
                  <a:pt x="2184" y="495"/>
                </a:lnTo>
                <a:lnTo>
                  <a:pt x="170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485208" y="238374"/>
            <a:ext cx="1629" cy="3258"/>
          </a:xfrm>
          <a:custGeom>
            <a:avLst/>
            <a:gdLst/>
            <a:ahLst/>
            <a:cxnLst/>
            <a:rect l="l" t="t" r="r" b="b"/>
            <a:pathLst>
              <a:path w="1904" h="3810">
                <a:moveTo>
                  <a:pt x="1397" y="0"/>
                </a:moveTo>
                <a:lnTo>
                  <a:pt x="406" y="0"/>
                </a:lnTo>
                <a:lnTo>
                  <a:pt x="0" y="850"/>
                </a:lnTo>
                <a:lnTo>
                  <a:pt x="0" y="2933"/>
                </a:lnTo>
                <a:lnTo>
                  <a:pt x="406" y="3784"/>
                </a:lnTo>
                <a:lnTo>
                  <a:pt x="1397" y="3784"/>
                </a:lnTo>
                <a:lnTo>
                  <a:pt x="1803" y="2933"/>
                </a:lnTo>
                <a:lnTo>
                  <a:pt x="1803" y="850"/>
                </a:lnTo>
                <a:lnTo>
                  <a:pt x="1397" y="0"/>
                </a:lnTo>
                <a:close/>
              </a:path>
            </a:pathLst>
          </a:custGeom>
          <a:solidFill>
            <a:srgbClr val="FEBC1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484447" y="244205"/>
            <a:ext cx="3258" cy="3258"/>
          </a:xfrm>
          <a:custGeom>
            <a:avLst/>
            <a:gdLst/>
            <a:ahLst/>
            <a:cxnLst/>
            <a:rect l="l" t="t" r="r" b="b"/>
            <a:pathLst>
              <a:path w="3810" h="3810">
                <a:moveTo>
                  <a:pt x="2819" y="0"/>
                </a:moveTo>
                <a:lnTo>
                  <a:pt x="990" y="38"/>
                </a:lnTo>
                <a:lnTo>
                  <a:pt x="1168" y="2730"/>
                </a:lnTo>
                <a:lnTo>
                  <a:pt x="0" y="3771"/>
                </a:lnTo>
                <a:lnTo>
                  <a:pt x="3642" y="3759"/>
                </a:lnTo>
                <a:lnTo>
                  <a:pt x="2362" y="2679"/>
                </a:lnTo>
                <a:lnTo>
                  <a:pt x="2819" y="0"/>
                </a:lnTo>
                <a:close/>
              </a:path>
              <a:path w="3810" h="3810">
                <a:moveTo>
                  <a:pt x="3642" y="3759"/>
                </a:moveTo>
                <a:lnTo>
                  <a:pt x="2641" y="3759"/>
                </a:lnTo>
                <a:lnTo>
                  <a:pt x="3657" y="3771"/>
                </a:lnTo>
                <a:close/>
              </a:path>
            </a:pathLst>
          </a:custGeom>
          <a:solidFill>
            <a:srgbClr val="FEBC1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487293" y="242153"/>
            <a:ext cx="3258" cy="1629"/>
          </a:xfrm>
          <a:custGeom>
            <a:avLst/>
            <a:gdLst/>
            <a:ahLst/>
            <a:cxnLst/>
            <a:rect l="l" t="t" r="r" b="b"/>
            <a:pathLst>
              <a:path w="3810" h="1904">
                <a:moveTo>
                  <a:pt x="2933" y="0"/>
                </a:moveTo>
                <a:lnTo>
                  <a:pt x="850" y="0"/>
                </a:lnTo>
                <a:lnTo>
                  <a:pt x="0" y="406"/>
                </a:lnTo>
                <a:lnTo>
                  <a:pt x="0" y="1397"/>
                </a:lnTo>
                <a:lnTo>
                  <a:pt x="850" y="1803"/>
                </a:lnTo>
                <a:lnTo>
                  <a:pt x="2933" y="1803"/>
                </a:lnTo>
                <a:lnTo>
                  <a:pt x="3784" y="1397"/>
                </a:lnTo>
                <a:lnTo>
                  <a:pt x="3784" y="406"/>
                </a:lnTo>
                <a:lnTo>
                  <a:pt x="2933" y="0"/>
                </a:lnTo>
                <a:close/>
              </a:path>
            </a:pathLst>
          </a:custGeom>
          <a:solidFill>
            <a:srgbClr val="FEBC1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481439" y="242153"/>
            <a:ext cx="3258" cy="1629"/>
          </a:xfrm>
          <a:custGeom>
            <a:avLst/>
            <a:gdLst/>
            <a:ahLst/>
            <a:cxnLst/>
            <a:rect l="l" t="t" r="r" b="b"/>
            <a:pathLst>
              <a:path w="3810" h="1904">
                <a:moveTo>
                  <a:pt x="2933" y="0"/>
                </a:moveTo>
                <a:lnTo>
                  <a:pt x="850" y="0"/>
                </a:lnTo>
                <a:lnTo>
                  <a:pt x="0" y="406"/>
                </a:lnTo>
                <a:lnTo>
                  <a:pt x="0" y="1397"/>
                </a:lnTo>
                <a:lnTo>
                  <a:pt x="850" y="1803"/>
                </a:lnTo>
                <a:lnTo>
                  <a:pt x="2933" y="1803"/>
                </a:lnTo>
                <a:lnTo>
                  <a:pt x="3784" y="1397"/>
                </a:lnTo>
                <a:lnTo>
                  <a:pt x="3784" y="406"/>
                </a:lnTo>
                <a:lnTo>
                  <a:pt x="2933" y="0"/>
                </a:lnTo>
                <a:close/>
              </a:path>
            </a:pathLst>
          </a:custGeom>
          <a:solidFill>
            <a:srgbClr val="FEBC1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492669" y="244998"/>
            <a:ext cx="2715" cy="3801"/>
          </a:xfrm>
          <a:custGeom>
            <a:avLst/>
            <a:gdLst/>
            <a:ahLst/>
            <a:cxnLst/>
            <a:rect l="l" t="t" r="r" b="b"/>
            <a:pathLst>
              <a:path w="3175" h="4445">
                <a:moveTo>
                  <a:pt x="1498" y="0"/>
                </a:moveTo>
                <a:lnTo>
                  <a:pt x="1066" y="2514"/>
                </a:lnTo>
                <a:lnTo>
                  <a:pt x="0" y="3225"/>
                </a:lnTo>
                <a:lnTo>
                  <a:pt x="2654" y="4013"/>
                </a:lnTo>
                <a:lnTo>
                  <a:pt x="1943" y="2730"/>
                </a:lnTo>
                <a:lnTo>
                  <a:pt x="2832" y="368"/>
                </a:lnTo>
                <a:lnTo>
                  <a:pt x="1498" y="0"/>
                </a:lnTo>
                <a:close/>
              </a:path>
            </a:pathLst>
          </a:custGeom>
          <a:solidFill>
            <a:srgbClr val="FEBC1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494309" y="243271"/>
            <a:ext cx="1629" cy="1629"/>
          </a:xfrm>
          <a:custGeom>
            <a:avLst/>
            <a:gdLst/>
            <a:ahLst/>
            <a:cxnLst/>
            <a:rect l="l" t="t" r="r" b="b"/>
            <a:pathLst>
              <a:path w="1904" h="1904">
                <a:moveTo>
                  <a:pt x="1015" y="0"/>
                </a:moveTo>
                <a:lnTo>
                  <a:pt x="228" y="63"/>
                </a:lnTo>
                <a:lnTo>
                  <a:pt x="26" y="292"/>
                </a:lnTo>
                <a:lnTo>
                  <a:pt x="0" y="1181"/>
                </a:lnTo>
                <a:lnTo>
                  <a:pt x="342" y="1473"/>
                </a:lnTo>
                <a:lnTo>
                  <a:pt x="1130" y="1409"/>
                </a:lnTo>
                <a:lnTo>
                  <a:pt x="1325" y="1181"/>
                </a:lnTo>
                <a:lnTo>
                  <a:pt x="1358" y="292"/>
                </a:lnTo>
                <a:lnTo>
                  <a:pt x="101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494688" y="240296"/>
            <a:ext cx="1629" cy="2715"/>
          </a:xfrm>
          <a:custGeom>
            <a:avLst/>
            <a:gdLst/>
            <a:ahLst/>
            <a:cxnLst/>
            <a:rect l="l" t="t" r="r" b="b"/>
            <a:pathLst>
              <a:path w="1904" h="3175">
                <a:moveTo>
                  <a:pt x="850" y="0"/>
                </a:moveTo>
                <a:lnTo>
                  <a:pt x="393" y="558"/>
                </a:lnTo>
                <a:lnTo>
                  <a:pt x="0" y="2146"/>
                </a:lnTo>
                <a:lnTo>
                  <a:pt x="152" y="2870"/>
                </a:lnTo>
                <a:lnTo>
                  <a:pt x="901" y="3047"/>
                </a:lnTo>
                <a:lnTo>
                  <a:pt x="1358" y="2476"/>
                </a:lnTo>
                <a:lnTo>
                  <a:pt x="1752" y="901"/>
                </a:lnTo>
                <a:lnTo>
                  <a:pt x="1612" y="177"/>
                </a:lnTo>
                <a:lnTo>
                  <a:pt x="850" y="0"/>
                </a:lnTo>
                <a:close/>
              </a:path>
            </a:pathLst>
          </a:custGeom>
          <a:solidFill>
            <a:srgbClr val="FEBC1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491366" y="242534"/>
            <a:ext cx="2715" cy="1629"/>
          </a:xfrm>
          <a:custGeom>
            <a:avLst/>
            <a:gdLst/>
            <a:ahLst/>
            <a:cxnLst/>
            <a:rect l="l" t="t" r="r" b="b"/>
            <a:pathLst>
              <a:path w="3175" h="1904">
                <a:moveTo>
                  <a:pt x="901" y="0"/>
                </a:moveTo>
                <a:lnTo>
                  <a:pt x="177" y="139"/>
                </a:lnTo>
                <a:lnTo>
                  <a:pt x="0" y="901"/>
                </a:lnTo>
                <a:lnTo>
                  <a:pt x="558" y="1358"/>
                </a:lnTo>
                <a:lnTo>
                  <a:pt x="2146" y="1752"/>
                </a:lnTo>
                <a:lnTo>
                  <a:pt x="2857" y="1600"/>
                </a:lnTo>
                <a:lnTo>
                  <a:pt x="3048" y="850"/>
                </a:lnTo>
                <a:lnTo>
                  <a:pt x="2476" y="393"/>
                </a:lnTo>
                <a:lnTo>
                  <a:pt x="901" y="0"/>
                </a:lnTo>
                <a:close/>
              </a:path>
            </a:pathLst>
          </a:custGeom>
          <a:solidFill>
            <a:srgbClr val="FEBC1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495807" y="243630"/>
            <a:ext cx="2715" cy="1629"/>
          </a:xfrm>
          <a:custGeom>
            <a:avLst/>
            <a:gdLst/>
            <a:ahLst/>
            <a:cxnLst/>
            <a:rect l="l" t="t" r="r" b="b"/>
            <a:pathLst>
              <a:path w="3175" h="1904">
                <a:moveTo>
                  <a:pt x="901" y="0"/>
                </a:moveTo>
                <a:lnTo>
                  <a:pt x="177" y="139"/>
                </a:lnTo>
                <a:lnTo>
                  <a:pt x="0" y="901"/>
                </a:lnTo>
                <a:lnTo>
                  <a:pt x="558" y="1358"/>
                </a:lnTo>
                <a:lnTo>
                  <a:pt x="2146" y="1752"/>
                </a:lnTo>
                <a:lnTo>
                  <a:pt x="2857" y="1600"/>
                </a:lnTo>
                <a:lnTo>
                  <a:pt x="3048" y="850"/>
                </a:lnTo>
                <a:lnTo>
                  <a:pt x="2476" y="393"/>
                </a:lnTo>
                <a:lnTo>
                  <a:pt x="901" y="0"/>
                </a:lnTo>
                <a:close/>
              </a:path>
            </a:pathLst>
          </a:custGeom>
          <a:solidFill>
            <a:srgbClr val="FEBC1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4498001" y="242272"/>
            <a:ext cx="5973" cy="5430"/>
          </a:xfrm>
          <a:custGeom>
            <a:avLst/>
            <a:gdLst/>
            <a:ahLst/>
            <a:cxnLst/>
            <a:rect l="l" t="t" r="r" b="b"/>
            <a:pathLst>
              <a:path w="6985" h="6350">
                <a:moveTo>
                  <a:pt x="4826" y="5740"/>
                </a:moveTo>
                <a:lnTo>
                  <a:pt x="4546" y="5740"/>
                </a:lnTo>
                <a:lnTo>
                  <a:pt x="4686" y="5956"/>
                </a:lnTo>
                <a:lnTo>
                  <a:pt x="4826" y="5740"/>
                </a:lnTo>
                <a:close/>
              </a:path>
              <a:path w="6985" h="6350">
                <a:moveTo>
                  <a:pt x="2146" y="1993"/>
                </a:moveTo>
                <a:lnTo>
                  <a:pt x="711" y="2273"/>
                </a:lnTo>
                <a:lnTo>
                  <a:pt x="0" y="3987"/>
                </a:lnTo>
                <a:lnTo>
                  <a:pt x="850" y="5105"/>
                </a:lnTo>
                <a:lnTo>
                  <a:pt x="3086" y="5918"/>
                </a:lnTo>
                <a:lnTo>
                  <a:pt x="3924" y="5943"/>
                </a:lnTo>
                <a:lnTo>
                  <a:pt x="4546" y="5740"/>
                </a:lnTo>
                <a:lnTo>
                  <a:pt x="4826" y="5740"/>
                </a:lnTo>
                <a:lnTo>
                  <a:pt x="5753" y="4318"/>
                </a:lnTo>
                <a:lnTo>
                  <a:pt x="6362" y="2933"/>
                </a:lnTo>
                <a:lnTo>
                  <a:pt x="6415" y="2730"/>
                </a:lnTo>
                <a:lnTo>
                  <a:pt x="4089" y="2730"/>
                </a:lnTo>
                <a:lnTo>
                  <a:pt x="3746" y="2565"/>
                </a:lnTo>
                <a:lnTo>
                  <a:pt x="2146" y="1993"/>
                </a:lnTo>
                <a:close/>
              </a:path>
              <a:path w="6985" h="6350">
                <a:moveTo>
                  <a:pt x="5930" y="0"/>
                </a:moveTo>
                <a:lnTo>
                  <a:pt x="4813" y="762"/>
                </a:lnTo>
                <a:lnTo>
                  <a:pt x="4190" y="2235"/>
                </a:lnTo>
                <a:lnTo>
                  <a:pt x="4089" y="2730"/>
                </a:lnTo>
                <a:lnTo>
                  <a:pt x="6415" y="2730"/>
                </a:lnTo>
                <a:lnTo>
                  <a:pt x="6718" y="1562"/>
                </a:lnTo>
                <a:lnTo>
                  <a:pt x="6845" y="228"/>
                </a:lnTo>
                <a:lnTo>
                  <a:pt x="5930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472719" y="239210"/>
            <a:ext cx="9231" cy="7059"/>
          </a:xfrm>
          <a:custGeom>
            <a:avLst/>
            <a:gdLst/>
            <a:ahLst/>
            <a:cxnLst/>
            <a:rect l="l" t="t" r="r" b="b"/>
            <a:pathLst>
              <a:path w="10795" h="8254">
                <a:moveTo>
                  <a:pt x="5041" y="0"/>
                </a:moveTo>
                <a:lnTo>
                  <a:pt x="3009" y="355"/>
                </a:lnTo>
                <a:lnTo>
                  <a:pt x="2400" y="1701"/>
                </a:lnTo>
                <a:lnTo>
                  <a:pt x="2667" y="3175"/>
                </a:lnTo>
                <a:lnTo>
                  <a:pt x="2794" y="3708"/>
                </a:lnTo>
                <a:lnTo>
                  <a:pt x="2895" y="3937"/>
                </a:lnTo>
                <a:lnTo>
                  <a:pt x="1092" y="4241"/>
                </a:lnTo>
                <a:lnTo>
                  <a:pt x="0" y="5257"/>
                </a:lnTo>
                <a:lnTo>
                  <a:pt x="355" y="7226"/>
                </a:lnTo>
                <a:lnTo>
                  <a:pt x="1752" y="7810"/>
                </a:lnTo>
                <a:lnTo>
                  <a:pt x="4178" y="7391"/>
                </a:lnTo>
                <a:lnTo>
                  <a:pt x="4914" y="6985"/>
                </a:lnTo>
                <a:lnTo>
                  <a:pt x="5346" y="6477"/>
                </a:lnTo>
                <a:lnTo>
                  <a:pt x="9249" y="6477"/>
                </a:lnTo>
                <a:lnTo>
                  <a:pt x="10299" y="5499"/>
                </a:lnTo>
                <a:lnTo>
                  <a:pt x="9931" y="3543"/>
                </a:lnTo>
                <a:lnTo>
                  <a:pt x="9506" y="3365"/>
                </a:lnTo>
                <a:lnTo>
                  <a:pt x="6438" y="3365"/>
                </a:lnTo>
                <a:lnTo>
                  <a:pt x="6426" y="2819"/>
                </a:lnTo>
                <a:lnTo>
                  <a:pt x="6096" y="1054"/>
                </a:lnTo>
                <a:lnTo>
                  <a:pt x="5041" y="0"/>
                </a:lnTo>
                <a:close/>
              </a:path>
              <a:path w="10795" h="8254">
                <a:moveTo>
                  <a:pt x="9249" y="6477"/>
                </a:moveTo>
                <a:lnTo>
                  <a:pt x="5346" y="6477"/>
                </a:lnTo>
                <a:lnTo>
                  <a:pt x="5930" y="6807"/>
                </a:lnTo>
                <a:lnTo>
                  <a:pt x="6781" y="6946"/>
                </a:lnTo>
                <a:lnTo>
                  <a:pt x="9194" y="6527"/>
                </a:lnTo>
                <a:close/>
              </a:path>
              <a:path w="10795" h="8254">
                <a:moveTo>
                  <a:pt x="8534" y="2959"/>
                </a:moveTo>
                <a:lnTo>
                  <a:pt x="6807" y="3251"/>
                </a:lnTo>
                <a:lnTo>
                  <a:pt x="6438" y="3365"/>
                </a:lnTo>
                <a:lnTo>
                  <a:pt x="9506" y="3365"/>
                </a:lnTo>
                <a:lnTo>
                  <a:pt x="8534" y="2959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476944" y="245150"/>
            <a:ext cx="2715" cy="3801"/>
          </a:xfrm>
          <a:custGeom>
            <a:avLst/>
            <a:gdLst/>
            <a:ahLst/>
            <a:cxnLst/>
            <a:rect l="l" t="t" r="r" b="b"/>
            <a:pathLst>
              <a:path w="3175" h="4445">
                <a:moveTo>
                  <a:pt x="1333" y="0"/>
                </a:moveTo>
                <a:lnTo>
                  <a:pt x="0" y="368"/>
                </a:lnTo>
                <a:lnTo>
                  <a:pt x="888" y="2730"/>
                </a:lnTo>
                <a:lnTo>
                  <a:pt x="177" y="4013"/>
                </a:lnTo>
                <a:lnTo>
                  <a:pt x="2832" y="3225"/>
                </a:lnTo>
                <a:lnTo>
                  <a:pt x="1765" y="2514"/>
                </a:lnTo>
                <a:lnTo>
                  <a:pt x="1333" y="0"/>
                </a:lnTo>
                <a:close/>
              </a:path>
            </a:pathLst>
          </a:custGeom>
          <a:solidFill>
            <a:srgbClr val="FEBC1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4475847" y="240459"/>
            <a:ext cx="1629" cy="2715"/>
          </a:xfrm>
          <a:custGeom>
            <a:avLst/>
            <a:gdLst/>
            <a:ahLst/>
            <a:cxnLst/>
            <a:rect l="l" t="t" r="r" b="b"/>
            <a:pathLst>
              <a:path w="1904" h="3175">
                <a:moveTo>
                  <a:pt x="901" y="0"/>
                </a:moveTo>
                <a:lnTo>
                  <a:pt x="139" y="177"/>
                </a:lnTo>
                <a:lnTo>
                  <a:pt x="0" y="901"/>
                </a:lnTo>
                <a:lnTo>
                  <a:pt x="393" y="2476"/>
                </a:lnTo>
                <a:lnTo>
                  <a:pt x="850" y="3047"/>
                </a:lnTo>
                <a:lnTo>
                  <a:pt x="1600" y="2870"/>
                </a:lnTo>
                <a:lnTo>
                  <a:pt x="1752" y="2146"/>
                </a:lnTo>
                <a:lnTo>
                  <a:pt x="1358" y="558"/>
                </a:lnTo>
                <a:lnTo>
                  <a:pt x="901" y="0"/>
                </a:lnTo>
                <a:close/>
              </a:path>
            </a:pathLst>
          </a:custGeom>
          <a:solidFill>
            <a:srgbClr val="FEBC1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4478063" y="242685"/>
            <a:ext cx="2715" cy="1629"/>
          </a:xfrm>
          <a:custGeom>
            <a:avLst/>
            <a:gdLst/>
            <a:ahLst/>
            <a:cxnLst/>
            <a:rect l="l" t="t" r="r" b="b"/>
            <a:pathLst>
              <a:path w="3175" h="1904">
                <a:moveTo>
                  <a:pt x="2146" y="0"/>
                </a:moveTo>
                <a:lnTo>
                  <a:pt x="571" y="393"/>
                </a:lnTo>
                <a:lnTo>
                  <a:pt x="0" y="850"/>
                </a:lnTo>
                <a:lnTo>
                  <a:pt x="190" y="1600"/>
                </a:lnTo>
                <a:lnTo>
                  <a:pt x="901" y="1752"/>
                </a:lnTo>
                <a:lnTo>
                  <a:pt x="2489" y="1358"/>
                </a:lnTo>
                <a:lnTo>
                  <a:pt x="3048" y="901"/>
                </a:lnTo>
                <a:lnTo>
                  <a:pt x="2870" y="139"/>
                </a:lnTo>
                <a:lnTo>
                  <a:pt x="2146" y="0"/>
                </a:lnTo>
                <a:close/>
              </a:path>
            </a:pathLst>
          </a:custGeom>
          <a:solidFill>
            <a:srgbClr val="FEBC1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4473620" y="243782"/>
            <a:ext cx="2715" cy="1629"/>
          </a:xfrm>
          <a:custGeom>
            <a:avLst/>
            <a:gdLst/>
            <a:ahLst/>
            <a:cxnLst/>
            <a:rect l="l" t="t" r="r" b="b"/>
            <a:pathLst>
              <a:path w="3175" h="1904">
                <a:moveTo>
                  <a:pt x="2146" y="0"/>
                </a:moveTo>
                <a:lnTo>
                  <a:pt x="571" y="393"/>
                </a:lnTo>
                <a:lnTo>
                  <a:pt x="0" y="850"/>
                </a:lnTo>
                <a:lnTo>
                  <a:pt x="190" y="1600"/>
                </a:lnTo>
                <a:lnTo>
                  <a:pt x="901" y="1752"/>
                </a:lnTo>
                <a:lnTo>
                  <a:pt x="2489" y="1358"/>
                </a:lnTo>
                <a:lnTo>
                  <a:pt x="3048" y="901"/>
                </a:lnTo>
                <a:lnTo>
                  <a:pt x="2870" y="139"/>
                </a:lnTo>
                <a:lnTo>
                  <a:pt x="2146" y="0"/>
                </a:lnTo>
                <a:close/>
              </a:path>
            </a:pathLst>
          </a:custGeom>
          <a:solidFill>
            <a:srgbClr val="FEBC1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4468180" y="242424"/>
            <a:ext cx="5973" cy="5430"/>
          </a:xfrm>
          <a:custGeom>
            <a:avLst/>
            <a:gdLst/>
            <a:ahLst/>
            <a:cxnLst/>
            <a:rect l="l" t="t" r="r" b="b"/>
            <a:pathLst>
              <a:path w="6985" h="6350">
                <a:moveTo>
                  <a:pt x="914" y="0"/>
                </a:moveTo>
                <a:lnTo>
                  <a:pt x="0" y="228"/>
                </a:lnTo>
                <a:lnTo>
                  <a:pt x="127" y="1562"/>
                </a:lnTo>
                <a:lnTo>
                  <a:pt x="482" y="2933"/>
                </a:lnTo>
                <a:lnTo>
                  <a:pt x="1092" y="4318"/>
                </a:lnTo>
                <a:lnTo>
                  <a:pt x="2159" y="5956"/>
                </a:lnTo>
                <a:lnTo>
                  <a:pt x="2298" y="5740"/>
                </a:lnTo>
                <a:lnTo>
                  <a:pt x="4248" y="5740"/>
                </a:lnTo>
                <a:lnTo>
                  <a:pt x="5994" y="5105"/>
                </a:lnTo>
                <a:lnTo>
                  <a:pt x="6845" y="3987"/>
                </a:lnTo>
                <a:lnTo>
                  <a:pt x="6323" y="2730"/>
                </a:lnTo>
                <a:lnTo>
                  <a:pt x="2755" y="2730"/>
                </a:lnTo>
                <a:lnTo>
                  <a:pt x="2654" y="2235"/>
                </a:lnTo>
                <a:lnTo>
                  <a:pt x="2032" y="762"/>
                </a:lnTo>
                <a:lnTo>
                  <a:pt x="914" y="0"/>
                </a:lnTo>
                <a:close/>
              </a:path>
              <a:path w="6985" h="6350">
                <a:moveTo>
                  <a:pt x="4248" y="5740"/>
                </a:moveTo>
                <a:lnTo>
                  <a:pt x="2298" y="5740"/>
                </a:lnTo>
                <a:lnTo>
                  <a:pt x="2921" y="5943"/>
                </a:lnTo>
                <a:lnTo>
                  <a:pt x="3759" y="5918"/>
                </a:lnTo>
                <a:lnTo>
                  <a:pt x="4248" y="5740"/>
                </a:lnTo>
                <a:close/>
              </a:path>
              <a:path w="6985" h="6350">
                <a:moveTo>
                  <a:pt x="4699" y="1993"/>
                </a:moveTo>
                <a:lnTo>
                  <a:pt x="3098" y="2565"/>
                </a:lnTo>
                <a:lnTo>
                  <a:pt x="2755" y="2730"/>
                </a:lnTo>
                <a:lnTo>
                  <a:pt x="6323" y="2730"/>
                </a:lnTo>
                <a:lnTo>
                  <a:pt x="6134" y="2273"/>
                </a:lnTo>
                <a:lnTo>
                  <a:pt x="4699" y="1993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4476455" y="243271"/>
            <a:ext cx="1629" cy="1629"/>
          </a:xfrm>
          <a:custGeom>
            <a:avLst/>
            <a:gdLst/>
            <a:ahLst/>
            <a:cxnLst/>
            <a:rect l="l" t="t" r="r" b="b"/>
            <a:pathLst>
              <a:path w="1904" h="1904">
                <a:moveTo>
                  <a:pt x="1015" y="0"/>
                </a:moveTo>
                <a:lnTo>
                  <a:pt x="228" y="63"/>
                </a:lnTo>
                <a:lnTo>
                  <a:pt x="26" y="292"/>
                </a:lnTo>
                <a:lnTo>
                  <a:pt x="0" y="1181"/>
                </a:lnTo>
                <a:lnTo>
                  <a:pt x="342" y="1473"/>
                </a:lnTo>
                <a:lnTo>
                  <a:pt x="1130" y="1409"/>
                </a:lnTo>
                <a:lnTo>
                  <a:pt x="1325" y="1181"/>
                </a:lnTo>
                <a:lnTo>
                  <a:pt x="1358" y="292"/>
                </a:lnTo>
                <a:lnTo>
                  <a:pt x="101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4468657" y="243424"/>
            <a:ext cx="1086" cy="2715"/>
          </a:xfrm>
          <a:custGeom>
            <a:avLst/>
            <a:gdLst/>
            <a:ahLst/>
            <a:cxnLst/>
            <a:rect l="l" t="t" r="r" b="b"/>
            <a:pathLst>
              <a:path w="1270" h="3175">
                <a:moveTo>
                  <a:pt x="0" y="0"/>
                </a:moveTo>
                <a:lnTo>
                  <a:pt x="673" y="2679"/>
                </a:lnTo>
                <a:lnTo>
                  <a:pt x="1130" y="2527"/>
                </a:lnTo>
                <a:lnTo>
                  <a:pt x="1181" y="1816"/>
                </a:lnTo>
                <a:lnTo>
                  <a:pt x="673" y="520"/>
                </a:lnTo>
                <a:lnTo>
                  <a:pt x="304" y="101"/>
                </a:lnTo>
                <a:lnTo>
                  <a:pt x="0" y="0"/>
                </a:lnTo>
                <a:close/>
              </a:path>
            </a:pathLst>
          </a:custGeom>
          <a:solidFill>
            <a:srgbClr val="FEBC1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4470515" y="245020"/>
            <a:ext cx="2715" cy="1629"/>
          </a:xfrm>
          <a:custGeom>
            <a:avLst/>
            <a:gdLst/>
            <a:ahLst/>
            <a:cxnLst/>
            <a:rect l="l" t="t" r="r" b="b"/>
            <a:pathLst>
              <a:path w="3175" h="1904">
                <a:moveTo>
                  <a:pt x="1943" y="0"/>
                </a:moveTo>
                <a:lnTo>
                  <a:pt x="482" y="584"/>
                </a:lnTo>
                <a:lnTo>
                  <a:pt x="0" y="1104"/>
                </a:lnTo>
                <a:lnTo>
                  <a:pt x="266" y="1803"/>
                </a:lnTo>
                <a:lnTo>
                  <a:pt x="977" y="1841"/>
                </a:lnTo>
                <a:lnTo>
                  <a:pt x="2451" y="1257"/>
                </a:lnTo>
                <a:lnTo>
                  <a:pt x="2933" y="736"/>
                </a:lnTo>
                <a:lnTo>
                  <a:pt x="2654" y="50"/>
                </a:lnTo>
                <a:lnTo>
                  <a:pt x="1943" y="0"/>
                </a:lnTo>
                <a:close/>
              </a:path>
            </a:pathLst>
          </a:custGeom>
          <a:solidFill>
            <a:srgbClr val="FEBC1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4469493" y="246160"/>
            <a:ext cx="1086" cy="1086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495" y="0"/>
                </a:moveTo>
                <a:lnTo>
                  <a:pt x="0" y="63"/>
                </a:lnTo>
                <a:lnTo>
                  <a:pt x="19" y="254"/>
                </a:lnTo>
                <a:lnTo>
                  <a:pt x="546" y="1219"/>
                </a:lnTo>
                <a:lnTo>
                  <a:pt x="762" y="1092"/>
                </a:lnTo>
                <a:lnTo>
                  <a:pt x="812" y="254"/>
                </a:lnTo>
                <a:lnTo>
                  <a:pt x="49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4470297" y="247724"/>
            <a:ext cx="2715" cy="2715"/>
          </a:xfrm>
          <a:custGeom>
            <a:avLst/>
            <a:gdLst/>
            <a:ahLst/>
            <a:cxnLst/>
            <a:rect l="l" t="t" r="r" b="b"/>
            <a:pathLst>
              <a:path w="3175" h="3175">
                <a:moveTo>
                  <a:pt x="609" y="0"/>
                </a:moveTo>
                <a:lnTo>
                  <a:pt x="0" y="12"/>
                </a:lnTo>
                <a:lnTo>
                  <a:pt x="2070" y="3048"/>
                </a:lnTo>
                <a:lnTo>
                  <a:pt x="2959" y="2120"/>
                </a:lnTo>
                <a:lnTo>
                  <a:pt x="1841" y="1955"/>
                </a:lnTo>
                <a:lnTo>
                  <a:pt x="609" y="0"/>
                </a:lnTo>
                <a:close/>
              </a:path>
            </a:pathLst>
          </a:custGeom>
          <a:solidFill>
            <a:srgbClr val="FEBC1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4502355" y="243294"/>
            <a:ext cx="1086" cy="2715"/>
          </a:xfrm>
          <a:custGeom>
            <a:avLst/>
            <a:gdLst/>
            <a:ahLst/>
            <a:cxnLst/>
            <a:rect l="l" t="t" r="r" b="b"/>
            <a:pathLst>
              <a:path w="1270" h="3175">
                <a:moveTo>
                  <a:pt x="1117" y="0"/>
                </a:moveTo>
                <a:lnTo>
                  <a:pt x="825" y="139"/>
                </a:lnTo>
                <a:lnTo>
                  <a:pt x="508" y="533"/>
                </a:lnTo>
                <a:lnTo>
                  <a:pt x="0" y="1778"/>
                </a:lnTo>
                <a:lnTo>
                  <a:pt x="50" y="2489"/>
                </a:lnTo>
                <a:lnTo>
                  <a:pt x="419" y="2641"/>
                </a:lnTo>
                <a:lnTo>
                  <a:pt x="1117" y="0"/>
                </a:lnTo>
                <a:close/>
              </a:path>
            </a:pathLst>
          </a:custGeom>
          <a:solidFill>
            <a:srgbClr val="FEBC1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4499021" y="244868"/>
            <a:ext cx="2715" cy="1629"/>
          </a:xfrm>
          <a:custGeom>
            <a:avLst/>
            <a:gdLst/>
            <a:ahLst/>
            <a:cxnLst/>
            <a:rect l="l" t="t" r="r" b="b"/>
            <a:pathLst>
              <a:path w="3175" h="1904">
                <a:moveTo>
                  <a:pt x="977" y="0"/>
                </a:moveTo>
                <a:lnTo>
                  <a:pt x="266" y="50"/>
                </a:lnTo>
                <a:lnTo>
                  <a:pt x="0" y="736"/>
                </a:lnTo>
                <a:lnTo>
                  <a:pt x="482" y="1257"/>
                </a:lnTo>
                <a:lnTo>
                  <a:pt x="1955" y="1841"/>
                </a:lnTo>
                <a:lnTo>
                  <a:pt x="2654" y="1803"/>
                </a:lnTo>
                <a:lnTo>
                  <a:pt x="2933" y="1104"/>
                </a:lnTo>
                <a:lnTo>
                  <a:pt x="2451" y="584"/>
                </a:lnTo>
                <a:lnTo>
                  <a:pt x="977" y="0"/>
                </a:lnTo>
                <a:close/>
              </a:path>
            </a:pathLst>
          </a:custGeom>
          <a:solidFill>
            <a:srgbClr val="FEBC1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4501791" y="245997"/>
            <a:ext cx="1086" cy="1086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381" y="0"/>
                </a:moveTo>
                <a:lnTo>
                  <a:pt x="63" y="254"/>
                </a:lnTo>
                <a:lnTo>
                  <a:pt x="0" y="850"/>
                </a:lnTo>
                <a:lnTo>
                  <a:pt x="127" y="1079"/>
                </a:lnTo>
                <a:lnTo>
                  <a:pt x="317" y="1206"/>
                </a:lnTo>
                <a:lnTo>
                  <a:pt x="927" y="101"/>
                </a:lnTo>
                <a:lnTo>
                  <a:pt x="723" y="38"/>
                </a:lnTo>
                <a:lnTo>
                  <a:pt x="38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4499217" y="247562"/>
            <a:ext cx="2715" cy="2715"/>
          </a:xfrm>
          <a:custGeom>
            <a:avLst/>
            <a:gdLst/>
            <a:ahLst/>
            <a:cxnLst/>
            <a:rect l="l" t="t" r="r" b="b"/>
            <a:pathLst>
              <a:path w="3175" h="3175">
                <a:moveTo>
                  <a:pt x="2362" y="0"/>
                </a:moveTo>
                <a:lnTo>
                  <a:pt x="1117" y="1968"/>
                </a:lnTo>
                <a:lnTo>
                  <a:pt x="0" y="2133"/>
                </a:lnTo>
                <a:lnTo>
                  <a:pt x="888" y="3073"/>
                </a:lnTo>
                <a:lnTo>
                  <a:pt x="2959" y="25"/>
                </a:lnTo>
                <a:lnTo>
                  <a:pt x="2362" y="0"/>
                </a:lnTo>
                <a:close/>
              </a:path>
            </a:pathLst>
          </a:custGeom>
          <a:solidFill>
            <a:srgbClr val="FEBC1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4492071" y="249722"/>
            <a:ext cx="2172" cy="2172"/>
          </a:xfrm>
          <a:custGeom>
            <a:avLst/>
            <a:gdLst/>
            <a:ahLst/>
            <a:cxnLst/>
            <a:rect l="l" t="t" r="r" b="b"/>
            <a:pathLst>
              <a:path w="2539" h="2539">
                <a:moveTo>
                  <a:pt x="1028" y="0"/>
                </a:moveTo>
                <a:lnTo>
                  <a:pt x="1600" y="0"/>
                </a:lnTo>
                <a:lnTo>
                  <a:pt x="2057" y="457"/>
                </a:lnTo>
                <a:lnTo>
                  <a:pt x="2057" y="1028"/>
                </a:lnTo>
                <a:lnTo>
                  <a:pt x="2057" y="1587"/>
                </a:lnTo>
                <a:lnTo>
                  <a:pt x="1600" y="2044"/>
                </a:lnTo>
                <a:lnTo>
                  <a:pt x="1028" y="2044"/>
                </a:lnTo>
                <a:lnTo>
                  <a:pt x="469" y="2044"/>
                </a:lnTo>
                <a:lnTo>
                  <a:pt x="0" y="1587"/>
                </a:lnTo>
                <a:lnTo>
                  <a:pt x="0" y="1028"/>
                </a:lnTo>
                <a:lnTo>
                  <a:pt x="0" y="457"/>
                </a:lnTo>
                <a:lnTo>
                  <a:pt x="469" y="0"/>
                </a:lnTo>
                <a:lnTo>
                  <a:pt x="1028" y="0"/>
                </a:lnTo>
                <a:close/>
              </a:path>
            </a:pathLst>
          </a:custGeom>
          <a:ln w="3657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4492071" y="249722"/>
            <a:ext cx="2172" cy="2172"/>
          </a:xfrm>
          <a:custGeom>
            <a:avLst/>
            <a:gdLst/>
            <a:ahLst/>
            <a:cxnLst/>
            <a:rect l="l" t="t" r="r" b="b"/>
            <a:pathLst>
              <a:path w="2539" h="2539">
                <a:moveTo>
                  <a:pt x="1600" y="0"/>
                </a:moveTo>
                <a:lnTo>
                  <a:pt x="469" y="0"/>
                </a:lnTo>
                <a:lnTo>
                  <a:pt x="0" y="457"/>
                </a:lnTo>
                <a:lnTo>
                  <a:pt x="0" y="1587"/>
                </a:lnTo>
                <a:lnTo>
                  <a:pt x="469" y="2044"/>
                </a:lnTo>
                <a:lnTo>
                  <a:pt x="1600" y="2044"/>
                </a:lnTo>
                <a:lnTo>
                  <a:pt x="2057" y="1587"/>
                </a:lnTo>
                <a:lnTo>
                  <a:pt x="2057" y="457"/>
                </a:lnTo>
                <a:lnTo>
                  <a:pt x="16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4483188" y="258692"/>
            <a:ext cx="103712" cy="91223"/>
          </a:xfrm>
          <a:custGeom>
            <a:avLst/>
            <a:gdLst/>
            <a:ahLst/>
            <a:cxnLst/>
            <a:rect l="l" t="t" r="r" b="b"/>
            <a:pathLst>
              <a:path w="121285" h="106679">
                <a:moveTo>
                  <a:pt x="12280" y="0"/>
                </a:moveTo>
                <a:lnTo>
                  <a:pt x="10604" y="711"/>
                </a:lnTo>
                <a:lnTo>
                  <a:pt x="12052" y="3606"/>
                </a:lnTo>
                <a:lnTo>
                  <a:pt x="14147" y="4444"/>
                </a:lnTo>
                <a:lnTo>
                  <a:pt x="15455" y="4825"/>
                </a:lnTo>
                <a:lnTo>
                  <a:pt x="15633" y="5448"/>
                </a:lnTo>
                <a:lnTo>
                  <a:pt x="13144" y="7797"/>
                </a:lnTo>
                <a:lnTo>
                  <a:pt x="10464" y="9842"/>
                </a:lnTo>
                <a:lnTo>
                  <a:pt x="5753" y="13512"/>
                </a:lnTo>
                <a:lnTo>
                  <a:pt x="7607" y="15341"/>
                </a:lnTo>
                <a:lnTo>
                  <a:pt x="4216" y="20573"/>
                </a:lnTo>
                <a:lnTo>
                  <a:pt x="5968" y="20777"/>
                </a:lnTo>
                <a:lnTo>
                  <a:pt x="5372" y="23583"/>
                </a:lnTo>
                <a:lnTo>
                  <a:pt x="2552" y="24358"/>
                </a:lnTo>
                <a:lnTo>
                  <a:pt x="0" y="106248"/>
                </a:lnTo>
                <a:lnTo>
                  <a:pt x="2539" y="106527"/>
                </a:lnTo>
                <a:lnTo>
                  <a:pt x="7607" y="106527"/>
                </a:lnTo>
                <a:lnTo>
                  <a:pt x="16624" y="105968"/>
                </a:lnTo>
                <a:lnTo>
                  <a:pt x="26771" y="103708"/>
                </a:lnTo>
                <a:lnTo>
                  <a:pt x="31559" y="100888"/>
                </a:lnTo>
                <a:lnTo>
                  <a:pt x="27609" y="96380"/>
                </a:lnTo>
                <a:lnTo>
                  <a:pt x="23101" y="91300"/>
                </a:lnTo>
                <a:lnTo>
                  <a:pt x="24231" y="88772"/>
                </a:lnTo>
                <a:lnTo>
                  <a:pt x="26200" y="88201"/>
                </a:lnTo>
                <a:lnTo>
                  <a:pt x="42755" y="88201"/>
                </a:lnTo>
                <a:lnTo>
                  <a:pt x="46215" y="83972"/>
                </a:lnTo>
                <a:lnTo>
                  <a:pt x="51561" y="75806"/>
                </a:lnTo>
                <a:lnTo>
                  <a:pt x="46917" y="66497"/>
                </a:lnTo>
                <a:lnTo>
                  <a:pt x="31559" y="66497"/>
                </a:lnTo>
                <a:lnTo>
                  <a:pt x="31280" y="65366"/>
                </a:lnTo>
                <a:lnTo>
                  <a:pt x="31280" y="61429"/>
                </a:lnTo>
                <a:lnTo>
                  <a:pt x="33248" y="60299"/>
                </a:lnTo>
                <a:lnTo>
                  <a:pt x="41706" y="59169"/>
                </a:lnTo>
                <a:lnTo>
                  <a:pt x="112310" y="59169"/>
                </a:lnTo>
                <a:lnTo>
                  <a:pt x="111874" y="58889"/>
                </a:lnTo>
                <a:lnTo>
                  <a:pt x="107924" y="56070"/>
                </a:lnTo>
                <a:lnTo>
                  <a:pt x="81833" y="36131"/>
                </a:lnTo>
                <a:lnTo>
                  <a:pt x="27939" y="36131"/>
                </a:lnTo>
                <a:lnTo>
                  <a:pt x="23342" y="27876"/>
                </a:lnTo>
                <a:lnTo>
                  <a:pt x="23329" y="22148"/>
                </a:lnTo>
                <a:lnTo>
                  <a:pt x="30073" y="11798"/>
                </a:lnTo>
                <a:lnTo>
                  <a:pt x="32575" y="8394"/>
                </a:lnTo>
                <a:lnTo>
                  <a:pt x="33545" y="1854"/>
                </a:lnTo>
                <a:lnTo>
                  <a:pt x="26492" y="1854"/>
                </a:lnTo>
                <a:lnTo>
                  <a:pt x="18999" y="1803"/>
                </a:lnTo>
                <a:lnTo>
                  <a:pt x="14008" y="1142"/>
                </a:lnTo>
                <a:lnTo>
                  <a:pt x="12280" y="0"/>
                </a:lnTo>
                <a:close/>
              </a:path>
              <a:path w="121285" h="106679">
                <a:moveTo>
                  <a:pt x="38105" y="95821"/>
                </a:moveTo>
                <a:lnTo>
                  <a:pt x="33807" y="95821"/>
                </a:lnTo>
                <a:lnTo>
                  <a:pt x="33807" y="98348"/>
                </a:lnTo>
                <a:lnTo>
                  <a:pt x="34937" y="101739"/>
                </a:lnTo>
                <a:lnTo>
                  <a:pt x="37198" y="102577"/>
                </a:lnTo>
                <a:lnTo>
                  <a:pt x="37198" y="99758"/>
                </a:lnTo>
                <a:lnTo>
                  <a:pt x="38105" y="95821"/>
                </a:lnTo>
                <a:close/>
              </a:path>
              <a:path w="121285" h="106679">
                <a:moveTo>
                  <a:pt x="42755" y="88201"/>
                </a:moveTo>
                <a:lnTo>
                  <a:pt x="26200" y="88201"/>
                </a:lnTo>
                <a:lnTo>
                  <a:pt x="28740" y="89331"/>
                </a:lnTo>
                <a:lnTo>
                  <a:pt x="31559" y="92709"/>
                </a:lnTo>
                <a:lnTo>
                  <a:pt x="31000" y="93281"/>
                </a:lnTo>
                <a:lnTo>
                  <a:pt x="31000" y="96659"/>
                </a:lnTo>
                <a:lnTo>
                  <a:pt x="33807" y="95821"/>
                </a:lnTo>
                <a:lnTo>
                  <a:pt x="38105" y="95821"/>
                </a:lnTo>
                <a:lnTo>
                  <a:pt x="38887" y="92430"/>
                </a:lnTo>
                <a:lnTo>
                  <a:pt x="41135" y="90182"/>
                </a:lnTo>
                <a:lnTo>
                  <a:pt x="42755" y="88201"/>
                </a:lnTo>
                <a:close/>
              </a:path>
              <a:path w="121285" h="106679">
                <a:moveTo>
                  <a:pt x="120208" y="64528"/>
                </a:moveTo>
                <a:lnTo>
                  <a:pt x="80594" y="64528"/>
                </a:lnTo>
                <a:lnTo>
                  <a:pt x="85382" y="65938"/>
                </a:lnTo>
                <a:lnTo>
                  <a:pt x="90484" y="66779"/>
                </a:lnTo>
                <a:lnTo>
                  <a:pt x="97675" y="67170"/>
                </a:lnTo>
                <a:lnTo>
                  <a:pt x="105552" y="67084"/>
                </a:lnTo>
                <a:lnTo>
                  <a:pt x="112712" y="66497"/>
                </a:lnTo>
                <a:lnTo>
                  <a:pt x="121170" y="65366"/>
                </a:lnTo>
                <a:lnTo>
                  <a:pt x="120208" y="64528"/>
                </a:lnTo>
                <a:close/>
              </a:path>
              <a:path w="121285" h="106679">
                <a:moveTo>
                  <a:pt x="45935" y="64528"/>
                </a:moveTo>
                <a:lnTo>
                  <a:pt x="39446" y="64808"/>
                </a:lnTo>
                <a:lnTo>
                  <a:pt x="31559" y="66497"/>
                </a:lnTo>
                <a:lnTo>
                  <a:pt x="46917" y="66497"/>
                </a:lnTo>
                <a:lnTo>
                  <a:pt x="45935" y="64528"/>
                </a:lnTo>
                <a:close/>
              </a:path>
              <a:path w="121285" h="106679">
                <a:moveTo>
                  <a:pt x="112310" y="59169"/>
                </a:moveTo>
                <a:lnTo>
                  <a:pt x="41706" y="59169"/>
                </a:lnTo>
                <a:lnTo>
                  <a:pt x="48463" y="59740"/>
                </a:lnTo>
                <a:lnTo>
                  <a:pt x="56349" y="61429"/>
                </a:lnTo>
                <a:lnTo>
                  <a:pt x="63398" y="64808"/>
                </a:lnTo>
                <a:lnTo>
                  <a:pt x="75793" y="65938"/>
                </a:lnTo>
                <a:lnTo>
                  <a:pt x="80594" y="64528"/>
                </a:lnTo>
                <a:lnTo>
                  <a:pt x="120208" y="64528"/>
                </a:lnTo>
                <a:lnTo>
                  <a:pt x="118910" y="63398"/>
                </a:lnTo>
                <a:lnTo>
                  <a:pt x="112310" y="59169"/>
                </a:lnTo>
                <a:close/>
              </a:path>
              <a:path w="121285" h="106679">
                <a:moveTo>
                  <a:pt x="49515" y="15641"/>
                </a:moveTo>
                <a:lnTo>
                  <a:pt x="42824" y="16319"/>
                </a:lnTo>
                <a:lnTo>
                  <a:pt x="32969" y="19138"/>
                </a:lnTo>
                <a:lnTo>
                  <a:pt x="33807" y="27876"/>
                </a:lnTo>
                <a:lnTo>
                  <a:pt x="34378" y="32956"/>
                </a:lnTo>
                <a:lnTo>
                  <a:pt x="36067" y="34645"/>
                </a:lnTo>
                <a:lnTo>
                  <a:pt x="29298" y="35217"/>
                </a:lnTo>
                <a:lnTo>
                  <a:pt x="27939" y="36131"/>
                </a:lnTo>
                <a:lnTo>
                  <a:pt x="81833" y="36131"/>
                </a:lnTo>
                <a:lnTo>
                  <a:pt x="74081" y="30224"/>
                </a:lnTo>
                <a:lnTo>
                  <a:pt x="64996" y="23583"/>
                </a:lnTo>
                <a:lnTo>
                  <a:pt x="60146" y="20203"/>
                </a:lnTo>
                <a:lnTo>
                  <a:pt x="55122" y="17235"/>
                </a:lnTo>
                <a:lnTo>
                  <a:pt x="49515" y="15641"/>
                </a:lnTo>
                <a:close/>
              </a:path>
              <a:path w="121285" h="106679">
                <a:moveTo>
                  <a:pt x="30289" y="1155"/>
                </a:moveTo>
                <a:lnTo>
                  <a:pt x="26492" y="1854"/>
                </a:lnTo>
                <a:lnTo>
                  <a:pt x="33545" y="1854"/>
                </a:lnTo>
                <a:lnTo>
                  <a:pt x="33566" y="1714"/>
                </a:lnTo>
                <a:lnTo>
                  <a:pt x="30289" y="115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4507981" y="263525"/>
            <a:ext cx="9231" cy="8688"/>
          </a:xfrm>
          <a:custGeom>
            <a:avLst/>
            <a:gdLst/>
            <a:ahLst/>
            <a:cxnLst/>
            <a:rect l="l" t="t" r="r" b="b"/>
            <a:pathLst>
              <a:path w="10795" h="10160">
                <a:moveTo>
                  <a:pt x="3822" y="0"/>
                </a:moveTo>
                <a:lnTo>
                  <a:pt x="8254" y="1511"/>
                </a:lnTo>
                <a:lnTo>
                  <a:pt x="9423" y="3759"/>
                </a:lnTo>
                <a:lnTo>
                  <a:pt x="10579" y="5956"/>
                </a:lnTo>
                <a:lnTo>
                  <a:pt x="10579" y="7785"/>
                </a:lnTo>
                <a:lnTo>
                  <a:pt x="8940" y="9613"/>
                </a:lnTo>
                <a:lnTo>
                  <a:pt x="8585" y="9080"/>
                </a:lnTo>
                <a:lnTo>
                  <a:pt x="8407" y="8394"/>
                </a:lnTo>
                <a:lnTo>
                  <a:pt x="8064" y="7061"/>
                </a:lnTo>
                <a:lnTo>
                  <a:pt x="4000" y="7302"/>
                </a:lnTo>
                <a:lnTo>
                  <a:pt x="2844" y="7810"/>
                </a:lnTo>
                <a:lnTo>
                  <a:pt x="1181" y="8521"/>
                </a:lnTo>
                <a:lnTo>
                  <a:pt x="0" y="8077"/>
                </a:lnTo>
                <a:lnTo>
                  <a:pt x="228" y="7315"/>
                </a:lnTo>
                <a:lnTo>
                  <a:pt x="3822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4507981" y="263525"/>
            <a:ext cx="9231" cy="8688"/>
          </a:xfrm>
          <a:custGeom>
            <a:avLst/>
            <a:gdLst/>
            <a:ahLst/>
            <a:cxnLst/>
            <a:rect l="l" t="t" r="r" b="b"/>
            <a:pathLst>
              <a:path w="10795" h="10160">
                <a:moveTo>
                  <a:pt x="10579" y="7061"/>
                </a:moveTo>
                <a:lnTo>
                  <a:pt x="8064" y="7061"/>
                </a:lnTo>
                <a:lnTo>
                  <a:pt x="8585" y="9080"/>
                </a:lnTo>
                <a:lnTo>
                  <a:pt x="8940" y="9613"/>
                </a:lnTo>
                <a:lnTo>
                  <a:pt x="10579" y="7785"/>
                </a:lnTo>
                <a:lnTo>
                  <a:pt x="10579" y="7061"/>
                </a:lnTo>
                <a:close/>
              </a:path>
              <a:path w="10795" h="10160">
                <a:moveTo>
                  <a:pt x="3822" y="0"/>
                </a:moveTo>
                <a:lnTo>
                  <a:pt x="228" y="7315"/>
                </a:lnTo>
                <a:lnTo>
                  <a:pt x="0" y="8077"/>
                </a:lnTo>
                <a:lnTo>
                  <a:pt x="1181" y="8521"/>
                </a:lnTo>
                <a:lnTo>
                  <a:pt x="4000" y="7302"/>
                </a:lnTo>
                <a:lnTo>
                  <a:pt x="8064" y="7061"/>
                </a:lnTo>
                <a:lnTo>
                  <a:pt x="10579" y="7061"/>
                </a:lnTo>
                <a:lnTo>
                  <a:pt x="10579" y="5956"/>
                </a:lnTo>
                <a:lnTo>
                  <a:pt x="8254" y="1511"/>
                </a:lnTo>
                <a:lnTo>
                  <a:pt x="3822" y="0"/>
                </a:lnTo>
                <a:close/>
              </a:path>
            </a:pathLst>
          </a:custGeom>
          <a:solidFill>
            <a:srgbClr val="FEBC1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4506255" y="269781"/>
            <a:ext cx="9231" cy="3801"/>
          </a:xfrm>
          <a:custGeom>
            <a:avLst/>
            <a:gdLst/>
            <a:ahLst/>
            <a:cxnLst/>
            <a:rect l="l" t="t" r="r" b="b"/>
            <a:pathLst>
              <a:path w="10795" h="4445">
                <a:moveTo>
                  <a:pt x="1993" y="0"/>
                </a:moveTo>
                <a:lnTo>
                  <a:pt x="2260" y="0"/>
                </a:lnTo>
                <a:lnTo>
                  <a:pt x="1993" y="546"/>
                </a:lnTo>
                <a:lnTo>
                  <a:pt x="2895" y="1346"/>
                </a:lnTo>
                <a:lnTo>
                  <a:pt x="4876" y="482"/>
                </a:lnTo>
                <a:lnTo>
                  <a:pt x="5346" y="279"/>
                </a:lnTo>
                <a:lnTo>
                  <a:pt x="6248" y="139"/>
                </a:lnTo>
                <a:lnTo>
                  <a:pt x="7200" y="139"/>
                </a:lnTo>
                <a:lnTo>
                  <a:pt x="8293" y="203"/>
                </a:lnTo>
                <a:lnTo>
                  <a:pt x="9550" y="279"/>
                </a:lnTo>
                <a:lnTo>
                  <a:pt x="9842" y="774"/>
                </a:lnTo>
                <a:lnTo>
                  <a:pt x="10185" y="1371"/>
                </a:lnTo>
                <a:lnTo>
                  <a:pt x="10185" y="2730"/>
                </a:lnTo>
                <a:lnTo>
                  <a:pt x="9740" y="2679"/>
                </a:lnTo>
                <a:lnTo>
                  <a:pt x="9309" y="2628"/>
                </a:lnTo>
                <a:lnTo>
                  <a:pt x="8864" y="2247"/>
                </a:lnTo>
                <a:lnTo>
                  <a:pt x="7746" y="2336"/>
                </a:lnTo>
                <a:lnTo>
                  <a:pt x="6629" y="2438"/>
                </a:lnTo>
                <a:lnTo>
                  <a:pt x="6337" y="2679"/>
                </a:lnTo>
                <a:lnTo>
                  <a:pt x="4876" y="3124"/>
                </a:lnTo>
                <a:lnTo>
                  <a:pt x="3403" y="3556"/>
                </a:lnTo>
                <a:lnTo>
                  <a:pt x="1650" y="3848"/>
                </a:lnTo>
                <a:lnTo>
                  <a:pt x="825" y="3708"/>
                </a:lnTo>
                <a:lnTo>
                  <a:pt x="0" y="3556"/>
                </a:lnTo>
                <a:lnTo>
                  <a:pt x="88" y="2921"/>
                </a:lnTo>
                <a:lnTo>
                  <a:pt x="1993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4506255" y="269781"/>
            <a:ext cx="9231" cy="3801"/>
          </a:xfrm>
          <a:custGeom>
            <a:avLst/>
            <a:gdLst/>
            <a:ahLst/>
            <a:cxnLst/>
            <a:rect l="l" t="t" r="r" b="b"/>
            <a:pathLst>
              <a:path w="10795" h="4445">
                <a:moveTo>
                  <a:pt x="2260" y="0"/>
                </a:moveTo>
                <a:lnTo>
                  <a:pt x="1993" y="0"/>
                </a:lnTo>
                <a:lnTo>
                  <a:pt x="88" y="2921"/>
                </a:lnTo>
                <a:lnTo>
                  <a:pt x="0" y="3556"/>
                </a:lnTo>
                <a:lnTo>
                  <a:pt x="1650" y="3848"/>
                </a:lnTo>
                <a:lnTo>
                  <a:pt x="3403" y="3556"/>
                </a:lnTo>
                <a:lnTo>
                  <a:pt x="6337" y="2679"/>
                </a:lnTo>
                <a:lnTo>
                  <a:pt x="6629" y="2438"/>
                </a:lnTo>
                <a:lnTo>
                  <a:pt x="8864" y="2247"/>
                </a:lnTo>
                <a:lnTo>
                  <a:pt x="10185" y="2247"/>
                </a:lnTo>
                <a:lnTo>
                  <a:pt x="10170" y="1346"/>
                </a:lnTo>
                <a:lnTo>
                  <a:pt x="2895" y="1346"/>
                </a:lnTo>
                <a:lnTo>
                  <a:pt x="1993" y="546"/>
                </a:lnTo>
                <a:lnTo>
                  <a:pt x="2260" y="0"/>
                </a:lnTo>
                <a:close/>
              </a:path>
              <a:path w="10795" h="4445">
                <a:moveTo>
                  <a:pt x="10185" y="2247"/>
                </a:moveTo>
                <a:lnTo>
                  <a:pt x="8864" y="2247"/>
                </a:lnTo>
                <a:lnTo>
                  <a:pt x="9309" y="2628"/>
                </a:lnTo>
                <a:lnTo>
                  <a:pt x="10185" y="2730"/>
                </a:lnTo>
                <a:lnTo>
                  <a:pt x="10185" y="2247"/>
                </a:lnTo>
                <a:close/>
              </a:path>
              <a:path w="10795" h="4445">
                <a:moveTo>
                  <a:pt x="7200" y="139"/>
                </a:moveTo>
                <a:lnTo>
                  <a:pt x="6248" y="139"/>
                </a:lnTo>
                <a:lnTo>
                  <a:pt x="5346" y="279"/>
                </a:lnTo>
                <a:lnTo>
                  <a:pt x="2895" y="1346"/>
                </a:lnTo>
                <a:lnTo>
                  <a:pt x="10170" y="1346"/>
                </a:lnTo>
                <a:lnTo>
                  <a:pt x="9550" y="279"/>
                </a:lnTo>
                <a:lnTo>
                  <a:pt x="7200" y="139"/>
                </a:lnTo>
                <a:close/>
              </a:path>
            </a:pathLst>
          </a:custGeom>
          <a:solidFill>
            <a:srgbClr val="FEBC1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4503290" y="262754"/>
            <a:ext cx="6396" cy="35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4503290" y="262754"/>
            <a:ext cx="6516" cy="3801"/>
          </a:xfrm>
          <a:custGeom>
            <a:avLst/>
            <a:gdLst/>
            <a:ahLst/>
            <a:cxnLst/>
            <a:rect l="l" t="t" r="r" b="b"/>
            <a:pathLst>
              <a:path w="7620" h="4445">
                <a:moveTo>
                  <a:pt x="508" y="253"/>
                </a:moveTo>
                <a:lnTo>
                  <a:pt x="5689" y="0"/>
                </a:lnTo>
                <a:lnTo>
                  <a:pt x="6286" y="342"/>
                </a:lnTo>
                <a:lnTo>
                  <a:pt x="6883" y="673"/>
                </a:lnTo>
                <a:lnTo>
                  <a:pt x="7480" y="1739"/>
                </a:lnTo>
                <a:lnTo>
                  <a:pt x="7302" y="2336"/>
                </a:lnTo>
                <a:lnTo>
                  <a:pt x="7137" y="2933"/>
                </a:lnTo>
                <a:lnTo>
                  <a:pt x="6223" y="3136"/>
                </a:lnTo>
                <a:lnTo>
                  <a:pt x="5410" y="3606"/>
                </a:lnTo>
                <a:lnTo>
                  <a:pt x="4610" y="4076"/>
                </a:lnTo>
                <a:lnTo>
                  <a:pt x="3429" y="4190"/>
                </a:lnTo>
                <a:lnTo>
                  <a:pt x="2159" y="3555"/>
                </a:lnTo>
                <a:lnTo>
                  <a:pt x="876" y="2920"/>
                </a:lnTo>
                <a:lnTo>
                  <a:pt x="165" y="1993"/>
                </a:lnTo>
                <a:lnTo>
                  <a:pt x="88" y="1269"/>
                </a:lnTo>
                <a:lnTo>
                  <a:pt x="0" y="546"/>
                </a:lnTo>
                <a:lnTo>
                  <a:pt x="508" y="253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4506438" y="262884"/>
            <a:ext cx="2237" cy="1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4504055" y="272805"/>
            <a:ext cx="78288" cy="4284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4390949" y="272425"/>
            <a:ext cx="78288" cy="4284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4447841" y="312786"/>
            <a:ext cx="23324" cy="3139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4465398" y="312785"/>
            <a:ext cx="59230" cy="3630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4543025" y="363989"/>
            <a:ext cx="91600" cy="2786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4551898" y="385774"/>
            <a:ext cx="73945" cy="3331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3422516" y="1406666"/>
            <a:ext cx="13032" cy="7602"/>
          </a:xfrm>
          <a:custGeom>
            <a:avLst/>
            <a:gdLst/>
            <a:ahLst/>
            <a:cxnLst/>
            <a:rect l="l" t="t" r="r" b="b"/>
            <a:pathLst>
              <a:path w="15239" h="8889">
                <a:moveTo>
                  <a:pt x="13931" y="507"/>
                </a:moveTo>
                <a:lnTo>
                  <a:pt x="3568" y="0"/>
                </a:lnTo>
                <a:lnTo>
                  <a:pt x="2374" y="673"/>
                </a:lnTo>
                <a:lnTo>
                  <a:pt x="1181" y="1358"/>
                </a:lnTo>
                <a:lnTo>
                  <a:pt x="0" y="3492"/>
                </a:lnTo>
                <a:lnTo>
                  <a:pt x="342" y="4698"/>
                </a:lnTo>
                <a:lnTo>
                  <a:pt x="673" y="5892"/>
                </a:lnTo>
                <a:lnTo>
                  <a:pt x="2514" y="6299"/>
                </a:lnTo>
                <a:lnTo>
                  <a:pt x="4127" y="7238"/>
                </a:lnTo>
                <a:lnTo>
                  <a:pt x="5740" y="8178"/>
                </a:lnTo>
                <a:lnTo>
                  <a:pt x="8089" y="8420"/>
                </a:lnTo>
                <a:lnTo>
                  <a:pt x="10642" y="7137"/>
                </a:lnTo>
                <a:lnTo>
                  <a:pt x="13182" y="5867"/>
                </a:lnTo>
                <a:lnTo>
                  <a:pt x="14604" y="4013"/>
                </a:lnTo>
                <a:lnTo>
                  <a:pt x="14782" y="2552"/>
                </a:lnTo>
                <a:lnTo>
                  <a:pt x="14947" y="1104"/>
                </a:lnTo>
                <a:lnTo>
                  <a:pt x="13931" y="507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3424514" y="1406937"/>
            <a:ext cx="4474" cy="382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3424515" y="1406937"/>
            <a:ext cx="4887" cy="4344"/>
          </a:xfrm>
          <a:custGeom>
            <a:avLst/>
            <a:gdLst/>
            <a:ahLst/>
            <a:cxnLst/>
            <a:rect l="l" t="t" r="r" b="b"/>
            <a:pathLst>
              <a:path w="5714" h="5080">
                <a:moveTo>
                  <a:pt x="5232" y="12"/>
                </a:moveTo>
                <a:lnTo>
                  <a:pt x="3225" y="0"/>
                </a:lnTo>
                <a:lnTo>
                  <a:pt x="1308" y="50"/>
                </a:lnTo>
                <a:lnTo>
                  <a:pt x="431" y="241"/>
                </a:lnTo>
                <a:lnTo>
                  <a:pt x="0" y="914"/>
                </a:lnTo>
                <a:lnTo>
                  <a:pt x="723" y="2222"/>
                </a:lnTo>
                <a:lnTo>
                  <a:pt x="800" y="2933"/>
                </a:lnTo>
                <a:lnTo>
                  <a:pt x="888" y="3632"/>
                </a:lnTo>
                <a:lnTo>
                  <a:pt x="2247" y="4292"/>
                </a:lnTo>
                <a:lnTo>
                  <a:pt x="3263" y="4381"/>
                </a:lnTo>
                <a:lnTo>
                  <a:pt x="4292" y="4470"/>
                </a:lnTo>
                <a:lnTo>
                  <a:pt x="5054" y="3606"/>
                </a:lnTo>
                <a:lnTo>
                  <a:pt x="4889" y="2590"/>
                </a:lnTo>
                <a:lnTo>
                  <a:pt x="4711" y="1562"/>
                </a:lnTo>
                <a:lnTo>
                  <a:pt x="5308" y="25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3467031" y="1335024"/>
            <a:ext cx="4344" cy="4344"/>
          </a:xfrm>
          <a:custGeom>
            <a:avLst/>
            <a:gdLst/>
            <a:ahLst/>
            <a:cxnLst/>
            <a:rect l="l" t="t" r="r" b="b"/>
            <a:pathLst>
              <a:path w="5079" h="5080">
                <a:moveTo>
                  <a:pt x="3683" y="0"/>
                </a:moveTo>
                <a:lnTo>
                  <a:pt x="1066" y="0"/>
                </a:lnTo>
                <a:lnTo>
                  <a:pt x="0" y="1066"/>
                </a:lnTo>
                <a:lnTo>
                  <a:pt x="0" y="3708"/>
                </a:lnTo>
                <a:lnTo>
                  <a:pt x="1066" y="4775"/>
                </a:lnTo>
                <a:lnTo>
                  <a:pt x="3683" y="4775"/>
                </a:lnTo>
                <a:lnTo>
                  <a:pt x="4749" y="3708"/>
                </a:lnTo>
                <a:lnTo>
                  <a:pt x="4749" y="1066"/>
                </a:lnTo>
                <a:lnTo>
                  <a:pt x="368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3452692" y="1380210"/>
            <a:ext cx="3801" cy="3801"/>
          </a:xfrm>
          <a:custGeom>
            <a:avLst/>
            <a:gdLst/>
            <a:ahLst/>
            <a:cxnLst/>
            <a:rect l="l" t="t" r="r" b="b"/>
            <a:pathLst>
              <a:path w="4445" h="4444">
                <a:moveTo>
                  <a:pt x="2051" y="0"/>
                </a:moveTo>
                <a:lnTo>
                  <a:pt x="3178" y="0"/>
                </a:lnTo>
                <a:lnTo>
                  <a:pt x="4103" y="916"/>
                </a:lnTo>
                <a:lnTo>
                  <a:pt x="4103" y="2063"/>
                </a:lnTo>
                <a:lnTo>
                  <a:pt x="4103" y="3196"/>
                </a:lnTo>
                <a:lnTo>
                  <a:pt x="3178" y="4113"/>
                </a:lnTo>
                <a:lnTo>
                  <a:pt x="2051" y="4113"/>
                </a:lnTo>
                <a:lnTo>
                  <a:pt x="924" y="4113"/>
                </a:lnTo>
                <a:lnTo>
                  <a:pt x="0" y="3196"/>
                </a:lnTo>
                <a:lnTo>
                  <a:pt x="0" y="2063"/>
                </a:lnTo>
                <a:lnTo>
                  <a:pt x="0" y="916"/>
                </a:lnTo>
                <a:lnTo>
                  <a:pt x="924" y="0"/>
                </a:lnTo>
                <a:lnTo>
                  <a:pt x="2051" y="0"/>
                </a:lnTo>
                <a:close/>
              </a:path>
            </a:pathLst>
          </a:custGeom>
          <a:ln w="7327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3452696" y="1380462"/>
            <a:ext cx="3801" cy="3801"/>
          </a:xfrm>
          <a:custGeom>
            <a:avLst/>
            <a:gdLst/>
            <a:ahLst/>
            <a:cxnLst/>
            <a:rect l="l" t="t" r="r" b="b"/>
            <a:pathLst>
              <a:path w="4445" h="4444">
                <a:moveTo>
                  <a:pt x="3175" y="0"/>
                </a:moveTo>
                <a:lnTo>
                  <a:pt x="914" y="0"/>
                </a:lnTo>
                <a:lnTo>
                  <a:pt x="0" y="927"/>
                </a:lnTo>
                <a:lnTo>
                  <a:pt x="0" y="3200"/>
                </a:lnTo>
                <a:lnTo>
                  <a:pt x="914" y="4114"/>
                </a:lnTo>
                <a:lnTo>
                  <a:pt x="3175" y="4114"/>
                </a:lnTo>
                <a:lnTo>
                  <a:pt x="4089" y="3200"/>
                </a:lnTo>
                <a:lnTo>
                  <a:pt x="4089" y="927"/>
                </a:lnTo>
                <a:lnTo>
                  <a:pt x="317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3466478" y="1377324"/>
            <a:ext cx="5430" cy="5430"/>
          </a:xfrm>
          <a:custGeom>
            <a:avLst/>
            <a:gdLst/>
            <a:ahLst/>
            <a:cxnLst/>
            <a:rect l="l" t="t" r="r" b="b"/>
            <a:pathLst>
              <a:path w="6350" h="6350">
                <a:moveTo>
                  <a:pt x="3014" y="0"/>
                </a:moveTo>
                <a:lnTo>
                  <a:pt x="4686" y="0"/>
                </a:lnTo>
                <a:lnTo>
                  <a:pt x="6028" y="1362"/>
                </a:lnTo>
                <a:lnTo>
                  <a:pt x="6028" y="3031"/>
                </a:lnTo>
                <a:lnTo>
                  <a:pt x="6028" y="4712"/>
                </a:lnTo>
                <a:lnTo>
                  <a:pt x="4686" y="6074"/>
                </a:lnTo>
                <a:lnTo>
                  <a:pt x="3014" y="6074"/>
                </a:lnTo>
                <a:lnTo>
                  <a:pt x="1342" y="6074"/>
                </a:lnTo>
                <a:lnTo>
                  <a:pt x="0" y="4712"/>
                </a:lnTo>
                <a:lnTo>
                  <a:pt x="0" y="3031"/>
                </a:lnTo>
                <a:lnTo>
                  <a:pt x="0" y="1362"/>
                </a:lnTo>
                <a:lnTo>
                  <a:pt x="1342" y="0"/>
                </a:lnTo>
                <a:lnTo>
                  <a:pt x="3014" y="0"/>
                </a:lnTo>
                <a:close/>
              </a:path>
            </a:pathLst>
          </a:custGeom>
          <a:ln w="7327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3466477" y="1377583"/>
            <a:ext cx="5430" cy="5430"/>
          </a:xfrm>
          <a:custGeom>
            <a:avLst/>
            <a:gdLst/>
            <a:ahLst/>
            <a:cxnLst/>
            <a:rect l="l" t="t" r="r" b="b"/>
            <a:pathLst>
              <a:path w="6350" h="6350">
                <a:moveTo>
                  <a:pt x="4686" y="0"/>
                </a:moveTo>
                <a:lnTo>
                  <a:pt x="1358" y="0"/>
                </a:lnTo>
                <a:lnTo>
                  <a:pt x="0" y="1358"/>
                </a:lnTo>
                <a:lnTo>
                  <a:pt x="0" y="4711"/>
                </a:lnTo>
                <a:lnTo>
                  <a:pt x="1358" y="6070"/>
                </a:lnTo>
                <a:lnTo>
                  <a:pt x="4686" y="6070"/>
                </a:lnTo>
                <a:lnTo>
                  <a:pt x="6045" y="4711"/>
                </a:lnTo>
                <a:lnTo>
                  <a:pt x="6045" y="1358"/>
                </a:lnTo>
                <a:lnTo>
                  <a:pt x="468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3447657" y="1385826"/>
            <a:ext cx="42896" cy="5430"/>
          </a:xfrm>
          <a:custGeom>
            <a:avLst/>
            <a:gdLst/>
            <a:ahLst/>
            <a:cxnLst/>
            <a:rect l="l" t="t" r="r" b="b"/>
            <a:pathLst>
              <a:path w="50164" h="6350">
                <a:moveTo>
                  <a:pt x="25031" y="0"/>
                </a:moveTo>
                <a:lnTo>
                  <a:pt x="16989" y="421"/>
                </a:lnTo>
                <a:lnTo>
                  <a:pt x="9891" y="1601"/>
                </a:lnTo>
                <a:lnTo>
                  <a:pt x="4105" y="3412"/>
                </a:lnTo>
                <a:lnTo>
                  <a:pt x="0" y="5727"/>
                </a:lnTo>
                <a:lnTo>
                  <a:pt x="50050" y="5727"/>
                </a:lnTo>
                <a:lnTo>
                  <a:pt x="45952" y="3412"/>
                </a:lnTo>
                <a:lnTo>
                  <a:pt x="40170" y="1601"/>
                </a:lnTo>
                <a:lnTo>
                  <a:pt x="33073" y="421"/>
                </a:lnTo>
                <a:lnTo>
                  <a:pt x="25031" y="0"/>
                </a:lnTo>
                <a:close/>
              </a:path>
            </a:pathLst>
          </a:custGeom>
          <a:solidFill>
            <a:srgbClr val="FEBC1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3467465" y="1339922"/>
            <a:ext cx="3258" cy="3258"/>
          </a:xfrm>
          <a:custGeom>
            <a:avLst/>
            <a:gdLst/>
            <a:ahLst/>
            <a:cxnLst/>
            <a:rect l="l" t="t" r="r" b="b"/>
            <a:pathLst>
              <a:path w="3810" h="3809">
                <a:moveTo>
                  <a:pt x="2793" y="0"/>
                </a:moveTo>
                <a:lnTo>
                  <a:pt x="812" y="0"/>
                </a:lnTo>
                <a:lnTo>
                  <a:pt x="0" y="812"/>
                </a:lnTo>
                <a:lnTo>
                  <a:pt x="0" y="2806"/>
                </a:lnTo>
                <a:lnTo>
                  <a:pt x="812" y="3619"/>
                </a:lnTo>
                <a:lnTo>
                  <a:pt x="2793" y="3619"/>
                </a:lnTo>
                <a:lnTo>
                  <a:pt x="3606" y="2806"/>
                </a:lnTo>
                <a:lnTo>
                  <a:pt x="3606" y="812"/>
                </a:lnTo>
                <a:lnTo>
                  <a:pt x="2793" y="0"/>
                </a:lnTo>
                <a:close/>
              </a:path>
            </a:pathLst>
          </a:custGeom>
          <a:solidFill>
            <a:srgbClr val="FEBC1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3467465" y="1344059"/>
            <a:ext cx="3258" cy="3258"/>
          </a:xfrm>
          <a:custGeom>
            <a:avLst/>
            <a:gdLst/>
            <a:ahLst/>
            <a:cxnLst/>
            <a:rect l="l" t="t" r="r" b="b"/>
            <a:pathLst>
              <a:path w="3810" h="3809">
                <a:moveTo>
                  <a:pt x="2793" y="0"/>
                </a:moveTo>
                <a:lnTo>
                  <a:pt x="812" y="0"/>
                </a:lnTo>
                <a:lnTo>
                  <a:pt x="0" y="812"/>
                </a:lnTo>
                <a:lnTo>
                  <a:pt x="0" y="2806"/>
                </a:lnTo>
                <a:lnTo>
                  <a:pt x="812" y="3632"/>
                </a:lnTo>
                <a:lnTo>
                  <a:pt x="2793" y="3632"/>
                </a:lnTo>
                <a:lnTo>
                  <a:pt x="3606" y="2806"/>
                </a:lnTo>
                <a:lnTo>
                  <a:pt x="3606" y="812"/>
                </a:lnTo>
                <a:lnTo>
                  <a:pt x="2793" y="0"/>
                </a:lnTo>
                <a:close/>
              </a:path>
            </a:pathLst>
          </a:custGeom>
          <a:solidFill>
            <a:srgbClr val="FEBC1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3467465" y="1348197"/>
            <a:ext cx="3258" cy="3258"/>
          </a:xfrm>
          <a:custGeom>
            <a:avLst/>
            <a:gdLst/>
            <a:ahLst/>
            <a:cxnLst/>
            <a:rect l="l" t="t" r="r" b="b"/>
            <a:pathLst>
              <a:path w="3810" h="3809">
                <a:moveTo>
                  <a:pt x="2793" y="0"/>
                </a:moveTo>
                <a:lnTo>
                  <a:pt x="812" y="0"/>
                </a:lnTo>
                <a:lnTo>
                  <a:pt x="0" y="812"/>
                </a:lnTo>
                <a:lnTo>
                  <a:pt x="0" y="2819"/>
                </a:lnTo>
                <a:lnTo>
                  <a:pt x="812" y="3619"/>
                </a:lnTo>
                <a:lnTo>
                  <a:pt x="2793" y="3619"/>
                </a:lnTo>
                <a:lnTo>
                  <a:pt x="3606" y="2819"/>
                </a:lnTo>
                <a:lnTo>
                  <a:pt x="3606" y="812"/>
                </a:lnTo>
                <a:lnTo>
                  <a:pt x="2793" y="0"/>
                </a:lnTo>
                <a:close/>
              </a:path>
            </a:pathLst>
          </a:custGeom>
          <a:solidFill>
            <a:srgbClr val="FEBC1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3467465" y="1352323"/>
            <a:ext cx="3258" cy="3258"/>
          </a:xfrm>
          <a:custGeom>
            <a:avLst/>
            <a:gdLst/>
            <a:ahLst/>
            <a:cxnLst/>
            <a:rect l="l" t="t" r="r" b="b"/>
            <a:pathLst>
              <a:path w="3810" h="3809">
                <a:moveTo>
                  <a:pt x="2793" y="0"/>
                </a:moveTo>
                <a:lnTo>
                  <a:pt x="812" y="0"/>
                </a:lnTo>
                <a:lnTo>
                  <a:pt x="0" y="812"/>
                </a:lnTo>
                <a:lnTo>
                  <a:pt x="0" y="2806"/>
                </a:lnTo>
                <a:lnTo>
                  <a:pt x="812" y="3619"/>
                </a:lnTo>
                <a:lnTo>
                  <a:pt x="2793" y="3619"/>
                </a:lnTo>
                <a:lnTo>
                  <a:pt x="3606" y="2806"/>
                </a:lnTo>
                <a:lnTo>
                  <a:pt x="3606" y="812"/>
                </a:lnTo>
                <a:lnTo>
                  <a:pt x="2793" y="0"/>
                </a:lnTo>
                <a:close/>
              </a:path>
            </a:pathLst>
          </a:custGeom>
          <a:solidFill>
            <a:srgbClr val="FEBC1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3468095" y="1323034"/>
            <a:ext cx="2172" cy="11403"/>
          </a:xfrm>
          <a:custGeom>
            <a:avLst/>
            <a:gdLst/>
            <a:ahLst/>
            <a:cxnLst/>
            <a:rect l="l" t="t" r="r" b="b"/>
            <a:pathLst>
              <a:path w="2539" h="13334">
                <a:moveTo>
                  <a:pt x="0" y="12802"/>
                </a:moveTo>
                <a:lnTo>
                  <a:pt x="2253" y="12802"/>
                </a:lnTo>
                <a:lnTo>
                  <a:pt x="2253" y="0"/>
                </a:lnTo>
                <a:lnTo>
                  <a:pt x="0" y="0"/>
                </a:lnTo>
                <a:lnTo>
                  <a:pt x="0" y="12802"/>
                </a:lnTo>
                <a:close/>
              </a:path>
            </a:pathLst>
          </a:custGeom>
          <a:solidFill>
            <a:srgbClr val="FEBC1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3465141" y="1327851"/>
            <a:ext cx="8145" cy="2172"/>
          </a:xfrm>
          <a:custGeom>
            <a:avLst/>
            <a:gdLst/>
            <a:ahLst/>
            <a:cxnLst/>
            <a:rect l="l" t="t" r="r" b="b"/>
            <a:pathLst>
              <a:path w="9525" h="2540">
                <a:moveTo>
                  <a:pt x="0" y="2266"/>
                </a:moveTo>
                <a:lnTo>
                  <a:pt x="9154" y="2266"/>
                </a:lnTo>
                <a:lnTo>
                  <a:pt x="9154" y="0"/>
                </a:lnTo>
                <a:lnTo>
                  <a:pt x="0" y="0"/>
                </a:lnTo>
                <a:lnTo>
                  <a:pt x="0" y="2266"/>
                </a:lnTo>
                <a:close/>
              </a:path>
            </a:pathLst>
          </a:custGeom>
          <a:solidFill>
            <a:srgbClr val="FEBC1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3451925" y="1344743"/>
            <a:ext cx="8145" cy="21720"/>
          </a:xfrm>
          <a:custGeom>
            <a:avLst/>
            <a:gdLst/>
            <a:ahLst/>
            <a:cxnLst/>
            <a:rect l="l" t="t" r="r" b="b"/>
            <a:pathLst>
              <a:path w="9525" h="25400">
                <a:moveTo>
                  <a:pt x="3848" y="0"/>
                </a:moveTo>
                <a:lnTo>
                  <a:pt x="0" y="685"/>
                </a:lnTo>
                <a:lnTo>
                  <a:pt x="6223" y="25399"/>
                </a:lnTo>
                <a:lnTo>
                  <a:pt x="9334" y="24790"/>
                </a:lnTo>
                <a:lnTo>
                  <a:pt x="3848" y="0"/>
                </a:lnTo>
                <a:close/>
              </a:path>
            </a:pathLst>
          </a:custGeom>
          <a:solidFill>
            <a:srgbClr val="FEBC1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3478097" y="1359035"/>
            <a:ext cx="17919" cy="13575"/>
          </a:xfrm>
          <a:custGeom>
            <a:avLst/>
            <a:gdLst/>
            <a:ahLst/>
            <a:cxnLst/>
            <a:rect l="l" t="t" r="r" b="b"/>
            <a:pathLst>
              <a:path w="20954" h="15875">
                <a:moveTo>
                  <a:pt x="20139" y="13017"/>
                </a:moveTo>
                <a:lnTo>
                  <a:pt x="9893" y="13017"/>
                </a:lnTo>
                <a:lnTo>
                  <a:pt x="10756" y="14033"/>
                </a:lnTo>
                <a:lnTo>
                  <a:pt x="12242" y="14859"/>
                </a:lnTo>
                <a:lnTo>
                  <a:pt x="17081" y="15709"/>
                </a:lnTo>
                <a:lnTo>
                  <a:pt x="19862" y="14528"/>
                </a:lnTo>
                <a:lnTo>
                  <a:pt x="20139" y="13017"/>
                </a:lnTo>
                <a:close/>
              </a:path>
              <a:path w="20954" h="15875">
                <a:moveTo>
                  <a:pt x="3517" y="5943"/>
                </a:moveTo>
                <a:lnTo>
                  <a:pt x="723" y="7112"/>
                </a:lnTo>
                <a:lnTo>
                  <a:pt x="0" y="11061"/>
                </a:lnTo>
                <a:lnTo>
                  <a:pt x="2197" y="13106"/>
                </a:lnTo>
                <a:lnTo>
                  <a:pt x="7035" y="13957"/>
                </a:lnTo>
                <a:lnTo>
                  <a:pt x="8724" y="13690"/>
                </a:lnTo>
                <a:lnTo>
                  <a:pt x="9893" y="13017"/>
                </a:lnTo>
                <a:lnTo>
                  <a:pt x="20139" y="13017"/>
                </a:lnTo>
                <a:lnTo>
                  <a:pt x="20586" y="10579"/>
                </a:lnTo>
                <a:lnTo>
                  <a:pt x="18389" y="8534"/>
                </a:lnTo>
                <a:lnTo>
                  <a:pt x="14973" y="7937"/>
                </a:lnTo>
                <a:lnTo>
                  <a:pt x="14795" y="7924"/>
                </a:lnTo>
                <a:lnTo>
                  <a:pt x="14998" y="7442"/>
                </a:lnTo>
                <a:lnTo>
                  <a:pt x="15181" y="6756"/>
                </a:lnTo>
                <a:lnTo>
                  <a:pt x="7721" y="6756"/>
                </a:lnTo>
                <a:lnTo>
                  <a:pt x="6972" y="6540"/>
                </a:lnTo>
                <a:lnTo>
                  <a:pt x="3517" y="5943"/>
                </a:lnTo>
                <a:close/>
              </a:path>
              <a:path w="20954" h="15875">
                <a:moveTo>
                  <a:pt x="10490" y="0"/>
                </a:moveTo>
                <a:lnTo>
                  <a:pt x="8394" y="2133"/>
                </a:lnTo>
                <a:lnTo>
                  <a:pt x="7734" y="5664"/>
                </a:lnTo>
                <a:lnTo>
                  <a:pt x="7721" y="6756"/>
                </a:lnTo>
                <a:lnTo>
                  <a:pt x="15181" y="6756"/>
                </a:lnTo>
                <a:lnTo>
                  <a:pt x="15798" y="3416"/>
                </a:lnTo>
                <a:lnTo>
                  <a:pt x="14579" y="711"/>
                </a:lnTo>
                <a:lnTo>
                  <a:pt x="10490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3467183" y="1364932"/>
            <a:ext cx="3801" cy="3801"/>
          </a:xfrm>
          <a:custGeom>
            <a:avLst/>
            <a:gdLst/>
            <a:ahLst/>
            <a:cxnLst/>
            <a:rect l="l" t="t" r="r" b="b"/>
            <a:pathLst>
              <a:path w="4445" h="4444">
                <a:moveTo>
                  <a:pt x="3403" y="0"/>
                </a:moveTo>
                <a:lnTo>
                  <a:pt x="990" y="0"/>
                </a:lnTo>
                <a:lnTo>
                  <a:pt x="0" y="990"/>
                </a:lnTo>
                <a:lnTo>
                  <a:pt x="0" y="3429"/>
                </a:lnTo>
                <a:lnTo>
                  <a:pt x="990" y="4406"/>
                </a:lnTo>
                <a:lnTo>
                  <a:pt x="3403" y="4406"/>
                </a:lnTo>
                <a:lnTo>
                  <a:pt x="4394" y="3429"/>
                </a:lnTo>
                <a:lnTo>
                  <a:pt x="4394" y="990"/>
                </a:lnTo>
                <a:lnTo>
                  <a:pt x="340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3467509" y="1357656"/>
            <a:ext cx="3258" cy="6516"/>
          </a:xfrm>
          <a:custGeom>
            <a:avLst/>
            <a:gdLst/>
            <a:ahLst/>
            <a:cxnLst/>
            <a:rect l="l" t="t" r="r" b="b"/>
            <a:pathLst>
              <a:path w="3810" h="7619">
                <a:moveTo>
                  <a:pt x="2781" y="0"/>
                </a:moveTo>
                <a:lnTo>
                  <a:pt x="800" y="0"/>
                </a:lnTo>
                <a:lnTo>
                  <a:pt x="0" y="1701"/>
                </a:lnTo>
                <a:lnTo>
                  <a:pt x="0" y="5892"/>
                </a:lnTo>
                <a:lnTo>
                  <a:pt x="800" y="7594"/>
                </a:lnTo>
                <a:lnTo>
                  <a:pt x="2781" y="7594"/>
                </a:lnTo>
                <a:lnTo>
                  <a:pt x="3581" y="5892"/>
                </a:lnTo>
                <a:lnTo>
                  <a:pt x="3581" y="1701"/>
                </a:lnTo>
                <a:lnTo>
                  <a:pt x="2781" y="0"/>
                </a:lnTo>
                <a:close/>
              </a:path>
            </a:pathLst>
          </a:custGeom>
          <a:solidFill>
            <a:srgbClr val="FEBC1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3465988" y="1369384"/>
            <a:ext cx="6516" cy="6516"/>
          </a:xfrm>
          <a:custGeom>
            <a:avLst/>
            <a:gdLst/>
            <a:ahLst/>
            <a:cxnLst/>
            <a:rect l="l" t="t" r="r" b="b"/>
            <a:pathLst>
              <a:path w="7620" h="7619">
                <a:moveTo>
                  <a:pt x="5626" y="0"/>
                </a:moveTo>
                <a:lnTo>
                  <a:pt x="1981" y="76"/>
                </a:lnTo>
                <a:lnTo>
                  <a:pt x="2324" y="5473"/>
                </a:lnTo>
                <a:lnTo>
                  <a:pt x="0" y="7569"/>
                </a:lnTo>
                <a:lnTo>
                  <a:pt x="698" y="7581"/>
                </a:lnTo>
                <a:lnTo>
                  <a:pt x="7259" y="7556"/>
                </a:lnTo>
                <a:lnTo>
                  <a:pt x="4711" y="5384"/>
                </a:lnTo>
                <a:lnTo>
                  <a:pt x="5626" y="0"/>
                </a:lnTo>
                <a:close/>
              </a:path>
              <a:path w="7620" h="7619">
                <a:moveTo>
                  <a:pt x="7259" y="7556"/>
                </a:moveTo>
                <a:lnTo>
                  <a:pt x="5270" y="7556"/>
                </a:lnTo>
                <a:lnTo>
                  <a:pt x="7289" y="7581"/>
                </a:lnTo>
                <a:close/>
              </a:path>
            </a:pathLst>
          </a:custGeom>
          <a:solidFill>
            <a:srgbClr val="FEBC1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3471668" y="1365258"/>
            <a:ext cx="6516" cy="3258"/>
          </a:xfrm>
          <a:custGeom>
            <a:avLst/>
            <a:gdLst/>
            <a:ahLst/>
            <a:cxnLst/>
            <a:rect l="l" t="t" r="r" b="b"/>
            <a:pathLst>
              <a:path w="7620" h="3809">
                <a:moveTo>
                  <a:pt x="5867" y="0"/>
                </a:moveTo>
                <a:lnTo>
                  <a:pt x="1689" y="0"/>
                </a:lnTo>
                <a:lnTo>
                  <a:pt x="0" y="812"/>
                </a:lnTo>
                <a:lnTo>
                  <a:pt x="0" y="2794"/>
                </a:lnTo>
                <a:lnTo>
                  <a:pt x="1689" y="3606"/>
                </a:lnTo>
                <a:lnTo>
                  <a:pt x="5867" y="3606"/>
                </a:lnTo>
                <a:lnTo>
                  <a:pt x="7556" y="2794"/>
                </a:lnTo>
                <a:lnTo>
                  <a:pt x="7556" y="812"/>
                </a:lnTo>
                <a:lnTo>
                  <a:pt x="5867" y="0"/>
                </a:lnTo>
                <a:close/>
              </a:path>
            </a:pathLst>
          </a:custGeom>
          <a:solidFill>
            <a:srgbClr val="FEBC1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3459951" y="1365258"/>
            <a:ext cx="6516" cy="3258"/>
          </a:xfrm>
          <a:custGeom>
            <a:avLst/>
            <a:gdLst/>
            <a:ahLst/>
            <a:cxnLst/>
            <a:rect l="l" t="t" r="r" b="b"/>
            <a:pathLst>
              <a:path w="7620" h="3809">
                <a:moveTo>
                  <a:pt x="5867" y="0"/>
                </a:moveTo>
                <a:lnTo>
                  <a:pt x="1689" y="0"/>
                </a:lnTo>
                <a:lnTo>
                  <a:pt x="0" y="812"/>
                </a:lnTo>
                <a:lnTo>
                  <a:pt x="0" y="2794"/>
                </a:lnTo>
                <a:lnTo>
                  <a:pt x="1689" y="3606"/>
                </a:lnTo>
                <a:lnTo>
                  <a:pt x="5867" y="3606"/>
                </a:lnTo>
                <a:lnTo>
                  <a:pt x="7556" y="2794"/>
                </a:lnTo>
                <a:lnTo>
                  <a:pt x="7556" y="812"/>
                </a:lnTo>
                <a:lnTo>
                  <a:pt x="5867" y="0"/>
                </a:lnTo>
                <a:close/>
              </a:path>
            </a:pathLst>
          </a:custGeom>
          <a:solidFill>
            <a:srgbClr val="FEBC1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3482420" y="1370981"/>
            <a:ext cx="4887" cy="7059"/>
          </a:xfrm>
          <a:custGeom>
            <a:avLst/>
            <a:gdLst/>
            <a:ahLst/>
            <a:cxnLst/>
            <a:rect l="l" t="t" r="r" b="b"/>
            <a:pathLst>
              <a:path w="5714" h="8255">
                <a:moveTo>
                  <a:pt x="2997" y="0"/>
                </a:moveTo>
                <a:lnTo>
                  <a:pt x="2133" y="5041"/>
                </a:lnTo>
                <a:lnTo>
                  <a:pt x="0" y="6464"/>
                </a:lnTo>
                <a:lnTo>
                  <a:pt x="3835" y="7594"/>
                </a:lnTo>
                <a:lnTo>
                  <a:pt x="5295" y="8051"/>
                </a:lnTo>
                <a:lnTo>
                  <a:pt x="3886" y="5473"/>
                </a:lnTo>
                <a:lnTo>
                  <a:pt x="5664" y="711"/>
                </a:lnTo>
                <a:lnTo>
                  <a:pt x="2997" y="0"/>
                </a:lnTo>
                <a:close/>
              </a:path>
            </a:pathLst>
          </a:custGeom>
          <a:solidFill>
            <a:srgbClr val="FEBC1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3485689" y="1367495"/>
            <a:ext cx="2715" cy="2715"/>
          </a:xfrm>
          <a:custGeom>
            <a:avLst/>
            <a:gdLst/>
            <a:ahLst/>
            <a:cxnLst/>
            <a:rect l="l" t="t" r="r" b="b"/>
            <a:pathLst>
              <a:path w="3175" h="3175">
                <a:moveTo>
                  <a:pt x="2032" y="0"/>
                </a:moveTo>
                <a:lnTo>
                  <a:pt x="469" y="126"/>
                </a:lnTo>
                <a:lnTo>
                  <a:pt x="80" y="584"/>
                </a:lnTo>
                <a:lnTo>
                  <a:pt x="0" y="2387"/>
                </a:lnTo>
                <a:lnTo>
                  <a:pt x="685" y="2971"/>
                </a:lnTo>
                <a:lnTo>
                  <a:pt x="2247" y="2844"/>
                </a:lnTo>
                <a:lnTo>
                  <a:pt x="2832" y="2158"/>
                </a:lnTo>
                <a:lnTo>
                  <a:pt x="2705" y="584"/>
                </a:lnTo>
                <a:lnTo>
                  <a:pt x="203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3486438" y="1361522"/>
            <a:ext cx="3258" cy="5430"/>
          </a:xfrm>
          <a:custGeom>
            <a:avLst/>
            <a:gdLst/>
            <a:ahLst/>
            <a:cxnLst/>
            <a:rect l="l" t="t" r="r" b="b"/>
            <a:pathLst>
              <a:path w="3810" h="6350">
                <a:moveTo>
                  <a:pt x="1714" y="0"/>
                </a:moveTo>
                <a:lnTo>
                  <a:pt x="787" y="1142"/>
                </a:lnTo>
                <a:lnTo>
                  <a:pt x="0" y="4330"/>
                </a:lnTo>
                <a:lnTo>
                  <a:pt x="292" y="5765"/>
                </a:lnTo>
                <a:lnTo>
                  <a:pt x="1803" y="6146"/>
                </a:lnTo>
                <a:lnTo>
                  <a:pt x="2730" y="5003"/>
                </a:lnTo>
                <a:lnTo>
                  <a:pt x="3505" y="1816"/>
                </a:lnTo>
                <a:lnTo>
                  <a:pt x="3213" y="380"/>
                </a:lnTo>
                <a:lnTo>
                  <a:pt x="1714" y="0"/>
                </a:lnTo>
                <a:close/>
              </a:path>
            </a:pathLst>
          </a:custGeom>
          <a:solidFill>
            <a:srgbClr val="FEBC1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3479780" y="1365996"/>
            <a:ext cx="5430" cy="3258"/>
          </a:xfrm>
          <a:custGeom>
            <a:avLst/>
            <a:gdLst/>
            <a:ahLst/>
            <a:cxnLst/>
            <a:rect l="l" t="t" r="r" b="b"/>
            <a:pathLst>
              <a:path w="6350" h="3809">
                <a:moveTo>
                  <a:pt x="1816" y="0"/>
                </a:moveTo>
                <a:lnTo>
                  <a:pt x="380" y="304"/>
                </a:lnTo>
                <a:lnTo>
                  <a:pt x="0" y="1816"/>
                </a:lnTo>
                <a:lnTo>
                  <a:pt x="1142" y="2743"/>
                </a:lnTo>
                <a:lnTo>
                  <a:pt x="4305" y="3530"/>
                </a:lnTo>
                <a:lnTo>
                  <a:pt x="5740" y="3238"/>
                </a:lnTo>
                <a:lnTo>
                  <a:pt x="6108" y="1727"/>
                </a:lnTo>
                <a:lnTo>
                  <a:pt x="4978" y="787"/>
                </a:lnTo>
                <a:lnTo>
                  <a:pt x="1816" y="0"/>
                </a:lnTo>
                <a:close/>
              </a:path>
            </a:pathLst>
          </a:custGeom>
          <a:solidFill>
            <a:srgbClr val="FEBC1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3488674" y="1368211"/>
            <a:ext cx="5430" cy="3258"/>
          </a:xfrm>
          <a:custGeom>
            <a:avLst/>
            <a:gdLst/>
            <a:ahLst/>
            <a:cxnLst/>
            <a:rect l="l" t="t" r="r" b="b"/>
            <a:pathLst>
              <a:path w="6350" h="3809">
                <a:moveTo>
                  <a:pt x="1816" y="0"/>
                </a:moveTo>
                <a:lnTo>
                  <a:pt x="380" y="304"/>
                </a:lnTo>
                <a:lnTo>
                  <a:pt x="0" y="1816"/>
                </a:lnTo>
                <a:lnTo>
                  <a:pt x="1142" y="2743"/>
                </a:lnTo>
                <a:lnTo>
                  <a:pt x="4305" y="3530"/>
                </a:lnTo>
                <a:lnTo>
                  <a:pt x="5740" y="3238"/>
                </a:lnTo>
                <a:lnTo>
                  <a:pt x="6108" y="1727"/>
                </a:lnTo>
                <a:lnTo>
                  <a:pt x="4978" y="787"/>
                </a:lnTo>
                <a:lnTo>
                  <a:pt x="1816" y="0"/>
                </a:lnTo>
                <a:close/>
              </a:path>
            </a:pathLst>
          </a:custGeom>
          <a:solidFill>
            <a:srgbClr val="FEBC1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3493062" y="1365497"/>
            <a:ext cx="11946" cy="10317"/>
          </a:xfrm>
          <a:custGeom>
            <a:avLst/>
            <a:gdLst/>
            <a:ahLst/>
            <a:cxnLst/>
            <a:rect l="l" t="t" r="r" b="b"/>
            <a:pathLst>
              <a:path w="13970" h="12065">
                <a:moveTo>
                  <a:pt x="9664" y="11544"/>
                </a:moveTo>
                <a:lnTo>
                  <a:pt x="9105" y="11544"/>
                </a:lnTo>
                <a:lnTo>
                  <a:pt x="9182" y="11696"/>
                </a:lnTo>
                <a:lnTo>
                  <a:pt x="9385" y="11976"/>
                </a:lnTo>
                <a:lnTo>
                  <a:pt x="9664" y="11544"/>
                </a:lnTo>
                <a:close/>
              </a:path>
              <a:path w="13970" h="12065">
                <a:moveTo>
                  <a:pt x="4318" y="4000"/>
                </a:moveTo>
                <a:lnTo>
                  <a:pt x="1422" y="4571"/>
                </a:lnTo>
                <a:lnTo>
                  <a:pt x="0" y="8026"/>
                </a:lnTo>
                <a:lnTo>
                  <a:pt x="1727" y="10261"/>
                </a:lnTo>
                <a:lnTo>
                  <a:pt x="6184" y="11887"/>
                </a:lnTo>
                <a:lnTo>
                  <a:pt x="7848" y="11950"/>
                </a:lnTo>
                <a:lnTo>
                  <a:pt x="9105" y="11544"/>
                </a:lnTo>
                <a:lnTo>
                  <a:pt x="9664" y="11544"/>
                </a:lnTo>
                <a:lnTo>
                  <a:pt x="11518" y="8674"/>
                </a:lnTo>
                <a:lnTo>
                  <a:pt x="12738" y="5892"/>
                </a:lnTo>
                <a:lnTo>
                  <a:pt x="12842" y="5486"/>
                </a:lnTo>
                <a:lnTo>
                  <a:pt x="8178" y="5486"/>
                </a:lnTo>
                <a:lnTo>
                  <a:pt x="7848" y="5308"/>
                </a:lnTo>
                <a:lnTo>
                  <a:pt x="7505" y="5156"/>
                </a:lnTo>
                <a:lnTo>
                  <a:pt x="4318" y="4000"/>
                </a:lnTo>
                <a:close/>
              </a:path>
              <a:path w="13970" h="12065">
                <a:moveTo>
                  <a:pt x="11861" y="0"/>
                </a:moveTo>
                <a:lnTo>
                  <a:pt x="9626" y="1523"/>
                </a:lnTo>
                <a:lnTo>
                  <a:pt x="8385" y="4571"/>
                </a:lnTo>
                <a:lnTo>
                  <a:pt x="8267" y="4991"/>
                </a:lnTo>
                <a:lnTo>
                  <a:pt x="8178" y="5486"/>
                </a:lnTo>
                <a:lnTo>
                  <a:pt x="12842" y="5486"/>
                </a:lnTo>
                <a:lnTo>
                  <a:pt x="13449" y="3124"/>
                </a:lnTo>
                <a:lnTo>
                  <a:pt x="13703" y="457"/>
                </a:lnTo>
                <a:lnTo>
                  <a:pt x="11861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3442499" y="1359339"/>
            <a:ext cx="17919" cy="13575"/>
          </a:xfrm>
          <a:custGeom>
            <a:avLst/>
            <a:gdLst/>
            <a:ahLst/>
            <a:cxnLst/>
            <a:rect l="l" t="t" r="r" b="b"/>
            <a:pathLst>
              <a:path w="20954" h="15875">
                <a:moveTo>
                  <a:pt x="10096" y="0"/>
                </a:moveTo>
                <a:lnTo>
                  <a:pt x="6007" y="711"/>
                </a:lnTo>
                <a:lnTo>
                  <a:pt x="4787" y="3416"/>
                </a:lnTo>
                <a:lnTo>
                  <a:pt x="5365" y="6540"/>
                </a:lnTo>
                <a:lnTo>
                  <a:pt x="5491" y="7112"/>
                </a:lnTo>
                <a:lnTo>
                  <a:pt x="5588" y="7442"/>
                </a:lnTo>
                <a:lnTo>
                  <a:pt x="5791" y="7924"/>
                </a:lnTo>
                <a:lnTo>
                  <a:pt x="5613" y="7937"/>
                </a:lnTo>
                <a:lnTo>
                  <a:pt x="2197" y="8534"/>
                </a:lnTo>
                <a:lnTo>
                  <a:pt x="0" y="10579"/>
                </a:lnTo>
                <a:lnTo>
                  <a:pt x="723" y="14528"/>
                </a:lnTo>
                <a:lnTo>
                  <a:pt x="3505" y="15709"/>
                </a:lnTo>
                <a:lnTo>
                  <a:pt x="8343" y="14859"/>
                </a:lnTo>
                <a:lnTo>
                  <a:pt x="9829" y="14033"/>
                </a:lnTo>
                <a:lnTo>
                  <a:pt x="10693" y="13017"/>
                </a:lnTo>
                <a:lnTo>
                  <a:pt x="18485" y="13017"/>
                </a:lnTo>
                <a:lnTo>
                  <a:pt x="20586" y="11061"/>
                </a:lnTo>
                <a:lnTo>
                  <a:pt x="19862" y="7112"/>
                </a:lnTo>
                <a:lnTo>
                  <a:pt x="19012" y="6756"/>
                </a:lnTo>
                <a:lnTo>
                  <a:pt x="12865" y="6756"/>
                </a:lnTo>
                <a:lnTo>
                  <a:pt x="12852" y="5664"/>
                </a:lnTo>
                <a:lnTo>
                  <a:pt x="12192" y="2133"/>
                </a:lnTo>
                <a:lnTo>
                  <a:pt x="10096" y="0"/>
                </a:lnTo>
                <a:close/>
              </a:path>
              <a:path w="20954" h="15875">
                <a:moveTo>
                  <a:pt x="18485" y="13017"/>
                </a:moveTo>
                <a:lnTo>
                  <a:pt x="10693" y="13017"/>
                </a:lnTo>
                <a:lnTo>
                  <a:pt x="11861" y="13690"/>
                </a:lnTo>
                <a:lnTo>
                  <a:pt x="13550" y="13957"/>
                </a:lnTo>
                <a:lnTo>
                  <a:pt x="18389" y="13106"/>
                </a:lnTo>
                <a:close/>
              </a:path>
              <a:path w="20954" h="15875">
                <a:moveTo>
                  <a:pt x="17068" y="5943"/>
                </a:moveTo>
                <a:lnTo>
                  <a:pt x="13614" y="6540"/>
                </a:lnTo>
                <a:lnTo>
                  <a:pt x="12865" y="6756"/>
                </a:lnTo>
                <a:lnTo>
                  <a:pt x="19012" y="6756"/>
                </a:lnTo>
                <a:lnTo>
                  <a:pt x="17068" y="5943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3450948" y="1371285"/>
            <a:ext cx="4887" cy="7059"/>
          </a:xfrm>
          <a:custGeom>
            <a:avLst/>
            <a:gdLst/>
            <a:ahLst/>
            <a:cxnLst/>
            <a:rect l="l" t="t" r="r" b="b"/>
            <a:pathLst>
              <a:path w="5714" h="8255">
                <a:moveTo>
                  <a:pt x="2667" y="0"/>
                </a:moveTo>
                <a:lnTo>
                  <a:pt x="0" y="711"/>
                </a:lnTo>
                <a:lnTo>
                  <a:pt x="1778" y="5473"/>
                </a:lnTo>
                <a:lnTo>
                  <a:pt x="368" y="8051"/>
                </a:lnTo>
                <a:lnTo>
                  <a:pt x="1828" y="7594"/>
                </a:lnTo>
                <a:lnTo>
                  <a:pt x="5664" y="6464"/>
                </a:lnTo>
                <a:lnTo>
                  <a:pt x="3530" y="5041"/>
                </a:lnTo>
                <a:lnTo>
                  <a:pt x="2667" y="0"/>
                </a:lnTo>
                <a:close/>
              </a:path>
            </a:pathLst>
          </a:custGeom>
          <a:solidFill>
            <a:srgbClr val="FEBC1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3448775" y="1361826"/>
            <a:ext cx="3258" cy="5430"/>
          </a:xfrm>
          <a:custGeom>
            <a:avLst/>
            <a:gdLst/>
            <a:ahLst/>
            <a:cxnLst/>
            <a:rect l="l" t="t" r="r" b="b"/>
            <a:pathLst>
              <a:path w="3810" h="6350">
                <a:moveTo>
                  <a:pt x="1790" y="0"/>
                </a:moveTo>
                <a:lnTo>
                  <a:pt x="292" y="380"/>
                </a:lnTo>
                <a:lnTo>
                  <a:pt x="0" y="1816"/>
                </a:lnTo>
                <a:lnTo>
                  <a:pt x="774" y="5003"/>
                </a:lnTo>
                <a:lnTo>
                  <a:pt x="1701" y="6146"/>
                </a:lnTo>
                <a:lnTo>
                  <a:pt x="3213" y="5765"/>
                </a:lnTo>
                <a:lnTo>
                  <a:pt x="3505" y="4330"/>
                </a:lnTo>
                <a:lnTo>
                  <a:pt x="2717" y="1142"/>
                </a:lnTo>
                <a:lnTo>
                  <a:pt x="1790" y="0"/>
                </a:lnTo>
                <a:close/>
              </a:path>
            </a:pathLst>
          </a:custGeom>
          <a:solidFill>
            <a:srgbClr val="FEBC1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3453195" y="1366311"/>
            <a:ext cx="5430" cy="3258"/>
          </a:xfrm>
          <a:custGeom>
            <a:avLst/>
            <a:gdLst/>
            <a:ahLst/>
            <a:cxnLst/>
            <a:rect l="l" t="t" r="r" b="b"/>
            <a:pathLst>
              <a:path w="6350" h="3809">
                <a:moveTo>
                  <a:pt x="4292" y="0"/>
                </a:moveTo>
                <a:lnTo>
                  <a:pt x="1130" y="787"/>
                </a:lnTo>
                <a:lnTo>
                  <a:pt x="0" y="1727"/>
                </a:lnTo>
                <a:lnTo>
                  <a:pt x="368" y="3238"/>
                </a:lnTo>
                <a:lnTo>
                  <a:pt x="1803" y="3530"/>
                </a:lnTo>
                <a:lnTo>
                  <a:pt x="4965" y="2743"/>
                </a:lnTo>
                <a:lnTo>
                  <a:pt x="6108" y="1816"/>
                </a:lnTo>
                <a:lnTo>
                  <a:pt x="5727" y="304"/>
                </a:lnTo>
                <a:lnTo>
                  <a:pt x="4292" y="0"/>
                </a:lnTo>
                <a:close/>
              </a:path>
            </a:pathLst>
          </a:custGeom>
          <a:solidFill>
            <a:srgbClr val="FEBC1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3444312" y="1368516"/>
            <a:ext cx="5430" cy="3258"/>
          </a:xfrm>
          <a:custGeom>
            <a:avLst/>
            <a:gdLst/>
            <a:ahLst/>
            <a:cxnLst/>
            <a:rect l="l" t="t" r="r" b="b"/>
            <a:pathLst>
              <a:path w="6350" h="3809">
                <a:moveTo>
                  <a:pt x="4292" y="0"/>
                </a:moveTo>
                <a:lnTo>
                  <a:pt x="1130" y="787"/>
                </a:lnTo>
                <a:lnTo>
                  <a:pt x="0" y="1727"/>
                </a:lnTo>
                <a:lnTo>
                  <a:pt x="368" y="3238"/>
                </a:lnTo>
                <a:lnTo>
                  <a:pt x="1803" y="3530"/>
                </a:lnTo>
                <a:lnTo>
                  <a:pt x="4965" y="2743"/>
                </a:lnTo>
                <a:lnTo>
                  <a:pt x="6108" y="1803"/>
                </a:lnTo>
                <a:lnTo>
                  <a:pt x="5727" y="304"/>
                </a:lnTo>
                <a:lnTo>
                  <a:pt x="4292" y="0"/>
                </a:lnTo>
                <a:close/>
              </a:path>
            </a:pathLst>
          </a:custGeom>
          <a:solidFill>
            <a:srgbClr val="FEBC1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3433430" y="1365801"/>
            <a:ext cx="11946" cy="10317"/>
          </a:xfrm>
          <a:custGeom>
            <a:avLst/>
            <a:gdLst/>
            <a:ahLst/>
            <a:cxnLst/>
            <a:rect l="l" t="t" r="r" b="b"/>
            <a:pathLst>
              <a:path w="13970" h="12065">
                <a:moveTo>
                  <a:pt x="1841" y="0"/>
                </a:moveTo>
                <a:lnTo>
                  <a:pt x="0" y="457"/>
                </a:lnTo>
                <a:lnTo>
                  <a:pt x="254" y="3124"/>
                </a:lnTo>
                <a:lnTo>
                  <a:pt x="965" y="5892"/>
                </a:lnTo>
                <a:lnTo>
                  <a:pt x="2184" y="8674"/>
                </a:lnTo>
                <a:lnTo>
                  <a:pt x="4318" y="11976"/>
                </a:lnTo>
                <a:lnTo>
                  <a:pt x="4521" y="11696"/>
                </a:lnTo>
                <a:lnTo>
                  <a:pt x="4597" y="11544"/>
                </a:lnTo>
                <a:lnTo>
                  <a:pt x="8458" y="11544"/>
                </a:lnTo>
                <a:lnTo>
                  <a:pt x="11976" y="10261"/>
                </a:lnTo>
                <a:lnTo>
                  <a:pt x="13703" y="8026"/>
                </a:lnTo>
                <a:lnTo>
                  <a:pt x="12657" y="5486"/>
                </a:lnTo>
                <a:lnTo>
                  <a:pt x="5524" y="5486"/>
                </a:lnTo>
                <a:lnTo>
                  <a:pt x="5435" y="4991"/>
                </a:lnTo>
                <a:lnTo>
                  <a:pt x="5295" y="4495"/>
                </a:lnTo>
                <a:lnTo>
                  <a:pt x="4076" y="1523"/>
                </a:lnTo>
                <a:lnTo>
                  <a:pt x="1841" y="0"/>
                </a:lnTo>
                <a:close/>
              </a:path>
              <a:path w="13970" h="12065">
                <a:moveTo>
                  <a:pt x="8458" y="11544"/>
                </a:moveTo>
                <a:lnTo>
                  <a:pt x="4597" y="11544"/>
                </a:lnTo>
                <a:lnTo>
                  <a:pt x="5842" y="11950"/>
                </a:lnTo>
                <a:lnTo>
                  <a:pt x="7518" y="11887"/>
                </a:lnTo>
                <a:lnTo>
                  <a:pt x="8458" y="11544"/>
                </a:lnTo>
                <a:close/>
              </a:path>
              <a:path w="13970" h="12065">
                <a:moveTo>
                  <a:pt x="9385" y="4000"/>
                </a:moveTo>
                <a:lnTo>
                  <a:pt x="6197" y="5156"/>
                </a:lnTo>
                <a:lnTo>
                  <a:pt x="5842" y="5308"/>
                </a:lnTo>
                <a:lnTo>
                  <a:pt x="5524" y="5486"/>
                </a:lnTo>
                <a:lnTo>
                  <a:pt x="12657" y="5486"/>
                </a:lnTo>
                <a:lnTo>
                  <a:pt x="12280" y="4571"/>
                </a:lnTo>
                <a:lnTo>
                  <a:pt x="9385" y="400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3449970" y="1367495"/>
            <a:ext cx="2715" cy="2715"/>
          </a:xfrm>
          <a:custGeom>
            <a:avLst/>
            <a:gdLst/>
            <a:ahLst/>
            <a:cxnLst/>
            <a:rect l="l" t="t" r="r" b="b"/>
            <a:pathLst>
              <a:path w="3175" h="3175">
                <a:moveTo>
                  <a:pt x="2032" y="0"/>
                </a:moveTo>
                <a:lnTo>
                  <a:pt x="457" y="126"/>
                </a:lnTo>
                <a:lnTo>
                  <a:pt x="76" y="584"/>
                </a:lnTo>
                <a:lnTo>
                  <a:pt x="0" y="2387"/>
                </a:lnTo>
                <a:lnTo>
                  <a:pt x="685" y="2971"/>
                </a:lnTo>
                <a:lnTo>
                  <a:pt x="2247" y="2844"/>
                </a:lnTo>
                <a:lnTo>
                  <a:pt x="2832" y="2158"/>
                </a:lnTo>
                <a:lnTo>
                  <a:pt x="2705" y="584"/>
                </a:lnTo>
                <a:lnTo>
                  <a:pt x="203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3434386" y="1367810"/>
            <a:ext cx="2172" cy="4887"/>
          </a:xfrm>
          <a:custGeom>
            <a:avLst/>
            <a:gdLst/>
            <a:ahLst/>
            <a:cxnLst/>
            <a:rect l="l" t="t" r="r" b="b"/>
            <a:pathLst>
              <a:path w="2539" h="5715">
                <a:moveTo>
                  <a:pt x="0" y="0"/>
                </a:moveTo>
                <a:lnTo>
                  <a:pt x="1358" y="5397"/>
                </a:lnTo>
                <a:lnTo>
                  <a:pt x="2273" y="5067"/>
                </a:lnTo>
                <a:lnTo>
                  <a:pt x="2362" y="3644"/>
                </a:lnTo>
                <a:lnTo>
                  <a:pt x="1333" y="1041"/>
                </a:lnTo>
                <a:lnTo>
                  <a:pt x="622" y="203"/>
                </a:lnTo>
                <a:lnTo>
                  <a:pt x="0" y="0"/>
                </a:lnTo>
                <a:close/>
              </a:path>
            </a:pathLst>
          </a:custGeom>
          <a:solidFill>
            <a:srgbClr val="FEBC1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3438079" y="1371013"/>
            <a:ext cx="5430" cy="3258"/>
          </a:xfrm>
          <a:custGeom>
            <a:avLst/>
            <a:gdLst/>
            <a:ahLst/>
            <a:cxnLst/>
            <a:rect l="l" t="t" r="r" b="b"/>
            <a:pathLst>
              <a:path w="6350" h="3809">
                <a:moveTo>
                  <a:pt x="3898" y="0"/>
                </a:moveTo>
                <a:lnTo>
                  <a:pt x="965" y="1168"/>
                </a:lnTo>
                <a:lnTo>
                  <a:pt x="0" y="2209"/>
                </a:lnTo>
                <a:lnTo>
                  <a:pt x="558" y="3606"/>
                </a:lnTo>
                <a:lnTo>
                  <a:pt x="1968" y="3708"/>
                </a:lnTo>
                <a:lnTo>
                  <a:pt x="4902" y="2527"/>
                </a:lnTo>
                <a:lnTo>
                  <a:pt x="5880" y="1485"/>
                </a:lnTo>
                <a:lnTo>
                  <a:pt x="5321" y="88"/>
                </a:lnTo>
                <a:lnTo>
                  <a:pt x="3898" y="0"/>
                </a:lnTo>
                <a:close/>
              </a:path>
            </a:pathLst>
          </a:custGeom>
          <a:solidFill>
            <a:srgbClr val="FEBC1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3435961" y="1373294"/>
            <a:ext cx="1629" cy="2172"/>
          </a:xfrm>
          <a:custGeom>
            <a:avLst/>
            <a:gdLst/>
            <a:ahLst/>
            <a:cxnLst/>
            <a:rect l="l" t="t" r="r" b="b"/>
            <a:pathLst>
              <a:path w="1904" h="2540">
                <a:moveTo>
                  <a:pt x="1130" y="0"/>
                </a:moveTo>
                <a:lnTo>
                  <a:pt x="279" y="88"/>
                </a:lnTo>
                <a:lnTo>
                  <a:pt x="0" y="203"/>
                </a:lnTo>
                <a:lnTo>
                  <a:pt x="1219" y="2438"/>
                </a:lnTo>
                <a:lnTo>
                  <a:pt x="1638" y="2197"/>
                </a:lnTo>
                <a:lnTo>
                  <a:pt x="1892" y="1714"/>
                </a:lnTo>
                <a:lnTo>
                  <a:pt x="1752" y="507"/>
                </a:lnTo>
                <a:lnTo>
                  <a:pt x="11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3437655" y="1376465"/>
            <a:ext cx="5430" cy="5430"/>
          </a:xfrm>
          <a:custGeom>
            <a:avLst/>
            <a:gdLst/>
            <a:ahLst/>
            <a:cxnLst/>
            <a:rect l="l" t="t" r="r" b="b"/>
            <a:pathLst>
              <a:path w="6350" h="6350">
                <a:moveTo>
                  <a:pt x="1206" y="0"/>
                </a:moveTo>
                <a:lnTo>
                  <a:pt x="0" y="12"/>
                </a:lnTo>
                <a:lnTo>
                  <a:pt x="4140" y="6121"/>
                </a:lnTo>
                <a:lnTo>
                  <a:pt x="5905" y="4254"/>
                </a:lnTo>
                <a:lnTo>
                  <a:pt x="3683" y="3911"/>
                </a:lnTo>
                <a:lnTo>
                  <a:pt x="1206" y="0"/>
                </a:lnTo>
                <a:close/>
              </a:path>
            </a:pathLst>
          </a:custGeom>
          <a:solidFill>
            <a:srgbClr val="FEBC1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3501794" y="1367549"/>
            <a:ext cx="2172" cy="4887"/>
          </a:xfrm>
          <a:custGeom>
            <a:avLst/>
            <a:gdLst/>
            <a:ahLst/>
            <a:cxnLst/>
            <a:rect l="l" t="t" r="r" b="b"/>
            <a:pathLst>
              <a:path w="2539" h="5715">
                <a:moveTo>
                  <a:pt x="2222" y="0"/>
                </a:moveTo>
                <a:lnTo>
                  <a:pt x="1638" y="279"/>
                </a:lnTo>
                <a:lnTo>
                  <a:pt x="990" y="1066"/>
                </a:lnTo>
                <a:lnTo>
                  <a:pt x="0" y="3581"/>
                </a:lnTo>
                <a:lnTo>
                  <a:pt x="101" y="5016"/>
                </a:lnTo>
                <a:lnTo>
                  <a:pt x="889" y="5321"/>
                </a:lnTo>
                <a:lnTo>
                  <a:pt x="2222" y="0"/>
                </a:lnTo>
                <a:close/>
              </a:path>
            </a:pathLst>
          </a:custGeom>
          <a:solidFill>
            <a:srgbClr val="FEBC1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3495103" y="1370698"/>
            <a:ext cx="5430" cy="3258"/>
          </a:xfrm>
          <a:custGeom>
            <a:avLst/>
            <a:gdLst/>
            <a:ahLst/>
            <a:cxnLst/>
            <a:rect l="l" t="t" r="r" b="b"/>
            <a:pathLst>
              <a:path w="6350" h="3809">
                <a:moveTo>
                  <a:pt x="1968" y="0"/>
                </a:moveTo>
                <a:lnTo>
                  <a:pt x="533" y="88"/>
                </a:lnTo>
                <a:lnTo>
                  <a:pt x="0" y="1485"/>
                </a:lnTo>
                <a:lnTo>
                  <a:pt x="952" y="2527"/>
                </a:lnTo>
                <a:lnTo>
                  <a:pt x="3898" y="3708"/>
                </a:lnTo>
                <a:lnTo>
                  <a:pt x="5321" y="3606"/>
                </a:lnTo>
                <a:lnTo>
                  <a:pt x="5854" y="2209"/>
                </a:lnTo>
                <a:lnTo>
                  <a:pt x="4889" y="1168"/>
                </a:lnTo>
                <a:lnTo>
                  <a:pt x="1968" y="0"/>
                </a:lnTo>
                <a:close/>
              </a:path>
            </a:pathLst>
          </a:custGeom>
          <a:solidFill>
            <a:srgbClr val="FEBC1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3500642" y="1372990"/>
            <a:ext cx="1629" cy="2172"/>
          </a:xfrm>
          <a:custGeom>
            <a:avLst/>
            <a:gdLst/>
            <a:ahLst/>
            <a:cxnLst/>
            <a:rect l="l" t="t" r="r" b="b"/>
            <a:pathLst>
              <a:path w="1904" h="2540">
                <a:moveTo>
                  <a:pt x="749" y="0"/>
                </a:moveTo>
                <a:lnTo>
                  <a:pt x="126" y="507"/>
                </a:lnTo>
                <a:lnTo>
                  <a:pt x="0" y="1714"/>
                </a:lnTo>
                <a:lnTo>
                  <a:pt x="241" y="2184"/>
                </a:lnTo>
                <a:lnTo>
                  <a:pt x="634" y="2425"/>
                </a:lnTo>
                <a:lnTo>
                  <a:pt x="1866" y="203"/>
                </a:lnTo>
                <a:lnTo>
                  <a:pt x="1600" y="88"/>
                </a:lnTo>
                <a:lnTo>
                  <a:pt x="74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3495505" y="1376117"/>
            <a:ext cx="5430" cy="5430"/>
          </a:xfrm>
          <a:custGeom>
            <a:avLst/>
            <a:gdLst/>
            <a:ahLst/>
            <a:cxnLst/>
            <a:rect l="l" t="t" r="r" b="b"/>
            <a:pathLst>
              <a:path w="6350" h="6350">
                <a:moveTo>
                  <a:pt x="4724" y="0"/>
                </a:moveTo>
                <a:lnTo>
                  <a:pt x="2235" y="3962"/>
                </a:lnTo>
                <a:lnTo>
                  <a:pt x="0" y="4305"/>
                </a:lnTo>
                <a:lnTo>
                  <a:pt x="1777" y="6184"/>
                </a:lnTo>
                <a:lnTo>
                  <a:pt x="5930" y="63"/>
                </a:lnTo>
                <a:lnTo>
                  <a:pt x="4724" y="0"/>
                </a:lnTo>
                <a:close/>
              </a:path>
            </a:pathLst>
          </a:custGeom>
          <a:solidFill>
            <a:srgbClr val="FEBC1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3481229" y="1380210"/>
            <a:ext cx="3801" cy="3801"/>
          </a:xfrm>
          <a:custGeom>
            <a:avLst/>
            <a:gdLst/>
            <a:ahLst/>
            <a:cxnLst/>
            <a:rect l="l" t="t" r="r" b="b"/>
            <a:pathLst>
              <a:path w="4445" h="4444">
                <a:moveTo>
                  <a:pt x="2051" y="0"/>
                </a:moveTo>
                <a:lnTo>
                  <a:pt x="3178" y="0"/>
                </a:lnTo>
                <a:lnTo>
                  <a:pt x="4103" y="916"/>
                </a:lnTo>
                <a:lnTo>
                  <a:pt x="4103" y="2063"/>
                </a:lnTo>
                <a:lnTo>
                  <a:pt x="4103" y="3196"/>
                </a:lnTo>
                <a:lnTo>
                  <a:pt x="3178" y="4113"/>
                </a:lnTo>
                <a:lnTo>
                  <a:pt x="2051" y="4113"/>
                </a:lnTo>
                <a:lnTo>
                  <a:pt x="924" y="4113"/>
                </a:lnTo>
                <a:lnTo>
                  <a:pt x="0" y="3196"/>
                </a:lnTo>
                <a:lnTo>
                  <a:pt x="0" y="2063"/>
                </a:lnTo>
                <a:lnTo>
                  <a:pt x="0" y="916"/>
                </a:lnTo>
                <a:lnTo>
                  <a:pt x="924" y="0"/>
                </a:lnTo>
                <a:lnTo>
                  <a:pt x="2051" y="0"/>
                </a:lnTo>
                <a:close/>
              </a:path>
            </a:pathLst>
          </a:custGeom>
          <a:ln w="7327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3481235" y="1380462"/>
            <a:ext cx="3801" cy="3801"/>
          </a:xfrm>
          <a:custGeom>
            <a:avLst/>
            <a:gdLst/>
            <a:ahLst/>
            <a:cxnLst/>
            <a:rect l="l" t="t" r="r" b="b"/>
            <a:pathLst>
              <a:path w="4445" h="4444">
                <a:moveTo>
                  <a:pt x="3175" y="0"/>
                </a:moveTo>
                <a:lnTo>
                  <a:pt x="914" y="0"/>
                </a:lnTo>
                <a:lnTo>
                  <a:pt x="0" y="927"/>
                </a:lnTo>
                <a:lnTo>
                  <a:pt x="0" y="3200"/>
                </a:lnTo>
                <a:lnTo>
                  <a:pt x="914" y="4114"/>
                </a:lnTo>
                <a:lnTo>
                  <a:pt x="3175" y="4114"/>
                </a:lnTo>
                <a:lnTo>
                  <a:pt x="4089" y="3200"/>
                </a:lnTo>
                <a:lnTo>
                  <a:pt x="4089" y="927"/>
                </a:lnTo>
                <a:lnTo>
                  <a:pt x="317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3463447" y="1398499"/>
            <a:ext cx="207423" cy="183531"/>
          </a:xfrm>
          <a:custGeom>
            <a:avLst/>
            <a:gdLst/>
            <a:ahLst/>
            <a:cxnLst/>
            <a:rect l="l" t="t" r="r" b="b"/>
            <a:pathLst>
              <a:path w="242570" h="214630">
                <a:moveTo>
                  <a:pt x="24549" y="0"/>
                </a:moveTo>
                <a:lnTo>
                  <a:pt x="21196" y="1435"/>
                </a:lnTo>
                <a:lnTo>
                  <a:pt x="24091" y="7251"/>
                </a:lnTo>
                <a:lnTo>
                  <a:pt x="28295" y="8940"/>
                </a:lnTo>
                <a:lnTo>
                  <a:pt x="30911" y="9702"/>
                </a:lnTo>
                <a:lnTo>
                  <a:pt x="31254" y="10947"/>
                </a:lnTo>
                <a:lnTo>
                  <a:pt x="26276" y="15697"/>
                </a:lnTo>
                <a:lnTo>
                  <a:pt x="20916" y="19799"/>
                </a:lnTo>
                <a:lnTo>
                  <a:pt x="11506" y="27165"/>
                </a:lnTo>
                <a:lnTo>
                  <a:pt x="15227" y="30848"/>
                </a:lnTo>
                <a:lnTo>
                  <a:pt x="8432" y="41376"/>
                </a:lnTo>
                <a:lnTo>
                  <a:pt x="11925" y="41770"/>
                </a:lnTo>
                <a:lnTo>
                  <a:pt x="10756" y="47434"/>
                </a:lnTo>
                <a:lnTo>
                  <a:pt x="5105" y="48971"/>
                </a:lnTo>
                <a:lnTo>
                  <a:pt x="0" y="213614"/>
                </a:lnTo>
                <a:lnTo>
                  <a:pt x="5067" y="214172"/>
                </a:lnTo>
                <a:lnTo>
                  <a:pt x="10134" y="214172"/>
                </a:lnTo>
                <a:lnTo>
                  <a:pt x="53530" y="208508"/>
                </a:lnTo>
                <a:lnTo>
                  <a:pt x="63118" y="202844"/>
                </a:lnTo>
                <a:lnTo>
                  <a:pt x="55232" y="193776"/>
                </a:lnTo>
                <a:lnTo>
                  <a:pt x="46215" y="183578"/>
                </a:lnTo>
                <a:lnTo>
                  <a:pt x="48463" y="178473"/>
                </a:lnTo>
                <a:lnTo>
                  <a:pt x="52412" y="177342"/>
                </a:lnTo>
                <a:lnTo>
                  <a:pt x="85503" y="177342"/>
                </a:lnTo>
                <a:lnTo>
                  <a:pt x="87350" y="175069"/>
                </a:lnTo>
                <a:lnTo>
                  <a:pt x="91866" y="168719"/>
                </a:lnTo>
                <a:lnTo>
                  <a:pt x="96439" y="159980"/>
                </a:lnTo>
                <a:lnTo>
                  <a:pt x="99003" y="150286"/>
                </a:lnTo>
                <a:lnTo>
                  <a:pt x="97497" y="141071"/>
                </a:lnTo>
                <a:lnTo>
                  <a:pt x="92088" y="134630"/>
                </a:lnTo>
                <a:lnTo>
                  <a:pt x="89920" y="133705"/>
                </a:lnTo>
                <a:lnTo>
                  <a:pt x="63118" y="133705"/>
                </a:lnTo>
                <a:lnTo>
                  <a:pt x="62601" y="131646"/>
                </a:lnTo>
                <a:lnTo>
                  <a:pt x="62547" y="123494"/>
                </a:lnTo>
                <a:lnTo>
                  <a:pt x="66497" y="121234"/>
                </a:lnTo>
                <a:lnTo>
                  <a:pt x="74955" y="120103"/>
                </a:lnTo>
                <a:lnTo>
                  <a:pt x="82074" y="119648"/>
                </a:lnTo>
                <a:lnTo>
                  <a:pt x="225934" y="119648"/>
                </a:lnTo>
                <a:lnTo>
                  <a:pt x="222611" y="117429"/>
                </a:lnTo>
                <a:lnTo>
                  <a:pt x="215849" y="112737"/>
                </a:lnTo>
                <a:lnTo>
                  <a:pt x="163671" y="72644"/>
                </a:lnTo>
                <a:lnTo>
                  <a:pt x="55867" y="72644"/>
                </a:lnTo>
                <a:lnTo>
                  <a:pt x="51282" y="64350"/>
                </a:lnTo>
                <a:lnTo>
                  <a:pt x="48731" y="57592"/>
                </a:lnTo>
                <a:lnTo>
                  <a:pt x="48100" y="49999"/>
                </a:lnTo>
                <a:lnTo>
                  <a:pt x="49582" y="42069"/>
                </a:lnTo>
                <a:lnTo>
                  <a:pt x="53403" y="34124"/>
                </a:lnTo>
                <a:lnTo>
                  <a:pt x="58099" y="26939"/>
                </a:lnTo>
                <a:lnTo>
                  <a:pt x="61929" y="20767"/>
                </a:lnTo>
                <a:lnTo>
                  <a:pt x="64681" y="15286"/>
                </a:lnTo>
                <a:lnTo>
                  <a:pt x="66141" y="10172"/>
                </a:lnTo>
                <a:lnTo>
                  <a:pt x="67091" y="3721"/>
                </a:lnTo>
                <a:lnTo>
                  <a:pt x="52984" y="3721"/>
                </a:lnTo>
                <a:lnTo>
                  <a:pt x="37998" y="3644"/>
                </a:lnTo>
                <a:lnTo>
                  <a:pt x="28028" y="2311"/>
                </a:lnTo>
                <a:lnTo>
                  <a:pt x="24549" y="0"/>
                </a:lnTo>
                <a:close/>
              </a:path>
              <a:path w="242570" h="214630">
                <a:moveTo>
                  <a:pt x="76210" y="192633"/>
                </a:moveTo>
                <a:lnTo>
                  <a:pt x="67627" y="192633"/>
                </a:lnTo>
                <a:lnTo>
                  <a:pt x="67627" y="197739"/>
                </a:lnTo>
                <a:lnTo>
                  <a:pt x="69875" y="204546"/>
                </a:lnTo>
                <a:lnTo>
                  <a:pt x="74383" y="206235"/>
                </a:lnTo>
                <a:lnTo>
                  <a:pt x="74383" y="200571"/>
                </a:lnTo>
                <a:lnTo>
                  <a:pt x="76210" y="192633"/>
                </a:lnTo>
                <a:close/>
              </a:path>
              <a:path w="242570" h="214630">
                <a:moveTo>
                  <a:pt x="85503" y="177342"/>
                </a:moveTo>
                <a:lnTo>
                  <a:pt x="52412" y="177342"/>
                </a:lnTo>
                <a:lnTo>
                  <a:pt x="57480" y="179603"/>
                </a:lnTo>
                <a:lnTo>
                  <a:pt x="63118" y="186410"/>
                </a:lnTo>
                <a:lnTo>
                  <a:pt x="61988" y="187540"/>
                </a:lnTo>
                <a:lnTo>
                  <a:pt x="61988" y="194335"/>
                </a:lnTo>
                <a:lnTo>
                  <a:pt x="67627" y="192633"/>
                </a:lnTo>
                <a:lnTo>
                  <a:pt x="76210" y="192633"/>
                </a:lnTo>
                <a:lnTo>
                  <a:pt x="77774" y="185839"/>
                </a:lnTo>
                <a:lnTo>
                  <a:pt x="82283" y="181305"/>
                </a:lnTo>
                <a:lnTo>
                  <a:pt x="85503" y="177342"/>
                </a:lnTo>
                <a:close/>
              </a:path>
              <a:path w="242570" h="214630">
                <a:moveTo>
                  <a:pt x="242247" y="131350"/>
                </a:moveTo>
                <a:lnTo>
                  <a:pt x="163530" y="131350"/>
                </a:lnTo>
                <a:lnTo>
                  <a:pt x="180967" y="134259"/>
                </a:lnTo>
                <a:lnTo>
                  <a:pt x="195346" y="135048"/>
                </a:lnTo>
                <a:lnTo>
                  <a:pt x="211099" y="134880"/>
                </a:lnTo>
                <a:lnTo>
                  <a:pt x="225424" y="133705"/>
                </a:lnTo>
                <a:lnTo>
                  <a:pt x="242341" y="131432"/>
                </a:lnTo>
                <a:close/>
              </a:path>
              <a:path w="242570" h="214630">
                <a:moveTo>
                  <a:pt x="77679" y="131107"/>
                </a:moveTo>
                <a:lnTo>
                  <a:pt x="71005" y="132003"/>
                </a:lnTo>
                <a:lnTo>
                  <a:pt x="63118" y="133705"/>
                </a:lnTo>
                <a:lnTo>
                  <a:pt x="89920" y="133705"/>
                </a:lnTo>
                <a:lnTo>
                  <a:pt x="85094" y="131646"/>
                </a:lnTo>
                <a:lnTo>
                  <a:pt x="77679" y="131107"/>
                </a:lnTo>
                <a:close/>
              </a:path>
              <a:path w="242570" h="214630">
                <a:moveTo>
                  <a:pt x="225934" y="119648"/>
                </a:moveTo>
                <a:lnTo>
                  <a:pt x="82074" y="119648"/>
                </a:lnTo>
                <a:lnTo>
                  <a:pt x="90095" y="119888"/>
                </a:lnTo>
                <a:lnTo>
                  <a:pt x="98013" y="120661"/>
                </a:lnTo>
                <a:lnTo>
                  <a:pt x="104825" y="121805"/>
                </a:lnTo>
                <a:lnTo>
                  <a:pt x="111779" y="123863"/>
                </a:lnTo>
                <a:lnTo>
                  <a:pt x="120319" y="126828"/>
                </a:lnTo>
                <a:lnTo>
                  <a:pt x="129707" y="129688"/>
                </a:lnTo>
                <a:lnTo>
                  <a:pt x="139204" y="131432"/>
                </a:lnTo>
                <a:lnTo>
                  <a:pt x="148016" y="131687"/>
                </a:lnTo>
                <a:lnTo>
                  <a:pt x="156036" y="131359"/>
                </a:lnTo>
                <a:lnTo>
                  <a:pt x="242247" y="131350"/>
                </a:lnTo>
                <a:lnTo>
                  <a:pt x="237832" y="127469"/>
                </a:lnTo>
                <a:lnTo>
                  <a:pt x="229798" y="122227"/>
                </a:lnTo>
                <a:lnTo>
                  <a:pt x="225934" y="119648"/>
                </a:lnTo>
                <a:close/>
              </a:path>
              <a:path w="242570" h="214630">
                <a:moveTo>
                  <a:pt x="99037" y="31466"/>
                </a:moveTo>
                <a:lnTo>
                  <a:pt x="85661" y="32829"/>
                </a:lnTo>
                <a:lnTo>
                  <a:pt x="74531" y="38928"/>
                </a:lnTo>
                <a:lnTo>
                  <a:pt x="69318" y="47205"/>
                </a:lnTo>
                <a:lnTo>
                  <a:pt x="67907" y="55378"/>
                </a:lnTo>
                <a:lnTo>
                  <a:pt x="68186" y="61163"/>
                </a:lnTo>
                <a:lnTo>
                  <a:pt x="68757" y="66268"/>
                </a:lnTo>
                <a:lnTo>
                  <a:pt x="72135" y="69659"/>
                </a:lnTo>
                <a:lnTo>
                  <a:pt x="58610" y="70802"/>
                </a:lnTo>
                <a:lnTo>
                  <a:pt x="55867" y="72644"/>
                </a:lnTo>
                <a:lnTo>
                  <a:pt x="163671" y="72644"/>
                </a:lnTo>
                <a:lnTo>
                  <a:pt x="148169" y="60772"/>
                </a:lnTo>
                <a:lnTo>
                  <a:pt x="130187" y="47561"/>
                </a:lnTo>
                <a:lnTo>
                  <a:pt x="120297" y="40637"/>
                </a:lnTo>
                <a:lnTo>
                  <a:pt x="110248" y="34671"/>
                </a:lnTo>
                <a:lnTo>
                  <a:pt x="99037" y="31466"/>
                </a:lnTo>
                <a:close/>
              </a:path>
              <a:path w="242570" h="214630">
                <a:moveTo>
                  <a:pt x="60578" y="2336"/>
                </a:moveTo>
                <a:lnTo>
                  <a:pt x="52984" y="3721"/>
                </a:lnTo>
                <a:lnTo>
                  <a:pt x="67091" y="3721"/>
                </a:lnTo>
                <a:lnTo>
                  <a:pt x="67132" y="3441"/>
                </a:lnTo>
                <a:lnTo>
                  <a:pt x="60578" y="233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3513036" y="1407947"/>
            <a:ext cx="18462" cy="16833"/>
          </a:xfrm>
          <a:custGeom>
            <a:avLst/>
            <a:gdLst/>
            <a:ahLst/>
            <a:cxnLst/>
            <a:rect l="l" t="t" r="r" b="b"/>
            <a:pathLst>
              <a:path w="21589" h="19685">
                <a:moveTo>
                  <a:pt x="7649" y="0"/>
                </a:moveTo>
                <a:lnTo>
                  <a:pt x="16527" y="3043"/>
                </a:lnTo>
                <a:lnTo>
                  <a:pt x="18858" y="7552"/>
                </a:lnTo>
                <a:lnTo>
                  <a:pt x="21163" y="11971"/>
                </a:lnTo>
                <a:lnTo>
                  <a:pt x="21175" y="15652"/>
                </a:lnTo>
                <a:lnTo>
                  <a:pt x="17882" y="19319"/>
                </a:lnTo>
                <a:lnTo>
                  <a:pt x="17173" y="18262"/>
                </a:lnTo>
                <a:lnTo>
                  <a:pt x="16819" y="16861"/>
                </a:lnTo>
                <a:lnTo>
                  <a:pt x="16122" y="14200"/>
                </a:lnTo>
                <a:lnTo>
                  <a:pt x="8004" y="14684"/>
                </a:lnTo>
                <a:lnTo>
                  <a:pt x="5699" y="15690"/>
                </a:lnTo>
                <a:lnTo>
                  <a:pt x="2368" y="17142"/>
                </a:lnTo>
                <a:lnTo>
                  <a:pt x="0" y="16225"/>
                </a:lnTo>
                <a:lnTo>
                  <a:pt x="455" y="14696"/>
                </a:lnTo>
                <a:lnTo>
                  <a:pt x="7649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3513033" y="1408208"/>
            <a:ext cx="18462" cy="16833"/>
          </a:xfrm>
          <a:custGeom>
            <a:avLst/>
            <a:gdLst/>
            <a:ahLst/>
            <a:cxnLst/>
            <a:rect l="l" t="t" r="r" b="b"/>
            <a:pathLst>
              <a:path w="21589" h="19685">
                <a:moveTo>
                  <a:pt x="21178" y="14198"/>
                </a:moveTo>
                <a:lnTo>
                  <a:pt x="16129" y="14198"/>
                </a:lnTo>
                <a:lnTo>
                  <a:pt x="17183" y="18262"/>
                </a:lnTo>
                <a:lnTo>
                  <a:pt x="17894" y="19316"/>
                </a:lnTo>
                <a:lnTo>
                  <a:pt x="21183" y="15646"/>
                </a:lnTo>
                <a:lnTo>
                  <a:pt x="21178" y="14198"/>
                </a:lnTo>
                <a:close/>
              </a:path>
              <a:path w="21589" h="19685">
                <a:moveTo>
                  <a:pt x="7658" y="0"/>
                </a:moveTo>
                <a:lnTo>
                  <a:pt x="469" y="14693"/>
                </a:lnTo>
                <a:lnTo>
                  <a:pt x="0" y="16230"/>
                </a:lnTo>
                <a:lnTo>
                  <a:pt x="2374" y="17145"/>
                </a:lnTo>
                <a:lnTo>
                  <a:pt x="8013" y="14681"/>
                </a:lnTo>
                <a:lnTo>
                  <a:pt x="16129" y="14198"/>
                </a:lnTo>
                <a:lnTo>
                  <a:pt x="21178" y="14198"/>
                </a:lnTo>
                <a:lnTo>
                  <a:pt x="21170" y="11976"/>
                </a:lnTo>
                <a:lnTo>
                  <a:pt x="16535" y="3035"/>
                </a:lnTo>
                <a:lnTo>
                  <a:pt x="7658" y="0"/>
                </a:lnTo>
                <a:close/>
              </a:path>
            </a:pathLst>
          </a:custGeom>
          <a:solidFill>
            <a:srgbClr val="FEBC1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3509570" y="1420526"/>
            <a:ext cx="17919" cy="7059"/>
          </a:xfrm>
          <a:custGeom>
            <a:avLst/>
            <a:gdLst/>
            <a:ahLst/>
            <a:cxnLst/>
            <a:rect l="l" t="t" r="r" b="b"/>
            <a:pathLst>
              <a:path w="20954" h="8255">
                <a:moveTo>
                  <a:pt x="4002" y="0"/>
                </a:moveTo>
                <a:lnTo>
                  <a:pt x="4204" y="0"/>
                </a:lnTo>
                <a:lnTo>
                  <a:pt x="4534" y="0"/>
                </a:lnTo>
                <a:lnTo>
                  <a:pt x="4002" y="1095"/>
                </a:lnTo>
                <a:lnTo>
                  <a:pt x="5813" y="2699"/>
                </a:lnTo>
                <a:lnTo>
                  <a:pt x="9752" y="980"/>
                </a:lnTo>
                <a:lnTo>
                  <a:pt x="10701" y="573"/>
                </a:lnTo>
                <a:lnTo>
                  <a:pt x="12512" y="292"/>
                </a:lnTo>
                <a:lnTo>
                  <a:pt x="14400" y="280"/>
                </a:lnTo>
                <a:lnTo>
                  <a:pt x="16591" y="420"/>
                </a:lnTo>
                <a:lnTo>
                  <a:pt x="19124" y="573"/>
                </a:lnTo>
                <a:lnTo>
                  <a:pt x="19706" y="1566"/>
                </a:lnTo>
                <a:lnTo>
                  <a:pt x="20390" y="2750"/>
                </a:lnTo>
                <a:lnTo>
                  <a:pt x="20390" y="5489"/>
                </a:lnTo>
                <a:lnTo>
                  <a:pt x="19504" y="5399"/>
                </a:lnTo>
                <a:lnTo>
                  <a:pt x="18630" y="5297"/>
                </a:lnTo>
                <a:lnTo>
                  <a:pt x="17756" y="4508"/>
                </a:lnTo>
                <a:lnTo>
                  <a:pt x="15514" y="4712"/>
                </a:lnTo>
                <a:lnTo>
                  <a:pt x="13272" y="4903"/>
                </a:lnTo>
                <a:lnTo>
                  <a:pt x="12677" y="5399"/>
                </a:lnTo>
                <a:lnTo>
                  <a:pt x="9752" y="6278"/>
                </a:lnTo>
                <a:lnTo>
                  <a:pt x="6826" y="7157"/>
                </a:lnTo>
                <a:lnTo>
                  <a:pt x="3318" y="7743"/>
                </a:lnTo>
                <a:lnTo>
                  <a:pt x="1659" y="7450"/>
                </a:lnTo>
                <a:lnTo>
                  <a:pt x="0" y="7157"/>
                </a:lnTo>
                <a:lnTo>
                  <a:pt x="202" y="5883"/>
                </a:lnTo>
                <a:lnTo>
                  <a:pt x="4002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3509569" y="1420784"/>
            <a:ext cx="17919" cy="7059"/>
          </a:xfrm>
          <a:custGeom>
            <a:avLst/>
            <a:gdLst/>
            <a:ahLst/>
            <a:cxnLst/>
            <a:rect l="l" t="t" r="r" b="b"/>
            <a:pathLst>
              <a:path w="20954" h="8255">
                <a:moveTo>
                  <a:pt x="4533" y="0"/>
                </a:moveTo>
                <a:lnTo>
                  <a:pt x="4000" y="0"/>
                </a:lnTo>
                <a:lnTo>
                  <a:pt x="203" y="5880"/>
                </a:lnTo>
                <a:lnTo>
                  <a:pt x="0" y="7162"/>
                </a:lnTo>
                <a:lnTo>
                  <a:pt x="3314" y="7747"/>
                </a:lnTo>
                <a:lnTo>
                  <a:pt x="6832" y="7162"/>
                </a:lnTo>
                <a:lnTo>
                  <a:pt x="12674" y="5397"/>
                </a:lnTo>
                <a:lnTo>
                  <a:pt x="13258" y="4902"/>
                </a:lnTo>
                <a:lnTo>
                  <a:pt x="17754" y="4508"/>
                </a:lnTo>
                <a:lnTo>
                  <a:pt x="20383" y="4508"/>
                </a:lnTo>
                <a:lnTo>
                  <a:pt x="20361" y="2705"/>
                </a:lnTo>
                <a:lnTo>
                  <a:pt x="5803" y="2705"/>
                </a:lnTo>
                <a:lnTo>
                  <a:pt x="4000" y="1092"/>
                </a:lnTo>
                <a:lnTo>
                  <a:pt x="4533" y="0"/>
                </a:lnTo>
                <a:close/>
              </a:path>
              <a:path w="20954" h="8255">
                <a:moveTo>
                  <a:pt x="20383" y="4508"/>
                </a:moveTo>
                <a:lnTo>
                  <a:pt x="17754" y="4508"/>
                </a:lnTo>
                <a:lnTo>
                  <a:pt x="18630" y="5295"/>
                </a:lnTo>
                <a:lnTo>
                  <a:pt x="20383" y="5486"/>
                </a:lnTo>
                <a:lnTo>
                  <a:pt x="20383" y="4508"/>
                </a:lnTo>
                <a:close/>
              </a:path>
              <a:path w="20954" h="8255">
                <a:moveTo>
                  <a:pt x="14401" y="279"/>
                </a:moveTo>
                <a:lnTo>
                  <a:pt x="12509" y="292"/>
                </a:lnTo>
                <a:lnTo>
                  <a:pt x="10706" y="571"/>
                </a:lnTo>
                <a:lnTo>
                  <a:pt x="5803" y="2705"/>
                </a:lnTo>
                <a:lnTo>
                  <a:pt x="20361" y="2705"/>
                </a:lnTo>
                <a:lnTo>
                  <a:pt x="19126" y="571"/>
                </a:lnTo>
                <a:lnTo>
                  <a:pt x="14401" y="279"/>
                </a:lnTo>
                <a:close/>
              </a:path>
            </a:pathLst>
          </a:custGeom>
          <a:solidFill>
            <a:srgbClr val="FEBC1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3503651" y="1406666"/>
            <a:ext cx="12781" cy="72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3503650" y="1406666"/>
            <a:ext cx="13032" cy="7602"/>
          </a:xfrm>
          <a:custGeom>
            <a:avLst/>
            <a:gdLst/>
            <a:ahLst/>
            <a:cxnLst/>
            <a:rect l="l" t="t" r="r" b="b"/>
            <a:pathLst>
              <a:path w="15239" h="8889">
                <a:moveTo>
                  <a:pt x="1015" y="507"/>
                </a:moveTo>
                <a:lnTo>
                  <a:pt x="11379" y="0"/>
                </a:lnTo>
                <a:lnTo>
                  <a:pt x="12572" y="673"/>
                </a:lnTo>
                <a:lnTo>
                  <a:pt x="13766" y="1358"/>
                </a:lnTo>
                <a:lnTo>
                  <a:pt x="14947" y="3492"/>
                </a:lnTo>
                <a:lnTo>
                  <a:pt x="14604" y="4698"/>
                </a:lnTo>
                <a:lnTo>
                  <a:pt x="14274" y="5892"/>
                </a:lnTo>
                <a:lnTo>
                  <a:pt x="12433" y="6299"/>
                </a:lnTo>
                <a:lnTo>
                  <a:pt x="10820" y="7238"/>
                </a:lnTo>
                <a:lnTo>
                  <a:pt x="9207" y="8178"/>
                </a:lnTo>
                <a:lnTo>
                  <a:pt x="6857" y="8420"/>
                </a:lnTo>
                <a:lnTo>
                  <a:pt x="4305" y="7137"/>
                </a:lnTo>
                <a:lnTo>
                  <a:pt x="1765" y="5867"/>
                </a:lnTo>
                <a:lnTo>
                  <a:pt x="330" y="4013"/>
                </a:lnTo>
                <a:lnTo>
                  <a:pt x="165" y="2552"/>
                </a:lnTo>
                <a:lnTo>
                  <a:pt x="0" y="1104"/>
                </a:lnTo>
                <a:lnTo>
                  <a:pt x="1015" y="507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3509960" y="1406937"/>
            <a:ext cx="4474" cy="382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3509895" y="1406937"/>
            <a:ext cx="4887" cy="4344"/>
          </a:xfrm>
          <a:custGeom>
            <a:avLst/>
            <a:gdLst/>
            <a:ahLst/>
            <a:cxnLst/>
            <a:rect l="l" t="t" r="r" b="b"/>
            <a:pathLst>
              <a:path w="5714" h="5080">
                <a:moveTo>
                  <a:pt x="76" y="12"/>
                </a:moveTo>
                <a:lnTo>
                  <a:pt x="2082" y="0"/>
                </a:lnTo>
                <a:lnTo>
                  <a:pt x="4000" y="50"/>
                </a:lnTo>
                <a:lnTo>
                  <a:pt x="4876" y="241"/>
                </a:lnTo>
                <a:lnTo>
                  <a:pt x="5308" y="914"/>
                </a:lnTo>
                <a:lnTo>
                  <a:pt x="4584" y="2222"/>
                </a:lnTo>
                <a:lnTo>
                  <a:pt x="4508" y="2933"/>
                </a:lnTo>
                <a:lnTo>
                  <a:pt x="4419" y="3632"/>
                </a:lnTo>
                <a:lnTo>
                  <a:pt x="3060" y="4292"/>
                </a:lnTo>
                <a:lnTo>
                  <a:pt x="2044" y="4381"/>
                </a:lnTo>
                <a:lnTo>
                  <a:pt x="1015" y="4470"/>
                </a:lnTo>
                <a:lnTo>
                  <a:pt x="253" y="3606"/>
                </a:lnTo>
                <a:lnTo>
                  <a:pt x="419" y="2590"/>
                </a:lnTo>
                <a:lnTo>
                  <a:pt x="596" y="1562"/>
                </a:lnTo>
                <a:lnTo>
                  <a:pt x="0" y="25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3436689" y="1461650"/>
            <a:ext cx="67874" cy="89594"/>
          </a:xfrm>
          <a:custGeom>
            <a:avLst/>
            <a:gdLst/>
            <a:ahLst/>
            <a:cxnLst/>
            <a:rect l="l" t="t" r="r" b="b"/>
            <a:pathLst>
              <a:path w="79375" h="104775">
                <a:moveTo>
                  <a:pt x="46139" y="95338"/>
                </a:moveTo>
                <a:lnTo>
                  <a:pt x="32842" y="95338"/>
                </a:lnTo>
                <a:lnTo>
                  <a:pt x="36563" y="96710"/>
                </a:lnTo>
                <a:lnTo>
                  <a:pt x="38989" y="99479"/>
                </a:lnTo>
                <a:lnTo>
                  <a:pt x="39598" y="104216"/>
                </a:lnTo>
                <a:lnTo>
                  <a:pt x="40170" y="99529"/>
                </a:lnTo>
                <a:lnTo>
                  <a:pt x="42354" y="96570"/>
                </a:lnTo>
                <a:lnTo>
                  <a:pt x="46139" y="95338"/>
                </a:lnTo>
                <a:close/>
              </a:path>
              <a:path w="79375" h="104775">
                <a:moveTo>
                  <a:pt x="79197" y="0"/>
                </a:moveTo>
                <a:lnTo>
                  <a:pt x="0" y="0"/>
                </a:lnTo>
                <a:lnTo>
                  <a:pt x="0" y="91770"/>
                </a:lnTo>
                <a:lnTo>
                  <a:pt x="3568" y="95338"/>
                </a:lnTo>
                <a:lnTo>
                  <a:pt x="75641" y="95338"/>
                </a:lnTo>
                <a:lnTo>
                  <a:pt x="79197" y="91770"/>
                </a:lnTo>
                <a:lnTo>
                  <a:pt x="79197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3450904" y="1464054"/>
            <a:ext cx="38010" cy="52669"/>
          </a:xfrm>
          <a:custGeom>
            <a:avLst/>
            <a:gdLst/>
            <a:ahLst/>
            <a:cxnLst/>
            <a:rect l="l" t="t" r="r" b="b"/>
            <a:pathLst>
              <a:path w="44450" h="61594">
                <a:moveTo>
                  <a:pt x="19314" y="0"/>
                </a:moveTo>
                <a:lnTo>
                  <a:pt x="24696" y="0"/>
                </a:lnTo>
                <a:lnTo>
                  <a:pt x="24696" y="7373"/>
                </a:lnTo>
                <a:lnTo>
                  <a:pt x="32764" y="7373"/>
                </a:lnTo>
                <a:lnTo>
                  <a:pt x="32764" y="12786"/>
                </a:lnTo>
                <a:lnTo>
                  <a:pt x="24696" y="12786"/>
                </a:lnTo>
                <a:lnTo>
                  <a:pt x="24696" y="21141"/>
                </a:lnTo>
                <a:lnTo>
                  <a:pt x="44010" y="21141"/>
                </a:lnTo>
                <a:lnTo>
                  <a:pt x="44010" y="26553"/>
                </a:lnTo>
                <a:lnTo>
                  <a:pt x="24696" y="26553"/>
                </a:lnTo>
                <a:lnTo>
                  <a:pt x="24696" y="43377"/>
                </a:lnTo>
                <a:lnTo>
                  <a:pt x="34473" y="47898"/>
                </a:lnTo>
                <a:lnTo>
                  <a:pt x="34473" y="53298"/>
                </a:lnTo>
                <a:lnTo>
                  <a:pt x="24696" y="48789"/>
                </a:lnTo>
                <a:lnTo>
                  <a:pt x="24696" y="60977"/>
                </a:lnTo>
                <a:lnTo>
                  <a:pt x="19314" y="60977"/>
                </a:lnTo>
                <a:lnTo>
                  <a:pt x="19314" y="46306"/>
                </a:lnTo>
                <a:lnTo>
                  <a:pt x="9536" y="41798"/>
                </a:lnTo>
                <a:lnTo>
                  <a:pt x="9536" y="36385"/>
                </a:lnTo>
                <a:lnTo>
                  <a:pt x="19314" y="40906"/>
                </a:lnTo>
                <a:lnTo>
                  <a:pt x="19314" y="26553"/>
                </a:lnTo>
                <a:lnTo>
                  <a:pt x="0" y="26553"/>
                </a:lnTo>
                <a:lnTo>
                  <a:pt x="0" y="21141"/>
                </a:lnTo>
                <a:lnTo>
                  <a:pt x="19314" y="21141"/>
                </a:lnTo>
                <a:lnTo>
                  <a:pt x="19314" y="12786"/>
                </a:lnTo>
                <a:lnTo>
                  <a:pt x="11246" y="12786"/>
                </a:lnTo>
                <a:lnTo>
                  <a:pt x="11246" y="7373"/>
                </a:lnTo>
                <a:lnTo>
                  <a:pt x="19314" y="7373"/>
                </a:lnTo>
                <a:lnTo>
                  <a:pt x="19314" y="0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3450903" y="1464310"/>
            <a:ext cx="38010" cy="52669"/>
          </a:xfrm>
          <a:custGeom>
            <a:avLst/>
            <a:gdLst/>
            <a:ahLst/>
            <a:cxnLst/>
            <a:rect l="l" t="t" r="r" b="b"/>
            <a:pathLst>
              <a:path w="44450" h="61594">
                <a:moveTo>
                  <a:pt x="9537" y="36385"/>
                </a:moveTo>
                <a:lnTo>
                  <a:pt x="9537" y="41795"/>
                </a:lnTo>
                <a:lnTo>
                  <a:pt x="19316" y="46304"/>
                </a:lnTo>
                <a:lnTo>
                  <a:pt x="19316" y="60972"/>
                </a:lnTo>
                <a:lnTo>
                  <a:pt x="24701" y="60972"/>
                </a:lnTo>
                <a:lnTo>
                  <a:pt x="24701" y="48793"/>
                </a:lnTo>
                <a:lnTo>
                  <a:pt x="34480" y="48793"/>
                </a:lnTo>
                <a:lnTo>
                  <a:pt x="34480" y="47891"/>
                </a:lnTo>
                <a:lnTo>
                  <a:pt x="24701" y="43383"/>
                </a:lnTo>
                <a:lnTo>
                  <a:pt x="24701" y="40894"/>
                </a:lnTo>
                <a:lnTo>
                  <a:pt x="19316" y="40894"/>
                </a:lnTo>
                <a:lnTo>
                  <a:pt x="9537" y="36385"/>
                </a:lnTo>
                <a:close/>
              </a:path>
              <a:path w="44450" h="61594">
                <a:moveTo>
                  <a:pt x="34480" y="48793"/>
                </a:moveTo>
                <a:lnTo>
                  <a:pt x="24701" y="48793"/>
                </a:lnTo>
                <a:lnTo>
                  <a:pt x="34480" y="53301"/>
                </a:lnTo>
                <a:lnTo>
                  <a:pt x="34480" y="48793"/>
                </a:lnTo>
                <a:close/>
              </a:path>
              <a:path w="44450" h="61594">
                <a:moveTo>
                  <a:pt x="24701" y="26555"/>
                </a:moveTo>
                <a:lnTo>
                  <a:pt x="19316" y="26555"/>
                </a:lnTo>
                <a:lnTo>
                  <a:pt x="19316" y="40894"/>
                </a:lnTo>
                <a:lnTo>
                  <a:pt x="24701" y="40894"/>
                </a:lnTo>
                <a:lnTo>
                  <a:pt x="24701" y="26555"/>
                </a:lnTo>
                <a:close/>
              </a:path>
              <a:path w="44450" h="61594">
                <a:moveTo>
                  <a:pt x="44018" y="21145"/>
                </a:moveTo>
                <a:lnTo>
                  <a:pt x="0" y="21145"/>
                </a:lnTo>
                <a:lnTo>
                  <a:pt x="0" y="26555"/>
                </a:lnTo>
                <a:lnTo>
                  <a:pt x="44018" y="26555"/>
                </a:lnTo>
                <a:lnTo>
                  <a:pt x="44018" y="21145"/>
                </a:lnTo>
                <a:close/>
              </a:path>
              <a:path w="44450" h="61594">
                <a:moveTo>
                  <a:pt x="24701" y="12788"/>
                </a:moveTo>
                <a:lnTo>
                  <a:pt x="19316" y="12788"/>
                </a:lnTo>
                <a:lnTo>
                  <a:pt x="19316" y="21145"/>
                </a:lnTo>
                <a:lnTo>
                  <a:pt x="24701" y="21145"/>
                </a:lnTo>
                <a:lnTo>
                  <a:pt x="24701" y="12788"/>
                </a:lnTo>
                <a:close/>
              </a:path>
              <a:path w="44450" h="61594">
                <a:moveTo>
                  <a:pt x="32766" y="7378"/>
                </a:moveTo>
                <a:lnTo>
                  <a:pt x="11252" y="7378"/>
                </a:lnTo>
                <a:lnTo>
                  <a:pt x="11252" y="12788"/>
                </a:lnTo>
                <a:lnTo>
                  <a:pt x="32766" y="12788"/>
                </a:lnTo>
                <a:lnTo>
                  <a:pt x="32766" y="7378"/>
                </a:lnTo>
                <a:close/>
              </a:path>
              <a:path w="44450" h="61594">
                <a:moveTo>
                  <a:pt x="24701" y="0"/>
                </a:moveTo>
                <a:lnTo>
                  <a:pt x="19316" y="0"/>
                </a:lnTo>
                <a:lnTo>
                  <a:pt x="19316" y="7378"/>
                </a:lnTo>
                <a:lnTo>
                  <a:pt x="24701" y="7378"/>
                </a:lnTo>
                <a:lnTo>
                  <a:pt x="24701" y="0"/>
                </a:lnTo>
                <a:close/>
              </a:path>
            </a:pathLst>
          </a:custGeom>
          <a:solidFill>
            <a:srgbClr val="FFF2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3450492" y="1517078"/>
            <a:ext cx="39095" cy="22262"/>
          </a:xfrm>
          <a:custGeom>
            <a:avLst/>
            <a:gdLst/>
            <a:ahLst/>
            <a:cxnLst/>
            <a:rect l="l" t="t" r="r" b="b"/>
            <a:pathLst>
              <a:path w="45720" h="26035">
                <a:moveTo>
                  <a:pt x="22860" y="0"/>
                </a:moveTo>
                <a:lnTo>
                  <a:pt x="31741" y="1624"/>
                </a:lnTo>
                <a:lnTo>
                  <a:pt x="39009" y="6048"/>
                </a:lnTo>
                <a:lnTo>
                  <a:pt x="43917" y="12601"/>
                </a:lnTo>
                <a:lnTo>
                  <a:pt x="45720" y="20612"/>
                </a:lnTo>
                <a:lnTo>
                  <a:pt x="45720" y="22326"/>
                </a:lnTo>
                <a:lnTo>
                  <a:pt x="45491" y="23977"/>
                </a:lnTo>
                <a:lnTo>
                  <a:pt x="45046" y="25565"/>
                </a:lnTo>
                <a:lnTo>
                  <a:pt x="42039" y="19337"/>
                </a:lnTo>
                <a:lnTo>
                  <a:pt x="37034" y="14379"/>
                </a:lnTo>
                <a:lnTo>
                  <a:pt x="30489" y="11102"/>
                </a:lnTo>
                <a:lnTo>
                  <a:pt x="22860" y="9918"/>
                </a:lnTo>
                <a:lnTo>
                  <a:pt x="15230" y="11102"/>
                </a:lnTo>
                <a:lnTo>
                  <a:pt x="8685" y="14379"/>
                </a:lnTo>
                <a:lnTo>
                  <a:pt x="3680" y="19337"/>
                </a:lnTo>
                <a:lnTo>
                  <a:pt x="673" y="25565"/>
                </a:lnTo>
                <a:lnTo>
                  <a:pt x="228" y="23977"/>
                </a:lnTo>
                <a:lnTo>
                  <a:pt x="0" y="22326"/>
                </a:lnTo>
                <a:lnTo>
                  <a:pt x="0" y="20612"/>
                </a:lnTo>
                <a:lnTo>
                  <a:pt x="1802" y="12601"/>
                </a:lnTo>
                <a:lnTo>
                  <a:pt x="6710" y="6048"/>
                </a:lnTo>
                <a:lnTo>
                  <a:pt x="13978" y="1624"/>
                </a:lnTo>
                <a:lnTo>
                  <a:pt x="22860" y="0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3450492" y="1517078"/>
            <a:ext cx="39095" cy="22262"/>
          </a:xfrm>
          <a:custGeom>
            <a:avLst/>
            <a:gdLst/>
            <a:ahLst/>
            <a:cxnLst/>
            <a:rect l="l" t="t" r="r" b="b"/>
            <a:pathLst>
              <a:path w="45720" h="26035">
                <a:moveTo>
                  <a:pt x="22860" y="0"/>
                </a:moveTo>
                <a:lnTo>
                  <a:pt x="13978" y="1624"/>
                </a:lnTo>
                <a:lnTo>
                  <a:pt x="6710" y="6048"/>
                </a:lnTo>
                <a:lnTo>
                  <a:pt x="1802" y="12601"/>
                </a:lnTo>
                <a:lnTo>
                  <a:pt x="0" y="20612"/>
                </a:lnTo>
                <a:lnTo>
                  <a:pt x="0" y="22326"/>
                </a:lnTo>
                <a:lnTo>
                  <a:pt x="228" y="23977"/>
                </a:lnTo>
                <a:lnTo>
                  <a:pt x="673" y="25565"/>
                </a:lnTo>
                <a:lnTo>
                  <a:pt x="3680" y="19337"/>
                </a:lnTo>
                <a:lnTo>
                  <a:pt x="8685" y="14379"/>
                </a:lnTo>
                <a:lnTo>
                  <a:pt x="15230" y="11102"/>
                </a:lnTo>
                <a:lnTo>
                  <a:pt x="22860" y="9918"/>
                </a:lnTo>
                <a:lnTo>
                  <a:pt x="41908" y="9918"/>
                </a:lnTo>
                <a:lnTo>
                  <a:pt x="39009" y="6048"/>
                </a:lnTo>
                <a:lnTo>
                  <a:pt x="31741" y="1624"/>
                </a:lnTo>
                <a:lnTo>
                  <a:pt x="22860" y="0"/>
                </a:lnTo>
                <a:close/>
              </a:path>
              <a:path w="45720" h="26035">
                <a:moveTo>
                  <a:pt x="41908" y="9918"/>
                </a:moveTo>
                <a:lnTo>
                  <a:pt x="22860" y="9918"/>
                </a:lnTo>
                <a:lnTo>
                  <a:pt x="30489" y="11102"/>
                </a:lnTo>
                <a:lnTo>
                  <a:pt x="37034" y="14379"/>
                </a:lnTo>
                <a:lnTo>
                  <a:pt x="42039" y="19337"/>
                </a:lnTo>
                <a:lnTo>
                  <a:pt x="45046" y="25565"/>
                </a:lnTo>
                <a:lnTo>
                  <a:pt x="45491" y="23977"/>
                </a:lnTo>
                <a:lnTo>
                  <a:pt x="45720" y="22326"/>
                </a:lnTo>
                <a:lnTo>
                  <a:pt x="45720" y="20612"/>
                </a:lnTo>
                <a:lnTo>
                  <a:pt x="43917" y="12601"/>
                </a:lnTo>
                <a:lnTo>
                  <a:pt x="41908" y="991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3299409" y="1440451"/>
            <a:ext cx="53875" cy="8939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3505639" y="1428233"/>
            <a:ext cx="155772" cy="8373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3551792" y="1449161"/>
            <a:ext cx="103712" cy="53756"/>
          </a:xfrm>
          <a:custGeom>
            <a:avLst/>
            <a:gdLst/>
            <a:ahLst/>
            <a:cxnLst/>
            <a:rect l="l" t="t" r="r" b="b"/>
            <a:pathLst>
              <a:path w="121285" h="62864">
                <a:moveTo>
                  <a:pt x="15709" y="0"/>
                </a:moveTo>
                <a:lnTo>
                  <a:pt x="18868" y="9007"/>
                </a:lnTo>
                <a:lnTo>
                  <a:pt x="15193" y="11984"/>
                </a:lnTo>
                <a:lnTo>
                  <a:pt x="7849" y="10467"/>
                </a:lnTo>
                <a:lnTo>
                  <a:pt x="0" y="5994"/>
                </a:lnTo>
                <a:lnTo>
                  <a:pt x="3086" y="9867"/>
                </a:lnTo>
                <a:lnTo>
                  <a:pt x="3644" y="12268"/>
                </a:lnTo>
                <a:lnTo>
                  <a:pt x="4165" y="16929"/>
                </a:lnTo>
                <a:lnTo>
                  <a:pt x="27856" y="26939"/>
                </a:lnTo>
                <a:lnTo>
                  <a:pt x="58224" y="40439"/>
                </a:lnTo>
                <a:lnTo>
                  <a:pt x="90281" y="53555"/>
                </a:lnTo>
                <a:lnTo>
                  <a:pt x="119037" y="62407"/>
                </a:lnTo>
                <a:lnTo>
                  <a:pt x="121053" y="60134"/>
                </a:lnTo>
                <a:lnTo>
                  <a:pt x="110591" y="52854"/>
                </a:lnTo>
                <a:lnTo>
                  <a:pt x="96834" y="44359"/>
                </a:lnTo>
                <a:lnTo>
                  <a:pt x="88963" y="38442"/>
                </a:lnTo>
                <a:lnTo>
                  <a:pt x="39325" y="27098"/>
                </a:lnTo>
                <a:lnTo>
                  <a:pt x="18402" y="5892"/>
                </a:lnTo>
                <a:lnTo>
                  <a:pt x="15709" y="0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3564390" y="1441852"/>
            <a:ext cx="62444" cy="40181"/>
          </a:xfrm>
          <a:custGeom>
            <a:avLst/>
            <a:gdLst/>
            <a:ahLst/>
            <a:cxnLst/>
            <a:rect l="l" t="t" r="r" b="b"/>
            <a:pathLst>
              <a:path w="73025" h="46989">
                <a:moveTo>
                  <a:pt x="0" y="4381"/>
                </a:moveTo>
                <a:lnTo>
                  <a:pt x="3023" y="9658"/>
                </a:lnTo>
                <a:lnTo>
                  <a:pt x="4289" y="12553"/>
                </a:lnTo>
                <a:lnTo>
                  <a:pt x="6122" y="15897"/>
                </a:lnTo>
                <a:lnTo>
                  <a:pt x="10845" y="22517"/>
                </a:lnTo>
                <a:lnTo>
                  <a:pt x="27911" y="34333"/>
                </a:lnTo>
                <a:lnTo>
                  <a:pt x="45078" y="43027"/>
                </a:lnTo>
                <a:lnTo>
                  <a:pt x="60569" y="46988"/>
                </a:lnTo>
                <a:lnTo>
                  <a:pt x="72605" y="44602"/>
                </a:lnTo>
                <a:lnTo>
                  <a:pt x="63541" y="36388"/>
                </a:lnTo>
                <a:lnTo>
                  <a:pt x="47699" y="24277"/>
                </a:lnTo>
                <a:lnTo>
                  <a:pt x="29445" y="11178"/>
                </a:lnTo>
                <a:lnTo>
                  <a:pt x="13144" y="0"/>
                </a:lnTo>
                <a:lnTo>
                  <a:pt x="12012" y="257"/>
                </a:lnTo>
                <a:lnTo>
                  <a:pt x="11525" y="1928"/>
                </a:lnTo>
                <a:lnTo>
                  <a:pt x="8561" y="3730"/>
                </a:lnTo>
                <a:lnTo>
                  <a:pt x="0" y="4381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3576454" y="1449649"/>
            <a:ext cx="32580" cy="25521"/>
          </a:xfrm>
          <a:custGeom>
            <a:avLst/>
            <a:gdLst/>
            <a:ahLst/>
            <a:cxnLst/>
            <a:rect l="l" t="t" r="r" b="b"/>
            <a:pathLst>
              <a:path w="38100" h="29844">
                <a:moveTo>
                  <a:pt x="37973" y="28575"/>
                </a:moveTo>
                <a:lnTo>
                  <a:pt x="698" y="0"/>
                </a:lnTo>
                <a:lnTo>
                  <a:pt x="0" y="622"/>
                </a:lnTo>
                <a:lnTo>
                  <a:pt x="37465" y="29514"/>
                </a:lnTo>
                <a:lnTo>
                  <a:pt x="37973" y="28575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3505551" y="1428147"/>
            <a:ext cx="68960" cy="43439"/>
          </a:xfrm>
          <a:custGeom>
            <a:avLst/>
            <a:gdLst/>
            <a:ahLst/>
            <a:cxnLst/>
            <a:rect l="l" t="t" r="r" b="b"/>
            <a:pathLst>
              <a:path w="80645" h="50800">
                <a:moveTo>
                  <a:pt x="1054" y="33769"/>
                </a:moveTo>
                <a:lnTo>
                  <a:pt x="0" y="39852"/>
                </a:lnTo>
                <a:lnTo>
                  <a:pt x="901" y="43256"/>
                </a:lnTo>
                <a:lnTo>
                  <a:pt x="17036" y="50328"/>
                </a:lnTo>
                <a:lnTo>
                  <a:pt x="24871" y="45024"/>
                </a:lnTo>
                <a:lnTo>
                  <a:pt x="27846" y="34544"/>
                </a:lnTo>
                <a:lnTo>
                  <a:pt x="29400" y="26085"/>
                </a:lnTo>
                <a:lnTo>
                  <a:pt x="37261" y="13893"/>
                </a:lnTo>
                <a:lnTo>
                  <a:pt x="44157" y="13030"/>
                </a:lnTo>
                <a:lnTo>
                  <a:pt x="48869" y="13195"/>
                </a:lnTo>
                <a:lnTo>
                  <a:pt x="55063" y="15400"/>
                </a:lnTo>
                <a:lnTo>
                  <a:pt x="64098" y="18453"/>
                </a:lnTo>
                <a:lnTo>
                  <a:pt x="73403" y="19038"/>
                </a:lnTo>
                <a:lnTo>
                  <a:pt x="80403" y="13842"/>
                </a:lnTo>
                <a:lnTo>
                  <a:pt x="72304" y="11169"/>
                </a:lnTo>
                <a:lnTo>
                  <a:pt x="63057" y="6750"/>
                </a:lnTo>
                <a:lnTo>
                  <a:pt x="53402" y="2416"/>
                </a:lnTo>
                <a:lnTo>
                  <a:pt x="44081" y="0"/>
                </a:lnTo>
                <a:lnTo>
                  <a:pt x="35748" y="1359"/>
                </a:lnTo>
                <a:lnTo>
                  <a:pt x="28286" y="6386"/>
                </a:lnTo>
                <a:lnTo>
                  <a:pt x="22914" y="14049"/>
                </a:lnTo>
                <a:lnTo>
                  <a:pt x="20853" y="23317"/>
                </a:lnTo>
                <a:lnTo>
                  <a:pt x="22212" y="25692"/>
                </a:lnTo>
                <a:lnTo>
                  <a:pt x="21958" y="29717"/>
                </a:lnTo>
                <a:lnTo>
                  <a:pt x="21132" y="34493"/>
                </a:lnTo>
                <a:lnTo>
                  <a:pt x="20967" y="35382"/>
                </a:lnTo>
                <a:lnTo>
                  <a:pt x="12204" y="41871"/>
                </a:lnTo>
                <a:lnTo>
                  <a:pt x="4953" y="37096"/>
                </a:lnTo>
                <a:lnTo>
                  <a:pt x="4775" y="36868"/>
                </a:lnTo>
                <a:lnTo>
                  <a:pt x="1231" y="33997"/>
                </a:lnTo>
                <a:lnTo>
                  <a:pt x="1054" y="33769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3540748" y="1439766"/>
            <a:ext cx="25521" cy="18462"/>
          </a:xfrm>
          <a:custGeom>
            <a:avLst/>
            <a:gdLst/>
            <a:ahLst/>
            <a:cxnLst/>
            <a:rect l="l" t="t" r="r" b="b"/>
            <a:pathLst>
              <a:path w="29845" h="21589">
                <a:moveTo>
                  <a:pt x="9144" y="1003"/>
                </a:moveTo>
                <a:lnTo>
                  <a:pt x="4000" y="228"/>
                </a:lnTo>
                <a:lnTo>
                  <a:pt x="3594" y="0"/>
                </a:lnTo>
                <a:lnTo>
                  <a:pt x="0" y="4648"/>
                </a:lnTo>
                <a:lnTo>
                  <a:pt x="7231" y="11206"/>
                </a:lnTo>
                <a:lnTo>
                  <a:pt x="14408" y="16722"/>
                </a:lnTo>
                <a:lnTo>
                  <a:pt x="21727" y="20300"/>
                </a:lnTo>
                <a:lnTo>
                  <a:pt x="29387" y="21043"/>
                </a:lnTo>
                <a:lnTo>
                  <a:pt x="26755" y="10647"/>
                </a:lnTo>
                <a:lnTo>
                  <a:pt x="22242" y="6375"/>
                </a:lnTo>
                <a:lnTo>
                  <a:pt x="16241" y="4427"/>
                </a:lnTo>
                <a:lnTo>
                  <a:pt x="9144" y="1003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3548882" y="1441537"/>
            <a:ext cx="13032" cy="10860"/>
          </a:xfrm>
          <a:custGeom>
            <a:avLst/>
            <a:gdLst/>
            <a:ahLst/>
            <a:cxnLst/>
            <a:rect l="l" t="t" r="r" b="b"/>
            <a:pathLst>
              <a:path w="15239" h="12700">
                <a:moveTo>
                  <a:pt x="14643" y="11366"/>
                </a:moveTo>
                <a:lnTo>
                  <a:pt x="762" y="0"/>
                </a:lnTo>
                <a:lnTo>
                  <a:pt x="0" y="774"/>
                </a:lnTo>
                <a:lnTo>
                  <a:pt x="14135" y="12141"/>
                </a:lnTo>
                <a:lnTo>
                  <a:pt x="14643" y="11366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3531506" y="1444828"/>
            <a:ext cx="21720" cy="22262"/>
          </a:xfrm>
          <a:custGeom>
            <a:avLst/>
            <a:gdLst/>
            <a:ahLst/>
            <a:cxnLst/>
            <a:rect l="l" t="t" r="r" b="b"/>
            <a:pathLst>
              <a:path w="25400" h="26035">
                <a:moveTo>
                  <a:pt x="10033" y="0"/>
                </a:moveTo>
                <a:lnTo>
                  <a:pt x="4889" y="0"/>
                </a:lnTo>
                <a:lnTo>
                  <a:pt x="2565" y="4000"/>
                </a:lnTo>
                <a:lnTo>
                  <a:pt x="0" y="8648"/>
                </a:lnTo>
                <a:lnTo>
                  <a:pt x="5484" y="15172"/>
                </a:lnTo>
                <a:lnTo>
                  <a:pt x="10945" y="20159"/>
                </a:lnTo>
                <a:lnTo>
                  <a:pt x="16957" y="23677"/>
                </a:lnTo>
                <a:lnTo>
                  <a:pt x="24091" y="25793"/>
                </a:lnTo>
                <a:lnTo>
                  <a:pt x="24897" y="19327"/>
                </a:lnTo>
                <a:lnTo>
                  <a:pt x="22172" y="12411"/>
                </a:lnTo>
                <a:lnTo>
                  <a:pt x="16892" y="5737"/>
                </a:lnTo>
                <a:lnTo>
                  <a:pt x="10033" y="0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3536132" y="1449910"/>
            <a:ext cx="15747" cy="12488"/>
          </a:xfrm>
          <a:custGeom>
            <a:avLst/>
            <a:gdLst/>
            <a:ahLst/>
            <a:cxnLst/>
            <a:rect l="l" t="t" r="r" b="b"/>
            <a:pathLst>
              <a:path w="18414" h="14605">
                <a:moveTo>
                  <a:pt x="17983" y="13436"/>
                </a:moveTo>
                <a:lnTo>
                  <a:pt x="507" y="0"/>
                </a:lnTo>
                <a:lnTo>
                  <a:pt x="0" y="774"/>
                </a:lnTo>
                <a:lnTo>
                  <a:pt x="17208" y="14211"/>
                </a:lnTo>
                <a:lnTo>
                  <a:pt x="17983" y="13436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3529128" y="1454786"/>
            <a:ext cx="18462" cy="22806"/>
          </a:xfrm>
          <a:custGeom>
            <a:avLst/>
            <a:gdLst/>
            <a:ahLst/>
            <a:cxnLst/>
            <a:rect l="l" t="t" r="r" b="b"/>
            <a:pathLst>
              <a:path w="21589" h="26669">
                <a:moveTo>
                  <a:pt x="1917" y="0"/>
                </a:moveTo>
                <a:lnTo>
                  <a:pt x="2235" y="5689"/>
                </a:lnTo>
                <a:lnTo>
                  <a:pt x="1790" y="4800"/>
                </a:lnTo>
                <a:lnTo>
                  <a:pt x="0" y="10744"/>
                </a:lnTo>
                <a:lnTo>
                  <a:pt x="3942" y="15854"/>
                </a:lnTo>
                <a:lnTo>
                  <a:pt x="8796" y="20612"/>
                </a:lnTo>
                <a:lnTo>
                  <a:pt x="14500" y="24274"/>
                </a:lnTo>
                <a:lnTo>
                  <a:pt x="20993" y="26098"/>
                </a:lnTo>
                <a:lnTo>
                  <a:pt x="18773" y="18679"/>
                </a:lnTo>
                <a:lnTo>
                  <a:pt x="14636" y="12082"/>
                </a:lnTo>
                <a:lnTo>
                  <a:pt x="8909" y="5969"/>
                </a:lnTo>
                <a:lnTo>
                  <a:pt x="1917" y="0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3532526" y="1462822"/>
            <a:ext cx="10860" cy="1086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774"/>
                </a:moveTo>
                <a:lnTo>
                  <a:pt x="11823" y="12407"/>
                </a:lnTo>
                <a:lnTo>
                  <a:pt x="12598" y="11633"/>
                </a:lnTo>
                <a:lnTo>
                  <a:pt x="508" y="0"/>
                </a:lnTo>
                <a:lnTo>
                  <a:pt x="0" y="774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3523785" y="1466276"/>
            <a:ext cx="13575" cy="14661"/>
          </a:xfrm>
          <a:custGeom>
            <a:avLst/>
            <a:gdLst/>
            <a:ahLst/>
            <a:cxnLst/>
            <a:rect l="l" t="t" r="r" b="b"/>
            <a:pathLst>
              <a:path w="15875" h="17144">
                <a:moveTo>
                  <a:pt x="0" y="8242"/>
                </a:moveTo>
                <a:lnTo>
                  <a:pt x="2311" y="5143"/>
                </a:lnTo>
                <a:lnTo>
                  <a:pt x="3225" y="3098"/>
                </a:lnTo>
                <a:lnTo>
                  <a:pt x="4762" y="0"/>
                </a:lnTo>
                <a:lnTo>
                  <a:pt x="10934" y="4394"/>
                </a:lnTo>
                <a:lnTo>
                  <a:pt x="15417" y="10045"/>
                </a:lnTo>
                <a:lnTo>
                  <a:pt x="14389" y="15989"/>
                </a:lnTo>
                <a:lnTo>
                  <a:pt x="9512" y="17030"/>
                </a:lnTo>
                <a:lnTo>
                  <a:pt x="2565" y="14185"/>
                </a:lnTo>
                <a:lnTo>
                  <a:pt x="0" y="8242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3527086" y="1470892"/>
            <a:ext cx="7059" cy="7059"/>
          </a:xfrm>
          <a:custGeom>
            <a:avLst/>
            <a:gdLst/>
            <a:ahLst/>
            <a:cxnLst/>
            <a:rect l="l" t="t" r="r" b="b"/>
            <a:pathLst>
              <a:path w="8254" h="8255">
                <a:moveTo>
                  <a:pt x="7962" y="7239"/>
                </a:moveTo>
                <a:lnTo>
                  <a:pt x="762" y="0"/>
                </a:lnTo>
                <a:lnTo>
                  <a:pt x="0" y="520"/>
                </a:lnTo>
                <a:lnTo>
                  <a:pt x="7454" y="8013"/>
                </a:lnTo>
                <a:lnTo>
                  <a:pt x="7962" y="7239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3514771" y="1473552"/>
            <a:ext cx="13032" cy="11946"/>
          </a:xfrm>
          <a:custGeom>
            <a:avLst/>
            <a:gdLst/>
            <a:ahLst/>
            <a:cxnLst/>
            <a:rect l="l" t="t" r="r" b="b"/>
            <a:pathLst>
              <a:path w="15239" h="13969">
                <a:moveTo>
                  <a:pt x="1803" y="1028"/>
                </a:moveTo>
                <a:lnTo>
                  <a:pt x="4635" y="1028"/>
                </a:lnTo>
                <a:lnTo>
                  <a:pt x="7200" y="774"/>
                </a:lnTo>
                <a:lnTo>
                  <a:pt x="9766" y="0"/>
                </a:lnTo>
                <a:lnTo>
                  <a:pt x="11048" y="2057"/>
                </a:lnTo>
                <a:lnTo>
                  <a:pt x="12852" y="4394"/>
                </a:lnTo>
                <a:lnTo>
                  <a:pt x="14909" y="5943"/>
                </a:lnTo>
                <a:lnTo>
                  <a:pt x="14655" y="9817"/>
                </a:lnTo>
                <a:lnTo>
                  <a:pt x="12598" y="12395"/>
                </a:lnTo>
                <a:lnTo>
                  <a:pt x="8483" y="13944"/>
                </a:lnTo>
                <a:lnTo>
                  <a:pt x="4889" y="13436"/>
                </a:lnTo>
                <a:lnTo>
                  <a:pt x="0" y="3606"/>
                </a:lnTo>
                <a:lnTo>
                  <a:pt x="1803" y="1028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3519170" y="1475539"/>
            <a:ext cx="3801" cy="8145"/>
          </a:xfrm>
          <a:custGeom>
            <a:avLst/>
            <a:gdLst/>
            <a:ahLst/>
            <a:cxnLst/>
            <a:rect l="l" t="t" r="r" b="b"/>
            <a:pathLst>
              <a:path w="4445" h="9525">
                <a:moveTo>
                  <a:pt x="0" y="774"/>
                </a:moveTo>
                <a:lnTo>
                  <a:pt x="2311" y="3619"/>
                </a:lnTo>
                <a:lnTo>
                  <a:pt x="3340" y="6197"/>
                </a:lnTo>
                <a:lnTo>
                  <a:pt x="2832" y="9042"/>
                </a:lnTo>
                <a:lnTo>
                  <a:pt x="3860" y="9309"/>
                </a:lnTo>
                <a:lnTo>
                  <a:pt x="4368" y="6197"/>
                </a:lnTo>
                <a:lnTo>
                  <a:pt x="3340" y="3098"/>
                </a:lnTo>
                <a:lnTo>
                  <a:pt x="774" y="0"/>
                </a:lnTo>
                <a:lnTo>
                  <a:pt x="0" y="774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3505768" y="1471337"/>
            <a:ext cx="11403" cy="16833"/>
          </a:xfrm>
          <a:custGeom>
            <a:avLst/>
            <a:gdLst/>
            <a:ahLst/>
            <a:cxnLst/>
            <a:rect l="l" t="t" r="r" b="b"/>
            <a:pathLst>
              <a:path w="13335" h="19685">
                <a:moveTo>
                  <a:pt x="0" y="0"/>
                </a:moveTo>
                <a:lnTo>
                  <a:pt x="0" y="6972"/>
                </a:lnTo>
                <a:lnTo>
                  <a:pt x="2057" y="13957"/>
                </a:lnTo>
                <a:lnTo>
                  <a:pt x="6172" y="19380"/>
                </a:lnTo>
                <a:lnTo>
                  <a:pt x="9766" y="18084"/>
                </a:lnTo>
                <a:lnTo>
                  <a:pt x="12077" y="15760"/>
                </a:lnTo>
                <a:lnTo>
                  <a:pt x="13106" y="12407"/>
                </a:lnTo>
                <a:lnTo>
                  <a:pt x="11823" y="9563"/>
                </a:lnTo>
                <a:lnTo>
                  <a:pt x="11303" y="6464"/>
                </a:lnTo>
                <a:lnTo>
                  <a:pt x="11569" y="3619"/>
                </a:lnTo>
                <a:lnTo>
                  <a:pt x="8483" y="3098"/>
                </a:lnTo>
                <a:lnTo>
                  <a:pt x="2565" y="1803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3544125" y="1465853"/>
            <a:ext cx="117829" cy="46154"/>
          </a:xfrm>
          <a:custGeom>
            <a:avLst/>
            <a:gdLst/>
            <a:ahLst/>
            <a:cxnLst/>
            <a:rect l="l" t="t" r="r" b="b"/>
            <a:pathLst>
              <a:path w="137795" h="53975">
                <a:moveTo>
                  <a:pt x="137172" y="50723"/>
                </a:moveTo>
                <a:lnTo>
                  <a:pt x="135889" y="46850"/>
                </a:lnTo>
                <a:lnTo>
                  <a:pt x="127228" y="44589"/>
                </a:lnTo>
                <a:lnTo>
                  <a:pt x="122351" y="43040"/>
                </a:lnTo>
                <a:lnTo>
                  <a:pt x="98725" y="35007"/>
                </a:lnTo>
                <a:lnTo>
                  <a:pt x="70937" y="23958"/>
                </a:lnTo>
                <a:lnTo>
                  <a:pt x="41818" y="11689"/>
                </a:lnTo>
                <a:lnTo>
                  <a:pt x="14198" y="0"/>
                </a:lnTo>
                <a:lnTo>
                  <a:pt x="11366" y="3111"/>
                </a:lnTo>
                <a:lnTo>
                  <a:pt x="4635" y="3302"/>
                </a:lnTo>
                <a:lnTo>
                  <a:pt x="0" y="203"/>
                </a:lnTo>
                <a:lnTo>
                  <a:pt x="4368" y="4851"/>
                </a:lnTo>
                <a:lnTo>
                  <a:pt x="41651" y="30439"/>
                </a:lnTo>
                <a:lnTo>
                  <a:pt x="79592" y="46037"/>
                </a:lnTo>
                <a:lnTo>
                  <a:pt x="113535" y="53930"/>
                </a:lnTo>
                <a:lnTo>
                  <a:pt x="137172" y="50723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3550478" y="1469501"/>
            <a:ext cx="98282" cy="38010"/>
          </a:xfrm>
          <a:custGeom>
            <a:avLst/>
            <a:gdLst/>
            <a:ahLst/>
            <a:cxnLst/>
            <a:rect l="l" t="t" r="r" b="b"/>
            <a:pathLst>
              <a:path w="114935" h="44450">
                <a:moveTo>
                  <a:pt x="114465" y="41516"/>
                </a:moveTo>
                <a:lnTo>
                  <a:pt x="85531" y="33066"/>
                </a:lnTo>
                <a:lnTo>
                  <a:pt x="56721" y="23858"/>
                </a:lnTo>
                <a:lnTo>
                  <a:pt x="28297" y="13100"/>
                </a:lnTo>
                <a:lnTo>
                  <a:pt x="520" y="0"/>
                </a:lnTo>
                <a:lnTo>
                  <a:pt x="0" y="774"/>
                </a:lnTo>
                <a:lnTo>
                  <a:pt x="27756" y="14345"/>
                </a:lnTo>
                <a:lnTo>
                  <a:pt x="56143" y="25869"/>
                </a:lnTo>
                <a:lnTo>
                  <a:pt x="84964" y="35746"/>
                </a:lnTo>
                <a:lnTo>
                  <a:pt x="114020" y="44373"/>
                </a:lnTo>
                <a:lnTo>
                  <a:pt x="114465" y="41516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3537446" y="1475169"/>
            <a:ext cx="86879" cy="36924"/>
          </a:xfrm>
          <a:custGeom>
            <a:avLst/>
            <a:gdLst/>
            <a:ahLst/>
            <a:cxnLst/>
            <a:rect l="l" t="t" r="r" b="b"/>
            <a:pathLst>
              <a:path w="101600" h="43180">
                <a:moveTo>
                  <a:pt x="101091" y="41452"/>
                </a:moveTo>
                <a:lnTo>
                  <a:pt x="52247" y="22644"/>
                </a:lnTo>
                <a:lnTo>
                  <a:pt x="16718" y="3363"/>
                </a:lnTo>
                <a:lnTo>
                  <a:pt x="13512" y="1905"/>
                </a:lnTo>
                <a:lnTo>
                  <a:pt x="12903" y="1879"/>
                </a:lnTo>
                <a:lnTo>
                  <a:pt x="12966" y="3860"/>
                </a:lnTo>
                <a:lnTo>
                  <a:pt x="12382" y="3898"/>
                </a:lnTo>
                <a:lnTo>
                  <a:pt x="8356" y="4152"/>
                </a:lnTo>
                <a:lnTo>
                  <a:pt x="3822" y="2032"/>
                </a:lnTo>
                <a:lnTo>
                  <a:pt x="0" y="0"/>
                </a:lnTo>
                <a:lnTo>
                  <a:pt x="11280" y="11505"/>
                </a:lnTo>
                <a:lnTo>
                  <a:pt x="47938" y="34631"/>
                </a:lnTo>
                <a:lnTo>
                  <a:pt x="94130" y="42786"/>
                </a:lnTo>
                <a:lnTo>
                  <a:pt x="99714" y="42636"/>
                </a:lnTo>
                <a:lnTo>
                  <a:pt x="101091" y="41452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3548046" y="1479319"/>
            <a:ext cx="65702" cy="29865"/>
          </a:xfrm>
          <a:custGeom>
            <a:avLst/>
            <a:gdLst/>
            <a:ahLst/>
            <a:cxnLst/>
            <a:rect l="l" t="t" r="r" b="b"/>
            <a:pathLst>
              <a:path w="76835" h="34925">
                <a:moveTo>
                  <a:pt x="76415" y="33642"/>
                </a:moveTo>
                <a:lnTo>
                  <a:pt x="36868" y="20205"/>
                </a:lnTo>
                <a:lnTo>
                  <a:pt x="27393" y="15319"/>
                </a:lnTo>
                <a:lnTo>
                  <a:pt x="18519" y="10766"/>
                </a:lnTo>
                <a:lnTo>
                  <a:pt x="10079" y="6018"/>
                </a:lnTo>
                <a:lnTo>
                  <a:pt x="1904" y="546"/>
                </a:lnTo>
                <a:lnTo>
                  <a:pt x="0" y="0"/>
                </a:lnTo>
                <a:lnTo>
                  <a:pt x="36360" y="20980"/>
                </a:lnTo>
                <a:lnTo>
                  <a:pt x="76415" y="34671"/>
                </a:lnTo>
                <a:lnTo>
                  <a:pt x="76415" y="33642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3529215" y="1477288"/>
            <a:ext cx="14661" cy="19548"/>
          </a:xfrm>
          <a:custGeom>
            <a:avLst/>
            <a:gdLst/>
            <a:ahLst/>
            <a:cxnLst/>
            <a:rect l="l" t="t" r="r" b="b"/>
            <a:pathLst>
              <a:path w="17145" h="22860">
                <a:moveTo>
                  <a:pt x="9080" y="0"/>
                </a:moveTo>
                <a:lnTo>
                  <a:pt x="11391" y="2324"/>
                </a:lnTo>
                <a:lnTo>
                  <a:pt x="12052" y="5791"/>
                </a:lnTo>
                <a:lnTo>
                  <a:pt x="14617" y="7848"/>
                </a:lnTo>
                <a:lnTo>
                  <a:pt x="15392" y="13538"/>
                </a:lnTo>
                <a:lnTo>
                  <a:pt x="17043" y="17576"/>
                </a:lnTo>
                <a:lnTo>
                  <a:pt x="12166" y="22745"/>
                </a:lnTo>
                <a:lnTo>
                  <a:pt x="3428" y="18351"/>
                </a:lnTo>
                <a:lnTo>
                  <a:pt x="1282" y="11391"/>
                </a:lnTo>
                <a:lnTo>
                  <a:pt x="0" y="3124"/>
                </a:lnTo>
                <a:lnTo>
                  <a:pt x="3086" y="4152"/>
                </a:lnTo>
                <a:lnTo>
                  <a:pt x="5219" y="4140"/>
                </a:lnTo>
                <a:lnTo>
                  <a:pt x="8826" y="3873"/>
                </a:lnTo>
                <a:lnTo>
                  <a:pt x="9334" y="2578"/>
                </a:lnTo>
                <a:lnTo>
                  <a:pt x="9334" y="1295"/>
                </a:lnTo>
                <a:lnTo>
                  <a:pt x="9080" y="0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3533244" y="1482370"/>
            <a:ext cx="8145" cy="9774"/>
          </a:xfrm>
          <a:custGeom>
            <a:avLst/>
            <a:gdLst/>
            <a:ahLst/>
            <a:cxnLst/>
            <a:rect l="l" t="t" r="r" b="b"/>
            <a:pathLst>
              <a:path w="9525" h="11430">
                <a:moveTo>
                  <a:pt x="0" y="0"/>
                </a:moveTo>
                <a:lnTo>
                  <a:pt x="774" y="4140"/>
                </a:lnTo>
                <a:lnTo>
                  <a:pt x="3594" y="7747"/>
                </a:lnTo>
                <a:lnTo>
                  <a:pt x="8483" y="10858"/>
                </a:lnTo>
                <a:lnTo>
                  <a:pt x="8991" y="10083"/>
                </a:lnTo>
                <a:lnTo>
                  <a:pt x="4368" y="6972"/>
                </a:lnTo>
                <a:lnTo>
                  <a:pt x="1803" y="3619"/>
                </a:lnTo>
                <a:lnTo>
                  <a:pt x="1028" y="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3516541" y="1481925"/>
            <a:ext cx="14118" cy="19548"/>
          </a:xfrm>
          <a:custGeom>
            <a:avLst/>
            <a:gdLst/>
            <a:ahLst/>
            <a:cxnLst/>
            <a:rect l="l" t="t" r="r" b="b"/>
            <a:pathLst>
              <a:path w="16510" h="22860">
                <a:moveTo>
                  <a:pt x="12496" y="0"/>
                </a:moveTo>
                <a:lnTo>
                  <a:pt x="11214" y="1803"/>
                </a:lnTo>
                <a:lnTo>
                  <a:pt x="9245" y="3619"/>
                </a:lnTo>
                <a:lnTo>
                  <a:pt x="6426" y="4914"/>
                </a:lnTo>
                <a:lnTo>
                  <a:pt x="4114" y="4140"/>
                </a:lnTo>
                <a:lnTo>
                  <a:pt x="2311" y="2844"/>
                </a:lnTo>
                <a:lnTo>
                  <a:pt x="1028" y="1028"/>
                </a:lnTo>
                <a:lnTo>
                  <a:pt x="0" y="9817"/>
                </a:lnTo>
                <a:lnTo>
                  <a:pt x="3594" y="16040"/>
                </a:lnTo>
                <a:lnTo>
                  <a:pt x="11302" y="22491"/>
                </a:lnTo>
                <a:lnTo>
                  <a:pt x="14959" y="16544"/>
                </a:lnTo>
                <a:lnTo>
                  <a:pt x="16333" y="11150"/>
                </a:lnTo>
                <a:lnTo>
                  <a:pt x="15491" y="5803"/>
                </a:lnTo>
                <a:lnTo>
                  <a:pt x="12496" y="0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3523133" y="1487453"/>
            <a:ext cx="3258" cy="11403"/>
          </a:xfrm>
          <a:custGeom>
            <a:avLst/>
            <a:gdLst/>
            <a:ahLst/>
            <a:cxnLst/>
            <a:rect l="l" t="t" r="r" b="b"/>
            <a:pathLst>
              <a:path w="3810" h="13335">
                <a:moveTo>
                  <a:pt x="0" y="253"/>
                </a:moveTo>
                <a:lnTo>
                  <a:pt x="2311" y="12915"/>
                </a:lnTo>
                <a:lnTo>
                  <a:pt x="3340" y="12661"/>
                </a:lnTo>
                <a:lnTo>
                  <a:pt x="774" y="0"/>
                </a:lnTo>
                <a:lnTo>
                  <a:pt x="0" y="253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3507527" y="1483250"/>
            <a:ext cx="9774" cy="20091"/>
          </a:xfrm>
          <a:custGeom>
            <a:avLst/>
            <a:gdLst/>
            <a:ahLst/>
            <a:cxnLst/>
            <a:rect l="l" t="t" r="r" b="b"/>
            <a:pathLst>
              <a:path w="11429" h="23494">
                <a:moveTo>
                  <a:pt x="0" y="0"/>
                </a:moveTo>
                <a:lnTo>
                  <a:pt x="1282" y="7747"/>
                </a:lnTo>
                <a:lnTo>
                  <a:pt x="1536" y="15506"/>
                </a:lnTo>
                <a:lnTo>
                  <a:pt x="508" y="23253"/>
                </a:lnTo>
                <a:lnTo>
                  <a:pt x="5905" y="20421"/>
                </a:lnTo>
                <a:lnTo>
                  <a:pt x="10274" y="15506"/>
                </a:lnTo>
                <a:lnTo>
                  <a:pt x="11049" y="8788"/>
                </a:lnTo>
                <a:lnTo>
                  <a:pt x="10541" y="6464"/>
                </a:lnTo>
                <a:lnTo>
                  <a:pt x="10274" y="3873"/>
                </a:lnTo>
                <a:lnTo>
                  <a:pt x="10541" y="1295"/>
                </a:lnTo>
                <a:lnTo>
                  <a:pt x="8737" y="3098"/>
                </a:lnTo>
                <a:lnTo>
                  <a:pt x="6934" y="5168"/>
                </a:lnTo>
                <a:lnTo>
                  <a:pt x="3848" y="6197"/>
                </a:lnTo>
                <a:lnTo>
                  <a:pt x="2311" y="4648"/>
                </a:lnTo>
                <a:lnTo>
                  <a:pt x="1028" y="2324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3545352" y="1486486"/>
            <a:ext cx="37467" cy="22262"/>
          </a:xfrm>
          <a:custGeom>
            <a:avLst/>
            <a:gdLst/>
            <a:ahLst/>
            <a:cxnLst/>
            <a:rect l="l" t="t" r="r" b="b"/>
            <a:pathLst>
              <a:path w="43814" h="26035">
                <a:moveTo>
                  <a:pt x="0" y="0"/>
                </a:moveTo>
                <a:lnTo>
                  <a:pt x="9501" y="6204"/>
                </a:lnTo>
                <a:lnTo>
                  <a:pt x="20504" y="12961"/>
                </a:lnTo>
                <a:lnTo>
                  <a:pt x="32182" y="19379"/>
                </a:lnTo>
                <a:lnTo>
                  <a:pt x="43713" y="24561"/>
                </a:lnTo>
                <a:lnTo>
                  <a:pt x="43624" y="26009"/>
                </a:lnTo>
                <a:lnTo>
                  <a:pt x="31885" y="24675"/>
                </a:lnTo>
                <a:lnTo>
                  <a:pt x="20502" y="22010"/>
                </a:lnTo>
                <a:lnTo>
                  <a:pt x="9850" y="18138"/>
                </a:lnTo>
                <a:lnTo>
                  <a:pt x="304" y="13182"/>
                </a:lnTo>
                <a:lnTo>
                  <a:pt x="812" y="7721"/>
                </a:lnTo>
                <a:lnTo>
                  <a:pt x="2565" y="5232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3549935" y="1493631"/>
            <a:ext cx="29865" cy="14118"/>
          </a:xfrm>
          <a:custGeom>
            <a:avLst/>
            <a:gdLst/>
            <a:ahLst/>
            <a:cxnLst/>
            <a:rect l="l" t="t" r="r" b="b"/>
            <a:pathLst>
              <a:path w="34925" h="16510">
                <a:moveTo>
                  <a:pt x="33286" y="16103"/>
                </a:moveTo>
                <a:lnTo>
                  <a:pt x="26720" y="14605"/>
                </a:lnTo>
                <a:lnTo>
                  <a:pt x="21221" y="13093"/>
                </a:lnTo>
                <a:lnTo>
                  <a:pt x="16167" y="10185"/>
                </a:lnTo>
                <a:lnTo>
                  <a:pt x="11023" y="7086"/>
                </a:lnTo>
                <a:lnTo>
                  <a:pt x="3848" y="4660"/>
                </a:lnTo>
                <a:lnTo>
                  <a:pt x="761" y="0"/>
                </a:lnTo>
                <a:lnTo>
                  <a:pt x="0" y="520"/>
                </a:lnTo>
                <a:lnTo>
                  <a:pt x="3073" y="5435"/>
                </a:lnTo>
                <a:lnTo>
                  <a:pt x="10248" y="8115"/>
                </a:lnTo>
                <a:lnTo>
                  <a:pt x="15900" y="10960"/>
                </a:lnTo>
                <a:lnTo>
                  <a:pt x="21462" y="14312"/>
                </a:lnTo>
                <a:lnTo>
                  <a:pt x="34543" y="16395"/>
                </a:lnTo>
                <a:lnTo>
                  <a:pt x="33286" y="16103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3279307" y="1427468"/>
            <a:ext cx="155852" cy="8373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3285424" y="1448390"/>
            <a:ext cx="103712" cy="53756"/>
          </a:xfrm>
          <a:custGeom>
            <a:avLst/>
            <a:gdLst/>
            <a:ahLst/>
            <a:cxnLst/>
            <a:rect l="l" t="t" r="r" b="b"/>
            <a:pathLst>
              <a:path w="121285" h="62864">
                <a:moveTo>
                  <a:pt x="105343" y="0"/>
                </a:moveTo>
                <a:lnTo>
                  <a:pt x="102184" y="9001"/>
                </a:lnTo>
                <a:lnTo>
                  <a:pt x="105859" y="11979"/>
                </a:lnTo>
                <a:lnTo>
                  <a:pt x="113203" y="10465"/>
                </a:lnTo>
                <a:lnTo>
                  <a:pt x="121053" y="5994"/>
                </a:lnTo>
                <a:lnTo>
                  <a:pt x="117967" y="9867"/>
                </a:lnTo>
                <a:lnTo>
                  <a:pt x="117408" y="12268"/>
                </a:lnTo>
                <a:lnTo>
                  <a:pt x="116887" y="16929"/>
                </a:lnTo>
                <a:lnTo>
                  <a:pt x="93197" y="26939"/>
                </a:lnTo>
                <a:lnTo>
                  <a:pt x="62828" y="40439"/>
                </a:lnTo>
                <a:lnTo>
                  <a:pt x="30771" y="53555"/>
                </a:lnTo>
                <a:lnTo>
                  <a:pt x="2016" y="62407"/>
                </a:lnTo>
                <a:lnTo>
                  <a:pt x="0" y="60134"/>
                </a:lnTo>
                <a:lnTo>
                  <a:pt x="10461" y="52854"/>
                </a:lnTo>
                <a:lnTo>
                  <a:pt x="24218" y="44359"/>
                </a:lnTo>
                <a:lnTo>
                  <a:pt x="32089" y="38442"/>
                </a:lnTo>
                <a:lnTo>
                  <a:pt x="81728" y="27098"/>
                </a:lnTo>
                <a:lnTo>
                  <a:pt x="102650" y="5892"/>
                </a:lnTo>
                <a:lnTo>
                  <a:pt x="105343" y="0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3314255" y="1441081"/>
            <a:ext cx="62444" cy="40181"/>
          </a:xfrm>
          <a:custGeom>
            <a:avLst/>
            <a:gdLst/>
            <a:ahLst/>
            <a:cxnLst/>
            <a:rect l="l" t="t" r="r" b="b"/>
            <a:pathLst>
              <a:path w="73025" h="46989">
                <a:moveTo>
                  <a:pt x="72605" y="4381"/>
                </a:moveTo>
                <a:lnTo>
                  <a:pt x="69582" y="9658"/>
                </a:lnTo>
                <a:lnTo>
                  <a:pt x="68316" y="12553"/>
                </a:lnTo>
                <a:lnTo>
                  <a:pt x="66483" y="15897"/>
                </a:lnTo>
                <a:lnTo>
                  <a:pt x="61760" y="22517"/>
                </a:lnTo>
                <a:lnTo>
                  <a:pt x="44694" y="34333"/>
                </a:lnTo>
                <a:lnTo>
                  <a:pt x="27527" y="43027"/>
                </a:lnTo>
                <a:lnTo>
                  <a:pt x="12036" y="46988"/>
                </a:lnTo>
                <a:lnTo>
                  <a:pt x="0" y="44602"/>
                </a:lnTo>
                <a:lnTo>
                  <a:pt x="9064" y="36388"/>
                </a:lnTo>
                <a:lnTo>
                  <a:pt x="24906" y="24277"/>
                </a:lnTo>
                <a:lnTo>
                  <a:pt x="43160" y="11178"/>
                </a:lnTo>
                <a:lnTo>
                  <a:pt x="59461" y="0"/>
                </a:lnTo>
                <a:lnTo>
                  <a:pt x="60593" y="257"/>
                </a:lnTo>
                <a:lnTo>
                  <a:pt x="61080" y="1928"/>
                </a:lnTo>
                <a:lnTo>
                  <a:pt x="64044" y="3730"/>
                </a:lnTo>
                <a:lnTo>
                  <a:pt x="72605" y="4381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3331803" y="1448879"/>
            <a:ext cx="32580" cy="25521"/>
          </a:xfrm>
          <a:custGeom>
            <a:avLst/>
            <a:gdLst/>
            <a:ahLst/>
            <a:cxnLst/>
            <a:rect l="l" t="t" r="r" b="b"/>
            <a:pathLst>
              <a:path w="38100" h="29844">
                <a:moveTo>
                  <a:pt x="0" y="28575"/>
                </a:moveTo>
                <a:lnTo>
                  <a:pt x="37274" y="0"/>
                </a:lnTo>
                <a:lnTo>
                  <a:pt x="37973" y="622"/>
                </a:lnTo>
                <a:lnTo>
                  <a:pt x="508" y="29514"/>
                </a:lnTo>
                <a:lnTo>
                  <a:pt x="0" y="28575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3366425" y="1427376"/>
            <a:ext cx="68960" cy="43439"/>
          </a:xfrm>
          <a:custGeom>
            <a:avLst/>
            <a:gdLst/>
            <a:ahLst/>
            <a:cxnLst/>
            <a:rect l="l" t="t" r="r" b="b"/>
            <a:pathLst>
              <a:path w="80645" h="50800">
                <a:moveTo>
                  <a:pt x="79349" y="33769"/>
                </a:moveTo>
                <a:lnTo>
                  <a:pt x="80403" y="39852"/>
                </a:lnTo>
                <a:lnTo>
                  <a:pt x="79501" y="43256"/>
                </a:lnTo>
                <a:lnTo>
                  <a:pt x="63367" y="50328"/>
                </a:lnTo>
                <a:lnTo>
                  <a:pt x="55532" y="45024"/>
                </a:lnTo>
                <a:lnTo>
                  <a:pt x="52557" y="34544"/>
                </a:lnTo>
                <a:lnTo>
                  <a:pt x="51003" y="26085"/>
                </a:lnTo>
                <a:lnTo>
                  <a:pt x="43141" y="13893"/>
                </a:lnTo>
                <a:lnTo>
                  <a:pt x="36245" y="13030"/>
                </a:lnTo>
                <a:lnTo>
                  <a:pt x="31534" y="13195"/>
                </a:lnTo>
                <a:lnTo>
                  <a:pt x="25340" y="15400"/>
                </a:lnTo>
                <a:lnTo>
                  <a:pt x="16305" y="18453"/>
                </a:lnTo>
                <a:lnTo>
                  <a:pt x="7000" y="19038"/>
                </a:lnTo>
                <a:lnTo>
                  <a:pt x="0" y="13842"/>
                </a:lnTo>
                <a:lnTo>
                  <a:pt x="8098" y="11169"/>
                </a:lnTo>
                <a:lnTo>
                  <a:pt x="17346" y="6750"/>
                </a:lnTo>
                <a:lnTo>
                  <a:pt x="27001" y="2416"/>
                </a:lnTo>
                <a:lnTo>
                  <a:pt x="36321" y="0"/>
                </a:lnTo>
                <a:lnTo>
                  <a:pt x="44655" y="1359"/>
                </a:lnTo>
                <a:lnTo>
                  <a:pt x="52117" y="6386"/>
                </a:lnTo>
                <a:lnTo>
                  <a:pt x="57488" y="14049"/>
                </a:lnTo>
                <a:lnTo>
                  <a:pt x="59550" y="23317"/>
                </a:lnTo>
                <a:lnTo>
                  <a:pt x="58191" y="25692"/>
                </a:lnTo>
                <a:lnTo>
                  <a:pt x="58445" y="29717"/>
                </a:lnTo>
                <a:lnTo>
                  <a:pt x="59270" y="34493"/>
                </a:lnTo>
                <a:lnTo>
                  <a:pt x="59435" y="35382"/>
                </a:lnTo>
                <a:lnTo>
                  <a:pt x="68198" y="41871"/>
                </a:lnTo>
                <a:lnTo>
                  <a:pt x="75450" y="37096"/>
                </a:lnTo>
                <a:lnTo>
                  <a:pt x="75628" y="36868"/>
                </a:lnTo>
                <a:lnTo>
                  <a:pt x="79171" y="33997"/>
                </a:lnTo>
                <a:lnTo>
                  <a:pt x="79349" y="33769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3374852" y="1438996"/>
            <a:ext cx="25521" cy="18462"/>
          </a:xfrm>
          <a:custGeom>
            <a:avLst/>
            <a:gdLst/>
            <a:ahLst/>
            <a:cxnLst/>
            <a:rect l="l" t="t" r="r" b="b"/>
            <a:pathLst>
              <a:path w="29845" h="21589">
                <a:moveTo>
                  <a:pt x="20243" y="1003"/>
                </a:moveTo>
                <a:lnTo>
                  <a:pt x="25387" y="228"/>
                </a:lnTo>
                <a:lnTo>
                  <a:pt x="25793" y="0"/>
                </a:lnTo>
                <a:lnTo>
                  <a:pt x="29387" y="4648"/>
                </a:lnTo>
                <a:lnTo>
                  <a:pt x="22156" y="11206"/>
                </a:lnTo>
                <a:lnTo>
                  <a:pt x="14979" y="16722"/>
                </a:lnTo>
                <a:lnTo>
                  <a:pt x="7660" y="20300"/>
                </a:lnTo>
                <a:lnTo>
                  <a:pt x="0" y="21043"/>
                </a:lnTo>
                <a:lnTo>
                  <a:pt x="2632" y="10647"/>
                </a:lnTo>
                <a:lnTo>
                  <a:pt x="7145" y="6375"/>
                </a:lnTo>
                <a:lnTo>
                  <a:pt x="13146" y="4427"/>
                </a:lnTo>
                <a:lnTo>
                  <a:pt x="20243" y="1003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3379327" y="1440766"/>
            <a:ext cx="13032" cy="10860"/>
          </a:xfrm>
          <a:custGeom>
            <a:avLst/>
            <a:gdLst/>
            <a:ahLst/>
            <a:cxnLst/>
            <a:rect l="l" t="t" r="r" b="b"/>
            <a:pathLst>
              <a:path w="15239" h="12700">
                <a:moveTo>
                  <a:pt x="0" y="11366"/>
                </a:moveTo>
                <a:lnTo>
                  <a:pt x="13881" y="0"/>
                </a:lnTo>
                <a:lnTo>
                  <a:pt x="14643" y="774"/>
                </a:lnTo>
                <a:lnTo>
                  <a:pt x="508" y="12141"/>
                </a:lnTo>
                <a:lnTo>
                  <a:pt x="0" y="11366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3387933" y="1444057"/>
            <a:ext cx="21720" cy="22262"/>
          </a:xfrm>
          <a:custGeom>
            <a:avLst/>
            <a:gdLst/>
            <a:ahLst/>
            <a:cxnLst/>
            <a:rect l="l" t="t" r="r" b="b"/>
            <a:pathLst>
              <a:path w="25400" h="26035">
                <a:moveTo>
                  <a:pt x="14864" y="0"/>
                </a:moveTo>
                <a:lnTo>
                  <a:pt x="20007" y="0"/>
                </a:lnTo>
                <a:lnTo>
                  <a:pt x="22331" y="4000"/>
                </a:lnTo>
                <a:lnTo>
                  <a:pt x="24897" y="8648"/>
                </a:lnTo>
                <a:lnTo>
                  <a:pt x="19413" y="15172"/>
                </a:lnTo>
                <a:lnTo>
                  <a:pt x="13951" y="20159"/>
                </a:lnTo>
                <a:lnTo>
                  <a:pt x="7939" y="23677"/>
                </a:lnTo>
                <a:lnTo>
                  <a:pt x="805" y="25793"/>
                </a:lnTo>
                <a:lnTo>
                  <a:pt x="0" y="19327"/>
                </a:lnTo>
                <a:lnTo>
                  <a:pt x="2724" y="12411"/>
                </a:lnTo>
                <a:lnTo>
                  <a:pt x="8004" y="5737"/>
                </a:lnTo>
                <a:lnTo>
                  <a:pt x="14864" y="0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3389220" y="1449139"/>
            <a:ext cx="15747" cy="12488"/>
          </a:xfrm>
          <a:custGeom>
            <a:avLst/>
            <a:gdLst/>
            <a:ahLst/>
            <a:cxnLst/>
            <a:rect l="l" t="t" r="r" b="b"/>
            <a:pathLst>
              <a:path w="18414" h="14605">
                <a:moveTo>
                  <a:pt x="0" y="13436"/>
                </a:moveTo>
                <a:lnTo>
                  <a:pt x="17475" y="0"/>
                </a:lnTo>
                <a:lnTo>
                  <a:pt x="17995" y="774"/>
                </a:lnTo>
                <a:lnTo>
                  <a:pt x="774" y="14211"/>
                </a:lnTo>
                <a:lnTo>
                  <a:pt x="0" y="13436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3393651" y="1454015"/>
            <a:ext cx="18462" cy="22806"/>
          </a:xfrm>
          <a:custGeom>
            <a:avLst/>
            <a:gdLst/>
            <a:ahLst/>
            <a:cxnLst/>
            <a:rect l="l" t="t" r="r" b="b"/>
            <a:pathLst>
              <a:path w="21589" h="26669">
                <a:moveTo>
                  <a:pt x="19075" y="0"/>
                </a:moveTo>
                <a:lnTo>
                  <a:pt x="18757" y="5689"/>
                </a:lnTo>
                <a:lnTo>
                  <a:pt x="19202" y="4800"/>
                </a:lnTo>
                <a:lnTo>
                  <a:pt x="20993" y="10744"/>
                </a:lnTo>
                <a:lnTo>
                  <a:pt x="17050" y="15854"/>
                </a:lnTo>
                <a:lnTo>
                  <a:pt x="12196" y="20612"/>
                </a:lnTo>
                <a:lnTo>
                  <a:pt x="6493" y="24274"/>
                </a:lnTo>
                <a:lnTo>
                  <a:pt x="0" y="26098"/>
                </a:lnTo>
                <a:lnTo>
                  <a:pt x="2219" y="18679"/>
                </a:lnTo>
                <a:lnTo>
                  <a:pt x="6356" y="12082"/>
                </a:lnTo>
                <a:lnTo>
                  <a:pt x="12083" y="5969"/>
                </a:lnTo>
                <a:lnTo>
                  <a:pt x="19075" y="0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3397429" y="1462051"/>
            <a:ext cx="10860" cy="1086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12598" y="774"/>
                </a:moveTo>
                <a:lnTo>
                  <a:pt x="774" y="12407"/>
                </a:lnTo>
                <a:lnTo>
                  <a:pt x="0" y="11633"/>
                </a:lnTo>
                <a:lnTo>
                  <a:pt x="12090" y="0"/>
                </a:lnTo>
                <a:lnTo>
                  <a:pt x="12598" y="774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3403762" y="1465505"/>
            <a:ext cx="13575" cy="14661"/>
          </a:xfrm>
          <a:custGeom>
            <a:avLst/>
            <a:gdLst/>
            <a:ahLst/>
            <a:cxnLst/>
            <a:rect l="l" t="t" r="r" b="b"/>
            <a:pathLst>
              <a:path w="15875" h="17144">
                <a:moveTo>
                  <a:pt x="15417" y="8242"/>
                </a:moveTo>
                <a:lnTo>
                  <a:pt x="13106" y="5143"/>
                </a:lnTo>
                <a:lnTo>
                  <a:pt x="12191" y="3098"/>
                </a:lnTo>
                <a:lnTo>
                  <a:pt x="10655" y="0"/>
                </a:lnTo>
                <a:lnTo>
                  <a:pt x="4483" y="4394"/>
                </a:lnTo>
                <a:lnTo>
                  <a:pt x="0" y="10045"/>
                </a:lnTo>
                <a:lnTo>
                  <a:pt x="1028" y="15989"/>
                </a:lnTo>
                <a:lnTo>
                  <a:pt x="5905" y="17030"/>
                </a:lnTo>
                <a:lnTo>
                  <a:pt x="12852" y="14185"/>
                </a:lnTo>
                <a:lnTo>
                  <a:pt x="15417" y="8242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3406835" y="1470121"/>
            <a:ext cx="7059" cy="7059"/>
          </a:xfrm>
          <a:custGeom>
            <a:avLst/>
            <a:gdLst/>
            <a:ahLst/>
            <a:cxnLst/>
            <a:rect l="l" t="t" r="r" b="b"/>
            <a:pathLst>
              <a:path w="8254" h="8255">
                <a:moveTo>
                  <a:pt x="0" y="7239"/>
                </a:moveTo>
                <a:lnTo>
                  <a:pt x="7200" y="0"/>
                </a:lnTo>
                <a:lnTo>
                  <a:pt x="7962" y="520"/>
                </a:lnTo>
                <a:lnTo>
                  <a:pt x="508" y="8013"/>
                </a:lnTo>
                <a:lnTo>
                  <a:pt x="0" y="7239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3413210" y="1472780"/>
            <a:ext cx="13032" cy="11946"/>
          </a:xfrm>
          <a:custGeom>
            <a:avLst/>
            <a:gdLst/>
            <a:ahLst/>
            <a:cxnLst/>
            <a:rect l="l" t="t" r="r" b="b"/>
            <a:pathLst>
              <a:path w="15239" h="13969">
                <a:moveTo>
                  <a:pt x="13106" y="1028"/>
                </a:moveTo>
                <a:lnTo>
                  <a:pt x="10274" y="1028"/>
                </a:lnTo>
                <a:lnTo>
                  <a:pt x="7708" y="774"/>
                </a:lnTo>
                <a:lnTo>
                  <a:pt x="5143" y="0"/>
                </a:lnTo>
                <a:lnTo>
                  <a:pt x="3860" y="2057"/>
                </a:lnTo>
                <a:lnTo>
                  <a:pt x="2057" y="4394"/>
                </a:lnTo>
                <a:lnTo>
                  <a:pt x="0" y="5943"/>
                </a:lnTo>
                <a:lnTo>
                  <a:pt x="253" y="9817"/>
                </a:lnTo>
                <a:lnTo>
                  <a:pt x="2311" y="12395"/>
                </a:lnTo>
                <a:lnTo>
                  <a:pt x="6426" y="13944"/>
                </a:lnTo>
                <a:lnTo>
                  <a:pt x="10020" y="13436"/>
                </a:lnTo>
                <a:lnTo>
                  <a:pt x="14909" y="3606"/>
                </a:lnTo>
                <a:lnTo>
                  <a:pt x="13106" y="1028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3417825" y="1474769"/>
            <a:ext cx="3801" cy="8145"/>
          </a:xfrm>
          <a:custGeom>
            <a:avLst/>
            <a:gdLst/>
            <a:ahLst/>
            <a:cxnLst/>
            <a:rect l="l" t="t" r="r" b="b"/>
            <a:pathLst>
              <a:path w="4445" h="9525">
                <a:moveTo>
                  <a:pt x="4368" y="774"/>
                </a:moveTo>
                <a:lnTo>
                  <a:pt x="2057" y="3619"/>
                </a:lnTo>
                <a:lnTo>
                  <a:pt x="1028" y="6197"/>
                </a:lnTo>
                <a:lnTo>
                  <a:pt x="1536" y="9042"/>
                </a:lnTo>
                <a:lnTo>
                  <a:pt x="507" y="9309"/>
                </a:lnTo>
                <a:lnTo>
                  <a:pt x="0" y="6197"/>
                </a:lnTo>
                <a:lnTo>
                  <a:pt x="1028" y="3098"/>
                </a:lnTo>
                <a:lnTo>
                  <a:pt x="3594" y="0"/>
                </a:lnTo>
                <a:lnTo>
                  <a:pt x="4368" y="774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3423754" y="1470566"/>
            <a:ext cx="11403" cy="16833"/>
          </a:xfrm>
          <a:custGeom>
            <a:avLst/>
            <a:gdLst/>
            <a:ahLst/>
            <a:cxnLst/>
            <a:rect l="l" t="t" r="r" b="b"/>
            <a:pathLst>
              <a:path w="13335" h="19685">
                <a:moveTo>
                  <a:pt x="13106" y="0"/>
                </a:moveTo>
                <a:lnTo>
                  <a:pt x="13106" y="6972"/>
                </a:lnTo>
                <a:lnTo>
                  <a:pt x="11048" y="13957"/>
                </a:lnTo>
                <a:lnTo>
                  <a:pt x="6934" y="19380"/>
                </a:lnTo>
                <a:lnTo>
                  <a:pt x="3340" y="18084"/>
                </a:lnTo>
                <a:lnTo>
                  <a:pt x="1028" y="15760"/>
                </a:lnTo>
                <a:lnTo>
                  <a:pt x="0" y="12407"/>
                </a:lnTo>
                <a:lnTo>
                  <a:pt x="1282" y="9563"/>
                </a:lnTo>
                <a:lnTo>
                  <a:pt x="1803" y="6464"/>
                </a:lnTo>
                <a:lnTo>
                  <a:pt x="1536" y="3619"/>
                </a:lnTo>
                <a:lnTo>
                  <a:pt x="4622" y="3098"/>
                </a:lnTo>
                <a:lnTo>
                  <a:pt x="10540" y="1803"/>
                </a:lnTo>
                <a:lnTo>
                  <a:pt x="13106" y="0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3428816" y="1474541"/>
            <a:ext cx="1629" cy="9231"/>
          </a:xfrm>
          <a:custGeom>
            <a:avLst/>
            <a:gdLst/>
            <a:ahLst/>
            <a:cxnLst/>
            <a:rect l="l" t="t" r="r" b="b"/>
            <a:pathLst>
              <a:path w="1904" h="10794">
                <a:moveTo>
                  <a:pt x="1536" y="0"/>
                </a:moveTo>
                <a:lnTo>
                  <a:pt x="1028" y="10591"/>
                </a:lnTo>
                <a:lnTo>
                  <a:pt x="0" y="10591"/>
                </a:lnTo>
                <a:lnTo>
                  <a:pt x="507" y="0"/>
                </a:lnTo>
                <a:lnTo>
                  <a:pt x="1536" y="0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3279308" y="1465082"/>
            <a:ext cx="117829" cy="46154"/>
          </a:xfrm>
          <a:custGeom>
            <a:avLst/>
            <a:gdLst/>
            <a:ahLst/>
            <a:cxnLst/>
            <a:rect l="l" t="t" r="r" b="b"/>
            <a:pathLst>
              <a:path w="137795" h="53975">
                <a:moveTo>
                  <a:pt x="0" y="50723"/>
                </a:moveTo>
                <a:lnTo>
                  <a:pt x="1282" y="46850"/>
                </a:lnTo>
                <a:lnTo>
                  <a:pt x="9944" y="44589"/>
                </a:lnTo>
                <a:lnTo>
                  <a:pt x="14820" y="43040"/>
                </a:lnTo>
                <a:lnTo>
                  <a:pt x="38447" y="35007"/>
                </a:lnTo>
                <a:lnTo>
                  <a:pt x="66235" y="23958"/>
                </a:lnTo>
                <a:lnTo>
                  <a:pt x="95354" y="11689"/>
                </a:lnTo>
                <a:lnTo>
                  <a:pt x="122974" y="0"/>
                </a:lnTo>
                <a:lnTo>
                  <a:pt x="125806" y="3111"/>
                </a:lnTo>
                <a:lnTo>
                  <a:pt x="132537" y="3302"/>
                </a:lnTo>
                <a:lnTo>
                  <a:pt x="137172" y="203"/>
                </a:lnTo>
                <a:lnTo>
                  <a:pt x="132803" y="4851"/>
                </a:lnTo>
                <a:lnTo>
                  <a:pt x="95520" y="30439"/>
                </a:lnTo>
                <a:lnTo>
                  <a:pt x="57580" y="46037"/>
                </a:lnTo>
                <a:lnTo>
                  <a:pt x="23637" y="53930"/>
                </a:lnTo>
                <a:lnTo>
                  <a:pt x="0" y="50723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3292372" y="1468730"/>
            <a:ext cx="98282" cy="38010"/>
          </a:xfrm>
          <a:custGeom>
            <a:avLst/>
            <a:gdLst/>
            <a:ahLst/>
            <a:cxnLst/>
            <a:rect l="l" t="t" r="r" b="b"/>
            <a:pathLst>
              <a:path w="114935" h="44450">
                <a:moveTo>
                  <a:pt x="0" y="41516"/>
                </a:moveTo>
                <a:lnTo>
                  <a:pt x="28933" y="33066"/>
                </a:lnTo>
                <a:lnTo>
                  <a:pt x="57743" y="23858"/>
                </a:lnTo>
                <a:lnTo>
                  <a:pt x="86167" y="13100"/>
                </a:lnTo>
                <a:lnTo>
                  <a:pt x="113944" y="0"/>
                </a:lnTo>
                <a:lnTo>
                  <a:pt x="114465" y="774"/>
                </a:lnTo>
                <a:lnTo>
                  <a:pt x="86708" y="14345"/>
                </a:lnTo>
                <a:lnTo>
                  <a:pt x="58321" y="25869"/>
                </a:lnTo>
                <a:lnTo>
                  <a:pt x="29500" y="35746"/>
                </a:lnTo>
                <a:lnTo>
                  <a:pt x="444" y="44373"/>
                </a:lnTo>
                <a:lnTo>
                  <a:pt x="0" y="41516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3316839" y="1474399"/>
            <a:ext cx="86879" cy="36924"/>
          </a:xfrm>
          <a:custGeom>
            <a:avLst/>
            <a:gdLst/>
            <a:ahLst/>
            <a:cxnLst/>
            <a:rect l="l" t="t" r="r" b="b"/>
            <a:pathLst>
              <a:path w="101600" h="43180">
                <a:moveTo>
                  <a:pt x="0" y="41452"/>
                </a:moveTo>
                <a:lnTo>
                  <a:pt x="48844" y="22644"/>
                </a:lnTo>
                <a:lnTo>
                  <a:pt x="84373" y="3363"/>
                </a:lnTo>
                <a:lnTo>
                  <a:pt x="87579" y="1905"/>
                </a:lnTo>
                <a:lnTo>
                  <a:pt x="88188" y="1879"/>
                </a:lnTo>
                <a:lnTo>
                  <a:pt x="88125" y="3860"/>
                </a:lnTo>
                <a:lnTo>
                  <a:pt x="88709" y="3898"/>
                </a:lnTo>
                <a:lnTo>
                  <a:pt x="92735" y="4152"/>
                </a:lnTo>
                <a:lnTo>
                  <a:pt x="97269" y="2032"/>
                </a:lnTo>
                <a:lnTo>
                  <a:pt x="101092" y="0"/>
                </a:lnTo>
                <a:lnTo>
                  <a:pt x="89811" y="11505"/>
                </a:lnTo>
                <a:lnTo>
                  <a:pt x="53153" y="34631"/>
                </a:lnTo>
                <a:lnTo>
                  <a:pt x="6961" y="42786"/>
                </a:lnTo>
                <a:lnTo>
                  <a:pt x="1377" y="42636"/>
                </a:lnTo>
                <a:lnTo>
                  <a:pt x="0" y="41452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3327341" y="1478548"/>
            <a:ext cx="65702" cy="29865"/>
          </a:xfrm>
          <a:custGeom>
            <a:avLst/>
            <a:gdLst/>
            <a:ahLst/>
            <a:cxnLst/>
            <a:rect l="l" t="t" r="r" b="b"/>
            <a:pathLst>
              <a:path w="76835" h="34925">
                <a:moveTo>
                  <a:pt x="0" y="33642"/>
                </a:moveTo>
                <a:lnTo>
                  <a:pt x="39547" y="20205"/>
                </a:lnTo>
                <a:lnTo>
                  <a:pt x="49022" y="15319"/>
                </a:lnTo>
                <a:lnTo>
                  <a:pt x="57896" y="10766"/>
                </a:lnTo>
                <a:lnTo>
                  <a:pt x="66336" y="6018"/>
                </a:lnTo>
                <a:lnTo>
                  <a:pt x="74510" y="546"/>
                </a:lnTo>
                <a:lnTo>
                  <a:pt x="76415" y="0"/>
                </a:lnTo>
                <a:lnTo>
                  <a:pt x="40055" y="20980"/>
                </a:lnTo>
                <a:lnTo>
                  <a:pt x="0" y="34671"/>
                </a:lnTo>
                <a:lnTo>
                  <a:pt x="0" y="33642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3396942" y="1476516"/>
            <a:ext cx="14661" cy="19548"/>
          </a:xfrm>
          <a:custGeom>
            <a:avLst/>
            <a:gdLst/>
            <a:ahLst/>
            <a:cxnLst/>
            <a:rect l="l" t="t" r="r" b="b"/>
            <a:pathLst>
              <a:path w="17145" h="22860">
                <a:moveTo>
                  <a:pt x="7962" y="0"/>
                </a:moveTo>
                <a:lnTo>
                  <a:pt x="5651" y="2324"/>
                </a:lnTo>
                <a:lnTo>
                  <a:pt x="4991" y="5791"/>
                </a:lnTo>
                <a:lnTo>
                  <a:pt x="2425" y="7848"/>
                </a:lnTo>
                <a:lnTo>
                  <a:pt x="1651" y="13538"/>
                </a:lnTo>
                <a:lnTo>
                  <a:pt x="0" y="17576"/>
                </a:lnTo>
                <a:lnTo>
                  <a:pt x="4876" y="22745"/>
                </a:lnTo>
                <a:lnTo>
                  <a:pt x="13614" y="18351"/>
                </a:lnTo>
                <a:lnTo>
                  <a:pt x="15760" y="11391"/>
                </a:lnTo>
                <a:lnTo>
                  <a:pt x="17043" y="3124"/>
                </a:lnTo>
                <a:lnTo>
                  <a:pt x="13957" y="4152"/>
                </a:lnTo>
                <a:lnTo>
                  <a:pt x="11823" y="4140"/>
                </a:lnTo>
                <a:lnTo>
                  <a:pt x="8216" y="3873"/>
                </a:lnTo>
                <a:lnTo>
                  <a:pt x="7708" y="2578"/>
                </a:lnTo>
                <a:lnTo>
                  <a:pt x="7708" y="1295"/>
                </a:lnTo>
                <a:lnTo>
                  <a:pt x="7962" y="0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3399798" y="1481599"/>
            <a:ext cx="8145" cy="9774"/>
          </a:xfrm>
          <a:custGeom>
            <a:avLst/>
            <a:gdLst/>
            <a:ahLst/>
            <a:cxnLst/>
            <a:rect l="l" t="t" r="r" b="b"/>
            <a:pathLst>
              <a:path w="9525" h="11430">
                <a:moveTo>
                  <a:pt x="8991" y="0"/>
                </a:moveTo>
                <a:lnTo>
                  <a:pt x="8216" y="4140"/>
                </a:lnTo>
                <a:lnTo>
                  <a:pt x="5397" y="7747"/>
                </a:lnTo>
                <a:lnTo>
                  <a:pt x="508" y="10858"/>
                </a:lnTo>
                <a:lnTo>
                  <a:pt x="0" y="10083"/>
                </a:lnTo>
                <a:lnTo>
                  <a:pt x="4622" y="6972"/>
                </a:lnTo>
                <a:lnTo>
                  <a:pt x="7188" y="3619"/>
                </a:lnTo>
                <a:lnTo>
                  <a:pt x="7962" y="0"/>
                </a:lnTo>
                <a:lnTo>
                  <a:pt x="8991" y="0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3410222" y="1481154"/>
            <a:ext cx="14118" cy="19548"/>
          </a:xfrm>
          <a:custGeom>
            <a:avLst/>
            <a:gdLst/>
            <a:ahLst/>
            <a:cxnLst/>
            <a:rect l="l" t="t" r="r" b="b"/>
            <a:pathLst>
              <a:path w="16510" h="22860">
                <a:moveTo>
                  <a:pt x="3836" y="0"/>
                </a:moveTo>
                <a:lnTo>
                  <a:pt x="5119" y="1803"/>
                </a:lnTo>
                <a:lnTo>
                  <a:pt x="7088" y="3619"/>
                </a:lnTo>
                <a:lnTo>
                  <a:pt x="9907" y="4914"/>
                </a:lnTo>
                <a:lnTo>
                  <a:pt x="12218" y="4140"/>
                </a:lnTo>
                <a:lnTo>
                  <a:pt x="14022" y="2844"/>
                </a:lnTo>
                <a:lnTo>
                  <a:pt x="15305" y="1028"/>
                </a:lnTo>
                <a:lnTo>
                  <a:pt x="16333" y="9817"/>
                </a:lnTo>
                <a:lnTo>
                  <a:pt x="12739" y="16040"/>
                </a:lnTo>
                <a:lnTo>
                  <a:pt x="5030" y="22491"/>
                </a:lnTo>
                <a:lnTo>
                  <a:pt x="1374" y="16544"/>
                </a:lnTo>
                <a:lnTo>
                  <a:pt x="0" y="11150"/>
                </a:lnTo>
                <a:lnTo>
                  <a:pt x="842" y="5803"/>
                </a:lnTo>
                <a:lnTo>
                  <a:pt x="3836" y="0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3414741" y="1486681"/>
            <a:ext cx="3258" cy="11403"/>
          </a:xfrm>
          <a:custGeom>
            <a:avLst/>
            <a:gdLst/>
            <a:ahLst/>
            <a:cxnLst/>
            <a:rect l="l" t="t" r="r" b="b"/>
            <a:pathLst>
              <a:path w="3810" h="13335">
                <a:moveTo>
                  <a:pt x="3340" y="253"/>
                </a:moveTo>
                <a:lnTo>
                  <a:pt x="1028" y="12915"/>
                </a:lnTo>
                <a:lnTo>
                  <a:pt x="0" y="12661"/>
                </a:lnTo>
                <a:lnTo>
                  <a:pt x="2565" y="0"/>
                </a:lnTo>
                <a:lnTo>
                  <a:pt x="3340" y="253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3423754" y="1482479"/>
            <a:ext cx="9774" cy="20091"/>
          </a:xfrm>
          <a:custGeom>
            <a:avLst/>
            <a:gdLst/>
            <a:ahLst/>
            <a:cxnLst/>
            <a:rect l="l" t="t" r="r" b="b"/>
            <a:pathLst>
              <a:path w="11429" h="23494">
                <a:moveTo>
                  <a:pt x="11049" y="0"/>
                </a:moveTo>
                <a:lnTo>
                  <a:pt x="9766" y="7747"/>
                </a:lnTo>
                <a:lnTo>
                  <a:pt x="9512" y="15506"/>
                </a:lnTo>
                <a:lnTo>
                  <a:pt x="10541" y="23253"/>
                </a:lnTo>
                <a:lnTo>
                  <a:pt x="5143" y="20408"/>
                </a:lnTo>
                <a:lnTo>
                  <a:pt x="774" y="15506"/>
                </a:lnTo>
                <a:lnTo>
                  <a:pt x="0" y="8788"/>
                </a:lnTo>
                <a:lnTo>
                  <a:pt x="508" y="6464"/>
                </a:lnTo>
                <a:lnTo>
                  <a:pt x="774" y="3873"/>
                </a:lnTo>
                <a:lnTo>
                  <a:pt x="508" y="1295"/>
                </a:lnTo>
                <a:lnTo>
                  <a:pt x="2311" y="3098"/>
                </a:lnTo>
                <a:lnTo>
                  <a:pt x="4114" y="5168"/>
                </a:lnTo>
                <a:lnTo>
                  <a:pt x="7188" y="6197"/>
                </a:lnTo>
                <a:lnTo>
                  <a:pt x="8737" y="4648"/>
                </a:lnTo>
                <a:lnTo>
                  <a:pt x="10020" y="2324"/>
                </a:lnTo>
                <a:lnTo>
                  <a:pt x="11049" y="0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3358009" y="1485715"/>
            <a:ext cx="37467" cy="22262"/>
          </a:xfrm>
          <a:custGeom>
            <a:avLst/>
            <a:gdLst/>
            <a:ahLst/>
            <a:cxnLst/>
            <a:rect l="l" t="t" r="r" b="b"/>
            <a:pathLst>
              <a:path w="43814" h="26035">
                <a:moveTo>
                  <a:pt x="43700" y="0"/>
                </a:moveTo>
                <a:lnTo>
                  <a:pt x="34198" y="6204"/>
                </a:lnTo>
                <a:lnTo>
                  <a:pt x="23198" y="12961"/>
                </a:lnTo>
                <a:lnTo>
                  <a:pt x="11523" y="19379"/>
                </a:lnTo>
                <a:lnTo>
                  <a:pt x="0" y="24561"/>
                </a:lnTo>
                <a:lnTo>
                  <a:pt x="76" y="26009"/>
                </a:lnTo>
                <a:lnTo>
                  <a:pt x="11815" y="24675"/>
                </a:lnTo>
                <a:lnTo>
                  <a:pt x="23198" y="22010"/>
                </a:lnTo>
                <a:lnTo>
                  <a:pt x="33850" y="18138"/>
                </a:lnTo>
                <a:lnTo>
                  <a:pt x="43395" y="13182"/>
                </a:lnTo>
                <a:lnTo>
                  <a:pt x="42887" y="7721"/>
                </a:lnTo>
                <a:lnTo>
                  <a:pt x="41135" y="5232"/>
                </a:lnTo>
                <a:lnTo>
                  <a:pt x="43700" y="0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3361256" y="1492861"/>
            <a:ext cx="29865" cy="14118"/>
          </a:xfrm>
          <a:custGeom>
            <a:avLst/>
            <a:gdLst/>
            <a:ahLst/>
            <a:cxnLst/>
            <a:rect l="l" t="t" r="r" b="b"/>
            <a:pathLst>
              <a:path w="34925" h="16510">
                <a:moveTo>
                  <a:pt x="1257" y="16103"/>
                </a:moveTo>
                <a:lnTo>
                  <a:pt x="7823" y="14605"/>
                </a:lnTo>
                <a:lnTo>
                  <a:pt x="13322" y="13093"/>
                </a:lnTo>
                <a:lnTo>
                  <a:pt x="18376" y="10185"/>
                </a:lnTo>
                <a:lnTo>
                  <a:pt x="23520" y="7086"/>
                </a:lnTo>
                <a:lnTo>
                  <a:pt x="30695" y="4660"/>
                </a:lnTo>
                <a:lnTo>
                  <a:pt x="33781" y="0"/>
                </a:lnTo>
                <a:lnTo>
                  <a:pt x="34556" y="520"/>
                </a:lnTo>
                <a:lnTo>
                  <a:pt x="31470" y="5435"/>
                </a:lnTo>
                <a:lnTo>
                  <a:pt x="24295" y="8115"/>
                </a:lnTo>
                <a:lnTo>
                  <a:pt x="18643" y="10960"/>
                </a:lnTo>
                <a:lnTo>
                  <a:pt x="13080" y="14312"/>
                </a:lnTo>
                <a:lnTo>
                  <a:pt x="0" y="16395"/>
                </a:lnTo>
                <a:lnTo>
                  <a:pt x="1257" y="16103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3392759" y="1507251"/>
            <a:ext cx="44038" cy="63117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3427862" y="1507250"/>
            <a:ext cx="118478" cy="72999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3297269" y="1439963"/>
            <a:ext cx="107610" cy="145521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3583644" y="1610354"/>
            <a:ext cx="182765" cy="55998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object 217"/>
          <p:cNvSpPr txBox="1"/>
          <p:nvPr/>
        </p:nvSpPr>
        <p:spPr>
          <a:xfrm>
            <a:off x="1148902" y="5266665"/>
            <a:ext cx="4648768" cy="642001"/>
          </a:xfrm>
          <a:prstGeom prst="rect">
            <a:avLst/>
          </a:prstGeom>
        </p:spPr>
        <p:txBody>
          <a:bodyPr vert="horz" wrap="square" lIns="0" tIns="10317" rIns="0" bIns="0" rtlCol="0">
            <a:spAutoFit/>
          </a:bodyPr>
          <a:lstStyle/>
          <a:p>
            <a:pPr marL="1086" algn="ctr"/>
            <a:r>
              <a:rPr lang="ru-RU" sz="2052" spc="171" dirty="0">
                <a:solidFill>
                  <a:srgbClr val="00669B"/>
                </a:solidFill>
                <a:latin typeface="Bookman Old Style" panose="02050604050505020204" pitchFamily="18" charset="0"/>
                <a:cs typeface="PMingLiU"/>
              </a:rPr>
              <a:t>Подробности на сайте администрации города</a:t>
            </a:r>
            <a:endParaRPr sz="2052" dirty="0">
              <a:latin typeface="Bookman Old Style" panose="02050604050505020204" pitchFamily="18" charset="0"/>
              <a:cs typeface="PMingLiU"/>
            </a:endParaRPr>
          </a:p>
        </p:txBody>
      </p:sp>
      <p:sp>
        <p:nvSpPr>
          <p:cNvPr id="218" name="object 218"/>
          <p:cNvSpPr txBox="1"/>
          <p:nvPr/>
        </p:nvSpPr>
        <p:spPr>
          <a:xfrm>
            <a:off x="1410870" y="6322968"/>
            <a:ext cx="4289056" cy="484074"/>
          </a:xfrm>
          <a:prstGeom prst="rect">
            <a:avLst/>
          </a:prstGeom>
        </p:spPr>
        <p:txBody>
          <a:bodyPr vert="horz" wrap="square" lIns="0" tIns="10317" rIns="0" bIns="0" rtlCol="0">
            <a:spAutoFit/>
          </a:bodyPr>
          <a:lstStyle/>
          <a:p>
            <a:pPr marL="10860">
              <a:spcBef>
                <a:spcPts val="81"/>
              </a:spcBef>
            </a:pPr>
            <a:r>
              <a:rPr lang="en-US" sz="3078" spc="-196" dirty="0">
                <a:solidFill>
                  <a:srgbClr val="00669B"/>
                </a:solidFill>
                <a:latin typeface="Bookman Old Style"/>
                <a:cs typeface="Bookman Old Style"/>
              </a:rPr>
              <a:t>www. http://nevadm.ru</a:t>
            </a:r>
            <a:endParaRPr sz="3078" dirty="0">
              <a:latin typeface="Bookman Old Style"/>
              <a:cs typeface="Bookman Old Style"/>
            </a:endParaRPr>
          </a:p>
        </p:txBody>
      </p:sp>
      <p:pic>
        <p:nvPicPr>
          <p:cNvPr id="230" name="Рисунок 229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737" y="221156"/>
            <a:ext cx="4840328" cy="4840328"/>
          </a:xfrm>
          <a:prstGeom prst="rect">
            <a:avLst/>
          </a:prstGeom>
        </p:spPr>
      </p:pic>
      <p:pic>
        <p:nvPicPr>
          <p:cNvPr id="196" name="Рисунок 5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3642" y="6948264"/>
            <a:ext cx="4528910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5853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083" name="Прямоугольник 4"/>
          <p:cNvSpPr>
            <a:spLocks noChangeArrowheads="1"/>
          </p:cNvSpPr>
          <p:nvPr/>
        </p:nvSpPr>
        <p:spPr bwMode="auto">
          <a:xfrm>
            <a:off x="5805264" y="614521"/>
            <a:ext cx="87658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млн. руб.</a:t>
            </a:r>
            <a:endParaRPr lang="ru-RU" altLang="ru-RU" sz="1200" dirty="0">
              <a:solidFill>
                <a:srgbClr val="000000"/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71983" y="208366"/>
            <a:ext cx="5909345" cy="547210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75000" lnSpcReduction="2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ru-RU" altLang="ru-RU" sz="2800" b="1" dirty="0">
                <a:latin typeface="Times New Roman" pitchFamily="18" charset="0"/>
              </a:rPr>
              <a:t>Основные характеристики </a:t>
            </a:r>
            <a:r>
              <a:rPr lang="ru-RU" altLang="ru-RU" sz="2800" b="1" dirty="0" smtClean="0">
                <a:latin typeface="Times New Roman" pitchFamily="18" charset="0"/>
              </a:rPr>
              <a:t>бюджета города Невинномысска</a:t>
            </a:r>
            <a:r>
              <a:rPr lang="en-US" altLang="ru-RU" sz="2800" b="1" dirty="0" smtClean="0">
                <a:latin typeface="Times New Roman" pitchFamily="18" charset="0"/>
              </a:rPr>
              <a:t> </a:t>
            </a:r>
            <a:r>
              <a:rPr lang="ru-RU" altLang="ru-RU" sz="2800" b="1" dirty="0">
                <a:latin typeface="Times New Roman" pitchFamily="18" charset="0"/>
              </a:rPr>
              <a:t>в 2019 - 2022 годах</a:t>
            </a:r>
            <a:endParaRPr lang="ru-RU" sz="2475" dirty="0">
              <a:latin typeface="Arial Black" panose="020B0A04020102020204" pitchFamily="34" charset="0"/>
            </a:endParaRPr>
          </a:p>
        </p:txBody>
      </p:sp>
      <p:graphicFrame>
        <p:nvGraphicFramePr>
          <p:cNvPr id="35" name="Диаграмма 3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70550402"/>
              </p:ext>
            </p:extLst>
          </p:nvPr>
        </p:nvGraphicFramePr>
        <p:xfrm>
          <a:off x="260648" y="906603"/>
          <a:ext cx="6283412" cy="30836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9" name="Прямоугольник 28"/>
          <p:cNvSpPr/>
          <p:nvPr/>
        </p:nvSpPr>
        <p:spPr>
          <a:xfrm>
            <a:off x="274676" y="3990274"/>
            <a:ext cx="6269384" cy="50013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363" algn="just"/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доходной части бюджета города осуществляется исходя из прогнозов главных администраторов доходов бюджета города, прогноза социально – экономического развития города Невинномысска на 2020 год и на плановый период 2021 и 2022 годов, основных направлений бюджетной и налоговой политики города Невинномысска на 2020 год и на плановый период 2021 и 2022 годов и оценки поступлений доходов в бюджет города в 2019 году.</a:t>
            </a:r>
          </a:p>
          <a:p>
            <a:pPr indent="360363" algn="just"/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Общий объем доходов бюджета города на 2020 год прогнозируется в объеме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3095,6 млн.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рублей, на 2021 год в сумме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2505,7 млн.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рублей, на 2022 год в сумме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2331,4 млн.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рублей.</a:t>
            </a:r>
          </a:p>
          <a:p>
            <a:pPr algn="just"/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Прогнозируемый объем доходов бюджета города на 2020 год по сравнению с показателями на 2019 год, установленными решением Думы города Невинномысска от 19 декабря 2018 года № 337-41 «О бюджете города Невинномысска на 2019 год и на плановый период 2020 и 2021 годов» (далее решение Думы города № 337-41) увеличивается на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771,4 млн.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рублей или на 24,61 процента и увеличивается на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1240,9 млн.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рублей или на 46,57 процента по сравнению с показателями, утвержденными на 2020 год, установленными решением Думы города № 337-41.</a:t>
            </a:r>
          </a:p>
          <a:p>
            <a:pPr indent="360363" algn="just"/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Прогнозируемый объем доходов бюджета города на 2021 год по сравнению с показателями, установленными решением Думы города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337-41, увеличивается на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372,4 млн.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рублей или на 17,45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процента. Прогнозируемый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объем доходов бюджета города на 2022 год по сравнению с показателями предыдущего года уменьшается на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174,3 млн.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рублей или на 6,96 процента.</a:t>
            </a:r>
          </a:p>
          <a:p>
            <a:pPr indent="360363" algn="just"/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бюджета города без учета безвозмездных поступлений на 2020 год прогнозируются в объеме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962,2 млн.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рублей, на 2021 год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938,5 млн.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рублей, на 2022 год –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944,1 млн.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рублей.</a:t>
            </a:r>
          </a:p>
          <a:p>
            <a:pPr indent="360363" algn="just"/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Прогнозируемый объем поступлений налоговых и неналоговых доходов бюджета города:</a:t>
            </a:r>
          </a:p>
          <a:p>
            <a:pPr indent="361950" algn="just"/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2020 год по сравнению с показателями на 2019 год, установленными решением Думы города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337-41, увеличивается на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30,1 млн.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рублей или на 3,23 процента и увеличивается на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12,1 млн.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рублей или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1,27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процента по сравнению с показателями на 2020 год, утвержденными решением Думы города №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337-41</a:t>
            </a:r>
          </a:p>
          <a:p>
            <a:pPr indent="360363" algn="just"/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2021 год по сравнению с показателями, установленными решением Думы города № 337-41, уменьшается на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33,2 млн.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рублей или на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3,42 процента;</a:t>
            </a:r>
          </a:p>
          <a:p>
            <a:pPr indent="360363" algn="just"/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2022 год по сравнению с показателями предыдущего года увеличивается на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5,6 млн.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рублей или на 0,60 процента.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408649" y="8676456"/>
            <a:ext cx="46187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altLang="ru-RU" sz="16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6052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587977" y="467544"/>
            <a:ext cx="5915025" cy="86409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ru-RU" sz="2400" dirty="0">
                <a:latin typeface="Arial Black" panose="020B0A04020102020204" pitchFamily="34" charset="0"/>
              </a:rPr>
              <a:t>Доходы </a:t>
            </a:r>
            <a:r>
              <a:rPr lang="ru-RU" sz="2400" dirty="0" smtClean="0">
                <a:latin typeface="Arial Black" panose="020B0A04020102020204" pitchFamily="34" charset="0"/>
              </a:rPr>
              <a:t>бюджета города Невинномысска </a:t>
            </a:r>
          </a:p>
          <a:p>
            <a:pPr algn="ctr" fontAlgn="auto">
              <a:spcAft>
                <a:spcPts val="0"/>
              </a:spcAft>
            </a:pPr>
            <a:r>
              <a:rPr lang="ru-RU" sz="2400" dirty="0" smtClean="0">
                <a:latin typeface="Arial Black" panose="020B0A04020102020204" pitchFamily="34" charset="0"/>
              </a:rPr>
              <a:t>в 2020-2022 годах</a:t>
            </a:r>
            <a:endParaRPr lang="ru-RU" sz="2400" dirty="0">
              <a:latin typeface="Arial Black" panose="020B0A040201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13142" y="1618929"/>
            <a:ext cx="626469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Доходы бюджета 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города Невинномысска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состоят из налоговых 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и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неналоговых доходов, а также безвозмездных 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поступлений. </a:t>
            </a:r>
          </a:p>
          <a:p>
            <a:pPr indent="450215" algn="just">
              <a:spcAft>
                <a:spcPts val="0"/>
              </a:spcAft>
            </a:pP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Общий объем доходов на 2020 год составляет 3905,6 млн. руб., в том числе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787,2 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млн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руб. или 20,1% составляют налоговые доходы, 175,0 млн. руб. или 4,5% - неналоговые доходы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 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2943,4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млн. руб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 или 75,4 % -  безвозмездные поступления.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97772451"/>
              </p:ext>
            </p:extLst>
          </p:nvPr>
        </p:nvGraphicFramePr>
        <p:xfrm>
          <a:off x="21735" y="2731862"/>
          <a:ext cx="6741368" cy="60166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445224" y="3112698"/>
            <a:ext cx="12326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лн. руб.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6408649" y="8676456"/>
            <a:ext cx="46187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altLang="ru-RU" sz="16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3720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1"/>
          <p:cNvSpPr txBox="1">
            <a:spLocks noChangeArrowheads="1"/>
          </p:cNvSpPr>
          <p:nvPr/>
        </p:nvSpPr>
        <p:spPr bwMode="auto">
          <a:xfrm>
            <a:off x="476673" y="416500"/>
            <a:ext cx="6120680" cy="594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Book Antiqua" panose="0204060205030503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350" b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ДИНАМИКА НАЛОГОВЫХ И НЕНАЛОГОВЫХ ДОХОДОВ БЮДЖЕТА ГОРОДА НЕВИННОМЫССКА НА 2018-20</a:t>
            </a:r>
            <a:r>
              <a:rPr lang="en-US" altLang="ru-RU" sz="1350" b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2</a:t>
            </a:r>
            <a:r>
              <a:rPr lang="ru-RU" altLang="ru-RU" sz="1350" b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2 ГОДЫ</a:t>
            </a:r>
          </a:p>
        </p:txBody>
      </p:sp>
      <p:sp>
        <p:nvSpPr>
          <p:cNvPr id="10243" name="Прямоугольник 3"/>
          <p:cNvSpPr>
            <a:spLocks noChangeArrowheads="1"/>
          </p:cNvSpPr>
          <p:nvPr/>
        </p:nvSpPr>
        <p:spPr bwMode="auto">
          <a:xfrm>
            <a:off x="5884429" y="1547664"/>
            <a:ext cx="894990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Book Antiqua" panose="0204060205030503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35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руб.</a:t>
            </a: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801567813"/>
              </p:ext>
            </p:extLst>
          </p:nvPr>
        </p:nvGraphicFramePr>
        <p:xfrm>
          <a:off x="188639" y="1847746"/>
          <a:ext cx="6408713" cy="69007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6548479" y="8795542"/>
            <a:ext cx="46187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altLang="ru-RU" sz="16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457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76" name="TextBox 4"/>
          <p:cNvSpPr txBox="1">
            <a:spLocks noChangeArrowheads="1"/>
          </p:cNvSpPr>
          <p:nvPr/>
        </p:nvSpPr>
        <p:spPr bwMode="auto">
          <a:xfrm>
            <a:off x="414813" y="279735"/>
            <a:ext cx="626469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Book Antiqua" panose="0204060205030503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 typeface="Wingdings 2" panose="05020102010507070707" pitchFamily="18" charset="2"/>
              <a:buNone/>
              <a:defRPr/>
            </a:pPr>
            <a:r>
              <a:rPr lang="ru-RU" altLang="ru-RU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itchFamily="18" charset="0"/>
              </a:rPr>
              <a:t>ИЗМЕНЕНИЯ ЗАКОНОДАТЕЛЬСТВА, </a:t>
            </a:r>
            <a:r>
              <a:rPr lang="ru-RU" sz="16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Arial" charset="0"/>
              </a:rPr>
              <a:t>УЧТЕННЫЕ ПРИ ПРОГНОЗИРОВАНИИ НАЛОГОВЫХ И НЕНАЛОГОВЫХ ДОХОДОВ НА 2020-2022 ГОДЫ</a:t>
            </a:r>
          </a:p>
        </p:txBody>
      </p:sp>
      <p:grpSp>
        <p:nvGrpSpPr>
          <p:cNvPr id="5" name="Группа 4"/>
          <p:cNvGrpSpPr/>
          <p:nvPr/>
        </p:nvGrpSpPr>
        <p:grpSpPr>
          <a:xfrm>
            <a:off x="62421" y="1331640"/>
            <a:ext cx="1138336" cy="7514914"/>
            <a:chOff x="-2746297" y="843730"/>
            <a:chExt cx="1138336" cy="6439984"/>
          </a:xfrm>
        </p:grpSpPr>
        <p:sp>
          <p:nvSpPr>
            <p:cNvPr id="6" name="Прямоугольник 5"/>
            <p:cNvSpPr/>
            <p:nvPr/>
          </p:nvSpPr>
          <p:spPr>
            <a:xfrm rot="16200000">
              <a:off x="-5422020" y="3519453"/>
              <a:ext cx="6439984" cy="1088537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</p:sp>
        <p:sp>
          <p:nvSpPr>
            <p:cNvPr id="7" name="Прямоугольник 6"/>
            <p:cNvSpPr/>
            <p:nvPr/>
          </p:nvSpPr>
          <p:spPr>
            <a:xfrm rot="16200000">
              <a:off x="-5282777" y="3430009"/>
              <a:ext cx="6261095" cy="108853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algn="ctr" defTabSz="889000">
                <a:lnSpc>
                  <a:spcPct val="90000"/>
                </a:lnSpc>
                <a:spcAft>
                  <a:spcPct val="35000"/>
                </a:spcAft>
              </a:pPr>
              <a:r>
                <a:rPr lang="ru-RU" sz="2000" b="1" dirty="0">
                  <a:solidFill>
                    <a:sysClr val="windowText" lastClr="000000"/>
                  </a:solidFill>
                </a:rPr>
                <a:t>Факторы, учтенные при прогнозировании налоговых и неналоговых доходов </a:t>
              </a:r>
              <a:r>
                <a:rPr lang="ru-RU" sz="2000" b="1" dirty="0" smtClean="0">
                  <a:solidFill>
                    <a:sysClr val="windowText" lastClr="000000"/>
                  </a:solidFill>
                </a:rPr>
                <a:t>бюджета города Невинномысска </a:t>
              </a:r>
              <a:r>
                <a:rPr lang="ru-RU" sz="2000" b="1" dirty="0">
                  <a:solidFill>
                    <a:sysClr val="windowText" lastClr="000000"/>
                  </a:solidFill>
                </a:rPr>
                <a:t>на </a:t>
              </a:r>
              <a:r>
                <a:rPr lang="ru-RU" sz="2000" b="1" dirty="0" smtClean="0">
                  <a:solidFill>
                    <a:sysClr val="windowText" lastClr="000000"/>
                  </a:solidFill>
                </a:rPr>
                <a:t>2020 год и плановый период 2021 и 20</a:t>
              </a:r>
              <a:r>
                <a:rPr lang="en-US" sz="2000" b="1" dirty="0" smtClean="0">
                  <a:solidFill>
                    <a:sysClr val="windowText" lastClr="000000"/>
                  </a:solidFill>
                </a:rPr>
                <a:t>2</a:t>
              </a:r>
              <a:r>
                <a:rPr lang="ru-RU" sz="2000" b="1" dirty="0" smtClean="0">
                  <a:solidFill>
                    <a:sysClr val="windowText" lastClr="000000"/>
                  </a:solidFill>
                </a:rPr>
                <a:t>2 годов</a:t>
              </a:r>
              <a:endParaRPr lang="ru-RU" sz="2000" b="1" dirty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1117740" y="1332211"/>
            <a:ext cx="5601049" cy="1234808"/>
            <a:chOff x="1686001" y="-2605780"/>
            <a:chExt cx="4343026" cy="545834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1767636" y="-2587307"/>
              <a:ext cx="4261391" cy="527361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</p:sp>
        <p:sp>
          <p:nvSpPr>
            <p:cNvPr id="10" name="Прямоугольник 9"/>
            <p:cNvSpPr/>
            <p:nvPr/>
          </p:nvSpPr>
          <p:spPr>
            <a:xfrm>
              <a:off x="1686001" y="-2605780"/>
              <a:ext cx="4327255" cy="5458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0160" tIns="10160" rIns="10160" bIns="10160" numCol="1" spcCol="1270" anchor="ctr" anchorCtr="0">
              <a:noAutofit/>
            </a:bodyPr>
            <a:lstStyle/>
            <a:p>
              <a:pPr algn="ctr" defTabSz="711200">
                <a:lnSpc>
                  <a:spcPct val="90000"/>
                </a:lnSpc>
                <a:spcAft>
                  <a:spcPct val="35000"/>
                </a:spcAft>
              </a:pPr>
              <a:r>
                <a:rPr lang="ru-RU" dirty="0" smtClean="0">
                  <a:solidFill>
                    <a:prstClr val="black"/>
                  </a:solidFill>
                </a:rPr>
                <a:t>Индексация ставок от акцизов на нефтепродукты</a:t>
              </a:r>
              <a:endParaRPr lang="ru-RU" dirty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1220804" y="2649797"/>
            <a:ext cx="5477750" cy="1527986"/>
            <a:chOff x="1278593" y="-187488"/>
            <a:chExt cx="4253420" cy="2155738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1278593" y="-187488"/>
              <a:ext cx="4253420" cy="2155738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</p:sp>
        <p:sp>
          <p:nvSpPr>
            <p:cNvPr id="13" name="Прямоугольник 12"/>
            <p:cNvSpPr/>
            <p:nvPr/>
          </p:nvSpPr>
          <p:spPr>
            <a:xfrm>
              <a:off x="1278593" y="-187488"/>
              <a:ext cx="4253420" cy="215573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0160" tIns="10160" rIns="10160" bIns="10160" numCol="1" spcCol="1270" anchor="ctr" anchorCtr="0">
              <a:noAutofit/>
            </a:bodyPr>
            <a:lstStyle/>
            <a:p>
              <a:pPr algn="ctr" defTabSz="711200">
                <a:lnSpc>
                  <a:spcPct val="90000"/>
                </a:lnSpc>
                <a:spcAft>
                  <a:spcPct val="35000"/>
                </a:spcAft>
              </a:pPr>
              <a:r>
                <a:rPr lang="ru-RU" dirty="0" smtClean="0">
                  <a:solidFill>
                    <a:prstClr val="black"/>
                  </a:solidFill>
                </a:rPr>
                <a:t>Предоставление «налоговых каникул» для отдельных категорий налогоплательщиков – индивидуальных предпринимателей, применяющих патентную систему налогообложения</a:t>
              </a:r>
              <a:endParaRPr lang="ru-RU" b="1" dirty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1219317" y="4298750"/>
            <a:ext cx="5499472" cy="1580691"/>
            <a:chOff x="1128487" y="2078784"/>
            <a:chExt cx="4297522" cy="1682710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1128487" y="2078784"/>
              <a:ext cx="4274558" cy="1640619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</p:sp>
        <p:sp>
          <p:nvSpPr>
            <p:cNvPr id="17" name="Прямоугольник 16"/>
            <p:cNvSpPr/>
            <p:nvPr/>
          </p:nvSpPr>
          <p:spPr>
            <a:xfrm>
              <a:off x="1135471" y="2078784"/>
              <a:ext cx="4290538" cy="168271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0160" tIns="10160" rIns="10160" bIns="10160" numCol="1" spcCol="1270" anchor="ctr" anchorCtr="0">
              <a:noAutofit/>
            </a:bodyPr>
            <a:lstStyle/>
            <a:p>
              <a:pPr algn="ctr" defTabSz="711200">
                <a:lnSpc>
                  <a:spcPct val="90000"/>
                </a:lnSpc>
                <a:spcAft>
                  <a:spcPct val="35000"/>
                </a:spcAft>
              </a:pPr>
              <a:r>
                <a:rPr lang="ru-RU" dirty="0" smtClean="0">
                  <a:solidFill>
                    <a:prstClr val="black"/>
                  </a:solidFill>
                </a:rPr>
                <a:t>Увеличение с 01 января 2020 года норматива отчислений по плате за негативное воздействие на окружающую среду, подлежащей зачислению в бюджет города с 55,0 процента до 60,0 процента</a:t>
              </a:r>
              <a:endParaRPr lang="ru-RU" b="1" dirty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1200120" y="5960869"/>
            <a:ext cx="5499072" cy="1189700"/>
            <a:chOff x="891783" y="4968554"/>
            <a:chExt cx="4350311" cy="373191"/>
          </a:xfrm>
        </p:grpSpPr>
        <p:sp>
          <p:nvSpPr>
            <p:cNvPr id="19" name="Прямоугольник 18"/>
            <p:cNvSpPr/>
            <p:nvPr/>
          </p:nvSpPr>
          <p:spPr>
            <a:xfrm>
              <a:off x="891783" y="4968554"/>
              <a:ext cx="4350311" cy="373191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</p:sp>
        <p:sp>
          <p:nvSpPr>
            <p:cNvPr id="20" name="Прямоугольник 19"/>
            <p:cNvSpPr/>
            <p:nvPr/>
          </p:nvSpPr>
          <p:spPr>
            <a:xfrm>
              <a:off x="936100" y="4968554"/>
              <a:ext cx="4305994" cy="37319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0160" tIns="10160" rIns="10160" bIns="10160" numCol="1" spcCol="1270" anchor="ctr" anchorCtr="0">
              <a:noAutofit/>
            </a:bodyPr>
            <a:lstStyle/>
            <a:p>
              <a:pPr algn="ctr" defTabSz="711200">
                <a:lnSpc>
                  <a:spcPct val="90000"/>
                </a:lnSpc>
                <a:spcAft>
                  <a:spcPct val="35000"/>
                </a:spcAft>
              </a:pPr>
              <a:r>
                <a:rPr lang="ru-RU" dirty="0" smtClean="0">
                  <a:solidFill>
                    <a:prstClr val="black"/>
                  </a:solidFill>
                </a:rPr>
                <a:t>Отмена с 2021 года единого налога на вмененный доход</a:t>
              </a:r>
              <a:endParaRPr lang="ru-RU" b="1" dirty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30" name="Группа 29"/>
          <p:cNvGrpSpPr/>
          <p:nvPr/>
        </p:nvGrpSpPr>
        <p:grpSpPr>
          <a:xfrm>
            <a:off x="1219317" y="7308303"/>
            <a:ext cx="5480272" cy="1514799"/>
            <a:chOff x="1301691" y="5200902"/>
            <a:chExt cx="4890996" cy="1634996"/>
          </a:xfrm>
        </p:grpSpPr>
        <p:sp>
          <p:nvSpPr>
            <p:cNvPr id="31" name="Прямоугольник 30"/>
            <p:cNvSpPr/>
            <p:nvPr/>
          </p:nvSpPr>
          <p:spPr>
            <a:xfrm>
              <a:off x="1301691" y="5200902"/>
              <a:ext cx="4873075" cy="1634996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</p:sp>
        <p:sp>
          <p:nvSpPr>
            <p:cNvPr id="32" name="Прямоугольник 31"/>
            <p:cNvSpPr/>
            <p:nvPr/>
          </p:nvSpPr>
          <p:spPr>
            <a:xfrm>
              <a:off x="1332292" y="5339151"/>
              <a:ext cx="4860395" cy="14074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0160" tIns="10160" rIns="10160" bIns="10160" numCol="1" spcCol="1270" anchor="ctr" anchorCtr="0">
              <a:noAutofit/>
            </a:bodyPr>
            <a:lstStyle/>
            <a:p>
              <a:pPr algn="ctr" defTabSz="711200">
                <a:lnSpc>
                  <a:spcPct val="90000"/>
                </a:lnSpc>
                <a:spcAft>
                  <a:spcPct val="35000"/>
                </a:spcAft>
              </a:pPr>
              <a:r>
                <a:rPr lang="ru-RU" dirty="0" smtClean="0">
                  <a:solidFill>
                    <a:prstClr val="black"/>
                  </a:solidFill>
                </a:rPr>
                <a:t>Изменение с 2020 года порядка распределения между уровнями бюджетов бюджетной системы Российской Федерации административных штрафов</a:t>
              </a:r>
              <a:endParaRPr lang="ru-RU" b="1" dirty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21" name="TextBox 6"/>
          <p:cNvSpPr txBox="1">
            <a:spLocks noChangeArrowheads="1"/>
          </p:cNvSpPr>
          <p:nvPr/>
        </p:nvSpPr>
        <p:spPr bwMode="auto">
          <a:xfrm>
            <a:off x="6516927" y="8811559"/>
            <a:ext cx="46187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altLang="ru-RU" sz="16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3297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0mkm6_bvEGpZLHoYNMBCw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fnCLhyb_0iOnUsrvI22nQ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fnCLhyb_0iOnUsrvI22n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fnCLhyb_0iOnUsrvI22n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zdr1NktXkutmdh5YKllkA"/>
</p:tagLst>
</file>

<file path=ppt/theme/_rels/them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_rels/them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9_ProjectOverviewPresentation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F3D43B"/>
      </a:hlink>
      <a:folHlink>
        <a:srgbClr val="969696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2_ProjectOverviewPresentation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F3D43B"/>
      </a:hlink>
      <a:folHlink>
        <a:srgbClr val="969696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3_ProjectOverviewPresentation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5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17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1_Сетка">
  <a:themeElements>
    <a:clrScheme name="Сетка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Сетка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Сетка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8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3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4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7_ProjectOverviewPresentation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F3D43B"/>
      </a:hlink>
      <a:folHlink>
        <a:srgbClr val="969696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9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1.xml><?xml version="1.0" encoding="utf-8"?>
<a:theme xmlns:a="http://schemas.openxmlformats.org/drawingml/2006/main" name="10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2.xml><?xml version="1.0" encoding="utf-8"?>
<a:theme xmlns:a="http://schemas.openxmlformats.org/drawingml/2006/main" name="15_ProjectOverviewPresentation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F3D43B"/>
      </a:hlink>
      <a:folHlink>
        <a:srgbClr val="969696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FAF3E8"/>
      </a:lt2>
      <a:accent1>
        <a:srgbClr val="5C83B4"/>
      </a:accent1>
      <a:accent2>
        <a:srgbClr val="C0504D"/>
      </a:accent2>
      <a:accent3>
        <a:srgbClr val="9DBB61"/>
      </a:accent3>
      <a:accent4>
        <a:srgbClr val="8066A0"/>
      </a:accent4>
      <a:accent5>
        <a:srgbClr val="4BACC6"/>
      </a:accent5>
      <a:accent6>
        <a:srgbClr val="F59D5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JhengHei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PMingLiu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</a:minorFont>
    </a:fontScheme>
    <a:fmtScheme name="Office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40000">
              <a:schemeClr val="phClr">
                <a:shade val="70000"/>
                <a:satMod val="145000"/>
              </a:schemeClr>
            </a:gs>
            <a:gs pos="100000">
              <a:schemeClr val="phClr">
                <a:tint val="85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2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FAF3E8"/>
      </a:lt2>
      <a:accent1>
        <a:srgbClr val="5C83B4"/>
      </a:accent1>
      <a:accent2>
        <a:srgbClr val="C0504D"/>
      </a:accent2>
      <a:accent3>
        <a:srgbClr val="9DBB61"/>
      </a:accent3>
      <a:accent4>
        <a:srgbClr val="8066A0"/>
      </a:accent4>
      <a:accent5>
        <a:srgbClr val="4BACC6"/>
      </a:accent5>
      <a:accent6>
        <a:srgbClr val="F59D5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JhengHei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PMingLiu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</a:minorFont>
    </a:fontScheme>
    <a:fmtScheme name="Office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40000">
              <a:schemeClr val="phClr">
                <a:shade val="70000"/>
                <a:satMod val="145000"/>
              </a:schemeClr>
            </a:gs>
            <a:gs pos="100000">
              <a:schemeClr val="phClr">
                <a:tint val="85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8_ProjectOverviewPresentation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F3D43B"/>
      </a:hlink>
      <a:folHlink>
        <a:srgbClr val="969696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7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8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2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етка">
    <a:dk1>
      <a:sysClr val="windowText" lastClr="000000"/>
    </a:dk1>
    <a:lt1>
      <a:sysClr val="window" lastClr="FFFFFF"/>
    </a:lt1>
    <a:dk2>
      <a:srgbClr val="534949"/>
    </a:dk2>
    <a:lt2>
      <a:srgbClr val="CCD1B9"/>
    </a:lt2>
    <a:accent1>
      <a:srgbClr val="C66951"/>
    </a:accent1>
    <a:accent2>
      <a:srgbClr val="BF974D"/>
    </a:accent2>
    <a:accent3>
      <a:srgbClr val="928B70"/>
    </a:accent3>
    <a:accent4>
      <a:srgbClr val="87706B"/>
    </a:accent4>
    <a:accent5>
      <a:srgbClr val="94734E"/>
    </a:accent5>
    <a:accent6>
      <a:srgbClr val="6F777D"/>
    </a:accent6>
    <a:hlink>
      <a:srgbClr val="CC9900"/>
    </a:hlink>
    <a:folHlink>
      <a:srgbClr val="C0C0C0"/>
    </a:folHlink>
  </a:clr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/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BB2780C3CC07BD4BAA623FF9571645580400D1570604EA743043A2641365C0E91715" ma:contentTypeVersion="28" ma:contentTypeDescription="Create a new document." ma:contentTypeScope="" ma:versionID="91c327331e5971e62f2a5301ad123600"/>
</file>

<file path=customXml/itemProps1.xml><?xml version="1.0" encoding="utf-8"?>
<ds:datastoreItem xmlns:ds="http://schemas.openxmlformats.org/officeDocument/2006/customXml" ds:itemID="{C569734D-D141-4C82-A8AC-D33675252268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4AF739C5-2E24-4B20-A39E-434362DF8711}">
  <ds:schemaRefs>
    <ds:schemaRef ds:uri="http://schemas.microsoft.com/office/2006/metadata/contentType"/>
    <ds:schemaRef ds:uri="http://schemas.microsoft.com/office/2006/metadata/properties/metaAttribut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7930</Words>
  <Application>Microsoft Office PowerPoint</Application>
  <PresentationFormat>Экран (4:3)</PresentationFormat>
  <Paragraphs>1446</Paragraphs>
  <Slides>51</Slides>
  <Notes>17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19</vt:i4>
      </vt:variant>
      <vt:variant>
        <vt:lpstr>Тема</vt:lpstr>
      </vt:variant>
      <vt:variant>
        <vt:i4>22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51</vt:i4>
      </vt:variant>
    </vt:vector>
  </HeadingPairs>
  <TitlesOfParts>
    <vt:vector size="93" baseType="lpstr">
      <vt:lpstr>Arial</vt:lpstr>
      <vt:lpstr>Arial Black</vt:lpstr>
      <vt:lpstr>Book Antiqua</vt:lpstr>
      <vt:lpstr>Bookman Old Style</vt:lpstr>
      <vt:lpstr>Calibri</vt:lpstr>
      <vt:lpstr>Calibri Light</vt:lpstr>
      <vt:lpstr>Century Gothic</vt:lpstr>
      <vt:lpstr>Corbel</vt:lpstr>
      <vt:lpstr>Franklin Gothic Book</vt:lpstr>
      <vt:lpstr>Franklin Gothic Medium</vt:lpstr>
      <vt:lpstr>Georgia</vt:lpstr>
      <vt:lpstr>Meiryo UI</vt:lpstr>
      <vt:lpstr>Noto Sans</vt:lpstr>
      <vt:lpstr>Open Sans</vt:lpstr>
      <vt:lpstr>PMingLiU</vt:lpstr>
      <vt:lpstr>Times New Roman</vt:lpstr>
      <vt:lpstr>Trebuchet MS</vt:lpstr>
      <vt:lpstr>Wingdings</vt:lpstr>
      <vt:lpstr>Wingdings 2</vt:lpstr>
      <vt:lpstr>Тема Office</vt:lpstr>
      <vt:lpstr>7_ProjectOverviewPresentation</vt:lpstr>
      <vt:lpstr>8_ProjectOverviewPresentation</vt:lpstr>
      <vt:lpstr>1_Тема Office</vt:lpstr>
      <vt:lpstr>5_Тема Office</vt:lpstr>
      <vt:lpstr>7_Тема Office</vt:lpstr>
      <vt:lpstr>Воздушный поток</vt:lpstr>
      <vt:lpstr>8_Тема Office</vt:lpstr>
      <vt:lpstr>2_Воздушный поток</vt:lpstr>
      <vt:lpstr>9_ProjectOverviewPresentation</vt:lpstr>
      <vt:lpstr>13_Тема Office</vt:lpstr>
      <vt:lpstr>12_ProjectOverviewPresentation</vt:lpstr>
      <vt:lpstr>13_ProjectOverviewPresentation</vt:lpstr>
      <vt:lpstr>5_Воздушный поток</vt:lpstr>
      <vt:lpstr>17_Тема Office</vt:lpstr>
      <vt:lpstr>1_Сетка</vt:lpstr>
      <vt:lpstr>8_Воздушный поток</vt:lpstr>
      <vt:lpstr>3_Воздушный поток</vt:lpstr>
      <vt:lpstr>4_Воздушный поток</vt:lpstr>
      <vt:lpstr>9_Воздушный поток</vt:lpstr>
      <vt:lpstr>10_Воздушный поток</vt:lpstr>
      <vt:lpstr>15_ProjectOverviewPresentation</vt:lpstr>
      <vt:lpstr>Диаграмма</vt:lpstr>
      <vt:lpstr>Презентация PowerPoint</vt:lpstr>
      <vt:lpstr>Презентация PowerPoint</vt:lpstr>
      <vt:lpstr>Глоссарий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Муниципальная программа  «Развитие образования в городе Невинномысске»</vt:lpstr>
      <vt:lpstr>Целевые индикаторы (показатели)  муниципальной программы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2010-05-11T07:31:23Z</dcterms:created>
  <dcterms:modified xsi:type="dcterms:W3CDTF">2020-08-07T07:18:08Z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TC100851999990</vt:lpwstr>
  </property>
</Properties>
</file>