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56" r:id="rId2"/>
    <p:sldId id="290" r:id="rId3"/>
    <p:sldId id="308" r:id="rId4"/>
    <p:sldId id="313" r:id="rId5"/>
    <p:sldId id="323" r:id="rId6"/>
    <p:sldId id="315" r:id="rId7"/>
    <p:sldId id="324" r:id="rId8"/>
    <p:sldId id="316" r:id="rId9"/>
    <p:sldId id="332" r:id="rId10"/>
    <p:sldId id="318" r:id="rId11"/>
    <p:sldId id="327" r:id="rId12"/>
    <p:sldId id="328" r:id="rId13"/>
    <p:sldId id="330" r:id="rId14"/>
    <p:sldId id="331" r:id="rId15"/>
    <p:sldId id="322" r:id="rId16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99"/>
    <a:srgbClr val="26FA49"/>
    <a:srgbClr val="33CCFF"/>
    <a:srgbClr val="125AFA"/>
    <a:srgbClr val="FFFF00"/>
    <a:srgbClr val="FF3300"/>
    <a:srgbClr val="8012FA"/>
    <a:srgbClr val="261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7" autoAdjust="0"/>
    <p:restoredTop sz="99234" autoAdjust="0"/>
  </p:normalViewPr>
  <p:slideViewPr>
    <p:cSldViewPr>
      <p:cViewPr>
        <p:scale>
          <a:sx n="107" d="100"/>
          <a:sy n="107" d="100"/>
        </p:scale>
        <p:origin x="-52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4397FE-F812-44AA-9620-6459CC5C917E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01AA50-7D10-4472-B1E3-169967832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1AA50-7D10-4472-B1E3-1699678326E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F47B-5A56-4FC7-951E-69B5A1743D7D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3A8C-43C9-4F33-8421-A223DA5B0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40E0-6B50-4811-A705-E9CA59A6F7DE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EE880-9A94-4F1C-96B7-06CFFC1E3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7EEB-B7C4-46E7-9A50-0134F382954A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7A62-821B-4FFB-B749-D0D25EBEF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B8A57-7969-4D52-8BC8-A2C1A5C7B702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28D2-0FD7-49D3-97CA-D4A40AE71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71B8E-BB8D-404C-8876-C70093FCD2F5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7074-3B4A-4923-890C-A1A3C53F5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4F94E-7D83-403E-A42A-ECE2D2C05EE2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F1964-E16C-4B9C-9016-D0C0F5E2F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F831-0109-4AD5-A0D6-341C13E23804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3DF8F-C754-4BA5-890F-2C3D212FB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7DF4-03AC-43DF-B676-4390EAFDFB33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8673-E206-4A37-BE4E-164ABEA84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2F5C5-622C-4FA3-988E-A112E2FA7156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2E86-C347-470B-9E67-1D64D149D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F141B-1E14-45EC-8834-BB5FB400C4A3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2180-8FD9-4914-B810-7D4A8859C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42D0-BBE9-4976-BE8C-BB400E7530EB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B7D8-A13C-40BC-88E7-D22F5694A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B3B480-A52D-422A-A5B7-8931687A8FA5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62E121-9C2D-40B5-8904-A76132719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5"/>
          <p:cNvGrpSpPr>
            <a:grpSpLocks/>
          </p:cNvGrpSpPr>
          <p:nvPr/>
        </p:nvGrpSpPr>
        <p:grpSpPr bwMode="auto">
          <a:xfrm>
            <a:off x="0" y="6429375"/>
            <a:ext cx="6500813" cy="304800"/>
            <a:chOff x="42863" y="6524631"/>
            <a:chExt cx="8958262" cy="304799"/>
          </a:xfrm>
        </p:grpSpPr>
        <p:grpSp>
          <p:nvGrpSpPr>
            <p:cNvPr id="14341" name="Группа 12"/>
            <p:cNvGrpSpPr>
              <a:grpSpLocks/>
            </p:cNvGrpSpPr>
            <p:nvPr/>
          </p:nvGrpSpPr>
          <p:grpSpPr bwMode="auto">
            <a:xfrm>
              <a:off x="42863" y="6524631"/>
              <a:ext cx="8958262" cy="304799"/>
              <a:chOff x="285720" y="3786190"/>
              <a:chExt cx="8786842" cy="304822"/>
            </a:xfrm>
          </p:grpSpPr>
          <p:sp>
            <p:nvSpPr>
              <p:cNvPr id="14343" name="Прямоугольник 8"/>
              <p:cNvSpPr>
                <a:spLocks noChangeArrowheads="1"/>
              </p:cNvSpPr>
              <p:nvPr/>
            </p:nvSpPr>
            <p:spPr bwMode="auto">
              <a:xfrm>
                <a:off x="285720" y="3786190"/>
                <a:ext cx="8786842" cy="285772"/>
              </a:xfrm>
              <a:prstGeom prst="rect">
                <a:avLst/>
              </a:prstGeom>
              <a:gradFill rotWithShape="1">
                <a:gsLst>
                  <a:gs pos="0">
                    <a:srgbClr val="376092">
                      <a:alpha val="92940"/>
                    </a:srgbClr>
                  </a:gs>
                  <a:gs pos="100000">
                    <a:srgbClr val="192C44"/>
                  </a:gs>
                </a:gsLst>
                <a:lin ang="5400000" scaled="1"/>
              </a:gradFill>
              <a:ln w="127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110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pic>
            <p:nvPicPr>
              <p:cNvPr id="14344" name="Picture 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85720" y="3786191"/>
                <a:ext cx="386192" cy="285771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" name="Picture 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85720" y="3805241"/>
                <a:ext cx="386192" cy="285771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" name="TextBox 13"/>
            <p:cNvSpPr txBox="1">
              <a:spLocks noChangeArrowheads="1"/>
            </p:cNvSpPr>
            <p:nvPr/>
          </p:nvSpPr>
          <p:spPr bwMode="auto">
            <a:xfrm>
              <a:off x="338191" y="6543681"/>
              <a:ext cx="8662934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ru-RU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79388" y="270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14346" name="Rectangle 2"/>
          <p:cNvSpPr txBox="1">
            <a:spLocks noChangeArrowheads="1"/>
          </p:cNvSpPr>
          <p:nvPr/>
        </p:nvSpPr>
        <p:spPr bwMode="auto">
          <a:xfrm>
            <a:off x="107504" y="2780928"/>
            <a:ext cx="6876256" cy="302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О создании и организации системы внутреннего обеспечения соответствия требованиям антимонопольного законодательства в администрации города Невинномысска Ставропольского края </a:t>
            </a:r>
            <a:endParaRPr lang="ru-RU" sz="2400" b="1" cap="all" dirty="0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95536" y="1844824"/>
            <a:ext cx="835292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Практика ухода от торгов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Наделение хозяйствующих субъектов функциями органов власти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Соглашения с хозяйствующими субъектами, создающие преимущества на рынке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Нарушение порядка предоставления и контроля преференций хозяйствующим субъектам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Координация и соглашения при проведении торгов (закупок)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НАРУШЕНИЙ АНТИМОНОПОЛЬНОГО ЗАКОНОДАТЕЛЬСТВА ОРГАНАМИ ВЛАСТИ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КАРТА КОМПЛАЕНС РИСКОВ </a:t>
            </a:r>
          </a:p>
          <a:p>
            <a:pPr algn="ctr"/>
            <a:r>
              <a:rPr lang="ru-RU" sz="1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(на примере министерства экономического развития Ставропольского края)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1844824"/>
            <a:ext cx="4032448" cy="14301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разработка проектов законов Ставропольского края, нормативных правовых актов Губернатора и Правительства Ставропольского края;</a:t>
            </a:r>
          </a:p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разработка проекта стратегии социально-экономического развития Ставропольского края, части территории Ставропольского края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3688" y="1340768"/>
            <a:ext cx="1584176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Низкий уровень</a:t>
            </a:r>
          </a:p>
        </p:txBody>
      </p:sp>
      <p:cxnSp>
        <p:nvCxnSpPr>
          <p:cNvPr id="16" name="Прямая со стрелкой 15"/>
          <p:cNvCxnSpPr>
            <a:stCxn id="12" idx="2"/>
          </p:cNvCxnSpPr>
          <p:nvPr/>
        </p:nvCxnSpPr>
        <p:spPr>
          <a:xfrm>
            <a:off x="2555776" y="1681287"/>
            <a:ext cx="0" cy="1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579840" y="15484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1225550" y="4739357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39552" y="3933056"/>
            <a:ext cx="4032448" cy="2315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организация выставок и ярмарок,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специализи-рованных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симпозиумов и конференций;</a:t>
            </a:r>
          </a:p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организация работы по созданию в установленном порядке и развитию зон территориального развития на территории края;</a:t>
            </a:r>
          </a:p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разработка и издание министерством в пределах своей компетенции нормативных правовых актов, обязательных к исполнению на территории Ставропольского края, а также иных правовых актов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3429000"/>
            <a:ext cx="2376264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Существенный уровень</a:t>
            </a:r>
          </a:p>
        </p:txBody>
      </p:sp>
      <p:cxnSp>
        <p:nvCxnSpPr>
          <p:cNvPr id="30" name="Прямая со стрелкой 29"/>
          <p:cNvCxnSpPr>
            <a:stCxn id="29" idx="2"/>
          </p:cNvCxnSpPr>
          <p:nvPr/>
        </p:nvCxnSpPr>
        <p:spPr>
          <a:xfrm flipH="1">
            <a:off x="2483768" y="3769519"/>
            <a:ext cx="36004" cy="1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5652120" y="1340768"/>
            <a:ext cx="2376264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Незначительный уровень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6732240" y="17008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4716016" y="1844824"/>
            <a:ext cx="4104456" cy="14301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разработка проектов законов Ставропольского края, нормативных правовых актов Губернатора и Правительства Ставропольского края;</a:t>
            </a:r>
          </a:p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разработка проекта стратегии социально-экономического развития Ставропольского края, части территории Ставропольского края</a:t>
            </a:r>
          </a:p>
        </p:txBody>
      </p:sp>
      <p:sp>
        <p:nvSpPr>
          <p:cNvPr id="46" name="TextBox 15"/>
          <p:cNvSpPr txBox="1">
            <a:spLocks noChangeArrowheads="1"/>
          </p:cNvSpPr>
          <p:nvPr/>
        </p:nvSpPr>
        <p:spPr bwMode="auto">
          <a:xfrm>
            <a:off x="5546030" y="4739357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88024" y="3933056"/>
            <a:ext cx="4032448" cy="231552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осуществление закупок для обеспечения нужд Ставропольского края за счет средств бюджета;</a:t>
            </a:r>
          </a:p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малого и среднего предпринимательства в Ставропольском крае;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субъектов инновационной деятельности в крае;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участников инвестиционной деятельности вне зависимости от их организационно-правовых форм и форм собственности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652120" y="3429000"/>
            <a:ext cx="2376264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Высокий уровень</a:t>
            </a:r>
          </a:p>
        </p:txBody>
      </p:sp>
      <p:cxnSp>
        <p:nvCxnSpPr>
          <p:cNvPr id="49" name="Прямая со стрелкой 48"/>
          <p:cNvCxnSpPr>
            <a:stCxn id="48" idx="2"/>
          </p:cNvCxnSpPr>
          <p:nvPr/>
        </p:nvCxnSpPr>
        <p:spPr>
          <a:xfrm flipH="1">
            <a:off x="6804248" y="3769519"/>
            <a:ext cx="36004" cy="1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691680" y="332656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 мероприятий по снижению РИСКОВ нарушения антимонопольного законодательства</a:t>
            </a:r>
          </a:p>
          <a:p>
            <a:pPr algn="ctr"/>
            <a:endParaRPr lang="ru-RU" sz="12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899592" y="1124744"/>
          <a:ext cx="7488832" cy="5674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Анализ выявленных нарушений антимонопольного законодательства в деятельности  администрации города за предыдущий год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составление перечня выявленных нарушений антимонопольного законодательства в деятельности  администрации города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Выявление и оценка рисков нарушения антимонопольного законодательства в деятельности  администрации города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составление карты рисков;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предотвращение нарушений антимонопольного законодательства в деятельности  администрации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конфликта интересов в деятельности работников администрации, разработка предложений по их исключению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исключение возникновения конфликта интересов в деятельности  работников  администрации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Ознакомление граждан РФ при поступлении на муниципальную службу в администрацию города с Положением об организации системы внутреннего обеспечения соответствия требованиям антимонопольного законодательства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предотвращение нарушений антимонопольного законодательства в деятельности работников администрации города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Обобщение информации, представленной органами администрации города, для формирования доклада об антимонопольном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комплаенсе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 об антимонопольном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комплаенсе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Обеспечение участия работников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администрации города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обучающих мероприятиях по соблюдению требований антимонопольного законодательства и антимонопольному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комплаенсу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знаний работниками администрации города по вопросам применения антимонопольного законодательства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332656"/>
            <a:ext cx="626469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 эффективности функционирования  антимонопольного </a:t>
            </a:r>
            <a:r>
              <a:rPr lang="ru-RU" sz="14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комплаенса</a:t>
            </a:r>
            <a:endParaRPr lang="ru-RU" sz="14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ru-RU" sz="1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(на примере министерства экономического развития Ставропольского края)</a:t>
            </a:r>
          </a:p>
        </p:txBody>
      </p: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1225550" y="4739357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124744"/>
          <a:ext cx="8280921" cy="505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44713"/>
                <a:gridCol w="979823"/>
                <a:gridCol w="942533"/>
                <a:gridCol w="961178"/>
                <a:gridCol w="15526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период (2017)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значение (2019)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нарушений антимонопольного законодательства со стороны министерства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сравнении с 2017 годом)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структурные подразделения министерства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устраненных рисков нарушения антимонопольного законодательства в проектах нормативных правовых актов Правительства, Губернатора Ставропольского края, министерства по направлениям деятельности структурных подразделений министерства, в отношении которых проведена оценка соответствия требованиям антимонопольного законодательства, от общего количества выявленных рисков нарушения антимонопольного законодательства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структурные подразделения министерства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Количество обучающих мероприятий по антимонопольному законодательству и антимонопольному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комплаенсу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которые были проведены с сотрудниками министерства (или при их участии)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развития отраслей экономики и конкуренции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Доклад об антимонопольном </a:t>
            </a:r>
            <a:r>
              <a:rPr lang="ru-RU" sz="16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комплаенсе</a:t>
            </a:r>
            <a:endParaRPr lang="ru-RU" sz="16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1225550" y="4739357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27584" y="4437112"/>
            <a:ext cx="7416824" cy="12769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dirty="0" smtClean="0"/>
              <a:t>Доклад об антимонопольном </a:t>
            </a:r>
            <a:r>
              <a:rPr lang="ru-RU" sz="1400" dirty="0" err="1" smtClean="0"/>
              <a:t>комплаенсе</a:t>
            </a:r>
            <a:r>
              <a:rPr lang="ru-RU" sz="1400" dirty="0" smtClean="0"/>
              <a:t> утверждается Советом по улучшению инвестиционного климата и развитию малого и среднего предпринимательства и конкуренции на территории города Невинномысска, созданным постановлением администрации города от 13.10.2017 № 2313.</a:t>
            </a:r>
          </a:p>
          <a:p>
            <a:pPr marR="8001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1072" y="1988840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 об антимонопольном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комплаенсе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должен содержать: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 о результатах проведенной оценки рисков нарушения антимонопольного законодательства;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 об исполнении мероприятий по снижению рисков нарушения антимонопольного законодательства;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 о достижении ключевых показателей.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95536" y="1052736"/>
            <a:ext cx="835292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действиях органов власти при создании некоммерческих организаций и предоставлении им субсидий из бюджетов бюджетной системы РФ (письмо ФАС России от 04.07.2018          № ИА/50876/18);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 нарушении органами власти антимонопольного законодательства при приобретении имущества без проведения конкурентных процедур (письмо ФАС России от 04.07.2018             № ИА/50875/18);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 нарушении органами власти антимонопольного законодательства при наделении казенных учреждений функциями органов власти (письмо ФАС России от 21.12.2018             № СП/105171/18);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Руководство по внутрикорпоративному предупреждению нарушений антимонопольного законодательства при проведении внеплановых выездных проверок (методическое пособие Конева Ф.И.);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Картели и иные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антиконкурентные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соглашения. Проблемы предупреждения, пресечения и ответственности (сборник научных статей и тезисов);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 вопросу о конкуренции некоторых норм антимонопольного законодательства (Юрист           № 11, 12 (2018г.)).</a:t>
            </a:r>
          </a:p>
          <a:p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ПОЛЕЗНЫЕ ССЫЛКИ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2400" cy="57606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ОСНОВАНИЕ ОРГАНИЗАЦИИ АНТИМОНОПОЛЬНОГО КОМПЛАЕНСА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331640" y="2780928"/>
            <a:ext cx="6984776" cy="1440160"/>
            <a:chOff x="410055" y="-1381173"/>
            <a:chExt cx="6312840" cy="67896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10055" y="-1381173"/>
              <a:ext cx="6307120" cy="6789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482063" y="-1381173"/>
              <a:ext cx="6240832" cy="666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711" tIns="0" rIns="186711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Методические рекомендации по созданию и организации федеральными органами исполнительной власти системы внутреннего обеспечения соответствия требованиям антимонопольного законодательства , утвержденные распоряжением Правительства Российской Федерации от 18 октября 2018 г. № 2258-р</a:t>
              </a:r>
              <a:endParaRPr lang="ru-RU" sz="17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331640" y="1412776"/>
            <a:ext cx="7056784" cy="864096"/>
            <a:chOff x="410055" y="-1381173"/>
            <a:chExt cx="6312840" cy="678960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410055" y="-1381173"/>
              <a:ext cx="6307120" cy="6789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482063" y="-1381173"/>
              <a:ext cx="6240832" cy="666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711" tIns="0" rIns="186711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Национальный план развития конкуренции в Российской Федерации  на 2018-2020 годы, утвержденный Указом Президента Российской Федерации от 21 декабря 2017 г. № 618 </a:t>
              </a:r>
              <a:endParaRPr lang="ru-RU" sz="17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403648" y="4653136"/>
            <a:ext cx="6984776" cy="1728192"/>
            <a:chOff x="410055" y="-1381173"/>
            <a:chExt cx="6312840" cy="678960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10055" y="-1381173"/>
              <a:ext cx="6307120" cy="6789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482063" y="-1381173"/>
              <a:ext cx="6240832" cy="666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711" tIns="0" rIns="186711" bIns="0" numCol="1" spcCol="1270" anchor="ctr" anchorCtr="0">
              <a:noAutofit/>
            </a:bodyPr>
            <a:lstStyle/>
            <a:p>
              <a:pPr algn="ctr"/>
              <a:r>
                <a:rPr lang="ru-RU" sz="16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Постановление администрации города Невинномысска от 20.09.2019 №1707 «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 утверждении Положения об организации системы внутреннего обеспечения соответствия требованиям антимонопольного законодательства в администрации города Невинномысска»</a:t>
              </a:r>
            </a:p>
            <a:p>
              <a:r>
                <a:rPr lang="ru-RU" sz="1600" dirty="0" smtClean="0"/>
                <a:t> </a:t>
              </a:r>
            </a:p>
            <a:p>
              <a:pPr lvl="0" defTabSz="711200">
                <a:lnSpc>
                  <a:spcPct val="90000"/>
                </a:lnSpc>
                <a:spcAft>
                  <a:spcPct val="35000"/>
                </a:spcAft>
              </a:pPr>
              <a:endParaRPr lang="ru-RU" sz="16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Стрелка вниз 28"/>
          <p:cNvSpPr/>
          <p:nvPr/>
        </p:nvSpPr>
        <p:spPr>
          <a:xfrm>
            <a:off x="4211960" y="2276872"/>
            <a:ext cx="864096" cy="49077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283968" y="4221088"/>
            <a:ext cx="864096" cy="49077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99592" y="1988840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Антимонопольный</a:t>
            </a:r>
            <a:r>
              <a:rPr lang="en-US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комплаенс</a:t>
            </a:r>
            <a:r>
              <a:rPr lang="en-US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совокупность правовых и организационных мер, направленных на соблюдение требований антимонопольного законодательства и предупреждение его нарушения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583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ru-RU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ПОНЯТИЕ АНТИМОНОПОЛЬНОГО КОМПЛАЕНСА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3786190"/>
            <a:ext cx="7315176" cy="1077218"/>
          </a:xfrm>
          <a:prstGeom prst="rect">
            <a:avLst/>
          </a:prstGeom>
          <a:ln w="22225">
            <a:solidFill>
              <a:srgbClr val="0070C0">
                <a:alpha val="80000"/>
              </a:srgb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err="1" smtClean="0"/>
              <a:t>Комплаенс</a:t>
            </a:r>
            <a:r>
              <a:rPr lang="ru-RU" sz="1600" dirty="0" smtClean="0"/>
              <a:t> (</a:t>
            </a:r>
            <a:r>
              <a:rPr lang="ru-RU" sz="1600" dirty="0" smtClean="0">
                <a:hlinkClick r:id="rId3" tooltip="Английский язык"/>
              </a:rPr>
              <a:t>англ.</a:t>
            </a:r>
            <a:r>
              <a:rPr lang="ru-RU" sz="1600" dirty="0" smtClean="0"/>
              <a:t> </a:t>
            </a:r>
            <a:r>
              <a:rPr lang="ru-RU" sz="1600" i="1" dirty="0" err="1" smtClean="0"/>
              <a:t>compliance</a:t>
            </a:r>
            <a:r>
              <a:rPr lang="ru-RU" sz="1600" dirty="0" smtClean="0"/>
              <a:t> — согласие, соответствие; происходит от глагола </a:t>
            </a:r>
            <a:r>
              <a:rPr lang="ru-RU" sz="1600" i="1" dirty="0" err="1" smtClean="0"/>
              <a:t>to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comply</a:t>
            </a:r>
            <a:r>
              <a:rPr lang="ru-RU" sz="1600" dirty="0" smtClean="0"/>
              <a:t> — исполнять) — буквально означает  </a:t>
            </a:r>
            <a:r>
              <a:rPr lang="ru-RU" sz="1600" i="1" dirty="0" smtClean="0"/>
              <a:t>действие в соответствии с запросом или указанием</a:t>
            </a:r>
            <a:endParaRPr lang="ru-RU" sz="1600" dirty="0" smtClean="0"/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99592" y="1196752"/>
            <a:ext cx="7704856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обеспечение соответствия деятельности администрации города требованиям антимонопольного законодательства;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профилактика и снижение количества нарушений требований антимонопольного законодательства в деятельности администрации города.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выявление рисков нарушения антимонопольного законодательства;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управление рисками нарушения антимонопольного законодательства;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контроль за соответствием деятельности администрации города требованиям антимонопольного законодательства;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оценка эффективности функционирования в администрации города антимонопольного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Принципы: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заинтересованность руководства администрации города в эффективности функционирования антимонопольного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регулярность оценки рисков нарушения антимонопольного законодательства;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обеспечение информационной открытости функционирования антимонопольного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непрерывность функционирования антимонопольного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совершенствование антимонопольного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5436096" y="4869160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ЦЕЛИ, ЗАДАЧИ и принципы АНТИМОНОПОЛЬНОГО КОМПЛАЕНСА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Организационная структура АНТИМОНОПОЛЬНОГО КОМПЛАЕНСА В АДМИНИСТРАЦИИ ГОРОДА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84482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2204864"/>
            <a:ext cx="2448272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Глава города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1979623"/>
            <a:ext cx="2736304" cy="13280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b="1" dirty="0" smtClean="0">
                <a:latin typeface="Calibri" panose="020F0502020204030204" pitchFamily="34" charset="0"/>
                <a:ea typeface="Times New Roman"/>
              </a:rPr>
              <a:t>Коллегиальный орган (Совет по улучшению инвестиционного климата)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4340269"/>
            <a:ext cx="2520280" cy="8172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b="1" dirty="0" smtClean="0">
                <a:latin typeface="Calibri" panose="020F0502020204030204" pitchFamily="34" charset="0"/>
                <a:ea typeface="Times New Roman"/>
              </a:rPr>
              <a:t>Уполномоченные органы</a:t>
            </a:r>
          </a:p>
          <a:p>
            <a:pPr marR="8001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b="1" dirty="0" smtClean="0">
                <a:latin typeface="Calibri" panose="020F0502020204030204" pitchFamily="34" charset="0"/>
                <a:ea typeface="Times New Roman"/>
              </a:rPr>
              <a:t>(УЭР, правовое управление, отдел кадров и наград)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5445224"/>
            <a:ext cx="2448272" cy="5788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b="1" dirty="0" smtClean="0">
                <a:latin typeface="Calibri" panose="020F0502020204030204" pitchFamily="34" charset="0"/>
                <a:ea typeface="Times New Roman"/>
              </a:rPr>
              <a:t>Органы администрации города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987824" y="2204864"/>
            <a:ext cx="2664296" cy="733663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1194417" y="3206184"/>
            <a:ext cx="1296144" cy="733663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95936" y="3734282"/>
            <a:ext cx="3960440" cy="20090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 algn="ctr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400" b="1" dirty="0" smtClean="0">
                <a:latin typeface="Calibri" panose="020F0502020204030204" pitchFamily="34" charset="0"/>
                <a:ea typeface="Times New Roman"/>
              </a:rPr>
              <a:t>НА УТВЕРЖДЕНИЕ</a:t>
            </a:r>
          </a:p>
          <a:p>
            <a:pPr marR="80010" algn="just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проект Карты </a:t>
            </a:r>
            <a:r>
              <a:rPr lang="ru-RU" sz="1400" dirty="0" err="1" smtClean="0">
                <a:latin typeface="Calibri" panose="020F0502020204030204" pitchFamily="34" charset="0"/>
                <a:ea typeface="Times New Roman"/>
              </a:rPr>
              <a:t>комплаенс-рисков</a:t>
            </a: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;</a:t>
            </a:r>
          </a:p>
          <a:p>
            <a:pPr marR="80010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проект ключевых показателей эффективности </a:t>
            </a:r>
            <a:r>
              <a:rPr lang="ru-RU" sz="1400" dirty="0" err="1" smtClean="0">
                <a:latin typeface="Calibri" panose="020F0502020204030204" pitchFamily="34" charset="0"/>
                <a:ea typeface="Times New Roman"/>
              </a:rPr>
              <a:t>комплаенса</a:t>
            </a:r>
            <a:endParaRPr lang="ru-RU" sz="1400" dirty="0" smtClean="0">
              <a:latin typeface="Calibri" panose="020F0502020204030204" pitchFamily="34" charset="0"/>
              <a:ea typeface="Times New Roman"/>
            </a:endParaRPr>
          </a:p>
          <a:p>
            <a:pPr marR="80010">
              <a:spcAft>
                <a:spcPts val="0"/>
              </a:spcAft>
              <a:buFont typeface="Wingdings" pitchFamily="2" charset="2"/>
              <a:buChar char="ü"/>
              <a:tabLst>
                <a:tab pos="457200" algn="l"/>
                <a:tab pos="685800" algn="l"/>
              </a:tabLst>
            </a:pPr>
            <a:r>
              <a:rPr lang="ru-RU" sz="1400" dirty="0" smtClean="0">
                <a:latin typeface="Calibri" panose="020F0502020204030204" pitchFamily="34" charset="0"/>
                <a:ea typeface="Times New Roman"/>
              </a:rPr>
              <a:t>проект Плана мероприятий по снижению рисков нарушения антимонопольного законодательства</a:t>
            </a:r>
          </a:p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endParaRPr lang="ru-RU" sz="1400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9" name="Стрелка вправо с вырезом 18"/>
          <p:cNvSpPr/>
          <p:nvPr/>
        </p:nvSpPr>
        <p:spPr>
          <a:xfrm rot="12906192">
            <a:off x="2785076" y="3039505"/>
            <a:ext cx="1381807" cy="733663"/>
          </a:xfrm>
          <a:prstGeom prst="notch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95536" y="1628800"/>
            <a:ext cx="835292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экономического развития: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составление и описание Карты рисков нарушения антимонопольного законодательства в деятельности администрации на основе обобщения информации от органов администрации;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разработка Плана мероприятий по снижению рисков нарушения антимонопольного законодательства в администрации города;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определение ключевых показателей оценки эффективности антимонопольного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администрации города;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взаимодействие с коллегиальным органом; 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формирование доклада об антимонопольном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комплаенсе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Органы администрации города: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выявление рисков нарушения антимонопольного законодательства;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информирование главы города о правовых актах администрации города в части своей компетенции, которые могут повлечь нарушение антимонопольного законодательства;</a:t>
            </a:r>
          </a:p>
          <a:p>
            <a:pPr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выявление конфликта интересов в деятельности работников органов администрации в части своей компетенции, разработка предложений по их исключению;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представление в управление экономического развития администрации города по письменному запросу сведений, касающихся  осуществления антимонопольного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ДЕЯТЕЛЬНОСТЬ ПО ОРГАНИЗАЦИИ АНТИМОНОПОЛЬНОГО КОМПЛАЕНСА В АДМИНИСТРАЦИИ ГОРОДА НЕВИННОМЫССКА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39552" y="2852937"/>
            <a:ext cx="4032448" cy="9194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Анализ действующих нормативных правовых актов администрации города (не реже 1 раза в год)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1844824"/>
            <a:ext cx="4032448" cy="9194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 Анализ выявленных нарушений антимонопольного законодательства  за предыдущий  год (не реже 1 раза в год) </a:t>
            </a:r>
          </a:p>
        </p:txBody>
      </p:sp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Выявление и оценка рисков нарушения антимонопольного законодательства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1484784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484784"/>
            <a:ext cx="1393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080" y="1820714"/>
            <a:ext cx="3528392" cy="967621"/>
          </a:xfrm>
          <a:prstGeom prst="roundRect">
            <a:avLst>
              <a:gd name="adj" fmla="val 253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перечень нарушений антимонопольного законодательства в администрации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644008" y="1916832"/>
            <a:ext cx="576064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644008" y="2924944"/>
            <a:ext cx="576064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92080" y="2824809"/>
            <a:ext cx="3528392" cy="975658"/>
          </a:xfrm>
          <a:prstGeom prst="roundRect">
            <a:avLst>
              <a:gd name="adj" fmla="val 2632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справка о целесообразности (нецелесообразности) внесения изменений в НПА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4141271"/>
            <a:ext cx="4032448" cy="9194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3. Анализ проектов нормативных правовых актов администрации (регулярно) 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4644008" y="4077072"/>
            <a:ext cx="576064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92080" y="3861048"/>
            <a:ext cx="3744416" cy="1264741"/>
          </a:xfrm>
          <a:prstGeom prst="roundRect">
            <a:avLst>
              <a:gd name="adj" fmla="val 2632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справка о выявлении (отсутствии) в  проекте НПА положений, противоречащих антимонопольному законодательству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5092993"/>
            <a:ext cx="4032448" cy="11918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4. Мониторинг и анализ практики применения антимонопольного законодательства в администрации города    (не реже 1 раза в год)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4644008" y="5301208"/>
            <a:ext cx="576064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8001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ru-RU" dirty="0" smtClean="0"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92080" y="5157192"/>
            <a:ext cx="3744416" cy="975658"/>
          </a:xfrm>
          <a:prstGeom prst="roundRect">
            <a:avLst>
              <a:gd name="adj" fmla="val 2632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R="80010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справка об изменениях и основных аспектах правоприменительной практики в администрации города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95536" y="1844824"/>
            <a:ext cx="8352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15"/>
          <p:cNvSpPr txBox="1">
            <a:spLocks noChangeArrowheads="1"/>
          </p:cNvSpPr>
          <p:nvPr/>
        </p:nvSpPr>
        <p:spPr bwMode="auto">
          <a:xfrm>
            <a:off x="1225550" y="2651125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763688" y="620688"/>
            <a:ext cx="62646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ru-RU" sz="1600" dirty="0" smtClean="0"/>
              <a:t>		   УРОВНИ</a:t>
            </a:r>
            <a:endParaRPr lang="ru-RU" sz="1600" dirty="0"/>
          </a:p>
          <a:p>
            <a:r>
              <a:rPr lang="ru-RU" sz="1600" dirty="0"/>
              <a:t>рисков нарушения антимонопольного законодательства</a:t>
            </a:r>
          </a:p>
          <a:p>
            <a:pPr algn="ctr"/>
            <a:endParaRPr lang="ru-RU" sz="16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16104" y="1584802"/>
          <a:ext cx="4311792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68"/>
                <a:gridCol w="920834"/>
                <a:gridCol w="3241390"/>
              </a:tblGrid>
              <a:tr h="870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dirty="0" smtClean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smtClean="0">
                          <a:effectLst/>
                        </a:rPr>
                        <a:t>Уровень риска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smtClean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dirty="0" smtClean="0">
                          <a:effectLst/>
                        </a:rPr>
                        <a:t>Описание риска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218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Низкий уровень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отрицательное влияние на отношение институтов гражданского общества к деятельности администрации города Невинномысска и ее должностных лиц по развитию конкуренции, вероятность выдачи предупреждения, возбуждения дела о нарушении антимонопольного законодательства, наложения штрафа отсутствует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Незначительный уровень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вероятность выдачи администрации города Невинномысска и ее должностным лицам предупреждения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696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Существенный уровень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вероятность выдачи администрации города Невинномысска и ее должностным лицам  предупреждения и возбуждения в отношении них дела о нарушении антимонопольного законодательства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044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Высокий уровень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вероятность выдачи администрации города Невинномысска и ее должностным лицам предупреждения, возбуждения в отношении них дела о нарушении антимонопольного законодательства и привлечения к административной ответственности (штраф, дисквалификация)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16175" y="158209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Описание рисков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824958"/>
              </p:ext>
            </p:extLst>
          </p:nvPr>
        </p:nvGraphicFramePr>
        <p:xfrm>
          <a:off x="1043608" y="2564904"/>
          <a:ext cx="5848350" cy="2564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85"/>
                <a:gridCol w="579627"/>
                <a:gridCol w="611880"/>
                <a:gridCol w="989643"/>
                <a:gridCol w="1079148"/>
                <a:gridCol w="989643"/>
                <a:gridCol w="1169924"/>
              </a:tblGrid>
              <a:tr h="2040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Выя-</a:t>
                      </a:r>
                      <a:r>
                        <a:rPr lang="ru-RU" sz="1600" dirty="0" err="1" smtClean="0">
                          <a:effectLst/>
                        </a:rPr>
                        <a:t>вленные</a:t>
                      </a:r>
                      <a:r>
                        <a:rPr lang="ru-RU" sz="1600" dirty="0" smtClean="0">
                          <a:effectLst/>
                        </a:rPr>
                        <a:t>  рис-</a:t>
                      </a:r>
                      <a:r>
                        <a:rPr lang="ru-RU" sz="1600" dirty="0" err="1" smtClean="0">
                          <a:effectLst/>
                        </a:rPr>
                        <a:t>ки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Опи-са-ние</a:t>
                      </a:r>
                      <a:r>
                        <a:rPr lang="ru-RU" sz="1600" dirty="0" smtClean="0">
                          <a:effectLst/>
                        </a:rPr>
                        <a:t> рис-ков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>
                          <a:effectLst/>
                        </a:rPr>
                        <a:t>Причины </a:t>
                      </a:r>
                      <a:r>
                        <a:rPr lang="ru-RU" sz="1600" smtClean="0">
                          <a:effectLst/>
                        </a:rPr>
                        <a:t>возникновения </a:t>
                      </a:r>
                      <a:r>
                        <a:rPr lang="ru-RU" sz="1600">
                          <a:effectLst/>
                        </a:rPr>
                        <a:t>рисков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Меропри-ятия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 </a:t>
                      </a:r>
                      <a:r>
                        <a:rPr lang="ru-RU" sz="1600" dirty="0" err="1" smtClean="0">
                          <a:effectLst/>
                        </a:rPr>
                        <a:t>миними-зации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 </a:t>
                      </a:r>
                      <a:r>
                        <a:rPr lang="ru-RU" sz="1600" dirty="0" err="1" smtClean="0">
                          <a:effectLst/>
                        </a:rPr>
                        <a:t>устране-нию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рисков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effectLst/>
                        </a:rPr>
                        <a:t>Наличие (</a:t>
                      </a:r>
                      <a:r>
                        <a:rPr lang="ru-RU" sz="1600" dirty="0" err="1" smtClean="0">
                          <a:effectLst/>
                        </a:rPr>
                        <a:t>отсутст-вие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  <a:r>
                        <a:rPr lang="ru-RU" sz="1600" dirty="0" err="1" smtClean="0">
                          <a:effectLst/>
                        </a:rPr>
                        <a:t>остаточ-ных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рисков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Вероят-ность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повторного </a:t>
                      </a:r>
                      <a:r>
                        <a:rPr lang="ru-RU" sz="1600" dirty="0" err="1" smtClean="0">
                          <a:effectLst/>
                        </a:rPr>
                        <a:t>возникно-вения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рисков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47825" y="31538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5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342900" marR="80010" indent="-342900" algn="just">
          <a:spcAft>
            <a:spcPts val="0"/>
          </a:spcAft>
          <a:buFont typeface="+mj-lt"/>
          <a:buAutoNum type="arabicPeriod"/>
          <a:tabLst>
            <a:tab pos="457200" algn="l"/>
            <a:tab pos="685800" algn="l"/>
          </a:tabLst>
          <a:defRPr dirty="0" smtClean="0">
            <a:latin typeface="Calibri" panose="020F0502020204030204" pitchFamily="34" charset="0"/>
            <a:ea typeface="Times New Roman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3297</TotalTime>
  <Words>1390</Words>
  <Application>Microsoft Office PowerPoint</Application>
  <PresentationFormat>Экран (4:3)</PresentationFormat>
  <Paragraphs>201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ОСНОВАНИЕ ОРГАНИЗАЦИИ АНТИМОНОПОЛЬНОГО КОМПЛАЕНСА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Описание рисков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Ministr</dc:creator>
  <cp:lastModifiedBy>Анна В. Кузнецова</cp:lastModifiedBy>
  <cp:revision>571</cp:revision>
  <cp:lastPrinted>2014-02-12T07:30:11Z</cp:lastPrinted>
  <dcterms:created xsi:type="dcterms:W3CDTF">2014-01-26T13:02:34Z</dcterms:created>
  <dcterms:modified xsi:type="dcterms:W3CDTF">2020-05-26T12:51:40Z</dcterms:modified>
</cp:coreProperties>
</file>