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2.jpg" ContentType="image/jpeg"/>
  <Override PartName="/ppt/media/image8.jpg" ContentType="image/jpeg"/>
  <Override PartName="/ppt/media/image9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ags/tag1.xml" ContentType="application/vnd.openxmlformats-officedocument.presentationml.tag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2.xml" ContentType="application/vnd.openxmlformats-officedocument.drawingml.chartshapes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1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1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2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309" r:id="rId18"/>
    <p:sldId id="275" r:id="rId19"/>
    <p:sldId id="276" r:id="rId20"/>
    <p:sldId id="277" r:id="rId21"/>
    <p:sldId id="281" r:id="rId22"/>
    <p:sldId id="284" r:id="rId23"/>
    <p:sldId id="280" r:id="rId24"/>
    <p:sldId id="279" r:id="rId25"/>
    <p:sldId id="291" r:id="rId26"/>
    <p:sldId id="293" r:id="rId27"/>
    <p:sldId id="283" r:id="rId28"/>
    <p:sldId id="295" r:id="rId29"/>
    <p:sldId id="296" r:id="rId30"/>
    <p:sldId id="299" r:id="rId31"/>
    <p:sldId id="302" r:id="rId32"/>
    <p:sldId id="303" r:id="rId33"/>
    <p:sldId id="304" r:id="rId34"/>
    <p:sldId id="305" r:id="rId35"/>
    <p:sldId id="306" r:id="rId36"/>
  </p:sldIdLst>
  <p:sldSz cx="7556500" cy="10693400"/>
  <p:notesSz cx="6761163" cy="9942513"/>
  <p:embeddedFontLst>
    <p:embeddedFont>
      <p:font typeface="Segoe UI Semibold" panose="020B0702040204020203" pitchFamily="34" charset="0"/>
      <p:bold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Arial Black" panose="020B0A04020102020204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egoe UI Light" panose="020B0502040204020203" pitchFamily="34" charset="0"/>
      <p:regular r:id="rId46"/>
      <p: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Franklin Gothic Book" panose="020B0503020102020204" pitchFamily="34" charset="0"/>
      <p:regular r:id="rId52"/>
      <p:italic r:id="rId53"/>
    </p:embeddedFont>
    <p:embeddedFont>
      <p:font typeface="Segoe UI" panose="020B0502040204020203" pitchFamily="34" charset="0"/>
      <p:regular r:id="rId54"/>
      <p:bold r:id="rId55"/>
      <p:italic r:id="rId56"/>
      <p:boldItalic r:id="rId5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D73"/>
    <a:srgbClr val="B51B98"/>
    <a:srgbClr val="A12146"/>
    <a:srgbClr val="33CCCC"/>
    <a:srgbClr val="853D5E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3" autoAdjust="0"/>
    <p:restoredTop sz="94660"/>
  </p:normalViewPr>
  <p:slideViewPr>
    <p:cSldViewPr>
      <p:cViewPr>
        <p:scale>
          <a:sx n="96" d="100"/>
          <a:sy n="96" d="100"/>
        </p:scale>
        <p:origin x="1542" y="-15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2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0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1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2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833835324805822E-2"/>
          <c:w val="0.94951233505450372"/>
          <c:h val="0.8227593714237865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Лист1!$C$4:$G$4</c:f>
              <c:numCache>
                <c:formatCode>General</c:formatCode>
                <c:ptCount val="5"/>
                <c:pt idx="0">
                  <c:v>0.67</c:v>
                </c:pt>
                <c:pt idx="1">
                  <c:v>3.6</c:v>
                </c:pt>
                <c:pt idx="2">
                  <c:v>1.8</c:v>
                </c:pt>
                <c:pt idx="3">
                  <c:v>1.8</c:v>
                </c:pt>
                <c:pt idx="4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704912"/>
        <c:axId val="563705456"/>
      </c:lineChart>
      <c:catAx>
        <c:axId val="563704912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705456"/>
        <c:crosses val="autoZero"/>
        <c:auto val="1"/>
        <c:lblAlgn val="ctr"/>
        <c:lblOffset val="100"/>
        <c:noMultiLvlLbl val="0"/>
      </c:catAx>
      <c:valAx>
        <c:axId val="563705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70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Лист1!$C$4:$I$4</c:f>
              <c:numCache>
                <c:formatCode>General</c:formatCode>
                <c:ptCount val="7"/>
                <c:pt idx="0">
                  <c:v>2373.4</c:v>
                </c:pt>
                <c:pt idx="1">
                  <c:v>2443.4</c:v>
                </c:pt>
                <c:pt idx="2">
                  <c:v>4356.5</c:v>
                </c:pt>
                <c:pt idx="3">
                  <c:v>3550.2</c:v>
                </c:pt>
                <c:pt idx="4">
                  <c:v>3628.3</c:v>
                </c:pt>
                <c:pt idx="5">
                  <c:v>2573.9</c:v>
                </c:pt>
                <c:pt idx="6">
                  <c:v>2596.3000000000002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703280"/>
        <c:axId val="563703824"/>
      </c:lineChart>
      <c:catAx>
        <c:axId val="563703280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703824"/>
        <c:crosses val="autoZero"/>
        <c:auto val="1"/>
        <c:lblAlgn val="ctr"/>
        <c:lblOffset val="100"/>
        <c:noMultiLvlLbl val="0"/>
      </c:catAx>
      <c:valAx>
        <c:axId val="563703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70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1375</c:v>
                </c:pt>
                <c:pt idx="1">
                  <c:v>1380</c:v>
                </c:pt>
                <c:pt idx="2">
                  <c:v>1375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89712"/>
        <c:axId val="665080464"/>
      </c:barChart>
      <c:catAx>
        <c:axId val="665089712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80464"/>
        <c:crosses val="autoZero"/>
        <c:auto val="1"/>
        <c:lblAlgn val="ctr"/>
        <c:lblOffset val="100"/>
        <c:noMultiLvlLbl val="0"/>
      </c:catAx>
      <c:valAx>
        <c:axId val="665080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576</c:v>
                </c:pt>
                <c:pt idx="1">
                  <c:v>463</c:v>
                </c:pt>
                <c:pt idx="2">
                  <c:v>427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82096"/>
        <c:axId val="665092432"/>
      </c:barChart>
      <c:catAx>
        <c:axId val="665082096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92432"/>
        <c:crosses val="autoZero"/>
        <c:auto val="1"/>
        <c:lblAlgn val="ctr"/>
        <c:lblOffset val="100"/>
        <c:noMultiLvlLbl val="0"/>
      </c:catAx>
      <c:valAx>
        <c:axId val="665092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611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87536"/>
        <c:axId val="665084272"/>
      </c:barChart>
      <c:catAx>
        <c:axId val="665087536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84272"/>
        <c:crosses val="autoZero"/>
        <c:auto val="1"/>
        <c:lblAlgn val="ctr"/>
        <c:lblOffset val="100"/>
        <c:noMultiLvlLbl val="0"/>
      </c:catAx>
      <c:valAx>
        <c:axId val="665084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252</c:v>
                </c:pt>
                <c:pt idx="1">
                  <c:v>249</c:v>
                </c:pt>
                <c:pt idx="2">
                  <c:v>246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94064"/>
        <c:axId val="665088624"/>
      </c:barChart>
      <c:catAx>
        <c:axId val="665094064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88624"/>
        <c:crosses val="autoZero"/>
        <c:auto val="1"/>
        <c:lblAlgn val="ctr"/>
        <c:lblOffset val="100"/>
        <c:noMultiLvlLbl val="0"/>
      </c:catAx>
      <c:valAx>
        <c:axId val="665088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9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19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84816"/>
        <c:axId val="665085360"/>
      </c:barChart>
      <c:catAx>
        <c:axId val="665084816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85360"/>
        <c:crosses val="autoZero"/>
        <c:auto val="1"/>
        <c:lblAlgn val="ctr"/>
        <c:lblOffset val="100"/>
        <c:noMultiLvlLbl val="0"/>
      </c:catAx>
      <c:valAx>
        <c:axId val="665085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775</c:v>
                </c:pt>
                <c:pt idx="1">
                  <c:v>812</c:v>
                </c:pt>
                <c:pt idx="2">
                  <c:v>829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92976"/>
        <c:axId val="665091888"/>
      </c:barChart>
      <c:catAx>
        <c:axId val="665092976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91888"/>
        <c:crosses val="autoZero"/>
        <c:auto val="1"/>
        <c:lblAlgn val="ctr"/>
        <c:lblOffset val="100"/>
        <c:noMultiLvlLbl val="0"/>
      </c:catAx>
      <c:valAx>
        <c:axId val="665091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9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21</c:v>
                </c:pt>
                <c:pt idx="1">
                  <c:v>17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086448"/>
        <c:axId val="665090800"/>
      </c:barChart>
      <c:catAx>
        <c:axId val="665086448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90800"/>
        <c:crosses val="autoZero"/>
        <c:auto val="1"/>
        <c:lblAlgn val="ctr"/>
        <c:lblOffset val="100"/>
        <c:noMultiLvlLbl val="0"/>
      </c:catAx>
      <c:valAx>
        <c:axId val="665090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33CCCC"/>
            </a:solidFill>
          </c:spPr>
          <c:dPt>
            <c:idx val="0"/>
            <c:bubble3D val="0"/>
            <c:spPr>
              <a:solidFill>
                <a:srgbClr val="33CCCC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val>
            <c:numRef>
              <c:f>Лист1!$C$7:$E$7</c:f>
              <c:numCache>
                <c:formatCode>General</c:formatCode>
                <c:ptCount val="3"/>
                <c:pt idx="0">
                  <c:v>2390</c:v>
                </c:pt>
                <c:pt idx="1">
                  <c:v>998</c:v>
                </c:pt>
                <c:pt idx="2">
                  <c:v>240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33CCCC"/>
            </a:solidFill>
          </c:spPr>
          <c:dPt>
            <c:idx val="0"/>
            <c:bubble3D val="0"/>
            <c:spPr>
              <a:solidFill>
                <a:srgbClr val="33CCCC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val>
            <c:numRef>
              <c:f>Лист1!$C$7:$F$7</c:f>
              <c:numCache>
                <c:formatCode>General</c:formatCode>
                <c:ptCount val="4"/>
                <c:pt idx="0">
                  <c:v>2144</c:v>
                </c:pt>
                <c:pt idx="1">
                  <c:v>180</c:v>
                </c:pt>
                <c:pt idx="2">
                  <c:v>224</c:v>
                </c:pt>
                <c:pt idx="3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val>
            <c:numRef>
              <c:f>Лист1!$L$4:$P$4</c:f>
              <c:numCache>
                <c:formatCode>General</c:formatCode>
                <c:ptCount val="5"/>
                <c:pt idx="0">
                  <c:v>39.1</c:v>
                </c:pt>
                <c:pt idx="1">
                  <c:v>41</c:v>
                </c:pt>
                <c:pt idx="2">
                  <c:v>42.4</c:v>
                </c:pt>
                <c:pt idx="3">
                  <c:v>43.7</c:v>
                </c:pt>
                <c:pt idx="4">
                  <c:v>44.7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563694576"/>
        <c:axId val="563698928"/>
      </c:barChart>
      <c:catAx>
        <c:axId val="563694576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698928"/>
        <c:crosses val="autoZero"/>
        <c:auto val="1"/>
        <c:lblAlgn val="ctr"/>
        <c:lblOffset val="100"/>
        <c:noMultiLvlLbl val="0"/>
      </c:catAx>
      <c:valAx>
        <c:axId val="56369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69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33CCCC"/>
            </a:solidFill>
          </c:spPr>
          <c:dPt>
            <c:idx val="0"/>
            <c:bubble3D val="0"/>
            <c:spPr>
              <a:solidFill>
                <a:srgbClr val="33CCCC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val>
            <c:numRef>
              <c:f>Лист1!$C$7:$F$7</c:f>
              <c:numCache>
                <c:formatCode>General</c:formatCode>
                <c:ptCount val="4"/>
                <c:pt idx="0">
                  <c:v>2153</c:v>
                </c:pt>
                <c:pt idx="1">
                  <c:v>174</c:v>
                </c:pt>
                <c:pt idx="2">
                  <c:v>218</c:v>
                </c:pt>
                <c:pt idx="3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49041132063667953"/>
          <c:h val="0.701655591149740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explosion val="10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explosion val="14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/>
                <a:bevelB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16614.080000000002</c:v>
                </c:pt>
                <c:pt idx="1">
                  <c:v>695333.03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42799532192713E-2"/>
          <c:y val="0.10438920360079237"/>
          <c:w val="0.86202618351929905"/>
          <c:h val="0.79122159279841531"/>
        </c:manualLayout>
      </c:layout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rgbClr val="7030A0"/>
              </a:solidFill>
            </a:ln>
            <a:effectLst/>
          </c:spPr>
          <c:invertIfNegative val="0"/>
          <c:val>
            <c:numRef>
              <c:f>Лист1!$B$3:$F$3</c:f>
              <c:numCache>
                <c:formatCode>General</c:formatCode>
                <c:ptCount val="5"/>
                <c:pt idx="0">
                  <c:v>49737</c:v>
                </c:pt>
                <c:pt idx="1">
                  <c:v>50916</c:v>
                </c:pt>
                <c:pt idx="2">
                  <c:v>50074</c:v>
                </c:pt>
                <c:pt idx="3">
                  <c:v>45908</c:v>
                </c:pt>
                <c:pt idx="4">
                  <c:v>45908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086992"/>
        <c:axId val="665079920"/>
      </c:barChart>
      <c:catAx>
        <c:axId val="665086992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79920"/>
        <c:crosses val="autoZero"/>
        <c:auto val="1"/>
        <c:lblAlgn val="ctr"/>
        <c:lblOffset val="100"/>
        <c:noMultiLvlLbl val="0"/>
      </c:catAx>
      <c:valAx>
        <c:axId val="665079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rgbClr val="7030A0"/>
              </a:solidFill>
            </a:ln>
            <a:effectLst/>
          </c:spPr>
          <c:invertIfNegative val="0"/>
          <c:val>
            <c:numRef>
              <c:f>Лист1!$B$3:$F$3</c:f>
              <c:numCache>
                <c:formatCode>General</c:formatCode>
                <c:ptCount val="5"/>
                <c:pt idx="0">
                  <c:v>240</c:v>
                </c:pt>
                <c:pt idx="1">
                  <c:v>240</c:v>
                </c:pt>
                <c:pt idx="2">
                  <c:v>240</c:v>
                </c:pt>
                <c:pt idx="3">
                  <c:v>240</c:v>
                </c:pt>
                <c:pt idx="4">
                  <c:v>240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085904"/>
        <c:axId val="665081008"/>
      </c:barChart>
      <c:catAx>
        <c:axId val="665085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81008"/>
        <c:crosses val="autoZero"/>
        <c:auto val="1"/>
        <c:lblAlgn val="ctr"/>
        <c:lblOffset val="100"/>
        <c:noMultiLvlLbl val="0"/>
      </c:catAx>
      <c:valAx>
        <c:axId val="665081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prstDash val="sysDash"/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4.2</c:v>
                </c:pt>
                <c:pt idx="1">
                  <c:v>34.4</c:v>
                </c:pt>
                <c:pt idx="2">
                  <c:v>36.1</c:v>
                </c:pt>
                <c:pt idx="3">
                  <c:v>36.200000000000003</c:v>
                </c:pt>
                <c:pt idx="4">
                  <c:v>36.299999999999997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786618064"/>
        <c:axId val="786618608"/>
      </c:barChart>
      <c:catAx>
        <c:axId val="786618064"/>
        <c:scaling>
          <c:orientation val="minMax"/>
        </c:scaling>
        <c:delete val="1"/>
        <c:axPos val="b"/>
        <c:majorTickMark val="none"/>
        <c:minorTickMark val="none"/>
        <c:tickLblPos val="nextTo"/>
        <c:crossAx val="786618608"/>
        <c:crosses val="autoZero"/>
        <c:auto val="1"/>
        <c:lblAlgn val="ctr"/>
        <c:lblOffset val="100"/>
        <c:noMultiLvlLbl val="0"/>
      </c:catAx>
      <c:valAx>
        <c:axId val="786618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61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  <a:prstDash val="sysDash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prstDash val="sysDash"/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80.900000000000006</c:v>
                </c:pt>
                <c:pt idx="1">
                  <c:v>82.8</c:v>
                </c:pt>
                <c:pt idx="2">
                  <c:v>83.9</c:v>
                </c:pt>
                <c:pt idx="3">
                  <c:v>84.5</c:v>
                </c:pt>
                <c:pt idx="4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694870224"/>
        <c:axId val="694868592"/>
      </c:barChart>
      <c:catAx>
        <c:axId val="694870224"/>
        <c:scaling>
          <c:orientation val="minMax"/>
        </c:scaling>
        <c:delete val="1"/>
        <c:axPos val="b"/>
        <c:majorTickMark val="none"/>
        <c:minorTickMark val="none"/>
        <c:tickLblPos val="nextTo"/>
        <c:crossAx val="694868592"/>
        <c:crosses val="autoZero"/>
        <c:auto val="1"/>
        <c:lblAlgn val="ctr"/>
        <c:lblOffset val="100"/>
        <c:noMultiLvlLbl val="0"/>
      </c:catAx>
      <c:valAx>
        <c:axId val="694868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487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prstDash val="sysDash"/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96.5</c:v>
                </c:pt>
                <c:pt idx="1">
                  <c:v>96.8</c:v>
                </c:pt>
                <c:pt idx="2">
                  <c:v>97</c:v>
                </c:pt>
                <c:pt idx="3">
                  <c:v>97.3</c:v>
                </c:pt>
                <c:pt idx="4">
                  <c:v>97.7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689765680"/>
        <c:axId val="796985808"/>
      </c:barChart>
      <c:catAx>
        <c:axId val="689765680"/>
        <c:scaling>
          <c:orientation val="minMax"/>
        </c:scaling>
        <c:delete val="1"/>
        <c:axPos val="b"/>
        <c:majorTickMark val="none"/>
        <c:minorTickMark val="none"/>
        <c:tickLblPos val="nextTo"/>
        <c:crossAx val="796985808"/>
        <c:crosses val="autoZero"/>
        <c:auto val="1"/>
        <c:lblAlgn val="ctr"/>
        <c:lblOffset val="100"/>
        <c:noMultiLvlLbl val="0"/>
      </c:catAx>
      <c:valAx>
        <c:axId val="796985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976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95</c:v>
                </c:pt>
                <c:pt idx="1">
                  <c:v>85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563690768"/>
        <c:axId val="675773728"/>
      </c:barChart>
      <c:catAx>
        <c:axId val="563690768"/>
        <c:scaling>
          <c:orientation val="minMax"/>
        </c:scaling>
        <c:delete val="1"/>
        <c:axPos val="b"/>
        <c:majorTickMark val="none"/>
        <c:minorTickMark val="none"/>
        <c:tickLblPos val="nextTo"/>
        <c:crossAx val="675773728"/>
        <c:crosses val="autoZero"/>
        <c:auto val="1"/>
        <c:lblAlgn val="ctr"/>
        <c:lblOffset val="100"/>
        <c:noMultiLvlLbl val="0"/>
      </c:catAx>
      <c:valAx>
        <c:axId val="675773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69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rgbClr val="B51B98"/>
              </a:solidFill>
            </a:ln>
            <a:effectLst/>
          </c:spPr>
          <c:invertIfNegative val="0"/>
          <c:val>
            <c:numRef>
              <c:f>Лист1!$B$3:$F$3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32</c:v>
                </c:pt>
                <c:pt idx="3">
                  <c:v>32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093520"/>
        <c:axId val="665088080"/>
      </c:barChart>
      <c:catAx>
        <c:axId val="665093520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88080"/>
        <c:crosses val="autoZero"/>
        <c:auto val="1"/>
        <c:lblAlgn val="ctr"/>
        <c:lblOffset val="100"/>
        <c:noMultiLvlLbl val="0"/>
      </c:catAx>
      <c:valAx>
        <c:axId val="665088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9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rgbClr val="7030A0"/>
              </a:solidFill>
            </a:ln>
            <a:effectLst/>
          </c:spPr>
          <c:invertIfNegative val="0"/>
          <c:val>
            <c:numRef>
              <c:f>Лист1!$B$3:$F$3</c:f>
              <c:numCache>
                <c:formatCode>General</c:formatCode>
                <c:ptCount val="5"/>
                <c:pt idx="0">
                  <c:v>55.7</c:v>
                </c:pt>
                <c:pt idx="1">
                  <c:v>22</c:v>
                </c:pt>
                <c:pt idx="2">
                  <c:v>57.3</c:v>
                </c:pt>
                <c:pt idx="3">
                  <c:v>58.2</c:v>
                </c:pt>
                <c:pt idx="4">
                  <c:v>59.7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089168"/>
        <c:axId val="665095152"/>
      </c:barChart>
      <c:catAx>
        <c:axId val="665089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95152"/>
        <c:crosses val="autoZero"/>
        <c:auto val="1"/>
        <c:lblAlgn val="ctr"/>
        <c:lblOffset val="100"/>
        <c:noMultiLvlLbl val="0"/>
      </c:catAx>
      <c:valAx>
        <c:axId val="66509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833835324805822E-2"/>
          <c:w val="0.94951233505450372"/>
          <c:h val="0.82275937142378652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val>
            <c:numRef>
              <c:f>Лист1!$C$4:$G$4</c:f>
              <c:numCache>
                <c:formatCode>General</c:formatCode>
                <c:ptCount val="5"/>
                <c:pt idx="0">
                  <c:v>15.6</c:v>
                </c:pt>
                <c:pt idx="1">
                  <c:v>12.3</c:v>
                </c:pt>
                <c:pt idx="2">
                  <c:v>13.2</c:v>
                </c:pt>
                <c:pt idx="3">
                  <c:v>14.2</c:v>
                </c:pt>
                <c:pt idx="4">
                  <c:v>7.1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706000"/>
        <c:axId val="563691856"/>
      </c:lineChart>
      <c:catAx>
        <c:axId val="563706000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691856"/>
        <c:crosses val="autoZero"/>
        <c:auto val="1"/>
        <c:lblAlgn val="ctr"/>
        <c:lblOffset val="100"/>
        <c:noMultiLvlLbl val="0"/>
      </c:catAx>
      <c:valAx>
        <c:axId val="563691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70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rgbClr val="7030A0"/>
              </a:solidFill>
            </a:ln>
            <a:effectLst/>
          </c:spPr>
          <c:invertIfNegative val="0"/>
          <c:val>
            <c:numRef>
              <c:f>Лист1!$B$3:$F$3</c:f>
              <c:numCache>
                <c:formatCode>General</c:formatCode>
                <c:ptCount val="5"/>
                <c:pt idx="0">
                  <c:v>10.5</c:v>
                </c:pt>
                <c:pt idx="1">
                  <c:v>9.4</c:v>
                </c:pt>
                <c:pt idx="2">
                  <c:v>10.8</c:v>
                </c:pt>
                <c:pt idx="3">
                  <c:v>11</c:v>
                </c:pt>
                <c:pt idx="4">
                  <c:v>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081552"/>
        <c:axId val="665094608"/>
      </c:barChart>
      <c:catAx>
        <c:axId val="665081552"/>
        <c:scaling>
          <c:orientation val="minMax"/>
        </c:scaling>
        <c:delete val="1"/>
        <c:axPos val="b"/>
        <c:majorTickMark val="none"/>
        <c:minorTickMark val="none"/>
        <c:tickLblPos val="nextTo"/>
        <c:crossAx val="665094608"/>
        <c:crosses val="autoZero"/>
        <c:auto val="1"/>
        <c:lblAlgn val="ctr"/>
        <c:lblOffset val="100"/>
        <c:noMultiLvlLbl val="0"/>
      </c:catAx>
      <c:valAx>
        <c:axId val="665094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8175</c:v>
                </c:pt>
                <c:pt idx="1">
                  <c:v>12118</c:v>
                </c:pt>
                <c:pt idx="2">
                  <c:v>16253</c:v>
                </c:pt>
                <c:pt idx="3">
                  <c:v>20293</c:v>
                </c:pt>
                <c:pt idx="4">
                  <c:v>24236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675763392"/>
        <c:axId val="675768288"/>
      </c:barChart>
      <c:catAx>
        <c:axId val="675763392"/>
        <c:scaling>
          <c:orientation val="minMax"/>
        </c:scaling>
        <c:delete val="1"/>
        <c:axPos val="b"/>
        <c:majorTickMark val="none"/>
        <c:minorTickMark val="none"/>
        <c:tickLblPos val="nextTo"/>
        <c:crossAx val="675768288"/>
        <c:crosses val="autoZero"/>
        <c:auto val="1"/>
        <c:lblAlgn val="ctr"/>
        <c:lblOffset val="100"/>
        <c:noMultiLvlLbl val="0"/>
      </c:catAx>
      <c:valAx>
        <c:axId val="675768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576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729520592"/>
        <c:axId val="729513520"/>
      </c:barChart>
      <c:catAx>
        <c:axId val="729520592"/>
        <c:scaling>
          <c:orientation val="minMax"/>
        </c:scaling>
        <c:delete val="1"/>
        <c:axPos val="b"/>
        <c:majorTickMark val="none"/>
        <c:minorTickMark val="none"/>
        <c:tickLblPos val="nextTo"/>
        <c:crossAx val="729513520"/>
        <c:crosses val="autoZero"/>
        <c:auto val="1"/>
        <c:lblAlgn val="ctr"/>
        <c:lblOffset val="100"/>
        <c:noMultiLvlLbl val="0"/>
      </c:catAx>
      <c:valAx>
        <c:axId val="729513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2952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285808912"/>
        <c:axId val="285809456"/>
      </c:barChart>
      <c:catAx>
        <c:axId val="285808912"/>
        <c:scaling>
          <c:orientation val="minMax"/>
        </c:scaling>
        <c:delete val="1"/>
        <c:axPos val="b"/>
        <c:majorTickMark val="none"/>
        <c:minorTickMark val="none"/>
        <c:tickLblPos val="nextTo"/>
        <c:crossAx val="285809456"/>
        <c:crosses val="autoZero"/>
        <c:auto val="1"/>
        <c:lblAlgn val="ctr"/>
        <c:lblOffset val="100"/>
        <c:noMultiLvlLbl val="0"/>
      </c:catAx>
      <c:valAx>
        <c:axId val="285809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580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12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690071232"/>
        <c:axId val="690070144"/>
      </c:barChart>
      <c:catAx>
        <c:axId val="690071232"/>
        <c:scaling>
          <c:orientation val="minMax"/>
        </c:scaling>
        <c:delete val="1"/>
        <c:axPos val="b"/>
        <c:majorTickMark val="none"/>
        <c:minorTickMark val="none"/>
        <c:tickLblPos val="nextTo"/>
        <c:crossAx val="690070144"/>
        <c:crosses val="autoZero"/>
        <c:auto val="1"/>
        <c:lblAlgn val="ctr"/>
        <c:lblOffset val="100"/>
        <c:noMultiLvlLbl val="0"/>
      </c:catAx>
      <c:valAx>
        <c:axId val="690070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007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786622960"/>
        <c:axId val="786623504"/>
      </c:barChart>
      <c:catAx>
        <c:axId val="786622960"/>
        <c:scaling>
          <c:orientation val="minMax"/>
        </c:scaling>
        <c:delete val="1"/>
        <c:axPos val="b"/>
        <c:majorTickMark val="none"/>
        <c:minorTickMark val="none"/>
        <c:tickLblPos val="nextTo"/>
        <c:crossAx val="786623504"/>
        <c:crosses val="autoZero"/>
        <c:auto val="1"/>
        <c:lblAlgn val="ctr"/>
        <c:lblOffset val="100"/>
        <c:noMultiLvlLbl val="0"/>
      </c:catAx>
      <c:valAx>
        <c:axId val="786623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62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 w="3175" cap="flat" cmpd="sng" algn="ctr">
              <a:solidFill>
                <a:srgbClr val="B31D73"/>
              </a:solidFill>
              <a:miter lim="800000"/>
            </a:ln>
            <a:effectLst/>
          </c:spPr>
          <c:invertIfNegative val="0"/>
          <c:val>
            <c:numRef>
              <c:f>Лист1!$D$3:$H$3</c:f>
              <c:numCache>
                <c:formatCode>General</c:formatCode>
                <c:ptCount val="5"/>
                <c:pt idx="0">
                  <c:v>29.9</c:v>
                </c:pt>
                <c:pt idx="1">
                  <c:v>30.3</c:v>
                </c:pt>
                <c:pt idx="2">
                  <c:v>30.8</c:v>
                </c:pt>
                <c:pt idx="3">
                  <c:v>31.4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786621328"/>
        <c:axId val="786622416"/>
      </c:barChart>
      <c:catAx>
        <c:axId val="786621328"/>
        <c:scaling>
          <c:orientation val="minMax"/>
        </c:scaling>
        <c:delete val="1"/>
        <c:axPos val="b"/>
        <c:majorTickMark val="none"/>
        <c:minorTickMark val="none"/>
        <c:tickLblPos val="nextTo"/>
        <c:crossAx val="786622416"/>
        <c:crosses val="autoZero"/>
        <c:auto val="1"/>
        <c:lblAlgn val="ctr"/>
        <c:lblOffset val="100"/>
        <c:noMultiLvlLbl val="0"/>
      </c:catAx>
      <c:valAx>
        <c:axId val="786622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662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33874920972575E-2"/>
          <c:y val="3.5781905062435691E-2"/>
          <c:w val="0.83320320496214806"/>
          <c:h val="0.715589435808747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prstMaterial="flat">
              <a:bevelT w="25400" h="330200"/>
              <a:bevelB/>
              <a:contourClr>
                <a:srgbClr val="000000"/>
              </a:contourClr>
            </a:sp3d>
          </c:spPr>
          <c:explosion val="1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prstMaterial="flat">
                <a:bevelT w="25400" h="3302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prstMaterial="flat">
                <a:bevelT w="25400" h="330200"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2.6888025913199956E-2"/>
                  <c:y val="9.31309037502727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8749572968609"/>
                      <c:h val="8.506743013124355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0368773462923177E-4"/>
                  <c:y val="-5.4468786493957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39147571872852"/>
                      <c:h val="0.248688273542038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800" b="1" i="0" u="none" strike="noStrike" kern="120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Century Gothic" panose="020B0502020202020204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участников от общего числа поселений
</c:v>
                </c:pt>
                <c:pt idx="1">
                  <c:v>Количество победителей от числа участников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15</c:v>
                </c:pt>
                <c:pt idx="1">
                  <c:v>2.1</c:v>
                </c:pt>
                <c:pt idx="2">
                  <c:v>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0"/>
        <c:holeSize val="5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33874920972575E-2"/>
          <c:y val="3.5781905062435691E-2"/>
          <c:w val="0.83320320496214806"/>
          <c:h val="0.715589435808747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prstMaterial="flat">
              <a:bevelT w="25400" h="330200"/>
              <a:bevelB/>
              <a:contourClr>
                <a:srgbClr val="000000"/>
              </a:contourClr>
            </a:sp3d>
          </c:spPr>
          <c:explosion val="1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prstMaterial="flat">
                <a:bevelT w="25400" h="3302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prstMaterial="flat">
                <a:bevelT w="25400" h="330200"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4.2027614358081111E-3"/>
                  <c:y val="5.5465452114957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3169667749024"/>
                      <c:h val="0.1773721536111049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0365542964686476E-4"/>
                  <c:y val="5.5475514540937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800" b="1" i="0" u="none" strike="noStrike" kern="120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Century Gothic" panose="020B0502020202020204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участников от общего числа поселений
</c:v>
                </c:pt>
                <c:pt idx="1">
                  <c:v>Количество победителей от числа участников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15</c:v>
                </c:pt>
                <c:pt idx="1">
                  <c:v>8.3000000000000007</c:v>
                </c:pt>
                <c:pt idx="2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0"/>
        <c:holeSize val="5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33874920972575E-2"/>
          <c:y val="3.5781905062435691E-2"/>
          <c:w val="0.83320320496214806"/>
          <c:h val="0.715589435808747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prstMaterial="flat">
              <a:bevelT w="25400" h="330200"/>
              <a:bevelB/>
              <a:contourClr>
                <a:srgbClr val="000000"/>
              </a:contourClr>
            </a:sp3d>
          </c:spPr>
          <c:explosion val="1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prstMaterial="flat">
                <a:bevelT w="25400" h="3302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prstMaterial="flat">
                <a:bevelT w="25400" h="330200"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3.8588240199478166E-2"/>
                  <c:y val="4.4673859020897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08792430224251"/>
                      <c:h val="0.1557889674229845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0365542964686476E-4"/>
                  <c:y val="5.5475514540937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800" b="1" i="0" u="none" strike="noStrike" kern="120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Century Gothic" panose="020B0502020202020204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участников от общего числа поселений
</c:v>
                </c:pt>
                <c:pt idx="1">
                  <c:v>Количество победителей от числа участников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15</c:v>
                </c:pt>
                <c:pt idx="1">
                  <c:v>8.3000000000000007</c:v>
                </c:pt>
                <c:pt idx="2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0"/>
        <c:holeSize val="5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val>
            <c:numRef>
              <c:f>Лист1!$L$4:$P$4</c:f>
              <c:numCache>
                <c:formatCode>General</c:formatCode>
                <c:ptCount val="5"/>
                <c:pt idx="0">
                  <c:v>31.3</c:v>
                </c:pt>
                <c:pt idx="1">
                  <c:v>34.9</c:v>
                </c:pt>
                <c:pt idx="2">
                  <c:v>36.200000000000003</c:v>
                </c:pt>
                <c:pt idx="3">
                  <c:v>38.6</c:v>
                </c:pt>
                <c:pt idx="4">
                  <c:v>40.5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563694032"/>
        <c:axId val="563699472"/>
      </c:barChart>
      <c:catAx>
        <c:axId val="563694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699472"/>
        <c:crosses val="autoZero"/>
        <c:auto val="1"/>
        <c:lblAlgn val="ctr"/>
        <c:lblOffset val="100"/>
        <c:noMultiLvlLbl val="0"/>
      </c:catAx>
      <c:valAx>
        <c:axId val="563699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69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167.7</c:v>
                </c:pt>
                <c:pt idx="1">
                  <c:v>423.2</c:v>
                </c:pt>
                <c:pt idx="2">
                  <c:v>68.099999999999994</c:v>
                </c:pt>
                <c:pt idx="3">
                  <c:v>4.3</c:v>
                </c:pt>
                <c:pt idx="4">
                  <c:v>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5090256"/>
        <c:axId val="665082640"/>
      </c:lineChart>
      <c:catAx>
        <c:axId val="665090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5082640"/>
        <c:crosses val="autoZero"/>
        <c:auto val="1"/>
        <c:lblAlgn val="ctr"/>
        <c:lblOffset val="100"/>
        <c:noMultiLvlLbl val="0"/>
      </c:catAx>
      <c:valAx>
        <c:axId val="665082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9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942550134583256E-2"/>
          <c:y val="4.7342756473537362E-2"/>
          <c:w val="0.78198318576412917"/>
          <c:h val="0.604042400403142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  <a:sp3d>
              <a:contourClr>
                <a:srgbClr val="FFC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1028.4000000000001</c:v>
                </c:pt>
                <c:pt idx="1">
                  <c:v>1034.8</c:v>
                </c:pt>
                <c:pt idx="2">
                  <c:v>1053.8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5083184"/>
        <c:axId val="665083728"/>
        <c:axId val="0"/>
      </c:bar3DChart>
      <c:catAx>
        <c:axId val="665083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5083728"/>
        <c:crosses val="autoZero"/>
        <c:auto val="1"/>
        <c:lblAlgn val="ctr"/>
        <c:lblOffset val="100"/>
        <c:noMultiLvlLbl val="0"/>
      </c:catAx>
      <c:valAx>
        <c:axId val="665083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08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38004221646089E-2"/>
          <c:y val="0"/>
          <c:w val="0.94907407407407407"/>
          <c:h val="0.91269841269841268"/>
        </c:manualLayout>
      </c:layout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c:spPr>
          <c:cat>
            <c:numRef>
              <c:f>Лист1!$A$2:$A$8</c:f>
              <c:numCache>
                <c:formatCode>m/d/yyyy</c:formatCode>
                <c:ptCount val="7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  <c:pt idx="5">
                  <c:v>44197</c:v>
                </c:pt>
                <c:pt idx="6">
                  <c:v>44562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382.9</c:v>
                </c:pt>
                <c:pt idx="1">
                  <c:v>312.7</c:v>
                </c:pt>
                <c:pt idx="2">
                  <c:v>273.39999999999998</c:v>
                </c:pt>
                <c:pt idx="3">
                  <c:v>279</c:v>
                </c:pt>
                <c:pt idx="4">
                  <c:v>324.5</c:v>
                </c:pt>
                <c:pt idx="5">
                  <c:v>280</c:v>
                </c:pt>
                <c:pt idx="6">
                  <c:v>309.39999999999998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853D5E"/>
            </a:solidFill>
            <a:ln>
              <a:solidFill>
                <a:srgbClr val="853D5E"/>
              </a:solidFill>
            </a:ln>
            <a:effectLst/>
          </c:spPr>
          <c:cat>
            <c:numRef>
              <c:f>Лист1!$A$2:$A$8</c:f>
              <c:numCache>
                <c:formatCode>m/d/yyyy</c:formatCode>
                <c:ptCount val="7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  <c:pt idx="5">
                  <c:v>44197</c:v>
                </c:pt>
                <c:pt idx="6">
                  <c:v>44562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24.6</c:v>
                </c:pt>
                <c:pt idx="1">
                  <c:v>12.3</c:v>
                </c:pt>
                <c:pt idx="2">
                  <c:v>51.5</c:v>
                </c:pt>
                <c:pt idx="3">
                  <c:v>31</c:v>
                </c:pt>
                <c:pt idx="4">
                  <c:v>15.5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5774272"/>
        <c:axId val="675774816"/>
      </c:areaChart>
      <c:dateAx>
        <c:axId val="6757742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675774816"/>
        <c:crosses val="autoZero"/>
        <c:auto val="1"/>
        <c:lblOffset val="100"/>
        <c:baseTimeUnit val="years"/>
      </c:dateAx>
      <c:valAx>
        <c:axId val="675774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5774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val>
            <c:numRef>
              <c:f>Лист1!$L$4:$P$4</c:f>
              <c:numCache>
                <c:formatCode>General</c:formatCode>
                <c:ptCount val="5"/>
                <c:pt idx="0">
                  <c:v>83.1</c:v>
                </c:pt>
                <c:pt idx="1">
                  <c:v>83.5</c:v>
                </c:pt>
                <c:pt idx="2">
                  <c:v>86.7</c:v>
                </c:pt>
                <c:pt idx="3">
                  <c:v>91.3</c:v>
                </c:pt>
                <c:pt idx="4">
                  <c:v>96.4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563702192"/>
        <c:axId val="563700016"/>
      </c:barChart>
      <c:catAx>
        <c:axId val="563702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700016"/>
        <c:crosses val="autoZero"/>
        <c:auto val="1"/>
        <c:lblAlgn val="ctr"/>
        <c:lblOffset val="100"/>
        <c:noMultiLvlLbl val="0"/>
      </c:catAx>
      <c:valAx>
        <c:axId val="563700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70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833835324805822E-2"/>
          <c:w val="0.94951233505450372"/>
          <c:h val="0.8227593714237865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Лист1!$C$4:$G$4</c:f>
              <c:numCache>
                <c:formatCode>General</c:formatCode>
                <c:ptCount val="5"/>
                <c:pt idx="0">
                  <c:v>129.80000000000001</c:v>
                </c:pt>
                <c:pt idx="1">
                  <c:v>74.5</c:v>
                </c:pt>
                <c:pt idx="2">
                  <c:v>102.4</c:v>
                </c:pt>
                <c:pt idx="3">
                  <c:v>130.1</c:v>
                </c:pt>
                <c:pt idx="4">
                  <c:v>47.4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700560"/>
        <c:axId val="563692400"/>
      </c:lineChart>
      <c:catAx>
        <c:axId val="563700560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692400"/>
        <c:crosses val="autoZero"/>
        <c:auto val="1"/>
        <c:lblAlgn val="ctr"/>
        <c:lblOffset val="100"/>
        <c:noMultiLvlLbl val="0"/>
      </c:catAx>
      <c:valAx>
        <c:axId val="563692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70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val>
            <c:numRef>
              <c:f>Лист1!$B$3:$H$3</c:f>
              <c:numCache>
                <c:formatCode>General</c:formatCode>
                <c:ptCount val="7"/>
                <c:pt idx="0">
                  <c:v>2285</c:v>
                </c:pt>
                <c:pt idx="1">
                  <c:v>2829</c:v>
                </c:pt>
                <c:pt idx="2">
                  <c:v>4122.3</c:v>
                </c:pt>
                <c:pt idx="3">
                  <c:v>3443.8</c:v>
                </c:pt>
                <c:pt idx="4">
                  <c:v>3630.3</c:v>
                </c:pt>
                <c:pt idx="5">
                  <c:v>2572.6</c:v>
                </c:pt>
                <c:pt idx="6">
                  <c:v>2613.9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695120"/>
        <c:axId val="563696208"/>
      </c:lineChart>
      <c:catAx>
        <c:axId val="563695120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696208"/>
        <c:crosses val="autoZero"/>
        <c:auto val="1"/>
        <c:lblAlgn val="ctr"/>
        <c:lblOffset val="100"/>
        <c:noMultiLvlLbl val="0"/>
      </c:catAx>
      <c:valAx>
        <c:axId val="563696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69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38669234471603E-2"/>
          <c:y val="6.8525820745086105E-2"/>
          <c:w val="0.91318432980260156"/>
          <c:h val="0.69848638872162117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val>
            <c:numRef>
              <c:f>Лист1!$B$3:$F$3</c:f>
              <c:numCache>
                <c:formatCode>General</c:formatCode>
                <c:ptCount val="5"/>
                <c:pt idx="0">
                  <c:v>772.3</c:v>
                </c:pt>
                <c:pt idx="1">
                  <c:v>818.3</c:v>
                </c:pt>
                <c:pt idx="2">
                  <c:v>853.2</c:v>
                </c:pt>
                <c:pt idx="3">
                  <c:v>863.3</c:v>
                </c:pt>
                <c:pt idx="4">
                  <c:v>882.5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696752"/>
        <c:axId val="563701104"/>
      </c:lineChart>
      <c:catAx>
        <c:axId val="563696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701104"/>
        <c:crosses val="autoZero"/>
        <c:auto val="1"/>
        <c:lblAlgn val="ctr"/>
        <c:lblOffset val="100"/>
        <c:noMultiLvlLbl val="0"/>
      </c:catAx>
      <c:valAx>
        <c:axId val="56370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69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val>
            <c:numRef>
              <c:f>Лист1!$B$3:$F$3</c:f>
              <c:numCache>
                <c:formatCode>General</c:formatCode>
                <c:ptCount val="5"/>
                <c:pt idx="0">
                  <c:v>180.9</c:v>
                </c:pt>
                <c:pt idx="1">
                  <c:v>168.7</c:v>
                </c:pt>
                <c:pt idx="2">
                  <c:v>175.2</c:v>
                </c:pt>
                <c:pt idx="3">
                  <c:v>171.5</c:v>
                </c:pt>
                <c:pt idx="4">
                  <c:v>171.3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701648"/>
        <c:axId val="563702736"/>
      </c:lineChart>
      <c:catAx>
        <c:axId val="563701648"/>
        <c:scaling>
          <c:orientation val="minMax"/>
        </c:scaling>
        <c:delete val="1"/>
        <c:axPos val="b"/>
        <c:majorTickMark val="none"/>
        <c:minorTickMark val="none"/>
        <c:tickLblPos val="nextTo"/>
        <c:crossAx val="563702736"/>
        <c:crosses val="autoZero"/>
        <c:auto val="1"/>
        <c:lblAlgn val="ctr"/>
        <c:lblOffset val="100"/>
        <c:noMultiLvlLbl val="0"/>
      </c:catAx>
      <c:valAx>
        <c:axId val="563702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370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0.1228</cdr:x>
      <cdr:y>0.9554</cdr:y>
    </cdr:from>
    <cdr:to>
      <cdr:x>0.24609</cdr:x>
      <cdr:y>0.9554</cdr:y>
    </cdr:to>
    <cdr:cxnSp macro="">
      <cdr:nvCxnSpPr>
        <cdr:cNvPr id="2" name="Прямая соединительная линия 1"/>
        <cdr:cNvCxnSpPr/>
      </cdr:nvCxnSpPr>
      <cdr:spPr>
        <a:xfrm xmlns:a="http://schemas.openxmlformats.org/drawingml/2006/main" flipH="1">
          <a:off x="742773" y="4296413"/>
          <a:ext cx="745731" cy="0"/>
        </a:xfrm>
        <a:prstGeom xmlns:a="http://schemas.openxmlformats.org/drawingml/2006/main" prst="line">
          <a:avLst/>
        </a:prstGeom>
        <a:ln xmlns:a="http://schemas.openxmlformats.org/drawingml/2006/main" w="82550" cap="rnd">
          <a:solidFill>
            <a:srgbClr val="FFC0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0.28333</cdr:x>
      <cdr:y>0.88783</cdr:y>
    </cdr:from>
    <cdr:to>
      <cdr:x>0.47865</cdr:x>
      <cdr:y>1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1416252" y="3829152"/>
          <a:ext cx="976317" cy="483782"/>
        </a:xfrm>
        <a:prstGeom xmlns:a="http://schemas.openxmlformats.org/drawingml/2006/main" prst="roundRect">
          <a:avLst>
            <a:gd name="adj" fmla="val 50000"/>
          </a:avLst>
        </a:prstGeom>
        <a:solidFill xmlns:a="http://schemas.openxmlformats.org/drawingml/2006/main">
          <a:srgbClr val="FFC000">
            <a:alpha val="80000"/>
          </a:srgbClr>
        </a:solidFill>
        <a:ln xmlns:a="http://schemas.openxmlformats.org/drawingml/2006/main">
          <a:solidFill>
            <a:srgbClr val="FFC000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 prstMaterial="flat">
          <a:bevelT w="203200" h="2032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rIns="144000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tabLst>
              <a:tab pos="542925" algn="l"/>
            </a:tabLst>
            <a:defRPr/>
          </a:pPr>
          <a:r>
            <a:rPr lang="ru-RU" sz="1400" b="1" dirty="0" smtClean="0">
              <a:solidFill>
                <a:schemeClr val="tx1"/>
              </a:solidFill>
              <a:latin typeface="Century Gothic" panose="020B0502020202020204" pitchFamily="34" charset="0"/>
              <a:ea typeface="Tahoma" pitchFamily="34" charset="0"/>
              <a:cs typeface="Tahoma" pitchFamily="34" charset="0"/>
            </a:rPr>
            <a:t>695,3</a:t>
          </a:r>
          <a:endParaRPr lang="ru-RU" sz="1400" b="1" dirty="0">
            <a:solidFill>
              <a:schemeClr val="tx1"/>
            </a:solidFill>
            <a:latin typeface="Century Gothic" panose="020B0502020202020204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0.18105</cdr:x>
      <cdr:y>0.71248</cdr:y>
    </cdr:from>
    <cdr:to>
      <cdr:x>0.44612</cdr:x>
      <cdr:y>0.83565</cdr:y>
    </cdr:to>
    <cdr:sp macro="" textlink="">
      <cdr:nvSpPr>
        <cdr:cNvPr id="10" name="TextBox 22"/>
        <cdr:cNvSpPr txBox="1"/>
      </cdr:nvSpPr>
      <cdr:spPr>
        <a:xfrm xmlns:a="http://schemas.openxmlformats.org/drawingml/2006/main">
          <a:off x="1095112" y="3471542"/>
          <a:ext cx="1603324" cy="6001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 smtClean="0">
              <a:latin typeface="Century Gothic" panose="020B0502020202020204" pitchFamily="34" charset="0"/>
            </a:rPr>
            <a:t>Средства </a:t>
          </a:r>
        </a:p>
        <a:p xmlns:a="http://schemas.openxmlformats.org/drawingml/2006/main">
          <a:r>
            <a:rPr lang="ru-RU" sz="1100" b="1" dirty="0" smtClean="0">
              <a:latin typeface="Century Gothic" panose="020B0502020202020204" pitchFamily="34" charset="0"/>
            </a:rPr>
            <a:t>федерального и </a:t>
          </a:r>
        </a:p>
        <a:p xmlns:a="http://schemas.openxmlformats.org/drawingml/2006/main">
          <a:r>
            <a:rPr lang="ru-RU" sz="1100" b="1" dirty="0" smtClean="0">
              <a:latin typeface="Century Gothic" panose="020B0502020202020204" pitchFamily="34" charset="0"/>
            </a:rPr>
            <a:t>краевого бюджета </a:t>
          </a:r>
          <a:endParaRPr lang="ru-RU" sz="1100" b="1" dirty="0"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0.14173</cdr:x>
      <cdr:y>0.63958</cdr:y>
    </cdr:from>
    <cdr:to>
      <cdr:x>0.14173</cdr:x>
      <cdr:y>0.95783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V="1">
          <a:off x="708433" y="2588290"/>
          <a:ext cx="0" cy="1287946"/>
        </a:xfrm>
        <a:prstGeom xmlns:a="http://schemas.openxmlformats.org/drawingml/2006/main" prst="line">
          <a:avLst/>
        </a:prstGeom>
        <a:ln xmlns:a="http://schemas.openxmlformats.org/drawingml/2006/main" w="82550" cap="rnd">
          <a:solidFill>
            <a:srgbClr val="FFC0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0.07902</cdr:x>
      <cdr:y>0.73984</cdr:y>
    </cdr:from>
    <cdr:to>
      <cdr:x>0.20939</cdr:x>
      <cdr:y>1</cdr:y>
    </cdr:to>
    <cdr:sp macro="" textlink="">
      <cdr:nvSpPr>
        <cdr:cNvPr id="2" name="object 38"/>
        <cdr:cNvSpPr txBox="1"/>
      </cdr:nvSpPr>
      <cdr:spPr>
        <a:xfrm xmlns:a="http://schemas.openxmlformats.org/drawingml/2006/main">
          <a:off x="212457" y="435791"/>
          <a:ext cx="350520" cy="1532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12065" rIns="0" bIns="0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45720">
            <a:lnSpc>
              <a:spcPts val="1085"/>
            </a:lnSpc>
            <a:spcBef>
              <a:spcPts val="95"/>
            </a:spcBef>
          </a:pPr>
          <a:r>
            <a:rPr lang="ru-RU" sz="1000" spc="-10" dirty="0" smtClean="0">
              <a:latin typeface="Calibri"/>
              <a:cs typeface="Calibri"/>
            </a:rPr>
            <a:t>2019</a:t>
          </a:r>
          <a:endParaRPr sz="1000" dirty="0">
            <a:latin typeface="Calibri"/>
            <a:cs typeface="Calibri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563" y="5231469"/>
            <a:ext cx="5667375" cy="241476"/>
          </a:xfrm>
        </p:spPr>
        <p:txBody>
          <a:bodyPr anchor="b"/>
          <a:lstStyle>
            <a:lvl1pPr algn="ctr">
              <a:defRPr sz="156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96630"/>
          </a:xfrm>
        </p:spPr>
        <p:txBody>
          <a:bodyPr/>
          <a:lstStyle>
            <a:lvl1pPr marL="0" indent="0" algn="ctr">
              <a:buNone/>
              <a:defRPr sz="628"/>
            </a:lvl1pPr>
            <a:lvl2pPr marL="119552" indent="0" algn="ctr">
              <a:buNone/>
              <a:defRPr sz="523"/>
            </a:lvl2pPr>
            <a:lvl3pPr marL="239103" indent="0" algn="ctr">
              <a:buNone/>
              <a:defRPr sz="472"/>
            </a:lvl3pPr>
            <a:lvl4pPr marL="358654" indent="0" algn="ctr">
              <a:buNone/>
              <a:defRPr sz="419"/>
            </a:lvl4pPr>
            <a:lvl5pPr marL="478206" indent="0" algn="ctr">
              <a:buNone/>
              <a:defRPr sz="419"/>
            </a:lvl5pPr>
            <a:lvl6pPr marL="597757" indent="0" algn="ctr">
              <a:buNone/>
              <a:defRPr sz="419"/>
            </a:lvl6pPr>
            <a:lvl7pPr marL="717309" indent="0" algn="ctr">
              <a:buNone/>
              <a:defRPr sz="419"/>
            </a:lvl7pPr>
            <a:lvl8pPr marL="836860" indent="0" algn="ctr">
              <a:buNone/>
              <a:defRPr sz="419"/>
            </a:lvl8pPr>
            <a:lvl9pPr marL="956412" indent="0" algn="ctr">
              <a:buNone/>
              <a:defRPr sz="419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78142" y="9944862"/>
            <a:ext cx="1739455" cy="553998"/>
          </a:xfrm>
        </p:spPr>
        <p:txBody>
          <a:bodyPr/>
          <a:lstStyle/>
          <a:p>
            <a:pPr>
              <a:defRPr/>
            </a:pPr>
            <a:fld id="{BDE18069-8ABD-43EF-B138-1284032FA02D}" type="datetime2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Thursday, May 27, 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71369" y="9944862"/>
            <a:ext cx="2420112" cy="276999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445252" y="9944862"/>
            <a:ext cx="1739455" cy="276999"/>
          </a:xfrm>
        </p:spPr>
        <p:txBody>
          <a:bodyPr/>
          <a:lstStyle/>
          <a:p>
            <a:fld id="{547E8554-7181-4144-82C6-8D82EAD9C409}" type="slidenum">
              <a:rPr lang="en-US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4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152" y="520699"/>
            <a:ext cx="5819775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97379" y="4023105"/>
            <a:ext cx="4962525" cy="3981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chart" Target="../charts/chart7.xm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chart" Target="../charts/chart9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chart" Target="../charts/chart10.xml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12" Type="http://schemas.openxmlformats.org/officeDocument/2006/relationships/chart" Target="../charts/chart20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4.xml"/><Relationship Id="rId11" Type="http://schemas.openxmlformats.org/officeDocument/2006/relationships/chart" Target="../charts/chart19.xml"/><Relationship Id="rId5" Type="http://schemas.openxmlformats.org/officeDocument/2006/relationships/chart" Target="../charts/chart13.xml"/><Relationship Id="rId10" Type="http://schemas.openxmlformats.org/officeDocument/2006/relationships/chart" Target="../charts/chart18.xml"/><Relationship Id="rId4" Type="http://schemas.openxmlformats.org/officeDocument/2006/relationships/chart" Target="../charts/chart12.xml"/><Relationship Id="rId9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chart" Target="../charts/char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hart" Target="../charts/chart40.xml"/><Relationship Id="rId3" Type="http://schemas.openxmlformats.org/officeDocument/2006/relationships/tags" Target="../tags/tag4.xml"/><Relationship Id="rId7" Type="http://schemas.openxmlformats.org/officeDocument/2006/relationships/image" Target="../media/image45.png"/><Relationship Id="rId12" Type="http://schemas.openxmlformats.org/officeDocument/2006/relationships/chart" Target="../charts/chart3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11" Type="http://schemas.openxmlformats.org/officeDocument/2006/relationships/chart" Target="../charts/chart38.xml"/><Relationship Id="rId5" Type="http://schemas.openxmlformats.org/officeDocument/2006/relationships/slideLayout" Target="../slideLayouts/slideLayout5.xml"/><Relationship Id="rId10" Type="http://schemas.openxmlformats.org/officeDocument/2006/relationships/chart" Target="../charts/chart37.xml"/><Relationship Id="rId4" Type="http://schemas.openxmlformats.org/officeDocument/2006/relationships/tags" Target="../tags/tag5.xm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://www.nevadm.ru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chart" Target="../charts/chart2.xml"/><Relationship Id="rId4" Type="http://schemas.openxmlformats.org/officeDocument/2006/relationships/image" Target="../media/image12.png"/><Relationship Id="rId9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3211"/>
            <a:ext cx="7556500" cy="83704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73367" y="10098125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" y="4080510"/>
            <a:ext cx="5828030" cy="6612890"/>
            <a:chOff x="0" y="4079747"/>
            <a:chExt cx="5828030" cy="66128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79747"/>
              <a:ext cx="4939284" cy="47487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71164" y="6571106"/>
              <a:ext cx="2357120" cy="4121785"/>
            </a:xfrm>
            <a:custGeom>
              <a:avLst/>
              <a:gdLst/>
              <a:ahLst/>
              <a:cxnLst/>
              <a:rect l="l" t="t" r="r" b="b"/>
              <a:pathLst>
                <a:path w="2357120" h="4121784">
                  <a:moveTo>
                    <a:pt x="2356510" y="4121277"/>
                  </a:moveTo>
                  <a:lnTo>
                    <a:pt x="2149043" y="3710660"/>
                  </a:lnTo>
                  <a:lnTo>
                    <a:pt x="458724" y="0"/>
                  </a:lnTo>
                  <a:lnTo>
                    <a:pt x="0" y="208915"/>
                  </a:lnTo>
                  <a:lnTo>
                    <a:pt x="1782203" y="4121277"/>
                  </a:lnTo>
                  <a:lnTo>
                    <a:pt x="1786724" y="4121277"/>
                  </a:lnTo>
                  <a:lnTo>
                    <a:pt x="1796897" y="4121277"/>
                  </a:lnTo>
                  <a:lnTo>
                    <a:pt x="2356510" y="4121277"/>
                  </a:lnTo>
                  <a:close/>
                </a:path>
              </a:pathLst>
            </a:custGeom>
            <a:solidFill>
              <a:srgbClr val="00B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265" y="6728313"/>
            <a:ext cx="572885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82445">
              <a:spcBef>
                <a:spcPts val="100"/>
              </a:spcBef>
            </a:pP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По материалам решения </a:t>
            </a:r>
            <a:r>
              <a:rPr lang="ru-RU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Думы</a:t>
            </a:r>
            <a:r>
              <a:rPr sz="1800" spc="-1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dirty="0">
                <a:solidFill>
                  <a:srgbClr val="FFFFFF"/>
                </a:solidFill>
                <a:latin typeface="Franklin Gothic Book"/>
                <a:cs typeface="Franklin Gothic Book"/>
              </a:rPr>
              <a:t>города</a:t>
            </a:r>
            <a:r>
              <a:rPr lang="ru-RU" spc="-1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Невинномысска</a:t>
            </a:r>
            <a:r>
              <a:rPr lang="ru-RU" dirty="0" smtClean="0">
                <a:latin typeface="Franklin Gothic Book"/>
                <a:cs typeface="Franklin Gothic Book"/>
              </a:rPr>
              <a:t> </a:t>
            </a:r>
            <a:r>
              <a:rPr lang="ru-RU" sz="18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от</a:t>
            </a:r>
            <a:r>
              <a:rPr lang="ru-RU" spc="-1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18</a:t>
            </a:r>
            <a:r>
              <a:rPr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.12.20</a:t>
            </a: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20</a:t>
            </a:r>
            <a:r>
              <a:rPr sz="1800" spc="-6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FFFFFF"/>
                </a:solidFill>
                <a:latin typeface="Franklin Gothic Book"/>
                <a:cs typeface="Franklin Gothic Book"/>
              </a:rPr>
              <a:t>№</a:t>
            </a:r>
            <a:r>
              <a:rPr sz="1800" spc="-1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605-75 </a:t>
            </a:r>
            <a:r>
              <a:rPr sz="18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«</a:t>
            </a:r>
            <a:r>
              <a:rPr lang="ru-RU" sz="18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О бюджете города</a:t>
            </a:r>
            <a:r>
              <a:rPr sz="1800" spc="-1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Невинномысска</a:t>
            </a:r>
            <a:r>
              <a:rPr sz="1800" spc="-1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на</a:t>
            </a:r>
            <a:r>
              <a:rPr sz="18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2021</a:t>
            </a:r>
            <a:r>
              <a:rPr sz="1800" spc="-4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ru-RU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год</a:t>
            </a:r>
            <a:r>
              <a:rPr lang="ru-RU" dirty="0" smtClean="0">
                <a:latin typeface="Franklin Gothic Book"/>
                <a:cs typeface="Franklin Gothic Book"/>
              </a:rPr>
              <a:t> </a:t>
            </a:r>
            <a:r>
              <a:rPr lang="ru-RU" sz="18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и на плановый период </a:t>
            </a:r>
            <a:r>
              <a:rPr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202</a:t>
            </a: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2 </a:t>
            </a:r>
            <a:r>
              <a:rPr sz="18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и</a:t>
            </a:r>
            <a:r>
              <a:rPr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202</a:t>
            </a:r>
            <a:r>
              <a:rPr lang="ru-RU" sz="1800" spc="-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3</a:t>
            </a:r>
            <a:r>
              <a:rPr sz="1800" spc="-25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FFFFFF"/>
                </a:solidFill>
                <a:latin typeface="Franklin Gothic Book"/>
                <a:cs typeface="Franklin Gothic Book"/>
              </a:rPr>
              <a:t>годов»</a:t>
            </a:r>
            <a:endParaRPr sz="1800" dirty="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49450" y="2479602"/>
            <a:ext cx="5607050" cy="36548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0" marR="5080" indent="466090" algn="ctr">
              <a:lnSpc>
                <a:spcPct val="100000"/>
              </a:lnSpc>
              <a:spcBef>
                <a:spcPts val="100"/>
              </a:spcBef>
            </a:pPr>
            <a:r>
              <a:rPr sz="4400" b="1" spc="-2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БЮДЖЕТ </a:t>
            </a:r>
            <a:r>
              <a:rPr sz="4400" b="1" spc="-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ru-RU" sz="4400" b="1" spc="-15" dirty="0" smtClean="0">
              <a:solidFill>
                <a:srgbClr val="FFFFFF"/>
              </a:solidFill>
              <a:latin typeface="Century Gothic" panose="020B0502020202020204" pitchFamily="34" charset="0"/>
              <a:cs typeface="Arial"/>
            </a:endParaRPr>
          </a:p>
          <a:p>
            <a:pPr marL="1035050" marR="5080" indent="466090" algn="ctr">
              <a:lnSpc>
                <a:spcPct val="100000"/>
              </a:lnSpc>
              <a:spcBef>
                <a:spcPts val="100"/>
              </a:spcBef>
            </a:pPr>
            <a:r>
              <a:rPr sz="44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ДЛЯ</a:t>
            </a:r>
            <a:r>
              <a:rPr sz="4400" b="1" spc="-11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4400" b="1" spc="-5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ГРАЖДАН</a:t>
            </a:r>
            <a:endParaRPr sz="44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200" dirty="0">
              <a:latin typeface="Arial"/>
              <a:cs typeface="Arial"/>
            </a:endParaRPr>
          </a:p>
          <a:p>
            <a:pPr marL="1002030">
              <a:lnSpc>
                <a:spcPct val="100000"/>
              </a:lnSpc>
            </a:pPr>
            <a:r>
              <a:rPr lang="ru-RU" sz="4000" b="1" spc="-10" dirty="0" smtClean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4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0"/>
              </a:spcBef>
            </a:pPr>
            <a:r>
              <a:rPr lang="ru-RU" sz="4000" b="1" spc="-10" dirty="0" smtClean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6050" y="655103"/>
            <a:ext cx="499618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latin typeface="Century Gothic" panose="020B0502020202020204" pitchFamily="34" charset="0"/>
                <a:cs typeface="Calibri"/>
              </a:rPr>
              <a:t>Администрация города</a:t>
            </a:r>
            <a:r>
              <a:rPr sz="1400" spc="-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 smtClean="0">
                <a:latin typeface="Century Gothic" panose="020B0502020202020204" pitchFamily="34" charset="0"/>
                <a:cs typeface="Calibri"/>
              </a:rPr>
              <a:t>Невинномысска</a:t>
            </a:r>
            <a:endParaRPr sz="14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400" spc="-10" dirty="0" smtClean="0">
                <a:latin typeface="Century Gothic" panose="020B0502020202020204" pitchFamily="34" charset="0"/>
                <a:cs typeface="Calibri"/>
              </a:rPr>
              <a:t>Финансовое управление администрации города Невинномысска</a:t>
            </a:r>
            <a:endParaRPr sz="14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96693" y="5289921"/>
            <a:ext cx="540385" cy="0"/>
          </a:xfrm>
          <a:custGeom>
            <a:avLst/>
            <a:gdLst/>
            <a:ahLst/>
            <a:cxnLst/>
            <a:rect l="l" t="t" r="r" b="b"/>
            <a:pathLst>
              <a:path w="540385">
                <a:moveTo>
                  <a:pt x="0" y="0"/>
                </a:moveTo>
                <a:lnTo>
                  <a:pt x="540004" y="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13" descr="Безимени-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" y="444766"/>
            <a:ext cx="915580" cy="9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08399"/>
            <a:ext cx="7559040" cy="11936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911" y="1854707"/>
            <a:ext cx="356616" cy="1310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1451" y="1767711"/>
            <a:ext cx="392430" cy="2180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72810" y="1374906"/>
            <a:ext cx="388320" cy="5875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96055" y="1482349"/>
            <a:ext cx="353159" cy="5034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87596" y="1434218"/>
            <a:ext cx="358139" cy="5515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80659" y="1536700"/>
            <a:ext cx="356615" cy="44907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51687" y="1482349"/>
            <a:ext cx="6245860" cy="503422"/>
            <a:chOff x="551687" y="1482349"/>
            <a:chExt cx="6245860" cy="503422"/>
          </a:xfrm>
        </p:grpSpPr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2199" y="1482349"/>
              <a:ext cx="358140" cy="50342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1687" y="1985771"/>
              <a:ext cx="6245860" cy="0"/>
            </a:xfrm>
            <a:custGeom>
              <a:avLst/>
              <a:gdLst/>
              <a:ahLst/>
              <a:cxnLst/>
              <a:rect l="l" t="t" r="r" b="b"/>
              <a:pathLst>
                <a:path w="6245859">
                  <a:moveTo>
                    <a:pt x="0" y="0"/>
                  </a:moveTo>
                  <a:lnTo>
                    <a:pt x="62453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65606" y="1212762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2 285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9128" y="1263232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2 829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13319" y="1114083"/>
            <a:ext cx="50507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4 122,3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41749" y="1236728"/>
            <a:ext cx="57241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3 443,8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25271" y="1157613"/>
            <a:ext cx="52046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3 630,3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69087" y="1282569"/>
            <a:ext cx="5968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2 572,6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83282" y="1216181"/>
            <a:ext cx="5313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2 613,9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4656" y="2061717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2017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77161" y="2061717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2018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69591" y="2061717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75152" y="2061717"/>
            <a:ext cx="60071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(Оценка)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41672" y="2061717"/>
            <a:ext cx="65214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33847" y="2061717"/>
            <a:ext cx="65214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26277" y="2061717"/>
            <a:ext cx="65214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85838" y="10177677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5" dirty="0" smtClean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7152" y="402462"/>
            <a:ext cx="391452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entury Gothic" panose="020B0502020202020204" pitchFamily="34" charset="0"/>
                <a:cs typeface="Segoe UI"/>
              </a:rPr>
              <a:t>Доходы</a:t>
            </a:r>
            <a:r>
              <a:rPr sz="2000" b="1" spc="-6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2000" b="1" spc="-6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города,</a:t>
            </a:r>
            <a:endParaRPr sz="20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6843" y="3355251"/>
            <a:ext cx="3394075" cy="5613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ru-RU" sz="1400" dirty="0" smtClean="0">
                <a:latin typeface="Century Gothic" panose="020B0502020202020204" pitchFamily="34" charset="0"/>
              </a:rPr>
              <a:t>	Формирование </a:t>
            </a:r>
            <a:r>
              <a:rPr lang="ru-RU" sz="1400" dirty="0">
                <a:latin typeface="Century Gothic" panose="020B0502020202020204" pitchFamily="34" charset="0"/>
              </a:rPr>
              <a:t>бюджета города на 2021 год и на плановый период </a:t>
            </a:r>
            <a:r>
              <a:rPr lang="ru-RU" sz="1400" dirty="0" smtClean="0">
                <a:latin typeface="Century Gothic" panose="020B0502020202020204" pitchFamily="34" charset="0"/>
              </a:rPr>
              <a:t>2022 </a:t>
            </a:r>
            <a:r>
              <a:rPr lang="ru-RU" sz="1400" dirty="0">
                <a:latin typeface="Century Gothic" panose="020B0502020202020204" pitchFamily="34" charset="0"/>
              </a:rPr>
              <a:t>и 2023 годов осуществлялось исходя из текущей экономической ситуации, которая характеризуется снижением деловой активности в реальном секторе экономики в связи с распространением в 2020 году новой коронавирусной инфекции.</a:t>
            </a:r>
          </a:p>
          <a:p>
            <a:pPr algn="just"/>
            <a:r>
              <a:rPr lang="ru-RU" sz="1400" dirty="0" smtClean="0">
                <a:latin typeface="Century Gothic" panose="020B0502020202020204" pitchFamily="34" charset="0"/>
              </a:rPr>
              <a:t>	Несмотря </a:t>
            </a:r>
            <a:r>
              <a:rPr lang="ru-RU" sz="1400" dirty="0">
                <a:latin typeface="Century Gothic" panose="020B0502020202020204" pitchFamily="34" charset="0"/>
              </a:rPr>
              <a:t>на сложившуюся ситуацию, в бюджете города учтены бюджетные ассигнования для безусловного выполнения всех принятых обязательств, реализации муниципальных программ и региональных проектов, направленных на достижении целей, показателей и результатов соответствующих федеральных проектов в рамках реализации национальных проектов, выполнения условий софинансирования с федеральным и краевым бюджетами. 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975862" y="2531997"/>
            <a:ext cx="3369310" cy="6613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ru-RU" sz="1100" dirty="0" smtClean="0">
                <a:latin typeface="Century Gothic" panose="020B0502020202020204" pitchFamily="34" charset="0"/>
              </a:rPr>
              <a:t>	При </a:t>
            </a:r>
            <a:r>
              <a:rPr lang="ru-RU" sz="1100" dirty="0">
                <a:latin typeface="Century Gothic" panose="020B0502020202020204" pitchFamily="34" charset="0"/>
              </a:rPr>
              <a:t>формировании бюджетных проектировок на 2021 год и плановый период 2022 и 2023 годов учитывалась необходимость обеспечения в первоочередном порядке мер, направленных на:</a:t>
            </a:r>
          </a:p>
          <a:p>
            <a:pPr algn="just"/>
            <a:r>
              <a:rPr lang="ru-RU" sz="1100" dirty="0" smtClean="0">
                <a:latin typeface="Century Gothic" panose="020B0502020202020204" pitchFamily="34" charset="0"/>
              </a:rPr>
              <a:t>	1</a:t>
            </a:r>
            <a:r>
              <a:rPr lang="ru-RU" sz="1100" dirty="0">
                <a:latin typeface="Century Gothic" panose="020B0502020202020204" pitchFamily="34" charset="0"/>
              </a:rPr>
              <a:t>) увеличение собственной доходной базы с учетом изменения законодательства Российской Федерации и законодательства Ставропольского края: </a:t>
            </a:r>
          </a:p>
          <a:p>
            <a:pPr algn="just"/>
            <a:r>
              <a:rPr lang="ru-RU" sz="1100" dirty="0">
                <a:latin typeface="Century Gothic" panose="020B0502020202020204" pitchFamily="34" charset="0"/>
              </a:rPr>
              <a:t>индексация ставок и изменение норматива отчислений в бюджеты субъектов Российской Федерации от акцизов на нефтепродукты;</a:t>
            </a:r>
          </a:p>
          <a:p>
            <a:pPr algn="just"/>
            <a:r>
              <a:rPr lang="ru-RU" sz="1100" dirty="0">
                <a:latin typeface="Century Gothic" panose="020B0502020202020204" pitchFamily="34" charset="0"/>
              </a:rPr>
              <a:t>предоставление «налоговых каникул» для отдельных категорий налогоплательщиков – индивидуальных предпринимателей, применяющих упрощенную систему налогообложения и патентную систему налогообложения; </a:t>
            </a:r>
          </a:p>
          <a:p>
            <a:pPr algn="just"/>
            <a:r>
              <a:rPr lang="ru-RU" sz="1100" dirty="0">
                <a:latin typeface="Century Gothic" panose="020B0502020202020204" pitchFamily="34" charset="0"/>
              </a:rPr>
              <a:t>отмена с 2021 года единого налога на вмененный доход;</a:t>
            </a:r>
          </a:p>
          <a:p>
            <a:pPr algn="just"/>
            <a:r>
              <a:rPr lang="ru-RU" sz="1100" dirty="0">
                <a:latin typeface="Century Gothic" panose="020B0502020202020204" pitchFamily="34" charset="0"/>
              </a:rPr>
              <a:t>установление норматива отчислений в бюджеты муниципальных образований края от налога, взимаемого в связи с применением упрощенной системы налогообложения.</a:t>
            </a:r>
          </a:p>
          <a:p>
            <a:pPr algn="just"/>
            <a:r>
              <a:rPr lang="ru-RU" sz="1100" dirty="0" smtClean="0">
                <a:latin typeface="Century Gothic" panose="020B0502020202020204" pitchFamily="34" charset="0"/>
              </a:rPr>
              <a:t>	2) </a:t>
            </a:r>
            <a:r>
              <a:rPr lang="ru-RU" sz="1100" dirty="0">
                <a:latin typeface="Century Gothic" panose="020B0502020202020204" pitchFamily="34" charset="0"/>
              </a:rPr>
              <a:t>приоритизацию и повышение эффективности расходов бюджета города: </a:t>
            </a:r>
          </a:p>
          <a:p>
            <a:pPr algn="just"/>
            <a:r>
              <a:rPr lang="ru-RU" sz="1100" dirty="0">
                <a:latin typeface="Century Gothic" panose="020B0502020202020204" pitchFamily="34" charset="0"/>
              </a:rPr>
              <a:t>концентрация ресурсов на достижение целей, показателей и результатов региональных проектов, направленных на достижение соответствующих результатов федеральных проектов в рамках реализации национальных проектов;</a:t>
            </a:r>
          </a:p>
          <a:p>
            <a:pPr algn="just"/>
            <a:r>
              <a:rPr lang="ru-RU" sz="1100" dirty="0">
                <a:latin typeface="Century Gothic" panose="020B0502020202020204" pitchFamily="34" charset="0"/>
              </a:rPr>
              <a:t>развитие информационных технологий в сфере управления муниципальных финансов с учетом новых требований к качеству финансовой деятельности участников бюджетного процесса;</a:t>
            </a:r>
          </a:p>
          <a:p>
            <a:pPr algn="just"/>
            <a:r>
              <a:rPr lang="ru-RU" sz="1100" dirty="0" smtClean="0">
                <a:latin typeface="Century Gothic" panose="020B0502020202020204" pitchFamily="34" charset="0"/>
              </a:rPr>
              <a:t>	3</a:t>
            </a:r>
            <a:r>
              <a:rPr lang="ru-RU" sz="1100" dirty="0">
                <a:latin typeface="Century Gothic" panose="020B0502020202020204" pitchFamily="34" charset="0"/>
              </a:rPr>
              <a:t>) проведение взвешенной долговой политики.</a:t>
            </a:r>
          </a:p>
        </p:txBody>
      </p:sp>
      <p:sp>
        <p:nvSpPr>
          <p:cNvPr id="158" name="object 158"/>
          <p:cNvSpPr/>
          <p:nvPr/>
        </p:nvSpPr>
        <p:spPr>
          <a:xfrm>
            <a:off x="7035545" y="1018108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59" name="Диаграмма 1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539753"/>
              </p:ext>
            </p:extLst>
          </p:nvPr>
        </p:nvGraphicFramePr>
        <p:xfrm>
          <a:off x="394846" y="1247500"/>
          <a:ext cx="6555576" cy="133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9442" y="10179811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7152" y="402462"/>
            <a:ext cx="278764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entury Gothic" panose="020B0502020202020204" pitchFamily="34" charset="0"/>
                <a:cs typeface="Segoe UI"/>
              </a:rPr>
              <a:t>Налоговые</a:t>
            </a:r>
            <a:r>
              <a:rPr sz="2000" b="1" spc="-9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доходы </a:t>
            </a:r>
            <a:r>
              <a:rPr sz="2000" b="1" spc="-54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2000" b="1" spc="-4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города</a:t>
            </a:r>
            <a:r>
              <a:rPr sz="16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,</a:t>
            </a:r>
            <a:endParaRPr sz="16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651077" y="1893518"/>
            <a:ext cx="725791" cy="772160"/>
            <a:chOff x="5048122" y="2553714"/>
            <a:chExt cx="725791" cy="772160"/>
          </a:xfrm>
        </p:grpSpPr>
        <p:sp>
          <p:nvSpPr>
            <p:cNvPr id="6" name="object 6"/>
            <p:cNvSpPr/>
            <p:nvPr/>
          </p:nvSpPr>
          <p:spPr>
            <a:xfrm>
              <a:off x="5210668" y="2553714"/>
              <a:ext cx="563245" cy="772160"/>
            </a:xfrm>
            <a:custGeom>
              <a:avLst/>
              <a:gdLst/>
              <a:ahLst/>
              <a:cxnLst/>
              <a:rect l="l" t="t" r="r" b="b"/>
              <a:pathLst>
                <a:path w="563245" h="772160">
                  <a:moveTo>
                    <a:pt x="177291" y="0"/>
                  </a:moveTo>
                  <a:lnTo>
                    <a:pt x="177291" y="77216"/>
                  </a:lnTo>
                  <a:lnTo>
                    <a:pt x="214137" y="79414"/>
                  </a:lnTo>
                  <a:lnTo>
                    <a:pt x="250316" y="85947"/>
                  </a:lnTo>
                  <a:lnTo>
                    <a:pt x="319150" y="111633"/>
                  </a:lnTo>
                  <a:lnTo>
                    <a:pt x="358120" y="135572"/>
                  </a:lnTo>
                  <a:lnTo>
                    <a:pt x="392318" y="164221"/>
                  </a:lnTo>
                  <a:lnTo>
                    <a:pt x="421540" y="196934"/>
                  </a:lnTo>
                  <a:lnTo>
                    <a:pt x="445579" y="233068"/>
                  </a:lnTo>
                  <a:lnTo>
                    <a:pt x="464230" y="271979"/>
                  </a:lnTo>
                  <a:lnTo>
                    <a:pt x="477288" y="313022"/>
                  </a:lnTo>
                  <a:lnTo>
                    <a:pt x="484547" y="355554"/>
                  </a:lnTo>
                  <a:lnTo>
                    <a:pt x="485802" y="398930"/>
                  </a:lnTo>
                  <a:lnTo>
                    <a:pt x="480847" y="442507"/>
                  </a:lnTo>
                  <a:lnTo>
                    <a:pt x="469476" y="485639"/>
                  </a:lnTo>
                  <a:lnTo>
                    <a:pt x="451485" y="527685"/>
                  </a:lnTo>
                  <a:lnTo>
                    <a:pt x="427545" y="566651"/>
                  </a:lnTo>
                  <a:lnTo>
                    <a:pt x="398896" y="600841"/>
                  </a:lnTo>
                  <a:lnTo>
                    <a:pt x="366183" y="630050"/>
                  </a:lnTo>
                  <a:lnTo>
                    <a:pt x="330049" y="654075"/>
                  </a:lnTo>
                  <a:lnTo>
                    <a:pt x="291138" y="672709"/>
                  </a:lnTo>
                  <a:lnTo>
                    <a:pt x="250095" y="685750"/>
                  </a:lnTo>
                  <a:lnTo>
                    <a:pt x="207563" y="692992"/>
                  </a:lnTo>
                  <a:lnTo>
                    <a:pt x="164187" y="694232"/>
                  </a:lnTo>
                  <a:lnTo>
                    <a:pt x="120610" y="689265"/>
                  </a:lnTo>
                  <a:lnTo>
                    <a:pt x="77478" y="677886"/>
                  </a:lnTo>
                  <a:lnTo>
                    <a:pt x="35433" y="659892"/>
                  </a:lnTo>
                  <a:lnTo>
                    <a:pt x="0" y="728472"/>
                  </a:lnTo>
                  <a:lnTo>
                    <a:pt x="42167" y="747166"/>
                  </a:lnTo>
                  <a:lnTo>
                    <a:pt x="86074" y="760682"/>
                  </a:lnTo>
                  <a:lnTo>
                    <a:pt x="131266" y="768887"/>
                  </a:lnTo>
                  <a:lnTo>
                    <a:pt x="177291" y="771652"/>
                  </a:lnTo>
                  <a:lnTo>
                    <a:pt x="225693" y="768646"/>
                  </a:lnTo>
                  <a:lnTo>
                    <a:pt x="272299" y="759869"/>
                  </a:lnTo>
                  <a:lnTo>
                    <a:pt x="316748" y="745683"/>
                  </a:lnTo>
                  <a:lnTo>
                    <a:pt x="358679" y="726450"/>
                  </a:lnTo>
                  <a:lnTo>
                    <a:pt x="397731" y="702530"/>
                  </a:lnTo>
                  <a:lnTo>
                    <a:pt x="433542" y="674285"/>
                  </a:lnTo>
                  <a:lnTo>
                    <a:pt x="465751" y="642076"/>
                  </a:lnTo>
                  <a:lnTo>
                    <a:pt x="493996" y="606265"/>
                  </a:lnTo>
                  <a:lnTo>
                    <a:pt x="517916" y="567213"/>
                  </a:lnTo>
                  <a:lnTo>
                    <a:pt x="537149" y="525282"/>
                  </a:lnTo>
                  <a:lnTo>
                    <a:pt x="551335" y="480833"/>
                  </a:lnTo>
                  <a:lnTo>
                    <a:pt x="560112" y="434227"/>
                  </a:lnTo>
                  <a:lnTo>
                    <a:pt x="563117" y="385826"/>
                  </a:lnTo>
                  <a:lnTo>
                    <a:pt x="560112" y="337424"/>
                  </a:lnTo>
                  <a:lnTo>
                    <a:pt x="551335" y="290818"/>
                  </a:lnTo>
                  <a:lnTo>
                    <a:pt x="537149" y="246369"/>
                  </a:lnTo>
                  <a:lnTo>
                    <a:pt x="517916" y="204438"/>
                  </a:lnTo>
                  <a:lnTo>
                    <a:pt x="493996" y="165386"/>
                  </a:lnTo>
                  <a:lnTo>
                    <a:pt x="465751" y="129575"/>
                  </a:lnTo>
                  <a:lnTo>
                    <a:pt x="433542" y="97366"/>
                  </a:lnTo>
                  <a:lnTo>
                    <a:pt x="397731" y="69121"/>
                  </a:lnTo>
                  <a:lnTo>
                    <a:pt x="358679" y="45201"/>
                  </a:lnTo>
                  <a:lnTo>
                    <a:pt x="316748" y="25968"/>
                  </a:lnTo>
                  <a:lnTo>
                    <a:pt x="272299" y="11782"/>
                  </a:lnTo>
                  <a:lnTo>
                    <a:pt x="225693" y="3005"/>
                  </a:lnTo>
                  <a:lnTo>
                    <a:pt x="177291" y="0"/>
                  </a:lnTo>
                  <a:close/>
                </a:path>
              </a:pathLst>
            </a:custGeom>
            <a:solidFill>
              <a:srgbClr val="F49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8122" y="2606211"/>
              <a:ext cx="668020" cy="680085"/>
            </a:xfrm>
            <a:custGeom>
              <a:avLst/>
              <a:gdLst/>
              <a:ahLst/>
              <a:cxnLst/>
              <a:rect l="l" t="t" r="r" b="b"/>
              <a:pathLst>
                <a:path w="668020" h="680085">
                  <a:moveTo>
                    <a:pt x="0" y="339851"/>
                  </a:moveTo>
                  <a:lnTo>
                    <a:pt x="3047" y="293733"/>
                  </a:lnTo>
                  <a:lnTo>
                    <a:pt x="11925" y="249502"/>
                  </a:lnTo>
                  <a:lnTo>
                    <a:pt x="26235" y="207561"/>
                  </a:lnTo>
                  <a:lnTo>
                    <a:pt x="45578" y="168317"/>
                  </a:lnTo>
                  <a:lnTo>
                    <a:pt x="69557" y="132173"/>
                  </a:lnTo>
                  <a:lnTo>
                    <a:pt x="97774" y="99536"/>
                  </a:lnTo>
                  <a:lnTo>
                    <a:pt x="129829" y="70809"/>
                  </a:lnTo>
                  <a:lnTo>
                    <a:pt x="165325" y="46397"/>
                  </a:lnTo>
                  <a:lnTo>
                    <a:pt x="203864" y="26705"/>
                  </a:lnTo>
                  <a:lnTo>
                    <a:pt x="245048" y="12139"/>
                  </a:lnTo>
                  <a:lnTo>
                    <a:pt x="288478" y="3102"/>
                  </a:lnTo>
                  <a:lnTo>
                    <a:pt x="333755" y="0"/>
                  </a:lnTo>
                  <a:lnTo>
                    <a:pt x="379033" y="3102"/>
                  </a:lnTo>
                  <a:lnTo>
                    <a:pt x="422463" y="12139"/>
                  </a:lnTo>
                  <a:lnTo>
                    <a:pt x="463647" y="26705"/>
                  </a:lnTo>
                  <a:lnTo>
                    <a:pt x="502186" y="46397"/>
                  </a:lnTo>
                  <a:lnTo>
                    <a:pt x="537682" y="70809"/>
                  </a:lnTo>
                  <a:lnTo>
                    <a:pt x="569737" y="99536"/>
                  </a:lnTo>
                  <a:lnTo>
                    <a:pt x="597954" y="132173"/>
                  </a:lnTo>
                  <a:lnTo>
                    <a:pt x="621933" y="168317"/>
                  </a:lnTo>
                  <a:lnTo>
                    <a:pt x="641276" y="207561"/>
                  </a:lnTo>
                  <a:lnTo>
                    <a:pt x="655586" y="249502"/>
                  </a:lnTo>
                  <a:lnTo>
                    <a:pt x="664464" y="293733"/>
                  </a:lnTo>
                  <a:lnTo>
                    <a:pt x="667512" y="339851"/>
                  </a:lnTo>
                  <a:lnTo>
                    <a:pt x="664464" y="385970"/>
                  </a:lnTo>
                  <a:lnTo>
                    <a:pt x="655586" y="430201"/>
                  </a:lnTo>
                  <a:lnTo>
                    <a:pt x="641276" y="472142"/>
                  </a:lnTo>
                  <a:lnTo>
                    <a:pt x="621933" y="511386"/>
                  </a:lnTo>
                  <a:lnTo>
                    <a:pt x="597954" y="547530"/>
                  </a:lnTo>
                  <a:lnTo>
                    <a:pt x="569737" y="580167"/>
                  </a:lnTo>
                  <a:lnTo>
                    <a:pt x="537682" y="608894"/>
                  </a:lnTo>
                  <a:lnTo>
                    <a:pt x="502186" y="633306"/>
                  </a:lnTo>
                  <a:lnTo>
                    <a:pt x="463647" y="652998"/>
                  </a:lnTo>
                  <a:lnTo>
                    <a:pt x="422463" y="667564"/>
                  </a:lnTo>
                  <a:lnTo>
                    <a:pt x="379033" y="676601"/>
                  </a:lnTo>
                  <a:lnTo>
                    <a:pt x="333755" y="679703"/>
                  </a:lnTo>
                  <a:lnTo>
                    <a:pt x="288478" y="676601"/>
                  </a:lnTo>
                  <a:lnTo>
                    <a:pt x="245048" y="667564"/>
                  </a:lnTo>
                  <a:lnTo>
                    <a:pt x="203864" y="652998"/>
                  </a:lnTo>
                  <a:lnTo>
                    <a:pt x="165325" y="633306"/>
                  </a:lnTo>
                  <a:lnTo>
                    <a:pt x="129829" y="608894"/>
                  </a:lnTo>
                  <a:lnTo>
                    <a:pt x="97774" y="580167"/>
                  </a:lnTo>
                  <a:lnTo>
                    <a:pt x="69557" y="547530"/>
                  </a:lnTo>
                  <a:lnTo>
                    <a:pt x="45578" y="511386"/>
                  </a:lnTo>
                  <a:lnTo>
                    <a:pt x="26235" y="472142"/>
                  </a:lnTo>
                  <a:lnTo>
                    <a:pt x="11925" y="430201"/>
                  </a:lnTo>
                  <a:lnTo>
                    <a:pt x="3047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840604" y="2752089"/>
            <a:ext cx="3867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latin typeface="Calibri"/>
                <a:cs typeface="Calibri"/>
              </a:rPr>
              <a:t>2021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25084" y="1898395"/>
            <a:ext cx="721360" cy="772160"/>
            <a:chOff x="5625084" y="1898395"/>
            <a:chExt cx="721360" cy="772160"/>
          </a:xfrm>
        </p:grpSpPr>
        <p:sp>
          <p:nvSpPr>
            <p:cNvPr id="10" name="object 10"/>
            <p:cNvSpPr/>
            <p:nvPr/>
          </p:nvSpPr>
          <p:spPr>
            <a:xfrm>
              <a:off x="5737606" y="1898395"/>
              <a:ext cx="608965" cy="772160"/>
            </a:xfrm>
            <a:custGeom>
              <a:avLst/>
              <a:gdLst/>
              <a:ahLst/>
              <a:cxnLst/>
              <a:rect l="l" t="t" r="r" b="b"/>
              <a:pathLst>
                <a:path w="608964" h="772160">
                  <a:moveTo>
                    <a:pt x="222885" y="0"/>
                  </a:moveTo>
                  <a:lnTo>
                    <a:pt x="222885" y="77216"/>
                  </a:lnTo>
                  <a:lnTo>
                    <a:pt x="270355" y="80869"/>
                  </a:lnTo>
                  <a:lnTo>
                    <a:pt x="316420" y="91678"/>
                  </a:lnTo>
                  <a:lnTo>
                    <a:pt x="360295" y="109416"/>
                  </a:lnTo>
                  <a:lnTo>
                    <a:pt x="401193" y="133858"/>
                  </a:lnTo>
                  <a:lnTo>
                    <a:pt x="436500" y="162926"/>
                  </a:lnTo>
                  <a:lnTo>
                    <a:pt x="466423" y="196002"/>
                  </a:lnTo>
                  <a:lnTo>
                    <a:pt x="490850" y="232418"/>
                  </a:lnTo>
                  <a:lnTo>
                    <a:pt x="509667" y="271510"/>
                  </a:lnTo>
                  <a:lnTo>
                    <a:pt x="522762" y="312612"/>
                  </a:lnTo>
                  <a:lnTo>
                    <a:pt x="530023" y="355057"/>
                  </a:lnTo>
                  <a:lnTo>
                    <a:pt x="531335" y="398180"/>
                  </a:lnTo>
                  <a:lnTo>
                    <a:pt x="526587" y="441315"/>
                  </a:lnTo>
                  <a:lnTo>
                    <a:pt x="515666" y="483796"/>
                  </a:lnTo>
                  <a:lnTo>
                    <a:pt x="498459" y="524957"/>
                  </a:lnTo>
                  <a:lnTo>
                    <a:pt x="474853" y="564134"/>
                  </a:lnTo>
                  <a:lnTo>
                    <a:pt x="445784" y="599412"/>
                  </a:lnTo>
                  <a:lnTo>
                    <a:pt x="412708" y="629318"/>
                  </a:lnTo>
                  <a:lnTo>
                    <a:pt x="376292" y="653736"/>
                  </a:lnTo>
                  <a:lnTo>
                    <a:pt x="337200" y="672552"/>
                  </a:lnTo>
                  <a:lnTo>
                    <a:pt x="296098" y="685652"/>
                  </a:lnTo>
                  <a:lnTo>
                    <a:pt x="253653" y="692921"/>
                  </a:lnTo>
                  <a:lnTo>
                    <a:pt x="210530" y="694244"/>
                  </a:lnTo>
                  <a:lnTo>
                    <a:pt x="167395" y="689508"/>
                  </a:lnTo>
                  <a:lnTo>
                    <a:pt x="124914" y="678597"/>
                  </a:lnTo>
                  <a:lnTo>
                    <a:pt x="83753" y="661397"/>
                  </a:lnTo>
                  <a:lnTo>
                    <a:pt x="44577" y="637794"/>
                  </a:lnTo>
                  <a:lnTo>
                    <a:pt x="0" y="700786"/>
                  </a:lnTo>
                  <a:lnTo>
                    <a:pt x="40590" y="725858"/>
                  </a:lnTo>
                  <a:lnTo>
                    <a:pt x="83685" y="745646"/>
                  </a:lnTo>
                  <a:lnTo>
                    <a:pt x="128774" y="759984"/>
                  </a:lnTo>
                  <a:lnTo>
                    <a:pt x="175345" y="768707"/>
                  </a:lnTo>
                  <a:lnTo>
                    <a:pt x="222885" y="771652"/>
                  </a:lnTo>
                  <a:lnTo>
                    <a:pt x="271286" y="768646"/>
                  </a:lnTo>
                  <a:lnTo>
                    <a:pt x="317892" y="759869"/>
                  </a:lnTo>
                  <a:lnTo>
                    <a:pt x="362341" y="745683"/>
                  </a:lnTo>
                  <a:lnTo>
                    <a:pt x="404272" y="726450"/>
                  </a:lnTo>
                  <a:lnTo>
                    <a:pt x="443324" y="702530"/>
                  </a:lnTo>
                  <a:lnTo>
                    <a:pt x="479135" y="674285"/>
                  </a:lnTo>
                  <a:lnTo>
                    <a:pt x="511344" y="642076"/>
                  </a:lnTo>
                  <a:lnTo>
                    <a:pt x="539589" y="606265"/>
                  </a:lnTo>
                  <a:lnTo>
                    <a:pt x="563509" y="567213"/>
                  </a:lnTo>
                  <a:lnTo>
                    <a:pt x="582742" y="525282"/>
                  </a:lnTo>
                  <a:lnTo>
                    <a:pt x="596928" y="480833"/>
                  </a:lnTo>
                  <a:lnTo>
                    <a:pt x="605705" y="434227"/>
                  </a:lnTo>
                  <a:lnTo>
                    <a:pt x="608711" y="385826"/>
                  </a:lnTo>
                  <a:lnTo>
                    <a:pt x="605705" y="337424"/>
                  </a:lnTo>
                  <a:lnTo>
                    <a:pt x="596928" y="290818"/>
                  </a:lnTo>
                  <a:lnTo>
                    <a:pt x="582742" y="246369"/>
                  </a:lnTo>
                  <a:lnTo>
                    <a:pt x="563509" y="204438"/>
                  </a:lnTo>
                  <a:lnTo>
                    <a:pt x="539589" y="165386"/>
                  </a:lnTo>
                  <a:lnTo>
                    <a:pt x="511344" y="129575"/>
                  </a:lnTo>
                  <a:lnTo>
                    <a:pt x="479135" y="97366"/>
                  </a:lnTo>
                  <a:lnTo>
                    <a:pt x="443324" y="69121"/>
                  </a:lnTo>
                  <a:lnTo>
                    <a:pt x="404272" y="45201"/>
                  </a:lnTo>
                  <a:lnTo>
                    <a:pt x="362341" y="25968"/>
                  </a:lnTo>
                  <a:lnTo>
                    <a:pt x="317892" y="11782"/>
                  </a:lnTo>
                  <a:lnTo>
                    <a:pt x="271286" y="3005"/>
                  </a:lnTo>
                  <a:lnTo>
                    <a:pt x="222885" y="0"/>
                  </a:lnTo>
                  <a:close/>
                </a:path>
              </a:pathLst>
            </a:custGeom>
            <a:solidFill>
              <a:srgbClr val="F49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34990" y="1949957"/>
              <a:ext cx="668020" cy="680085"/>
            </a:xfrm>
            <a:custGeom>
              <a:avLst/>
              <a:gdLst/>
              <a:ahLst/>
              <a:cxnLst/>
              <a:rect l="l" t="t" r="r" b="b"/>
              <a:pathLst>
                <a:path w="668020" h="680085">
                  <a:moveTo>
                    <a:pt x="0" y="339851"/>
                  </a:moveTo>
                  <a:lnTo>
                    <a:pt x="3047" y="293733"/>
                  </a:lnTo>
                  <a:lnTo>
                    <a:pt x="11925" y="249502"/>
                  </a:lnTo>
                  <a:lnTo>
                    <a:pt x="26235" y="207561"/>
                  </a:lnTo>
                  <a:lnTo>
                    <a:pt x="45578" y="168317"/>
                  </a:lnTo>
                  <a:lnTo>
                    <a:pt x="69557" y="132173"/>
                  </a:lnTo>
                  <a:lnTo>
                    <a:pt x="97774" y="99536"/>
                  </a:lnTo>
                  <a:lnTo>
                    <a:pt x="129829" y="70809"/>
                  </a:lnTo>
                  <a:lnTo>
                    <a:pt x="165325" y="46397"/>
                  </a:lnTo>
                  <a:lnTo>
                    <a:pt x="203864" y="26705"/>
                  </a:lnTo>
                  <a:lnTo>
                    <a:pt x="245048" y="12139"/>
                  </a:lnTo>
                  <a:lnTo>
                    <a:pt x="288478" y="3102"/>
                  </a:lnTo>
                  <a:lnTo>
                    <a:pt x="333756" y="0"/>
                  </a:lnTo>
                  <a:lnTo>
                    <a:pt x="379033" y="3102"/>
                  </a:lnTo>
                  <a:lnTo>
                    <a:pt x="422463" y="12139"/>
                  </a:lnTo>
                  <a:lnTo>
                    <a:pt x="463647" y="26705"/>
                  </a:lnTo>
                  <a:lnTo>
                    <a:pt x="502186" y="46397"/>
                  </a:lnTo>
                  <a:lnTo>
                    <a:pt x="537682" y="70809"/>
                  </a:lnTo>
                  <a:lnTo>
                    <a:pt x="569737" y="99536"/>
                  </a:lnTo>
                  <a:lnTo>
                    <a:pt x="597954" y="132173"/>
                  </a:lnTo>
                  <a:lnTo>
                    <a:pt x="621933" y="168317"/>
                  </a:lnTo>
                  <a:lnTo>
                    <a:pt x="641276" y="207561"/>
                  </a:lnTo>
                  <a:lnTo>
                    <a:pt x="655586" y="249502"/>
                  </a:lnTo>
                  <a:lnTo>
                    <a:pt x="664464" y="293733"/>
                  </a:lnTo>
                  <a:lnTo>
                    <a:pt x="667512" y="339851"/>
                  </a:lnTo>
                  <a:lnTo>
                    <a:pt x="664464" y="385970"/>
                  </a:lnTo>
                  <a:lnTo>
                    <a:pt x="655586" y="430201"/>
                  </a:lnTo>
                  <a:lnTo>
                    <a:pt x="641276" y="472142"/>
                  </a:lnTo>
                  <a:lnTo>
                    <a:pt x="621933" y="511386"/>
                  </a:lnTo>
                  <a:lnTo>
                    <a:pt x="597954" y="547530"/>
                  </a:lnTo>
                  <a:lnTo>
                    <a:pt x="569737" y="580167"/>
                  </a:lnTo>
                  <a:lnTo>
                    <a:pt x="537682" y="608894"/>
                  </a:lnTo>
                  <a:lnTo>
                    <a:pt x="502186" y="633306"/>
                  </a:lnTo>
                  <a:lnTo>
                    <a:pt x="463647" y="652998"/>
                  </a:lnTo>
                  <a:lnTo>
                    <a:pt x="422463" y="667564"/>
                  </a:lnTo>
                  <a:lnTo>
                    <a:pt x="379033" y="676601"/>
                  </a:lnTo>
                  <a:lnTo>
                    <a:pt x="333756" y="679703"/>
                  </a:lnTo>
                  <a:lnTo>
                    <a:pt x="288478" y="676601"/>
                  </a:lnTo>
                  <a:lnTo>
                    <a:pt x="245048" y="667564"/>
                  </a:lnTo>
                  <a:lnTo>
                    <a:pt x="203864" y="652998"/>
                  </a:lnTo>
                  <a:lnTo>
                    <a:pt x="165325" y="633306"/>
                  </a:lnTo>
                  <a:lnTo>
                    <a:pt x="129829" y="608894"/>
                  </a:lnTo>
                  <a:lnTo>
                    <a:pt x="97774" y="580167"/>
                  </a:lnTo>
                  <a:lnTo>
                    <a:pt x="69557" y="547530"/>
                  </a:lnTo>
                  <a:lnTo>
                    <a:pt x="45578" y="511386"/>
                  </a:lnTo>
                  <a:lnTo>
                    <a:pt x="26235" y="472142"/>
                  </a:lnTo>
                  <a:lnTo>
                    <a:pt x="11925" y="430201"/>
                  </a:lnTo>
                  <a:lnTo>
                    <a:pt x="3047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805296" y="2752089"/>
            <a:ext cx="3854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latin typeface="Calibri"/>
                <a:cs typeface="Calibri"/>
              </a:rPr>
              <a:t>2022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562343" y="1898395"/>
            <a:ext cx="721360" cy="772160"/>
            <a:chOff x="6562343" y="1898395"/>
            <a:chExt cx="721360" cy="772160"/>
          </a:xfrm>
        </p:grpSpPr>
        <p:sp>
          <p:nvSpPr>
            <p:cNvPr id="14" name="object 14"/>
            <p:cNvSpPr/>
            <p:nvPr/>
          </p:nvSpPr>
          <p:spPr>
            <a:xfrm>
              <a:off x="6687057" y="1898395"/>
              <a:ext cx="596900" cy="772160"/>
            </a:xfrm>
            <a:custGeom>
              <a:avLst/>
              <a:gdLst/>
              <a:ahLst/>
              <a:cxnLst/>
              <a:rect l="l" t="t" r="r" b="b"/>
              <a:pathLst>
                <a:path w="596900" h="772160">
                  <a:moveTo>
                    <a:pt x="210820" y="0"/>
                  </a:moveTo>
                  <a:lnTo>
                    <a:pt x="210820" y="77216"/>
                  </a:lnTo>
                  <a:lnTo>
                    <a:pt x="255353" y="80444"/>
                  </a:lnTo>
                  <a:lnTo>
                    <a:pt x="298767" y="89995"/>
                  </a:lnTo>
                  <a:lnTo>
                    <a:pt x="340371" y="105665"/>
                  </a:lnTo>
                  <a:lnTo>
                    <a:pt x="379475" y="127254"/>
                  </a:lnTo>
                  <a:lnTo>
                    <a:pt x="415842" y="154997"/>
                  </a:lnTo>
                  <a:lnTo>
                    <a:pt x="446988" y="186942"/>
                  </a:lnTo>
                  <a:lnTo>
                    <a:pt x="472771" y="222427"/>
                  </a:lnTo>
                  <a:lnTo>
                    <a:pt x="493054" y="260792"/>
                  </a:lnTo>
                  <a:lnTo>
                    <a:pt x="507695" y="301376"/>
                  </a:lnTo>
                  <a:lnTo>
                    <a:pt x="516556" y="343518"/>
                  </a:lnTo>
                  <a:lnTo>
                    <a:pt x="519497" y="386558"/>
                  </a:lnTo>
                  <a:lnTo>
                    <a:pt x="516378" y="429835"/>
                  </a:lnTo>
                  <a:lnTo>
                    <a:pt x="507060" y="472689"/>
                  </a:lnTo>
                  <a:lnTo>
                    <a:pt x="491402" y="514458"/>
                  </a:lnTo>
                  <a:lnTo>
                    <a:pt x="469265" y="554482"/>
                  </a:lnTo>
                  <a:lnTo>
                    <a:pt x="441552" y="590848"/>
                  </a:lnTo>
                  <a:lnTo>
                    <a:pt x="409633" y="621994"/>
                  </a:lnTo>
                  <a:lnTo>
                    <a:pt x="374169" y="647777"/>
                  </a:lnTo>
                  <a:lnTo>
                    <a:pt x="335820" y="668060"/>
                  </a:lnTo>
                  <a:lnTo>
                    <a:pt x="295248" y="682701"/>
                  </a:lnTo>
                  <a:lnTo>
                    <a:pt x="253115" y="691562"/>
                  </a:lnTo>
                  <a:lnTo>
                    <a:pt x="210081" y="694503"/>
                  </a:lnTo>
                  <a:lnTo>
                    <a:pt x="166807" y="691384"/>
                  </a:lnTo>
                  <a:lnTo>
                    <a:pt x="123956" y="682066"/>
                  </a:lnTo>
                  <a:lnTo>
                    <a:pt x="82187" y="666408"/>
                  </a:lnTo>
                  <a:lnTo>
                    <a:pt x="42164" y="644271"/>
                  </a:lnTo>
                  <a:lnTo>
                    <a:pt x="0" y="708914"/>
                  </a:lnTo>
                  <a:lnTo>
                    <a:pt x="48871" y="735968"/>
                  </a:lnTo>
                  <a:lnTo>
                    <a:pt x="100838" y="755618"/>
                  </a:lnTo>
                  <a:lnTo>
                    <a:pt x="155090" y="767599"/>
                  </a:lnTo>
                  <a:lnTo>
                    <a:pt x="210820" y="771652"/>
                  </a:lnTo>
                  <a:lnTo>
                    <a:pt x="259221" y="768646"/>
                  </a:lnTo>
                  <a:lnTo>
                    <a:pt x="305827" y="759869"/>
                  </a:lnTo>
                  <a:lnTo>
                    <a:pt x="350276" y="745683"/>
                  </a:lnTo>
                  <a:lnTo>
                    <a:pt x="392207" y="726450"/>
                  </a:lnTo>
                  <a:lnTo>
                    <a:pt x="431259" y="702530"/>
                  </a:lnTo>
                  <a:lnTo>
                    <a:pt x="467070" y="674285"/>
                  </a:lnTo>
                  <a:lnTo>
                    <a:pt x="499279" y="642076"/>
                  </a:lnTo>
                  <a:lnTo>
                    <a:pt x="527524" y="606265"/>
                  </a:lnTo>
                  <a:lnTo>
                    <a:pt x="551444" y="567213"/>
                  </a:lnTo>
                  <a:lnTo>
                    <a:pt x="570677" y="525282"/>
                  </a:lnTo>
                  <a:lnTo>
                    <a:pt x="584863" y="480833"/>
                  </a:lnTo>
                  <a:lnTo>
                    <a:pt x="593640" y="434227"/>
                  </a:lnTo>
                  <a:lnTo>
                    <a:pt x="596646" y="385826"/>
                  </a:lnTo>
                  <a:lnTo>
                    <a:pt x="593640" y="337424"/>
                  </a:lnTo>
                  <a:lnTo>
                    <a:pt x="584863" y="290818"/>
                  </a:lnTo>
                  <a:lnTo>
                    <a:pt x="570677" y="246369"/>
                  </a:lnTo>
                  <a:lnTo>
                    <a:pt x="551444" y="204438"/>
                  </a:lnTo>
                  <a:lnTo>
                    <a:pt x="527524" y="165386"/>
                  </a:lnTo>
                  <a:lnTo>
                    <a:pt x="499279" y="129575"/>
                  </a:lnTo>
                  <a:lnTo>
                    <a:pt x="467070" y="97366"/>
                  </a:lnTo>
                  <a:lnTo>
                    <a:pt x="431259" y="69121"/>
                  </a:lnTo>
                  <a:lnTo>
                    <a:pt x="392207" y="45201"/>
                  </a:lnTo>
                  <a:lnTo>
                    <a:pt x="350276" y="25968"/>
                  </a:lnTo>
                  <a:lnTo>
                    <a:pt x="305827" y="11782"/>
                  </a:lnTo>
                  <a:lnTo>
                    <a:pt x="259221" y="3005"/>
                  </a:lnTo>
                  <a:lnTo>
                    <a:pt x="210820" y="0"/>
                  </a:lnTo>
                  <a:close/>
                </a:path>
              </a:pathLst>
            </a:custGeom>
            <a:solidFill>
              <a:srgbClr val="F49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72249" y="1949957"/>
              <a:ext cx="668020" cy="680085"/>
            </a:xfrm>
            <a:custGeom>
              <a:avLst/>
              <a:gdLst/>
              <a:ahLst/>
              <a:cxnLst/>
              <a:rect l="l" t="t" r="r" b="b"/>
              <a:pathLst>
                <a:path w="668020" h="680085">
                  <a:moveTo>
                    <a:pt x="0" y="339851"/>
                  </a:moveTo>
                  <a:lnTo>
                    <a:pt x="3047" y="293733"/>
                  </a:lnTo>
                  <a:lnTo>
                    <a:pt x="11925" y="249502"/>
                  </a:lnTo>
                  <a:lnTo>
                    <a:pt x="26235" y="207561"/>
                  </a:lnTo>
                  <a:lnTo>
                    <a:pt x="45578" y="168317"/>
                  </a:lnTo>
                  <a:lnTo>
                    <a:pt x="69557" y="132173"/>
                  </a:lnTo>
                  <a:lnTo>
                    <a:pt x="97774" y="99536"/>
                  </a:lnTo>
                  <a:lnTo>
                    <a:pt x="129829" y="70809"/>
                  </a:lnTo>
                  <a:lnTo>
                    <a:pt x="165325" y="46397"/>
                  </a:lnTo>
                  <a:lnTo>
                    <a:pt x="203864" y="26705"/>
                  </a:lnTo>
                  <a:lnTo>
                    <a:pt x="245048" y="12139"/>
                  </a:lnTo>
                  <a:lnTo>
                    <a:pt x="288478" y="3102"/>
                  </a:lnTo>
                  <a:lnTo>
                    <a:pt x="333755" y="0"/>
                  </a:lnTo>
                  <a:lnTo>
                    <a:pt x="379033" y="3102"/>
                  </a:lnTo>
                  <a:lnTo>
                    <a:pt x="422463" y="12139"/>
                  </a:lnTo>
                  <a:lnTo>
                    <a:pt x="463647" y="26705"/>
                  </a:lnTo>
                  <a:lnTo>
                    <a:pt x="502186" y="46397"/>
                  </a:lnTo>
                  <a:lnTo>
                    <a:pt x="537682" y="70809"/>
                  </a:lnTo>
                  <a:lnTo>
                    <a:pt x="569737" y="99536"/>
                  </a:lnTo>
                  <a:lnTo>
                    <a:pt x="597954" y="132173"/>
                  </a:lnTo>
                  <a:lnTo>
                    <a:pt x="621933" y="168317"/>
                  </a:lnTo>
                  <a:lnTo>
                    <a:pt x="641276" y="207561"/>
                  </a:lnTo>
                  <a:lnTo>
                    <a:pt x="655586" y="249502"/>
                  </a:lnTo>
                  <a:lnTo>
                    <a:pt x="664464" y="293733"/>
                  </a:lnTo>
                  <a:lnTo>
                    <a:pt x="667511" y="339851"/>
                  </a:lnTo>
                  <a:lnTo>
                    <a:pt x="664464" y="385970"/>
                  </a:lnTo>
                  <a:lnTo>
                    <a:pt x="655586" y="430201"/>
                  </a:lnTo>
                  <a:lnTo>
                    <a:pt x="641276" y="472142"/>
                  </a:lnTo>
                  <a:lnTo>
                    <a:pt x="621933" y="511386"/>
                  </a:lnTo>
                  <a:lnTo>
                    <a:pt x="597954" y="547530"/>
                  </a:lnTo>
                  <a:lnTo>
                    <a:pt x="569737" y="580167"/>
                  </a:lnTo>
                  <a:lnTo>
                    <a:pt x="537682" y="608894"/>
                  </a:lnTo>
                  <a:lnTo>
                    <a:pt x="502186" y="633306"/>
                  </a:lnTo>
                  <a:lnTo>
                    <a:pt x="463647" y="652998"/>
                  </a:lnTo>
                  <a:lnTo>
                    <a:pt x="422463" y="667564"/>
                  </a:lnTo>
                  <a:lnTo>
                    <a:pt x="379033" y="676601"/>
                  </a:lnTo>
                  <a:lnTo>
                    <a:pt x="333755" y="679703"/>
                  </a:lnTo>
                  <a:lnTo>
                    <a:pt x="288478" y="676601"/>
                  </a:lnTo>
                  <a:lnTo>
                    <a:pt x="245048" y="667564"/>
                  </a:lnTo>
                  <a:lnTo>
                    <a:pt x="203864" y="652998"/>
                  </a:lnTo>
                  <a:lnTo>
                    <a:pt x="165325" y="633306"/>
                  </a:lnTo>
                  <a:lnTo>
                    <a:pt x="129829" y="608894"/>
                  </a:lnTo>
                  <a:lnTo>
                    <a:pt x="97774" y="580167"/>
                  </a:lnTo>
                  <a:lnTo>
                    <a:pt x="69557" y="547530"/>
                  </a:lnTo>
                  <a:lnTo>
                    <a:pt x="45578" y="511386"/>
                  </a:lnTo>
                  <a:lnTo>
                    <a:pt x="26235" y="472142"/>
                  </a:lnTo>
                  <a:lnTo>
                    <a:pt x="11925" y="430201"/>
                  </a:lnTo>
                  <a:lnTo>
                    <a:pt x="3047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677536" y="1430527"/>
            <a:ext cx="2548890" cy="928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100" b="1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Налоговые доходы </a:t>
            </a:r>
            <a:r>
              <a:rPr lang="ru-RU" sz="1100" b="1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в общем объеме доходов</a:t>
            </a:r>
            <a:r>
              <a:rPr sz="1100" b="1" spc="5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lang="ru-RU" sz="1100" b="1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бюджета города</a:t>
            </a:r>
            <a:endParaRPr sz="1100" dirty="0" smtClean="0">
              <a:latin typeface="Century Gothic" panose="020B0502020202020204" pitchFamily="34" charset="0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 dirty="0" smtClean="0">
              <a:latin typeface="Segoe UI"/>
              <a:cs typeface="Segoe UI"/>
            </a:endParaRPr>
          </a:p>
          <a:p>
            <a:pPr marL="157480">
              <a:lnSpc>
                <a:spcPct val="100000"/>
              </a:lnSpc>
              <a:tabLst>
                <a:tab pos="1122045" algn="l"/>
                <a:tab pos="2059305" algn="l"/>
              </a:tabLst>
            </a:pPr>
            <a:r>
              <a:rPr lang="ru-RU" sz="1800" b="1" spc="-5" dirty="0" smtClean="0">
                <a:latin typeface="Calibri"/>
                <a:cs typeface="Calibri"/>
              </a:rPr>
              <a:t>23,5</a:t>
            </a:r>
            <a:r>
              <a:rPr sz="1800" b="1" spc="-5" dirty="0" smtClean="0">
                <a:latin typeface="Calibri"/>
                <a:cs typeface="Calibri"/>
              </a:rPr>
              <a:t>%</a:t>
            </a:r>
            <a:r>
              <a:rPr lang="ru-RU" b="1" spc="-5" dirty="0" smtClean="0">
                <a:latin typeface="Calibri"/>
                <a:cs typeface="Calibri"/>
              </a:rPr>
              <a:t>      </a:t>
            </a:r>
            <a:r>
              <a:rPr lang="ru-RU" sz="1800" b="1" spc="-5" dirty="0" smtClean="0">
                <a:latin typeface="Calibri"/>
                <a:cs typeface="Calibri"/>
              </a:rPr>
              <a:t>33,6</a:t>
            </a:r>
            <a:r>
              <a:rPr sz="1800" b="1" spc="-5" dirty="0" smtClean="0">
                <a:latin typeface="Calibri"/>
                <a:cs typeface="Calibri"/>
              </a:rPr>
              <a:t>%</a:t>
            </a:r>
            <a:r>
              <a:rPr lang="ru-RU" sz="1800" b="1" spc="-5" dirty="0" smtClean="0">
                <a:latin typeface="Calibri"/>
                <a:cs typeface="Calibri"/>
              </a:rPr>
              <a:t>       33,8</a:t>
            </a:r>
            <a:r>
              <a:rPr sz="1800" b="1" spc="-5" dirty="0" smtClean="0">
                <a:latin typeface="Calibri"/>
                <a:cs typeface="Calibri"/>
              </a:rPr>
              <a:t>%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42938" y="2752089"/>
            <a:ext cx="3854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latin typeface="Calibri"/>
                <a:cs typeface="Calibri"/>
              </a:rPr>
              <a:t>2023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1662" y="5804835"/>
            <a:ext cx="3133090" cy="44446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240" algn="just">
              <a:lnSpc>
                <a:spcPct val="112999"/>
              </a:lnSpc>
              <a:spcBef>
                <a:spcPts val="95"/>
              </a:spcBef>
            </a:pP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бюджет города Невинномысска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зачисляются  100% доходов, поступающих от уплаты  местных налогов: земельного налога и  налога на имущество физических лиц, 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27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- от налога на доходы физических  лиц, 100% - от единого налога на</a:t>
            </a:r>
          </a:p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вмененный доход, единого</a:t>
            </a:r>
          </a:p>
          <a:p>
            <a:pPr marL="12700" marR="21590" algn="just">
              <a:lnSpc>
                <a:spcPct val="112900"/>
              </a:lnSpc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сельскохозяйственного налога и налога,  взимаемого в связи с применением</a:t>
            </a:r>
          </a:p>
          <a:p>
            <a:pPr marL="12700" marR="62230" algn="just">
              <a:lnSpc>
                <a:spcPct val="112900"/>
              </a:lnSpc>
              <a:spcBef>
                <a:spcPts val="10"/>
              </a:spcBef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патентной системы налогообложения, а  также с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1 января 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20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21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года -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15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от</a:t>
            </a:r>
          </a:p>
          <a:p>
            <a:pPr marL="12700" marR="318135" algn="just">
              <a:lnSpc>
                <a:spcPts val="1900"/>
              </a:lnSpc>
              <a:spcBef>
                <a:spcPts val="100"/>
              </a:spcBef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налога,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взимаемого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связи с применением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упрощенной системы налогообложения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.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Кроме того,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бюджет города поступают доходы от акцизов на нефтепродукты и отдельных видов государственной пошлины.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55160" y="5948273"/>
            <a:ext cx="3404490" cy="2995051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algn="just"/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структуре налоговых доходов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бюджета города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наиболее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значительную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долю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(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чуть более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6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1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%)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занимает налог на доходы физических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лиц,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около 23,4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приходится на  земельный налог,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6% на налог на имущество физических лиц, порядка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4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- на  налог, взимаемый в связи с</a:t>
            </a:r>
          </a:p>
          <a:p>
            <a:pPr marL="12700" algn="just"/>
            <a:r>
              <a:rPr sz="1200" dirty="0">
                <a:latin typeface="Century Gothic" panose="020B0502020202020204" pitchFamily="34" charset="0"/>
                <a:cs typeface="Franklin Gothic Book"/>
              </a:rPr>
              <a:t>применением упрощенной системы</a:t>
            </a:r>
          </a:p>
          <a:p>
            <a:pPr marL="12700" marR="52069" algn="just"/>
            <a:r>
              <a:rPr sz="1200" dirty="0">
                <a:latin typeface="Century Gothic" panose="020B0502020202020204" pitchFamily="34" charset="0"/>
                <a:cs typeface="Franklin Gothic Book"/>
              </a:rPr>
              <a:t>налогообложения. </a:t>
            </a:r>
            <a:endParaRPr lang="ru-RU" sz="1200" dirty="0" smtClean="0">
              <a:latin typeface="Century Gothic" panose="020B0502020202020204" pitchFamily="34" charset="0"/>
              <a:cs typeface="Franklin Gothic Book"/>
            </a:endParaRPr>
          </a:p>
          <a:p>
            <a:pPr marL="12700" marR="52069" algn="just"/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Снижение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в 2021 году  поступлений налога на вмененный доход  связано с изменением федерального</a:t>
            </a:r>
          </a:p>
          <a:p>
            <a:pPr marL="12700" algn="just"/>
            <a:r>
              <a:rPr sz="1200" dirty="0">
                <a:latin typeface="Century Gothic" panose="020B0502020202020204" pitchFamily="34" charset="0"/>
                <a:cs typeface="Franklin Gothic Book"/>
              </a:rPr>
              <a:t>законодательства в части отмены</a:t>
            </a:r>
          </a:p>
          <a:p>
            <a:pPr marL="12700" marR="5080" algn="just"/>
            <a:r>
              <a:rPr sz="1200" dirty="0">
                <a:latin typeface="Century Gothic" panose="020B0502020202020204" pitchFamily="34" charset="0"/>
                <a:cs typeface="Franklin Gothic Book"/>
              </a:rPr>
              <a:t>системы налогообложения в виде единого  налога на вмененный доход для  отдельных видов деятельности с 1 января  2021 года.</a:t>
            </a:r>
          </a:p>
        </p:txBody>
      </p:sp>
      <p:sp>
        <p:nvSpPr>
          <p:cNvPr id="21" name="object 21"/>
          <p:cNvSpPr/>
          <p:nvPr/>
        </p:nvSpPr>
        <p:spPr>
          <a:xfrm>
            <a:off x="2789975" y="4771450"/>
            <a:ext cx="358991" cy="192417"/>
          </a:xfrm>
          <a:custGeom>
            <a:avLst/>
            <a:gdLst/>
            <a:ahLst/>
            <a:cxnLst/>
            <a:rect l="l" t="t" r="r" b="b"/>
            <a:pathLst>
              <a:path w="422275" h="47625">
                <a:moveTo>
                  <a:pt x="422147" y="0"/>
                </a:moveTo>
                <a:lnTo>
                  <a:pt x="0" y="0"/>
                </a:lnTo>
                <a:lnTo>
                  <a:pt x="0" y="47244"/>
                </a:lnTo>
                <a:lnTo>
                  <a:pt x="422147" y="47244"/>
                </a:lnTo>
                <a:lnTo>
                  <a:pt x="422147" y="0"/>
                </a:lnTo>
                <a:close/>
              </a:path>
            </a:pathLst>
          </a:custGeom>
          <a:solidFill>
            <a:srgbClr val="FCD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8244" y="5248655"/>
            <a:ext cx="424180" cy="60960"/>
          </a:xfrm>
          <a:custGeom>
            <a:avLst/>
            <a:gdLst/>
            <a:ahLst/>
            <a:cxnLst/>
            <a:rect l="l" t="t" r="r" b="b"/>
            <a:pathLst>
              <a:path w="424180" h="60960">
                <a:moveTo>
                  <a:pt x="423672" y="0"/>
                </a:moveTo>
                <a:lnTo>
                  <a:pt x="0" y="0"/>
                </a:lnTo>
                <a:lnTo>
                  <a:pt x="0" y="60960"/>
                </a:lnTo>
                <a:lnTo>
                  <a:pt x="423672" y="60960"/>
                </a:lnTo>
                <a:lnTo>
                  <a:pt x="423672" y="0"/>
                </a:lnTo>
                <a:close/>
              </a:path>
            </a:pathLst>
          </a:custGeom>
          <a:solidFill>
            <a:srgbClr val="FFE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1936" y="5497067"/>
            <a:ext cx="424180" cy="59690"/>
          </a:xfrm>
          <a:custGeom>
            <a:avLst/>
            <a:gdLst/>
            <a:ahLst/>
            <a:cxnLst/>
            <a:rect l="l" t="t" r="r" b="b"/>
            <a:pathLst>
              <a:path w="424180" h="59689">
                <a:moveTo>
                  <a:pt x="423672" y="0"/>
                </a:moveTo>
                <a:lnTo>
                  <a:pt x="0" y="0"/>
                </a:lnTo>
                <a:lnTo>
                  <a:pt x="0" y="59436"/>
                </a:lnTo>
                <a:lnTo>
                  <a:pt x="423672" y="59436"/>
                </a:lnTo>
                <a:lnTo>
                  <a:pt x="423672" y="0"/>
                </a:lnTo>
                <a:close/>
              </a:path>
            </a:pathLst>
          </a:custGeom>
          <a:solidFill>
            <a:srgbClr val="FFE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95627" y="5588507"/>
            <a:ext cx="424180" cy="64135"/>
          </a:xfrm>
          <a:custGeom>
            <a:avLst/>
            <a:gdLst/>
            <a:ahLst/>
            <a:cxnLst/>
            <a:rect l="l" t="t" r="r" b="b"/>
            <a:pathLst>
              <a:path w="424180" h="64135">
                <a:moveTo>
                  <a:pt x="423672" y="0"/>
                </a:moveTo>
                <a:lnTo>
                  <a:pt x="0" y="0"/>
                </a:lnTo>
                <a:lnTo>
                  <a:pt x="0" y="64008"/>
                </a:lnTo>
                <a:lnTo>
                  <a:pt x="423672" y="64008"/>
                </a:lnTo>
                <a:lnTo>
                  <a:pt x="423672" y="0"/>
                </a:lnTo>
                <a:close/>
              </a:path>
            </a:pathLst>
          </a:custGeom>
          <a:solidFill>
            <a:srgbClr val="FFE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79320" y="5670803"/>
            <a:ext cx="424180" cy="64135"/>
          </a:xfrm>
          <a:custGeom>
            <a:avLst/>
            <a:gdLst/>
            <a:ahLst/>
            <a:cxnLst/>
            <a:rect l="l" t="t" r="r" b="b"/>
            <a:pathLst>
              <a:path w="424180" h="64135">
                <a:moveTo>
                  <a:pt x="423672" y="0"/>
                </a:moveTo>
                <a:lnTo>
                  <a:pt x="0" y="0"/>
                </a:lnTo>
                <a:lnTo>
                  <a:pt x="0" y="64007"/>
                </a:lnTo>
                <a:lnTo>
                  <a:pt x="423672" y="64007"/>
                </a:lnTo>
                <a:lnTo>
                  <a:pt x="423672" y="0"/>
                </a:lnTo>
                <a:close/>
              </a:path>
            </a:pathLst>
          </a:custGeom>
          <a:solidFill>
            <a:srgbClr val="FFE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64535" y="5602223"/>
            <a:ext cx="422275" cy="66040"/>
          </a:xfrm>
          <a:custGeom>
            <a:avLst/>
            <a:gdLst/>
            <a:ahLst/>
            <a:cxnLst/>
            <a:rect l="l" t="t" r="r" b="b"/>
            <a:pathLst>
              <a:path w="422275" h="66039">
                <a:moveTo>
                  <a:pt x="422147" y="0"/>
                </a:moveTo>
                <a:lnTo>
                  <a:pt x="0" y="0"/>
                </a:lnTo>
                <a:lnTo>
                  <a:pt x="0" y="65532"/>
                </a:lnTo>
                <a:lnTo>
                  <a:pt x="422147" y="65532"/>
                </a:lnTo>
                <a:lnTo>
                  <a:pt x="422147" y="0"/>
                </a:lnTo>
                <a:close/>
              </a:path>
            </a:pathLst>
          </a:custGeom>
          <a:solidFill>
            <a:srgbClr val="FFE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8995" y="2324099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60">
                <a:moveTo>
                  <a:pt x="0" y="0"/>
                </a:moveTo>
                <a:lnTo>
                  <a:pt x="291846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28244" y="2327147"/>
            <a:ext cx="424180" cy="730969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83820">
              <a:lnSpc>
                <a:spcPct val="100000"/>
              </a:lnSpc>
              <a:spcBef>
                <a:spcPts val="894"/>
              </a:spcBef>
            </a:pPr>
            <a:r>
              <a:rPr lang="ru-RU" sz="1000" spc="-5" dirty="0" smtClean="0">
                <a:latin typeface="Calibri"/>
                <a:cs typeface="Calibri"/>
              </a:rPr>
              <a:t>479,8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1936" y="2327147"/>
            <a:ext cx="424180" cy="807913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83820">
              <a:lnSpc>
                <a:spcPct val="100000"/>
              </a:lnSpc>
            </a:pPr>
            <a:r>
              <a:rPr lang="ru-RU" sz="1000" spc="-5" dirty="0" smtClean="0">
                <a:latin typeface="Calibri"/>
                <a:cs typeface="Calibri"/>
              </a:rPr>
              <a:t>510,9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95627" y="2327147"/>
            <a:ext cx="424180" cy="846386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83820">
              <a:lnSpc>
                <a:spcPct val="100000"/>
              </a:lnSpc>
              <a:spcBef>
                <a:spcPts val="605"/>
              </a:spcBef>
            </a:pPr>
            <a:r>
              <a:rPr lang="ru-RU" sz="1000" spc="-5" dirty="0" smtClean="0">
                <a:latin typeface="Calibri"/>
                <a:cs typeface="Calibri"/>
              </a:rPr>
              <a:t>527,8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79320" y="2327147"/>
            <a:ext cx="424180" cy="872034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  <a:spcBef>
                <a:spcPts val="840"/>
              </a:spcBef>
            </a:pPr>
            <a:r>
              <a:rPr lang="ru-RU" sz="1000" spc="-5" dirty="0" smtClean="0">
                <a:latin typeface="Calibri"/>
                <a:cs typeface="Calibri"/>
              </a:rPr>
              <a:t>546,2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64535" y="2327147"/>
            <a:ext cx="422275" cy="900246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83185">
              <a:lnSpc>
                <a:spcPct val="100000"/>
              </a:lnSpc>
            </a:pPr>
            <a:r>
              <a:rPr lang="ru-RU" sz="1000" spc="-5" dirty="0" smtClean="0">
                <a:latin typeface="Calibri"/>
                <a:cs typeface="Calibri"/>
              </a:rPr>
              <a:t>563,3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1389" y="3174389"/>
            <a:ext cx="424180" cy="226985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7239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570"/>
              </a:spcBef>
            </a:pPr>
            <a:r>
              <a:rPr lang="ru-RU" sz="1000" spc="-5" dirty="0" smtClean="0">
                <a:latin typeface="Calibri"/>
                <a:cs typeface="Calibri"/>
              </a:rPr>
              <a:t>162,1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5077" y="3275697"/>
            <a:ext cx="424180" cy="421910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8509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670"/>
              </a:spcBef>
            </a:pPr>
            <a:r>
              <a:rPr lang="ru-RU" sz="1000" spc="-5" dirty="0" smtClean="0">
                <a:latin typeface="Calibri"/>
                <a:cs typeface="Calibri"/>
              </a:rPr>
              <a:t>189,2</a:t>
            </a:r>
          </a:p>
          <a:p>
            <a:pPr marL="83820">
              <a:lnSpc>
                <a:spcPct val="100000"/>
              </a:lnSpc>
              <a:spcBef>
                <a:spcPts val="670"/>
              </a:spcBef>
            </a:pPr>
            <a:endParaRPr sz="6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71290" y="3326929"/>
            <a:ext cx="424180" cy="453329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8572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675"/>
              </a:spcBef>
            </a:pPr>
            <a:r>
              <a:rPr lang="ru-RU" sz="1000" spc="-5" dirty="0" smtClean="0">
                <a:latin typeface="Calibri"/>
                <a:cs typeface="Calibri"/>
              </a:rPr>
              <a:t>199,4</a:t>
            </a:r>
          </a:p>
          <a:p>
            <a:pPr marL="83820">
              <a:lnSpc>
                <a:spcPct val="100000"/>
              </a:lnSpc>
              <a:spcBef>
                <a:spcPts val="675"/>
              </a:spcBef>
            </a:pPr>
            <a:endParaRPr sz="8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77858" y="3323362"/>
            <a:ext cx="424180" cy="454612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86995" rIns="0" bIns="0" rtlCol="0">
            <a:spAutoFit/>
          </a:bodyPr>
          <a:lstStyle/>
          <a:p>
            <a:pPr marL="84455">
              <a:lnSpc>
                <a:spcPct val="100000"/>
              </a:lnSpc>
              <a:spcBef>
                <a:spcPts val="685"/>
              </a:spcBef>
            </a:pPr>
            <a:r>
              <a:rPr lang="ru-RU" sz="1000" spc="-5" dirty="0" smtClean="0">
                <a:latin typeface="Calibri"/>
                <a:cs typeface="Calibri"/>
              </a:rPr>
              <a:t>199,4</a:t>
            </a:r>
          </a:p>
          <a:p>
            <a:pPr marL="84455">
              <a:lnSpc>
                <a:spcPct val="100000"/>
              </a:lnSpc>
              <a:spcBef>
                <a:spcPts val="685"/>
              </a:spcBef>
            </a:pPr>
            <a:endParaRPr sz="8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64535" y="3426205"/>
            <a:ext cx="422275" cy="457176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89535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705"/>
              </a:spcBef>
            </a:pPr>
            <a:r>
              <a:rPr lang="ru-RU" sz="1000" spc="-5" dirty="0" smtClean="0">
                <a:latin typeface="Calibri"/>
                <a:cs typeface="Calibri"/>
              </a:rPr>
              <a:t>199,4</a:t>
            </a:r>
          </a:p>
          <a:p>
            <a:pPr marL="83185">
              <a:lnSpc>
                <a:spcPct val="100000"/>
              </a:lnSpc>
              <a:spcBef>
                <a:spcPts val="705"/>
              </a:spcBef>
            </a:pPr>
            <a:endParaRPr sz="8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2452" y="3632615"/>
            <a:ext cx="424180" cy="176330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22225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175"/>
              </a:spcBef>
            </a:pPr>
            <a:r>
              <a:rPr lang="ru-RU" sz="1000" spc="-5" dirty="0" smtClean="0">
                <a:latin typeface="Calibri"/>
                <a:cs typeface="Calibri"/>
              </a:rPr>
              <a:t>59,7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68037" y="3844446"/>
            <a:ext cx="424180" cy="189796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35560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280"/>
              </a:spcBef>
            </a:pPr>
            <a:r>
              <a:rPr lang="ru-RU" sz="1000" spc="-5" dirty="0" smtClean="0">
                <a:latin typeface="Calibri"/>
                <a:cs typeface="Calibri"/>
              </a:rPr>
              <a:t>46,0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71290" y="3902343"/>
            <a:ext cx="424180" cy="194925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4064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320"/>
              </a:spcBef>
            </a:pPr>
            <a:r>
              <a:rPr lang="ru-RU" sz="1000" spc="-5" dirty="0" smtClean="0">
                <a:latin typeface="Calibri"/>
                <a:cs typeface="Calibri"/>
              </a:rPr>
              <a:t>10,8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4266" y="4330760"/>
            <a:ext cx="424180" cy="131445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0" rIns="0" bIns="0" rtlCol="0">
            <a:spAutoFit/>
          </a:bodyPr>
          <a:lstStyle/>
          <a:p>
            <a:pPr marL="144780">
              <a:lnSpc>
                <a:spcPts val="1030"/>
              </a:lnSpc>
            </a:pPr>
            <a:r>
              <a:rPr lang="ru-RU" sz="1000" spc="-5" dirty="0" smtClean="0">
                <a:latin typeface="Calibri"/>
                <a:cs typeface="Calibri"/>
              </a:rPr>
              <a:t>40,5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59380" y="4420569"/>
            <a:ext cx="424180" cy="162224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8255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65"/>
              </a:spcBef>
            </a:pPr>
            <a:r>
              <a:rPr lang="ru-RU" sz="1000" spc="-5" dirty="0" smtClean="0">
                <a:latin typeface="Calibri"/>
                <a:cs typeface="Calibri"/>
              </a:rPr>
              <a:t>40,8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33236" y="4552067"/>
            <a:ext cx="424180" cy="162865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889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70"/>
              </a:spcBef>
            </a:pPr>
            <a:r>
              <a:rPr lang="ru-RU" sz="1000" spc="-5" dirty="0" smtClean="0">
                <a:latin typeface="Calibri"/>
                <a:cs typeface="Calibri"/>
              </a:rPr>
              <a:t>49,0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62093" y="4633179"/>
            <a:ext cx="424180" cy="163506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9525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75"/>
              </a:spcBef>
            </a:pPr>
            <a:r>
              <a:rPr lang="ru-RU" sz="1000" spc="-5" dirty="0" smtClean="0">
                <a:latin typeface="Calibri"/>
                <a:cs typeface="Calibri"/>
              </a:rPr>
              <a:t>49,0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823416" y="4768340"/>
            <a:ext cx="36432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49,0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692418" y="5215144"/>
            <a:ext cx="424180" cy="154305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0" rIns="0" bIns="0" rtlCol="0">
            <a:spAutoFit/>
          </a:bodyPr>
          <a:lstStyle/>
          <a:p>
            <a:pPr marL="145415">
              <a:lnSpc>
                <a:spcPts val="1150"/>
              </a:lnSpc>
            </a:pPr>
            <a:r>
              <a:rPr lang="ru-RU" sz="1000" spc="-5" dirty="0" smtClean="0">
                <a:latin typeface="Calibri"/>
                <a:cs typeface="Calibri"/>
              </a:rPr>
              <a:t>35,1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098284" y="5106351"/>
            <a:ext cx="422275" cy="155575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ts val="1155"/>
              </a:lnSpc>
            </a:pPr>
            <a:r>
              <a:rPr lang="ru-RU" sz="1000" spc="-5" dirty="0" smtClean="0">
                <a:latin typeface="Calibri"/>
                <a:cs typeface="Calibri"/>
              </a:rPr>
              <a:t>33,8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60628" y="5184139"/>
            <a:ext cx="29179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31,1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34288" y="5431282"/>
            <a:ext cx="3287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31,4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629917" y="5524880"/>
            <a:ext cx="31686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33,4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213608" y="5607557"/>
            <a:ext cx="31712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34,9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797301" y="5539232"/>
            <a:ext cx="3175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35,7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49986" y="1878583"/>
            <a:ext cx="378460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Calibri"/>
                <a:cs typeface="Calibri"/>
              </a:rPr>
              <a:t>2019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(</a:t>
            </a:r>
            <a:r>
              <a:rPr sz="1050" spc="-5" dirty="0">
                <a:latin typeface="Calibri"/>
                <a:cs typeface="Calibri"/>
              </a:rPr>
              <a:t>Ф</a:t>
            </a:r>
            <a:r>
              <a:rPr sz="1050" dirty="0">
                <a:latin typeface="Calibri"/>
                <a:cs typeface="Calibri"/>
              </a:rPr>
              <a:t>акт)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956259" y="1878583"/>
            <a:ext cx="2307590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3335" algn="ctr">
              <a:lnSpc>
                <a:spcPct val="100000"/>
              </a:lnSpc>
              <a:spcBef>
                <a:spcPts val="105"/>
              </a:spcBef>
              <a:tabLst>
                <a:tab pos="583565" algn="l"/>
                <a:tab pos="1167130" algn="l"/>
                <a:tab pos="1751330" algn="l"/>
              </a:tabLst>
            </a:pPr>
            <a:r>
              <a:rPr sz="1050" dirty="0" smtClean="0">
                <a:latin typeface="Calibri"/>
                <a:cs typeface="Calibri"/>
              </a:rPr>
              <a:t>20</a:t>
            </a:r>
            <a:r>
              <a:rPr lang="ru-RU" sz="1050" dirty="0" smtClean="0">
                <a:latin typeface="Calibri"/>
                <a:cs typeface="Calibri"/>
              </a:rPr>
              <a:t>20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dirty="0" smtClean="0">
                <a:latin typeface="Calibri"/>
                <a:cs typeface="Calibri"/>
              </a:rPr>
              <a:t>20</a:t>
            </a:r>
            <a:r>
              <a:rPr lang="ru-RU" sz="1050" dirty="0" smtClean="0">
                <a:latin typeface="Calibri"/>
                <a:cs typeface="Calibri"/>
              </a:rPr>
              <a:t>21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dirty="0" smtClean="0">
                <a:latin typeface="Calibri"/>
                <a:cs typeface="Calibri"/>
              </a:rPr>
              <a:t>20</a:t>
            </a:r>
            <a:r>
              <a:rPr lang="ru-RU" sz="1050" dirty="0" smtClean="0">
                <a:latin typeface="Calibri"/>
                <a:cs typeface="Calibri"/>
              </a:rPr>
              <a:t>22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lang="ru-RU" sz="1050" dirty="0" smtClean="0"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(Оценка)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(Прогноз)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(Прогноз)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(Прогноз)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3271520" y="2908807"/>
            <a:ext cx="1148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Налог</a:t>
            </a:r>
            <a:r>
              <a:rPr sz="1200" b="1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на</a:t>
            </a:r>
            <a:r>
              <a:rPr sz="1200" b="1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доходы </a:t>
            </a:r>
            <a:r>
              <a:rPr sz="1200" b="1" spc="-2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физ</a:t>
            </a:r>
            <a:r>
              <a:rPr sz="1200" b="1" spc="5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чес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их</a:t>
            </a:r>
            <a:r>
              <a:rPr sz="1200" b="1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лиц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310830" y="3459386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Земельный</a:t>
            </a:r>
            <a:r>
              <a:rPr sz="1200" b="1" spc="-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налог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263849" y="4038434"/>
            <a:ext cx="28467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1200" b="1" spc="-5" dirty="0" smtClean="0">
                <a:solidFill>
                  <a:srgbClr val="7E7E7E"/>
                </a:solidFill>
                <a:latin typeface="Calibri"/>
                <a:cs typeface="Calibri"/>
              </a:rPr>
              <a:t>Единый налог на вмененный доход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31866" y="4584476"/>
            <a:ext cx="2476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Налог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на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имущество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физических</a:t>
            </a:r>
            <a:r>
              <a:rPr sz="1200" b="1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лиц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271520" y="5507481"/>
            <a:ext cx="1813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Прочие</a:t>
            </a:r>
            <a:r>
              <a:rPr sz="1200" b="1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налоговые</a:t>
            </a:r>
            <a:r>
              <a:rPr sz="1200" b="1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доходы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38708" y="1479930"/>
            <a:ext cx="32829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772,3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34288" y="1383029"/>
            <a:ext cx="32829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818,3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29917" y="1337564"/>
            <a:ext cx="32829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853,2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225801" y="1297940"/>
            <a:ext cx="32829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863,3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821304" y="1330197"/>
            <a:ext cx="32829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882,5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859528" y="508253"/>
            <a:ext cx="3696971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Налоговые</a:t>
            </a:r>
            <a:r>
              <a:rPr sz="1200" b="1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доходы</a:t>
            </a:r>
            <a:r>
              <a:rPr sz="1200" b="1" spc="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-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обязательные</a:t>
            </a:r>
            <a:r>
              <a:rPr sz="1100" spc="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безвозмездные </a:t>
            </a:r>
            <a:r>
              <a:rPr sz="1100" spc="-254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безвозвратные</a:t>
            </a:r>
            <a:r>
              <a:rPr sz="11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платежи</a:t>
            </a:r>
            <a:r>
              <a:rPr sz="1100" spc="-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физических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юридических</a:t>
            </a:r>
            <a:r>
              <a:rPr sz="1100" spc="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лиц,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поступающие</a:t>
            </a:r>
            <a:r>
              <a:rPr sz="1100" spc="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бюджеты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81" name="object 8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4535" y="470403"/>
            <a:ext cx="334202" cy="402336"/>
          </a:xfrm>
          <a:prstGeom prst="rect">
            <a:avLst/>
          </a:prstGeom>
        </p:spPr>
      </p:pic>
      <p:graphicFrame>
        <p:nvGraphicFramePr>
          <p:cNvPr id="82" name="Диаграмма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609375"/>
              </p:ext>
            </p:extLst>
          </p:nvPr>
        </p:nvGraphicFramePr>
        <p:xfrm>
          <a:off x="99561" y="1484515"/>
          <a:ext cx="3360681" cy="767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3" name="Блок-схема: узел 82"/>
          <p:cNvSpPr/>
          <p:nvPr/>
        </p:nvSpPr>
        <p:spPr>
          <a:xfrm>
            <a:off x="537196" y="1749391"/>
            <a:ext cx="157154" cy="15544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Блок-схема: узел 83"/>
          <p:cNvSpPr/>
          <p:nvPr/>
        </p:nvSpPr>
        <p:spPr>
          <a:xfrm>
            <a:off x="1144625" y="1706465"/>
            <a:ext cx="157154" cy="15544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Блок-схема: узел 84"/>
          <p:cNvSpPr/>
          <p:nvPr/>
        </p:nvSpPr>
        <p:spPr>
          <a:xfrm>
            <a:off x="1751392" y="1650729"/>
            <a:ext cx="157154" cy="15544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Блок-схема: узел 85"/>
          <p:cNvSpPr/>
          <p:nvPr/>
        </p:nvSpPr>
        <p:spPr>
          <a:xfrm>
            <a:off x="2396942" y="1641973"/>
            <a:ext cx="157154" cy="15544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Блок-схема: узел 86"/>
          <p:cNvSpPr/>
          <p:nvPr/>
        </p:nvSpPr>
        <p:spPr>
          <a:xfrm>
            <a:off x="3005589" y="1612531"/>
            <a:ext cx="157154" cy="155448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object 63"/>
          <p:cNvSpPr txBox="1"/>
          <p:nvPr/>
        </p:nvSpPr>
        <p:spPr>
          <a:xfrm>
            <a:off x="3328796" y="4921784"/>
            <a:ext cx="278175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solidFill>
                  <a:srgbClr val="7E7E7E"/>
                </a:solidFill>
                <a:latin typeface="Calibri"/>
                <a:cs typeface="Calibri"/>
              </a:rPr>
              <a:t>Налог, взимаемый в связи с применением упрощенной системы налогообложения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9" name="object 52"/>
          <p:cNvSpPr txBox="1"/>
          <p:nvPr/>
        </p:nvSpPr>
        <p:spPr>
          <a:xfrm>
            <a:off x="1451630" y="4999591"/>
            <a:ext cx="422275" cy="155575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ts val="1155"/>
              </a:lnSpc>
            </a:pPr>
            <a:r>
              <a:rPr lang="ru-RU" sz="1000" spc="-5" dirty="0" smtClean="0">
                <a:latin typeface="Calibri"/>
                <a:cs typeface="Calibri"/>
              </a:rPr>
              <a:t>32,8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08399"/>
            <a:ext cx="7559040" cy="11936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85838" y="10177677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 smtClean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lang="ru-RU" sz="1600" spc="-15" dirty="0" smtClean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3973" y="276606"/>
            <a:ext cx="311943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entury Gothic" panose="020B0502020202020204" pitchFamily="34" charset="0"/>
                <a:cs typeface="Segoe UI"/>
              </a:rPr>
              <a:t>Неналоговые</a:t>
            </a:r>
            <a:r>
              <a:rPr sz="2000" b="1" spc="-8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доходы </a:t>
            </a:r>
            <a:r>
              <a:rPr sz="2000" b="1" spc="-53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2000" b="1" spc="-4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города,</a:t>
            </a:r>
            <a:endParaRPr sz="20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983" y="5813526"/>
            <a:ext cx="3328035" cy="3355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4775" algn="just">
              <a:lnSpc>
                <a:spcPct val="112900"/>
              </a:lnSpc>
              <a:spcBef>
                <a:spcPts val="9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Неналоговые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10" dirty="0" smtClean="0">
                <a:latin typeface="Century Gothic" panose="020B0502020202020204" pitchFamily="34" charset="0"/>
                <a:cs typeface="Franklin Gothic Book"/>
              </a:rPr>
              <a:t>доходы</a:t>
            </a:r>
            <a:r>
              <a:rPr sz="1200" spc="-1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составляют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порядка</a:t>
            </a:r>
            <a:r>
              <a:rPr sz="1200" spc="-34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5-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7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</a:t>
            </a:r>
            <a:r>
              <a:rPr sz="1200" spc="-1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общего</a:t>
            </a:r>
            <a:r>
              <a:rPr sz="1200" spc="-2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объема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доходов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бюджета</a:t>
            </a:r>
          </a:p>
          <a:p>
            <a:pPr marL="12700" marR="132080" algn="just">
              <a:lnSpc>
                <a:spcPct val="1129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города.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структуре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неналоговых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10" dirty="0" smtClean="0">
                <a:latin typeface="Century Gothic" panose="020B0502020202020204" pitchFamily="34" charset="0"/>
                <a:cs typeface="Franklin Gothic Book"/>
              </a:rPr>
              <a:t>доходов</a:t>
            </a:r>
            <a:r>
              <a:rPr sz="1200" spc="-1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34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основную</a:t>
            </a:r>
            <a:r>
              <a:rPr sz="1200" spc="-5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долю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 smtClean="0">
                <a:latin typeface="Century Gothic" panose="020B0502020202020204" pitchFamily="34" charset="0"/>
                <a:cs typeface="Franklin Gothic Book"/>
              </a:rPr>
              <a:t>(</a:t>
            </a:r>
            <a:r>
              <a:rPr lang="ru-RU" sz="1200" spc="-10" dirty="0" smtClean="0">
                <a:latin typeface="Century Gothic" panose="020B0502020202020204" pitchFamily="34" charset="0"/>
                <a:cs typeface="Franklin Gothic Book"/>
              </a:rPr>
              <a:t>около</a:t>
            </a:r>
            <a:r>
              <a:rPr sz="1200" spc="-1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90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%)</a:t>
            </a:r>
            <a:r>
              <a:rPr sz="1200" spc="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занимают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38735" algn="just">
              <a:lnSpc>
                <a:spcPct val="112900"/>
              </a:lnSpc>
              <a:spcBef>
                <a:spcPts val="15"/>
              </a:spcBef>
            </a:pP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доходы 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от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использования и продажи 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имущества (арендная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плата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за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земельные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участки,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находящиеся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в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муниципальной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собственности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земельные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участки,</a:t>
            </a:r>
          </a:p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государственная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собственность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на</a:t>
            </a:r>
          </a:p>
          <a:p>
            <a:pPr marL="12700" marR="5080" algn="just">
              <a:lnSpc>
                <a:spcPct val="112900"/>
              </a:lnSpc>
              <a:spcBef>
                <a:spcPts val="15"/>
              </a:spcBef>
            </a:pP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которые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не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разграничена, </a:t>
            </a:r>
            <a:r>
              <a:rPr lang="ru-RU" sz="1200" spc="-10" dirty="0" smtClean="0">
                <a:latin typeface="Century Gothic" panose="020B0502020202020204" pitchFamily="34" charset="0"/>
                <a:cs typeface="Franklin Gothic Book"/>
              </a:rPr>
              <a:t>доходы от сдачи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аренду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имущества, составляющего казну городских округов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,</a:t>
            </a:r>
            <a:r>
              <a:rPr lang="ru-RU" sz="12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дивиденды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33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по акциям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,</a:t>
            </a:r>
            <a:r>
              <a:rPr sz="1200" spc="-1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находящимся</a:t>
            </a:r>
            <a:r>
              <a:rPr sz="1200" spc="-4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в</a:t>
            </a:r>
          </a:p>
          <a:p>
            <a:pPr marL="12700" algn="just">
              <a:lnSpc>
                <a:spcPct val="100000"/>
              </a:lnSpc>
              <a:spcBef>
                <a:spcPts val="22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муниципальной</a:t>
            </a:r>
            <a:r>
              <a:rPr sz="1200" spc="-2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собственности,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доходы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 от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48810" y="5813526"/>
            <a:ext cx="3339465" cy="22130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2900"/>
              </a:lnSpc>
              <a:spcBef>
                <a:spcPts val="95"/>
              </a:spcBef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перечисления части прибыли, остающейся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после</a:t>
            </a:r>
            <a:r>
              <a:rPr sz="1200" spc="-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уплаты</a:t>
            </a:r>
            <a:r>
              <a:rPr sz="1200" spc="-4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налогов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иных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обязательных </a:t>
            </a:r>
            <a:r>
              <a:rPr sz="1200" spc="-3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платежей</a:t>
            </a:r>
            <a:r>
              <a:rPr sz="1200" spc="-4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муниципальных</a:t>
            </a:r>
            <a:r>
              <a:rPr sz="1200" spc="-5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унитарных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00000"/>
              </a:lnSpc>
              <a:spcBef>
                <a:spcPts val="219"/>
              </a:spcBef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предприятий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 err="1">
                <a:latin typeface="Century Gothic" panose="020B0502020202020204" pitchFamily="34" charset="0"/>
                <a:cs typeface="Franklin Gothic Book"/>
              </a:rPr>
              <a:t>пр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.).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0,7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%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неналоговых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доходов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приходится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на </a:t>
            </a:r>
            <a:r>
              <a:rPr sz="1200" spc="-3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штрафы, санкции, возмещение ущерба, 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4-6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%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составляют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платежи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за пользование 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природными</a:t>
            </a:r>
            <a:r>
              <a:rPr sz="1200" spc="-2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ресурсами</a:t>
            </a:r>
            <a:r>
              <a:rPr sz="1200" spc="-3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 доходы</a:t>
            </a:r>
            <a:r>
              <a:rPr sz="1200" spc="-3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от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302260">
              <a:lnSpc>
                <a:spcPct val="112900"/>
              </a:lnSpc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оказания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платных</a:t>
            </a:r>
            <a:r>
              <a:rPr sz="1200" spc="-5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услуг</a:t>
            </a:r>
            <a:r>
              <a:rPr sz="1200" spc="-4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 компенсации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затрат.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35545" y="1018108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17950" y="3022974"/>
            <a:ext cx="424180" cy="208915"/>
          </a:xfrm>
          <a:custGeom>
            <a:avLst/>
            <a:gdLst/>
            <a:ahLst/>
            <a:cxnLst/>
            <a:rect l="l" t="t" r="r" b="b"/>
            <a:pathLst>
              <a:path w="424179" h="208914">
                <a:moveTo>
                  <a:pt x="423672" y="0"/>
                </a:moveTo>
                <a:lnTo>
                  <a:pt x="0" y="0"/>
                </a:lnTo>
                <a:lnTo>
                  <a:pt x="0" y="208787"/>
                </a:lnTo>
                <a:lnTo>
                  <a:pt x="423672" y="208787"/>
                </a:lnTo>
                <a:lnTo>
                  <a:pt x="423672" y="0"/>
                </a:lnTo>
                <a:close/>
              </a:path>
            </a:pathLst>
          </a:custGeom>
          <a:solidFill>
            <a:srgbClr val="FBBE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2727" y="3622003"/>
            <a:ext cx="422276" cy="206792"/>
          </a:xfrm>
          <a:custGeom>
            <a:avLst/>
            <a:gdLst/>
            <a:ahLst/>
            <a:cxnLst/>
            <a:rect l="l" t="t" r="r" b="b"/>
            <a:pathLst>
              <a:path w="424179" h="55245">
                <a:moveTo>
                  <a:pt x="423672" y="0"/>
                </a:moveTo>
                <a:lnTo>
                  <a:pt x="0" y="0"/>
                </a:lnTo>
                <a:lnTo>
                  <a:pt x="0" y="54863"/>
                </a:lnTo>
                <a:lnTo>
                  <a:pt x="423672" y="54863"/>
                </a:lnTo>
                <a:lnTo>
                  <a:pt x="423672" y="0"/>
                </a:lnTo>
                <a:close/>
              </a:path>
            </a:pathLst>
          </a:custGeom>
          <a:solidFill>
            <a:srgbClr val="FBC8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flipV="1">
            <a:off x="5108447" y="3824833"/>
            <a:ext cx="423801" cy="65023"/>
          </a:xfrm>
          <a:custGeom>
            <a:avLst/>
            <a:gdLst/>
            <a:ahLst/>
            <a:cxnLst/>
            <a:rect l="l" t="t" r="r" b="b"/>
            <a:pathLst>
              <a:path w="424179" h="47625">
                <a:moveTo>
                  <a:pt x="423672" y="0"/>
                </a:moveTo>
                <a:lnTo>
                  <a:pt x="0" y="0"/>
                </a:lnTo>
                <a:lnTo>
                  <a:pt x="0" y="47244"/>
                </a:lnTo>
                <a:lnTo>
                  <a:pt x="423672" y="47244"/>
                </a:lnTo>
                <a:lnTo>
                  <a:pt x="423672" y="0"/>
                </a:lnTo>
                <a:close/>
              </a:path>
            </a:pathLst>
          </a:custGeom>
          <a:solidFill>
            <a:srgbClr val="FBC8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flipV="1">
            <a:off x="5693664" y="3889857"/>
            <a:ext cx="480441" cy="78159"/>
          </a:xfrm>
          <a:custGeom>
            <a:avLst/>
            <a:gdLst/>
            <a:ahLst/>
            <a:cxnLst/>
            <a:rect l="l" t="t" r="r" b="b"/>
            <a:pathLst>
              <a:path w="422275" h="47625">
                <a:moveTo>
                  <a:pt x="422148" y="0"/>
                </a:moveTo>
                <a:lnTo>
                  <a:pt x="0" y="0"/>
                </a:lnTo>
                <a:lnTo>
                  <a:pt x="0" y="47244"/>
                </a:lnTo>
                <a:lnTo>
                  <a:pt x="422148" y="47244"/>
                </a:lnTo>
                <a:lnTo>
                  <a:pt x="422148" y="0"/>
                </a:lnTo>
                <a:close/>
              </a:path>
            </a:pathLst>
          </a:custGeom>
          <a:solidFill>
            <a:srgbClr val="FBC8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3249" y="3997304"/>
            <a:ext cx="444360" cy="87081"/>
          </a:xfrm>
          <a:custGeom>
            <a:avLst/>
            <a:gdLst/>
            <a:ahLst/>
            <a:cxnLst/>
            <a:rect l="l" t="t" r="r" b="b"/>
            <a:pathLst>
              <a:path w="422275" h="48895">
                <a:moveTo>
                  <a:pt x="422148" y="0"/>
                </a:moveTo>
                <a:lnTo>
                  <a:pt x="0" y="0"/>
                </a:lnTo>
                <a:lnTo>
                  <a:pt x="0" y="48767"/>
                </a:lnTo>
                <a:lnTo>
                  <a:pt x="422148" y="48767"/>
                </a:lnTo>
                <a:lnTo>
                  <a:pt x="422148" y="0"/>
                </a:lnTo>
                <a:close/>
              </a:path>
            </a:pathLst>
          </a:custGeom>
          <a:solidFill>
            <a:srgbClr val="FBC8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41064" y="4131550"/>
            <a:ext cx="438652" cy="149885"/>
          </a:xfrm>
          <a:custGeom>
            <a:avLst/>
            <a:gdLst/>
            <a:ahLst/>
            <a:cxnLst/>
            <a:rect l="l" t="t" r="r" b="b"/>
            <a:pathLst>
              <a:path w="424179" h="60960">
                <a:moveTo>
                  <a:pt x="423672" y="0"/>
                </a:moveTo>
                <a:lnTo>
                  <a:pt x="0" y="0"/>
                </a:lnTo>
                <a:lnTo>
                  <a:pt x="0" y="60960"/>
                </a:lnTo>
                <a:lnTo>
                  <a:pt x="423672" y="60960"/>
                </a:lnTo>
                <a:lnTo>
                  <a:pt x="423672" y="0"/>
                </a:lnTo>
                <a:close/>
              </a:path>
            </a:pathLst>
          </a:custGeom>
          <a:solidFill>
            <a:srgbClr val="FCD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39117" y="4466245"/>
            <a:ext cx="424180" cy="95258"/>
          </a:xfrm>
          <a:custGeom>
            <a:avLst/>
            <a:gdLst/>
            <a:ahLst/>
            <a:cxnLst/>
            <a:rect l="l" t="t" r="r" b="b"/>
            <a:pathLst>
              <a:path w="424179" h="35560">
                <a:moveTo>
                  <a:pt x="423672" y="0"/>
                </a:moveTo>
                <a:lnTo>
                  <a:pt x="0" y="0"/>
                </a:lnTo>
                <a:lnTo>
                  <a:pt x="0" y="35051"/>
                </a:lnTo>
                <a:lnTo>
                  <a:pt x="423672" y="35051"/>
                </a:lnTo>
                <a:lnTo>
                  <a:pt x="423672" y="0"/>
                </a:lnTo>
                <a:close/>
              </a:path>
            </a:pathLst>
          </a:custGeom>
          <a:solidFill>
            <a:srgbClr val="FCD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 flipV="1">
            <a:off x="5701648" y="4581869"/>
            <a:ext cx="422275" cy="59393"/>
          </a:xfrm>
          <a:custGeom>
            <a:avLst/>
            <a:gdLst/>
            <a:ahLst/>
            <a:cxnLst/>
            <a:rect l="l" t="t" r="r" b="b"/>
            <a:pathLst>
              <a:path w="422275" h="33654">
                <a:moveTo>
                  <a:pt x="422148" y="0"/>
                </a:moveTo>
                <a:lnTo>
                  <a:pt x="0" y="0"/>
                </a:lnTo>
                <a:lnTo>
                  <a:pt x="0" y="33528"/>
                </a:lnTo>
                <a:lnTo>
                  <a:pt x="422148" y="33528"/>
                </a:lnTo>
                <a:lnTo>
                  <a:pt x="422148" y="0"/>
                </a:lnTo>
                <a:close/>
              </a:path>
            </a:pathLst>
          </a:custGeom>
          <a:solidFill>
            <a:srgbClr val="FCD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33249" y="4610422"/>
            <a:ext cx="470652" cy="47366"/>
          </a:xfrm>
          <a:custGeom>
            <a:avLst/>
            <a:gdLst/>
            <a:ahLst/>
            <a:cxnLst/>
            <a:rect l="l" t="t" r="r" b="b"/>
            <a:pathLst>
              <a:path w="422275" h="35560">
                <a:moveTo>
                  <a:pt x="422148" y="0"/>
                </a:moveTo>
                <a:lnTo>
                  <a:pt x="0" y="0"/>
                </a:lnTo>
                <a:lnTo>
                  <a:pt x="0" y="35051"/>
                </a:lnTo>
                <a:lnTo>
                  <a:pt x="422148" y="35051"/>
                </a:lnTo>
                <a:lnTo>
                  <a:pt x="422148" y="0"/>
                </a:lnTo>
                <a:close/>
              </a:path>
            </a:pathLst>
          </a:custGeom>
          <a:solidFill>
            <a:srgbClr val="FCD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61815" y="2467355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846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41064" y="2470403"/>
            <a:ext cx="438652" cy="153888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 marL="146050">
              <a:lnSpc>
                <a:spcPct val="100000"/>
              </a:lnSpc>
            </a:pPr>
            <a:r>
              <a:rPr lang="ru-RU" sz="1000" spc="-5" dirty="0" smtClean="0">
                <a:latin typeface="Calibri"/>
                <a:cs typeface="Calibri"/>
              </a:rPr>
              <a:t>155,6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24755" y="2470403"/>
            <a:ext cx="454652" cy="461665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146050">
              <a:lnSpc>
                <a:spcPct val="100000"/>
              </a:lnSpc>
            </a:pPr>
            <a:r>
              <a:rPr lang="ru-RU" sz="1000" spc="-5" dirty="0" smtClean="0">
                <a:latin typeface="Calibri"/>
                <a:cs typeface="Calibri"/>
              </a:rPr>
              <a:t>159,8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08446" y="2470403"/>
            <a:ext cx="440179" cy="530915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46050">
              <a:lnSpc>
                <a:spcPct val="100000"/>
              </a:lnSpc>
            </a:pPr>
            <a:r>
              <a:rPr lang="ru-RU" sz="1000" spc="-5" dirty="0" smtClean="0">
                <a:latin typeface="Calibri"/>
                <a:cs typeface="Calibri"/>
              </a:rPr>
              <a:t>163,1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664" y="2470403"/>
            <a:ext cx="454652" cy="530915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 dirty="0">
              <a:latin typeface="Times New Roman"/>
              <a:cs typeface="Times New Roman"/>
            </a:endParaRPr>
          </a:p>
          <a:p>
            <a:pPr marL="144780">
              <a:lnSpc>
                <a:spcPct val="100000"/>
              </a:lnSpc>
            </a:pPr>
            <a:r>
              <a:rPr lang="ru-RU" sz="1000" spc="-5" dirty="0" smtClean="0">
                <a:latin typeface="Calibri"/>
                <a:cs typeface="Calibri"/>
              </a:rPr>
              <a:t>163,5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77355" y="2470403"/>
            <a:ext cx="470652" cy="530915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45415">
              <a:lnSpc>
                <a:spcPct val="100000"/>
              </a:lnSpc>
            </a:pPr>
            <a:r>
              <a:rPr lang="ru-RU" sz="1000" spc="-5" dirty="0" smtClean="0">
                <a:latin typeface="Calibri"/>
                <a:cs typeface="Calibri"/>
              </a:rPr>
              <a:t>163,4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66169" y="3048129"/>
            <a:ext cx="21844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8,2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4755" y="3203976"/>
            <a:ext cx="424180" cy="141064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0" rIns="0" bIns="0" rtlCol="0">
            <a:spAutoFit/>
          </a:bodyPr>
          <a:lstStyle/>
          <a:p>
            <a:pPr marL="146050">
              <a:lnSpc>
                <a:spcPts val="1080"/>
              </a:lnSpc>
            </a:pPr>
            <a:r>
              <a:rPr lang="ru-RU" sz="1000" dirty="0" smtClean="0">
                <a:latin typeface="Calibri"/>
                <a:cs typeface="Calibri"/>
              </a:rPr>
              <a:t>3,9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8447" y="3278614"/>
            <a:ext cx="424180" cy="159018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5080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40"/>
              </a:spcBef>
            </a:pPr>
            <a:r>
              <a:rPr lang="ru-RU" sz="1000" spc="-5" dirty="0" smtClean="0">
                <a:latin typeface="Calibri"/>
                <a:cs typeface="Calibri"/>
              </a:rPr>
              <a:t>1,3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26041" y="3371243"/>
            <a:ext cx="422275" cy="157735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3810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30"/>
              </a:spcBef>
            </a:pPr>
            <a:r>
              <a:rPr lang="ru-RU" sz="1000" spc="-5" dirty="0" smtClean="0">
                <a:latin typeface="Calibri"/>
                <a:cs typeface="Calibri"/>
              </a:rPr>
              <a:t>1,3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33249" y="3463343"/>
            <a:ext cx="422275" cy="159018"/>
          </a:xfrm>
          <a:prstGeom prst="rect">
            <a:avLst/>
          </a:prstGeom>
          <a:solidFill>
            <a:srgbClr val="FBBE52"/>
          </a:solidFill>
        </p:spPr>
        <p:txBody>
          <a:bodyPr vert="horz" wrap="square" lIns="0" tIns="508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40"/>
              </a:spcBef>
            </a:pPr>
            <a:r>
              <a:rPr lang="ru-RU" sz="1000" spc="-5" dirty="0" smtClean="0">
                <a:latin typeface="Calibri"/>
                <a:cs typeface="Calibri"/>
              </a:rPr>
              <a:t>1,3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7484" y="3724869"/>
            <a:ext cx="393320" cy="89768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ts val="730"/>
              </a:lnSpc>
            </a:pPr>
            <a:r>
              <a:rPr lang="ru-RU" sz="1000" spc="-5" dirty="0" smtClean="0">
                <a:latin typeface="Calibri"/>
                <a:cs typeface="Calibri"/>
              </a:rPr>
              <a:t>1,9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27682" y="3630020"/>
            <a:ext cx="2654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5,5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34765" y="3769255"/>
            <a:ext cx="1935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0,2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58002" y="3854199"/>
            <a:ext cx="2579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0,2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77498" y="3965479"/>
            <a:ext cx="27050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0,2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55345" y="4131550"/>
            <a:ext cx="3603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11,6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24755" y="4359484"/>
            <a:ext cx="454652" cy="89768"/>
          </a:xfrm>
          <a:prstGeom prst="rect">
            <a:avLst/>
          </a:prstGeom>
          <a:solidFill>
            <a:srgbClr val="FCD183"/>
          </a:solidFill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ts val="745"/>
              </a:lnSpc>
            </a:pPr>
            <a:r>
              <a:rPr lang="ru-RU" sz="1000" spc="-5" dirty="0" smtClean="0">
                <a:latin typeface="Calibri"/>
                <a:cs typeface="Calibri"/>
              </a:rPr>
              <a:t>3,1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92928" y="4413483"/>
            <a:ext cx="28041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10,6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13816" y="4527386"/>
            <a:ext cx="21434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6,5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42075" y="4564430"/>
            <a:ext cx="305932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latin typeface="Calibri"/>
                <a:cs typeface="Calibri"/>
              </a:rPr>
              <a:t>6,4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63670" y="2184907"/>
            <a:ext cx="3784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(</a:t>
            </a:r>
            <a:r>
              <a:rPr sz="1050" spc="-5" dirty="0">
                <a:latin typeface="Calibri"/>
                <a:cs typeface="Calibri"/>
              </a:rPr>
              <a:t>Ф</a:t>
            </a:r>
            <a:r>
              <a:rPr sz="1050" dirty="0">
                <a:latin typeface="Calibri"/>
                <a:cs typeface="Calibri"/>
              </a:rPr>
              <a:t>акт)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70019" y="2184907"/>
            <a:ext cx="23075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(Оценка)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(Прогноз)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(Прогноз)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(Прогноз)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0" name="object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576950"/>
              </p:ext>
            </p:extLst>
          </p:nvPr>
        </p:nvGraphicFramePr>
        <p:xfrm>
          <a:off x="3972511" y="1560748"/>
          <a:ext cx="2694751" cy="6811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445"/>
                <a:gridCol w="593438"/>
                <a:gridCol w="578933"/>
                <a:gridCol w="579563"/>
                <a:gridCol w="460372"/>
              </a:tblGrid>
              <a:tr h="153231">
                <a:tc>
                  <a:txBody>
                    <a:bodyPr/>
                    <a:lstStyle/>
                    <a:p>
                      <a:pPr marR="144145" algn="r">
                        <a:lnSpc>
                          <a:spcPts val="1115"/>
                        </a:lnSpc>
                      </a:pPr>
                      <a:r>
                        <a:rPr lang="ru-RU" sz="1050" b="1" dirty="0" smtClean="0">
                          <a:latin typeface="Calibri"/>
                          <a:cs typeface="Calibri"/>
                        </a:rPr>
                        <a:t>180,9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ts val="1000"/>
                        </a:lnSpc>
                      </a:pPr>
                      <a:r>
                        <a:rPr lang="ru-RU" sz="1050" b="1" dirty="0" smtClean="0">
                          <a:latin typeface="Calibri"/>
                          <a:cs typeface="Calibri"/>
                        </a:rPr>
                        <a:t>168,7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524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1025"/>
                        </a:lnSpc>
                      </a:pPr>
                      <a:r>
                        <a:rPr lang="ru-RU" sz="1050" b="1" dirty="0" smtClean="0">
                          <a:latin typeface="Calibri"/>
                          <a:cs typeface="Calibri"/>
                        </a:rPr>
                        <a:t>175,2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ts val="1025"/>
                        </a:lnSpc>
                      </a:pPr>
                      <a:r>
                        <a:rPr lang="ru-RU" sz="1050" b="1" dirty="0" smtClean="0">
                          <a:latin typeface="Calibri"/>
                          <a:cs typeface="Calibri"/>
                        </a:rPr>
                        <a:t>171,5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15"/>
                        </a:lnSpc>
                      </a:pPr>
                      <a:r>
                        <a:rPr lang="ru-RU" sz="1050" b="1" dirty="0" smtClean="0">
                          <a:latin typeface="Calibri"/>
                          <a:cs typeface="Calibri"/>
                        </a:rPr>
                        <a:t>171,3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175411">
                <a:tc>
                  <a:txBody>
                    <a:bodyPr/>
                    <a:lstStyle/>
                    <a:p>
                      <a:pPr marR="133350" algn="r">
                        <a:lnSpc>
                          <a:spcPts val="1215"/>
                        </a:lnSpc>
                        <a:spcBef>
                          <a:spcPts val="75"/>
                        </a:spcBef>
                      </a:pPr>
                      <a:r>
                        <a:rPr lang="ru-RU" sz="1050" dirty="0" smtClean="0">
                          <a:latin typeface="Calibri"/>
                          <a:cs typeface="Calibri"/>
                        </a:rPr>
                        <a:t>2019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15"/>
                        </a:lnSpc>
                        <a:spcBef>
                          <a:spcPts val="75"/>
                        </a:spcBef>
                      </a:pPr>
                      <a:r>
                        <a:rPr lang="ru-RU" sz="1050" dirty="0" smtClean="0">
                          <a:latin typeface="Calibri"/>
                          <a:cs typeface="Calibri"/>
                        </a:rPr>
                        <a:t>2020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  <a:spcBef>
                          <a:spcPts val="75"/>
                        </a:spcBef>
                      </a:pPr>
                      <a:r>
                        <a:rPr lang="ru-RU" sz="1050" dirty="0" smtClean="0">
                          <a:latin typeface="Calibri"/>
                          <a:cs typeface="Calibri"/>
                        </a:rPr>
                        <a:t>2021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R="146685" algn="r">
                        <a:lnSpc>
                          <a:spcPts val="1215"/>
                        </a:lnSpc>
                        <a:spcBef>
                          <a:spcPts val="75"/>
                        </a:spcBef>
                      </a:pPr>
                      <a:r>
                        <a:rPr lang="ru-RU" sz="1050" dirty="0" smtClean="0">
                          <a:latin typeface="Calibri"/>
                          <a:cs typeface="Calibri"/>
                        </a:rPr>
                        <a:t>2022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ts val="1215"/>
                        </a:lnSpc>
                        <a:spcBef>
                          <a:spcPts val="75"/>
                        </a:spcBef>
                      </a:pPr>
                      <a:r>
                        <a:rPr lang="ru-RU" sz="1050" dirty="0" smtClean="0">
                          <a:latin typeface="Calibri"/>
                          <a:cs typeface="Calibri"/>
                        </a:rPr>
                        <a:t>2023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9525" marB="0"/>
                </a:tc>
              </a:tr>
            </a:tbl>
          </a:graphicData>
        </a:graphic>
      </p:graphicFrame>
      <p:sp>
        <p:nvSpPr>
          <p:cNvPr id="41" name="object 41"/>
          <p:cNvSpPr txBox="1"/>
          <p:nvPr/>
        </p:nvSpPr>
        <p:spPr>
          <a:xfrm>
            <a:off x="2001392" y="2760988"/>
            <a:ext cx="1769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marR="5080" indent="-254635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Доходы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от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использования </a:t>
            </a:r>
            <a:r>
              <a:rPr sz="1200" b="1" spc="-2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r>
              <a:rPr sz="1200" b="1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продажи</a:t>
            </a:r>
            <a:r>
              <a:rPr sz="1200" b="1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имущества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06524" y="3225929"/>
            <a:ext cx="277471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Штрафы,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санкции,</a:t>
            </a:r>
            <a:r>
              <a:rPr sz="1200" b="1"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возмещение</a:t>
            </a:r>
            <a:r>
              <a:rPr sz="1200" b="1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ущерба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84228" y="3554179"/>
            <a:ext cx="2738755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Доходы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 от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оказания</a:t>
            </a:r>
            <a:r>
              <a:rPr sz="1200" b="1"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платных</a:t>
            </a:r>
            <a:r>
              <a:rPr sz="1200" b="1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услуг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endParaRPr sz="12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b="1" spc="-30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ом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п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е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са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ц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ии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затрат</a:t>
            </a:r>
            <a:endParaRPr sz="1200" dirty="0">
              <a:latin typeface="Calibri"/>
              <a:cs typeface="Calibri"/>
            </a:endParaRPr>
          </a:p>
          <a:p>
            <a:pPr marL="12700" marR="5080" indent="152400" algn="r">
              <a:lnSpc>
                <a:spcPct val="100000"/>
              </a:lnSpc>
              <a:spcBef>
                <a:spcPts val="600"/>
              </a:spcBef>
            </a:pP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Платежи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за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пользование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природными </a:t>
            </a:r>
            <a:r>
              <a:rPr sz="1200" b="1" spc="-2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ресурсами,</a:t>
            </a:r>
            <a:r>
              <a:rPr sz="1200" b="1"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прочие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неналоговые</a:t>
            </a:r>
            <a:r>
              <a:rPr sz="1200" b="1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доходы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972559" y="452754"/>
            <a:ext cx="3315716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716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Неналоговые</a:t>
            </a:r>
            <a:r>
              <a:rPr sz="1100" b="1" spc="-3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b="1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доходы</a:t>
            </a:r>
            <a:r>
              <a:rPr sz="11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-</a:t>
            </a:r>
            <a:r>
              <a:rPr sz="11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доходы</a:t>
            </a:r>
            <a:r>
              <a:rPr sz="1100" spc="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использования </a:t>
            </a:r>
            <a:r>
              <a:rPr sz="1100" spc="-254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имущества,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находящегося</a:t>
            </a:r>
            <a:r>
              <a:rPr sz="1100" spc="4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1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государственной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или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муниципальной</a:t>
            </a:r>
            <a:r>
              <a:rPr sz="1100" spc="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собственности,</a:t>
            </a:r>
            <a:r>
              <a:rPr sz="1100" spc="2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административные </a:t>
            </a:r>
            <a:r>
              <a:rPr sz="1100" spc="-26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платежи,</a:t>
            </a:r>
            <a:r>
              <a:rPr sz="11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штрафы,</a:t>
            </a:r>
            <a:r>
              <a:rPr sz="1100" spc="-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санкции</a:t>
            </a:r>
            <a:r>
              <a:rPr sz="1100" spc="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</a:t>
            </a:r>
            <a:r>
              <a:rPr sz="1100" spc="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др.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57" name="object 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6570" y="594359"/>
            <a:ext cx="332826" cy="402336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2206751" y="1781047"/>
            <a:ext cx="688975" cy="741680"/>
            <a:chOff x="2206751" y="1781047"/>
            <a:chExt cx="688975" cy="741680"/>
          </a:xfrm>
        </p:grpSpPr>
        <p:pic>
          <p:nvPicPr>
            <p:cNvPr id="59" name="object 5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6509" y="1781047"/>
              <a:ext cx="138810" cy="15493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216657" y="1832609"/>
              <a:ext cx="669290" cy="680085"/>
            </a:xfrm>
            <a:custGeom>
              <a:avLst/>
              <a:gdLst/>
              <a:ahLst/>
              <a:cxnLst/>
              <a:rect l="l" t="t" r="r" b="b"/>
              <a:pathLst>
                <a:path w="669289" h="680085">
                  <a:moveTo>
                    <a:pt x="0" y="339851"/>
                  </a:moveTo>
                  <a:lnTo>
                    <a:pt x="3053" y="293733"/>
                  </a:lnTo>
                  <a:lnTo>
                    <a:pt x="11946" y="249502"/>
                  </a:lnTo>
                  <a:lnTo>
                    <a:pt x="26283" y="207561"/>
                  </a:lnTo>
                  <a:lnTo>
                    <a:pt x="45663" y="168317"/>
                  </a:lnTo>
                  <a:lnTo>
                    <a:pt x="69690" y="132173"/>
                  </a:lnTo>
                  <a:lnTo>
                    <a:pt x="97964" y="99536"/>
                  </a:lnTo>
                  <a:lnTo>
                    <a:pt x="130088" y="70809"/>
                  </a:lnTo>
                  <a:lnTo>
                    <a:pt x="165664" y="46397"/>
                  </a:lnTo>
                  <a:lnTo>
                    <a:pt x="204293" y="26705"/>
                  </a:lnTo>
                  <a:lnTo>
                    <a:pt x="245577" y="12139"/>
                  </a:lnTo>
                  <a:lnTo>
                    <a:pt x="289118" y="3102"/>
                  </a:lnTo>
                  <a:lnTo>
                    <a:pt x="334518" y="0"/>
                  </a:lnTo>
                  <a:lnTo>
                    <a:pt x="379917" y="3102"/>
                  </a:lnTo>
                  <a:lnTo>
                    <a:pt x="423458" y="12139"/>
                  </a:lnTo>
                  <a:lnTo>
                    <a:pt x="464742" y="26705"/>
                  </a:lnTo>
                  <a:lnTo>
                    <a:pt x="503371" y="46397"/>
                  </a:lnTo>
                  <a:lnTo>
                    <a:pt x="538947" y="70809"/>
                  </a:lnTo>
                  <a:lnTo>
                    <a:pt x="571071" y="99536"/>
                  </a:lnTo>
                  <a:lnTo>
                    <a:pt x="599345" y="132173"/>
                  </a:lnTo>
                  <a:lnTo>
                    <a:pt x="623372" y="168317"/>
                  </a:lnTo>
                  <a:lnTo>
                    <a:pt x="642752" y="207561"/>
                  </a:lnTo>
                  <a:lnTo>
                    <a:pt x="657089" y="249502"/>
                  </a:lnTo>
                  <a:lnTo>
                    <a:pt x="665982" y="293733"/>
                  </a:lnTo>
                  <a:lnTo>
                    <a:pt x="669036" y="339851"/>
                  </a:lnTo>
                  <a:lnTo>
                    <a:pt x="665982" y="385970"/>
                  </a:lnTo>
                  <a:lnTo>
                    <a:pt x="657089" y="430201"/>
                  </a:lnTo>
                  <a:lnTo>
                    <a:pt x="642752" y="472142"/>
                  </a:lnTo>
                  <a:lnTo>
                    <a:pt x="623372" y="511386"/>
                  </a:lnTo>
                  <a:lnTo>
                    <a:pt x="599345" y="547530"/>
                  </a:lnTo>
                  <a:lnTo>
                    <a:pt x="571071" y="580167"/>
                  </a:lnTo>
                  <a:lnTo>
                    <a:pt x="538947" y="608894"/>
                  </a:lnTo>
                  <a:lnTo>
                    <a:pt x="503371" y="633306"/>
                  </a:lnTo>
                  <a:lnTo>
                    <a:pt x="464742" y="652998"/>
                  </a:lnTo>
                  <a:lnTo>
                    <a:pt x="423458" y="667564"/>
                  </a:lnTo>
                  <a:lnTo>
                    <a:pt x="379917" y="676601"/>
                  </a:lnTo>
                  <a:lnTo>
                    <a:pt x="334518" y="679703"/>
                  </a:lnTo>
                  <a:lnTo>
                    <a:pt x="289118" y="676601"/>
                  </a:lnTo>
                  <a:lnTo>
                    <a:pt x="245577" y="667564"/>
                  </a:lnTo>
                  <a:lnTo>
                    <a:pt x="204293" y="652998"/>
                  </a:lnTo>
                  <a:lnTo>
                    <a:pt x="165664" y="633306"/>
                  </a:lnTo>
                  <a:lnTo>
                    <a:pt x="130088" y="608894"/>
                  </a:lnTo>
                  <a:lnTo>
                    <a:pt x="97964" y="580167"/>
                  </a:lnTo>
                  <a:lnTo>
                    <a:pt x="69690" y="547530"/>
                  </a:lnTo>
                  <a:lnTo>
                    <a:pt x="45663" y="511386"/>
                  </a:lnTo>
                  <a:lnTo>
                    <a:pt x="26283" y="472142"/>
                  </a:lnTo>
                  <a:lnTo>
                    <a:pt x="11946" y="430201"/>
                  </a:lnTo>
                  <a:lnTo>
                    <a:pt x="3053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1403603" y="1768728"/>
            <a:ext cx="687705" cy="741680"/>
            <a:chOff x="1403603" y="1768728"/>
            <a:chExt cx="687705" cy="741680"/>
          </a:xfrm>
        </p:grpSpPr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2980" y="1768728"/>
              <a:ext cx="138811" cy="15493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413509" y="1818893"/>
              <a:ext cx="668020" cy="681355"/>
            </a:xfrm>
            <a:custGeom>
              <a:avLst/>
              <a:gdLst/>
              <a:ahLst/>
              <a:cxnLst/>
              <a:rect l="l" t="t" r="r" b="b"/>
              <a:pathLst>
                <a:path w="668019" h="681355">
                  <a:moveTo>
                    <a:pt x="0" y="340614"/>
                  </a:moveTo>
                  <a:lnTo>
                    <a:pt x="3047" y="294400"/>
                  </a:lnTo>
                  <a:lnTo>
                    <a:pt x="11925" y="250075"/>
                  </a:lnTo>
                  <a:lnTo>
                    <a:pt x="26235" y="208043"/>
                  </a:lnTo>
                  <a:lnTo>
                    <a:pt x="45578" y="168712"/>
                  </a:lnTo>
                  <a:lnTo>
                    <a:pt x="69557" y="132487"/>
                  </a:lnTo>
                  <a:lnTo>
                    <a:pt x="97774" y="99774"/>
                  </a:lnTo>
                  <a:lnTo>
                    <a:pt x="129829" y="70979"/>
                  </a:lnTo>
                  <a:lnTo>
                    <a:pt x="165325" y="46510"/>
                  </a:lnTo>
                  <a:lnTo>
                    <a:pt x="203864" y="26771"/>
                  </a:lnTo>
                  <a:lnTo>
                    <a:pt x="245048" y="12169"/>
                  </a:lnTo>
                  <a:lnTo>
                    <a:pt x="288478" y="3109"/>
                  </a:lnTo>
                  <a:lnTo>
                    <a:pt x="333756" y="0"/>
                  </a:lnTo>
                  <a:lnTo>
                    <a:pt x="379033" y="3109"/>
                  </a:lnTo>
                  <a:lnTo>
                    <a:pt x="422463" y="12169"/>
                  </a:lnTo>
                  <a:lnTo>
                    <a:pt x="463647" y="26771"/>
                  </a:lnTo>
                  <a:lnTo>
                    <a:pt x="502186" y="46510"/>
                  </a:lnTo>
                  <a:lnTo>
                    <a:pt x="537682" y="70979"/>
                  </a:lnTo>
                  <a:lnTo>
                    <a:pt x="569737" y="99774"/>
                  </a:lnTo>
                  <a:lnTo>
                    <a:pt x="597954" y="132487"/>
                  </a:lnTo>
                  <a:lnTo>
                    <a:pt x="621933" y="168712"/>
                  </a:lnTo>
                  <a:lnTo>
                    <a:pt x="641276" y="208043"/>
                  </a:lnTo>
                  <a:lnTo>
                    <a:pt x="655586" y="250075"/>
                  </a:lnTo>
                  <a:lnTo>
                    <a:pt x="664464" y="294400"/>
                  </a:lnTo>
                  <a:lnTo>
                    <a:pt x="667512" y="340614"/>
                  </a:lnTo>
                  <a:lnTo>
                    <a:pt x="664464" y="386827"/>
                  </a:lnTo>
                  <a:lnTo>
                    <a:pt x="655586" y="431152"/>
                  </a:lnTo>
                  <a:lnTo>
                    <a:pt x="641276" y="473184"/>
                  </a:lnTo>
                  <a:lnTo>
                    <a:pt x="621933" y="512515"/>
                  </a:lnTo>
                  <a:lnTo>
                    <a:pt x="597954" y="548740"/>
                  </a:lnTo>
                  <a:lnTo>
                    <a:pt x="569737" y="581453"/>
                  </a:lnTo>
                  <a:lnTo>
                    <a:pt x="537682" y="610248"/>
                  </a:lnTo>
                  <a:lnTo>
                    <a:pt x="502186" y="634717"/>
                  </a:lnTo>
                  <a:lnTo>
                    <a:pt x="463647" y="654456"/>
                  </a:lnTo>
                  <a:lnTo>
                    <a:pt x="422463" y="669058"/>
                  </a:lnTo>
                  <a:lnTo>
                    <a:pt x="379033" y="678118"/>
                  </a:lnTo>
                  <a:lnTo>
                    <a:pt x="333756" y="681228"/>
                  </a:lnTo>
                  <a:lnTo>
                    <a:pt x="288478" y="678118"/>
                  </a:lnTo>
                  <a:lnTo>
                    <a:pt x="245048" y="669058"/>
                  </a:lnTo>
                  <a:lnTo>
                    <a:pt x="203864" y="654456"/>
                  </a:lnTo>
                  <a:lnTo>
                    <a:pt x="165325" y="634717"/>
                  </a:lnTo>
                  <a:lnTo>
                    <a:pt x="129829" y="610248"/>
                  </a:lnTo>
                  <a:lnTo>
                    <a:pt x="97774" y="581453"/>
                  </a:lnTo>
                  <a:lnTo>
                    <a:pt x="69557" y="548740"/>
                  </a:lnTo>
                  <a:lnTo>
                    <a:pt x="45578" y="512515"/>
                  </a:lnTo>
                  <a:lnTo>
                    <a:pt x="26235" y="473184"/>
                  </a:lnTo>
                  <a:lnTo>
                    <a:pt x="11925" y="431152"/>
                  </a:lnTo>
                  <a:lnTo>
                    <a:pt x="3047" y="386827"/>
                  </a:lnTo>
                  <a:lnTo>
                    <a:pt x="0" y="340614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33400" y="1763902"/>
            <a:ext cx="687705" cy="741680"/>
            <a:chOff x="533400" y="1763902"/>
            <a:chExt cx="687705" cy="741680"/>
          </a:xfrm>
        </p:grpSpPr>
        <p:pic>
          <p:nvPicPr>
            <p:cNvPr id="65" name="object 6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761" y="1763902"/>
              <a:ext cx="138836" cy="15481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43305" y="1814321"/>
              <a:ext cx="668020" cy="681355"/>
            </a:xfrm>
            <a:custGeom>
              <a:avLst/>
              <a:gdLst/>
              <a:ahLst/>
              <a:cxnLst/>
              <a:rect l="l" t="t" r="r" b="b"/>
              <a:pathLst>
                <a:path w="668019" h="681355">
                  <a:moveTo>
                    <a:pt x="0" y="340613"/>
                  </a:moveTo>
                  <a:lnTo>
                    <a:pt x="3046" y="294400"/>
                  </a:lnTo>
                  <a:lnTo>
                    <a:pt x="11922" y="250075"/>
                  </a:lnTo>
                  <a:lnTo>
                    <a:pt x="26228" y="208043"/>
                  </a:lnTo>
                  <a:lnTo>
                    <a:pt x="45567" y="168712"/>
                  </a:lnTo>
                  <a:lnTo>
                    <a:pt x="69542" y="132487"/>
                  </a:lnTo>
                  <a:lnTo>
                    <a:pt x="97755" y="99774"/>
                  </a:lnTo>
                  <a:lnTo>
                    <a:pt x="129807" y="70979"/>
                  </a:lnTo>
                  <a:lnTo>
                    <a:pt x="165303" y="46510"/>
                  </a:lnTo>
                  <a:lnTo>
                    <a:pt x="203843" y="26771"/>
                  </a:lnTo>
                  <a:lnTo>
                    <a:pt x="245030" y="12169"/>
                  </a:lnTo>
                  <a:lnTo>
                    <a:pt x="288467" y="3109"/>
                  </a:lnTo>
                  <a:lnTo>
                    <a:pt x="333756" y="0"/>
                  </a:lnTo>
                  <a:lnTo>
                    <a:pt x="379044" y="3109"/>
                  </a:lnTo>
                  <a:lnTo>
                    <a:pt x="422481" y="12169"/>
                  </a:lnTo>
                  <a:lnTo>
                    <a:pt x="463668" y="26771"/>
                  </a:lnTo>
                  <a:lnTo>
                    <a:pt x="502208" y="46510"/>
                  </a:lnTo>
                  <a:lnTo>
                    <a:pt x="537704" y="70979"/>
                  </a:lnTo>
                  <a:lnTo>
                    <a:pt x="569756" y="99774"/>
                  </a:lnTo>
                  <a:lnTo>
                    <a:pt x="597969" y="132487"/>
                  </a:lnTo>
                  <a:lnTo>
                    <a:pt x="621944" y="168712"/>
                  </a:lnTo>
                  <a:lnTo>
                    <a:pt x="641283" y="208043"/>
                  </a:lnTo>
                  <a:lnTo>
                    <a:pt x="655589" y="250075"/>
                  </a:lnTo>
                  <a:lnTo>
                    <a:pt x="664465" y="294400"/>
                  </a:lnTo>
                  <a:lnTo>
                    <a:pt x="667512" y="340613"/>
                  </a:lnTo>
                  <a:lnTo>
                    <a:pt x="664465" y="386827"/>
                  </a:lnTo>
                  <a:lnTo>
                    <a:pt x="655589" y="431152"/>
                  </a:lnTo>
                  <a:lnTo>
                    <a:pt x="641283" y="473184"/>
                  </a:lnTo>
                  <a:lnTo>
                    <a:pt x="621944" y="512515"/>
                  </a:lnTo>
                  <a:lnTo>
                    <a:pt x="597969" y="548740"/>
                  </a:lnTo>
                  <a:lnTo>
                    <a:pt x="569756" y="581453"/>
                  </a:lnTo>
                  <a:lnTo>
                    <a:pt x="537704" y="610248"/>
                  </a:lnTo>
                  <a:lnTo>
                    <a:pt x="502208" y="634717"/>
                  </a:lnTo>
                  <a:lnTo>
                    <a:pt x="463668" y="654456"/>
                  </a:lnTo>
                  <a:lnTo>
                    <a:pt x="422481" y="669058"/>
                  </a:lnTo>
                  <a:lnTo>
                    <a:pt x="379044" y="678118"/>
                  </a:lnTo>
                  <a:lnTo>
                    <a:pt x="333756" y="681227"/>
                  </a:lnTo>
                  <a:lnTo>
                    <a:pt x="288467" y="678118"/>
                  </a:lnTo>
                  <a:lnTo>
                    <a:pt x="245030" y="669058"/>
                  </a:lnTo>
                  <a:lnTo>
                    <a:pt x="203843" y="654456"/>
                  </a:lnTo>
                  <a:lnTo>
                    <a:pt x="165303" y="634717"/>
                  </a:lnTo>
                  <a:lnTo>
                    <a:pt x="129807" y="610248"/>
                  </a:lnTo>
                  <a:lnTo>
                    <a:pt x="97755" y="581453"/>
                  </a:lnTo>
                  <a:lnTo>
                    <a:pt x="69542" y="548740"/>
                  </a:lnTo>
                  <a:lnTo>
                    <a:pt x="45567" y="512515"/>
                  </a:lnTo>
                  <a:lnTo>
                    <a:pt x="26228" y="473184"/>
                  </a:lnTo>
                  <a:lnTo>
                    <a:pt x="11922" y="431152"/>
                  </a:lnTo>
                  <a:lnTo>
                    <a:pt x="3046" y="386827"/>
                  </a:lnTo>
                  <a:lnTo>
                    <a:pt x="0" y="340613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59868" y="1186718"/>
            <a:ext cx="2908150" cy="1549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Неналоговые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доходы </a:t>
            </a:r>
            <a:r>
              <a:rPr sz="12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в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общем </a:t>
            </a:r>
            <a:r>
              <a:rPr sz="12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объеме</a:t>
            </a:r>
            <a:r>
              <a:rPr sz="1200" b="1" spc="-4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доходов</a:t>
            </a:r>
            <a:r>
              <a:rPr sz="1200" b="1" spc="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1200" b="1" spc="-2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города</a:t>
            </a:r>
            <a:endParaRPr sz="1200" dirty="0">
              <a:latin typeface="Century Gothic" panose="020B0502020202020204" pitchFamily="34" charset="0"/>
              <a:cs typeface="Segoe U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750" dirty="0" smtClean="0">
              <a:latin typeface="Segoe UI"/>
              <a:cs typeface="Segoe UI"/>
            </a:endParaRPr>
          </a:p>
          <a:p>
            <a:pPr marL="441959">
              <a:lnSpc>
                <a:spcPct val="100000"/>
              </a:lnSpc>
              <a:tabLst>
                <a:tab pos="1313180" algn="l"/>
                <a:tab pos="2117090" algn="l"/>
              </a:tabLst>
            </a:pPr>
            <a:r>
              <a:rPr lang="ru-RU" sz="2700" b="1" baseline="4629" dirty="0" smtClean="0">
                <a:latin typeface="Calibri"/>
                <a:cs typeface="Calibri"/>
              </a:rPr>
              <a:t>4,8</a:t>
            </a:r>
            <a:r>
              <a:rPr sz="2700" b="1" baseline="4629" dirty="0" smtClean="0">
                <a:latin typeface="Calibri"/>
                <a:cs typeface="Calibri"/>
              </a:rPr>
              <a:t>%</a:t>
            </a:r>
            <a:r>
              <a:rPr lang="ru-RU" sz="2700" b="1" baseline="4629" dirty="0">
                <a:latin typeface="Calibri"/>
                <a:cs typeface="Calibri"/>
              </a:rPr>
              <a:t> </a:t>
            </a:r>
            <a:r>
              <a:rPr lang="ru-RU" sz="2700" b="1" dirty="0" smtClean="0">
                <a:latin typeface="Calibri"/>
                <a:cs typeface="Calibri"/>
              </a:rPr>
              <a:t>    </a:t>
            </a:r>
            <a:r>
              <a:rPr lang="ru-RU" sz="2700" b="1" baseline="3086" dirty="0" smtClean="0">
                <a:latin typeface="Calibri"/>
                <a:cs typeface="Calibri"/>
              </a:rPr>
              <a:t>6,7</a:t>
            </a:r>
            <a:r>
              <a:rPr sz="2700" b="1" baseline="3086" dirty="0" smtClean="0">
                <a:latin typeface="Calibri"/>
                <a:cs typeface="Calibri"/>
              </a:rPr>
              <a:t>%</a:t>
            </a:r>
            <a:r>
              <a:rPr lang="ru-RU" sz="2700" b="1" baseline="3086" dirty="0">
                <a:latin typeface="Calibri"/>
                <a:cs typeface="Calibri"/>
              </a:rPr>
              <a:t> </a:t>
            </a:r>
            <a:r>
              <a:rPr lang="ru-RU" sz="2700" b="1" dirty="0" smtClean="0">
                <a:latin typeface="Calibri"/>
                <a:cs typeface="Calibri"/>
              </a:rPr>
              <a:t>   </a:t>
            </a:r>
            <a:r>
              <a:rPr lang="ru-RU" sz="2700" b="1" baseline="3086" dirty="0" smtClean="0">
                <a:latin typeface="Calibri"/>
                <a:cs typeface="Calibri"/>
              </a:rPr>
              <a:t>6,</a:t>
            </a:r>
            <a:r>
              <a:rPr sz="1800" b="1" spc="-5" dirty="0" smtClean="0">
                <a:latin typeface="Calibri"/>
                <a:cs typeface="Calibri"/>
              </a:rPr>
              <a:t>6</a:t>
            </a:r>
            <a:r>
              <a:rPr sz="1800" b="1" spc="-5" dirty="0">
                <a:latin typeface="Calibri"/>
                <a:cs typeface="Calibri"/>
              </a:rPr>
              <a:t>%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 dirty="0">
              <a:latin typeface="Calibri"/>
              <a:cs typeface="Calibri"/>
            </a:endParaRPr>
          </a:p>
          <a:p>
            <a:pPr marL="342900">
              <a:lnSpc>
                <a:spcPct val="100000"/>
              </a:lnSpc>
              <a:tabLst>
                <a:tab pos="1214755" algn="l"/>
                <a:tab pos="2018030" algn="l"/>
              </a:tabLst>
            </a:pPr>
            <a:r>
              <a:rPr lang="ru-RU" sz="2100" b="1" spc="-7" baseline="5952" dirty="0" smtClean="0">
                <a:latin typeface="Calibri"/>
                <a:cs typeface="Calibri"/>
              </a:rPr>
              <a:t>2021</a:t>
            </a:r>
            <a:r>
              <a:rPr sz="2100" b="1" spc="-7" baseline="5952" dirty="0">
                <a:latin typeface="Calibri"/>
                <a:cs typeface="Calibri"/>
              </a:rPr>
              <a:t>	</a:t>
            </a:r>
            <a:r>
              <a:rPr lang="ru-RU" sz="2100" b="1" spc="-7" baseline="3968" dirty="0" smtClean="0">
                <a:latin typeface="Calibri"/>
                <a:cs typeface="Calibri"/>
              </a:rPr>
              <a:t>2022</a:t>
            </a:r>
            <a:r>
              <a:rPr sz="2100" b="1" spc="-7" baseline="3968" dirty="0">
                <a:latin typeface="Calibri"/>
                <a:cs typeface="Calibri"/>
              </a:rPr>
              <a:t>	</a:t>
            </a:r>
            <a:r>
              <a:rPr lang="ru-RU" sz="1400" b="1" spc="-5" dirty="0" smtClean="0">
                <a:latin typeface="Calibri"/>
                <a:cs typeface="Calibri"/>
              </a:rPr>
              <a:t>2023</a:t>
            </a:r>
            <a:endParaRPr sz="1400" dirty="0">
              <a:latin typeface="Calibri"/>
              <a:cs typeface="Calibri"/>
            </a:endParaRPr>
          </a:p>
        </p:txBody>
      </p:sp>
      <p:graphicFrame>
        <p:nvGraphicFramePr>
          <p:cNvPr id="68" name="Диаграмма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9269379"/>
              </p:ext>
            </p:extLst>
          </p:nvPr>
        </p:nvGraphicFramePr>
        <p:xfrm>
          <a:off x="3650089" y="1457713"/>
          <a:ext cx="3339593" cy="89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9" name="Блок-схема: узел 68"/>
          <p:cNvSpPr/>
          <p:nvPr/>
        </p:nvSpPr>
        <p:spPr>
          <a:xfrm>
            <a:off x="4035125" y="1740200"/>
            <a:ext cx="78577" cy="7274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Блок-схема: узел 69"/>
          <p:cNvSpPr/>
          <p:nvPr/>
        </p:nvSpPr>
        <p:spPr>
          <a:xfrm>
            <a:off x="4658268" y="1991562"/>
            <a:ext cx="90362" cy="75947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Блок-схема: узел 70"/>
          <p:cNvSpPr/>
          <p:nvPr/>
        </p:nvSpPr>
        <p:spPr>
          <a:xfrm>
            <a:off x="5272630" y="1860366"/>
            <a:ext cx="78577" cy="7274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Блок-схема: узел 71"/>
          <p:cNvSpPr/>
          <p:nvPr/>
        </p:nvSpPr>
        <p:spPr>
          <a:xfrm>
            <a:off x="5912786" y="1942791"/>
            <a:ext cx="78577" cy="7274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Блок-схема: узел 72"/>
          <p:cNvSpPr/>
          <p:nvPr/>
        </p:nvSpPr>
        <p:spPr>
          <a:xfrm>
            <a:off x="6515363" y="1931972"/>
            <a:ext cx="78577" cy="7274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9442" y="10179811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13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7151" y="402462"/>
            <a:ext cx="365366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entury Gothic" panose="020B0502020202020204" pitchFamily="34" charset="0"/>
                <a:cs typeface="Segoe UI"/>
              </a:rPr>
              <a:t>Б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е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звозмез</a:t>
            </a:r>
            <a:r>
              <a:rPr sz="2000" b="1" spc="-15" dirty="0">
                <a:latin typeface="Century Gothic" panose="020B0502020202020204" pitchFamily="34" charset="0"/>
                <a:cs typeface="Segoe UI"/>
              </a:rPr>
              <a:t>д</a:t>
            </a:r>
            <a:r>
              <a:rPr sz="2000" b="1" dirty="0">
                <a:latin typeface="Century Gothic" panose="020B0502020202020204" pitchFamily="34" charset="0"/>
                <a:cs typeface="Segoe UI"/>
              </a:rPr>
              <a:t>ные  поступления</a:t>
            </a:r>
            <a:r>
              <a:rPr sz="20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,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152" y="1015110"/>
            <a:ext cx="842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7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19955" y="4571491"/>
            <a:ext cx="721995" cy="741680"/>
            <a:chOff x="4219955" y="4571491"/>
            <a:chExt cx="721995" cy="741680"/>
          </a:xfrm>
        </p:grpSpPr>
        <p:sp>
          <p:nvSpPr>
            <p:cNvPr id="7" name="object 7"/>
            <p:cNvSpPr/>
            <p:nvPr/>
          </p:nvSpPr>
          <p:spPr>
            <a:xfrm>
              <a:off x="4550282" y="4571491"/>
              <a:ext cx="391795" cy="643890"/>
            </a:xfrm>
            <a:custGeom>
              <a:avLst/>
              <a:gdLst/>
              <a:ahLst/>
              <a:cxnLst/>
              <a:rect l="l" t="t" r="r" b="b"/>
              <a:pathLst>
                <a:path w="391795" h="643889">
                  <a:moveTo>
                    <a:pt x="0" y="0"/>
                  </a:moveTo>
                  <a:lnTo>
                    <a:pt x="1142" y="77088"/>
                  </a:lnTo>
                  <a:lnTo>
                    <a:pt x="47442" y="79893"/>
                  </a:lnTo>
                  <a:lnTo>
                    <a:pt x="92430" y="89494"/>
                  </a:lnTo>
                  <a:lnTo>
                    <a:pt x="135376" y="105618"/>
                  </a:lnTo>
                  <a:lnTo>
                    <a:pt x="175549" y="127990"/>
                  </a:lnTo>
                  <a:lnTo>
                    <a:pt x="212216" y="156337"/>
                  </a:lnTo>
                  <a:lnTo>
                    <a:pt x="243887" y="189340"/>
                  </a:lnTo>
                  <a:lnTo>
                    <a:pt x="269743" y="225692"/>
                  </a:lnTo>
                  <a:lnTo>
                    <a:pt x="289748" y="264721"/>
                  </a:lnTo>
                  <a:lnTo>
                    <a:pt x="303869" y="305750"/>
                  </a:lnTo>
                  <a:lnTo>
                    <a:pt x="312072" y="348105"/>
                  </a:lnTo>
                  <a:lnTo>
                    <a:pt x="314322" y="391113"/>
                  </a:lnTo>
                  <a:lnTo>
                    <a:pt x="310585" y="434098"/>
                  </a:lnTo>
                  <a:lnTo>
                    <a:pt x="300826" y="476386"/>
                  </a:lnTo>
                  <a:lnTo>
                    <a:pt x="285011" y="517304"/>
                  </a:lnTo>
                  <a:lnTo>
                    <a:pt x="263106" y="556176"/>
                  </a:lnTo>
                  <a:lnTo>
                    <a:pt x="235076" y="592327"/>
                  </a:lnTo>
                  <a:lnTo>
                    <a:pt x="292480" y="643889"/>
                  </a:lnTo>
                  <a:lnTo>
                    <a:pt x="322493" y="606015"/>
                  </a:lnTo>
                  <a:lnTo>
                    <a:pt x="347373" y="565004"/>
                  </a:lnTo>
                  <a:lnTo>
                    <a:pt x="366918" y="521382"/>
                  </a:lnTo>
                  <a:lnTo>
                    <a:pt x="380929" y="475676"/>
                  </a:lnTo>
                  <a:lnTo>
                    <a:pt x="389203" y="428410"/>
                  </a:lnTo>
                  <a:lnTo>
                    <a:pt x="391540" y="380111"/>
                  </a:lnTo>
                  <a:lnTo>
                    <a:pt x="387814" y="331754"/>
                  </a:lnTo>
                  <a:lnTo>
                    <a:pt x="378345" y="285277"/>
                  </a:lnTo>
                  <a:lnTo>
                    <a:pt x="363499" y="241036"/>
                  </a:lnTo>
                  <a:lnTo>
                    <a:pt x="343644" y="199389"/>
                  </a:lnTo>
                  <a:lnTo>
                    <a:pt x="319146" y="160690"/>
                  </a:lnTo>
                  <a:lnTo>
                    <a:pt x="290371" y="125296"/>
                  </a:lnTo>
                  <a:lnTo>
                    <a:pt x="257686" y="93563"/>
                  </a:lnTo>
                  <a:lnTo>
                    <a:pt x="221458" y="65848"/>
                  </a:lnTo>
                  <a:lnTo>
                    <a:pt x="182053" y="42506"/>
                  </a:lnTo>
                  <a:lnTo>
                    <a:pt x="139838" y="23894"/>
                  </a:lnTo>
                  <a:lnTo>
                    <a:pt x="95180" y="10368"/>
                  </a:lnTo>
                  <a:lnTo>
                    <a:pt x="48445" y="2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29861" y="4623053"/>
              <a:ext cx="669290" cy="680085"/>
            </a:xfrm>
            <a:custGeom>
              <a:avLst/>
              <a:gdLst/>
              <a:ahLst/>
              <a:cxnLst/>
              <a:rect l="l" t="t" r="r" b="b"/>
              <a:pathLst>
                <a:path w="669289" h="680085">
                  <a:moveTo>
                    <a:pt x="0" y="339851"/>
                  </a:moveTo>
                  <a:lnTo>
                    <a:pt x="3053" y="293733"/>
                  </a:lnTo>
                  <a:lnTo>
                    <a:pt x="11946" y="249502"/>
                  </a:lnTo>
                  <a:lnTo>
                    <a:pt x="26283" y="207561"/>
                  </a:lnTo>
                  <a:lnTo>
                    <a:pt x="45663" y="168317"/>
                  </a:lnTo>
                  <a:lnTo>
                    <a:pt x="69690" y="132173"/>
                  </a:lnTo>
                  <a:lnTo>
                    <a:pt x="97964" y="99536"/>
                  </a:lnTo>
                  <a:lnTo>
                    <a:pt x="130088" y="70809"/>
                  </a:lnTo>
                  <a:lnTo>
                    <a:pt x="165664" y="46397"/>
                  </a:lnTo>
                  <a:lnTo>
                    <a:pt x="204293" y="26705"/>
                  </a:lnTo>
                  <a:lnTo>
                    <a:pt x="245577" y="12139"/>
                  </a:lnTo>
                  <a:lnTo>
                    <a:pt x="289118" y="3102"/>
                  </a:lnTo>
                  <a:lnTo>
                    <a:pt x="334517" y="0"/>
                  </a:lnTo>
                  <a:lnTo>
                    <a:pt x="379917" y="3102"/>
                  </a:lnTo>
                  <a:lnTo>
                    <a:pt x="423458" y="12139"/>
                  </a:lnTo>
                  <a:lnTo>
                    <a:pt x="464742" y="26705"/>
                  </a:lnTo>
                  <a:lnTo>
                    <a:pt x="503371" y="46397"/>
                  </a:lnTo>
                  <a:lnTo>
                    <a:pt x="538947" y="70809"/>
                  </a:lnTo>
                  <a:lnTo>
                    <a:pt x="571071" y="99536"/>
                  </a:lnTo>
                  <a:lnTo>
                    <a:pt x="599345" y="132173"/>
                  </a:lnTo>
                  <a:lnTo>
                    <a:pt x="623372" y="168317"/>
                  </a:lnTo>
                  <a:lnTo>
                    <a:pt x="642752" y="207561"/>
                  </a:lnTo>
                  <a:lnTo>
                    <a:pt x="657089" y="249502"/>
                  </a:lnTo>
                  <a:lnTo>
                    <a:pt x="665982" y="293733"/>
                  </a:lnTo>
                  <a:lnTo>
                    <a:pt x="669036" y="339851"/>
                  </a:lnTo>
                  <a:lnTo>
                    <a:pt x="665982" y="385970"/>
                  </a:lnTo>
                  <a:lnTo>
                    <a:pt x="657089" y="430201"/>
                  </a:lnTo>
                  <a:lnTo>
                    <a:pt x="642752" y="472142"/>
                  </a:lnTo>
                  <a:lnTo>
                    <a:pt x="623372" y="511386"/>
                  </a:lnTo>
                  <a:lnTo>
                    <a:pt x="599345" y="547530"/>
                  </a:lnTo>
                  <a:lnTo>
                    <a:pt x="571071" y="580167"/>
                  </a:lnTo>
                  <a:lnTo>
                    <a:pt x="538947" y="608894"/>
                  </a:lnTo>
                  <a:lnTo>
                    <a:pt x="503371" y="633306"/>
                  </a:lnTo>
                  <a:lnTo>
                    <a:pt x="464742" y="652998"/>
                  </a:lnTo>
                  <a:lnTo>
                    <a:pt x="423458" y="667564"/>
                  </a:lnTo>
                  <a:lnTo>
                    <a:pt x="379917" y="676601"/>
                  </a:lnTo>
                  <a:lnTo>
                    <a:pt x="334517" y="679703"/>
                  </a:lnTo>
                  <a:lnTo>
                    <a:pt x="289118" y="676601"/>
                  </a:lnTo>
                  <a:lnTo>
                    <a:pt x="245577" y="667564"/>
                  </a:lnTo>
                  <a:lnTo>
                    <a:pt x="204293" y="652998"/>
                  </a:lnTo>
                  <a:lnTo>
                    <a:pt x="165664" y="633306"/>
                  </a:lnTo>
                  <a:lnTo>
                    <a:pt x="130088" y="608894"/>
                  </a:lnTo>
                  <a:lnTo>
                    <a:pt x="97964" y="580167"/>
                  </a:lnTo>
                  <a:lnTo>
                    <a:pt x="69690" y="547530"/>
                  </a:lnTo>
                  <a:lnTo>
                    <a:pt x="45663" y="511386"/>
                  </a:lnTo>
                  <a:lnTo>
                    <a:pt x="26283" y="472142"/>
                  </a:lnTo>
                  <a:lnTo>
                    <a:pt x="11946" y="430201"/>
                  </a:lnTo>
                  <a:lnTo>
                    <a:pt x="3053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20509"/>
              </p:ext>
            </p:extLst>
          </p:nvPr>
        </p:nvGraphicFramePr>
        <p:xfrm>
          <a:off x="4363211" y="4871719"/>
          <a:ext cx="2363468" cy="789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3105"/>
                <a:gridCol w="950594"/>
                <a:gridCol w="699769"/>
              </a:tblGrid>
              <a:tr h="419862">
                <a:tc>
                  <a:txBody>
                    <a:bodyPr/>
                    <a:lstStyle/>
                    <a:p>
                      <a:pPr marL="31750">
                        <a:lnSpc>
                          <a:spcPts val="1710"/>
                        </a:lnSpc>
                      </a:pPr>
                      <a:r>
                        <a:rPr lang="ru-RU" sz="1800" b="1" spc="-5" dirty="0" smtClean="0">
                          <a:latin typeface="Calibri"/>
                          <a:cs typeface="Calibri"/>
                        </a:rPr>
                        <a:t>71,7</a:t>
                      </a:r>
                      <a:r>
                        <a:rPr sz="1800" b="1" spc="-5" dirty="0" smtClean="0">
                          <a:latin typeface="Calibri"/>
                          <a:cs typeface="Calibri"/>
                        </a:rPr>
                        <a:t>%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710"/>
                        </a:lnSpc>
                      </a:pPr>
                      <a:r>
                        <a:rPr lang="ru-RU" sz="1800" b="1" spc="-5" dirty="0" smtClean="0">
                          <a:latin typeface="Calibri"/>
                          <a:cs typeface="Calibri"/>
                        </a:rPr>
                        <a:t>59,7</a:t>
                      </a:r>
                      <a:r>
                        <a:rPr sz="1800" b="1" spc="-5" dirty="0" smtClean="0">
                          <a:latin typeface="Calibri"/>
                          <a:cs typeface="Calibri"/>
                        </a:rPr>
                        <a:t>%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710"/>
                        </a:lnSpc>
                      </a:pPr>
                      <a:r>
                        <a:rPr lang="ru-RU" sz="1800" b="1" dirty="0" smtClean="0">
                          <a:latin typeface="Calibri"/>
                          <a:cs typeface="Calibri"/>
                        </a:rPr>
                        <a:t>59,6</a:t>
                      </a:r>
                      <a:r>
                        <a:rPr sz="1800" b="1" dirty="0" smtClean="0">
                          <a:latin typeface="Calibri"/>
                          <a:cs typeface="Calibri"/>
                        </a:rPr>
                        <a:t>%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69569">
                <a:tc>
                  <a:txBody>
                    <a:bodyPr/>
                    <a:lstStyle/>
                    <a:p>
                      <a:pPr marL="49530">
                        <a:lnSpc>
                          <a:spcPts val="1650"/>
                        </a:lnSpc>
                        <a:spcBef>
                          <a:spcPts val="1155"/>
                        </a:spcBef>
                      </a:pPr>
                      <a:r>
                        <a:rPr lang="ru-RU" sz="1400" b="1" spc="-5" dirty="0" smtClean="0">
                          <a:latin typeface="Calibri"/>
                          <a:cs typeface="Calibri"/>
                        </a:rPr>
                        <a:t>2021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46685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650"/>
                        </a:lnSpc>
                        <a:spcBef>
                          <a:spcPts val="1155"/>
                        </a:spcBef>
                      </a:pPr>
                      <a:r>
                        <a:rPr lang="ru-RU" sz="1400" b="1" spc="-5" dirty="0" smtClean="0">
                          <a:latin typeface="Calibri"/>
                          <a:cs typeface="Calibri"/>
                        </a:rPr>
                        <a:t>2022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46685" marB="0"/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650"/>
                        </a:lnSpc>
                        <a:spcBef>
                          <a:spcPts val="1155"/>
                        </a:spcBef>
                      </a:pPr>
                      <a:r>
                        <a:rPr lang="ru-RU" sz="1400" b="1" spc="-5" dirty="0" smtClean="0">
                          <a:latin typeface="Calibri"/>
                          <a:cs typeface="Calibri"/>
                        </a:rPr>
                        <a:t>2023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46685" marB="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371784" y="4104241"/>
            <a:ext cx="31587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Безвозмездные поступления </a:t>
            </a:r>
            <a:r>
              <a:rPr sz="12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в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общем </a:t>
            </a:r>
            <a:r>
              <a:rPr sz="1200" b="1" spc="-32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объеме</a:t>
            </a:r>
            <a:r>
              <a:rPr sz="1200" b="1" spc="-3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доходов</a:t>
            </a:r>
            <a:r>
              <a:rPr sz="1200" b="1" spc="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бюджета города</a:t>
            </a:r>
            <a:endParaRPr sz="1200" dirty="0">
              <a:latin typeface="Century Gothic" panose="020B0502020202020204" pitchFamily="34" charset="0"/>
              <a:cs typeface="Segoe U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84647" y="4571364"/>
            <a:ext cx="721995" cy="741680"/>
            <a:chOff x="5184647" y="4571364"/>
            <a:chExt cx="721995" cy="741680"/>
          </a:xfrm>
        </p:grpSpPr>
        <p:sp>
          <p:nvSpPr>
            <p:cNvPr id="12" name="object 12"/>
            <p:cNvSpPr/>
            <p:nvPr/>
          </p:nvSpPr>
          <p:spPr>
            <a:xfrm>
              <a:off x="5520689" y="4571364"/>
              <a:ext cx="385445" cy="607695"/>
            </a:xfrm>
            <a:custGeom>
              <a:avLst/>
              <a:gdLst/>
              <a:ahLst/>
              <a:cxnLst/>
              <a:rect l="l" t="t" r="r" b="b"/>
              <a:pathLst>
                <a:path w="385445" h="607695">
                  <a:moveTo>
                    <a:pt x="126" y="0"/>
                  </a:moveTo>
                  <a:lnTo>
                    <a:pt x="0" y="77216"/>
                  </a:lnTo>
                  <a:lnTo>
                    <a:pt x="46997" y="80893"/>
                  </a:lnTo>
                  <a:lnTo>
                    <a:pt x="92614" y="91582"/>
                  </a:lnTo>
                  <a:lnTo>
                    <a:pt x="136088" y="109059"/>
                  </a:lnTo>
                  <a:lnTo>
                    <a:pt x="176657" y="133096"/>
                  </a:lnTo>
                  <a:lnTo>
                    <a:pt x="212083" y="161972"/>
                  </a:lnTo>
                  <a:lnTo>
                    <a:pt x="242152" y="194886"/>
                  </a:lnTo>
                  <a:lnTo>
                    <a:pt x="266749" y="231172"/>
                  </a:lnTo>
                  <a:lnTo>
                    <a:pt x="285756" y="270163"/>
                  </a:lnTo>
                  <a:lnTo>
                    <a:pt x="299056" y="311192"/>
                  </a:lnTo>
                  <a:lnTo>
                    <a:pt x="306533" y="353594"/>
                  </a:lnTo>
                  <a:lnTo>
                    <a:pt x="308069" y="396702"/>
                  </a:lnTo>
                  <a:lnTo>
                    <a:pt x="303548" y="439849"/>
                  </a:lnTo>
                  <a:lnTo>
                    <a:pt x="292853" y="482369"/>
                  </a:lnTo>
                  <a:lnTo>
                    <a:pt x="275868" y="523596"/>
                  </a:lnTo>
                  <a:lnTo>
                    <a:pt x="252475" y="562864"/>
                  </a:lnTo>
                  <a:lnTo>
                    <a:pt x="315595" y="607187"/>
                  </a:lnTo>
                  <a:lnTo>
                    <a:pt x="340257" y="566943"/>
                  </a:lnTo>
                  <a:lnTo>
                    <a:pt x="359732" y="524261"/>
                  </a:lnTo>
                  <a:lnTo>
                    <a:pt x="373860" y="479628"/>
                  </a:lnTo>
                  <a:lnTo>
                    <a:pt x="382484" y="433532"/>
                  </a:lnTo>
                  <a:lnTo>
                    <a:pt x="385445" y="386461"/>
                  </a:lnTo>
                  <a:lnTo>
                    <a:pt x="382497" y="338055"/>
                  </a:lnTo>
                  <a:lnTo>
                    <a:pt x="373779" y="291436"/>
                  </a:lnTo>
                  <a:lnTo>
                    <a:pt x="359649" y="246965"/>
                  </a:lnTo>
                  <a:lnTo>
                    <a:pt x="340470" y="205004"/>
                  </a:lnTo>
                  <a:lnTo>
                    <a:pt x="316601" y="165915"/>
                  </a:lnTo>
                  <a:lnTo>
                    <a:pt x="288404" y="130060"/>
                  </a:lnTo>
                  <a:lnTo>
                    <a:pt x="256240" y="97800"/>
                  </a:lnTo>
                  <a:lnTo>
                    <a:pt x="220468" y="69497"/>
                  </a:lnTo>
                  <a:lnTo>
                    <a:pt x="181449" y="45513"/>
                  </a:lnTo>
                  <a:lnTo>
                    <a:pt x="139545" y="26209"/>
                  </a:lnTo>
                  <a:lnTo>
                    <a:pt x="95116" y="11948"/>
                  </a:lnTo>
                  <a:lnTo>
                    <a:pt x="48523" y="309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94553" y="4623053"/>
              <a:ext cx="668020" cy="680085"/>
            </a:xfrm>
            <a:custGeom>
              <a:avLst/>
              <a:gdLst/>
              <a:ahLst/>
              <a:cxnLst/>
              <a:rect l="l" t="t" r="r" b="b"/>
              <a:pathLst>
                <a:path w="668020" h="680085">
                  <a:moveTo>
                    <a:pt x="0" y="339851"/>
                  </a:moveTo>
                  <a:lnTo>
                    <a:pt x="3047" y="293733"/>
                  </a:lnTo>
                  <a:lnTo>
                    <a:pt x="11925" y="249502"/>
                  </a:lnTo>
                  <a:lnTo>
                    <a:pt x="26235" y="207561"/>
                  </a:lnTo>
                  <a:lnTo>
                    <a:pt x="45578" y="168317"/>
                  </a:lnTo>
                  <a:lnTo>
                    <a:pt x="69557" y="132173"/>
                  </a:lnTo>
                  <a:lnTo>
                    <a:pt x="97774" y="99536"/>
                  </a:lnTo>
                  <a:lnTo>
                    <a:pt x="129829" y="70809"/>
                  </a:lnTo>
                  <a:lnTo>
                    <a:pt x="165325" y="46397"/>
                  </a:lnTo>
                  <a:lnTo>
                    <a:pt x="203864" y="26705"/>
                  </a:lnTo>
                  <a:lnTo>
                    <a:pt x="245048" y="12139"/>
                  </a:lnTo>
                  <a:lnTo>
                    <a:pt x="288478" y="3102"/>
                  </a:lnTo>
                  <a:lnTo>
                    <a:pt x="333756" y="0"/>
                  </a:lnTo>
                  <a:lnTo>
                    <a:pt x="379033" y="3102"/>
                  </a:lnTo>
                  <a:lnTo>
                    <a:pt x="422463" y="12139"/>
                  </a:lnTo>
                  <a:lnTo>
                    <a:pt x="463647" y="26705"/>
                  </a:lnTo>
                  <a:lnTo>
                    <a:pt x="502186" y="46397"/>
                  </a:lnTo>
                  <a:lnTo>
                    <a:pt x="537682" y="70809"/>
                  </a:lnTo>
                  <a:lnTo>
                    <a:pt x="569737" y="99536"/>
                  </a:lnTo>
                  <a:lnTo>
                    <a:pt x="597954" y="132173"/>
                  </a:lnTo>
                  <a:lnTo>
                    <a:pt x="621933" y="168317"/>
                  </a:lnTo>
                  <a:lnTo>
                    <a:pt x="641276" y="207561"/>
                  </a:lnTo>
                  <a:lnTo>
                    <a:pt x="655586" y="249502"/>
                  </a:lnTo>
                  <a:lnTo>
                    <a:pt x="664464" y="293733"/>
                  </a:lnTo>
                  <a:lnTo>
                    <a:pt x="667512" y="339851"/>
                  </a:lnTo>
                  <a:lnTo>
                    <a:pt x="664464" y="385970"/>
                  </a:lnTo>
                  <a:lnTo>
                    <a:pt x="655586" y="430201"/>
                  </a:lnTo>
                  <a:lnTo>
                    <a:pt x="641276" y="472142"/>
                  </a:lnTo>
                  <a:lnTo>
                    <a:pt x="621933" y="511386"/>
                  </a:lnTo>
                  <a:lnTo>
                    <a:pt x="597954" y="547530"/>
                  </a:lnTo>
                  <a:lnTo>
                    <a:pt x="569737" y="580167"/>
                  </a:lnTo>
                  <a:lnTo>
                    <a:pt x="537682" y="608894"/>
                  </a:lnTo>
                  <a:lnTo>
                    <a:pt x="502186" y="633306"/>
                  </a:lnTo>
                  <a:lnTo>
                    <a:pt x="463647" y="652998"/>
                  </a:lnTo>
                  <a:lnTo>
                    <a:pt x="422463" y="667564"/>
                  </a:lnTo>
                  <a:lnTo>
                    <a:pt x="379033" y="676601"/>
                  </a:lnTo>
                  <a:lnTo>
                    <a:pt x="333756" y="679703"/>
                  </a:lnTo>
                  <a:lnTo>
                    <a:pt x="288478" y="676601"/>
                  </a:lnTo>
                  <a:lnTo>
                    <a:pt x="245048" y="667564"/>
                  </a:lnTo>
                  <a:lnTo>
                    <a:pt x="203864" y="652998"/>
                  </a:lnTo>
                  <a:lnTo>
                    <a:pt x="165325" y="633306"/>
                  </a:lnTo>
                  <a:lnTo>
                    <a:pt x="129829" y="608894"/>
                  </a:lnTo>
                  <a:lnTo>
                    <a:pt x="97774" y="580167"/>
                  </a:lnTo>
                  <a:lnTo>
                    <a:pt x="69557" y="547530"/>
                  </a:lnTo>
                  <a:lnTo>
                    <a:pt x="45578" y="511386"/>
                  </a:lnTo>
                  <a:lnTo>
                    <a:pt x="26235" y="472142"/>
                  </a:lnTo>
                  <a:lnTo>
                    <a:pt x="11925" y="430201"/>
                  </a:lnTo>
                  <a:lnTo>
                    <a:pt x="3047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121908" y="4571364"/>
            <a:ext cx="721995" cy="741680"/>
            <a:chOff x="6121908" y="4571364"/>
            <a:chExt cx="721995" cy="741680"/>
          </a:xfrm>
        </p:grpSpPr>
        <p:sp>
          <p:nvSpPr>
            <p:cNvPr id="15" name="object 15"/>
            <p:cNvSpPr/>
            <p:nvPr/>
          </p:nvSpPr>
          <p:spPr>
            <a:xfrm>
              <a:off x="6459093" y="4571364"/>
              <a:ext cx="384810" cy="618490"/>
            </a:xfrm>
            <a:custGeom>
              <a:avLst/>
              <a:gdLst/>
              <a:ahLst/>
              <a:cxnLst/>
              <a:rect l="l" t="t" r="r" b="b"/>
              <a:pathLst>
                <a:path w="384809" h="618489">
                  <a:moveTo>
                    <a:pt x="381" y="0"/>
                  </a:moveTo>
                  <a:lnTo>
                    <a:pt x="0" y="77216"/>
                  </a:lnTo>
                  <a:lnTo>
                    <a:pt x="49402" y="81454"/>
                  </a:lnTo>
                  <a:lnTo>
                    <a:pt x="97186" y="93408"/>
                  </a:lnTo>
                  <a:lnTo>
                    <a:pt x="142446" y="112791"/>
                  </a:lnTo>
                  <a:lnTo>
                    <a:pt x="184277" y="139319"/>
                  </a:lnTo>
                  <a:lnTo>
                    <a:pt x="218689" y="169448"/>
                  </a:lnTo>
                  <a:lnTo>
                    <a:pt x="247605" y="203417"/>
                  </a:lnTo>
                  <a:lnTo>
                    <a:pt x="270930" y="240559"/>
                  </a:lnTo>
                  <a:lnTo>
                    <a:pt x="288570" y="280203"/>
                  </a:lnTo>
                  <a:lnTo>
                    <a:pt x="300430" y="321681"/>
                  </a:lnTo>
                  <a:lnTo>
                    <a:pt x="306419" y="364325"/>
                  </a:lnTo>
                  <a:lnTo>
                    <a:pt x="306440" y="407467"/>
                  </a:lnTo>
                  <a:lnTo>
                    <a:pt x="300401" y="450436"/>
                  </a:lnTo>
                  <a:lnTo>
                    <a:pt x="288208" y="492565"/>
                  </a:lnTo>
                  <a:lnTo>
                    <a:pt x="269766" y="533185"/>
                  </a:lnTo>
                  <a:lnTo>
                    <a:pt x="244983" y="571627"/>
                  </a:lnTo>
                  <a:lnTo>
                    <a:pt x="306705" y="618109"/>
                  </a:lnTo>
                  <a:lnTo>
                    <a:pt x="333953" y="576629"/>
                  </a:lnTo>
                  <a:lnTo>
                    <a:pt x="355525" y="532279"/>
                  </a:lnTo>
                  <a:lnTo>
                    <a:pt x="371234" y="485630"/>
                  </a:lnTo>
                  <a:lnTo>
                    <a:pt x="380889" y="437256"/>
                  </a:lnTo>
                  <a:lnTo>
                    <a:pt x="384302" y="387731"/>
                  </a:lnTo>
                  <a:lnTo>
                    <a:pt x="381528" y="339316"/>
                  </a:lnTo>
                  <a:lnTo>
                    <a:pt x="372976" y="292671"/>
                  </a:lnTo>
                  <a:lnTo>
                    <a:pt x="359007" y="248157"/>
                  </a:lnTo>
                  <a:lnTo>
                    <a:pt x="339979" y="206137"/>
                  </a:lnTo>
                  <a:lnTo>
                    <a:pt x="316252" y="166974"/>
                  </a:lnTo>
                  <a:lnTo>
                    <a:pt x="288185" y="131030"/>
                  </a:lnTo>
                  <a:lnTo>
                    <a:pt x="256138" y="98668"/>
                  </a:lnTo>
                  <a:lnTo>
                    <a:pt x="220469" y="70249"/>
                  </a:lnTo>
                  <a:lnTo>
                    <a:pt x="181538" y="46137"/>
                  </a:lnTo>
                  <a:lnTo>
                    <a:pt x="139704" y="26693"/>
                  </a:lnTo>
                  <a:lnTo>
                    <a:pt x="95327" y="12281"/>
                  </a:lnTo>
                  <a:lnTo>
                    <a:pt x="48766" y="326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F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31814" y="4623053"/>
              <a:ext cx="668020" cy="680085"/>
            </a:xfrm>
            <a:custGeom>
              <a:avLst/>
              <a:gdLst/>
              <a:ahLst/>
              <a:cxnLst/>
              <a:rect l="l" t="t" r="r" b="b"/>
              <a:pathLst>
                <a:path w="668020" h="680085">
                  <a:moveTo>
                    <a:pt x="0" y="339851"/>
                  </a:moveTo>
                  <a:lnTo>
                    <a:pt x="3047" y="293733"/>
                  </a:lnTo>
                  <a:lnTo>
                    <a:pt x="11925" y="249502"/>
                  </a:lnTo>
                  <a:lnTo>
                    <a:pt x="26235" y="207561"/>
                  </a:lnTo>
                  <a:lnTo>
                    <a:pt x="45578" y="168317"/>
                  </a:lnTo>
                  <a:lnTo>
                    <a:pt x="69557" y="132173"/>
                  </a:lnTo>
                  <a:lnTo>
                    <a:pt x="97774" y="99536"/>
                  </a:lnTo>
                  <a:lnTo>
                    <a:pt x="129829" y="70809"/>
                  </a:lnTo>
                  <a:lnTo>
                    <a:pt x="165325" y="46397"/>
                  </a:lnTo>
                  <a:lnTo>
                    <a:pt x="203864" y="26705"/>
                  </a:lnTo>
                  <a:lnTo>
                    <a:pt x="245048" y="12139"/>
                  </a:lnTo>
                  <a:lnTo>
                    <a:pt x="288478" y="3102"/>
                  </a:lnTo>
                  <a:lnTo>
                    <a:pt x="333756" y="0"/>
                  </a:lnTo>
                  <a:lnTo>
                    <a:pt x="379033" y="3102"/>
                  </a:lnTo>
                  <a:lnTo>
                    <a:pt x="422463" y="12139"/>
                  </a:lnTo>
                  <a:lnTo>
                    <a:pt x="463647" y="26705"/>
                  </a:lnTo>
                  <a:lnTo>
                    <a:pt x="502186" y="46397"/>
                  </a:lnTo>
                  <a:lnTo>
                    <a:pt x="537682" y="70809"/>
                  </a:lnTo>
                  <a:lnTo>
                    <a:pt x="569737" y="99536"/>
                  </a:lnTo>
                  <a:lnTo>
                    <a:pt x="597954" y="132173"/>
                  </a:lnTo>
                  <a:lnTo>
                    <a:pt x="621933" y="168317"/>
                  </a:lnTo>
                  <a:lnTo>
                    <a:pt x="641276" y="207561"/>
                  </a:lnTo>
                  <a:lnTo>
                    <a:pt x="655586" y="249502"/>
                  </a:lnTo>
                  <a:lnTo>
                    <a:pt x="664464" y="293733"/>
                  </a:lnTo>
                  <a:lnTo>
                    <a:pt x="667512" y="339851"/>
                  </a:lnTo>
                  <a:lnTo>
                    <a:pt x="664464" y="385970"/>
                  </a:lnTo>
                  <a:lnTo>
                    <a:pt x="655586" y="430201"/>
                  </a:lnTo>
                  <a:lnTo>
                    <a:pt x="641276" y="472142"/>
                  </a:lnTo>
                  <a:lnTo>
                    <a:pt x="621933" y="511386"/>
                  </a:lnTo>
                  <a:lnTo>
                    <a:pt x="597954" y="547530"/>
                  </a:lnTo>
                  <a:lnTo>
                    <a:pt x="569737" y="580167"/>
                  </a:lnTo>
                  <a:lnTo>
                    <a:pt x="537682" y="608894"/>
                  </a:lnTo>
                  <a:lnTo>
                    <a:pt x="502186" y="633306"/>
                  </a:lnTo>
                  <a:lnTo>
                    <a:pt x="463647" y="652998"/>
                  </a:lnTo>
                  <a:lnTo>
                    <a:pt x="422463" y="667564"/>
                  </a:lnTo>
                  <a:lnTo>
                    <a:pt x="379033" y="676601"/>
                  </a:lnTo>
                  <a:lnTo>
                    <a:pt x="333756" y="679703"/>
                  </a:lnTo>
                  <a:lnTo>
                    <a:pt x="288478" y="676601"/>
                  </a:lnTo>
                  <a:lnTo>
                    <a:pt x="245048" y="667564"/>
                  </a:lnTo>
                  <a:lnTo>
                    <a:pt x="203864" y="652998"/>
                  </a:lnTo>
                  <a:lnTo>
                    <a:pt x="165325" y="633306"/>
                  </a:lnTo>
                  <a:lnTo>
                    <a:pt x="129829" y="608894"/>
                  </a:lnTo>
                  <a:lnTo>
                    <a:pt x="97774" y="580167"/>
                  </a:lnTo>
                  <a:lnTo>
                    <a:pt x="69557" y="547530"/>
                  </a:lnTo>
                  <a:lnTo>
                    <a:pt x="45578" y="511386"/>
                  </a:lnTo>
                  <a:lnTo>
                    <a:pt x="26235" y="472142"/>
                  </a:lnTo>
                  <a:lnTo>
                    <a:pt x="11925" y="430201"/>
                  </a:lnTo>
                  <a:lnTo>
                    <a:pt x="3047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78052" y="6053961"/>
            <a:ext cx="3498622" cy="2515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7500" algn="just" defTabSz="1076325">
              <a:lnSpc>
                <a:spcPct val="112900"/>
              </a:lnSpc>
              <a:spcBef>
                <a:spcPts val="95"/>
              </a:spcBef>
            </a:pP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Безвозмездные поступления на </a:t>
            </a:r>
            <a:r>
              <a:rPr sz="1200" spc="-2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10" dirty="0" smtClean="0">
                <a:latin typeface="Century Gothic" panose="020B0502020202020204" pitchFamily="34" charset="0"/>
                <a:cs typeface="Franklin Gothic Book"/>
              </a:rPr>
              <a:t>2021-2023 годы</a:t>
            </a:r>
            <a:r>
              <a:rPr sz="1200" spc="-2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предусмотрены</a:t>
            </a:r>
            <a:r>
              <a:rPr sz="1200" spc="-1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бюджете города</a:t>
            </a:r>
            <a:r>
              <a:rPr sz="1200" spc="-2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соответствии</a:t>
            </a:r>
            <a:r>
              <a:rPr sz="1200" spc="-4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с проектом решения Думы города Невинномысска «О бюджете города Невинномысска на 2021 год и на плановый период 2022 и 2023 годов»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,</a:t>
            </a:r>
            <a:r>
              <a:rPr sz="1200" spc="-1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а также с учетом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заключенных соглашений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,</a:t>
            </a:r>
            <a:r>
              <a:rPr sz="1200" spc="-3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предусматривающих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5080" algn="just">
              <a:lnSpc>
                <a:spcPct val="112900"/>
              </a:lnSpc>
              <a:spcBef>
                <a:spcPts val="10"/>
              </a:spcBef>
            </a:pPr>
            <a:r>
              <a:rPr lang="ru-RU" sz="1200" dirty="0">
                <a:latin typeface="Century Gothic" panose="020B0502020202020204" pitchFamily="34" charset="0"/>
                <a:cs typeface="Franklin Gothic Book"/>
              </a:rPr>
              <a:t>п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редоставление</a:t>
            </a:r>
            <a:r>
              <a:rPr sz="12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субсидий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5" dirty="0" smtClean="0">
                <a:latin typeface="Century Gothic" panose="020B0502020202020204" pitchFamily="34" charset="0"/>
                <a:cs typeface="Franklin Gothic Book"/>
              </a:rPr>
              <a:t>бюджету </a:t>
            </a:r>
          </a:p>
          <a:p>
            <a:pPr marL="12700" marR="5080" algn="just">
              <a:lnSpc>
                <a:spcPct val="112900"/>
              </a:lnSpc>
              <a:spcBef>
                <a:spcPts val="10"/>
              </a:spcBef>
            </a:pPr>
            <a:r>
              <a:rPr lang="ru-RU" sz="1200" spc="5" dirty="0" smtClean="0">
                <a:latin typeface="Century Gothic" panose="020B0502020202020204" pitchFamily="34" charset="0"/>
                <a:cs typeface="Franklin Gothic Book"/>
              </a:rPr>
              <a:t>города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Невинномысска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33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из </a:t>
            </a:r>
          </a:p>
          <a:p>
            <a:pPr marL="12700" marR="5080" algn="just">
              <a:lnSpc>
                <a:spcPct val="112900"/>
              </a:lnSpc>
              <a:spcBef>
                <a:spcPts val="10"/>
              </a:spcBef>
            </a:pP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краевого бюджета.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0109" y="6045144"/>
            <a:ext cx="3298825" cy="37678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5125" algn="just">
              <a:lnSpc>
                <a:spcPct val="113100"/>
              </a:lnSpc>
              <a:spcBef>
                <a:spcPts val="95"/>
              </a:spcBef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В составе субвенций основную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долю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занимают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субвенции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на</a:t>
            </a:r>
            <a:r>
              <a:rPr sz="1200" spc="-2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обеспечение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учебного процесса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в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муниципальных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дошкольных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общеобразовательных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организациях.</a:t>
            </a:r>
            <a:r>
              <a:rPr sz="1200" spc="-2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За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счет</a:t>
            </a:r>
            <a:r>
              <a:rPr sz="1200" spc="-3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этих</a:t>
            </a:r>
            <a:r>
              <a:rPr sz="1200" spc="-3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средств</a:t>
            </a:r>
          </a:p>
          <a:p>
            <a:pPr marL="12700" marR="128905" algn="just">
              <a:lnSpc>
                <a:spcPct val="1129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обеспечивается выплата заработной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платы работникам школ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детских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садов,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приобретение учебников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иных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средств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обучения,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игр,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игрушек.</a:t>
            </a:r>
            <a:r>
              <a:rPr sz="1200" spc="-3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Предусмотрены также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средства на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осуществление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33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государственных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полномочий по предоставлению</a:t>
            </a:r>
            <a:r>
              <a:rPr sz="1200" spc="-5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гражданам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5080" algn="just">
              <a:lnSpc>
                <a:spcPct val="112900"/>
              </a:lnSpc>
              <a:spcBef>
                <a:spcPts val="10"/>
              </a:spcBef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субсидий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на 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оплату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жилого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помещения и 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коммунальных 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услуг,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на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мероприятия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по 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отлову</a:t>
            </a:r>
            <a:r>
              <a:rPr sz="1200" spc="-2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содержанию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безнадзорных</a:t>
            </a:r>
            <a:r>
              <a:rPr sz="1200" spc="-4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собак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кошек,</a:t>
            </a:r>
            <a:r>
              <a:rPr sz="1200" spc="-2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ряд</a:t>
            </a:r>
            <a:r>
              <a:rPr sz="1200" spc="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других.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90472" y="2040635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60">
                <a:moveTo>
                  <a:pt x="0" y="0"/>
                </a:moveTo>
                <a:lnTo>
                  <a:pt x="2918460" y="0"/>
                </a:lnTo>
              </a:path>
            </a:pathLst>
          </a:custGeom>
          <a:ln w="6096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69718" y="2043683"/>
            <a:ext cx="451103" cy="548868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  <a:spcBef>
                <a:spcPts val="775"/>
              </a:spcBef>
            </a:pPr>
            <a:r>
              <a:rPr lang="ru-RU" sz="900" dirty="0" smtClean="0">
                <a:latin typeface="Century Gothic" panose="020B0502020202020204" pitchFamily="34" charset="0"/>
                <a:cs typeface="Calibri"/>
              </a:rPr>
              <a:t>1206,3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53411" y="2043683"/>
            <a:ext cx="424180" cy="769441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lang="ru-RU" sz="900" dirty="0" smtClean="0">
                <a:latin typeface="Century Gothic" panose="020B0502020202020204" pitchFamily="34" charset="0"/>
                <a:cs typeface="Times New Roman"/>
              </a:rPr>
              <a:t>1439,3</a:t>
            </a:r>
            <a:endParaRPr sz="900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38627" y="2043683"/>
            <a:ext cx="467232" cy="754053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lang="ru-RU" sz="900" dirty="0" smtClean="0">
                <a:latin typeface="Century Gothic" panose="020B0502020202020204" pitchFamily="34" charset="0"/>
                <a:cs typeface="Times New Roman"/>
              </a:rPr>
              <a:t>1419,2</a:t>
            </a:r>
            <a:endParaRPr sz="900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22320" y="2043683"/>
            <a:ext cx="422275" cy="754053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lang="ru-RU" sz="900" dirty="0" smtClean="0">
                <a:latin typeface="Century Gothic" panose="020B0502020202020204" pitchFamily="34" charset="0"/>
                <a:cs typeface="Times New Roman"/>
              </a:rPr>
              <a:t>1419,8</a:t>
            </a:r>
            <a:endParaRPr sz="900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06011" y="2043683"/>
            <a:ext cx="422275" cy="754053"/>
          </a:xfrm>
          <a:prstGeom prst="rect">
            <a:avLst/>
          </a:prstGeom>
          <a:solidFill>
            <a:srgbClr val="FF66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lang="ru-RU" sz="900" dirty="0" smtClean="0">
                <a:latin typeface="Century Gothic" panose="020B0502020202020204" pitchFamily="34" charset="0"/>
                <a:cs typeface="Times New Roman"/>
              </a:rPr>
              <a:t>1443,5</a:t>
            </a:r>
            <a:endParaRPr sz="900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7909" y="2729423"/>
            <a:ext cx="442912" cy="1054135"/>
          </a:xfrm>
          <a:prstGeom prst="rect">
            <a:avLst/>
          </a:prstGeom>
          <a:solidFill>
            <a:srgbClr val="FF8E1D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endParaRPr sz="950" dirty="0">
              <a:latin typeface="Times New Roman"/>
              <a:cs typeface="Times New Roman"/>
            </a:endParaRPr>
          </a:p>
          <a:p>
            <a:pPr marL="84455" algn="ctr">
              <a:lnSpc>
                <a:spcPct val="100000"/>
              </a:lnSpc>
            </a:pPr>
            <a:endParaRPr lang="ru-RU" sz="1000" spc="-5" dirty="0" smtClean="0">
              <a:latin typeface="Calibri"/>
              <a:cs typeface="Calibri"/>
            </a:endParaRPr>
          </a:p>
          <a:p>
            <a:pPr marL="84455" algn="ctr">
              <a:lnSpc>
                <a:spcPct val="100000"/>
              </a:lnSpc>
            </a:pPr>
            <a:endParaRPr lang="ru-RU" sz="1000" spc="-5" dirty="0">
              <a:latin typeface="Calibri"/>
              <a:cs typeface="Calibri"/>
            </a:endParaRPr>
          </a:p>
          <a:p>
            <a:pPr marL="84455" algn="ctr">
              <a:lnSpc>
                <a:spcPct val="100000"/>
              </a:lnSpc>
            </a:pPr>
            <a:endParaRPr lang="ru-RU" sz="1000" spc="-5" dirty="0" smtClean="0">
              <a:latin typeface="Calibri"/>
              <a:cs typeface="Calibri"/>
            </a:endParaRPr>
          </a:p>
          <a:p>
            <a:pPr marL="84455" algn="ctr">
              <a:lnSpc>
                <a:spcPct val="100000"/>
              </a:lnSpc>
            </a:pPr>
            <a:r>
              <a:rPr lang="ru-RU" sz="900" spc="-5" dirty="0" smtClean="0">
                <a:latin typeface="Century Gothic" panose="020B0502020202020204" pitchFamily="34" charset="0"/>
                <a:cs typeface="Calibri"/>
              </a:rPr>
              <a:t>1813,3</a:t>
            </a:r>
          </a:p>
          <a:p>
            <a:pPr marL="84455" algn="ctr">
              <a:lnSpc>
                <a:spcPct val="100000"/>
              </a:lnSpc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39124" y="2930886"/>
            <a:ext cx="469964" cy="446276"/>
          </a:xfrm>
          <a:prstGeom prst="rect">
            <a:avLst/>
          </a:prstGeom>
          <a:solidFill>
            <a:srgbClr val="FF8E1D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84455" algn="ctr">
              <a:lnSpc>
                <a:spcPct val="100000"/>
              </a:lnSpc>
            </a:pPr>
            <a:r>
              <a:rPr lang="ru-RU" sz="900" spc="-5" dirty="0" smtClean="0">
                <a:latin typeface="Century Gothic" panose="020B0502020202020204" pitchFamily="34" charset="0"/>
                <a:cs typeface="Calibri"/>
              </a:rPr>
              <a:t>1011,3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38627" y="2947604"/>
            <a:ext cx="467232" cy="512961"/>
          </a:xfrm>
          <a:prstGeom prst="rect">
            <a:avLst/>
          </a:prstGeom>
          <a:solidFill>
            <a:srgbClr val="FF8E1D"/>
          </a:solidFill>
        </p:spPr>
        <p:txBody>
          <a:bodyPr vert="horz" wrap="square" lIns="0" tIns="0" rIns="0" bIns="0" rtlCol="0">
            <a:spAutoFit/>
          </a:bodyPr>
          <a:lstStyle/>
          <a:p>
            <a:pPr marL="128905">
              <a:lnSpc>
                <a:spcPts val="1030"/>
              </a:lnSpc>
            </a:pPr>
            <a:endParaRPr lang="ru-RU" sz="900" spc="-5" dirty="0" smtClean="0">
              <a:latin typeface="Century Gothic" panose="020B0502020202020204" pitchFamily="34" charset="0"/>
              <a:cs typeface="Calibri"/>
            </a:endParaRPr>
          </a:p>
          <a:p>
            <a:pPr marL="128905">
              <a:lnSpc>
                <a:spcPts val="1030"/>
              </a:lnSpc>
            </a:pPr>
            <a:endParaRPr lang="ru-RU" sz="900" spc="-5" dirty="0">
              <a:latin typeface="Century Gothic" panose="020B0502020202020204" pitchFamily="34" charset="0"/>
              <a:cs typeface="Calibri"/>
            </a:endParaRPr>
          </a:p>
          <a:p>
            <a:pPr marL="128905">
              <a:lnSpc>
                <a:spcPts val="1030"/>
              </a:lnSpc>
            </a:pPr>
            <a:endParaRPr lang="ru-RU" sz="900" spc="-5" dirty="0" smtClean="0">
              <a:latin typeface="Century Gothic" panose="020B0502020202020204" pitchFamily="34" charset="0"/>
              <a:cs typeface="Calibri"/>
            </a:endParaRPr>
          </a:p>
          <a:p>
            <a:pPr marL="128905" algn="ctr">
              <a:lnSpc>
                <a:spcPts val="1030"/>
              </a:lnSpc>
            </a:pPr>
            <a:r>
              <a:rPr lang="ru-RU" sz="800" spc="-5" dirty="0" smtClean="0">
                <a:latin typeface="Century Gothic" panose="020B0502020202020204" pitchFamily="34" charset="0"/>
                <a:cs typeface="Calibri"/>
              </a:rPr>
              <a:t>1103,4</a:t>
            </a:r>
            <a:endParaRPr sz="8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60591" y="4469158"/>
            <a:ext cx="424180" cy="269304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endParaRPr lang="ru-RU" sz="1000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endParaRPr lang="ru-RU" sz="1000" dirty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r>
              <a:rPr lang="ru-RU" sz="1000" dirty="0" smtClean="0">
                <a:latin typeface="Calibri"/>
                <a:cs typeface="Calibri"/>
              </a:rPr>
              <a:t>90,9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76049" y="4483699"/>
            <a:ext cx="424180" cy="130036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1010"/>
              </a:lnSpc>
            </a:pPr>
            <a:r>
              <a:rPr lang="ru-RU" sz="1000" spc="-5" dirty="0" smtClean="0">
                <a:latin typeface="Calibri"/>
                <a:cs typeface="Calibri"/>
              </a:rPr>
              <a:t>18,8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09088" y="5412993"/>
            <a:ext cx="359917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- </a:t>
            </a:r>
            <a:r>
              <a:rPr lang="ru-RU" sz="1100" dirty="0" smtClean="0">
                <a:latin typeface="Calibri"/>
                <a:cs typeface="Calibri"/>
              </a:rPr>
              <a:t>6,8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92072" y="1595373"/>
            <a:ext cx="378460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Calibri"/>
                <a:cs typeface="Calibri"/>
              </a:rPr>
              <a:t>2019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(</a:t>
            </a:r>
            <a:r>
              <a:rPr sz="1050" spc="-5" dirty="0">
                <a:latin typeface="Calibri"/>
                <a:cs typeface="Calibri"/>
              </a:rPr>
              <a:t>Ф</a:t>
            </a:r>
            <a:r>
              <a:rPr sz="1050" dirty="0">
                <a:latin typeface="Calibri"/>
                <a:cs typeface="Calibri"/>
              </a:rPr>
              <a:t>акт)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098039" y="1595373"/>
            <a:ext cx="534035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Calibri"/>
                <a:cs typeface="Calibri"/>
              </a:rPr>
              <a:t>2020</a:t>
            </a:r>
            <a:endParaRPr sz="10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(Оценка)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752089" y="1595373"/>
            <a:ext cx="395605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spc="-5" dirty="0">
                <a:latin typeface="Calibri"/>
                <a:cs typeface="Calibri"/>
              </a:rPr>
              <a:t>(План)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36163" y="1595373"/>
            <a:ext cx="395605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Calibri"/>
                <a:cs typeface="Calibri"/>
              </a:rPr>
              <a:t>2022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spc="-5" dirty="0">
                <a:latin typeface="Calibri"/>
                <a:cs typeface="Calibri"/>
              </a:rPr>
              <a:t>(План)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20109" y="1595373"/>
            <a:ext cx="395605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spc="-5" dirty="0">
                <a:latin typeface="Calibri"/>
                <a:cs typeface="Calibri"/>
              </a:rPr>
              <a:t>(План)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2325" y="2279361"/>
            <a:ext cx="88597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Суб</a:t>
            </a:r>
            <a:r>
              <a:rPr sz="1100" b="1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1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нции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6047" y="3257695"/>
            <a:ext cx="92367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Субс</a:t>
            </a:r>
            <a:r>
              <a:rPr sz="11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идии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9824" y="4373851"/>
            <a:ext cx="1220024" cy="165686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0" marR="5080" indent="721995" algn="r">
              <a:lnSpc>
                <a:spcPts val="1150"/>
              </a:lnSpc>
              <a:spcBef>
                <a:spcPts val="380"/>
              </a:spcBef>
            </a:pPr>
            <a:r>
              <a:rPr lang="ru-RU" sz="1000" b="1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Иные межбюджетные трансферты</a:t>
            </a:r>
            <a:endParaRPr lang="ru-RU" sz="1000" b="1" spc="-5" dirty="0" smtClean="0">
              <a:solidFill>
                <a:srgbClr val="7E7E7E"/>
              </a:solidFill>
              <a:latin typeface="Century Gothic" panose="020B0502020202020204" pitchFamily="34" charset="0"/>
              <a:cs typeface="Calibri"/>
            </a:endParaRPr>
          </a:p>
          <a:p>
            <a:pPr marL="127000" marR="5080" indent="721995" algn="r">
              <a:lnSpc>
                <a:spcPts val="1150"/>
              </a:lnSpc>
              <a:spcBef>
                <a:spcPts val="380"/>
              </a:spcBef>
            </a:pPr>
            <a:endParaRPr lang="ru-RU" sz="1000" b="1" spc="-5" dirty="0">
              <a:solidFill>
                <a:srgbClr val="7E7E7E"/>
              </a:solidFill>
              <a:latin typeface="Century Gothic" panose="020B0502020202020204" pitchFamily="34" charset="0"/>
              <a:cs typeface="Calibri"/>
            </a:endParaRPr>
          </a:p>
          <a:p>
            <a:pPr marL="127000" marR="5080" indent="721995" algn="r">
              <a:lnSpc>
                <a:spcPts val="1150"/>
              </a:lnSpc>
              <a:spcBef>
                <a:spcPts val="380"/>
              </a:spcBef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5715" indent="77470" algn="r">
              <a:lnSpc>
                <a:spcPct val="70000"/>
              </a:lnSpc>
              <a:spcBef>
                <a:spcPts val="650"/>
              </a:spcBef>
            </a:pP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Воз</a:t>
            </a:r>
            <a:r>
              <a:rPr sz="1000" b="1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а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000" b="1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ост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а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000" b="1" spc="-3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ов  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</a:t>
            </a:r>
            <a:r>
              <a:rPr sz="1000" b="1" spc="-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b="1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ст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000" b="1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су</a:t>
            </a:r>
            <a:r>
              <a:rPr sz="1000" b="1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идий,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346075" marR="5715" indent="162560" algn="r">
              <a:lnSpc>
                <a:spcPct val="70000"/>
              </a:lnSpc>
            </a:pP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су</a:t>
            </a:r>
            <a:r>
              <a:rPr sz="1000" b="1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бв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нций  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рошлых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л</a:t>
            </a:r>
            <a:r>
              <a:rPr sz="10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т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89039" y="1364547"/>
            <a:ext cx="395732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3169,2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84273" y="1361234"/>
            <a:ext cx="41529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2456,7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770885" y="1356831"/>
            <a:ext cx="4161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2601,9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321398" y="1341807"/>
            <a:ext cx="43357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1537,8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906011" y="1340918"/>
            <a:ext cx="42811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1560,1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71694" y="704468"/>
            <a:ext cx="216314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Безвозмездные</a:t>
            </a:r>
            <a:r>
              <a:rPr sz="1100" b="1" spc="-6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поступления</a:t>
            </a:r>
            <a:r>
              <a:rPr sz="1100" b="1" spc="-6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– </a:t>
            </a:r>
            <a:r>
              <a:rPr sz="1100" spc="-254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межбюджетные</a:t>
            </a:r>
            <a:r>
              <a:rPr sz="1100" spc="-3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трансферты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171694" y="1070609"/>
            <a:ext cx="2091689" cy="2875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7E7E7E"/>
                </a:solidFill>
                <a:latin typeface="Calibri"/>
                <a:cs typeface="Calibri"/>
              </a:rPr>
              <a:t>(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поступления от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других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36830" algn="just">
              <a:lnSpc>
                <a:spcPct val="100000"/>
              </a:lnSpc>
            </a:pP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бюджетов бюджетной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системы </a:t>
            </a:r>
            <a:r>
              <a:rPr sz="1100" spc="-26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Российской</a:t>
            </a:r>
            <a:r>
              <a:rPr sz="1100" spc="3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Федерации),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а </a:t>
            </a:r>
            <a:r>
              <a:rPr sz="11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также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добровольные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147320" algn="just">
              <a:lnSpc>
                <a:spcPct val="100000"/>
              </a:lnSpc>
            </a:pP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пожертвования</a:t>
            </a:r>
            <a:r>
              <a:rPr sz="1100" spc="-3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физических</a:t>
            </a:r>
            <a:r>
              <a:rPr sz="1100" spc="2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100" spc="-254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юридических</a:t>
            </a:r>
            <a:r>
              <a:rPr sz="1100" spc="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лиц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Субвенции 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предоставляются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 </a:t>
            </a:r>
            <a:r>
              <a:rPr sz="1100" spc="-26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финансирование</a:t>
            </a:r>
            <a:r>
              <a:rPr sz="11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конкретных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переданных</a:t>
            </a:r>
            <a:r>
              <a:rPr sz="1100" spc="-3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полномочий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88900" algn="just">
              <a:lnSpc>
                <a:spcPct val="100000"/>
              </a:lnSpc>
              <a:spcBef>
                <a:spcPts val="600"/>
              </a:spcBef>
            </a:pP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Субсидии 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предоставляются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 </a:t>
            </a:r>
            <a:r>
              <a:rPr sz="1100" spc="-26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конкретные </a:t>
            </a:r>
            <a:r>
              <a:rPr sz="11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цели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 условиях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долевого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финансирования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59" name="object 5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053" y="717803"/>
            <a:ext cx="332826" cy="402336"/>
          </a:xfrm>
          <a:prstGeom prst="rect">
            <a:avLst/>
          </a:prstGeom>
        </p:spPr>
      </p:pic>
      <p:sp>
        <p:nvSpPr>
          <p:cNvPr id="48" name="object 38"/>
          <p:cNvSpPr txBox="1"/>
          <p:nvPr/>
        </p:nvSpPr>
        <p:spPr>
          <a:xfrm>
            <a:off x="730186" y="4089575"/>
            <a:ext cx="92367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Дотации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9" name="object 38"/>
          <p:cNvSpPr txBox="1"/>
          <p:nvPr/>
        </p:nvSpPr>
        <p:spPr>
          <a:xfrm>
            <a:off x="-126905" y="4869940"/>
            <a:ext cx="1477581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Прочие 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безвозмездные поступления</a:t>
            </a:r>
            <a:endParaRPr sz="900" b="1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0" name="object 28"/>
          <p:cNvSpPr txBox="1"/>
          <p:nvPr/>
        </p:nvSpPr>
        <p:spPr>
          <a:xfrm>
            <a:off x="3295524" y="2944016"/>
            <a:ext cx="467232" cy="256480"/>
          </a:xfrm>
          <a:prstGeom prst="rect">
            <a:avLst/>
          </a:prstGeom>
          <a:solidFill>
            <a:srgbClr val="FF8E1D"/>
          </a:solidFill>
        </p:spPr>
        <p:txBody>
          <a:bodyPr vert="horz" wrap="square" lIns="0" tIns="0" rIns="0" bIns="0" rtlCol="0">
            <a:spAutoFit/>
          </a:bodyPr>
          <a:lstStyle/>
          <a:p>
            <a:pPr marL="128905">
              <a:lnSpc>
                <a:spcPts val="1030"/>
              </a:lnSpc>
            </a:pPr>
            <a:endParaRPr lang="ru-RU" sz="900" spc="-5" dirty="0" smtClean="0">
              <a:latin typeface="Century Gothic" panose="020B0502020202020204" pitchFamily="34" charset="0"/>
              <a:cs typeface="Calibri"/>
            </a:endParaRPr>
          </a:p>
          <a:p>
            <a:pPr marL="128905" algn="ctr">
              <a:lnSpc>
                <a:spcPts val="1030"/>
              </a:lnSpc>
            </a:pPr>
            <a:r>
              <a:rPr lang="ru-RU" sz="800" spc="-5" dirty="0" smtClean="0">
                <a:latin typeface="Century Gothic" panose="020B0502020202020204" pitchFamily="34" charset="0"/>
                <a:cs typeface="Calibri"/>
              </a:rPr>
              <a:t>71,6</a:t>
            </a:r>
            <a:endParaRPr sz="8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1" name="object 28"/>
          <p:cNvSpPr txBox="1"/>
          <p:nvPr/>
        </p:nvSpPr>
        <p:spPr>
          <a:xfrm>
            <a:off x="3892295" y="2966084"/>
            <a:ext cx="436752" cy="384721"/>
          </a:xfrm>
          <a:prstGeom prst="rect">
            <a:avLst/>
          </a:prstGeom>
          <a:solidFill>
            <a:srgbClr val="FF8E1D"/>
          </a:solidFill>
        </p:spPr>
        <p:txBody>
          <a:bodyPr vert="horz" wrap="square" lIns="0" tIns="0" rIns="0" bIns="0" rtlCol="0">
            <a:spAutoFit/>
          </a:bodyPr>
          <a:lstStyle/>
          <a:p>
            <a:pPr marL="128905">
              <a:lnSpc>
                <a:spcPts val="1030"/>
              </a:lnSpc>
            </a:pPr>
            <a:endParaRPr lang="ru-RU" sz="900" spc="-5" dirty="0" smtClean="0">
              <a:latin typeface="Century Gothic" panose="020B0502020202020204" pitchFamily="34" charset="0"/>
              <a:cs typeface="Calibri"/>
            </a:endParaRPr>
          </a:p>
          <a:p>
            <a:pPr marL="128905" algn="ctr">
              <a:lnSpc>
                <a:spcPts val="1030"/>
              </a:lnSpc>
            </a:pPr>
            <a:endParaRPr lang="ru-RU" sz="800" spc="-5" dirty="0" smtClean="0">
              <a:latin typeface="Century Gothic" panose="020B0502020202020204" pitchFamily="34" charset="0"/>
              <a:cs typeface="Calibri"/>
            </a:endParaRPr>
          </a:p>
          <a:p>
            <a:pPr marL="128905" algn="ctr">
              <a:lnSpc>
                <a:spcPts val="1030"/>
              </a:lnSpc>
            </a:pPr>
            <a:r>
              <a:rPr lang="ru-RU" sz="800" spc="-5" dirty="0" smtClean="0">
                <a:latin typeface="Century Gothic" panose="020B0502020202020204" pitchFamily="34" charset="0"/>
                <a:cs typeface="Calibri"/>
              </a:rPr>
              <a:t>72,5</a:t>
            </a:r>
            <a:endParaRPr sz="8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0" name="object 29"/>
          <p:cNvSpPr txBox="1"/>
          <p:nvPr/>
        </p:nvSpPr>
        <p:spPr>
          <a:xfrm>
            <a:off x="1569212" y="4080726"/>
            <a:ext cx="424180" cy="179536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endParaRPr lang="ru-RU" sz="1000" spc="-5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r>
              <a:rPr lang="ru-RU" sz="1000" spc="-5" dirty="0" smtClean="0">
                <a:latin typeface="Calibri"/>
                <a:cs typeface="Calibri"/>
              </a:rPr>
              <a:t>58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1" name="object 29"/>
          <p:cNvSpPr txBox="1"/>
          <p:nvPr/>
        </p:nvSpPr>
        <p:spPr>
          <a:xfrm>
            <a:off x="2162016" y="3825521"/>
            <a:ext cx="424180" cy="359073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endParaRPr lang="ru-RU" sz="1000" spc="-5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endParaRPr lang="ru-RU" sz="1000" spc="-5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endParaRPr lang="ru-RU" sz="1000" spc="-5" dirty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r>
              <a:rPr lang="ru-RU" sz="1000" spc="-5" dirty="0" smtClean="0">
                <a:latin typeface="Calibri"/>
                <a:cs typeface="Calibri"/>
              </a:rPr>
              <a:t>65,9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2" name="object 29"/>
          <p:cNvSpPr txBox="1"/>
          <p:nvPr/>
        </p:nvSpPr>
        <p:spPr>
          <a:xfrm>
            <a:off x="2752089" y="3654553"/>
            <a:ext cx="453770" cy="269304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endParaRPr lang="ru-RU" sz="1000" spc="-5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endParaRPr lang="ru-RU" sz="1000" spc="-5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r>
              <a:rPr lang="ru-RU" sz="1000" spc="-5" dirty="0" smtClean="0">
                <a:latin typeface="Calibri"/>
                <a:cs typeface="Calibri"/>
              </a:rPr>
              <a:t>35,2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3" name="object 29"/>
          <p:cNvSpPr txBox="1"/>
          <p:nvPr/>
        </p:nvSpPr>
        <p:spPr>
          <a:xfrm>
            <a:off x="3364516" y="3822921"/>
            <a:ext cx="424180" cy="101182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r>
              <a:rPr lang="ru-RU" sz="1000" spc="-5" dirty="0" smtClean="0">
                <a:latin typeface="Calibri"/>
                <a:cs typeface="Calibri"/>
              </a:rPr>
              <a:t>2,3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4" name="object 29"/>
          <p:cNvSpPr txBox="1"/>
          <p:nvPr/>
        </p:nvSpPr>
        <p:spPr>
          <a:xfrm>
            <a:off x="2806603" y="4470838"/>
            <a:ext cx="424180" cy="190950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endParaRPr lang="ru-RU" sz="1000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r>
              <a:rPr lang="ru-RU" sz="1000" dirty="0" smtClean="0">
                <a:latin typeface="Calibri"/>
                <a:cs typeface="Calibri"/>
              </a:rPr>
              <a:t>44,1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5" name="object 29"/>
          <p:cNvSpPr txBox="1"/>
          <p:nvPr/>
        </p:nvSpPr>
        <p:spPr>
          <a:xfrm>
            <a:off x="3336163" y="4449772"/>
            <a:ext cx="424180" cy="190950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endParaRPr lang="ru-RU" sz="1000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r>
              <a:rPr lang="ru-RU" sz="1000" dirty="0" smtClean="0">
                <a:latin typeface="Calibri"/>
                <a:cs typeface="Calibri"/>
              </a:rPr>
              <a:t>44,1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6" name="object 29"/>
          <p:cNvSpPr txBox="1"/>
          <p:nvPr/>
        </p:nvSpPr>
        <p:spPr>
          <a:xfrm>
            <a:off x="3864292" y="4440363"/>
            <a:ext cx="424180" cy="179536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720"/>
              </a:lnSpc>
            </a:pPr>
            <a:endParaRPr lang="ru-RU" sz="1000" dirty="0" smtClean="0">
              <a:latin typeface="Calibri"/>
              <a:cs typeface="Calibri"/>
            </a:endParaRPr>
          </a:p>
          <a:p>
            <a:pPr marL="130175">
              <a:lnSpc>
                <a:spcPts val="720"/>
              </a:lnSpc>
            </a:pPr>
            <a:r>
              <a:rPr lang="ru-RU" sz="1000" dirty="0" smtClean="0">
                <a:latin typeface="Calibri"/>
                <a:cs typeface="Calibri"/>
              </a:rPr>
              <a:t>44,1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7" name="object 30"/>
          <p:cNvSpPr txBox="1"/>
          <p:nvPr/>
        </p:nvSpPr>
        <p:spPr>
          <a:xfrm>
            <a:off x="1544826" y="5037101"/>
            <a:ext cx="424180" cy="130036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1010"/>
              </a:lnSpc>
            </a:pPr>
            <a:r>
              <a:rPr lang="ru-RU" sz="1000" spc="-5" dirty="0" smtClean="0">
                <a:latin typeface="Calibri"/>
                <a:cs typeface="Calibri"/>
              </a:rPr>
              <a:t>7,2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8" name="object 30"/>
          <p:cNvSpPr txBox="1"/>
          <p:nvPr/>
        </p:nvSpPr>
        <p:spPr>
          <a:xfrm>
            <a:off x="2162016" y="4868517"/>
            <a:ext cx="424180" cy="130036"/>
          </a:xfrm>
          <a:prstGeom prst="rect">
            <a:avLst/>
          </a:prstGeom>
          <a:solidFill>
            <a:srgbClr val="FBC86C"/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1010"/>
              </a:lnSpc>
            </a:pPr>
            <a:r>
              <a:rPr lang="ru-RU" sz="1000" spc="-5" dirty="0" smtClean="0">
                <a:latin typeface="Calibri"/>
                <a:cs typeface="Calibri"/>
              </a:rPr>
              <a:t>4,7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9" name="object 31"/>
          <p:cNvSpPr txBox="1"/>
          <p:nvPr/>
        </p:nvSpPr>
        <p:spPr>
          <a:xfrm>
            <a:off x="2208847" y="5412993"/>
            <a:ext cx="359917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- </a:t>
            </a:r>
            <a:r>
              <a:rPr lang="ru-RU" sz="1100" dirty="0" smtClean="0">
                <a:latin typeface="Calibri"/>
                <a:cs typeface="Calibri"/>
              </a:rPr>
              <a:t>83,3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08399"/>
            <a:ext cx="7556500" cy="11936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85838" y="10177677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5" dirty="0" smtClean="0">
                <a:solidFill>
                  <a:srgbClr val="888888"/>
                </a:solidFill>
                <a:latin typeface="Calibri"/>
                <a:cs typeface="Calibri"/>
              </a:rPr>
              <a:t>14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3974" y="276606"/>
            <a:ext cx="3805276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5" dirty="0">
                <a:latin typeface="Century Gothic" panose="020B0502020202020204" pitchFamily="34" charset="0"/>
                <a:cs typeface="Segoe UI"/>
              </a:rPr>
              <a:t>Расходы</a:t>
            </a:r>
            <a:r>
              <a:rPr sz="2000" b="1" spc="-5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2000" b="1" spc="-4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города,</a:t>
            </a:r>
            <a:endParaRPr sz="20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1687" y="1538477"/>
            <a:ext cx="6245860" cy="459486"/>
            <a:chOff x="551687" y="1538477"/>
            <a:chExt cx="6245860" cy="459486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911" y="1836419"/>
              <a:ext cx="356616" cy="1493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1451" y="1789175"/>
              <a:ext cx="356616" cy="1965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4515" y="1538477"/>
              <a:ext cx="356615" cy="4472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6055" y="1652746"/>
              <a:ext cx="356616" cy="3452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7596" y="1652746"/>
              <a:ext cx="358139" cy="3330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80659" y="1773935"/>
              <a:ext cx="356615" cy="2118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2199" y="1780031"/>
              <a:ext cx="358140" cy="20574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51687" y="1985771"/>
              <a:ext cx="6245860" cy="0"/>
            </a:xfrm>
            <a:custGeom>
              <a:avLst/>
              <a:gdLst/>
              <a:ahLst/>
              <a:cxnLst/>
              <a:rect l="l" t="t" r="r" b="b"/>
              <a:pathLst>
                <a:path w="6245859">
                  <a:moveTo>
                    <a:pt x="0" y="0"/>
                  </a:moveTo>
                  <a:lnTo>
                    <a:pt x="62453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57782" y="1345339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2373,4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64994" y="1290751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2443,4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68447" y="1244959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4356,5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49598" y="1227001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3550,2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56607" y="1408960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3628,3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30493" y="1462858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2573,9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33718" y="1478272"/>
            <a:ext cx="4457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404040"/>
                </a:solidFill>
                <a:latin typeface="Calibri"/>
                <a:cs typeface="Calibri"/>
              </a:rPr>
              <a:t>2596,3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4656" y="2061717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2017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77161" y="2061717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2018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69591" y="2061717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04920" y="2051684"/>
            <a:ext cx="70637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endParaRPr sz="12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25"/>
              </a:spcBef>
            </a:pPr>
            <a:r>
              <a:rPr sz="1200" spc="-10" dirty="0" smtClean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lang="ru-RU" sz="1200" spc="-10" dirty="0" smtClean="0">
                <a:solidFill>
                  <a:srgbClr val="585858"/>
                </a:solidFill>
                <a:latin typeface="Calibri"/>
                <a:cs typeface="Calibri"/>
              </a:rPr>
              <a:t>Оценка</a:t>
            </a:r>
            <a:r>
              <a:rPr sz="1200" spc="-10" dirty="0" smtClean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45304" y="2061717"/>
            <a:ext cx="44386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(План)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37479" y="2061717"/>
            <a:ext cx="44386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(План)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29909" y="2061717"/>
            <a:ext cx="44386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(План)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78968" y="3822700"/>
            <a:ext cx="3117087" cy="559229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39370" algn="just">
              <a:lnSpc>
                <a:spcPct val="98800"/>
              </a:lnSpc>
              <a:spcBef>
                <a:spcPts val="114"/>
              </a:spcBef>
            </a:pPr>
            <a:r>
              <a:rPr lang="ru-RU" sz="1400" spc="-5" dirty="0" smtClean="0">
                <a:latin typeface="Century Gothic" panose="020B0502020202020204" pitchFamily="34" charset="0"/>
                <a:cs typeface="Times New Roman"/>
              </a:rPr>
              <a:t>При формировании</a:t>
            </a:r>
            <a:r>
              <a:rPr sz="1400" spc="-4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spc="-10" dirty="0" smtClean="0">
                <a:latin typeface="Century Gothic" panose="020B0502020202020204" pitchFamily="34" charset="0"/>
                <a:cs typeface="Times New Roman"/>
              </a:rPr>
              <a:t>объема</a:t>
            </a:r>
            <a:r>
              <a:rPr sz="1400" spc="3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и структуры</a:t>
            </a:r>
            <a:r>
              <a:rPr sz="1400" spc="5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spc="-15" dirty="0" smtClean="0">
                <a:latin typeface="Century Gothic" panose="020B0502020202020204" pitchFamily="34" charset="0"/>
                <a:cs typeface="Times New Roman"/>
              </a:rPr>
              <a:t>расходов бюджета города Невинномысска</a:t>
            </a:r>
            <a:r>
              <a:rPr sz="1400" spc="3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на</a:t>
            </a:r>
            <a:r>
              <a:rPr sz="1400" spc="-1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2021</a:t>
            </a:r>
            <a:r>
              <a:rPr sz="1400" dirty="0" smtClean="0">
                <a:latin typeface="Century Gothic" panose="020B0502020202020204" pitchFamily="34" charset="0"/>
                <a:cs typeface="Times New Roman"/>
              </a:rPr>
              <a:t>-202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3</a:t>
            </a:r>
            <a:r>
              <a:rPr sz="1400" spc="1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20" dirty="0">
                <a:latin typeface="Century Gothic" panose="020B0502020202020204" pitchFamily="34" charset="0"/>
                <a:cs typeface="Times New Roman"/>
              </a:rPr>
              <a:t>годы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учтено</a:t>
            </a:r>
            <a:r>
              <a:rPr sz="1400" spc="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следующее: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68580" algn="just">
              <a:lnSpc>
                <a:spcPct val="99500"/>
              </a:lnSpc>
              <a:spcBef>
                <a:spcPts val="45"/>
              </a:spcBef>
              <a:buChar char="-"/>
              <a:tabLst>
                <a:tab pos="101600" algn="l"/>
              </a:tabLst>
            </a:pPr>
            <a:r>
              <a:rPr lang="ru-RU" sz="1400" spc="-5" dirty="0" smtClean="0">
                <a:latin typeface="Century Gothic" panose="020B0502020202020204" pitchFamily="34" charset="0"/>
                <a:cs typeface="Times New Roman"/>
              </a:rPr>
              <a:t>сохранение</a:t>
            </a:r>
            <a:r>
              <a:rPr sz="1400" spc="-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достигнутых соотношений средней </a:t>
            </a:r>
            <a:r>
              <a:rPr sz="1400" spc="-28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заработной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платы</a:t>
            </a:r>
            <a:r>
              <a:rPr sz="1400" spc="1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педагогических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работников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учреждений</a:t>
            </a:r>
            <a:r>
              <a:rPr sz="1400" spc="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дополнительного</a:t>
            </a:r>
            <a:r>
              <a:rPr sz="1400" spc="-4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образования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детей </a:t>
            </a:r>
            <a:r>
              <a:rPr sz="1400" spc="-28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и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работников </a:t>
            </a:r>
            <a:r>
              <a:rPr sz="1400" spc="-25" dirty="0">
                <a:latin typeface="Century Gothic" panose="020B0502020202020204" pitchFamily="34" charset="0"/>
                <a:cs typeface="Times New Roman"/>
              </a:rPr>
              <a:t>культуры</a:t>
            </a:r>
            <a:r>
              <a:rPr sz="1400" spc="-2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к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средней заработной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плате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в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экономике,</a:t>
            </a:r>
            <a:r>
              <a:rPr sz="1400" spc="-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закрепленных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в</a:t>
            </a:r>
            <a:r>
              <a:rPr sz="1400" spc="1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25" dirty="0">
                <a:latin typeface="Century Gothic" panose="020B0502020202020204" pitchFamily="34" charset="0"/>
                <a:cs typeface="Times New Roman"/>
              </a:rPr>
              <a:t>Указах </a:t>
            </a:r>
            <a:r>
              <a:rPr sz="1400" spc="-2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Президента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Российской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Федерации;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64769" algn="just">
              <a:lnSpc>
                <a:spcPct val="99200"/>
              </a:lnSpc>
              <a:spcBef>
                <a:spcPts val="45"/>
              </a:spcBef>
              <a:buChar char="-"/>
              <a:tabLst>
                <a:tab pos="101600" algn="l"/>
              </a:tabLst>
            </a:pPr>
            <a:r>
              <a:rPr sz="1400" spc="-10" dirty="0">
                <a:latin typeface="Century Gothic" panose="020B0502020202020204" pitchFamily="34" charset="0"/>
                <a:cs typeface="Times New Roman"/>
              </a:rPr>
              <a:t>необходимость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содержания</a:t>
            </a:r>
            <a:r>
              <a:rPr sz="1400" spc="1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и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оснащения 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построенных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зданий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новых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учреждений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социальной сферы,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содержания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вновь созданных </a:t>
            </a:r>
            <a:r>
              <a:rPr sz="1400" spc="-28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объектов</a:t>
            </a:r>
            <a:r>
              <a:rPr sz="1400" spc="-2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городского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хозяйства;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40"/>
              </a:spcBef>
              <a:buChar char="-"/>
              <a:tabLst>
                <a:tab pos="101600" algn="l"/>
              </a:tabLst>
            </a:pPr>
            <a:r>
              <a:rPr sz="1400" spc="-10" dirty="0">
                <a:latin typeface="Century Gothic" panose="020B0502020202020204" pitchFamily="34" charset="0"/>
                <a:cs typeface="Times New Roman"/>
              </a:rPr>
              <a:t>необходимость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завершения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(продолжения)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строительства,</a:t>
            </a:r>
            <a:r>
              <a:rPr sz="1400" spc="1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реконструкции,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капитального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ремонта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объектов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муниципальной</a:t>
            </a:r>
            <a:r>
              <a:rPr sz="1400" spc="-3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собственности,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52748" y="3822700"/>
            <a:ext cx="3248025" cy="445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latin typeface="Century Gothic" panose="020B0502020202020204" pitchFamily="34" charset="0"/>
                <a:cs typeface="Times New Roman"/>
              </a:rPr>
              <a:t>работы</a:t>
            </a:r>
            <a:r>
              <a:rPr sz="1400" spc="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по которым</a:t>
            </a:r>
            <a:r>
              <a:rPr sz="1400" spc="-1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spc="-20" dirty="0" smtClean="0">
                <a:latin typeface="Century Gothic" panose="020B0502020202020204" pitchFamily="34" charset="0"/>
                <a:cs typeface="Times New Roman"/>
              </a:rPr>
              <a:t>начаты</a:t>
            </a:r>
            <a:r>
              <a:rPr sz="1400" spc="1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до начала </a:t>
            </a:r>
            <a:r>
              <a:rPr sz="1400" dirty="0" smtClean="0">
                <a:latin typeface="Century Gothic" panose="020B0502020202020204" pitchFamily="34" charset="0"/>
                <a:cs typeface="Times New Roman"/>
              </a:rPr>
              <a:t>20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21</a:t>
            </a:r>
            <a:r>
              <a:rPr sz="140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года;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34925" algn="just">
              <a:lnSpc>
                <a:spcPct val="100000"/>
              </a:lnSpc>
              <a:spcBef>
                <a:spcPts val="35"/>
              </a:spcBef>
              <a:buChar char="-"/>
              <a:tabLst>
                <a:tab pos="101600" algn="l"/>
              </a:tabLst>
            </a:pPr>
            <a:r>
              <a:rPr sz="1400" spc="-5" dirty="0">
                <a:latin typeface="Century Gothic" panose="020B0502020202020204" pitchFamily="34" charset="0"/>
                <a:cs typeface="Times New Roman"/>
              </a:rPr>
              <a:t>обеспечение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участия</a:t>
            </a:r>
            <a:r>
              <a:rPr sz="1400" spc="4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в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реализации 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Национальных проектов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в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целях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получения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государственной</a:t>
            </a:r>
            <a:r>
              <a:rPr sz="1400" spc="3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поддержки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мероприятий,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проводимых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в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сфере</a:t>
            </a:r>
            <a:r>
              <a:rPr sz="1400" spc="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благоустройства,</a:t>
            </a:r>
            <a:r>
              <a:rPr sz="1400" spc="4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жилищно- </a:t>
            </a:r>
            <a:r>
              <a:rPr sz="1400" spc="-28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коммунального</a:t>
            </a:r>
            <a:r>
              <a:rPr sz="1400" spc="2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хозяйства,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в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рамках</a:t>
            </a:r>
            <a:r>
              <a:rPr sz="1400" spc="2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дорожной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  <a:p>
            <a:pPr marL="12700" algn="just">
              <a:lnSpc>
                <a:spcPts val="1405"/>
              </a:lnSpc>
            </a:pPr>
            <a:r>
              <a:rPr sz="1400" dirty="0">
                <a:latin typeface="Century Gothic" panose="020B0502020202020204" pitchFamily="34" charset="0"/>
                <a:cs typeface="Times New Roman"/>
              </a:rPr>
              <a:t>деятельности, а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также</a:t>
            </a:r>
            <a:r>
              <a:rPr sz="1400" spc="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в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социальной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сфере;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264795" algn="just">
              <a:lnSpc>
                <a:spcPct val="98800"/>
              </a:lnSpc>
              <a:spcBef>
                <a:spcPts val="20"/>
              </a:spcBef>
              <a:buChar char="-"/>
              <a:tabLst>
                <a:tab pos="101600" algn="l"/>
              </a:tabLst>
            </a:pPr>
            <a:r>
              <a:rPr lang="ru-RU" sz="1400" spc="-15" dirty="0" smtClean="0">
                <a:latin typeface="Century Gothic" panose="020B0502020202020204" pitchFamily="34" charset="0"/>
                <a:cs typeface="Times New Roman"/>
              </a:rPr>
              <a:t>уточнение</a:t>
            </a:r>
            <a:r>
              <a:rPr sz="1400" spc="1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численности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получателей</a:t>
            </a:r>
            <a:r>
              <a:rPr sz="1400" spc="4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мер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социальной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поддержки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и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увеличение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размера </a:t>
            </a:r>
            <a:r>
              <a:rPr sz="1400" spc="-28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выплат;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209550" algn="just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lang="ru-RU" sz="1400" spc="-10" dirty="0" smtClean="0">
                <a:latin typeface="Century Gothic" panose="020B0502020202020204" pitchFamily="34" charset="0"/>
                <a:cs typeface="Times New Roman"/>
              </a:rPr>
              <a:t>корректировка</a:t>
            </a:r>
            <a:r>
              <a:rPr sz="1400" spc="-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5" dirty="0">
                <a:latin typeface="Century Gothic" panose="020B0502020202020204" pitchFamily="34" charset="0"/>
                <a:cs typeface="Times New Roman"/>
              </a:rPr>
              <a:t>расходов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 на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imes New Roman"/>
              </a:rPr>
              <a:t>обслуживание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 муниципального долга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в </a:t>
            </a:r>
            <a:r>
              <a:rPr sz="1400" spc="-5" dirty="0">
                <a:latin typeface="Century Gothic" panose="020B0502020202020204" pitchFamily="34" charset="0"/>
                <a:cs typeface="Times New Roman"/>
              </a:rPr>
              <a:t>связи </a:t>
            </a:r>
            <a:r>
              <a:rPr sz="1400" dirty="0">
                <a:latin typeface="Century Gothic" panose="020B0502020202020204" pitchFamily="34" charset="0"/>
                <a:cs typeface="Times New Roman"/>
              </a:rPr>
              <a:t>с </a:t>
            </a:r>
            <a:r>
              <a:rPr lang="ru-RU" sz="1400" spc="-10" dirty="0" smtClean="0">
                <a:latin typeface="Century Gothic" panose="020B0502020202020204" pitchFamily="34" charset="0"/>
                <a:cs typeface="Times New Roman"/>
              </a:rPr>
              <a:t>планируемым</a:t>
            </a:r>
            <a:r>
              <a:rPr sz="1400" spc="-1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28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spc="-5" dirty="0" smtClean="0">
                <a:latin typeface="Century Gothic" panose="020B0502020202020204" pitchFamily="34" charset="0"/>
                <a:cs typeface="Times New Roman"/>
              </a:rPr>
              <a:t>профицитом</a:t>
            </a:r>
            <a:r>
              <a:rPr sz="1400" spc="-3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spc="-10" dirty="0" smtClean="0">
                <a:latin typeface="Century Gothic" panose="020B0502020202020204" pitchFamily="34" charset="0"/>
                <a:cs typeface="Times New Roman"/>
              </a:rPr>
              <a:t>бюджета</a:t>
            </a:r>
            <a:r>
              <a:rPr sz="1400" spc="5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на</a:t>
            </a:r>
            <a:r>
              <a:rPr sz="1400" spc="-1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lang="ru-RU" sz="1400" dirty="0" smtClean="0">
                <a:latin typeface="Century Gothic" panose="020B0502020202020204" pitchFamily="34" charset="0"/>
                <a:cs typeface="Times New Roman"/>
              </a:rPr>
              <a:t>2021</a:t>
            </a:r>
            <a:r>
              <a:rPr sz="1400" dirty="0" smtClean="0">
                <a:latin typeface="Century Gothic" panose="020B0502020202020204" pitchFamily="34" charset="0"/>
                <a:cs typeface="Times New Roman"/>
              </a:rPr>
              <a:t> </a:t>
            </a:r>
            <a:r>
              <a:rPr sz="1400" spc="-20" dirty="0">
                <a:latin typeface="Century Gothic" panose="020B0502020202020204" pitchFamily="34" charset="0"/>
                <a:cs typeface="Times New Roman"/>
              </a:rPr>
              <a:t>год.</a:t>
            </a:r>
            <a:endParaRPr sz="1400" dirty="0">
              <a:latin typeface="Century Gothic" panose="020B0502020202020204" pitchFamily="34" charset="0"/>
              <a:cs typeface="Times New Roman"/>
            </a:endParaRPr>
          </a:p>
        </p:txBody>
      </p:sp>
      <p:graphicFrame>
        <p:nvGraphicFramePr>
          <p:cNvPr id="97" name="Диаграмма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594156"/>
              </p:ext>
            </p:extLst>
          </p:nvPr>
        </p:nvGraphicFramePr>
        <p:xfrm>
          <a:off x="410997" y="1273546"/>
          <a:ext cx="6567653" cy="108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6770" y="10184079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3974" y="276606"/>
            <a:ext cx="6831965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5" dirty="0">
                <a:latin typeface="Century Gothic" panose="020B0502020202020204" pitchFamily="34" charset="0"/>
                <a:cs typeface="Segoe UI"/>
              </a:rPr>
              <a:t>Расходы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бюджета города </a:t>
            </a:r>
            <a:r>
              <a:rPr sz="2000" b="1" dirty="0">
                <a:latin typeface="Century Gothic" panose="020B0502020202020204" pitchFamily="34" charset="0"/>
                <a:cs typeface="Segoe UI"/>
              </a:rPr>
              <a:t>по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разделам </a:t>
            </a:r>
            <a:r>
              <a:rPr sz="2000" b="1" dirty="0">
                <a:latin typeface="Century Gothic" panose="020B0502020202020204" pitchFamily="34" charset="0"/>
                <a:cs typeface="Segoe UI"/>
              </a:rPr>
              <a:t>и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подразделам </a:t>
            </a:r>
            <a:r>
              <a:rPr sz="2000" b="1" spc="-54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классификации</a:t>
            </a:r>
            <a:r>
              <a:rPr sz="2000" b="1" spc="-6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расходов</a:t>
            </a:r>
            <a:r>
              <a:rPr sz="2000" b="1" spc="-2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бюджетов,</a:t>
            </a:r>
            <a:endParaRPr sz="20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1812" y="3637787"/>
            <a:ext cx="1460500" cy="47625"/>
          </a:xfrm>
          <a:custGeom>
            <a:avLst/>
            <a:gdLst/>
            <a:ahLst/>
            <a:cxnLst/>
            <a:rect l="l" t="t" r="r" b="b"/>
            <a:pathLst>
              <a:path w="1460500" h="47625">
                <a:moveTo>
                  <a:pt x="1459992" y="0"/>
                </a:moveTo>
                <a:lnTo>
                  <a:pt x="0" y="0"/>
                </a:lnTo>
                <a:lnTo>
                  <a:pt x="0" y="47244"/>
                </a:lnTo>
                <a:lnTo>
                  <a:pt x="1459992" y="47244"/>
                </a:lnTo>
                <a:lnTo>
                  <a:pt x="1459992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1812" y="3851147"/>
            <a:ext cx="197916" cy="45719"/>
          </a:xfrm>
          <a:custGeom>
            <a:avLst/>
            <a:gdLst/>
            <a:ahLst/>
            <a:cxnLst/>
            <a:rect l="l" t="t" r="r" b="b"/>
            <a:pathLst>
              <a:path w="1164589" h="47625">
                <a:moveTo>
                  <a:pt x="1164336" y="0"/>
                </a:moveTo>
                <a:lnTo>
                  <a:pt x="0" y="0"/>
                </a:lnTo>
                <a:lnTo>
                  <a:pt x="0" y="47243"/>
                </a:lnTo>
                <a:lnTo>
                  <a:pt x="1164336" y="47243"/>
                </a:lnTo>
                <a:lnTo>
                  <a:pt x="1164336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1813" y="4064507"/>
            <a:ext cx="164566" cy="61061"/>
          </a:xfrm>
          <a:custGeom>
            <a:avLst/>
            <a:gdLst/>
            <a:ahLst/>
            <a:cxnLst/>
            <a:rect l="l" t="t" r="r" b="b"/>
            <a:pathLst>
              <a:path w="1083945" h="47625">
                <a:moveTo>
                  <a:pt x="1083564" y="0"/>
                </a:moveTo>
                <a:lnTo>
                  <a:pt x="0" y="0"/>
                </a:lnTo>
                <a:lnTo>
                  <a:pt x="0" y="47244"/>
                </a:lnTo>
                <a:lnTo>
                  <a:pt x="1083564" y="47244"/>
                </a:lnTo>
                <a:lnTo>
                  <a:pt x="108356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35529" y="3565016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785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2884" y="3954148"/>
            <a:ext cx="390525" cy="22890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293" y="3496208"/>
            <a:ext cx="283210" cy="6667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9728" y="3176396"/>
            <a:ext cx="996950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3985" marR="5080" indent="-121920">
              <a:lnSpc>
                <a:spcPct val="101699"/>
              </a:lnSpc>
              <a:spcBef>
                <a:spcPts val="75"/>
              </a:spcBef>
            </a:pP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цион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л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ь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я 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экономика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1519" y="5612891"/>
            <a:ext cx="939165" cy="47625"/>
          </a:xfrm>
          <a:custGeom>
            <a:avLst/>
            <a:gdLst/>
            <a:ahLst/>
            <a:cxnLst/>
            <a:rect l="l" t="t" r="r" b="b"/>
            <a:pathLst>
              <a:path w="939164" h="47625">
                <a:moveTo>
                  <a:pt x="938784" y="0"/>
                </a:moveTo>
                <a:lnTo>
                  <a:pt x="0" y="0"/>
                </a:lnTo>
                <a:lnTo>
                  <a:pt x="0" y="47243"/>
                </a:lnTo>
                <a:lnTo>
                  <a:pt x="938784" y="47243"/>
                </a:lnTo>
                <a:lnTo>
                  <a:pt x="93878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1519" y="5826251"/>
            <a:ext cx="744602" cy="45719"/>
          </a:xfrm>
          <a:custGeom>
            <a:avLst/>
            <a:gdLst/>
            <a:ahLst/>
            <a:cxnLst/>
            <a:rect l="l" t="t" r="r" b="b"/>
            <a:pathLst>
              <a:path w="876300" h="47625">
                <a:moveTo>
                  <a:pt x="876300" y="0"/>
                </a:moveTo>
                <a:lnTo>
                  <a:pt x="0" y="0"/>
                </a:lnTo>
                <a:lnTo>
                  <a:pt x="0" y="47244"/>
                </a:lnTo>
                <a:lnTo>
                  <a:pt x="876300" y="47244"/>
                </a:lnTo>
                <a:lnTo>
                  <a:pt x="876300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519" y="6041135"/>
            <a:ext cx="637033" cy="45719"/>
          </a:xfrm>
          <a:custGeom>
            <a:avLst/>
            <a:gdLst/>
            <a:ahLst/>
            <a:cxnLst/>
            <a:rect l="l" t="t" r="r" b="b"/>
            <a:pathLst>
              <a:path w="878205" h="45720">
                <a:moveTo>
                  <a:pt x="877824" y="0"/>
                </a:moveTo>
                <a:lnTo>
                  <a:pt x="0" y="0"/>
                </a:lnTo>
                <a:lnTo>
                  <a:pt x="0" y="45720"/>
                </a:lnTo>
                <a:lnTo>
                  <a:pt x="877824" y="45720"/>
                </a:lnTo>
                <a:lnTo>
                  <a:pt x="87782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01800" y="5478551"/>
            <a:ext cx="372745" cy="6673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58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199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188</a:t>
            </a:r>
            <a:endParaRPr sz="1000" dirty="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4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183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3915" y="5471566"/>
            <a:ext cx="283210" cy="6673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7496" y="5114289"/>
            <a:ext cx="1540510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б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щ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е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г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ос</a:t>
            </a:r>
            <a:r>
              <a:rPr sz="1200" b="1" spc="-55" dirty="0">
                <a:solidFill>
                  <a:srgbClr val="7E7E7E"/>
                </a:solidFill>
                <a:latin typeface="Calibri"/>
                <a:cs typeface="Calibri"/>
              </a:rPr>
              <a:t>у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д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р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стве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нные 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вопросы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21708" y="7290815"/>
            <a:ext cx="260985" cy="48895"/>
          </a:xfrm>
          <a:custGeom>
            <a:avLst/>
            <a:gdLst/>
            <a:ahLst/>
            <a:cxnLst/>
            <a:rect l="l" t="t" r="r" b="b"/>
            <a:pathLst>
              <a:path w="260985" h="48895">
                <a:moveTo>
                  <a:pt x="260603" y="0"/>
                </a:moveTo>
                <a:lnTo>
                  <a:pt x="0" y="0"/>
                </a:lnTo>
                <a:lnTo>
                  <a:pt x="0" y="48767"/>
                </a:lnTo>
                <a:lnTo>
                  <a:pt x="260603" y="48767"/>
                </a:lnTo>
                <a:lnTo>
                  <a:pt x="260603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21708" y="7510271"/>
            <a:ext cx="243840" cy="48895"/>
          </a:xfrm>
          <a:custGeom>
            <a:avLst/>
            <a:gdLst/>
            <a:ahLst/>
            <a:cxnLst/>
            <a:rect l="l" t="t" r="r" b="b"/>
            <a:pathLst>
              <a:path w="243839" h="48895">
                <a:moveTo>
                  <a:pt x="243839" y="0"/>
                </a:moveTo>
                <a:lnTo>
                  <a:pt x="0" y="0"/>
                </a:lnTo>
                <a:lnTo>
                  <a:pt x="0" y="48767"/>
                </a:lnTo>
                <a:lnTo>
                  <a:pt x="243839" y="48767"/>
                </a:lnTo>
                <a:lnTo>
                  <a:pt x="243839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21708" y="7729727"/>
            <a:ext cx="239269" cy="51968"/>
          </a:xfrm>
          <a:custGeom>
            <a:avLst/>
            <a:gdLst/>
            <a:ahLst/>
            <a:cxnLst/>
            <a:rect l="l" t="t" r="r" b="b"/>
            <a:pathLst>
              <a:path w="247014" h="48895">
                <a:moveTo>
                  <a:pt x="246887" y="0"/>
                </a:moveTo>
                <a:lnTo>
                  <a:pt x="0" y="0"/>
                </a:lnTo>
                <a:lnTo>
                  <a:pt x="0" y="48767"/>
                </a:lnTo>
                <a:lnTo>
                  <a:pt x="246887" y="48767"/>
                </a:lnTo>
                <a:lnTo>
                  <a:pt x="246887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888738" y="7151903"/>
            <a:ext cx="234315" cy="68453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62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19</a:t>
            </a:r>
            <a:endParaRPr sz="1000" dirty="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53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34103" y="7144918"/>
            <a:ext cx="283210" cy="68453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32579" y="6347586"/>
            <a:ext cx="1416050" cy="7664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386080">
              <a:lnSpc>
                <a:spcPct val="101699"/>
              </a:lnSpc>
              <a:spcBef>
                <a:spcPts val="7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Национальная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безопасность</a:t>
            </a:r>
            <a:r>
              <a:rPr sz="1200" b="1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</a:pP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правоохранительная </a:t>
            </a:r>
            <a:r>
              <a:rPr sz="1200" b="1" spc="-2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деятельность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55847" y="3672839"/>
            <a:ext cx="992505" cy="47625"/>
          </a:xfrm>
          <a:custGeom>
            <a:avLst/>
            <a:gdLst/>
            <a:ahLst/>
            <a:cxnLst/>
            <a:rect l="l" t="t" r="r" b="b"/>
            <a:pathLst>
              <a:path w="992504" h="47625">
                <a:moveTo>
                  <a:pt x="992124" y="0"/>
                </a:moveTo>
                <a:lnTo>
                  <a:pt x="0" y="0"/>
                </a:lnTo>
                <a:lnTo>
                  <a:pt x="0" y="47244"/>
                </a:lnTo>
                <a:lnTo>
                  <a:pt x="992124" y="47244"/>
                </a:lnTo>
                <a:lnTo>
                  <a:pt x="99212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55848" y="3887723"/>
            <a:ext cx="692634" cy="52705"/>
          </a:xfrm>
          <a:custGeom>
            <a:avLst/>
            <a:gdLst/>
            <a:ahLst/>
            <a:cxnLst/>
            <a:rect l="l" t="t" r="r" b="b"/>
            <a:pathLst>
              <a:path w="940435" h="47625">
                <a:moveTo>
                  <a:pt x="940307" y="0"/>
                </a:moveTo>
                <a:lnTo>
                  <a:pt x="0" y="0"/>
                </a:lnTo>
                <a:lnTo>
                  <a:pt x="0" y="47243"/>
                </a:lnTo>
                <a:lnTo>
                  <a:pt x="940307" y="47243"/>
                </a:lnTo>
                <a:lnTo>
                  <a:pt x="940307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55847" y="4101083"/>
            <a:ext cx="568047" cy="45719"/>
          </a:xfrm>
          <a:custGeom>
            <a:avLst/>
            <a:gdLst/>
            <a:ahLst/>
            <a:cxnLst/>
            <a:rect l="l" t="t" r="r" b="b"/>
            <a:pathLst>
              <a:path w="904239" h="47625">
                <a:moveTo>
                  <a:pt x="903731" y="0"/>
                </a:moveTo>
                <a:lnTo>
                  <a:pt x="0" y="0"/>
                </a:lnTo>
                <a:lnTo>
                  <a:pt x="0" y="47244"/>
                </a:lnTo>
                <a:lnTo>
                  <a:pt x="903731" y="47244"/>
                </a:lnTo>
                <a:lnTo>
                  <a:pt x="903731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352925" y="3539133"/>
            <a:ext cx="400050" cy="6673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58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213</a:t>
            </a:r>
            <a:endParaRPr sz="1000" dirty="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484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115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69132" y="3532275"/>
            <a:ext cx="283210" cy="6673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77361" y="3200145"/>
            <a:ext cx="1734820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Ж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или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щ</a:t>
            </a:r>
            <a:r>
              <a:rPr sz="1200" b="1" spc="5" dirty="0">
                <a:solidFill>
                  <a:srgbClr val="7E7E7E"/>
                </a:solidFill>
                <a:latin typeface="Calibri"/>
                <a:cs typeface="Calibri"/>
              </a:rPr>
              <a:t>но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200" b="1" spc="-30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ом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м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у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л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ь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ное 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хозяйство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26279" y="5628131"/>
            <a:ext cx="574675" cy="47625"/>
          </a:xfrm>
          <a:custGeom>
            <a:avLst/>
            <a:gdLst/>
            <a:ahLst/>
            <a:cxnLst/>
            <a:rect l="l" t="t" r="r" b="b"/>
            <a:pathLst>
              <a:path w="574675" h="47625">
                <a:moveTo>
                  <a:pt x="574548" y="0"/>
                </a:moveTo>
                <a:lnTo>
                  <a:pt x="0" y="0"/>
                </a:lnTo>
                <a:lnTo>
                  <a:pt x="0" y="47243"/>
                </a:lnTo>
                <a:lnTo>
                  <a:pt x="574548" y="47243"/>
                </a:lnTo>
                <a:lnTo>
                  <a:pt x="574548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26279" y="5841491"/>
            <a:ext cx="574675" cy="47625"/>
          </a:xfrm>
          <a:custGeom>
            <a:avLst/>
            <a:gdLst/>
            <a:ahLst/>
            <a:cxnLst/>
            <a:rect l="l" t="t" r="r" b="b"/>
            <a:pathLst>
              <a:path w="574675" h="47625">
                <a:moveTo>
                  <a:pt x="574548" y="0"/>
                </a:moveTo>
                <a:lnTo>
                  <a:pt x="0" y="0"/>
                </a:lnTo>
                <a:lnTo>
                  <a:pt x="0" y="47243"/>
                </a:lnTo>
                <a:lnTo>
                  <a:pt x="574548" y="47243"/>
                </a:lnTo>
                <a:lnTo>
                  <a:pt x="574548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26279" y="6054851"/>
            <a:ext cx="581025" cy="47625"/>
          </a:xfrm>
          <a:custGeom>
            <a:avLst/>
            <a:gdLst/>
            <a:ahLst/>
            <a:cxnLst/>
            <a:rect l="l" t="t" r="r" b="b"/>
            <a:pathLst>
              <a:path w="581025" h="47625">
                <a:moveTo>
                  <a:pt x="580644" y="0"/>
                </a:moveTo>
                <a:lnTo>
                  <a:pt x="0" y="0"/>
                </a:lnTo>
                <a:lnTo>
                  <a:pt x="0" y="47244"/>
                </a:lnTo>
                <a:lnTo>
                  <a:pt x="580644" y="47244"/>
                </a:lnTo>
                <a:lnTo>
                  <a:pt x="58064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222875" y="5493918"/>
            <a:ext cx="224154" cy="6667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5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60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60</a:t>
            </a:r>
            <a:endParaRPr sz="1000" dirty="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  <a:spcBef>
                <a:spcPts val="484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60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38929" y="5486679"/>
            <a:ext cx="283210" cy="66738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80940" y="5103621"/>
            <a:ext cx="1141730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Культура, 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ин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е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ма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т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г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р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фия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726435" y="5628131"/>
            <a:ext cx="826135" cy="47625"/>
          </a:xfrm>
          <a:custGeom>
            <a:avLst/>
            <a:gdLst/>
            <a:ahLst/>
            <a:cxnLst/>
            <a:rect l="l" t="t" r="r" b="b"/>
            <a:pathLst>
              <a:path w="826135" h="47625">
                <a:moveTo>
                  <a:pt x="826008" y="0"/>
                </a:moveTo>
                <a:lnTo>
                  <a:pt x="0" y="0"/>
                </a:lnTo>
                <a:lnTo>
                  <a:pt x="0" y="47243"/>
                </a:lnTo>
                <a:lnTo>
                  <a:pt x="826008" y="47243"/>
                </a:lnTo>
                <a:lnTo>
                  <a:pt x="826008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26435" y="5841491"/>
            <a:ext cx="734568" cy="45719"/>
          </a:xfrm>
          <a:custGeom>
            <a:avLst/>
            <a:gdLst/>
            <a:ahLst/>
            <a:cxnLst/>
            <a:rect l="l" t="t" r="r" b="b"/>
            <a:pathLst>
              <a:path w="836929" h="47625">
                <a:moveTo>
                  <a:pt x="836676" y="0"/>
                </a:moveTo>
                <a:lnTo>
                  <a:pt x="0" y="0"/>
                </a:lnTo>
                <a:lnTo>
                  <a:pt x="0" y="47243"/>
                </a:lnTo>
                <a:lnTo>
                  <a:pt x="836676" y="47243"/>
                </a:lnTo>
                <a:lnTo>
                  <a:pt x="836676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26436" y="6054851"/>
            <a:ext cx="767844" cy="58675"/>
          </a:xfrm>
          <a:custGeom>
            <a:avLst/>
            <a:gdLst/>
            <a:ahLst/>
            <a:cxnLst/>
            <a:rect l="l" t="t" r="r" b="b"/>
            <a:pathLst>
              <a:path w="847725" h="47625">
                <a:moveTo>
                  <a:pt x="847343" y="0"/>
                </a:moveTo>
                <a:lnTo>
                  <a:pt x="0" y="0"/>
                </a:lnTo>
                <a:lnTo>
                  <a:pt x="0" y="47244"/>
                </a:lnTo>
                <a:lnTo>
                  <a:pt x="847343" y="47244"/>
                </a:lnTo>
                <a:lnTo>
                  <a:pt x="847343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673855" y="5493918"/>
            <a:ext cx="239395" cy="6667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816</a:t>
            </a:r>
            <a:endParaRPr sz="1000" dirty="0">
              <a:latin typeface="Calibri"/>
              <a:cs typeface="Calibri"/>
            </a:endParaRPr>
          </a:p>
          <a:p>
            <a:pPr marL="22860">
              <a:lnSpc>
                <a:spcPct val="100000"/>
              </a:lnSpc>
              <a:spcBef>
                <a:spcPts val="484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796</a:t>
            </a:r>
            <a:endParaRPr sz="1000" dirty="0">
              <a:latin typeface="Calibri"/>
              <a:cs typeface="Calibri"/>
            </a:endParaRPr>
          </a:p>
          <a:p>
            <a:pPr marL="33655">
              <a:lnSpc>
                <a:spcPct val="100000"/>
              </a:lnSpc>
              <a:spcBef>
                <a:spcPts val="484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803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39085" y="5486679"/>
            <a:ext cx="283210" cy="66738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35072" y="5129021"/>
            <a:ext cx="823594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С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оциал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ь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я 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политика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40663" y="7261859"/>
            <a:ext cx="443865" cy="45720"/>
          </a:xfrm>
          <a:custGeom>
            <a:avLst/>
            <a:gdLst/>
            <a:ahLst/>
            <a:cxnLst/>
            <a:rect l="l" t="t" r="r" b="b"/>
            <a:pathLst>
              <a:path w="443865" h="45720">
                <a:moveTo>
                  <a:pt x="443483" y="0"/>
                </a:moveTo>
                <a:lnTo>
                  <a:pt x="0" y="0"/>
                </a:lnTo>
                <a:lnTo>
                  <a:pt x="0" y="45720"/>
                </a:lnTo>
                <a:lnTo>
                  <a:pt x="443483" y="45720"/>
                </a:lnTo>
                <a:lnTo>
                  <a:pt x="443483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0663" y="7472171"/>
            <a:ext cx="313132" cy="45719"/>
          </a:xfrm>
          <a:custGeom>
            <a:avLst/>
            <a:gdLst/>
            <a:ahLst/>
            <a:cxnLst/>
            <a:rect l="l" t="t" r="r" b="b"/>
            <a:pathLst>
              <a:path w="521334" h="47625">
                <a:moveTo>
                  <a:pt x="521208" y="0"/>
                </a:moveTo>
                <a:lnTo>
                  <a:pt x="0" y="0"/>
                </a:lnTo>
                <a:lnTo>
                  <a:pt x="0" y="47243"/>
                </a:lnTo>
                <a:lnTo>
                  <a:pt x="521208" y="47243"/>
                </a:lnTo>
                <a:lnTo>
                  <a:pt x="521208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40663" y="7682483"/>
            <a:ext cx="220979" cy="47625"/>
          </a:xfrm>
          <a:custGeom>
            <a:avLst/>
            <a:gdLst/>
            <a:ahLst/>
            <a:cxnLst/>
            <a:rect l="l" t="t" r="r" b="b"/>
            <a:pathLst>
              <a:path w="220980" h="47625">
                <a:moveTo>
                  <a:pt x="220979" y="0"/>
                </a:moveTo>
                <a:lnTo>
                  <a:pt x="0" y="0"/>
                </a:lnTo>
                <a:lnTo>
                  <a:pt x="0" y="47243"/>
                </a:lnTo>
                <a:lnTo>
                  <a:pt x="220979" y="47243"/>
                </a:lnTo>
                <a:lnTo>
                  <a:pt x="220979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218882" y="7147839"/>
            <a:ext cx="295910" cy="45653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54</a:t>
            </a:r>
            <a:endParaRPr lang="ru-RU"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82751" y="7611236"/>
            <a:ext cx="21844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52755" y="7123200"/>
            <a:ext cx="283210" cy="65849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86206" y="6389623"/>
            <a:ext cx="809625" cy="5803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Ф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из</a:t>
            </a:r>
            <a:r>
              <a:rPr sz="1200" b="1" spc="5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чес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к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я  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культура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b="1" cap="small" spc="45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 спо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рт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705100" y="7322819"/>
            <a:ext cx="342392" cy="45719"/>
          </a:xfrm>
          <a:custGeom>
            <a:avLst/>
            <a:gdLst/>
            <a:ahLst/>
            <a:cxnLst/>
            <a:rect l="l" t="t" r="r" b="b"/>
            <a:pathLst>
              <a:path w="220980" h="41275">
                <a:moveTo>
                  <a:pt x="220980" y="0"/>
                </a:moveTo>
                <a:lnTo>
                  <a:pt x="0" y="0"/>
                </a:lnTo>
                <a:lnTo>
                  <a:pt x="0" y="41147"/>
                </a:lnTo>
                <a:lnTo>
                  <a:pt x="220980" y="41147"/>
                </a:lnTo>
                <a:lnTo>
                  <a:pt x="220980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05100" y="7510270"/>
            <a:ext cx="234059" cy="51311"/>
          </a:xfrm>
          <a:custGeom>
            <a:avLst/>
            <a:gdLst/>
            <a:ahLst/>
            <a:cxnLst/>
            <a:rect l="l" t="t" r="r" b="b"/>
            <a:pathLst>
              <a:path w="262255" h="43179">
                <a:moveTo>
                  <a:pt x="262127" y="0"/>
                </a:moveTo>
                <a:lnTo>
                  <a:pt x="0" y="0"/>
                </a:lnTo>
                <a:lnTo>
                  <a:pt x="0" y="42671"/>
                </a:lnTo>
                <a:lnTo>
                  <a:pt x="262127" y="42671"/>
                </a:lnTo>
                <a:lnTo>
                  <a:pt x="262127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05100" y="7699247"/>
            <a:ext cx="222377" cy="53218"/>
          </a:xfrm>
          <a:custGeom>
            <a:avLst/>
            <a:gdLst/>
            <a:ahLst/>
            <a:cxnLst/>
            <a:rect l="l" t="t" r="r" b="b"/>
            <a:pathLst>
              <a:path w="266700" h="41275">
                <a:moveTo>
                  <a:pt x="266700" y="0"/>
                </a:moveTo>
                <a:lnTo>
                  <a:pt x="0" y="0"/>
                </a:lnTo>
                <a:lnTo>
                  <a:pt x="0" y="41148"/>
                </a:lnTo>
                <a:lnTo>
                  <a:pt x="266700" y="41148"/>
                </a:lnTo>
                <a:lnTo>
                  <a:pt x="266700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3047492" y="7212482"/>
            <a:ext cx="265430" cy="5892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21</a:t>
            </a:r>
            <a:endParaRPr sz="1000" dirty="0">
              <a:latin typeface="Calibri"/>
              <a:cs typeface="Calibri"/>
            </a:endParaRPr>
          </a:p>
          <a:p>
            <a:pPr marL="53975">
              <a:lnSpc>
                <a:spcPct val="100000"/>
              </a:lnSpc>
              <a:spcBef>
                <a:spcPts val="27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17</a:t>
            </a:r>
            <a:endParaRPr sz="1000" dirty="0">
              <a:latin typeface="Calibri"/>
              <a:cs typeface="Calibri"/>
            </a:endParaRPr>
          </a:p>
          <a:p>
            <a:pPr marL="59055">
              <a:lnSpc>
                <a:spcPct val="100000"/>
              </a:lnSpc>
              <a:spcBef>
                <a:spcPts val="2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317750" y="7205623"/>
            <a:ext cx="283210" cy="58928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329052" y="6407022"/>
            <a:ext cx="1272540" cy="766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Обслуживание</a:t>
            </a:r>
            <a:endParaRPr sz="1200" dirty="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</a:pP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государственного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м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у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ницип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а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л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ь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но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г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о  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долга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727319" y="1293113"/>
            <a:ext cx="1723389" cy="9061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085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Все</a:t>
            </a:r>
            <a:r>
              <a:rPr sz="1200" spc="-4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расходы</a:t>
            </a:r>
            <a:r>
              <a:rPr sz="1200" spc="-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бюджета </a:t>
            </a:r>
            <a:r>
              <a:rPr sz="1200" spc="-3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структурированы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по 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классификации,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состав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структура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которой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утверждена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бюджетным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законодательством.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387350" algn="just">
              <a:lnSpc>
                <a:spcPct val="100000"/>
              </a:lnSpc>
            </a:pPr>
            <a:r>
              <a:rPr sz="1200" dirty="0">
                <a:latin typeface="Century Gothic" panose="020B0502020202020204" pitchFamily="34" charset="0"/>
                <a:cs typeface="Calibri"/>
              </a:rPr>
              <a:t>Первым</a:t>
            </a:r>
            <a:r>
              <a:rPr sz="1200" spc="-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уровнем </a:t>
            </a:r>
            <a:r>
              <a:rPr sz="1200" spc="-30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функциональной </a:t>
            </a:r>
            <a:r>
              <a:rPr sz="1200" spc="-30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классификации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44450" algn="just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latin typeface="Century Gothic" panose="020B0502020202020204" pitchFamily="34" charset="0"/>
                <a:cs typeface="Calibri"/>
              </a:rPr>
              <a:t>являются разделы,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которые отражают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 направление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финан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с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ов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ых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р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е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с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у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рс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ов 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на выполнение 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основных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функций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государства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или 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органов местного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самоуправления.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241935" algn="just">
              <a:lnSpc>
                <a:spcPct val="100000"/>
              </a:lnSpc>
            </a:pP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Функциональная</a:t>
            </a:r>
            <a:r>
              <a:rPr sz="12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структура расходов </a:t>
            </a: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содержит</a:t>
            </a:r>
            <a:r>
              <a:rPr sz="1200" spc="-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9</a:t>
            </a:r>
            <a:r>
              <a:rPr sz="12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разделов, которые </a:t>
            </a:r>
            <a:r>
              <a:rPr sz="1200" spc="-30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детализируются до </a:t>
            </a:r>
            <a:r>
              <a:rPr sz="1200" spc="-30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подразделов.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1435" algn="just">
              <a:lnSpc>
                <a:spcPct val="100000"/>
              </a:lnSpc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Традиционно в расходах</a:t>
            </a:r>
            <a:r>
              <a:rPr sz="1200" spc="-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200" spc="-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города Невинномысска </a:t>
            </a: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наибольшую долю занимают расходы </a:t>
            </a: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на образование</a:t>
            </a: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 и социальную политику</a:t>
            </a: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.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Следующим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по 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объему </a:t>
            </a:r>
            <a:r>
              <a:rPr sz="1200" spc="-15" dirty="0">
                <a:latin typeface="Century Gothic" panose="020B0502020202020204" pitchFamily="34" charset="0"/>
                <a:cs typeface="Calibri"/>
              </a:rPr>
              <a:t>расходов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идет </a:t>
            </a:r>
            <a:r>
              <a:rPr sz="1200" spc="-30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5" dirty="0">
                <a:latin typeface="Century Gothic" panose="020B0502020202020204" pitchFamily="34" charset="0"/>
                <a:cs typeface="Calibri"/>
              </a:rPr>
              <a:t>раздел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06730" algn="just">
              <a:lnSpc>
                <a:spcPct val="100000"/>
              </a:lnSpc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«Нац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и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о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н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аль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н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ая 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экономика»,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200" cap="small" spc="7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с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ос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т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аве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30" dirty="0">
                <a:latin typeface="Century Gothic" panose="020B0502020202020204" pitchFamily="34" charset="0"/>
                <a:cs typeface="Calibri"/>
              </a:rPr>
              <a:t>к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о</a:t>
            </a:r>
            <a:r>
              <a:rPr sz="1200" spc="-20" dirty="0">
                <a:latin typeface="Century Gothic" panose="020B0502020202020204" pitchFamily="34" charset="0"/>
                <a:cs typeface="Calibri"/>
              </a:rPr>
              <a:t>т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оро</a:t>
            </a:r>
            <a:r>
              <a:rPr sz="1200" spc="-15" dirty="0">
                <a:latin typeface="Century Gothic" panose="020B0502020202020204" pitchFamily="34" charset="0"/>
                <a:cs typeface="Calibri"/>
              </a:rPr>
              <a:t>г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о</a:t>
            </a:r>
          </a:p>
          <a:p>
            <a:pPr marL="12700" marR="8890" algn="just">
              <a:lnSpc>
                <a:spcPct val="100000"/>
              </a:lnSpc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преобладают</a:t>
            </a:r>
            <a:r>
              <a:rPr sz="1200" spc="-5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5" dirty="0">
                <a:latin typeface="Century Gothic" panose="020B0502020202020204" pitchFamily="34" charset="0"/>
                <a:cs typeface="Calibri"/>
              </a:rPr>
              <a:t>расходы </a:t>
            </a:r>
            <a:r>
              <a:rPr sz="1200" spc="-3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в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сфере дорожного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хозяйства.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66572" y="1645919"/>
            <a:ext cx="3084830" cy="47625"/>
          </a:xfrm>
          <a:custGeom>
            <a:avLst/>
            <a:gdLst/>
            <a:ahLst/>
            <a:cxnLst/>
            <a:rect l="l" t="t" r="r" b="b"/>
            <a:pathLst>
              <a:path w="3084829" h="47625">
                <a:moveTo>
                  <a:pt x="3084576" y="0"/>
                </a:moveTo>
                <a:lnTo>
                  <a:pt x="0" y="0"/>
                </a:lnTo>
                <a:lnTo>
                  <a:pt x="0" y="47244"/>
                </a:lnTo>
                <a:lnTo>
                  <a:pt x="3084576" y="47244"/>
                </a:lnTo>
                <a:lnTo>
                  <a:pt x="3084576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6572" y="1859279"/>
            <a:ext cx="2997835" cy="47625"/>
          </a:xfrm>
          <a:custGeom>
            <a:avLst/>
            <a:gdLst/>
            <a:ahLst/>
            <a:cxnLst/>
            <a:rect l="l" t="t" r="r" b="b"/>
            <a:pathLst>
              <a:path w="2997835" h="47625">
                <a:moveTo>
                  <a:pt x="2997707" y="0"/>
                </a:moveTo>
                <a:lnTo>
                  <a:pt x="0" y="0"/>
                </a:lnTo>
                <a:lnTo>
                  <a:pt x="0" y="47244"/>
                </a:lnTo>
                <a:lnTo>
                  <a:pt x="2997707" y="47244"/>
                </a:lnTo>
                <a:lnTo>
                  <a:pt x="2997707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6572" y="2074163"/>
            <a:ext cx="2973705" cy="47625"/>
          </a:xfrm>
          <a:custGeom>
            <a:avLst/>
            <a:gdLst/>
            <a:ahLst/>
            <a:cxnLst/>
            <a:rect l="l" t="t" r="r" b="b"/>
            <a:pathLst>
              <a:path w="2973704" h="47625">
                <a:moveTo>
                  <a:pt x="2973324" y="0"/>
                </a:moveTo>
                <a:lnTo>
                  <a:pt x="0" y="0"/>
                </a:lnTo>
                <a:lnTo>
                  <a:pt x="0" y="47244"/>
                </a:lnTo>
                <a:lnTo>
                  <a:pt x="2973324" y="47244"/>
                </a:lnTo>
                <a:lnTo>
                  <a:pt x="297332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3856735" y="1511451"/>
            <a:ext cx="484126" cy="44691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58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1460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1235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832352" y="2001138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1238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79272" y="1504213"/>
            <a:ext cx="283210" cy="6673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29183" y="1235709"/>
            <a:ext cx="909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Образование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68552" y="2642615"/>
            <a:ext cx="707390" cy="38100"/>
          </a:xfrm>
          <a:custGeom>
            <a:avLst/>
            <a:gdLst/>
            <a:ahLst/>
            <a:cxnLst/>
            <a:rect l="l" t="t" r="r" b="b"/>
            <a:pathLst>
              <a:path w="707389" h="38100">
                <a:moveTo>
                  <a:pt x="707135" y="0"/>
                </a:moveTo>
                <a:lnTo>
                  <a:pt x="0" y="0"/>
                </a:lnTo>
                <a:lnTo>
                  <a:pt x="0" y="38100"/>
                </a:lnTo>
                <a:lnTo>
                  <a:pt x="707135" y="38100"/>
                </a:lnTo>
                <a:lnTo>
                  <a:pt x="707135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68552" y="2817874"/>
            <a:ext cx="623189" cy="45719"/>
          </a:xfrm>
          <a:custGeom>
            <a:avLst/>
            <a:gdLst/>
            <a:ahLst/>
            <a:cxnLst/>
            <a:rect l="l" t="t" r="r" b="b"/>
            <a:pathLst>
              <a:path w="645160" h="38100">
                <a:moveTo>
                  <a:pt x="644652" y="0"/>
                </a:moveTo>
                <a:lnTo>
                  <a:pt x="0" y="0"/>
                </a:lnTo>
                <a:lnTo>
                  <a:pt x="0" y="38100"/>
                </a:lnTo>
                <a:lnTo>
                  <a:pt x="644652" y="38100"/>
                </a:lnTo>
                <a:lnTo>
                  <a:pt x="64465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68552" y="2993135"/>
            <a:ext cx="598677" cy="45719"/>
          </a:xfrm>
          <a:custGeom>
            <a:avLst/>
            <a:gdLst/>
            <a:ahLst/>
            <a:cxnLst/>
            <a:rect l="l" t="t" r="r" b="b"/>
            <a:pathLst>
              <a:path w="664844" h="40005">
                <a:moveTo>
                  <a:pt x="664464" y="0"/>
                </a:moveTo>
                <a:lnTo>
                  <a:pt x="0" y="0"/>
                </a:lnTo>
                <a:lnTo>
                  <a:pt x="0" y="39624"/>
                </a:lnTo>
                <a:lnTo>
                  <a:pt x="664464" y="39624"/>
                </a:lnTo>
                <a:lnTo>
                  <a:pt x="664464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2107183" y="2541930"/>
            <a:ext cx="372745" cy="5524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2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720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518</a:t>
            </a:r>
            <a:endParaRPr sz="1000" dirty="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18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518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80947" y="2534691"/>
            <a:ext cx="283210" cy="55308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369567" y="2223007"/>
            <a:ext cx="741045" cy="3327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12065">
              <a:lnSpc>
                <a:spcPct val="102000"/>
              </a:lnSpc>
              <a:spcBef>
                <a:spcPts val="70"/>
              </a:spcBef>
            </a:pPr>
            <a:r>
              <a:rPr sz="1000" b="1" i="1" spc="-15" dirty="0">
                <a:solidFill>
                  <a:srgbClr val="7E7E7E"/>
                </a:solidFill>
                <a:latin typeface="Calibri"/>
                <a:cs typeface="Calibri"/>
              </a:rPr>
              <a:t>д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о</a:t>
            </a:r>
            <a:r>
              <a:rPr sz="1000" b="1" i="1" spc="-10" dirty="0">
                <a:solidFill>
                  <a:srgbClr val="7E7E7E"/>
                </a:solidFill>
                <a:latin typeface="Calibri"/>
                <a:cs typeface="Calibri"/>
              </a:rPr>
              <a:t>шко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льное  о</a:t>
            </a:r>
            <a:r>
              <a:rPr sz="1000" b="1" i="1" spc="-10" dirty="0">
                <a:solidFill>
                  <a:srgbClr val="7E7E7E"/>
                </a:solidFill>
                <a:latin typeface="Calibri"/>
                <a:cs typeface="Calibri"/>
              </a:rPr>
              <a:t>бразован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ие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651760" y="2653283"/>
            <a:ext cx="1077595" cy="38100"/>
          </a:xfrm>
          <a:custGeom>
            <a:avLst/>
            <a:gdLst/>
            <a:ahLst/>
            <a:cxnLst/>
            <a:rect l="l" t="t" r="r" b="b"/>
            <a:pathLst>
              <a:path w="1077595" h="38100">
                <a:moveTo>
                  <a:pt x="1077467" y="0"/>
                </a:moveTo>
                <a:lnTo>
                  <a:pt x="0" y="0"/>
                </a:lnTo>
                <a:lnTo>
                  <a:pt x="0" y="38100"/>
                </a:lnTo>
                <a:lnTo>
                  <a:pt x="1077467" y="38100"/>
                </a:lnTo>
                <a:lnTo>
                  <a:pt x="107746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51760" y="2823970"/>
            <a:ext cx="1022095" cy="45719"/>
          </a:xfrm>
          <a:custGeom>
            <a:avLst/>
            <a:gdLst/>
            <a:ahLst/>
            <a:cxnLst/>
            <a:rect l="l" t="t" r="r" b="b"/>
            <a:pathLst>
              <a:path w="1083945" h="38100">
                <a:moveTo>
                  <a:pt x="1083564" y="0"/>
                </a:moveTo>
                <a:lnTo>
                  <a:pt x="0" y="0"/>
                </a:lnTo>
                <a:lnTo>
                  <a:pt x="0" y="38100"/>
                </a:lnTo>
                <a:lnTo>
                  <a:pt x="1083564" y="38100"/>
                </a:lnTo>
                <a:lnTo>
                  <a:pt x="1083564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651760" y="2996183"/>
            <a:ext cx="1039494" cy="38100"/>
          </a:xfrm>
          <a:custGeom>
            <a:avLst/>
            <a:gdLst/>
            <a:ahLst/>
            <a:cxnLst/>
            <a:rect l="l" t="t" r="r" b="b"/>
            <a:pathLst>
              <a:path w="1039495" h="38100">
                <a:moveTo>
                  <a:pt x="1039367" y="0"/>
                </a:moveTo>
                <a:lnTo>
                  <a:pt x="0" y="0"/>
                </a:lnTo>
                <a:lnTo>
                  <a:pt x="0" y="38100"/>
                </a:lnTo>
                <a:lnTo>
                  <a:pt x="1039367" y="38100"/>
                </a:lnTo>
                <a:lnTo>
                  <a:pt x="103936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3783838" y="2556154"/>
            <a:ext cx="355600" cy="54038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25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575</a:t>
            </a:r>
            <a:endParaRPr sz="1000" dirty="0">
              <a:latin typeface="Calibri"/>
              <a:cs typeface="Calibri"/>
            </a:endParaRPr>
          </a:p>
          <a:p>
            <a:pPr marL="57150">
              <a:lnSpc>
                <a:spcPct val="100000"/>
              </a:lnSpc>
              <a:spcBef>
                <a:spcPts val="15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555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558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674747" y="2235835"/>
            <a:ext cx="741045" cy="3327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0"/>
              </a:spcBef>
            </a:pPr>
            <a:r>
              <a:rPr sz="1000" b="1" i="1" spc="-10" dirty="0">
                <a:solidFill>
                  <a:srgbClr val="7E7E7E"/>
                </a:solidFill>
                <a:latin typeface="Calibri"/>
                <a:cs typeface="Calibri"/>
              </a:rPr>
              <a:t>общее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 о</a:t>
            </a:r>
            <a:r>
              <a:rPr sz="1000" b="1" i="1" spc="-10" dirty="0">
                <a:solidFill>
                  <a:srgbClr val="7E7E7E"/>
                </a:solidFill>
                <a:latin typeface="Calibri"/>
                <a:cs typeface="Calibri"/>
              </a:rPr>
              <a:t>бразован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ие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93598" y="2204465"/>
            <a:ext cx="7505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в</a:t>
            </a:r>
            <a:r>
              <a:rPr sz="1000" b="1" i="1"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том</a:t>
            </a:r>
            <a:r>
              <a:rPr sz="1000" b="1" i="1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числе: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352544" y="2647187"/>
            <a:ext cx="325120" cy="38100"/>
          </a:xfrm>
          <a:custGeom>
            <a:avLst/>
            <a:gdLst/>
            <a:ahLst/>
            <a:cxnLst/>
            <a:rect l="l" t="t" r="r" b="b"/>
            <a:pathLst>
              <a:path w="325120" h="38100">
                <a:moveTo>
                  <a:pt x="324611" y="0"/>
                </a:moveTo>
                <a:lnTo>
                  <a:pt x="0" y="0"/>
                </a:lnTo>
                <a:lnTo>
                  <a:pt x="0" y="38100"/>
                </a:lnTo>
                <a:lnTo>
                  <a:pt x="324611" y="38100"/>
                </a:lnTo>
                <a:lnTo>
                  <a:pt x="3246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52544" y="2819399"/>
            <a:ext cx="325120" cy="47626"/>
          </a:xfrm>
          <a:custGeom>
            <a:avLst/>
            <a:gdLst/>
            <a:ahLst/>
            <a:cxnLst/>
            <a:rect l="l" t="t" r="r" b="b"/>
            <a:pathLst>
              <a:path w="325120" h="36830">
                <a:moveTo>
                  <a:pt x="324611" y="0"/>
                </a:moveTo>
                <a:lnTo>
                  <a:pt x="0" y="0"/>
                </a:lnTo>
                <a:lnTo>
                  <a:pt x="0" y="36575"/>
                </a:lnTo>
                <a:lnTo>
                  <a:pt x="324611" y="36575"/>
                </a:lnTo>
                <a:lnTo>
                  <a:pt x="3246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52544" y="2990086"/>
            <a:ext cx="338581" cy="45719"/>
          </a:xfrm>
          <a:custGeom>
            <a:avLst/>
            <a:gdLst/>
            <a:ahLst/>
            <a:cxnLst/>
            <a:rect l="l" t="t" r="r" b="b"/>
            <a:pathLst>
              <a:path w="330835" h="38100">
                <a:moveTo>
                  <a:pt x="330707" y="0"/>
                </a:moveTo>
                <a:lnTo>
                  <a:pt x="0" y="0"/>
                </a:lnTo>
                <a:lnTo>
                  <a:pt x="0" y="38100"/>
                </a:lnTo>
                <a:lnTo>
                  <a:pt x="330707" y="38100"/>
                </a:lnTo>
                <a:lnTo>
                  <a:pt x="33070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4799457" y="2550438"/>
            <a:ext cx="224790" cy="54038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102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102</a:t>
            </a:r>
            <a:endParaRPr sz="10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15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103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325239" y="2217165"/>
            <a:ext cx="1132205" cy="3327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0"/>
              </a:spcBef>
            </a:pP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дополнительное </a:t>
            </a:r>
            <a:r>
              <a:rPr sz="1000" b="1" i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10" dirty="0">
                <a:solidFill>
                  <a:srgbClr val="7E7E7E"/>
                </a:solidFill>
                <a:latin typeface="Calibri"/>
                <a:cs typeface="Calibri"/>
              </a:rPr>
              <a:t>образование</a:t>
            </a:r>
            <a:r>
              <a:rPr sz="1000" b="1" i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10" dirty="0">
                <a:solidFill>
                  <a:srgbClr val="7E7E7E"/>
                </a:solidFill>
                <a:latin typeface="Calibri"/>
                <a:cs typeface="Calibri"/>
              </a:rPr>
              <a:t>детей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88111" y="4209414"/>
            <a:ext cx="19672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в</a:t>
            </a:r>
            <a:r>
              <a:rPr sz="1000" b="1" i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том</a:t>
            </a:r>
            <a:r>
              <a:rPr sz="1000" b="1" i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числе</a:t>
            </a:r>
            <a:r>
              <a:rPr sz="1000" b="1" i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дорожное</a:t>
            </a:r>
            <a:r>
              <a:rPr sz="1000" b="1" i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хозяйство: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441703" y="4485131"/>
            <a:ext cx="411480" cy="38100"/>
          </a:xfrm>
          <a:custGeom>
            <a:avLst/>
            <a:gdLst/>
            <a:ahLst/>
            <a:cxnLst/>
            <a:rect l="l" t="t" r="r" b="b"/>
            <a:pathLst>
              <a:path w="411480" h="38100">
                <a:moveTo>
                  <a:pt x="411479" y="0"/>
                </a:moveTo>
                <a:lnTo>
                  <a:pt x="0" y="0"/>
                </a:lnTo>
                <a:lnTo>
                  <a:pt x="0" y="38100"/>
                </a:lnTo>
                <a:lnTo>
                  <a:pt x="411479" y="38100"/>
                </a:lnTo>
                <a:lnTo>
                  <a:pt x="41147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441703" y="4660390"/>
            <a:ext cx="165177" cy="46966"/>
          </a:xfrm>
          <a:custGeom>
            <a:avLst/>
            <a:gdLst/>
            <a:ahLst/>
            <a:cxnLst/>
            <a:rect l="l" t="t" r="r" b="b"/>
            <a:pathLst>
              <a:path w="428625" h="38100">
                <a:moveTo>
                  <a:pt x="428244" y="0"/>
                </a:moveTo>
                <a:lnTo>
                  <a:pt x="0" y="0"/>
                </a:lnTo>
                <a:lnTo>
                  <a:pt x="0" y="38100"/>
                </a:lnTo>
                <a:lnTo>
                  <a:pt x="428244" y="38100"/>
                </a:lnTo>
                <a:lnTo>
                  <a:pt x="428244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441703" y="4835651"/>
            <a:ext cx="165177" cy="64770"/>
          </a:xfrm>
          <a:custGeom>
            <a:avLst/>
            <a:gdLst/>
            <a:ahLst/>
            <a:cxnLst/>
            <a:rect l="l" t="t" r="r" b="b"/>
            <a:pathLst>
              <a:path w="398144" h="40004">
                <a:moveTo>
                  <a:pt x="397764" y="0"/>
                </a:moveTo>
                <a:lnTo>
                  <a:pt x="0" y="0"/>
                </a:lnTo>
                <a:lnTo>
                  <a:pt x="0" y="39624"/>
                </a:lnTo>
                <a:lnTo>
                  <a:pt x="397764" y="39624"/>
                </a:lnTo>
                <a:lnTo>
                  <a:pt x="397764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1932177" y="4384700"/>
            <a:ext cx="342265" cy="5524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28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774</a:t>
            </a:r>
            <a:endParaRPr sz="1000" dirty="0">
              <a:latin typeface="Calibri"/>
              <a:cs typeface="Calibri"/>
            </a:endParaRPr>
          </a:p>
          <a:p>
            <a:pPr marL="43815">
              <a:lnSpc>
                <a:spcPct val="100000"/>
              </a:lnSpc>
              <a:spcBef>
                <a:spcPts val="18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47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45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53795" y="4377714"/>
            <a:ext cx="283210" cy="5524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ru-RU" sz="1000" spc="-5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330321" y="4222750"/>
            <a:ext cx="179641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в</a:t>
            </a:r>
            <a:r>
              <a:rPr sz="1000" b="1" i="1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том</a:t>
            </a:r>
            <a:r>
              <a:rPr sz="1000" b="1" i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числе</a:t>
            </a:r>
            <a:r>
              <a:rPr sz="1000" b="1" i="1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00" b="1" i="1" spc="-5" dirty="0">
                <a:solidFill>
                  <a:srgbClr val="7E7E7E"/>
                </a:solidFill>
                <a:latin typeface="Calibri"/>
                <a:cs typeface="Calibri"/>
              </a:rPr>
              <a:t>благоустройство: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383023" y="4514087"/>
            <a:ext cx="287020" cy="36830"/>
          </a:xfrm>
          <a:custGeom>
            <a:avLst/>
            <a:gdLst/>
            <a:ahLst/>
            <a:cxnLst/>
            <a:rect l="l" t="t" r="r" b="b"/>
            <a:pathLst>
              <a:path w="287020" h="36829">
                <a:moveTo>
                  <a:pt x="286512" y="0"/>
                </a:moveTo>
                <a:lnTo>
                  <a:pt x="0" y="0"/>
                </a:lnTo>
                <a:lnTo>
                  <a:pt x="0" y="36575"/>
                </a:lnTo>
                <a:lnTo>
                  <a:pt x="286512" y="36575"/>
                </a:lnTo>
                <a:lnTo>
                  <a:pt x="28651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383023" y="4680203"/>
            <a:ext cx="201373" cy="54966"/>
          </a:xfrm>
          <a:custGeom>
            <a:avLst/>
            <a:gdLst/>
            <a:ahLst/>
            <a:cxnLst/>
            <a:rect l="l" t="t" r="r" b="b"/>
            <a:pathLst>
              <a:path w="289560" h="36829">
                <a:moveTo>
                  <a:pt x="289560" y="0"/>
                </a:moveTo>
                <a:lnTo>
                  <a:pt x="0" y="0"/>
                </a:lnTo>
                <a:lnTo>
                  <a:pt x="0" y="36575"/>
                </a:lnTo>
                <a:lnTo>
                  <a:pt x="289560" y="36575"/>
                </a:lnTo>
                <a:lnTo>
                  <a:pt x="2895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383023" y="4846318"/>
            <a:ext cx="138685" cy="73051"/>
          </a:xfrm>
          <a:custGeom>
            <a:avLst/>
            <a:gdLst/>
            <a:ahLst/>
            <a:cxnLst/>
            <a:rect l="l" t="t" r="r" b="b"/>
            <a:pathLst>
              <a:path w="291464" h="36829">
                <a:moveTo>
                  <a:pt x="291084" y="0"/>
                </a:moveTo>
                <a:lnTo>
                  <a:pt x="0" y="0"/>
                </a:lnTo>
                <a:lnTo>
                  <a:pt x="0" y="36575"/>
                </a:lnTo>
                <a:lnTo>
                  <a:pt x="291084" y="36575"/>
                </a:lnTo>
                <a:lnTo>
                  <a:pt x="291084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4793107" y="4422800"/>
            <a:ext cx="222250" cy="52387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160</a:t>
            </a:r>
            <a:endParaRPr sz="1000" dirty="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95</a:t>
            </a:r>
            <a:endParaRPr sz="1000" dirty="0">
              <a:latin typeface="Calibri"/>
              <a:cs typeface="Calibri"/>
            </a:endParaRPr>
          </a:p>
          <a:p>
            <a:pPr marL="16510">
              <a:lnSpc>
                <a:spcPct val="100000"/>
              </a:lnSpc>
              <a:spcBef>
                <a:spcPts val="10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92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3996054" y="4415687"/>
            <a:ext cx="283210" cy="52387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000" spc="-5" dirty="0">
                <a:latin typeface="Calibri"/>
                <a:cs typeface="Calibri"/>
              </a:rPr>
              <a:t>2</a:t>
            </a:r>
            <a:r>
              <a:rPr sz="1000" dirty="0">
                <a:latin typeface="Calibri"/>
                <a:cs typeface="Calibri"/>
              </a:rPr>
              <a:t>0</a:t>
            </a:r>
            <a:r>
              <a:rPr sz="1000" spc="-5" dirty="0">
                <a:latin typeface="Calibri"/>
                <a:cs typeface="Calibri"/>
              </a:rPr>
              <a:t>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latin typeface="Calibri"/>
                <a:cs typeface="Calibri"/>
              </a:rPr>
              <a:t>2</a:t>
            </a:r>
            <a:r>
              <a:rPr sz="1000" dirty="0">
                <a:latin typeface="Calibri"/>
                <a:cs typeface="Calibri"/>
              </a:rPr>
              <a:t>0</a:t>
            </a:r>
            <a:r>
              <a:rPr sz="1000" spc="-5" dirty="0">
                <a:latin typeface="Calibri"/>
                <a:cs typeface="Calibri"/>
              </a:rPr>
              <a:t>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Calibri"/>
                <a:cs typeface="Calibri"/>
              </a:rPr>
              <a:t>2</a:t>
            </a:r>
            <a:r>
              <a:rPr sz="1000" dirty="0">
                <a:latin typeface="Calibri"/>
                <a:cs typeface="Calibri"/>
              </a:rPr>
              <a:t>0</a:t>
            </a:r>
            <a:r>
              <a:rPr sz="1000" spc="-5" dirty="0">
                <a:latin typeface="Calibri"/>
                <a:cs typeface="Calibri"/>
              </a:rPr>
              <a:t>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8"/>
          <p:cNvSpPr txBox="1"/>
          <p:nvPr/>
        </p:nvSpPr>
        <p:spPr>
          <a:xfrm>
            <a:off x="1144168" y="3783755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7E7E7E"/>
                </a:solidFill>
                <a:latin typeface="Calibri"/>
                <a:cs typeface="Calibri"/>
              </a:rPr>
              <a:t>61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08399"/>
            <a:ext cx="7559040" cy="11936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47941" y="10182249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949" y="8226297"/>
            <a:ext cx="3332479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8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Расходы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бюджета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города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имеют выраженную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социальную</a:t>
            </a:r>
            <a:r>
              <a:rPr sz="11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направленность.</a:t>
            </a:r>
            <a:r>
              <a:rPr sz="11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Доля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расходов</a:t>
            </a:r>
            <a:r>
              <a:rPr sz="1100" spc="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на </a:t>
            </a:r>
            <a:r>
              <a:rPr sz="1100" spc="-28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образование,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культуру,</a:t>
            </a:r>
            <a:r>
              <a:rPr sz="1100" spc="-15" dirty="0">
                <a:latin typeface="Century Gothic" panose="020B0502020202020204" pitchFamily="34" charset="0"/>
                <a:cs typeface="Franklin Gothic Book"/>
              </a:rPr>
              <a:t> </a:t>
            </a:r>
            <a:endParaRPr sz="1100" dirty="0">
              <a:latin typeface="Century Gothic" panose="020B0502020202020204" pitchFamily="34" charset="0"/>
              <a:cs typeface="Franklin Gothic Book"/>
            </a:endParaRPr>
          </a:p>
          <a:p>
            <a:pPr marL="12700" marR="5080" algn="just">
              <a:lnSpc>
                <a:spcPct val="100000"/>
              </a:lnSpc>
            </a:pP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физическую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культуру и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спорт,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а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также социальную </a:t>
            </a:r>
            <a:r>
              <a:rPr sz="1100" spc="-28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политику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ежегодно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составляет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более 65% общего </a:t>
            </a:r>
            <a:r>
              <a:rPr sz="1100" spc="-28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объема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 расходов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бюджета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города.</a:t>
            </a:r>
            <a:r>
              <a:rPr sz="11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Расходы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в</a:t>
            </a:r>
          </a:p>
          <a:p>
            <a:pPr marL="12700" algn="just">
              <a:lnSpc>
                <a:spcPct val="100000"/>
              </a:lnSpc>
            </a:pP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сфере городского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хозяйства</a:t>
            </a:r>
            <a:r>
              <a:rPr sz="11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(жилищно-</a:t>
            </a:r>
          </a:p>
          <a:p>
            <a:pPr marL="12700" marR="205104" algn="just">
              <a:lnSpc>
                <a:spcPct val="100000"/>
              </a:lnSpc>
            </a:pPr>
            <a:r>
              <a:rPr sz="1100" dirty="0">
                <a:latin typeface="Century Gothic" panose="020B0502020202020204" pitchFamily="34" charset="0"/>
                <a:cs typeface="Franklin Gothic Book"/>
              </a:rPr>
              <a:t>коммунальное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хозяйство, дорожное хозяйство, </a:t>
            </a:r>
            <a:r>
              <a:rPr sz="1100" spc="-28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транспорт</a:t>
            </a:r>
            <a:r>
              <a:rPr sz="11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 др.)</a:t>
            </a:r>
            <a:r>
              <a:rPr sz="11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100" spc="-5" dirty="0" smtClean="0">
                <a:latin typeface="Century Gothic" panose="020B0502020202020204" pitchFamily="34" charset="0"/>
                <a:cs typeface="Franklin Gothic Book"/>
              </a:rPr>
              <a:t>составляют</a:t>
            </a:r>
            <a:r>
              <a:rPr sz="1100" spc="-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100" spc="-5" dirty="0" smtClean="0">
                <a:latin typeface="Century Gothic" panose="020B0502020202020204" pitchFamily="34" charset="0"/>
                <a:cs typeface="Franklin Gothic Book"/>
              </a:rPr>
              <a:t>более</a:t>
            </a:r>
            <a:r>
              <a:rPr sz="11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 smtClean="0">
                <a:latin typeface="Century Gothic" panose="020B0502020202020204" pitchFamily="34" charset="0"/>
                <a:cs typeface="Franklin Gothic Book"/>
              </a:rPr>
              <a:t>2</a:t>
            </a:r>
            <a:r>
              <a:rPr lang="ru-RU" sz="1100" spc="-5" dirty="0" smtClean="0">
                <a:latin typeface="Century Gothic" panose="020B0502020202020204" pitchFamily="34" charset="0"/>
                <a:cs typeface="Franklin Gothic Book"/>
              </a:rPr>
              <a:t>5</a:t>
            </a:r>
            <a:r>
              <a:rPr sz="1100" spc="-5" dirty="0" smtClean="0">
                <a:latin typeface="Century Gothic" panose="020B0502020202020204" pitchFamily="34" charset="0"/>
                <a:cs typeface="Franklin Gothic Book"/>
              </a:rPr>
              <a:t>%.</a:t>
            </a:r>
            <a:endParaRPr sz="11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66947" y="6519069"/>
            <a:ext cx="447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51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91634" y="698220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00346" y="6800088"/>
            <a:ext cx="2637155" cy="59944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Расходы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на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социальную</a:t>
            </a:r>
            <a:r>
              <a:rPr sz="1200" b="1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сферу</a:t>
            </a:r>
            <a:endParaRPr sz="1200" dirty="0">
              <a:latin typeface="Calibri"/>
              <a:cs typeface="Calibri"/>
            </a:endParaRPr>
          </a:p>
          <a:p>
            <a:pPr marL="47625">
              <a:lnSpc>
                <a:spcPct val="100000"/>
              </a:lnSpc>
              <a:spcBef>
                <a:spcPts val="819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Расходы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в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 сфере</a:t>
            </a:r>
            <a:r>
              <a:rPr sz="1200" b="1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городского хозяйства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91634" y="7270241"/>
            <a:ext cx="83820" cy="82550"/>
          </a:xfrm>
          <a:custGeom>
            <a:avLst/>
            <a:gdLst/>
            <a:ahLst/>
            <a:cxnLst/>
            <a:rect l="l" t="t" r="r" b="b"/>
            <a:pathLst>
              <a:path w="83820" h="82550">
                <a:moveTo>
                  <a:pt x="83820" y="0"/>
                </a:moveTo>
                <a:lnTo>
                  <a:pt x="0" y="0"/>
                </a:lnTo>
                <a:lnTo>
                  <a:pt x="0" y="82296"/>
                </a:lnTo>
                <a:lnTo>
                  <a:pt x="83820" y="82296"/>
                </a:lnTo>
                <a:lnTo>
                  <a:pt x="83820" y="0"/>
                </a:lnTo>
                <a:close/>
              </a:path>
            </a:pathLst>
          </a:custGeom>
          <a:solidFill>
            <a:srgbClr val="00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91634" y="755675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800346" y="7374000"/>
            <a:ext cx="2296795" cy="599440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Иные</a:t>
            </a:r>
            <a:r>
              <a:rPr sz="1200" b="1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расходы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Условно</a:t>
            </a:r>
            <a:r>
              <a:rPr sz="1200" b="1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утверждаемые</a:t>
            </a:r>
            <a:r>
              <a:rPr sz="1200" b="1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расходы*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91634" y="784326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245840" y="7964087"/>
            <a:ext cx="447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2144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58248" y="6568754"/>
            <a:ext cx="3702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46453" y="6784715"/>
            <a:ext cx="3702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180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0407" y="6577742"/>
            <a:ext cx="2590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224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46796" y="7952116"/>
            <a:ext cx="44830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2390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9382" y="7130287"/>
            <a:ext cx="3702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998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3540" y="6708775"/>
            <a:ext cx="3702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240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29132" y="7225410"/>
            <a:ext cx="38544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 smtClean="0">
                <a:latin typeface="Calibri"/>
                <a:cs typeface="Calibri"/>
              </a:rPr>
              <a:t>2021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276982" y="7231126"/>
            <a:ext cx="38544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5" dirty="0" smtClean="0">
                <a:latin typeface="Calibri"/>
                <a:cs typeface="Calibri"/>
              </a:rPr>
              <a:t>2022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35791" y="7072164"/>
            <a:ext cx="102489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1510">
              <a:lnSpc>
                <a:spcPts val="1245"/>
              </a:lnSpc>
              <a:spcBef>
                <a:spcPts val="100"/>
              </a:spcBef>
            </a:pPr>
            <a:endParaRPr sz="1200" dirty="0">
              <a:latin typeface="Calibri"/>
              <a:cs typeface="Calibri"/>
            </a:endParaRPr>
          </a:p>
          <a:p>
            <a:pPr marL="651510">
              <a:lnSpc>
                <a:spcPts val="1565"/>
              </a:lnSpc>
            </a:pPr>
            <a:r>
              <a:rPr lang="ru-RU" sz="1400" b="1" spc="-5" dirty="0" smtClean="0">
                <a:latin typeface="Calibri"/>
                <a:cs typeface="Calibri"/>
              </a:rPr>
              <a:t>2023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2874" y="5953504"/>
            <a:ext cx="619633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entury Gothic" panose="020B0502020202020204" pitchFamily="34" charset="0"/>
                <a:cs typeface="Segoe UI"/>
              </a:rPr>
              <a:t>Отраслевая</a:t>
            </a:r>
            <a:r>
              <a:rPr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dirty="0">
                <a:latin typeface="Century Gothic" panose="020B0502020202020204" pitchFamily="34" charset="0"/>
                <a:cs typeface="Segoe UI"/>
              </a:rPr>
              <a:t>структура</a:t>
            </a:r>
            <a:r>
              <a:rPr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spc="-10" dirty="0">
                <a:latin typeface="Century Gothic" panose="020B0502020202020204" pitchFamily="34" charset="0"/>
                <a:cs typeface="Segoe UI"/>
              </a:rPr>
              <a:t>расходов</a:t>
            </a:r>
            <a:r>
              <a:rPr b="1" spc="-2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spc="-10" dirty="0">
                <a:latin typeface="Century Gothic" panose="020B0502020202020204" pitchFamily="34" charset="0"/>
                <a:cs typeface="Segoe UI"/>
              </a:rPr>
              <a:t>бюджета</a:t>
            </a:r>
            <a:r>
              <a:rPr b="1" spc="-2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spc="-10" dirty="0">
                <a:latin typeface="Century Gothic" panose="020B0502020202020204" pitchFamily="34" charset="0"/>
                <a:cs typeface="Segoe UI"/>
              </a:rPr>
              <a:t>города,</a:t>
            </a:r>
            <a:endParaRPr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28230" y="3306939"/>
            <a:ext cx="21780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404040"/>
                </a:solidFill>
                <a:latin typeface="Calibri"/>
                <a:cs typeface="Calibri"/>
              </a:rPr>
              <a:t>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00346" y="3480010"/>
            <a:ext cx="21780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404040"/>
                </a:solidFill>
                <a:latin typeface="Calibri"/>
                <a:cs typeface="Calibri"/>
              </a:rPr>
              <a:t>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381807" y="3452397"/>
            <a:ext cx="77769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6400" algn="l"/>
              </a:tabLst>
            </a:pPr>
            <a:r>
              <a:rPr lang="ru-RU" sz="1000" spc="-10" dirty="0" smtClean="0">
                <a:solidFill>
                  <a:srgbClr val="404040"/>
                </a:solidFill>
                <a:latin typeface="Calibri"/>
                <a:cs typeface="Calibri"/>
              </a:rPr>
              <a:t>775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lang="ru-RU" sz="1500" spc="-15" baseline="2777" dirty="0" smtClean="0">
                <a:solidFill>
                  <a:srgbClr val="404040"/>
                </a:solidFill>
                <a:latin typeface="Calibri"/>
                <a:cs typeface="Calibri"/>
              </a:rPr>
              <a:t>812</a:t>
            </a:r>
            <a:endParaRPr sz="1500" baseline="2777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304548" y="3495465"/>
            <a:ext cx="21780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404040"/>
                </a:solidFill>
                <a:latin typeface="Calibri"/>
                <a:cs typeface="Calibri"/>
              </a:rPr>
              <a:t>17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48130" y="3605043"/>
            <a:ext cx="61150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6400" algn="l"/>
              </a:tabLst>
            </a:pPr>
            <a:r>
              <a:rPr lang="ru-RU" sz="1500" spc="-15" baseline="2777" dirty="0" smtClean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500" baseline="2777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lang="ru-RU" sz="1000" spc="-10" dirty="0" smtClean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387245" y="3354862"/>
            <a:ext cx="21780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404040"/>
                </a:solidFill>
                <a:latin typeface="Calibri"/>
                <a:cs typeface="Calibri"/>
              </a:rPr>
              <a:t>829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774453" y="3481794"/>
            <a:ext cx="21780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58546" y="4025899"/>
            <a:ext cx="1594485" cy="35496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7790" marR="5080" indent="-85725">
              <a:lnSpc>
                <a:spcPct val="101699"/>
              </a:lnSpc>
              <a:spcBef>
                <a:spcPts val="75"/>
              </a:spcBef>
            </a:pPr>
            <a:r>
              <a:rPr lang="ru-RU" sz="11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Иные бюджетные ассигнования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088895" y="4025899"/>
            <a:ext cx="1686560" cy="3235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5080" indent="11113" algn="ctr">
              <a:lnSpc>
                <a:spcPct val="101699"/>
              </a:lnSpc>
              <a:spcBef>
                <a:spcPts val="75"/>
              </a:spcBef>
            </a:pPr>
            <a:r>
              <a:rPr sz="10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Социаль</a:t>
            </a:r>
            <a:r>
              <a:rPr sz="1000" spc="-1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о</a:t>
            </a:r>
            <a:r>
              <a:rPr sz="10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spc="-1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обеспеч</a:t>
            </a:r>
            <a:r>
              <a:rPr sz="10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spc="-1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ие  </a:t>
            </a:r>
            <a:r>
              <a:rPr sz="10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населения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594288" y="4046190"/>
            <a:ext cx="152463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Обслуживание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0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муниципального</a:t>
            </a:r>
            <a:r>
              <a:rPr sz="1000" spc="-4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долга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59790" y="251281"/>
            <a:ext cx="394594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latin typeface="Century Gothic" panose="020B0502020202020204" pitchFamily="34" charset="0"/>
                <a:cs typeface="Segoe UI"/>
              </a:rPr>
              <a:t>Расходы</a:t>
            </a:r>
            <a:r>
              <a:rPr sz="2000" b="1" spc="-5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2000" b="1" spc="-3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города</a:t>
            </a:r>
            <a:endParaRPr sz="20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entury Gothic" panose="020B0502020202020204" pitchFamily="34" charset="0"/>
                <a:cs typeface="Segoe UI"/>
              </a:rPr>
              <a:t>по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Segoe UI"/>
              </a:rPr>
              <a:t>видам</a:t>
            </a:r>
            <a:r>
              <a:rPr sz="2000" b="1" spc="-3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расходов,</a:t>
            </a:r>
            <a:r>
              <a:rPr sz="2000"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2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25982" y="1617419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1375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296794" y="1759600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576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305429" y="1670700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611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7721" y="1366907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1380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731897" y="1835093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463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552319" y="1768994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1375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320156" y="1839379"/>
            <a:ext cx="311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427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868413" y="1585936"/>
            <a:ext cx="11004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252</a:t>
            </a:r>
            <a:r>
              <a:rPr sz="1000" spc="62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ru-RU" sz="1000" spc="62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ru-RU" sz="1000" spc="-5" dirty="0" smtClean="0">
                <a:solidFill>
                  <a:srgbClr val="404040"/>
                </a:solidFill>
                <a:latin typeface="Calibri"/>
                <a:cs typeface="Calibri"/>
              </a:rPr>
              <a:t>249         246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85724" y="2479623"/>
            <a:ext cx="179514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Субсидии</a:t>
            </a:r>
            <a:r>
              <a:rPr sz="1100" spc="-2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бюджетным</a:t>
            </a:r>
            <a:r>
              <a:rPr sz="1100" spc="-4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и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автономным</a:t>
            </a:r>
            <a:r>
              <a:rPr sz="1100" spc="-5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учреждениям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297683" y="2479623"/>
            <a:ext cx="113474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Закупки</a:t>
            </a:r>
            <a:r>
              <a:rPr sz="1100" spc="-4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товаров,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0"/>
              </a:spcBef>
            </a:pP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работ,</a:t>
            </a:r>
            <a:r>
              <a:rPr sz="1100" spc="-6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услуг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968765" y="2479623"/>
            <a:ext cx="111961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Капитальные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вложения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611748" y="2479623"/>
            <a:ext cx="1630680" cy="6940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2540" algn="ctr">
              <a:lnSpc>
                <a:spcPct val="101400"/>
              </a:lnSpc>
              <a:spcBef>
                <a:spcPts val="80"/>
              </a:spcBef>
            </a:pP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Выплаты 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персоналу </a:t>
            </a:r>
            <a:r>
              <a:rPr sz="1100" spc="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казенных учреждений 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100" spc="-26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муниципальных</a:t>
            </a:r>
            <a:r>
              <a:rPr sz="1100" spc="-5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органов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912364" y="316687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00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3021329" y="3087369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587496" y="3166871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19">
                <a:moveTo>
                  <a:pt x="82296" y="0"/>
                </a:moveTo>
                <a:lnTo>
                  <a:pt x="0" y="0"/>
                </a:lnTo>
                <a:lnTo>
                  <a:pt x="0" y="83820"/>
                </a:lnTo>
                <a:lnTo>
                  <a:pt x="82296" y="83820"/>
                </a:lnTo>
                <a:lnTo>
                  <a:pt x="82296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3695446" y="3087369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261103" y="316687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4369689" y="3087369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035545" y="1018108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2308987" y="4578105"/>
            <a:ext cx="490537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835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entury Gothic" panose="020B0502020202020204" pitchFamily="34" charset="0"/>
                <a:cs typeface="Franklin Gothic Book"/>
              </a:rPr>
              <a:t>В</a:t>
            </a:r>
            <a:r>
              <a:rPr sz="11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структуре</a:t>
            </a:r>
            <a:r>
              <a:rPr sz="1100" spc="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расходов</a:t>
            </a:r>
            <a:r>
              <a:rPr sz="11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по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видам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расходов</a:t>
            </a:r>
            <a:r>
              <a:rPr sz="11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бюджетной</a:t>
            </a:r>
            <a:r>
              <a:rPr sz="11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классификации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Российской Федерации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наибольшую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долю занимают расходы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на </a:t>
            </a:r>
            <a:r>
              <a:rPr sz="11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предоставление субсидий муниципальным бюджетным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автономным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учреждениям</a:t>
            </a:r>
            <a:r>
              <a:rPr sz="11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на</a:t>
            </a:r>
            <a:r>
              <a:rPr sz="1100" spc="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финансовое</a:t>
            </a:r>
            <a:r>
              <a:rPr sz="11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обеспечение</a:t>
            </a:r>
            <a:r>
              <a:rPr sz="11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выполнения</a:t>
            </a:r>
            <a:r>
              <a:rPr sz="11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муниципального</a:t>
            </a:r>
            <a:endParaRPr sz="11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00000"/>
              </a:lnSpc>
            </a:pP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задания</a:t>
            </a:r>
            <a:r>
              <a:rPr sz="1100" spc="-2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на</a:t>
            </a:r>
            <a:r>
              <a:rPr sz="11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оказание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услуг</a:t>
            </a:r>
            <a:r>
              <a:rPr sz="11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(выполнение</a:t>
            </a:r>
            <a:r>
              <a:rPr sz="11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работ)</a:t>
            </a:r>
            <a:r>
              <a:rPr sz="11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 на иные</a:t>
            </a:r>
            <a:r>
              <a:rPr sz="11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цели. </a:t>
            </a:r>
            <a:r>
              <a:rPr lang="ru-RU" sz="1100" spc="-5" dirty="0" smtClean="0">
                <a:latin typeface="Century Gothic" panose="020B0502020202020204" pitchFamily="34" charset="0"/>
                <a:cs typeface="Franklin Gothic Book"/>
              </a:rPr>
              <a:t>Основная</a:t>
            </a:r>
            <a:r>
              <a:rPr lang="ru-RU" sz="110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100" spc="-5" dirty="0" smtClean="0">
                <a:latin typeface="Century Gothic" panose="020B0502020202020204" pitchFamily="34" charset="0"/>
                <a:cs typeface="Franklin Gothic Book"/>
              </a:rPr>
              <a:t>доля</a:t>
            </a:r>
            <a:r>
              <a:rPr sz="1100" spc="-1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бюджетных</a:t>
            </a:r>
            <a:r>
              <a:rPr sz="11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автономных учреждений</a:t>
            </a:r>
            <a:r>
              <a:rPr sz="11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–</a:t>
            </a:r>
            <a:r>
              <a:rPr sz="11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это</a:t>
            </a:r>
            <a:r>
              <a:rPr sz="11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школы</a:t>
            </a:r>
            <a:r>
              <a:rPr sz="11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100" spc="-5" dirty="0">
                <a:latin typeface="Century Gothic" panose="020B0502020202020204" pitchFamily="34" charset="0"/>
                <a:cs typeface="Franklin Gothic Book"/>
              </a:rPr>
              <a:t> детские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 сады.</a:t>
            </a:r>
          </a:p>
        </p:txBody>
      </p:sp>
      <p:sp>
        <p:nvSpPr>
          <p:cNvPr id="103" name="object 103"/>
          <p:cNvSpPr txBox="1"/>
          <p:nvPr/>
        </p:nvSpPr>
        <p:spPr>
          <a:xfrm>
            <a:off x="4657090" y="8585072"/>
            <a:ext cx="248856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*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условно утверждаемые расходы 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- </a:t>
            </a:r>
            <a:r>
              <a:rPr sz="1100" spc="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бюджетные ассигнования планового </a:t>
            </a:r>
            <a:r>
              <a:rPr sz="1100" spc="-28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периода,</a:t>
            </a:r>
            <a:r>
              <a:rPr sz="1100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 не</a:t>
            </a:r>
            <a:r>
              <a:rPr sz="1100" spc="-10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распределенные</a:t>
            </a:r>
            <a:r>
              <a:rPr sz="1100" spc="-2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по</a:t>
            </a:r>
            <a:endParaRPr sz="11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00000"/>
              </a:lnSpc>
            </a:pP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конкретным</a:t>
            </a:r>
            <a:r>
              <a:rPr sz="1100" spc="-3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направлениям</a:t>
            </a:r>
            <a:r>
              <a:rPr sz="1100" spc="-20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100" spc="-5" dirty="0">
                <a:solidFill>
                  <a:srgbClr val="585858"/>
                </a:solidFill>
                <a:latin typeface="Century Gothic" panose="020B0502020202020204" pitchFamily="34" charset="0"/>
                <a:cs typeface="Franklin Gothic Book"/>
              </a:rPr>
              <a:t>расходов</a:t>
            </a:r>
            <a:endParaRPr sz="1100" dirty="0">
              <a:latin typeface="Century Gothic" panose="020B0502020202020204" pitchFamily="34" charset="0"/>
              <a:cs typeface="Franklin Gothic Book"/>
            </a:endParaRPr>
          </a:p>
        </p:txBody>
      </p:sp>
      <p:graphicFrame>
        <p:nvGraphicFramePr>
          <p:cNvPr id="104" name="Диаграмма 1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471702"/>
              </p:ext>
            </p:extLst>
          </p:nvPr>
        </p:nvGraphicFramePr>
        <p:xfrm>
          <a:off x="62866" y="1399790"/>
          <a:ext cx="2010662" cy="113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5" name="Диаграмма 1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955694"/>
              </p:ext>
            </p:extLst>
          </p:nvPr>
        </p:nvGraphicFramePr>
        <p:xfrm>
          <a:off x="1931556" y="1596326"/>
          <a:ext cx="1969122" cy="976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6" name="Диаграмма 1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3511"/>
              </p:ext>
            </p:extLst>
          </p:nvPr>
        </p:nvGraphicFramePr>
        <p:xfrm>
          <a:off x="4024631" y="1746185"/>
          <a:ext cx="1719829" cy="815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7" name="Диаграмма 10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902202"/>
              </p:ext>
            </p:extLst>
          </p:nvPr>
        </p:nvGraphicFramePr>
        <p:xfrm>
          <a:off x="5400546" y="1640521"/>
          <a:ext cx="2042032" cy="90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8" name="Диаграмма 10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787557"/>
              </p:ext>
            </p:extLst>
          </p:nvPr>
        </p:nvGraphicFramePr>
        <p:xfrm>
          <a:off x="238842" y="3400043"/>
          <a:ext cx="1642801" cy="64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9" name="Диаграмма 10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679925"/>
              </p:ext>
            </p:extLst>
          </p:nvPr>
        </p:nvGraphicFramePr>
        <p:xfrm>
          <a:off x="1998066" y="3415431"/>
          <a:ext cx="1898547" cy="66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1" name="Диаграмма 1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434655"/>
              </p:ext>
            </p:extLst>
          </p:nvPr>
        </p:nvGraphicFramePr>
        <p:xfrm>
          <a:off x="4500629" y="3350066"/>
          <a:ext cx="1743730" cy="706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12" name="Диаграмма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29468"/>
              </p:ext>
            </p:extLst>
          </p:nvPr>
        </p:nvGraphicFramePr>
        <p:xfrm>
          <a:off x="-234651" y="6655908"/>
          <a:ext cx="2736424" cy="143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3" name="Диаграмма 1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16558"/>
              </p:ext>
            </p:extLst>
          </p:nvPr>
        </p:nvGraphicFramePr>
        <p:xfrm>
          <a:off x="1165493" y="6676487"/>
          <a:ext cx="2572118" cy="141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14" name="object 14"/>
          <p:cNvSpPr txBox="1"/>
          <p:nvPr/>
        </p:nvSpPr>
        <p:spPr>
          <a:xfrm>
            <a:off x="3613006" y="7986320"/>
            <a:ext cx="447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2153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5" name="object 14"/>
          <p:cNvSpPr txBox="1"/>
          <p:nvPr/>
        </p:nvSpPr>
        <p:spPr>
          <a:xfrm>
            <a:off x="3107154" y="6754686"/>
            <a:ext cx="447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174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6" name="object 14"/>
          <p:cNvSpPr txBox="1"/>
          <p:nvPr/>
        </p:nvSpPr>
        <p:spPr>
          <a:xfrm>
            <a:off x="3404933" y="6572816"/>
            <a:ext cx="447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218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117" name="Диаграмма 1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112316"/>
              </p:ext>
            </p:extLst>
          </p:nvPr>
        </p:nvGraphicFramePr>
        <p:xfrm>
          <a:off x="2643350" y="6653681"/>
          <a:ext cx="2445032" cy="144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540" y="9517796"/>
            <a:ext cx="7559040" cy="1193637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39646152"/>
              </p:ext>
            </p:extLst>
          </p:nvPr>
        </p:nvGraphicFramePr>
        <p:xfrm>
          <a:off x="366511" y="5574977"/>
          <a:ext cx="4998555" cy="4312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559337"/>
              </p:ext>
            </p:extLst>
          </p:nvPr>
        </p:nvGraphicFramePr>
        <p:xfrm>
          <a:off x="2845405" y="6299014"/>
          <a:ext cx="4570061" cy="3643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83"/>
                <a:gridCol w="2120926"/>
                <a:gridCol w="1019152"/>
              </a:tblGrid>
              <a:tr h="95715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Человеческий капитал</a:t>
                      </a:r>
                      <a:endParaRPr lang="ru-RU" sz="1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2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ru-RU" sz="12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«Демография»</a:t>
                      </a:r>
                    </a:p>
                    <a:p>
                      <a:pPr algn="l"/>
                      <a:endParaRPr lang="ru-RU" sz="12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endParaRPr lang="ru-RU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334,5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846401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Century Gothic" panose="020B0502020202020204" pitchFamily="34" charset="0"/>
                        </a:rPr>
                        <a:t>Комфортная среда для жизни</a:t>
                      </a:r>
                      <a:endParaRPr lang="ru-RU" sz="1000" b="1" dirty="0"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«Безопасные и качественные автомобильные дороги»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Century Gothic" panose="020B0502020202020204" pitchFamily="34" charset="0"/>
                        </a:rPr>
                        <a:t>301,9</a:t>
                      </a:r>
                      <a:endParaRPr lang="ru-RU" sz="1200" b="1" dirty="0"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3412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Century Gothic" panose="020B0502020202020204" pitchFamily="34" charset="0"/>
                        </a:rPr>
                        <a:t>«Жилье и городская среда»</a:t>
                      </a:r>
                      <a:endParaRPr lang="ru-RU" sz="1200" b="1" dirty="0"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entury Gothic" panose="020B0502020202020204" pitchFamily="34" charset="0"/>
                        </a:rPr>
                        <a:t>66,0</a:t>
                      </a:r>
                      <a:endParaRPr lang="ru-RU" sz="1200" b="1" dirty="0"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66345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Century Gothic" panose="020B0502020202020204" pitchFamily="34" charset="0"/>
                        </a:rPr>
                        <a:t>Экономический</a:t>
                      </a:r>
                      <a:r>
                        <a:rPr lang="ru-RU" sz="1000" b="1" baseline="0" dirty="0" smtClean="0">
                          <a:latin typeface="Century Gothic" panose="020B0502020202020204" pitchFamily="34" charset="0"/>
                        </a:rPr>
                        <a:t> рост</a:t>
                      </a:r>
                      <a:endParaRPr lang="ru-RU" sz="1000" b="1" dirty="0"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Century Gothic" panose="020B0502020202020204" pitchFamily="34" charset="0"/>
                        </a:rPr>
                        <a:t>«Малое и среднее предпринимательство и поддержка индивидуальной предпринимательской инициативы»</a:t>
                      </a:r>
                      <a:endParaRPr lang="ru-RU" sz="1200" b="1" dirty="0"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75565" marR="75565" marT="37783" marB="377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33551" y="5873618"/>
            <a:ext cx="2778325" cy="346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3" b="1" dirty="0">
                <a:latin typeface="Century Gothic" panose="020B0502020202020204" pitchFamily="34" charset="0"/>
              </a:rPr>
              <a:t>Национальные проекты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9633" y="5628574"/>
            <a:ext cx="1393861" cy="305257"/>
          </a:xfrm>
          <a:prstGeom prst="rect">
            <a:avLst/>
          </a:prstGeom>
          <a:noFill/>
        </p:spPr>
        <p:txBody>
          <a:bodyPr wrap="square" lIns="75548" tIns="37773" rIns="75548" bIns="37773">
            <a:spAutoFit/>
          </a:bodyPr>
          <a:lstStyle/>
          <a:p>
            <a:pPr algn="r">
              <a:defRPr/>
            </a:pPr>
            <a:r>
              <a:rPr lang="ru-RU" sz="1488" i="1" dirty="0" smtClean="0">
                <a:ln>
                  <a:solidFill>
                    <a:schemeClr val="tx1"/>
                  </a:solidFill>
                </a:ln>
                <a:ea typeface="Tahoma" pitchFamily="34" charset="0"/>
                <a:cs typeface="Tahoma" pitchFamily="34" charset="0"/>
              </a:rPr>
              <a:t>млн. </a:t>
            </a:r>
            <a:r>
              <a:rPr lang="ru-RU" sz="1488" i="1" dirty="0">
                <a:ln>
                  <a:solidFill>
                    <a:schemeClr val="tx1"/>
                  </a:solidFill>
                </a:ln>
                <a:ea typeface="Tahoma" pitchFamily="34" charset="0"/>
                <a:cs typeface="Tahoma" pitchFamily="34" charset="0"/>
              </a:rPr>
              <a:t>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7959" y="5926861"/>
            <a:ext cx="708848" cy="372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9" b="1" dirty="0">
                <a:latin typeface="Century Gothic" panose="020B0502020202020204" pitchFamily="34" charset="0"/>
              </a:rPr>
              <a:t>2021 год </a:t>
            </a:r>
          </a:p>
          <a:p>
            <a:endParaRPr lang="ru-RU" sz="909" b="1" dirty="0">
              <a:latin typeface="Century Gothic" panose="020B0502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16022" y="6845585"/>
            <a:ext cx="1071000" cy="2975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157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334,5</a:t>
            </a:r>
            <a:endParaRPr lang="ru-RU" sz="1157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19051" y="8042373"/>
            <a:ext cx="1071000" cy="297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157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367,9</a:t>
            </a:r>
            <a:endParaRPr lang="ru-RU" sz="1157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16022" y="9379537"/>
            <a:ext cx="1071000" cy="297500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157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ahoma" pitchFamily="34" charset="0"/>
                <a:cs typeface="Tahoma" pitchFamily="34" charset="0"/>
              </a:rPr>
              <a:t>9,5</a:t>
            </a:r>
            <a:endParaRPr lang="ru-RU" sz="1157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6917" y="7085661"/>
            <a:ext cx="718466" cy="346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3" b="1" dirty="0" smtClean="0">
                <a:latin typeface="Century Gothic" panose="020B0502020202020204" pitchFamily="34" charset="0"/>
              </a:rPr>
              <a:t>711,9</a:t>
            </a:r>
            <a:endParaRPr lang="ru-RU" sz="1653" b="1" dirty="0">
              <a:latin typeface="Century Gothic" panose="020B0502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>
            <p:custDataLst>
              <p:tags r:id="rId1"/>
            </p:custDataLst>
          </p:nvPr>
        </p:nvSpPr>
        <p:spPr>
          <a:xfrm>
            <a:off x="67813" y="5188949"/>
            <a:ext cx="913953" cy="408210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4625" rtlCol="0" anchor="ctr"/>
          <a:lstStyle/>
          <a:p>
            <a:pPr algn="ctr">
              <a:defRPr/>
            </a:pPr>
            <a:r>
              <a:rPr lang="ru-RU" sz="1157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16,6</a:t>
            </a:r>
            <a:endParaRPr lang="ru-RU" sz="1157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981766" y="5386018"/>
            <a:ext cx="746139" cy="7036"/>
          </a:xfrm>
          <a:prstGeom prst="line">
            <a:avLst/>
          </a:prstGeom>
          <a:ln w="82550" cap="rnd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727905" y="5434780"/>
            <a:ext cx="1347" cy="292920"/>
          </a:xfrm>
          <a:prstGeom prst="line">
            <a:avLst/>
          </a:prstGeom>
          <a:ln w="82550" cap="rnd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58009" y="5493130"/>
            <a:ext cx="1204176" cy="372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9" b="1" dirty="0">
                <a:latin typeface="Century Gothic" panose="020B0502020202020204" pitchFamily="34" charset="0"/>
              </a:rPr>
              <a:t>Средства </a:t>
            </a:r>
          </a:p>
          <a:p>
            <a:r>
              <a:rPr lang="ru-RU" sz="909" b="1" dirty="0">
                <a:latin typeface="Century Gothic" panose="020B0502020202020204" pitchFamily="34" charset="0"/>
              </a:rPr>
              <a:t>бюджета города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23456" y="582328"/>
            <a:ext cx="7130038" cy="5246097"/>
            <a:chOff x="3208146" y="2568961"/>
            <a:chExt cx="6089891" cy="2039466"/>
          </a:xfrm>
        </p:grpSpPr>
        <p:sp>
          <p:nvSpPr>
            <p:cNvPr id="22" name="Freeform 5"/>
            <p:cNvSpPr>
              <a:spLocks noEditPoints="1"/>
            </p:cNvSpPr>
            <p:nvPr/>
          </p:nvSpPr>
          <p:spPr bwMode="auto">
            <a:xfrm>
              <a:off x="5802512" y="3799922"/>
              <a:ext cx="1260704" cy="552944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23909" tIns="11955" rIns="23909" bIns="11955" numCol="1" anchor="t" anchorCtr="0" compatLnSpc="1">
              <a:prstTxWarp prst="textNoShape">
                <a:avLst/>
              </a:prstTxWarp>
            </a:bodyPr>
            <a:lstStyle/>
            <a:p>
              <a:endParaRPr lang="en-US" sz="836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7063216" y="2908887"/>
              <a:ext cx="959997" cy="433969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23909" tIns="11955" rIns="23909" bIns="11955" numCol="1" anchor="t" anchorCtr="0" compatLnSpc="1">
              <a:prstTxWarp prst="textNoShape">
                <a:avLst/>
              </a:prstTxWarp>
            </a:bodyPr>
            <a:lstStyle/>
            <a:p>
              <a:endParaRPr lang="en-US" sz="836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3311047" y="3099639"/>
              <a:ext cx="1914504" cy="890424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23909" tIns="11955" rIns="23909" bIns="11955" numCol="1" anchor="t" anchorCtr="0" compatLnSpc="1">
              <a:prstTxWarp prst="textNoShape">
                <a:avLst/>
              </a:prstTxWarp>
            </a:bodyPr>
            <a:lstStyle/>
            <a:p>
              <a:endParaRPr lang="en-US" sz="836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6786892" y="3326859"/>
              <a:ext cx="1783203" cy="777881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23909" tIns="11955" rIns="23909" bIns="11955" numCol="1" anchor="t" anchorCtr="0" compatLnSpc="1">
              <a:prstTxWarp prst="textNoShape">
                <a:avLst/>
              </a:prstTxWarp>
            </a:bodyPr>
            <a:lstStyle/>
            <a:p>
              <a:endParaRPr lang="en-US" sz="836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5057787" y="2814689"/>
              <a:ext cx="2074777" cy="985233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23909" tIns="11955" rIns="23909" bIns="11955" numCol="1" anchor="t" anchorCtr="0" compatLnSpc="1">
              <a:prstTxWarp prst="textNoShape">
                <a:avLst/>
              </a:prstTxWarp>
            </a:bodyPr>
            <a:lstStyle/>
            <a:p>
              <a:endParaRPr lang="en-US" sz="836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8EB6B5D-84A6-4EA6-9AB4-A42F13EA240B}"/>
                </a:ext>
              </a:extLst>
            </p:cNvPr>
            <p:cNvSpPr txBox="1"/>
            <p:nvPr/>
          </p:nvSpPr>
          <p:spPr>
            <a:xfrm>
              <a:off x="4851149" y="2568961"/>
              <a:ext cx="2546998" cy="25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39103">
                <a:defRPr/>
              </a:pPr>
              <a:r>
                <a:rPr lang="ru-RU" b="1" dirty="0">
                  <a:latin typeface="Century Gothic" panose="020B0502020202020204" pitchFamily="34" charset="0"/>
                  <a:ea typeface="Noto Sans" panose="020B0502040504020204" pitchFamily="34"/>
                  <a:cs typeface="Times New Roman" panose="02020603050405020304" pitchFamily="18" charset="0"/>
                </a:rPr>
                <a:t>Жилье и городская среда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8EB6B5D-84A6-4EA6-9AB4-A42F13EA240B}"/>
                </a:ext>
              </a:extLst>
            </p:cNvPr>
            <p:cNvSpPr txBox="1"/>
            <p:nvPr/>
          </p:nvSpPr>
          <p:spPr>
            <a:xfrm>
              <a:off x="3208146" y="2655537"/>
              <a:ext cx="1349748" cy="370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39103">
                <a:defRPr/>
              </a:pPr>
              <a:r>
                <a:rPr lang="ru-RU" sz="1400" b="1" dirty="0">
                  <a:latin typeface="Century Gothic" panose="020B0502020202020204" pitchFamily="34" charset="0"/>
                  <a:ea typeface="Noto Sans" panose="020B0502040504020204" pitchFamily="34"/>
                  <a:cs typeface="Times New Roman" panose="02020603050405020304" pitchFamily="18" charset="0"/>
                </a:rPr>
                <a:t>Безопасные и качественные автомобиль-</a:t>
              </a:r>
            </a:p>
            <a:p>
              <a:pPr algn="ctr" defTabSz="239103">
                <a:defRPr/>
              </a:pPr>
              <a:r>
                <a:rPr lang="ru-RU" sz="1400" b="1" dirty="0">
                  <a:latin typeface="Century Gothic" panose="020B0502020202020204" pitchFamily="34" charset="0"/>
                  <a:ea typeface="Noto Sans" panose="020B0502040504020204" pitchFamily="34"/>
                  <a:cs typeface="Times New Roman" panose="02020603050405020304" pitchFamily="18" charset="0"/>
                </a:rPr>
                <a:t>ные дороги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16340" y="3428831"/>
              <a:ext cx="1103918" cy="17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301,9</a:t>
              </a:r>
              <a:endParaRPr lang="ru-RU" sz="24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11489" y="3153292"/>
              <a:ext cx="1144467" cy="17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66,0</a:t>
              </a:r>
              <a:endParaRPr lang="ru-RU" sz="24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71754" y="3616196"/>
              <a:ext cx="1136846" cy="155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334,5</a:t>
              </a:r>
              <a:endParaRPr lang="ru-RU" sz="20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68EB6B5D-84A6-4EA6-9AB4-A42F13EA240B}"/>
                </a:ext>
              </a:extLst>
            </p:cNvPr>
            <p:cNvSpPr txBox="1"/>
            <p:nvPr/>
          </p:nvSpPr>
          <p:spPr>
            <a:xfrm>
              <a:off x="7842151" y="3217995"/>
              <a:ext cx="1455886" cy="13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39103">
                <a:defRPr/>
              </a:pPr>
              <a:r>
                <a:rPr lang="ru-RU" sz="1600" b="1" dirty="0">
                  <a:latin typeface="Century Gothic" panose="020B0502020202020204" pitchFamily="34" charset="0"/>
                  <a:ea typeface="Noto Sans" panose="020B0502040504020204" pitchFamily="34"/>
                  <a:cs typeface="Times New Roman" panose="02020603050405020304" pitchFamily="18" charset="0"/>
                </a:rPr>
                <a:t>Демография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68EB6B5D-84A6-4EA6-9AB4-A42F13EA240B}"/>
                </a:ext>
              </a:extLst>
            </p:cNvPr>
            <p:cNvSpPr txBox="1"/>
            <p:nvPr/>
          </p:nvSpPr>
          <p:spPr>
            <a:xfrm>
              <a:off x="6556601" y="4213579"/>
              <a:ext cx="2167152" cy="39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39103">
                <a:defRPr/>
              </a:pPr>
              <a:r>
                <a:rPr lang="ru-RU" sz="1200" b="1" dirty="0">
                  <a:latin typeface="Century Gothic" panose="020B0502020202020204" pitchFamily="34" charset="0"/>
                  <a:ea typeface="Noto Sans" panose="020B0502040504020204" pitchFamily="34"/>
                  <a:cs typeface="Times New Roman" panose="02020603050405020304" pitchFamily="18" charset="0"/>
                </a:rPr>
                <a:t>Малое и среднее предпринимательство и </a:t>
              </a:r>
            </a:p>
            <a:p>
              <a:pPr algn="ctr" defTabSz="239103">
                <a:defRPr/>
              </a:pPr>
              <a:r>
                <a:rPr lang="ru-RU" sz="1200" b="1" dirty="0">
                  <a:latin typeface="Century Gothic" panose="020B0502020202020204" pitchFamily="34" charset="0"/>
                  <a:ea typeface="Noto Sans" panose="020B0502040504020204" pitchFamily="34"/>
                  <a:cs typeface="Times New Roman" panose="02020603050405020304" pitchFamily="18" charset="0"/>
                </a:rPr>
                <a:t>поддержка индивидуальной предпринимательской инициативы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24648" y="3998801"/>
              <a:ext cx="648828" cy="155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9,6</a:t>
              </a:r>
              <a:endParaRPr lang="ru-RU" sz="20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 5"/>
          <p:cNvSpPr>
            <a:spLocks noEditPoints="1"/>
          </p:cNvSpPr>
          <p:nvPr/>
        </p:nvSpPr>
        <p:spPr bwMode="auto">
          <a:xfrm>
            <a:off x="2013579" y="3546453"/>
            <a:ext cx="1615480" cy="1474050"/>
          </a:xfrm>
          <a:custGeom>
            <a:avLst/>
            <a:gdLst>
              <a:gd name="T0" fmla="*/ 320 w 349"/>
              <a:gd name="T1" fmla="*/ 91 h 350"/>
              <a:gd name="T2" fmla="*/ 337 w 349"/>
              <a:gd name="T3" fmla="*/ 115 h 350"/>
              <a:gd name="T4" fmla="*/ 323 w 349"/>
              <a:gd name="T5" fmla="*/ 133 h 350"/>
              <a:gd name="T6" fmla="*/ 318 w 349"/>
              <a:gd name="T7" fmla="*/ 157 h 350"/>
              <a:gd name="T8" fmla="*/ 338 w 349"/>
              <a:gd name="T9" fmla="*/ 177 h 350"/>
              <a:gd name="T10" fmla="*/ 344 w 349"/>
              <a:gd name="T11" fmla="*/ 208 h 350"/>
              <a:gd name="T12" fmla="*/ 322 w 349"/>
              <a:gd name="T13" fmla="*/ 217 h 350"/>
              <a:gd name="T14" fmla="*/ 306 w 349"/>
              <a:gd name="T15" fmla="*/ 236 h 350"/>
              <a:gd name="T16" fmla="*/ 317 w 349"/>
              <a:gd name="T17" fmla="*/ 260 h 350"/>
              <a:gd name="T18" fmla="*/ 307 w 349"/>
              <a:gd name="T19" fmla="*/ 286 h 350"/>
              <a:gd name="T20" fmla="*/ 279 w 349"/>
              <a:gd name="T21" fmla="*/ 283 h 350"/>
              <a:gd name="T22" fmla="*/ 258 w 349"/>
              <a:gd name="T23" fmla="*/ 294 h 350"/>
              <a:gd name="T24" fmla="*/ 256 w 349"/>
              <a:gd name="T25" fmla="*/ 321 h 350"/>
              <a:gd name="T26" fmla="*/ 233 w 349"/>
              <a:gd name="T27" fmla="*/ 337 h 350"/>
              <a:gd name="T28" fmla="*/ 212 w 349"/>
              <a:gd name="T29" fmla="*/ 322 h 350"/>
              <a:gd name="T30" fmla="*/ 187 w 349"/>
              <a:gd name="T31" fmla="*/ 320 h 350"/>
              <a:gd name="T32" fmla="*/ 171 w 349"/>
              <a:gd name="T33" fmla="*/ 343 h 350"/>
              <a:gd name="T34" fmla="*/ 140 w 349"/>
              <a:gd name="T35" fmla="*/ 346 h 350"/>
              <a:gd name="T36" fmla="*/ 133 w 349"/>
              <a:gd name="T37" fmla="*/ 324 h 350"/>
              <a:gd name="T38" fmla="*/ 113 w 349"/>
              <a:gd name="T39" fmla="*/ 308 h 350"/>
              <a:gd name="T40" fmla="*/ 87 w 349"/>
              <a:gd name="T41" fmla="*/ 321 h 350"/>
              <a:gd name="T42" fmla="*/ 61 w 349"/>
              <a:gd name="T43" fmla="*/ 307 h 350"/>
              <a:gd name="T44" fmla="*/ 65 w 349"/>
              <a:gd name="T45" fmla="*/ 283 h 350"/>
              <a:gd name="T46" fmla="*/ 53 w 349"/>
              <a:gd name="T47" fmla="*/ 258 h 350"/>
              <a:gd name="T48" fmla="*/ 28 w 349"/>
              <a:gd name="T49" fmla="*/ 255 h 350"/>
              <a:gd name="T50" fmla="*/ 8 w 349"/>
              <a:gd name="T51" fmla="*/ 233 h 350"/>
              <a:gd name="T52" fmla="*/ 25 w 349"/>
              <a:gd name="T53" fmla="*/ 211 h 350"/>
              <a:gd name="T54" fmla="*/ 28 w 349"/>
              <a:gd name="T55" fmla="*/ 189 h 350"/>
              <a:gd name="T56" fmla="*/ 7 w 349"/>
              <a:gd name="T57" fmla="*/ 170 h 350"/>
              <a:gd name="T58" fmla="*/ 2 w 349"/>
              <a:gd name="T59" fmla="*/ 142 h 350"/>
              <a:gd name="T60" fmla="*/ 28 w 349"/>
              <a:gd name="T61" fmla="*/ 131 h 350"/>
              <a:gd name="T62" fmla="*/ 41 w 349"/>
              <a:gd name="T63" fmla="*/ 113 h 350"/>
              <a:gd name="T64" fmla="*/ 29 w 349"/>
              <a:gd name="T65" fmla="*/ 88 h 350"/>
              <a:gd name="T66" fmla="*/ 39 w 349"/>
              <a:gd name="T67" fmla="*/ 62 h 350"/>
              <a:gd name="T68" fmla="*/ 66 w 349"/>
              <a:gd name="T69" fmla="*/ 65 h 350"/>
              <a:gd name="T70" fmla="*/ 79 w 349"/>
              <a:gd name="T71" fmla="*/ 62 h 350"/>
              <a:gd name="T72" fmla="*/ 97 w 349"/>
              <a:gd name="T73" fmla="*/ 17 h 350"/>
              <a:gd name="T74" fmla="*/ 124 w 349"/>
              <a:gd name="T75" fmla="*/ 13 h 350"/>
              <a:gd name="T76" fmla="*/ 148 w 349"/>
              <a:gd name="T77" fmla="*/ 31 h 350"/>
              <a:gd name="T78" fmla="*/ 172 w 349"/>
              <a:gd name="T79" fmla="*/ 21 h 350"/>
              <a:gd name="T80" fmla="*/ 187 w 349"/>
              <a:gd name="T81" fmla="*/ 0 h 350"/>
              <a:gd name="T82" fmla="*/ 214 w 349"/>
              <a:gd name="T83" fmla="*/ 11 h 350"/>
              <a:gd name="T84" fmla="*/ 225 w 349"/>
              <a:gd name="T85" fmla="*/ 38 h 350"/>
              <a:gd name="T86" fmla="*/ 248 w 349"/>
              <a:gd name="T87" fmla="*/ 40 h 350"/>
              <a:gd name="T88" fmla="*/ 273 w 349"/>
              <a:gd name="T89" fmla="*/ 31 h 350"/>
              <a:gd name="T90" fmla="*/ 288 w 349"/>
              <a:gd name="T91" fmla="*/ 55 h 350"/>
              <a:gd name="T92" fmla="*/ 283 w 349"/>
              <a:gd name="T93" fmla="*/ 76 h 350"/>
              <a:gd name="T94" fmla="*/ 301 w 349"/>
              <a:gd name="T95" fmla="*/ 94 h 350"/>
              <a:gd name="T96" fmla="*/ 62 w 349"/>
              <a:gd name="T97" fmla="*/ 174 h 350"/>
              <a:gd name="T98" fmla="*/ 285 w 349"/>
              <a:gd name="T99" fmla="*/ 17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9" h="350">
                <a:moveTo>
                  <a:pt x="301" y="94"/>
                </a:moveTo>
                <a:cubicBezTo>
                  <a:pt x="308" y="93"/>
                  <a:pt x="314" y="92"/>
                  <a:pt x="320" y="91"/>
                </a:cubicBezTo>
                <a:cubicBezTo>
                  <a:pt x="324" y="90"/>
                  <a:pt x="328" y="92"/>
                  <a:pt x="330" y="96"/>
                </a:cubicBezTo>
                <a:cubicBezTo>
                  <a:pt x="332" y="102"/>
                  <a:pt x="335" y="109"/>
                  <a:pt x="337" y="115"/>
                </a:cubicBezTo>
                <a:cubicBezTo>
                  <a:pt x="339" y="119"/>
                  <a:pt x="337" y="122"/>
                  <a:pt x="335" y="125"/>
                </a:cubicBezTo>
                <a:cubicBezTo>
                  <a:pt x="331" y="128"/>
                  <a:pt x="327" y="130"/>
                  <a:pt x="323" y="133"/>
                </a:cubicBezTo>
                <a:cubicBezTo>
                  <a:pt x="317" y="138"/>
                  <a:pt x="316" y="141"/>
                  <a:pt x="317" y="149"/>
                </a:cubicBezTo>
                <a:cubicBezTo>
                  <a:pt x="318" y="151"/>
                  <a:pt x="318" y="154"/>
                  <a:pt x="318" y="157"/>
                </a:cubicBezTo>
                <a:cubicBezTo>
                  <a:pt x="318" y="168"/>
                  <a:pt x="324" y="173"/>
                  <a:pt x="333" y="176"/>
                </a:cubicBezTo>
                <a:cubicBezTo>
                  <a:pt x="335" y="176"/>
                  <a:pt x="336" y="177"/>
                  <a:pt x="338" y="177"/>
                </a:cubicBezTo>
                <a:cubicBezTo>
                  <a:pt x="349" y="182"/>
                  <a:pt x="347" y="184"/>
                  <a:pt x="346" y="194"/>
                </a:cubicBezTo>
                <a:cubicBezTo>
                  <a:pt x="346" y="199"/>
                  <a:pt x="345" y="203"/>
                  <a:pt x="344" y="208"/>
                </a:cubicBezTo>
                <a:cubicBezTo>
                  <a:pt x="343" y="212"/>
                  <a:pt x="340" y="215"/>
                  <a:pt x="336" y="215"/>
                </a:cubicBezTo>
                <a:cubicBezTo>
                  <a:pt x="331" y="216"/>
                  <a:pt x="327" y="216"/>
                  <a:pt x="322" y="217"/>
                </a:cubicBezTo>
                <a:cubicBezTo>
                  <a:pt x="317" y="217"/>
                  <a:pt x="313" y="220"/>
                  <a:pt x="310" y="225"/>
                </a:cubicBezTo>
                <a:cubicBezTo>
                  <a:pt x="309" y="229"/>
                  <a:pt x="308" y="232"/>
                  <a:pt x="306" y="236"/>
                </a:cubicBezTo>
                <a:cubicBezTo>
                  <a:pt x="304" y="241"/>
                  <a:pt x="305" y="245"/>
                  <a:pt x="308" y="249"/>
                </a:cubicBezTo>
                <a:cubicBezTo>
                  <a:pt x="311" y="253"/>
                  <a:pt x="314" y="256"/>
                  <a:pt x="317" y="260"/>
                </a:cubicBezTo>
                <a:cubicBezTo>
                  <a:pt x="321" y="265"/>
                  <a:pt x="321" y="269"/>
                  <a:pt x="317" y="274"/>
                </a:cubicBezTo>
                <a:cubicBezTo>
                  <a:pt x="313" y="278"/>
                  <a:pt x="310" y="282"/>
                  <a:pt x="307" y="286"/>
                </a:cubicBezTo>
                <a:cubicBezTo>
                  <a:pt x="302" y="292"/>
                  <a:pt x="299" y="292"/>
                  <a:pt x="293" y="289"/>
                </a:cubicBezTo>
                <a:cubicBezTo>
                  <a:pt x="288" y="287"/>
                  <a:pt x="284" y="285"/>
                  <a:pt x="279" y="283"/>
                </a:cubicBezTo>
                <a:cubicBezTo>
                  <a:pt x="275" y="282"/>
                  <a:pt x="271" y="284"/>
                  <a:pt x="268" y="286"/>
                </a:cubicBezTo>
                <a:cubicBezTo>
                  <a:pt x="264" y="289"/>
                  <a:pt x="261" y="291"/>
                  <a:pt x="258" y="294"/>
                </a:cubicBezTo>
                <a:cubicBezTo>
                  <a:pt x="254" y="297"/>
                  <a:pt x="253" y="301"/>
                  <a:pt x="254" y="306"/>
                </a:cubicBezTo>
                <a:cubicBezTo>
                  <a:pt x="255" y="311"/>
                  <a:pt x="255" y="316"/>
                  <a:pt x="256" y="321"/>
                </a:cubicBezTo>
                <a:cubicBezTo>
                  <a:pt x="256" y="326"/>
                  <a:pt x="254" y="329"/>
                  <a:pt x="251" y="330"/>
                </a:cubicBezTo>
                <a:cubicBezTo>
                  <a:pt x="245" y="333"/>
                  <a:pt x="239" y="335"/>
                  <a:pt x="233" y="337"/>
                </a:cubicBezTo>
                <a:cubicBezTo>
                  <a:pt x="227" y="339"/>
                  <a:pt x="224" y="338"/>
                  <a:pt x="220" y="333"/>
                </a:cubicBezTo>
                <a:cubicBezTo>
                  <a:pt x="218" y="329"/>
                  <a:pt x="215" y="325"/>
                  <a:pt x="212" y="322"/>
                </a:cubicBezTo>
                <a:cubicBezTo>
                  <a:pt x="209" y="318"/>
                  <a:pt x="205" y="317"/>
                  <a:pt x="201" y="318"/>
                </a:cubicBezTo>
                <a:cubicBezTo>
                  <a:pt x="196" y="318"/>
                  <a:pt x="192" y="319"/>
                  <a:pt x="187" y="320"/>
                </a:cubicBezTo>
                <a:cubicBezTo>
                  <a:pt x="182" y="321"/>
                  <a:pt x="179" y="324"/>
                  <a:pt x="177" y="328"/>
                </a:cubicBezTo>
                <a:cubicBezTo>
                  <a:pt x="175" y="333"/>
                  <a:pt x="173" y="338"/>
                  <a:pt x="171" y="343"/>
                </a:cubicBezTo>
                <a:cubicBezTo>
                  <a:pt x="169" y="347"/>
                  <a:pt x="167" y="350"/>
                  <a:pt x="162" y="349"/>
                </a:cubicBezTo>
                <a:cubicBezTo>
                  <a:pt x="155" y="348"/>
                  <a:pt x="147" y="348"/>
                  <a:pt x="140" y="346"/>
                </a:cubicBezTo>
                <a:cubicBezTo>
                  <a:pt x="137" y="345"/>
                  <a:pt x="135" y="341"/>
                  <a:pt x="134" y="338"/>
                </a:cubicBezTo>
                <a:cubicBezTo>
                  <a:pt x="133" y="333"/>
                  <a:pt x="133" y="328"/>
                  <a:pt x="133" y="324"/>
                </a:cubicBezTo>
                <a:cubicBezTo>
                  <a:pt x="132" y="318"/>
                  <a:pt x="129" y="313"/>
                  <a:pt x="123" y="312"/>
                </a:cubicBezTo>
                <a:cubicBezTo>
                  <a:pt x="119" y="310"/>
                  <a:pt x="116" y="309"/>
                  <a:pt x="113" y="308"/>
                </a:cubicBezTo>
                <a:cubicBezTo>
                  <a:pt x="108" y="306"/>
                  <a:pt x="104" y="307"/>
                  <a:pt x="101" y="310"/>
                </a:cubicBezTo>
                <a:cubicBezTo>
                  <a:pt x="96" y="314"/>
                  <a:pt x="92" y="317"/>
                  <a:pt x="87" y="321"/>
                </a:cubicBezTo>
                <a:cubicBezTo>
                  <a:pt x="84" y="323"/>
                  <a:pt x="81" y="323"/>
                  <a:pt x="78" y="320"/>
                </a:cubicBezTo>
                <a:cubicBezTo>
                  <a:pt x="72" y="316"/>
                  <a:pt x="66" y="312"/>
                  <a:pt x="61" y="307"/>
                </a:cubicBezTo>
                <a:cubicBezTo>
                  <a:pt x="57" y="304"/>
                  <a:pt x="58" y="299"/>
                  <a:pt x="60" y="295"/>
                </a:cubicBezTo>
                <a:cubicBezTo>
                  <a:pt x="62" y="291"/>
                  <a:pt x="63" y="287"/>
                  <a:pt x="65" y="283"/>
                </a:cubicBezTo>
                <a:cubicBezTo>
                  <a:pt x="67" y="278"/>
                  <a:pt x="66" y="274"/>
                  <a:pt x="64" y="271"/>
                </a:cubicBezTo>
                <a:cubicBezTo>
                  <a:pt x="60" y="266"/>
                  <a:pt x="57" y="262"/>
                  <a:pt x="53" y="258"/>
                </a:cubicBezTo>
                <a:cubicBezTo>
                  <a:pt x="51" y="254"/>
                  <a:pt x="47" y="253"/>
                  <a:pt x="43" y="253"/>
                </a:cubicBezTo>
                <a:cubicBezTo>
                  <a:pt x="38" y="254"/>
                  <a:pt x="33" y="254"/>
                  <a:pt x="28" y="255"/>
                </a:cubicBezTo>
                <a:cubicBezTo>
                  <a:pt x="22" y="257"/>
                  <a:pt x="18" y="255"/>
                  <a:pt x="15" y="249"/>
                </a:cubicBezTo>
                <a:cubicBezTo>
                  <a:pt x="13" y="244"/>
                  <a:pt x="10" y="239"/>
                  <a:pt x="8" y="233"/>
                </a:cubicBezTo>
                <a:cubicBezTo>
                  <a:pt x="6" y="229"/>
                  <a:pt x="7" y="225"/>
                  <a:pt x="11" y="222"/>
                </a:cubicBezTo>
                <a:cubicBezTo>
                  <a:pt x="15" y="218"/>
                  <a:pt x="20" y="214"/>
                  <a:pt x="25" y="211"/>
                </a:cubicBezTo>
                <a:cubicBezTo>
                  <a:pt x="29" y="208"/>
                  <a:pt x="30" y="204"/>
                  <a:pt x="30" y="199"/>
                </a:cubicBezTo>
                <a:cubicBezTo>
                  <a:pt x="29" y="195"/>
                  <a:pt x="28" y="192"/>
                  <a:pt x="28" y="189"/>
                </a:cubicBezTo>
                <a:cubicBezTo>
                  <a:pt x="28" y="180"/>
                  <a:pt x="23" y="176"/>
                  <a:pt x="16" y="174"/>
                </a:cubicBezTo>
                <a:cubicBezTo>
                  <a:pt x="13" y="173"/>
                  <a:pt x="10" y="171"/>
                  <a:pt x="7" y="170"/>
                </a:cubicBezTo>
                <a:cubicBezTo>
                  <a:pt x="2" y="169"/>
                  <a:pt x="0" y="166"/>
                  <a:pt x="0" y="162"/>
                </a:cubicBezTo>
                <a:cubicBezTo>
                  <a:pt x="1" y="155"/>
                  <a:pt x="1" y="149"/>
                  <a:pt x="2" y="142"/>
                </a:cubicBezTo>
                <a:cubicBezTo>
                  <a:pt x="2" y="136"/>
                  <a:pt x="5" y="134"/>
                  <a:pt x="11" y="133"/>
                </a:cubicBezTo>
                <a:cubicBezTo>
                  <a:pt x="17" y="132"/>
                  <a:pt x="23" y="132"/>
                  <a:pt x="28" y="131"/>
                </a:cubicBezTo>
                <a:cubicBezTo>
                  <a:pt x="32" y="130"/>
                  <a:pt x="35" y="128"/>
                  <a:pt x="36" y="124"/>
                </a:cubicBezTo>
                <a:cubicBezTo>
                  <a:pt x="38" y="120"/>
                  <a:pt x="40" y="117"/>
                  <a:pt x="41" y="113"/>
                </a:cubicBezTo>
                <a:cubicBezTo>
                  <a:pt x="42" y="109"/>
                  <a:pt x="42" y="105"/>
                  <a:pt x="39" y="101"/>
                </a:cubicBezTo>
                <a:cubicBezTo>
                  <a:pt x="36" y="97"/>
                  <a:pt x="32" y="93"/>
                  <a:pt x="29" y="88"/>
                </a:cubicBezTo>
                <a:cubicBezTo>
                  <a:pt x="26" y="84"/>
                  <a:pt x="26" y="80"/>
                  <a:pt x="29" y="76"/>
                </a:cubicBezTo>
                <a:cubicBezTo>
                  <a:pt x="32" y="71"/>
                  <a:pt x="36" y="66"/>
                  <a:pt x="39" y="62"/>
                </a:cubicBezTo>
                <a:cubicBezTo>
                  <a:pt x="42" y="57"/>
                  <a:pt x="46" y="56"/>
                  <a:pt x="52" y="58"/>
                </a:cubicBezTo>
                <a:cubicBezTo>
                  <a:pt x="57" y="60"/>
                  <a:pt x="62" y="62"/>
                  <a:pt x="66" y="65"/>
                </a:cubicBezTo>
                <a:cubicBezTo>
                  <a:pt x="70" y="67"/>
                  <a:pt x="74" y="66"/>
                  <a:pt x="77" y="64"/>
                </a:cubicBezTo>
                <a:cubicBezTo>
                  <a:pt x="78" y="63"/>
                  <a:pt x="79" y="63"/>
                  <a:pt x="79" y="62"/>
                </a:cubicBezTo>
                <a:cubicBezTo>
                  <a:pt x="94" y="51"/>
                  <a:pt x="94" y="51"/>
                  <a:pt x="90" y="30"/>
                </a:cubicBezTo>
                <a:cubicBezTo>
                  <a:pt x="89" y="23"/>
                  <a:pt x="91" y="20"/>
                  <a:pt x="97" y="17"/>
                </a:cubicBezTo>
                <a:cubicBezTo>
                  <a:pt x="102" y="15"/>
                  <a:pt x="107" y="13"/>
                  <a:pt x="112" y="11"/>
                </a:cubicBezTo>
                <a:cubicBezTo>
                  <a:pt x="117" y="8"/>
                  <a:pt x="120" y="9"/>
                  <a:pt x="124" y="13"/>
                </a:cubicBezTo>
                <a:cubicBezTo>
                  <a:pt x="127" y="17"/>
                  <a:pt x="130" y="22"/>
                  <a:pt x="133" y="26"/>
                </a:cubicBezTo>
                <a:cubicBezTo>
                  <a:pt x="138" y="31"/>
                  <a:pt x="142" y="32"/>
                  <a:pt x="148" y="31"/>
                </a:cubicBezTo>
                <a:cubicBezTo>
                  <a:pt x="152" y="29"/>
                  <a:pt x="156" y="29"/>
                  <a:pt x="160" y="29"/>
                </a:cubicBezTo>
                <a:cubicBezTo>
                  <a:pt x="166" y="28"/>
                  <a:pt x="170" y="26"/>
                  <a:pt x="172" y="21"/>
                </a:cubicBezTo>
                <a:cubicBezTo>
                  <a:pt x="173" y="16"/>
                  <a:pt x="175" y="11"/>
                  <a:pt x="177" y="6"/>
                </a:cubicBezTo>
                <a:cubicBezTo>
                  <a:pt x="179" y="2"/>
                  <a:pt x="182" y="0"/>
                  <a:pt x="187" y="0"/>
                </a:cubicBezTo>
                <a:cubicBezTo>
                  <a:pt x="194" y="1"/>
                  <a:pt x="201" y="2"/>
                  <a:pt x="208" y="3"/>
                </a:cubicBezTo>
                <a:cubicBezTo>
                  <a:pt x="212" y="3"/>
                  <a:pt x="214" y="6"/>
                  <a:pt x="214" y="11"/>
                </a:cubicBezTo>
                <a:cubicBezTo>
                  <a:pt x="215" y="17"/>
                  <a:pt x="216" y="23"/>
                  <a:pt x="217" y="29"/>
                </a:cubicBezTo>
                <a:cubicBezTo>
                  <a:pt x="218" y="34"/>
                  <a:pt x="221" y="36"/>
                  <a:pt x="225" y="38"/>
                </a:cubicBezTo>
                <a:cubicBezTo>
                  <a:pt x="228" y="39"/>
                  <a:pt x="231" y="40"/>
                  <a:pt x="234" y="41"/>
                </a:cubicBezTo>
                <a:cubicBezTo>
                  <a:pt x="239" y="45"/>
                  <a:pt x="244" y="43"/>
                  <a:pt x="248" y="40"/>
                </a:cubicBezTo>
                <a:cubicBezTo>
                  <a:pt x="252" y="37"/>
                  <a:pt x="256" y="34"/>
                  <a:pt x="259" y="31"/>
                </a:cubicBezTo>
                <a:cubicBezTo>
                  <a:pt x="264" y="27"/>
                  <a:pt x="268" y="27"/>
                  <a:pt x="273" y="31"/>
                </a:cubicBezTo>
                <a:cubicBezTo>
                  <a:pt x="277" y="34"/>
                  <a:pt x="281" y="37"/>
                  <a:pt x="285" y="41"/>
                </a:cubicBezTo>
                <a:cubicBezTo>
                  <a:pt x="290" y="45"/>
                  <a:pt x="291" y="49"/>
                  <a:pt x="288" y="55"/>
                </a:cubicBezTo>
                <a:cubicBezTo>
                  <a:pt x="286" y="59"/>
                  <a:pt x="284" y="64"/>
                  <a:pt x="283" y="68"/>
                </a:cubicBezTo>
                <a:cubicBezTo>
                  <a:pt x="282" y="71"/>
                  <a:pt x="282" y="74"/>
                  <a:pt x="283" y="76"/>
                </a:cubicBezTo>
                <a:cubicBezTo>
                  <a:pt x="286" y="81"/>
                  <a:pt x="290" y="86"/>
                  <a:pt x="295" y="91"/>
                </a:cubicBezTo>
                <a:cubicBezTo>
                  <a:pt x="296" y="93"/>
                  <a:pt x="299" y="93"/>
                  <a:pt x="301" y="94"/>
                </a:cubicBezTo>
                <a:close/>
                <a:moveTo>
                  <a:pt x="174" y="63"/>
                </a:moveTo>
                <a:cubicBezTo>
                  <a:pt x="112" y="63"/>
                  <a:pt x="62" y="113"/>
                  <a:pt x="62" y="174"/>
                </a:cubicBezTo>
                <a:cubicBezTo>
                  <a:pt x="62" y="236"/>
                  <a:pt x="112" y="285"/>
                  <a:pt x="173" y="286"/>
                </a:cubicBezTo>
                <a:cubicBezTo>
                  <a:pt x="235" y="286"/>
                  <a:pt x="285" y="236"/>
                  <a:pt x="285" y="174"/>
                </a:cubicBezTo>
                <a:cubicBezTo>
                  <a:pt x="285" y="112"/>
                  <a:pt x="234" y="63"/>
                  <a:pt x="174" y="6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23909" tIns="11955" rIns="23909" bIns="11955" numCol="1" anchor="t" anchorCtr="0" compatLnSpc="1">
            <a:prstTxWarp prst="textNoShape">
              <a:avLst/>
            </a:prstTxWarp>
          </a:bodyPr>
          <a:lstStyle/>
          <a:p>
            <a:endParaRPr lang="en-US" sz="836" dirty="0">
              <a:solidFill>
                <a:prstClr val="black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0" y="64348"/>
            <a:ext cx="7556500" cy="672113"/>
          </a:xfrm>
          <a:prstGeom prst="rect">
            <a:avLst/>
          </a:prstGeom>
        </p:spPr>
        <p:txBody>
          <a:bodyPr vert="horz" lIns="31879" tIns="15939" rIns="31879" bIns="1593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РАСХОДЫ 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РЕАЛИЗАЦИЮ 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НАЦИОНАЛЬНЫХ ПРОЕКТОВ</a:t>
            </a:r>
            <a:endParaRPr lang="ru-RU" sz="1600" b="1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58748" y="1124711"/>
            <a:ext cx="1752220" cy="96188"/>
          </a:xfrm>
          <a:custGeom>
            <a:avLst/>
            <a:gdLst/>
            <a:ahLst/>
            <a:cxnLst/>
            <a:rect l="l" t="t" r="r" b="b"/>
            <a:pathLst>
              <a:path w="1661160" h="91440">
                <a:moveTo>
                  <a:pt x="1661160" y="0"/>
                </a:moveTo>
                <a:lnTo>
                  <a:pt x="0" y="0"/>
                </a:lnTo>
                <a:lnTo>
                  <a:pt x="0" y="91440"/>
                </a:lnTo>
                <a:lnTo>
                  <a:pt x="1661160" y="91440"/>
                </a:lnTo>
                <a:lnTo>
                  <a:pt x="1661160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79676" y="1568195"/>
            <a:ext cx="431800" cy="91440"/>
          </a:xfrm>
          <a:custGeom>
            <a:avLst/>
            <a:gdLst/>
            <a:ahLst/>
            <a:cxnLst/>
            <a:rect l="l" t="t" r="r" b="b"/>
            <a:pathLst>
              <a:path w="431800" h="91439">
                <a:moveTo>
                  <a:pt x="431292" y="0"/>
                </a:moveTo>
                <a:lnTo>
                  <a:pt x="0" y="0"/>
                </a:lnTo>
                <a:lnTo>
                  <a:pt x="0" y="91440"/>
                </a:lnTo>
                <a:lnTo>
                  <a:pt x="431292" y="91440"/>
                </a:lnTo>
                <a:lnTo>
                  <a:pt x="431292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1529" y="2010155"/>
            <a:ext cx="329693" cy="87835"/>
          </a:xfrm>
          <a:custGeom>
            <a:avLst/>
            <a:gdLst/>
            <a:ahLst/>
            <a:cxnLst/>
            <a:rect l="l" t="t" r="r" b="b"/>
            <a:pathLst>
              <a:path w="196850" h="91439">
                <a:moveTo>
                  <a:pt x="196595" y="0"/>
                </a:moveTo>
                <a:lnTo>
                  <a:pt x="0" y="0"/>
                </a:lnTo>
                <a:lnTo>
                  <a:pt x="0" y="91439"/>
                </a:lnTo>
                <a:lnTo>
                  <a:pt x="196595" y="91439"/>
                </a:lnTo>
                <a:lnTo>
                  <a:pt x="196595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6314" y="2453639"/>
            <a:ext cx="135509" cy="86117"/>
          </a:xfrm>
          <a:custGeom>
            <a:avLst/>
            <a:gdLst/>
            <a:ahLst/>
            <a:cxnLst/>
            <a:rect l="l" t="t" r="r" b="b"/>
            <a:pathLst>
              <a:path w="160019" h="91439">
                <a:moveTo>
                  <a:pt x="160019" y="0"/>
                </a:moveTo>
                <a:lnTo>
                  <a:pt x="0" y="0"/>
                </a:lnTo>
                <a:lnTo>
                  <a:pt x="0" y="91440"/>
                </a:lnTo>
                <a:lnTo>
                  <a:pt x="160019" y="91440"/>
                </a:lnTo>
                <a:lnTo>
                  <a:pt x="160019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23591" y="2930115"/>
            <a:ext cx="87884" cy="83370"/>
          </a:xfrm>
          <a:custGeom>
            <a:avLst/>
            <a:gdLst/>
            <a:ahLst/>
            <a:cxnLst/>
            <a:rect l="l" t="t" r="r" b="b"/>
            <a:pathLst>
              <a:path w="81280" h="93344">
                <a:moveTo>
                  <a:pt x="80772" y="0"/>
                </a:moveTo>
                <a:lnTo>
                  <a:pt x="0" y="0"/>
                </a:lnTo>
                <a:lnTo>
                  <a:pt x="0" y="92963"/>
                </a:lnTo>
                <a:lnTo>
                  <a:pt x="80772" y="92963"/>
                </a:lnTo>
                <a:lnTo>
                  <a:pt x="80772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6104" y="3339083"/>
            <a:ext cx="55244" cy="91440"/>
          </a:xfrm>
          <a:custGeom>
            <a:avLst/>
            <a:gdLst/>
            <a:ahLst/>
            <a:cxnLst/>
            <a:rect l="l" t="t" r="r" b="b"/>
            <a:pathLst>
              <a:path w="55244" h="91439">
                <a:moveTo>
                  <a:pt x="54863" y="0"/>
                </a:moveTo>
                <a:lnTo>
                  <a:pt x="0" y="0"/>
                </a:lnTo>
                <a:lnTo>
                  <a:pt x="0" y="91440"/>
                </a:lnTo>
                <a:lnTo>
                  <a:pt x="54863" y="91440"/>
                </a:lnTo>
                <a:lnTo>
                  <a:pt x="54863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444155"/>
              </p:ext>
            </p:extLst>
          </p:nvPr>
        </p:nvGraphicFramePr>
        <p:xfrm>
          <a:off x="591287" y="3731387"/>
          <a:ext cx="4452390" cy="772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6819"/>
                <a:gridCol w="323215"/>
                <a:gridCol w="2642356"/>
              </a:tblGrid>
              <a:tr h="411797">
                <a:tc>
                  <a:txBody>
                    <a:bodyPr/>
                    <a:lstStyle/>
                    <a:p>
                      <a:pPr marL="31750" marR="1873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11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ts val="670"/>
                        </a:lnSpc>
                      </a:pPr>
                      <a:r>
                        <a:rPr lang="ru-RU" sz="800" dirty="0" smtClean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68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R="70485" algn="r">
                        <a:lnSpc>
                          <a:spcPts val="725"/>
                        </a:lnSpc>
                      </a:pPr>
                      <a:r>
                        <a:rPr lang="ru-RU" sz="800" dirty="0" smtClean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R="60960" algn="r">
                        <a:lnSpc>
                          <a:spcPts val="840"/>
                        </a:lnSpc>
                      </a:pPr>
                      <a:r>
                        <a:rPr lang="ru-RU" sz="800" dirty="0" smtClean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53975">
                      <a:solidFill>
                        <a:srgbClr val="51C5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100" spc="-5" dirty="0" smtClean="0">
                          <a:latin typeface="Century Gothic" panose="020B0502020202020204" pitchFamily="34" charset="0"/>
                          <a:cs typeface="Calibri"/>
                        </a:rPr>
                        <a:t>Формирование современной городской среды</a:t>
                      </a:r>
                      <a:endParaRPr sz="11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3180" marB="0">
                    <a:lnL w="53975">
                      <a:solidFill>
                        <a:srgbClr val="51C5D9"/>
                      </a:solidFill>
                      <a:prstDash val="solid"/>
                    </a:lnL>
                  </a:tcPr>
                </a:tc>
              </a:tr>
              <a:tr h="360616">
                <a:tc>
                  <a:txBody>
                    <a:bodyPr/>
                    <a:lstStyle/>
                    <a:p>
                      <a:pPr marL="31750">
                        <a:lnSpc>
                          <a:spcPts val="1340"/>
                        </a:lnSpc>
                      </a:pPr>
                      <a:endParaRPr sz="11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ts val="840"/>
                        </a:lnSpc>
                        <a:spcBef>
                          <a:spcPts val="70"/>
                        </a:spcBef>
                      </a:pPr>
                      <a:r>
                        <a:rPr lang="ru-RU" sz="800" dirty="0" smtClean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99390">
                        <a:lnSpc>
                          <a:spcPts val="725"/>
                        </a:lnSpc>
                      </a:pPr>
                      <a:r>
                        <a:rPr lang="ru-RU" sz="800" dirty="0" smtClean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  <a:p>
                      <a:pPr marL="199390">
                        <a:lnSpc>
                          <a:spcPts val="844"/>
                        </a:lnSpc>
                      </a:pPr>
                      <a:r>
                        <a:rPr lang="ru-RU" sz="800" dirty="0" smtClean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R w="53975">
                      <a:solidFill>
                        <a:srgbClr val="51C5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100" spc="-5" dirty="0" smtClean="0">
                          <a:latin typeface="Century Gothic" panose="020B0502020202020204" pitchFamily="34" charset="0"/>
                          <a:cs typeface="Calibri"/>
                        </a:rPr>
                        <a:t>Поддержка субъектов малого и среднего предпринимательства</a:t>
                      </a:r>
                      <a:endParaRPr lang="ru-RU" sz="11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0" marB="0">
                    <a:lnL w="53975">
                      <a:solidFill>
                        <a:srgbClr val="51C5D9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2366772" y="4668011"/>
            <a:ext cx="44450" cy="91440"/>
          </a:xfrm>
          <a:custGeom>
            <a:avLst/>
            <a:gdLst/>
            <a:ahLst/>
            <a:cxnLst/>
            <a:rect l="l" t="t" r="r" b="b"/>
            <a:pathLst>
              <a:path w="44450" h="91439">
                <a:moveTo>
                  <a:pt x="44195" y="0"/>
                </a:moveTo>
                <a:lnTo>
                  <a:pt x="0" y="0"/>
                </a:lnTo>
                <a:lnTo>
                  <a:pt x="0" y="91439"/>
                </a:lnTo>
                <a:lnTo>
                  <a:pt x="44195" y="91439"/>
                </a:lnTo>
                <a:lnTo>
                  <a:pt x="44195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66772" y="5109971"/>
            <a:ext cx="44450" cy="93345"/>
          </a:xfrm>
          <a:custGeom>
            <a:avLst/>
            <a:gdLst/>
            <a:ahLst/>
            <a:cxnLst/>
            <a:rect l="l" t="t" r="r" b="b"/>
            <a:pathLst>
              <a:path w="44450" h="93345">
                <a:moveTo>
                  <a:pt x="44195" y="0"/>
                </a:moveTo>
                <a:lnTo>
                  <a:pt x="0" y="0"/>
                </a:lnTo>
                <a:lnTo>
                  <a:pt x="0" y="92963"/>
                </a:lnTo>
                <a:lnTo>
                  <a:pt x="44195" y="92963"/>
                </a:lnTo>
                <a:lnTo>
                  <a:pt x="44195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06395" y="6882383"/>
            <a:ext cx="5080" cy="91440"/>
          </a:xfrm>
          <a:custGeom>
            <a:avLst/>
            <a:gdLst/>
            <a:ahLst/>
            <a:cxnLst/>
            <a:rect l="l" t="t" r="r" b="b"/>
            <a:pathLst>
              <a:path w="5080" h="91440">
                <a:moveTo>
                  <a:pt x="4572" y="0"/>
                </a:moveTo>
                <a:lnTo>
                  <a:pt x="0" y="0"/>
                </a:lnTo>
                <a:lnTo>
                  <a:pt x="0" y="91439"/>
                </a:lnTo>
                <a:lnTo>
                  <a:pt x="4572" y="91439"/>
                </a:lnTo>
                <a:lnTo>
                  <a:pt x="4572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06395" y="7324343"/>
            <a:ext cx="5080" cy="93345"/>
          </a:xfrm>
          <a:custGeom>
            <a:avLst/>
            <a:gdLst/>
            <a:ahLst/>
            <a:cxnLst/>
            <a:rect l="l" t="t" r="r" b="b"/>
            <a:pathLst>
              <a:path w="5080" h="93345">
                <a:moveTo>
                  <a:pt x="4572" y="0"/>
                </a:moveTo>
                <a:lnTo>
                  <a:pt x="0" y="0"/>
                </a:lnTo>
                <a:lnTo>
                  <a:pt x="0" y="92964"/>
                </a:lnTo>
                <a:lnTo>
                  <a:pt x="4572" y="92964"/>
                </a:lnTo>
                <a:lnTo>
                  <a:pt x="4572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07920" y="7767827"/>
            <a:ext cx="3175" cy="91440"/>
          </a:xfrm>
          <a:custGeom>
            <a:avLst/>
            <a:gdLst/>
            <a:ahLst/>
            <a:cxnLst/>
            <a:rect l="l" t="t" r="r" b="b"/>
            <a:pathLst>
              <a:path w="3175" h="91440">
                <a:moveTo>
                  <a:pt x="3048" y="0"/>
                </a:moveTo>
                <a:lnTo>
                  <a:pt x="0" y="0"/>
                </a:lnTo>
                <a:lnTo>
                  <a:pt x="0" y="91439"/>
                </a:lnTo>
                <a:lnTo>
                  <a:pt x="3048" y="91439"/>
                </a:lnTo>
                <a:lnTo>
                  <a:pt x="3048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07920" y="8209788"/>
            <a:ext cx="3175" cy="93345"/>
          </a:xfrm>
          <a:custGeom>
            <a:avLst/>
            <a:gdLst/>
            <a:ahLst/>
            <a:cxnLst/>
            <a:rect l="l" t="t" r="r" b="b"/>
            <a:pathLst>
              <a:path w="3175" h="93345">
                <a:moveTo>
                  <a:pt x="3048" y="0"/>
                </a:moveTo>
                <a:lnTo>
                  <a:pt x="0" y="0"/>
                </a:lnTo>
                <a:lnTo>
                  <a:pt x="0" y="92964"/>
                </a:lnTo>
                <a:lnTo>
                  <a:pt x="3048" y="92964"/>
                </a:lnTo>
                <a:lnTo>
                  <a:pt x="3048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07920" y="8653271"/>
            <a:ext cx="3175" cy="91440"/>
          </a:xfrm>
          <a:custGeom>
            <a:avLst/>
            <a:gdLst/>
            <a:ahLst/>
            <a:cxnLst/>
            <a:rect l="l" t="t" r="r" b="b"/>
            <a:pathLst>
              <a:path w="3175" h="91440">
                <a:moveTo>
                  <a:pt x="3048" y="0"/>
                </a:moveTo>
                <a:lnTo>
                  <a:pt x="0" y="0"/>
                </a:lnTo>
                <a:lnTo>
                  <a:pt x="0" y="91439"/>
                </a:lnTo>
                <a:lnTo>
                  <a:pt x="3048" y="91439"/>
                </a:lnTo>
                <a:lnTo>
                  <a:pt x="3048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09444" y="9096755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39"/>
                </a:lnTo>
                <a:lnTo>
                  <a:pt x="1524" y="91439"/>
                </a:lnTo>
                <a:lnTo>
                  <a:pt x="152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09444" y="9538715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40"/>
                </a:lnTo>
                <a:lnTo>
                  <a:pt x="1524" y="91440"/>
                </a:lnTo>
                <a:lnTo>
                  <a:pt x="1524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6280" y="1216151"/>
            <a:ext cx="1694814" cy="93345"/>
          </a:xfrm>
          <a:custGeom>
            <a:avLst/>
            <a:gdLst/>
            <a:ahLst/>
            <a:cxnLst/>
            <a:rect l="l" t="t" r="r" b="b"/>
            <a:pathLst>
              <a:path w="1694814" h="93344">
                <a:moveTo>
                  <a:pt x="1694688" y="0"/>
                </a:moveTo>
                <a:lnTo>
                  <a:pt x="0" y="0"/>
                </a:lnTo>
                <a:lnTo>
                  <a:pt x="0" y="92963"/>
                </a:lnTo>
                <a:lnTo>
                  <a:pt x="1694688" y="92963"/>
                </a:lnTo>
                <a:lnTo>
                  <a:pt x="1694688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74164" y="1659635"/>
            <a:ext cx="337185" cy="91440"/>
          </a:xfrm>
          <a:custGeom>
            <a:avLst/>
            <a:gdLst/>
            <a:ahLst/>
            <a:cxnLst/>
            <a:rect l="l" t="t" r="r" b="b"/>
            <a:pathLst>
              <a:path w="337185" h="91439">
                <a:moveTo>
                  <a:pt x="336804" y="0"/>
                </a:moveTo>
                <a:lnTo>
                  <a:pt x="0" y="0"/>
                </a:lnTo>
                <a:lnTo>
                  <a:pt x="0" y="91440"/>
                </a:lnTo>
                <a:lnTo>
                  <a:pt x="336804" y="91440"/>
                </a:lnTo>
                <a:lnTo>
                  <a:pt x="336804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89083" y="2091619"/>
            <a:ext cx="123825" cy="93345"/>
          </a:xfrm>
          <a:custGeom>
            <a:avLst/>
            <a:gdLst/>
            <a:ahLst/>
            <a:cxnLst/>
            <a:rect l="l" t="t" r="r" b="b"/>
            <a:pathLst>
              <a:path w="123825" h="93344">
                <a:moveTo>
                  <a:pt x="123443" y="0"/>
                </a:moveTo>
                <a:lnTo>
                  <a:pt x="0" y="0"/>
                </a:lnTo>
                <a:lnTo>
                  <a:pt x="0" y="92964"/>
                </a:lnTo>
                <a:lnTo>
                  <a:pt x="123443" y="92964"/>
                </a:lnTo>
                <a:lnTo>
                  <a:pt x="123443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56104" y="2547988"/>
            <a:ext cx="45719" cy="109426"/>
          </a:xfrm>
          <a:custGeom>
            <a:avLst/>
            <a:gdLst/>
            <a:ahLst/>
            <a:cxnLst/>
            <a:rect l="l" t="t" r="r" b="b"/>
            <a:pathLst>
              <a:path w="161925" h="91439">
                <a:moveTo>
                  <a:pt x="161544" y="0"/>
                </a:moveTo>
                <a:lnTo>
                  <a:pt x="0" y="0"/>
                </a:lnTo>
                <a:lnTo>
                  <a:pt x="0" y="91439"/>
                </a:lnTo>
                <a:lnTo>
                  <a:pt x="161544" y="91439"/>
                </a:lnTo>
                <a:lnTo>
                  <a:pt x="161544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25623" y="2988563"/>
            <a:ext cx="85725" cy="91440"/>
          </a:xfrm>
          <a:custGeom>
            <a:avLst/>
            <a:gdLst/>
            <a:ahLst/>
            <a:cxnLst/>
            <a:rect l="l" t="t" r="r" b="b"/>
            <a:pathLst>
              <a:path w="85725" h="91439">
                <a:moveTo>
                  <a:pt x="85343" y="0"/>
                </a:moveTo>
                <a:lnTo>
                  <a:pt x="0" y="0"/>
                </a:lnTo>
                <a:lnTo>
                  <a:pt x="0" y="91440"/>
                </a:lnTo>
                <a:lnTo>
                  <a:pt x="85343" y="91440"/>
                </a:lnTo>
                <a:lnTo>
                  <a:pt x="85343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65376" y="3430523"/>
            <a:ext cx="45719" cy="104752"/>
          </a:xfrm>
          <a:custGeom>
            <a:avLst/>
            <a:gdLst/>
            <a:ahLst/>
            <a:cxnLst/>
            <a:rect l="l" t="t" r="r" b="b"/>
            <a:pathLst>
              <a:path w="64135" h="91439">
                <a:moveTo>
                  <a:pt x="64007" y="0"/>
                </a:moveTo>
                <a:lnTo>
                  <a:pt x="0" y="0"/>
                </a:lnTo>
                <a:lnTo>
                  <a:pt x="0" y="91439"/>
                </a:lnTo>
                <a:lnTo>
                  <a:pt x="64007" y="91439"/>
                </a:lnTo>
                <a:lnTo>
                  <a:pt x="64007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68295" y="4759451"/>
            <a:ext cx="43180" cy="91440"/>
          </a:xfrm>
          <a:custGeom>
            <a:avLst/>
            <a:gdLst/>
            <a:ahLst/>
            <a:cxnLst/>
            <a:rect l="l" t="t" r="r" b="b"/>
            <a:pathLst>
              <a:path w="43180" h="91439">
                <a:moveTo>
                  <a:pt x="42672" y="0"/>
                </a:moveTo>
                <a:lnTo>
                  <a:pt x="0" y="0"/>
                </a:lnTo>
                <a:lnTo>
                  <a:pt x="0" y="91440"/>
                </a:lnTo>
                <a:lnTo>
                  <a:pt x="42672" y="91440"/>
                </a:lnTo>
                <a:lnTo>
                  <a:pt x="42672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66772" y="5202935"/>
            <a:ext cx="44450" cy="91440"/>
          </a:xfrm>
          <a:custGeom>
            <a:avLst/>
            <a:gdLst/>
            <a:ahLst/>
            <a:cxnLst/>
            <a:rect l="l" t="t" r="r" b="b"/>
            <a:pathLst>
              <a:path w="44450" h="91439">
                <a:moveTo>
                  <a:pt x="44195" y="0"/>
                </a:moveTo>
                <a:lnTo>
                  <a:pt x="0" y="0"/>
                </a:lnTo>
                <a:lnTo>
                  <a:pt x="0" y="91439"/>
                </a:lnTo>
                <a:lnTo>
                  <a:pt x="44195" y="91439"/>
                </a:lnTo>
                <a:lnTo>
                  <a:pt x="44195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6395" y="6973823"/>
            <a:ext cx="5080" cy="91440"/>
          </a:xfrm>
          <a:custGeom>
            <a:avLst/>
            <a:gdLst/>
            <a:ahLst/>
            <a:cxnLst/>
            <a:rect l="l" t="t" r="r" b="b"/>
            <a:pathLst>
              <a:path w="5080" h="91440">
                <a:moveTo>
                  <a:pt x="4572" y="0"/>
                </a:moveTo>
                <a:lnTo>
                  <a:pt x="0" y="0"/>
                </a:lnTo>
                <a:lnTo>
                  <a:pt x="0" y="91439"/>
                </a:lnTo>
                <a:lnTo>
                  <a:pt x="4572" y="91439"/>
                </a:lnTo>
                <a:lnTo>
                  <a:pt x="4572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09444" y="7417307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39"/>
                </a:lnTo>
                <a:lnTo>
                  <a:pt x="1524" y="91439"/>
                </a:lnTo>
                <a:lnTo>
                  <a:pt x="1524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7920" y="7859267"/>
            <a:ext cx="3175" cy="91440"/>
          </a:xfrm>
          <a:custGeom>
            <a:avLst/>
            <a:gdLst/>
            <a:ahLst/>
            <a:cxnLst/>
            <a:rect l="l" t="t" r="r" b="b"/>
            <a:pathLst>
              <a:path w="3175" h="91440">
                <a:moveTo>
                  <a:pt x="3048" y="0"/>
                </a:moveTo>
                <a:lnTo>
                  <a:pt x="0" y="0"/>
                </a:lnTo>
                <a:lnTo>
                  <a:pt x="0" y="91440"/>
                </a:lnTo>
                <a:lnTo>
                  <a:pt x="3048" y="91440"/>
                </a:lnTo>
                <a:lnTo>
                  <a:pt x="3048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06395" y="8302752"/>
            <a:ext cx="5080" cy="91440"/>
          </a:xfrm>
          <a:custGeom>
            <a:avLst/>
            <a:gdLst/>
            <a:ahLst/>
            <a:cxnLst/>
            <a:rect l="l" t="t" r="r" b="b"/>
            <a:pathLst>
              <a:path w="5080" h="91440">
                <a:moveTo>
                  <a:pt x="4572" y="0"/>
                </a:moveTo>
                <a:lnTo>
                  <a:pt x="0" y="0"/>
                </a:lnTo>
                <a:lnTo>
                  <a:pt x="0" y="91439"/>
                </a:lnTo>
                <a:lnTo>
                  <a:pt x="4572" y="91439"/>
                </a:lnTo>
                <a:lnTo>
                  <a:pt x="4572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09444" y="8744711"/>
            <a:ext cx="1905" cy="93345"/>
          </a:xfrm>
          <a:custGeom>
            <a:avLst/>
            <a:gdLst/>
            <a:ahLst/>
            <a:cxnLst/>
            <a:rect l="l" t="t" r="r" b="b"/>
            <a:pathLst>
              <a:path w="1905" h="93345">
                <a:moveTo>
                  <a:pt x="1524" y="0"/>
                </a:moveTo>
                <a:lnTo>
                  <a:pt x="0" y="0"/>
                </a:lnTo>
                <a:lnTo>
                  <a:pt x="0" y="92964"/>
                </a:lnTo>
                <a:lnTo>
                  <a:pt x="1524" y="92964"/>
                </a:lnTo>
                <a:lnTo>
                  <a:pt x="1524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09444" y="9188195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40"/>
                </a:lnTo>
                <a:lnTo>
                  <a:pt x="1524" y="91440"/>
                </a:lnTo>
                <a:lnTo>
                  <a:pt x="1524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09444" y="9630155"/>
            <a:ext cx="1905" cy="93345"/>
          </a:xfrm>
          <a:custGeom>
            <a:avLst/>
            <a:gdLst/>
            <a:ahLst/>
            <a:cxnLst/>
            <a:rect l="l" t="t" r="r" b="b"/>
            <a:pathLst>
              <a:path w="1905" h="93345">
                <a:moveTo>
                  <a:pt x="1524" y="0"/>
                </a:moveTo>
                <a:lnTo>
                  <a:pt x="0" y="0"/>
                </a:lnTo>
                <a:lnTo>
                  <a:pt x="0" y="92963"/>
                </a:lnTo>
                <a:lnTo>
                  <a:pt x="1524" y="92963"/>
                </a:lnTo>
                <a:lnTo>
                  <a:pt x="1524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6655" y="1309115"/>
            <a:ext cx="1734820" cy="91440"/>
          </a:xfrm>
          <a:custGeom>
            <a:avLst/>
            <a:gdLst/>
            <a:ahLst/>
            <a:cxnLst/>
            <a:rect l="l" t="t" r="r" b="b"/>
            <a:pathLst>
              <a:path w="1734820" h="91440">
                <a:moveTo>
                  <a:pt x="1734312" y="0"/>
                </a:moveTo>
                <a:lnTo>
                  <a:pt x="0" y="0"/>
                </a:lnTo>
                <a:lnTo>
                  <a:pt x="0" y="91440"/>
                </a:lnTo>
                <a:lnTo>
                  <a:pt x="1734312" y="91440"/>
                </a:lnTo>
                <a:lnTo>
                  <a:pt x="1734312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37969" y="1751075"/>
            <a:ext cx="373506" cy="91059"/>
          </a:xfrm>
          <a:custGeom>
            <a:avLst/>
            <a:gdLst/>
            <a:ahLst/>
            <a:cxnLst/>
            <a:rect l="l" t="t" r="r" b="b"/>
            <a:pathLst>
              <a:path w="309880" h="91439">
                <a:moveTo>
                  <a:pt x="309372" y="0"/>
                </a:moveTo>
                <a:lnTo>
                  <a:pt x="0" y="0"/>
                </a:lnTo>
                <a:lnTo>
                  <a:pt x="0" y="91439"/>
                </a:lnTo>
                <a:lnTo>
                  <a:pt x="309372" y="91439"/>
                </a:lnTo>
                <a:lnTo>
                  <a:pt x="309372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49333" y="2168779"/>
            <a:ext cx="163575" cy="68912"/>
          </a:xfrm>
          <a:custGeom>
            <a:avLst/>
            <a:gdLst/>
            <a:ahLst/>
            <a:cxnLst/>
            <a:rect l="l" t="t" r="r" b="b"/>
            <a:pathLst>
              <a:path w="20319" h="91439">
                <a:moveTo>
                  <a:pt x="19812" y="0"/>
                </a:moveTo>
                <a:lnTo>
                  <a:pt x="0" y="0"/>
                </a:lnTo>
                <a:lnTo>
                  <a:pt x="0" y="91440"/>
                </a:lnTo>
                <a:lnTo>
                  <a:pt x="19812" y="91440"/>
                </a:lnTo>
                <a:lnTo>
                  <a:pt x="19812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58864" y="2631196"/>
            <a:ext cx="45719" cy="172964"/>
          </a:xfrm>
          <a:custGeom>
            <a:avLst/>
            <a:gdLst/>
            <a:ahLst/>
            <a:cxnLst/>
            <a:rect l="l" t="t" r="r" b="b"/>
            <a:pathLst>
              <a:path w="163194" h="93344">
                <a:moveTo>
                  <a:pt x="163068" y="0"/>
                </a:moveTo>
                <a:lnTo>
                  <a:pt x="0" y="0"/>
                </a:lnTo>
                <a:lnTo>
                  <a:pt x="0" y="92964"/>
                </a:lnTo>
                <a:lnTo>
                  <a:pt x="163068" y="92964"/>
                </a:lnTo>
                <a:lnTo>
                  <a:pt x="163068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25623" y="3080003"/>
            <a:ext cx="85725" cy="91440"/>
          </a:xfrm>
          <a:custGeom>
            <a:avLst/>
            <a:gdLst/>
            <a:ahLst/>
            <a:cxnLst/>
            <a:rect l="l" t="t" r="r" b="b"/>
            <a:pathLst>
              <a:path w="85725" h="91439">
                <a:moveTo>
                  <a:pt x="85343" y="0"/>
                </a:moveTo>
                <a:lnTo>
                  <a:pt x="0" y="0"/>
                </a:lnTo>
                <a:lnTo>
                  <a:pt x="0" y="91439"/>
                </a:lnTo>
                <a:lnTo>
                  <a:pt x="85343" y="91439"/>
                </a:lnTo>
                <a:lnTo>
                  <a:pt x="85343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65376" y="3521964"/>
            <a:ext cx="45719" cy="91026"/>
          </a:xfrm>
          <a:custGeom>
            <a:avLst/>
            <a:gdLst/>
            <a:ahLst/>
            <a:cxnLst/>
            <a:rect l="l" t="t" r="r" b="b"/>
            <a:pathLst>
              <a:path w="64135" h="93345">
                <a:moveTo>
                  <a:pt x="64007" y="0"/>
                </a:moveTo>
                <a:lnTo>
                  <a:pt x="0" y="0"/>
                </a:lnTo>
                <a:lnTo>
                  <a:pt x="0" y="92964"/>
                </a:lnTo>
                <a:lnTo>
                  <a:pt x="64007" y="92964"/>
                </a:lnTo>
                <a:lnTo>
                  <a:pt x="64007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68295" y="4850891"/>
            <a:ext cx="43180" cy="93345"/>
          </a:xfrm>
          <a:custGeom>
            <a:avLst/>
            <a:gdLst/>
            <a:ahLst/>
            <a:cxnLst/>
            <a:rect l="l" t="t" r="r" b="b"/>
            <a:pathLst>
              <a:path w="43180" h="93345">
                <a:moveTo>
                  <a:pt x="42672" y="0"/>
                </a:moveTo>
                <a:lnTo>
                  <a:pt x="0" y="0"/>
                </a:lnTo>
                <a:lnTo>
                  <a:pt x="0" y="92963"/>
                </a:lnTo>
                <a:lnTo>
                  <a:pt x="42672" y="92963"/>
                </a:lnTo>
                <a:lnTo>
                  <a:pt x="42672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66772" y="5294375"/>
            <a:ext cx="44450" cy="91440"/>
          </a:xfrm>
          <a:custGeom>
            <a:avLst/>
            <a:gdLst/>
            <a:ahLst/>
            <a:cxnLst/>
            <a:rect l="l" t="t" r="r" b="b"/>
            <a:pathLst>
              <a:path w="44450" h="91439">
                <a:moveTo>
                  <a:pt x="44195" y="0"/>
                </a:moveTo>
                <a:lnTo>
                  <a:pt x="0" y="0"/>
                </a:lnTo>
                <a:lnTo>
                  <a:pt x="0" y="91440"/>
                </a:lnTo>
                <a:lnTo>
                  <a:pt x="44195" y="91440"/>
                </a:lnTo>
                <a:lnTo>
                  <a:pt x="44195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406395" y="7065264"/>
            <a:ext cx="5080" cy="93345"/>
          </a:xfrm>
          <a:custGeom>
            <a:avLst/>
            <a:gdLst/>
            <a:ahLst/>
            <a:cxnLst/>
            <a:rect l="l" t="t" r="r" b="b"/>
            <a:pathLst>
              <a:path w="5080" h="93345">
                <a:moveTo>
                  <a:pt x="4572" y="0"/>
                </a:moveTo>
                <a:lnTo>
                  <a:pt x="0" y="0"/>
                </a:lnTo>
                <a:lnTo>
                  <a:pt x="0" y="92964"/>
                </a:lnTo>
                <a:lnTo>
                  <a:pt x="4572" y="92964"/>
                </a:lnTo>
                <a:lnTo>
                  <a:pt x="4572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09444" y="7508747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40"/>
                </a:lnTo>
                <a:lnTo>
                  <a:pt x="1524" y="91440"/>
                </a:lnTo>
                <a:lnTo>
                  <a:pt x="1524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07920" y="7950707"/>
            <a:ext cx="3175" cy="93345"/>
          </a:xfrm>
          <a:custGeom>
            <a:avLst/>
            <a:gdLst/>
            <a:ahLst/>
            <a:cxnLst/>
            <a:rect l="l" t="t" r="r" b="b"/>
            <a:pathLst>
              <a:path w="3175" h="93345">
                <a:moveTo>
                  <a:pt x="3048" y="0"/>
                </a:moveTo>
                <a:lnTo>
                  <a:pt x="0" y="0"/>
                </a:lnTo>
                <a:lnTo>
                  <a:pt x="0" y="92963"/>
                </a:lnTo>
                <a:lnTo>
                  <a:pt x="3048" y="92963"/>
                </a:lnTo>
                <a:lnTo>
                  <a:pt x="3048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07920" y="8394191"/>
            <a:ext cx="3175" cy="91440"/>
          </a:xfrm>
          <a:custGeom>
            <a:avLst/>
            <a:gdLst/>
            <a:ahLst/>
            <a:cxnLst/>
            <a:rect l="l" t="t" r="r" b="b"/>
            <a:pathLst>
              <a:path w="3175" h="91440">
                <a:moveTo>
                  <a:pt x="3048" y="0"/>
                </a:moveTo>
                <a:lnTo>
                  <a:pt x="0" y="0"/>
                </a:lnTo>
                <a:lnTo>
                  <a:pt x="0" y="91440"/>
                </a:lnTo>
                <a:lnTo>
                  <a:pt x="3048" y="91440"/>
                </a:lnTo>
                <a:lnTo>
                  <a:pt x="3048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09444" y="8837676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39"/>
                </a:lnTo>
                <a:lnTo>
                  <a:pt x="1524" y="91439"/>
                </a:lnTo>
                <a:lnTo>
                  <a:pt x="1524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09444" y="9279635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40"/>
                </a:lnTo>
                <a:lnTo>
                  <a:pt x="1524" y="91440"/>
                </a:lnTo>
                <a:lnTo>
                  <a:pt x="1524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09444" y="9723119"/>
            <a:ext cx="1905" cy="91440"/>
          </a:xfrm>
          <a:custGeom>
            <a:avLst/>
            <a:gdLst/>
            <a:ahLst/>
            <a:cxnLst/>
            <a:rect l="l" t="t" r="r" b="b"/>
            <a:pathLst>
              <a:path w="1905" h="91440">
                <a:moveTo>
                  <a:pt x="1524" y="0"/>
                </a:moveTo>
                <a:lnTo>
                  <a:pt x="0" y="0"/>
                </a:lnTo>
                <a:lnTo>
                  <a:pt x="0" y="91439"/>
                </a:lnTo>
                <a:lnTo>
                  <a:pt x="1524" y="91439"/>
                </a:lnTo>
                <a:lnTo>
                  <a:pt x="1524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273051" y="1090040"/>
            <a:ext cx="413588" cy="3077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>
              <a:lnSpc>
                <a:spcPts val="84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1443</a:t>
            </a:r>
            <a:endParaRPr sz="800" dirty="0">
              <a:latin typeface="Calibri"/>
              <a:cs typeface="Calibri"/>
            </a:endParaRPr>
          </a:p>
          <a:p>
            <a:pPr marL="46355">
              <a:lnSpc>
                <a:spcPts val="725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1069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ts val="840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1222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82876" y="1532889"/>
            <a:ext cx="23304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dirty="0" smtClean="0">
                <a:latin typeface="Calibri"/>
                <a:cs typeface="Calibri"/>
              </a:rPr>
              <a:t>790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783052" y="1993150"/>
            <a:ext cx="409575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4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596</a:t>
            </a:r>
            <a:endParaRPr sz="800" dirty="0">
              <a:latin typeface="Calibri"/>
              <a:cs typeface="Calibri"/>
            </a:endParaRPr>
          </a:p>
          <a:p>
            <a:pPr marL="137160">
              <a:lnSpc>
                <a:spcPts val="725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126</a:t>
            </a:r>
            <a:endParaRPr sz="800" dirty="0">
              <a:latin typeface="Calibri"/>
              <a:cs typeface="Calibri"/>
            </a:endParaRPr>
          </a:p>
          <a:p>
            <a:pPr marL="241300">
              <a:lnSpc>
                <a:spcPts val="844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150</a:t>
            </a:r>
          </a:p>
          <a:p>
            <a:pPr marL="241300">
              <a:lnSpc>
                <a:spcPts val="844"/>
              </a:lnSpc>
            </a:pPr>
            <a:endParaRPr sz="8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03805" y="2418714"/>
            <a:ext cx="183515" cy="3077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84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304</a:t>
            </a:r>
            <a:endParaRPr sz="800" dirty="0">
              <a:latin typeface="Calibri"/>
              <a:cs typeface="Calibri"/>
            </a:endParaRPr>
          </a:p>
          <a:p>
            <a:pPr marL="13335">
              <a:lnSpc>
                <a:spcPts val="725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12</a:t>
            </a:r>
            <a:endParaRPr sz="800" dirty="0" smtClean="0">
              <a:latin typeface="Calibri"/>
              <a:cs typeface="Calibri"/>
            </a:endParaRPr>
          </a:p>
          <a:p>
            <a:pPr marL="12700">
              <a:lnSpc>
                <a:spcPts val="844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12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081529" y="2861563"/>
            <a:ext cx="184785" cy="3077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84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92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ts val="725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92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ts val="840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92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102357" y="3304412"/>
            <a:ext cx="191135" cy="309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ts val="84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ts val="725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57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ts val="840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55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122677" y="4633340"/>
            <a:ext cx="18288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840"/>
              </a:lnSpc>
              <a:spcBef>
                <a:spcPts val="105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0,2</a:t>
            </a:r>
            <a:endParaRPr sz="800" dirty="0">
              <a:latin typeface="Calibri"/>
              <a:cs typeface="Calibri"/>
            </a:endParaRPr>
          </a:p>
          <a:p>
            <a:pPr marL="13970">
              <a:lnSpc>
                <a:spcPts val="725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0,2</a:t>
            </a:r>
          </a:p>
          <a:p>
            <a:pPr marL="13970">
              <a:lnSpc>
                <a:spcPts val="725"/>
              </a:lnSpc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0,2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121535" y="5076189"/>
            <a:ext cx="182880" cy="346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ts val="840"/>
              </a:lnSpc>
              <a:spcBef>
                <a:spcPts val="105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0,1</a:t>
            </a:r>
          </a:p>
          <a:p>
            <a:pPr marL="13970">
              <a:lnSpc>
                <a:spcPts val="840"/>
              </a:lnSpc>
              <a:spcBef>
                <a:spcPts val="105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0,1</a:t>
            </a:r>
          </a:p>
          <a:p>
            <a:pPr marL="13970">
              <a:lnSpc>
                <a:spcPts val="840"/>
              </a:lnSpc>
              <a:spcBef>
                <a:spcPts val="105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0,1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778254" y="1624710"/>
            <a:ext cx="259715" cy="2308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4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773</a:t>
            </a:r>
          </a:p>
          <a:p>
            <a:pPr marL="12700">
              <a:lnSpc>
                <a:spcPts val="84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779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80872" y="2174747"/>
            <a:ext cx="73660" cy="74930"/>
          </a:xfrm>
          <a:custGeom>
            <a:avLst/>
            <a:gdLst/>
            <a:ahLst/>
            <a:cxnLst/>
            <a:rect l="l" t="t" r="r" b="b"/>
            <a:pathLst>
              <a:path w="73659" h="74930">
                <a:moveTo>
                  <a:pt x="73152" y="0"/>
                </a:moveTo>
                <a:lnTo>
                  <a:pt x="0" y="0"/>
                </a:lnTo>
                <a:lnTo>
                  <a:pt x="0" y="74675"/>
                </a:lnTo>
                <a:lnTo>
                  <a:pt x="73152" y="74675"/>
                </a:lnTo>
                <a:lnTo>
                  <a:pt x="73152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973327" y="2052980"/>
            <a:ext cx="295910" cy="6591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lang="ru-RU" sz="1050" spc="-1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ru-RU" sz="1050" spc="-1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lang="ru-RU" sz="1050" spc="-1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80872" y="2386583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152" y="0"/>
                </a:moveTo>
                <a:lnTo>
                  <a:pt x="0" y="0"/>
                </a:lnTo>
                <a:lnTo>
                  <a:pt x="0" y="73151"/>
                </a:lnTo>
                <a:lnTo>
                  <a:pt x="73152" y="73151"/>
                </a:lnTo>
                <a:lnTo>
                  <a:pt x="73152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0872" y="2598419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152" y="0"/>
                </a:moveTo>
                <a:lnTo>
                  <a:pt x="0" y="0"/>
                </a:lnTo>
                <a:lnTo>
                  <a:pt x="0" y="73151"/>
                </a:lnTo>
                <a:lnTo>
                  <a:pt x="73152" y="73151"/>
                </a:lnTo>
                <a:lnTo>
                  <a:pt x="73152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2468626" y="1141602"/>
            <a:ext cx="19227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Развитие образования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468626" y="1618615"/>
            <a:ext cx="257505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Социальная поддержка граждан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487498" y="2399721"/>
            <a:ext cx="24215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Безопасные и качественные автомобильные дороги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484373" y="1966737"/>
            <a:ext cx="241331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20" dirty="0" smtClean="0">
                <a:latin typeface="Century Gothic" panose="020B0502020202020204" pitchFamily="34" charset="0"/>
                <a:cs typeface="Calibri"/>
              </a:rPr>
              <a:t>Развитие жилищно-коммунального хозяйства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468625" y="2883534"/>
            <a:ext cx="18751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Культура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469288" y="3294775"/>
            <a:ext cx="250662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spc="-10" dirty="0" smtClean="0">
                <a:latin typeface="Century Gothic" panose="020B0502020202020204" pitchFamily="34" charset="0"/>
                <a:cs typeface="Calibri"/>
              </a:rPr>
              <a:t>Развитие физической культуры, спорта и молодежной политики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484373" y="4503907"/>
            <a:ext cx="245123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spc="-5" dirty="0" smtClean="0">
                <a:latin typeface="Century Gothic" panose="020B0502020202020204" pitchFamily="34" charset="0"/>
                <a:cs typeface="Calibri"/>
              </a:rPr>
              <a:t>Межнациональные отношения, поддержка качества, профилактика терроризма, экстремизма, правонарушений и наркомании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468626" y="5078348"/>
            <a:ext cx="222402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Развитие муниципальной службы и противодействие коррупции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36219" y="10171886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18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53974" y="276606"/>
            <a:ext cx="64890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Century Gothic" panose="020B0502020202020204" pitchFamily="34" charset="0"/>
                <a:cs typeface="Segoe UI"/>
              </a:rPr>
              <a:t>Программная</a:t>
            </a:r>
            <a:r>
              <a:rPr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dirty="0">
                <a:latin typeface="Century Gothic" panose="020B0502020202020204" pitchFamily="34" charset="0"/>
                <a:cs typeface="Segoe UI"/>
              </a:rPr>
              <a:t>структура</a:t>
            </a:r>
            <a:r>
              <a:rPr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spc="-10" dirty="0">
                <a:latin typeface="Century Gothic" panose="020B0502020202020204" pitchFamily="34" charset="0"/>
                <a:cs typeface="Segoe UI"/>
              </a:rPr>
              <a:t>расходов</a:t>
            </a:r>
            <a:r>
              <a:rPr b="1" spc="-2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spc="-10" dirty="0">
                <a:latin typeface="Century Gothic" panose="020B0502020202020204" pitchFamily="34" charset="0"/>
                <a:cs typeface="Segoe UI"/>
              </a:rPr>
              <a:t>бюджета</a:t>
            </a:r>
            <a:r>
              <a:rPr b="1" spc="-25" dirty="0">
                <a:latin typeface="Century Gothic" panose="020B0502020202020204" pitchFamily="34" charset="0"/>
                <a:cs typeface="Segoe UI"/>
              </a:rPr>
              <a:t> </a:t>
            </a:r>
            <a:r>
              <a:rPr b="1" spc="-10" dirty="0">
                <a:latin typeface="Century Gothic" panose="020B0502020202020204" pitchFamily="34" charset="0"/>
                <a:cs typeface="Segoe UI"/>
              </a:rPr>
              <a:t>города,</a:t>
            </a:r>
            <a:endParaRPr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5850762" y="1048823"/>
            <a:ext cx="1572006" cy="1467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7050" algn="just">
              <a:lnSpc>
                <a:spcPct val="100000"/>
              </a:lnSpc>
              <a:spcBef>
                <a:spcPts val="100"/>
              </a:spcBef>
            </a:pPr>
            <a:r>
              <a:rPr sz="1050" b="1" spc="-1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Расходы </a:t>
            </a:r>
            <a:r>
              <a:rPr sz="105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на </a:t>
            </a:r>
            <a:r>
              <a:rPr sz="1050" b="1" spc="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реализ</a:t>
            </a:r>
            <a:r>
              <a:rPr sz="105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а</a:t>
            </a:r>
            <a:r>
              <a:rPr sz="105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цию</a:t>
            </a:r>
            <a:endParaRPr sz="1050" dirty="0">
              <a:latin typeface="Century Gothic" panose="020B0502020202020204" pitchFamily="34" charset="0"/>
              <a:cs typeface="Segoe UI"/>
            </a:endParaRPr>
          </a:p>
          <a:p>
            <a:pPr marL="12700" algn="just">
              <a:lnSpc>
                <a:spcPct val="100000"/>
              </a:lnSpc>
            </a:pPr>
            <a:r>
              <a:rPr sz="105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муниципальных</a:t>
            </a:r>
            <a:endParaRPr sz="1050" dirty="0">
              <a:latin typeface="Century Gothic" panose="020B0502020202020204" pitchFamily="34" charset="0"/>
              <a:cs typeface="Segoe UI"/>
            </a:endParaRPr>
          </a:p>
          <a:p>
            <a:pPr marL="12700" marR="5080" algn="just">
              <a:lnSpc>
                <a:spcPct val="100000"/>
              </a:lnSpc>
            </a:pPr>
            <a:r>
              <a:rPr sz="105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программ</a:t>
            </a:r>
            <a:r>
              <a:rPr sz="1050" b="1" spc="-3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в</a:t>
            </a:r>
            <a:r>
              <a:rPr sz="1050" b="1" spc="-4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общем </a:t>
            </a:r>
            <a:r>
              <a:rPr sz="1050" b="1" spc="-31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объеме</a:t>
            </a:r>
            <a:r>
              <a:rPr sz="1050" b="1" spc="-4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расходов</a:t>
            </a:r>
            <a:endParaRPr sz="1050" dirty="0">
              <a:latin typeface="Century Gothic" panose="020B0502020202020204" pitchFamily="34" charset="0"/>
              <a:cs typeface="Segoe UI"/>
            </a:endParaRPr>
          </a:p>
          <a:p>
            <a:pPr marL="12700" marR="219075" algn="just">
              <a:lnSpc>
                <a:spcPct val="100000"/>
              </a:lnSpc>
            </a:pPr>
            <a:r>
              <a:rPr sz="105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1050" b="1" spc="-5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города </a:t>
            </a:r>
            <a:r>
              <a:rPr sz="1050" b="1" spc="-31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i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(без учета </a:t>
            </a:r>
            <a:r>
              <a:rPr sz="1050" i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условно </a:t>
            </a:r>
            <a:r>
              <a:rPr sz="1050" i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утверждаемых </a:t>
            </a:r>
            <a:r>
              <a:rPr sz="1050" i="1" spc="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050" i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расходов)</a:t>
            </a:r>
            <a:endParaRPr sz="1050" dirty="0">
              <a:latin typeface="Century Gothic" panose="020B0502020202020204" pitchFamily="34" charset="0"/>
              <a:cs typeface="Segoe U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4983860" y="1133601"/>
            <a:ext cx="772160" cy="772160"/>
            <a:chOff x="4983860" y="1133601"/>
            <a:chExt cx="772160" cy="772160"/>
          </a:xfrm>
        </p:grpSpPr>
        <p:sp>
          <p:nvSpPr>
            <p:cNvPr id="98" name="object 98"/>
            <p:cNvSpPr/>
            <p:nvPr/>
          </p:nvSpPr>
          <p:spPr>
            <a:xfrm>
              <a:off x="4983860" y="1133601"/>
              <a:ext cx="772160" cy="772160"/>
            </a:xfrm>
            <a:custGeom>
              <a:avLst/>
              <a:gdLst/>
              <a:ahLst/>
              <a:cxnLst/>
              <a:rect l="l" t="t" r="r" b="b"/>
              <a:pathLst>
                <a:path w="772160" h="772160">
                  <a:moveTo>
                    <a:pt x="385825" y="0"/>
                  </a:moveTo>
                  <a:lnTo>
                    <a:pt x="385825" y="135000"/>
                  </a:lnTo>
                  <a:lnTo>
                    <a:pt x="432994" y="139473"/>
                  </a:lnTo>
                  <a:lnTo>
                    <a:pt x="478091" y="152590"/>
                  </a:lnTo>
                  <a:lnTo>
                    <a:pt x="519949" y="173898"/>
                  </a:lnTo>
                  <a:lnTo>
                    <a:pt x="557402" y="202946"/>
                  </a:lnTo>
                  <a:lnTo>
                    <a:pt x="587501" y="236763"/>
                  </a:lnTo>
                  <a:lnTo>
                    <a:pt x="610463" y="274304"/>
                  </a:lnTo>
                  <a:lnTo>
                    <a:pt x="626255" y="314569"/>
                  </a:lnTo>
                  <a:lnTo>
                    <a:pt x="634845" y="356559"/>
                  </a:lnTo>
                  <a:lnTo>
                    <a:pt x="636198" y="399274"/>
                  </a:lnTo>
                  <a:lnTo>
                    <a:pt x="630282" y="441715"/>
                  </a:lnTo>
                  <a:lnTo>
                    <a:pt x="617062" y="482883"/>
                  </a:lnTo>
                  <a:lnTo>
                    <a:pt x="596505" y="521779"/>
                  </a:lnTo>
                  <a:lnTo>
                    <a:pt x="568578" y="557402"/>
                  </a:lnTo>
                  <a:lnTo>
                    <a:pt x="534794" y="587501"/>
                  </a:lnTo>
                  <a:lnTo>
                    <a:pt x="497271" y="610463"/>
                  </a:lnTo>
                  <a:lnTo>
                    <a:pt x="457011" y="626255"/>
                  </a:lnTo>
                  <a:lnTo>
                    <a:pt x="415018" y="634845"/>
                  </a:lnTo>
                  <a:lnTo>
                    <a:pt x="372292" y="636198"/>
                  </a:lnTo>
                  <a:lnTo>
                    <a:pt x="329837" y="630282"/>
                  </a:lnTo>
                  <a:lnTo>
                    <a:pt x="288656" y="617062"/>
                  </a:lnTo>
                  <a:lnTo>
                    <a:pt x="249750" y="596505"/>
                  </a:lnTo>
                  <a:lnTo>
                    <a:pt x="214122" y="568578"/>
                  </a:lnTo>
                  <a:lnTo>
                    <a:pt x="184028" y="534761"/>
                  </a:lnTo>
                  <a:lnTo>
                    <a:pt x="161076" y="497220"/>
                  </a:lnTo>
                  <a:lnTo>
                    <a:pt x="145297" y="456955"/>
                  </a:lnTo>
                  <a:lnTo>
                    <a:pt x="136721" y="414965"/>
                  </a:lnTo>
                  <a:lnTo>
                    <a:pt x="135378" y="372250"/>
                  </a:lnTo>
                  <a:lnTo>
                    <a:pt x="141299" y="329809"/>
                  </a:lnTo>
                  <a:lnTo>
                    <a:pt x="154513" y="288641"/>
                  </a:lnTo>
                  <a:lnTo>
                    <a:pt x="175052" y="249745"/>
                  </a:lnTo>
                  <a:lnTo>
                    <a:pt x="202946" y="214122"/>
                  </a:lnTo>
                  <a:lnTo>
                    <a:pt x="104521" y="121665"/>
                  </a:lnTo>
                  <a:lnTo>
                    <a:pt x="73451" y="159242"/>
                  </a:lnTo>
                  <a:lnTo>
                    <a:pt x="47563" y="200114"/>
                  </a:lnTo>
                  <a:lnTo>
                    <a:pt x="27066" y="243744"/>
                  </a:lnTo>
                  <a:lnTo>
                    <a:pt x="12168" y="289597"/>
                  </a:lnTo>
                  <a:lnTo>
                    <a:pt x="3076" y="337136"/>
                  </a:lnTo>
                  <a:lnTo>
                    <a:pt x="0" y="385825"/>
                  </a:lnTo>
                  <a:lnTo>
                    <a:pt x="3005" y="434202"/>
                  </a:lnTo>
                  <a:lnTo>
                    <a:pt x="11782" y="480791"/>
                  </a:lnTo>
                  <a:lnTo>
                    <a:pt x="25968" y="525230"/>
                  </a:lnTo>
                  <a:lnTo>
                    <a:pt x="45201" y="567157"/>
                  </a:lnTo>
                  <a:lnTo>
                    <a:pt x="69121" y="606210"/>
                  </a:lnTo>
                  <a:lnTo>
                    <a:pt x="97366" y="642025"/>
                  </a:lnTo>
                  <a:lnTo>
                    <a:pt x="129575" y="674241"/>
                  </a:lnTo>
                  <a:lnTo>
                    <a:pt x="165386" y="702495"/>
                  </a:lnTo>
                  <a:lnTo>
                    <a:pt x="204438" y="726425"/>
                  </a:lnTo>
                  <a:lnTo>
                    <a:pt x="246369" y="745668"/>
                  </a:lnTo>
                  <a:lnTo>
                    <a:pt x="290818" y="759862"/>
                  </a:lnTo>
                  <a:lnTo>
                    <a:pt x="337424" y="768644"/>
                  </a:lnTo>
                  <a:lnTo>
                    <a:pt x="385825" y="771651"/>
                  </a:lnTo>
                  <a:lnTo>
                    <a:pt x="434202" y="768644"/>
                  </a:lnTo>
                  <a:lnTo>
                    <a:pt x="480791" y="759862"/>
                  </a:lnTo>
                  <a:lnTo>
                    <a:pt x="525230" y="745668"/>
                  </a:lnTo>
                  <a:lnTo>
                    <a:pt x="567157" y="726425"/>
                  </a:lnTo>
                  <a:lnTo>
                    <a:pt x="606210" y="702495"/>
                  </a:lnTo>
                  <a:lnTo>
                    <a:pt x="642025" y="674241"/>
                  </a:lnTo>
                  <a:lnTo>
                    <a:pt x="674241" y="642025"/>
                  </a:lnTo>
                  <a:lnTo>
                    <a:pt x="702495" y="606210"/>
                  </a:lnTo>
                  <a:lnTo>
                    <a:pt x="726425" y="567157"/>
                  </a:lnTo>
                  <a:lnTo>
                    <a:pt x="745668" y="525230"/>
                  </a:lnTo>
                  <a:lnTo>
                    <a:pt x="759862" y="480791"/>
                  </a:lnTo>
                  <a:lnTo>
                    <a:pt x="768644" y="434202"/>
                  </a:lnTo>
                  <a:lnTo>
                    <a:pt x="771651" y="385825"/>
                  </a:lnTo>
                  <a:lnTo>
                    <a:pt x="768644" y="337424"/>
                  </a:lnTo>
                  <a:lnTo>
                    <a:pt x="759862" y="290818"/>
                  </a:lnTo>
                  <a:lnTo>
                    <a:pt x="745668" y="246369"/>
                  </a:lnTo>
                  <a:lnTo>
                    <a:pt x="726425" y="204438"/>
                  </a:lnTo>
                  <a:lnTo>
                    <a:pt x="702495" y="165386"/>
                  </a:lnTo>
                  <a:lnTo>
                    <a:pt x="674241" y="129575"/>
                  </a:lnTo>
                  <a:lnTo>
                    <a:pt x="642025" y="97366"/>
                  </a:lnTo>
                  <a:lnTo>
                    <a:pt x="606210" y="69121"/>
                  </a:lnTo>
                  <a:lnTo>
                    <a:pt x="567157" y="45201"/>
                  </a:lnTo>
                  <a:lnTo>
                    <a:pt x="525230" y="25968"/>
                  </a:lnTo>
                  <a:lnTo>
                    <a:pt x="480791" y="11782"/>
                  </a:lnTo>
                  <a:lnTo>
                    <a:pt x="434202" y="3005"/>
                  </a:lnTo>
                  <a:lnTo>
                    <a:pt x="385825" y="0"/>
                  </a:lnTo>
                  <a:close/>
                </a:path>
              </a:pathLst>
            </a:custGeom>
            <a:solidFill>
              <a:srgbClr val="51C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043677" y="1184909"/>
              <a:ext cx="668020" cy="680085"/>
            </a:xfrm>
            <a:custGeom>
              <a:avLst/>
              <a:gdLst/>
              <a:ahLst/>
              <a:cxnLst/>
              <a:rect l="l" t="t" r="r" b="b"/>
              <a:pathLst>
                <a:path w="668020" h="680085">
                  <a:moveTo>
                    <a:pt x="0" y="339851"/>
                  </a:moveTo>
                  <a:lnTo>
                    <a:pt x="3047" y="293733"/>
                  </a:lnTo>
                  <a:lnTo>
                    <a:pt x="11925" y="249502"/>
                  </a:lnTo>
                  <a:lnTo>
                    <a:pt x="26235" y="207561"/>
                  </a:lnTo>
                  <a:lnTo>
                    <a:pt x="45578" y="168317"/>
                  </a:lnTo>
                  <a:lnTo>
                    <a:pt x="69557" y="132173"/>
                  </a:lnTo>
                  <a:lnTo>
                    <a:pt x="97774" y="99536"/>
                  </a:lnTo>
                  <a:lnTo>
                    <a:pt x="129829" y="70809"/>
                  </a:lnTo>
                  <a:lnTo>
                    <a:pt x="165325" y="46397"/>
                  </a:lnTo>
                  <a:lnTo>
                    <a:pt x="203864" y="26705"/>
                  </a:lnTo>
                  <a:lnTo>
                    <a:pt x="245048" y="12139"/>
                  </a:lnTo>
                  <a:lnTo>
                    <a:pt x="288478" y="3102"/>
                  </a:lnTo>
                  <a:lnTo>
                    <a:pt x="333756" y="0"/>
                  </a:lnTo>
                  <a:lnTo>
                    <a:pt x="379033" y="3102"/>
                  </a:lnTo>
                  <a:lnTo>
                    <a:pt x="422463" y="12139"/>
                  </a:lnTo>
                  <a:lnTo>
                    <a:pt x="463647" y="26705"/>
                  </a:lnTo>
                  <a:lnTo>
                    <a:pt x="502186" y="46397"/>
                  </a:lnTo>
                  <a:lnTo>
                    <a:pt x="537682" y="70809"/>
                  </a:lnTo>
                  <a:lnTo>
                    <a:pt x="569737" y="99536"/>
                  </a:lnTo>
                  <a:lnTo>
                    <a:pt x="597954" y="132173"/>
                  </a:lnTo>
                  <a:lnTo>
                    <a:pt x="621933" y="168317"/>
                  </a:lnTo>
                  <a:lnTo>
                    <a:pt x="641276" y="207561"/>
                  </a:lnTo>
                  <a:lnTo>
                    <a:pt x="655586" y="249502"/>
                  </a:lnTo>
                  <a:lnTo>
                    <a:pt x="664464" y="293733"/>
                  </a:lnTo>
                  <a:lnTo>
                    <a:pt x="667512" y="339851"/>
                  </a:lnTo>
                  <a:lnTo>
                    <a:pt x="664464" y="385970"/>
                  </a:lnTo>
                  <a:lnTo>
                    <a:pt x="655586" y="430201"/>
                  </a:lnTo>
                  <a:lnTo>
                    <a:pt x="641276" y="472142"/>
                  </a:lnTo>
                  <a:lnTo>
                    <a:pt x="621933" y="511386"/>
                  </a:lnTo>
                  <a:lnTo>
                    <a:pt x="597954" y="547530"/>
                  </a:lnTo>
                  <a:lnTo>
                    <a:pt x="569737" y="580167"/>
                  </a:lnTo>
                  <a:lnTo>
                    <a:pt x="537682" y="608894"/>
                  </a:lnTo>
                  <a:lnTo>
                    <a:pt x="502186" y="633306"/>
                  </a:lnTo>
                  <a:lnTo>
                    <a:pt x="463647" y="652998"/>
                  </a:lnTo>
                  <a:lnTo>
                    <a:pt x="422463" y="667564"/>
                  </a:lnTo>
                  <a:lnTo>
                    <a:pt x="379033" y="676601"/>
                  </a:lnTo>
                  <a:lnTo>
                    <a:pt x="333756" y="679703"/>
                  </a:lnTo>
                  <a:lnTo>
                    <a:pt x="288478" y="676601"/>
                  </a:lnTo>
                  <a:lnTo>
                    <a:pt x="245048" y="667564"/>
                  </a:lnTo>
                  <a:lnTo>
                    <a:pt x="203864" y="652998"/>
                  </a:lnTo>
                  <a:lnTo>
                    <a:pt x="165325" y="633306"/>
                  </a:lnTo>
                  <a:lnTo>
                    <a:pt x="129829" y="608894"/>
                  </a:lnTo>
                  <a:lnTo>
                    <a:pt x="97774" y="580167"/>
                  </a:lnTo>
                  <a:lnTo>
                    <a:pt x="69557" y="547530"/>
                  </a:lnTo>
                  <a:lnTo>
                    <a:pt x="45578" y="511386"/>
                  </a:lnTo>
                  <a:lnTo>
                    <a:pt x="26235" y="472142"/>
                  </a:lnTo>
                  <a:lnTo>
                    <a:pt x="11925" y="430201"/>
                  </a:lnTo>
                  <a:lnTo>
                    <a:pt x="3047" y="385970"/>
                  </a:lnTo>
                  <a:lnTo>
                    <a:pt x="0" y="339851"/>
                  </a:lnTo>
                  <a:close/>
                </a:path>
              </a:pathLst>
            </a:custGeom>
            <a:ln w="19812">
              <a:solidFill>
                <a:srgbClr val="51C5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5171313" y="1344548"/>
            <a:ext cx="424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latin typeface="Calibri"/>
                <a:cs typeface="Calibri"/>
              </a:rPr>
              <a:t>92</a:t>
            </a:r>
            <a:r>
              <a:rPr sz="1800" b="1" dirty="0" smtClean="0">
                <a:latin typeface="Calibri"/>
                <a:cs typeface="Calibri"/>
              </a:rPr>
              <a:t>%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890186" y="2770717"/>
            <a:ext cx="2532582" cy="42133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ru-RU" sz="1300" spc="-15" dirty="0" smtClean="0">
                <a:latin typeface="Century Gothic" panose="020B0502020202020204" pitchFamily="34" charset="0"/>
                <a:cs typeface="Calibri"/>
              </a:rPr>
              <a:t>Бюджет города Невинномысска сформирован в «программном формате»</a:t>
            </a:r>
            <a:r>
              <a:rPr sz="1300" spc="-10" dirty="0" smtClean="0">
                <a:latin typeface="Century Gothic" panose="020B0502020202020204" pitchFamily="34" charset="0"/>
                <a:cs typeface="Calibri"/>
              </a:rPr>
              <a:t>.</a:t>
            </a:r>
            <a:r>
              <a:rPr sz="1300" spc="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5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3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5" dirty="0" smtClean="0">
                <a:latin typeface="Century Gothic" panose="020B0502020202020204" pitchFamily="34" charset="0"/>
                <a:cs typeface="Calibri"/>
              </a:rPr>
              <a:t>20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21</a:t>
            </a:r>
            <a:r>
              <a:rPr sz="1300" spc="-5" dirty="0" smtClean="0">
                <a:latin typeface="Century Gothic" panose="020B0502020202020204" pitchFamily="34" charset="0"/>
                <a:cs typeface="Calibri"/>
              </a:rPr>
              <a:t>-202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3</a:t>
            </a:r>
            <a:r>
              <a:rPr sz="1300" spc="3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300" spc="-20" dirty="0" smtClean="0">
                <a:latin typeface="Century Gothic" panose="020B0502020202020204" pitchFamily="34" charset="0"/>
                <a:cs typeface="Calibri"/>
              </a:rPr>
              <a:t>годах на реализацию 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10</a:t>
            </a:r>
            <a:r>
              <a:rPr sz="1300" spc="-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муниципальных программ 92</a:t>
            </a:r>
            <a:r>
              <a:rPr sz="1300" spc="-5" dirty="0" smtClean="0">
                <a:latin typeface="Century Gothic" panose="020B0502020202020204" pitchFamily="34" charset="0"/>
                <a:cs typeface="Calibri"/>
              </a:rPr>
              <a:t>% </a:t>
            </a:r>
            <a:r>
              <a:rPr sz="1300" spc="-28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15" dirty="0">
                <a:latin typeface="Century Gothic" panose="020B0502020202020204" pitchFamily="34" charset="0"/>
                <a:cs typeface="Calibri"/>
              </a:rPr>
              <a:t>расходов</a:t>
            </a:r>
            <a:r>
              <a:rPr sz="13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15" dirty="0"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3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15" dirty="0">
                <a:latin typeface="Century Gothic" panose="020B0502020202020204" pitchFamily="34" charset="0"/>
                <a:cs typeface="Calibri"/>
              </a:rPr>
              <a:t>города.</a:t>
            </a:r>
            <a:endParaRPr sz="1300" dirty="0">
              <a:latin typeface="Century Gothic" panose="020B0502020202020204" pitchFamily="34" charset="0"/>
              <a:cs typeface="Calibri"/>
            </a:endParaRPr>
          </a:p>
          <a:p>
            <a:pPr marL="12700" marR="331470" algn="just" defTabSz="1166813">
              <a:lnSpc>
                <a:spcPct val="100000"/>
              </a:lnSpc>
            </a:pPr>
            <a:r>
              <a:rPr lang="ru-RU" sz="1300" spc="-10" dirty="0" smtClean="0">
                <a:latin typeface="Century Gothic" panose="020B0502020202020204" pitchFamily="34" charset="0"/>
                <a:cs typeface="Calibri"/>
              </a:rPr>
              <a:t>Наибольший удельный вес в 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структуре расходов бюджета города</a:t>
            </a:r>
            <a:r>
              <a:rPr sz="1300" spc="-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28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занимают расходы на реализацию</a:t>
            </a:r>
            <a:r>
              <a:rPr sz="1300" spc="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муниципальной программы</a:t>
            </a:r>
            <a:r>
              <a:rPr sz="13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10" dirty="0" smtClean="0">
                <a:latin typeface="Century Gothic" panose="020B0502020202020204" pitchFamily="34" charset="0"/>
                <a:cs typeface="Calibri"/>
              </a:rPr>
              <a:t>«</a:t>
            </a:r>
            <a:r>
              <a:rPr lang="ru-RU" sz="1300" spc="-10" dirty="0" smtClean="0">
                <a:latin typeface="Century Gothic" panose="020B0502020202020204" pitchFamily="34" charset="0"/>
                <a:cs typeface="Calibri"/>
              </a:rPr>
              <a:t>Развитие образования в городе Невинномысске</a:t>
            </a:r>
            <a:r>
              <a:rPr sz="1300" spc="-20" dirty="0" smtClean="0">
                <a:latin typeface="Century Gothic" panose="020B0502020202020204" pitchFamily="34" charset="0"/>
                <a:cs typeface="Calibri"/>
              </a:rPr>
              <a:t>»,</a:t>
            </a:r>
            <a:r>
              <a:rPr sz="1300" spc="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300" spc="-5" dirty="0" smtClean="0">
                <a:latin typeface="Century Gothic" panose="020B0502020202020204" pitchFamily="34" charset="0"/>
                <a:cs typeface="Calibri"/>
              </a:rPr>
              <a:t>в </a:t>
            </a:r>
            <a:r>
              <a:rPr lang="ru-RU" sz="1300" spc="-10" dirty="0" smtClean="0">
                <a:latin typeface="Century Gothic" panose="020B0502020202020204" pitchFamily="34" charset="0"/>
                <a:cs typeface="Calibri"/>
              </a:rPr>
              <a:t>рамках </a:t>
            </a:r>
            <a:r>
              <a:rPr lang="ru-RU" sz="1300" spc="-15" dirty="0" smtClean="0">
                <a:latin typeface="Century Gothic" panose="020B0502020202020204" pitchFamily="34" charset="0"/>
                <a:cs typeface="Calibri"/>
              </a:rPr>
              <a:t>которой</a:t>
            </a:r>
            <a:endParaRPr sz="1300" dirty="0">
              <a:latin typeface="Century Gothic" panose="020B0502020202020204" pitchFamily="34" charset="0"/>
              <a:cs typeface="Calibri"/>
            </a:endParaRPr>
          </a:p>
          <a:p>
            <a:pPr marL="12700" marR="22860" algn="just">
              <a:lnSpc>
                <a:spcPct val="100000"/>
              </a:lnSpc>
            </a:pPr>
            <a:r>
              <a:rPr sz="1300" spc="-10" dirty="0">
                <a:latin typeface="Century Gothic" panose="020B0502020202020204" pitchFamily="34" charset="0"/>
                <a:cs typeface="Calibri"/>
              </a:rPr>
              <a:t>предусмотрены</a:t>
            </a:r>
            <a:r>
              <a:rPr sz="13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15" dirty="0">
                <a:latin typeface="Century Gothic" panose="020B0502020202020204" pitchFamily="34" charset="0"/>
                <a:cs typeface="Calibri"/>
              </a:rPr>
              <a:t>расходы</a:t>
            </a:r>
            <a:r>
              <a:rPr sz="13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5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3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5" dirty="0">
                <a:latin typeface="Century Gothic" panose="020B0502020202020204" pitchFamily="34" charset="0"/>
                <a:cs typeface="Calibri"/>
              </a:rPr>
              <a:t>сфере </a:t>
            </a:r>
            <a:r>
              <a:rPr sz="1300" spc="-28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300" spc="-5" dirty="0">
                <a:latin typeface="Century Gothic" panose="020B0502020202020204" pitchFamily="34" charset="0"/>
                <a:cs typeface="Calibri"/>
              </a:rPr>
              <a:t>образования.</a:t>
            </a:r>
            <a:r>
              <a:rPr sz="1300" spc="5" dirty="0">
                <a:latin typeface="Century Gothic" panose="020B0502020202020204" pitchFamily="34" charset="0"/>
                <a:cs typeface="Calibri"/>
              </a:rPr>
              <a:t> </a:t>
            </a:r>
            <a:endParaRPr sz="13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038791" y="6357054"/>
            <a:ext cx="3843146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6379" algn="just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Муниципальная программа</a:t>
            </a:r>
            <a:r>
              <a:rPr lang="ru-RU" sz="140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– документ стратегического планирования</a:t>
            </a:r>
            <a:r>
              <a:rPr sz="140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,  </a:t>
            </a:r>
            <a:r>
              <a:rPr sz="14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содержащий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комплекс</a:t>
            </a:r>
            <a:endParaRPr sz="1400" dirty="0">
              <a:latin typeface="Century Gothic" panose="020B0502020202020204" pitchFamily="34" charset="0"/>
              <a:cs typeface="Calibri"/>
            </a:endParaRPr>
          </a:p>
          <a:p>
            <a:pPr marL="12700" marR="66040" algn="just">
              <a:lnSpc>
                <a:spcPct val="100000"/>
              </a:lnSpc>
            </a:pP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планируемых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мероприятий,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взаим</a:t>
            </a:r>
            <a:r>
              <a:rPr sz="14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у</a:t>
            </a:r>
            <a:r>
              <a:rPr sz="14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яз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а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4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ых  по задачам, </a:t>
            </a:r>
            <a:r>
              <a:rPr sz="14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срокам</a:t>
            </a:r>
            <a:endParaRPr sz="1400" dirty="0">
              <a:latin typeface="Century Gothic" panose="020B0502020202020204" pitchFamily="34" charset="0"/>
              <a:cs typeface="Calibri"/>
            </a:endParaRPr>
          </a:p>
          <a:p>
            <a:pPr marL="12700" marR="91440" algn="just">
              <a:lnSpc>
                <a:spcPct val="100000"/>
              </a:lnSpc>
            </a:pP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осуществления,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исполнителям</a:t>
            </a:r>
            <a:r>
              <a:rPr sz="14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4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ресурсам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4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обеспечивающих  </a:t>
            </a:r>
            <a:r>
              <a:rPr sz="14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наиболее</a:t>
            </a:r>
            <a:endParaRPr sz="1400" dirty="0">
              <a:latin typeface="Century Gothic" panose="020B0502020202020204" pitchFamily="34" charset="0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эффективное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достижение</a:t>
            </a:r>
            <a:r>
              <a:rPr sz="1400" spc="-5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целей </a:t>
            </a:r>
            <a:r>
              <a:rPr sz="1400" spc="-254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решение задач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социально-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экономического </a:t>
            </a:r>
            <a:r>
              <a:rPr sz="14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развития</a:t>
            </a:r>
            <a:endParaRPr sz="1400" dirty="0">
              <a:latin typeface="Century Gothic" panose="020B0502020202020204" pitchFamily="34" charset="0"/>
              <a:cs typeface="Calibri"/>
            </a:endParaRPr>
          </a:p>
          <a:p>
            <a:pPr marL="12700" marR="126364" algn="just">
              <a:lnSpc>
                <a:spcPct val="100000"/>
              </a:lnSpc>
            </a:pPr>
            <a:r>
              <a:rPr lang="ru-RU" sz="1400" spc="-1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муниципального образования</a:t>
            </a:r>
            <a:endParaRPr sz="14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103" name="object 10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2229" y="6146996"/>
            <a:ext cx="332826" cy="402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41" y="9188577"/>
            <a:ext cx="7559040" cy="1280160"/>
            <a:chOff x="0" y="9208399"/>
            <a:chExt cx="7559040" cy="1280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208399"/>
              <a:ext cx="7559040" cy="11936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69430" y="10181081"/>
              <a:ext cx="0" cy="288290"/>
            </a:xfrm>
            <a:custGeom>
              <a:avLst/>
              <a:gdLst/>
              <a:ahLst/>
              <a:cxnLst/>
              <a:rect l="l" t="t" r="r" b="b"/>
              <a:pathLst>
                <a:path h="288290">
                  <a:moveTo>
                    <a:pt x="0" y="0"/>
                  </a:moveTo>
                  <a:lnTo>
                    <a:pt x="0" y="287997"/>
                  </a:lnTo>
                </a:path>
              </a:pathLst>
            </a:custGeom>
            <a:ln w="381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6240" y="9566147"/>
              <a:ext cx="2011680" cy="251460"/>
            </a:xfrm>
            <a:custGeom>
              <a:avLst/>
              <a:gdLst/>
              <a:ahLst/>
              <a:cxnLst/>
              <a:rect l="l" t="t" r="r" b="b"/>
              <a:pathLst>
                <a:path w="2011680" h="251459">
                  <a:moveTo>
                    <a:pt x="0" y="0"/>
                  </a:moveTo>
                  <a:lnTo>
                    <a:pt x="182880" y="0"/>
                  </a:lnTo>
                  <a:lnTo>
                    <a:pt x="182880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  <a:path w="2011680" h="251459">
                  <a:moveTo>
                    <a:pt x="457200" y="6096"/>
                  </a:moveTo>
                  <a:lnTo>
                    <a:pt x="640079" y="6096"/>
                  </a:lnTo>
                  <a:lnTo>
                    <a:pt x="640079" y="251460"/>
                  </a:lnTo>
                  <a:lnTo>
                    <a:pt x="457200" y="251460"/>
                  </a:lnTo>
                  <a:lnTo>
                    <a:pt x="457200" y="6096"/>
                  </a:lnTo>
                  <a:close/>
                </a:path>
                <a:path w="2011680" h="251459">
                  <a:moveTo>
                    <a:pt x="914400" y="6096"/>
                  </a:moveTo>
                  <a:lnTo>
                    <a:pt x="1097280" y="6096"/>
                  </a:lnTo>
                  <a:lnTo>
                    <a:pt x="1097280" y="251460"/>
                  </a:lnTo>
                  <a:lnTo>
                    <a:pt x="914400" y="251460"/>
                  </a:lnTo>
                  <a:lnTo>
                    <a:pt x="914400" y="6096"/>
                  </a:lnTo>
                  <a:close/>
                </a:path>
                <a:path w="2011680" h="251459">
                  <a:moveTo>
                    <a:pt x="1371599" y="6096"/>
                  </a:moveTo>
                  <a:lnTo>
                    <a:pt x="1554480" y="6096"/>
                  </a:lnTo>
                  <a:lnTo>
                    <a:pt x="1554480" y="251460"/>
                  </a:lnTo>
                  <a:lnTo>
                    <a:pt x="1371599" y="251460"/>
                  </a:lnTo>
                  <a:lnTo>
                    <a:pt x="1371599" y="6096"/>
                  </a:lnTo>
                  <a:close/>
                </a:path>
                <a:path w="2011680" h="251459">
                  <a:moveTo>
                    <a:pt x="1828800" y="6096"/>
                  </a:moveTo>
                  <a:lnTo>
                    <a:pt x="2011680" y="6096"/>
                  </a:lnTo>
                  <a:lnTo>
                    <a:pt x="2011680" y="251460"/>
                  </a:lnTo>
                  <a:lnTo>
                    <a:pt x="1828800" y="251460"/>
                  </a:lnTo>
                  <a:lnTo>
                    <a:pt x="1828800" y="6096"/>
                  </a:lnTo>
                  <a:close/>
                </a:path>
              </a:pathLst>
            </a:custGeom>
            <a:ln w="9144">
              <a:solidFill>
                <a:srgbClr val="66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6800" y="1779500"/>
            <a:ext cx="1654175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150"/>
              </a:lnSpc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обеспечение высокого качества образования в соответствии с запросами населения и перспективами развития города Невинномысска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6626" y="3148660"/>
            <a:ext cx="2099157" cy="7340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Ответственный</a:t>
            </a:r>
            <a:r>
              <a:rPr sz="1100" b="1" spc="-3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394335">
              <a:lnSpc>
                <a:spcPct val="80000"/>
              </a:lnSpc>
              <a:spcBef>
                <a:spcPts val="14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управление образования администрации города Невинномысска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7611" y="3503675"/>
            <a:ext cx="710439" cy="227626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42545" rIns="0" bIns="0" rtlCol="0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ts val="335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464,2</a:t>
            </a:r>
            <a:endParaRPr sz="1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7612" y="3034283"/>
            <a:ext cx="598426" cy="227625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42544" rIns="0" bIns="0" rtlCol="0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ts val="334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479,2</a:t>
            </a:r>
            <a:endParaRPr sz="1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7612" y="2563367"/>
            <a:ext cx="506850" cy="228268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43180" rIns="0" bIns="0" rtlCol="0">
            <a:spAutoFit/>
          </a:bodyPr>
          <a:lstStyle/>
          <a:p>
            <a:pPr marL="339725" indent="-349250" algn="ctr">
              <a:lnSpc>
                <a:spcPct val="100000"/>
              </a:lnSpc>
              <a:spcBef>
                <a:spcPts val="34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494,9</a:t>
            </a:r>
            <a:endParaRPr sz="1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88050" y="3503675"/>
            <a:ext cx="1171829" cy="227626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2545" rIns="0" bIns="0" rtlCol="0">
            <a:spAutoFit/>
          </a:bodyPr>
          <a:lstStyle/>
          <a:p>
            <a:pPr marL="191770" algn="ctr">
              <a:lnSpc>
                <a:spcPct val="100000"/>
              </a:lnSpc>
              <a:spcBef>
                <a:spcPts val="335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757,8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76037" y="3034283"/>
            <a:ext cx="1240027" cy="22762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2544" rIns="0" bIns="0" rtlCol="0">
            <a:spAutoFit/>
          </a:bodyPr>
          <a:lstStyle/>
          <a:p>
            <a:pPr marL="114935" algn="ctr">
              <a:lnSpc>
                <a:spcPct val="100000"/>
              </a:lnSpc>
              <a:spcBef>
                <a:spcPts val="334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739,4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84462" y="2563367"/>
            <a:ext cx="1294646" cy="228268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3180" rIns="0" bIns="0" rtlCol="0">
            <a:spAutoFit/>
          </a:bodyPr>
          <a:lstStyle/>
          <a:p>
            <a:pPr marL="99060" algn="ctr">
              <a:lnSpc>
                <a:spcPct val="100000"/>
              </a:lnSpc>
              <a:spcBef>
                <a:spcPts val="34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947,9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5653" y="4023817"/>
            <a:ext cx="2154555" cy="3934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0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000" b="1" spc="-2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рамках</a:t>
            </a:r>
            <a:r>
              <a:rPr sz="1000" b="1" spc="-2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программы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167640">
              <a:lnSpc>
                <a:spcPct val="80000"/>
              </a:lnSpc>
              <a:spcBef>
                <a:spcPts val="145"/>
              </a:spcBef>
            </a:pPr>
            <a:r>
              <a:rPr sz="10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обеспечивается </a:t>
            </a:r>
            <a:r>
              <a:rPr sz="10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деятельность </a:t>
            </a:r>
            <a:r>
              <a:rPr sz="1000" b="1" spc="-26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следующих</a:t>
            </a:r>
            <a:r>
              <a:rPr sz="1000" b="1" spc="-4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учреждений</a:t>
            </a:r>
            <a:r>
              <a:rPr sz="1000" b="1" spc="-5" dirty="0" smtClean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:</a:t>
            </a:r>
            <a:endParaRPr lang="ru-RU" sz="1000" b="1" spc="-5" dirty="0" smtClean="0">
              <a:solidFill>
                <a:srgbClr val="FF6600"/>
              </a:solidFill>
              <a:latin typeface="Century Gothic" panose="020B0502020202020204" pitchFamily="34" charset="0"/>
              <a:cs typeface="Calibri"/>
            </a:endParaRPr>
          </a:p>
          <a:p>
            <a:pPr marL="12700" marR="167640">
              <a:lnSpc>
                <a:spcPct val="80000"/>
              </a:lnSpc>
              <a:spcBef>
                <a:spcPts val="145"/>
              </a:spcBef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dirty="0" smtClean="0">
                <a:latin typeface="Century Gothic" panose="020B0502020202020204" pitchFamily="34" charset="0"/>
                <a:cs typeface="Calibri"/>
              </a:rPr>
              <a:t>-</a:t>
            </a:r>
            <a:r>
              <a:rPr sz="1000" b="1" dirty="0" smtClean="0">
                <a:latin typeface="Century Gothic" panose="020B0502020202020204" pitchFamily="34" charset="0"/>
                <a:cs typeface="Calibri"/>
              </a:rPr>
              <a:t>32</a:t>
            </a:r>
            <a:r>
              <a:rPr sz="1000" spc="-2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детских сада;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411480">
              <a:lnSpc>
                <a:spcPts val="1150"/>
              </a:lnSpc>
              <a:spcBef>
                <a:spcPts val="400"/>
              </a:spcBef>
            </a:pPr>
            <a:r>
              <a:rPr sz="1000" dirty="0" smtClean="0">
                <a:latin typeface="Century Gothic" panose="020B0502020202020204" pitchFamily="34" charset="0"/>
                <a:cs typeface="Calibri"/>
              </a:rPr>
              <a:t>-</a:t>
            </a: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17</a:t>
            </a: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общеобразовательных школ</a:t>
            </a:r>
            <a:r>
              <a:rPr sz="1000" spc="-10" dirty="0" smtClean="0">
                <a:latin typeface="Century Gothic" panose="020B0502020202020204" pitchFamily="34" charset="0"/>
                <a:cs typeface="Calibri"/>
              </a:rPr>
              <a:t>;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847090">
              <a:lnSpc>
                <a:spcPts val="1150"/>
              </a:lnSpc>
              <a:spcBef>
                <a:spcPts val="400"/>
              </a:spcBef>
            </a:pPr>
            <a:r>
              <a:rPr sz="1000" dirty="0" smtClean="0">
                <a:latin typeface="Century Gothic" panose="020B0502020202020204" pitchFamily="34" charset="0"/>
                <a:cs typeface="Calibri"/>
              </a:rPr>
              <a:t>-</a:t>
            </a: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1</a:t>
            </a:r>
            <a:r>
              <a:rPr sz="1000" spc="-3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дворец</a:t>
            </a:r>
            <a:r>
              <a:rPr sz="1000" spc="-2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</a:t>
            </a:r>
            <a:r>
              <a:rPr sz="10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b="1" spc="-25" dirty="0" smtClean="0">
                <a:latin typeface="Century Gothic" panose="020B0502020202020204" pitchFamily="34" charset="0"/>
                <a:cs typeface="Calibri"/>
              </a:rPr>
              <a:t>1</a:t>
            </a:r>
            <a:r>
              <a:rPr lang="ru-RU" sz="1000" spc="-25" dirty="0" smtClean="0">
                <a:latin typeface="Century Gothic" panose="020B0502020202020204" pitchFamily="34" charset="0"/>
                <a:cs typeface="Calibri"/>
              </a:rPr>
              <a:t> дом</a:t>
            </a: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254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творчества;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indent="11113">
              <a:lnSpc>
                <a:spcPts val="1295"/>
              </a:lnSpc>
              <a:spcBef>
                <a:spcPts val="120"/>
              </a:spcBef>
              <a:buChar char="-"/>
              <a:tabLst>
                <a:tab pos="0" algn="l"/>
              </a:tabLst>
            </a:pP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3</a:t>
            </a:r>
            <a:r>
              <a:rPr sz="1000" spc="-3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детско-юношеских спортивных школы</a:t>
            </a:r>
            <a:r>
              <a:rPr sz="1000" spc="-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1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детский оздоровительный (профильный) центр</a:t>
            </a: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;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414020">
              <a:lnSpc>
                <a:spcPts val="1440"/>
              </a:lnSpc>
            </a:pP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-</a:t>
            </a: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муниципальное</a:t>
            </a:r>
          </a:p>
          <a:p>
            <a:pPr marL="12700" marR="414020">
              <a:lnSpc>
                <a:spcPts val="1440"/>
              </a:lnSpc>
            </a:pPr>
            <a:r>
              <a:rPr lang="ru-RU" sz="1000" spc="-10" dirty="0" smtClean="0">
                <a:latin typeface="Century Gothic" panose="020B0502020202020204" pitchFamily="34" charset="0"/>
                <a:cs typeface="Calibri"/>
              </a:rPr>
              <a:t>бюджетное</a:t>
            </a:r>
            <a:r>
              <a:rPr sz="1000" spc="-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26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учреждение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792480">
              <a:lnSpc>
                <a:spcPts val="1440"/>
              </a:lnSpc>
            </a:pP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«</a:t>
            </a: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Центр развития образования</a:t>
            </a: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»;</a:t>
            </a:r>
            <a:endParaRPr lang="ru-RU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414020">
              <a:lnSpc>
                <a:spcPts val="1440"/>
              </a:lnSpc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-</a:t>
            </a:r>
            <a:r>
              <a:rPr lang="ru-RU" sz="1000" spc="-5" dirty="0">
                <a:latin typeface="Century Gothic" panose="020B0502020202020204" pitchFamily="34" charset="0"/>
                <a:cs typeface="Calibri"/>
              </a:rPr>
              <a:t>муниципальное</a:t>
            </a:r>
          </a:p>
          <a:p>
            <a:pPr marL="12700" marR="414020">
              <a:lnSpc>
                <a:spcPts val="1440"/>
              </a:lnSpc>
            </a:pPr>
            <a:r>
              <a:rPr lang="ru-RU" sz="1000" spc="-10" dirty="0">
                <a:latin typeface="Century Gothic" panose="020B0502020202020204" pitchFamily="34" charset="0"/>
                <a:cs typeface="Calibri"/>
              </a:rPr>
              <a:t>бюджетное </a:t>
            </a:r>
            <a:r>
              <a:rPr lang="ru-RU"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spc="-5" dirty="0">
                <a:latin typeface="Century Gothic" panose="020B0502020202020204" pitchFamily="34" charset="0"/>
                <a:cs typeface="Calibri"/>
              </a:rPr>
              <a:t>учреждение</a:t>
            </a:r>
            <a:endParaRPr lang="ru-RU" sz="1000" dirty="0">
              <a:latin typeface="Century Gothic" panose="020B0502020202020204" pitchFamily="34" charset="0"/>
              <a:cs typeface="Calibri"/>
            </a:endParaRPr>
          </a:p>
          <a:p>
            <a:pPr marL="12700" marR="792480">
              <a:lnSpc>
                <a:spcPts val="1440"/>
              </a:lnSpc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«Центр административно-хозяйственного обслуживания»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3423" y="9381540"/>
            <a:ext cx="24955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71,8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0623" y="9409886"/>
            <a:ext cx="162179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914400" algn="l"/>
                <a:tab pos="1384300" algn="l"/>
              </a:tabLst>
            </a:pPr>
            <a:r>
              <a:rPr lang="ru-RU"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70</a:t>
            </a:r>
            <a:r>
              <a:rPr sz="1500" b="1" spc="-22" baseline="5555" dirty="0" smtClean="0">
                <a:solidFill>
                  <a:srgbClr val="CC0066"/>
                </a:solidFill>
                <a:latin typeface="Calibri"/>
                <a:cs typeface="Calibri"/>
              </a:rPr>
              <a:t>,</a:t>
            </a:r>
            <a:r>
              <a:rPr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0</a:t>
            </a:r>
            <a:r>
              <a:rPr sz="1500" b="1" baseline="5555" dirty="0" smtClean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7</a:t>
            </a: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0</a:t>
            </a:r>
            <a:r>
              <a:rPr sz="1000" b="1" spc="-15" dirty="0" smtClean="0">
                <a:solidFill>
                  <a:srgbClr val="CC0066"/>
                </a:solidFill>
                <a:latin typeface="Calibri"/>
                <a:cs typeface="Calibri"/>
              </a:rPr>
              <a:t>,</a:t>
            </a:r>
            <a:r>
              <a:rPr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0</a:t>
            </a:r>
            <a:r>
              <a:rPr sz="1000" b="1" dirty="0" smtClean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7</a:t>
            </a:r>
            <a:r>
              <a:rPr lang="ru-RU"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0</a:t>
            </a:r>
            <a:r>
              <a:rPr sz="1500" b="1" spc="-22" baseline="5555" dirty="0" smtClean="0">
                <a:solidFill>
                  <a:srgbClr val="CC0066"/>
                </a:solidFill>
                <a:latin typeface="Calibri"/>
                <a:cs typeface="Calibri"/>
              </a:rPr>
              <a:t>,</a:t>
            </a:r>
            <a:r>
              <a:rPr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0</a:t>
            </a:r>
            <a:r>
              <a:rPr sz="1500" b="1" baseline="5555" dirty="0" smtClean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7</a:t>
            </a:r>
            <a:r>
              <a:rPr lang="ru-RU"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0</a:t>
            </a:r>
            <a:r>
              <a:rPr sz="1500" b="1" spc="-22" baseline="5555" dirty="0" smtClean="0">
                <a:solidFill>
                  <a:srgbClr val="CC0066"/>
                </a:solidFill>
                <a:latin typeface="Calibri"/>
                <a:cs typeface="Calibri"/>
              </a:rPr>
              <a:t>,</a:t>
            </a:r>
            <a:r>
              <a:rPr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0</a:t>
            </a:r>
            <a:endParaRPr sz="1500" baseline="555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2521" y="9853980"/>
            <a:ext cx="350520" cy="435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 год 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5149" y="9853980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 algn="ctr">
              <a:lnSpc>
                <a:spcPts val="1085"/>
              </a:lnSpc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2349" y="9853980"/>
            <a:ext cx="369849" cy="4610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algn="ctr">
              <a:lnSpc>
                <a:spcPts val="1085"/>
              </a:lnSpc>
              <a:spcBef>
                <a:spcPts val="95"/>
              </a:spcBef>
              <a:tabLst>
                <a:tab pos="509270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</a:p>
          <a:p>
            <a:pPr marL="52069" algn="ctr">
              <a:lnSpc>
                <a:spcPts val="1085"/>
              </a:lnSpc>
              <a:spcBef>
                <a:spcPts val="95"/>
              </a:spcBef>
              <a:tabLst>
                <a:tab pos="509270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r>
              <a:rPr sz="1000" spc="240" dirty="0" smtClean="0">
                <a:latin typeface="Calibri"/>
                <a:cs typeface="Calibri"/>
              </a:rPr>
              <a:t>  </a:t>
            </a:r>
            <a:endParaRPr lang="ru-RU" sz="1000" spc="-10" dirty="0" smtClean="0">
              <a:latin typeface="Calibri"/>
              <a:cs typeface="Calibri"/>
            </a:endParaRPr>
          </a:p>
          <a:p>
            <a:pPr marL="52069">
              <a:lnSpc>
                <a:spcPts val="1085"/>
              </a:lnSpc>
              <a:spcBef>
                <a:spcPts val="95"/>
              </a:spcBef>
              <a:tabLst>
                <a:tab pos="509270" algn="l"/>
              </a:tabLst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37029" y="9853980"/>
            <a:ext cx="360045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</a:p>
          <a:p>
            <a:pPr marL="52069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-32158" y="8391340"/>
            <a:ext cx="264703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320" algn="ctr">
              <a:lnSpc>
                <a:spcPct val="100000"/>
              </a:lnSpc>
              <a:spcBef>
                <a:spcPts val="100"/>
              </a:spcBef>
            </a:pPr>
            <a:r>
              <a:rPr lang="ru-RU" sz="1000" dirty="0" smtClean="0">
                <a:latin typeface="Century Gothic" panose="020B0502020202020204" pitchFamily="34" charset="0"/>
                <a:cs typeface="Calibri"/>
              </a:rPr>
              <a:t>Доля детей в возрасте от 1 года до 6 лет, получающих дошкольную образовательную услугу и (или) услугу по их содержанию в МДОУ в общей численности детей 1-6 лет, на конец календарного года</a:t>
            </a:r>
            <a:r>
              <a:rPr sz="1000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000" spc="-2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436236"/>
              </p:ext>
            </p:extLst>
          </p:nvPr>
        </p:nvGraphicFramePr>
        <p:xfrm>
          <a:off x="3971544" y="1265427"/>
          <a:ext cx="1337310" cy="268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035"/>
                <a:gridCol w="676275"/>
              </a:tblGrid>
              <a:tr h="2843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Всего: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BEBEBE"/>
                      </a:solidFill>
                      <a:prstDash val="solid"/>
                    </a:lnL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54405">
                <a:tc>
                  <a:txBody>
                    <a:bodyPr/>
                    <a:lstStyle/>
                    <a:p>
                      <a:pPr marL="175895">
                        <a:lnSpc>
                          <a:spcPts val="1295"/>
                        </a:lnSpc>
                        <a:spcBef>
                          <a:spcPts val="300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2019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(факт)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lang="ru-RU" sz="1200" b="1" smtClean="0">
                          <a:latin typeface="Calibri"/>
                          <a:cs typeface="Calibri"/>
                        </a:rPr>
                        <a:t>1155,4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90347">
                <a:tc>
                  <a:txBody>
                    <a:bodyPr/>
                    <a:lstStyle/>
                    <a:p>
                      <a:pPr marL="175895">
                        <a:lnSpc>
                          <a:spcPts val="1295"/>
                        </a:lnSpc>
                        <a:spcBef>
                          <a:spcPts val="445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2020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1206,0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9539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31419">
                <a:tc>
                  <a:txBody>
                    <a:bodyPr/>
                    <a:lstStyle/>
                    <a:p>
                      <a:pPr marL="175895">
                        <a:lnSpc>
                          <a:spcPts val="1295"/>
                        </a:lnSpc>
                        <a:spcBef>
                          <a:spcPts val="210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2021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1442,8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510285">
                <a:tc>
                  <a:txBody>
                    <a:bodyPr/>
                    <a:lstStyle/>
                    <a:p>
                      <a:pPr marL="175895">
                        <a:lnSpc>
                          <a:spcPts val="1295"/>
                        </a:lnSpc>
                        <a:spcBef>
                          <a:spcPts val="525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2022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1218,6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510286">
                <a:tc>
                  <a:txBody>
                    <a:bodyPr/>
                    <a:lstStyle/>
                    <a:p>
                      <a:pPr marL="175895">
                        <a:lnSpc>
                          <a:spcPts val="1295"/>
                        </a:lnSpc>
                        <a:spcBef>
                          <a:spcPts val="525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2023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295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latin typeface="Calibri"/>
                          <a:cs typeface="Calibri"/>
                        </a:rPr>
                        <a:t>1222,0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482976" y="1449451"/>
            <a:ext cx="921385" cy="6477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sz="1200" b="1" spc="-10" dirty="0">
                <a:solidFill>
                  <a:srgbClr val="009999"/>
                </a:solidFill>
                <a:latin typeface="Calibri"/>
                <a:cs typeface="Calibri"/>
              </a:rPr>
              <a:t>Объем </a:t>
            </a:r>
            <a:r>
              <a:rPr sz="1200" b="1" spc="-5" dirty="0">
                <a:solidFill>
                  <a:srgbClr val="009999"/>
                </a:solidFill>
                <a:latin typeface="Calibri"/>
                <a:cs typeface="Calibri"/>
              </a:rPr>
              <a:t> финансового </a:t>
            </a:r>
            <a:r>
              <a:rPr sz="1200" b="1" spc="-260" dirty="0">
                <a:solidFill>
                  <a:srgbClr val="009999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9999"/>
                </a:solidFill>
                <a:latin typeface="Calibri"/>
                <a:cs typeface="Calibri"/>
              </a:rPr>
              <a:t>об</a:t>
            </a:r>
            <a:r>
              <a:rPr sz="1200" b="1" spc="-5" dirty="0">
                <a:solidFill>
                  <a:srgbClr val="009999"/>
                </a:solidFill>
                <a:latin typeface="Calibri"/>
                <a:cs typeface="Calibri"/>
              </a:rPr>
              <a:t>есп</a:t>
            </a:r>
            <a:r>
              <a:rPr sz="1200" b="1" spc="-10" dirty="0">
                <a:solidFill>
                  <a:srgbClr val="009999"/>
                </a:solidFill>
                <a:latin typeface="Calibri"/>
                <a:cs typeface="Calibri"/>
              </a:rPr>
              <a:t>е</a:t>
            </a:r>
            <a:r>
              <a:rPr sz="1200" b="1" spc="-5" dirty="0">
                <a:solidFill>
                  <a:srgbClr val="009999"/>
                </a:solidFill>
                <a:latin typeface="Calibri"/>
                <a:cs typeface="Calibri"/>
              </a:rPr>
              <a:t>че</a:t>
            </a:r>
            <a:r>
              <a:rPr sz="1200" b="1" dirty="0">
                <a:solidFill>
                  <a:srgbClr val="009999"/>
                </a:solidFill>
                <a:latin typeface="Calibri"/>
                <a:cs typeface="Calibri"/>
              </a:rPr>
              <a:t>ни</a:t>
            </a:r>
            <a:r>
              <a:rPr sz="1200" b="1" spc="-5" dirty="0">
                <a:solidFill>
                  <a:srgbClr val="009999"/>
                </a:solidFill>
                <a:latin typeface="Calibri"/>
                <a:cs typeface="Calibri"/>
              </a:rPr>
              <a:t>я,  </a:t>
            </a:r>
            <a:r>
              <a:rPr sz="1200" b="1" dirty="0">
                <a:solidFill>
                  <a:srgbClr val="009999"/>
                </a:solidFill>
                <a:latin typeface="Calibri"/>
                <a:cs typeface="Calibri"/>
              </a:rPr>
              <a:t>млн.</a:t>
            </a:r>
            <a:r>
              <a:rPr sz="1200" b="1" spc="-35" dirty="0">
                <a:solidFill>
                  <a:srgbClr val="009999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009999"/>
                </a:solidFill>
                <a:latin typeface="Calibri"/>
                <a:cs typeface="Calibri"/>
              </a:rPr>
              <a:t>руб.: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97835" y="3194303"/>
            <a:ext cx="108585" cy="105410"/>
          </a:xfrm>
          <a:custGeom>
            <a:avLst/>
            <a:gdLst/>
            <a:ahLst/>
            <a:cxnLst/>
            <a:rect l="l" t="t" r="r" b="b"/>
            <a:pathLst>
              <a:path w="108585" h="105410">
                <a:moveTo>
                  <a:pt x="108204" y="0"/>
                </a:moveTo>
                <a:lnTo>
                  <a:pt x="0" y="0"/>
                </a:lnTo>
                <a:lnTo>
                  <a:pt x="0" y="105155"/>
                </a:lnTo>
                <a:lnTo>
                  <a:pt x="108204" y="105155"/>
                </a:lnTo>
                <a:lnTo>
                  <a:pt x="10820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668016" y="3105403"/>
            <a:ext cx="1002665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380"/>
              </a:spcBef>
            </a:pPr>
            <a:r>
              <a:rPr lang="ru-RU" sz="1200" spc="-5" dirty="0" smtClean="0">
                <a:solidFill>
                  <a:srgbClr val="585858"/>
                </a:solidFill>
                <a:latin typeface="Calibri"/>
                <a:cs typeface="Calibri"/>
              </a:rPr>
              <a:t>за счет средств </a:t>
            </a:r>
            <a:r>
              <a:rPr lang="ru-RU" sz="1200" spc="-10" dirty="0" smtClean="0">
                <a:solidFill>
                  <a:srgbClr val="585858"/>
                </a:solidFill>
                <a:latin typeface="Calibri"/>
                <a:cs typeface="Calibri"/>
              </a:rPr>
              <a:t>краевого и федерального</a:t>
            </a:r>
            <a:r>
              <a:rPr sz="1200" spc="-10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бюджета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68016" y="2198623"/>
            <a:ext cx="1055876" cy="81817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38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за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счет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собст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ве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ых 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средств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бюджета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города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97835" y="2478023"/>
            <a:ext cx="114300" cy="128270"/>
          </a:xfrm>
          <a:custGeom>
            <a:avLst/>
            <a:gdLst/>
            <a:ahLst/>
            <a:cxnLst/>
            <a:rect l="l" t="t" r="r" b="b"/>
            <a:pathLst>
              <a:path w="114300" h="128269">
                <a:moveTo>
                  <a:pt x="114300" y="0"/>
                </a:moveTo>
                <a:lnTo>
                  <a:pt x="0" y="0"/>
                </a:lnTo>
                <a:lnTo>
                  <a:pt x="0" y="128016"/>
                </a:lnTo>
                <a:lnTo>
                  <a:pt x="114300" y="128016"/>
                </a:lnTo>
                <a:lnTo>
                  <a:pt x="114300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277611" y="9305176"/>
            <a:ext cx="24955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81,0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79693" y="9337906"/>
            <a:ext cx="150368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19734" algn="l"/>
                <a:tab pos="861060" algn="l"/>
                <a:tab pos="1266190" algn="l"/>
              </a:tabLst>
            </a:pP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81,0</a:t>
            </a:r>
            <a:r>
              <a:rPr sz="10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81,5</a:t>
            </a:r>
            <a:r>
              <a:rPr sz="1500" b="1" baseline="5555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81,5</a:t>
            </a:r>
            <a:r>
              <a:rPr sz="10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500" b="1" spc="-7" baseline="5555" dirty="0" smtClean="0">
                <a:solidFill>
                  <a:srgbClr val="CC0066"/>
                </a:solidFill>
                <a:latin typeface="Calibri"/>
                <a:cs typeface="Calibri"/>
              </a:rPr>
              <a:t>82,0</a:t>
            </a:r>
            <a:endParaRPr sz="1500" baseline="5555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69229" y="9864343"/>
            <a:ext cx="350520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</a:p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94426" y="9864343"/>
            <a:ext cx="78930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algn="ctr">
              <a:lnSpc>
                <a:spcPts val="1085"/>
              </a:lnSpc>
              <a:spcBef>
                <a:spcPts val="95"/>
              </a:spcBef>
              <a:tabLst>
                <a:tab pos="481965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r>
              <a:rPr sz="1000" spc="-10" dirty="0">
                <a:latin typeface="Calibri"/>
                <a:cs typeface="Calibri"/>
              </a:rPr>
              <a:t>	</a:t>
            </a: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 algn="ctr">
              <a:lnSpc>
                <a:spcPts val="1085"/>
              </a:lnSpc>
            </a:pPr>
            <a:r>
              <a:rPr lang="ru-RU" sz="1000" spc="-10" dirty="0" smtClean="0">
                <a:latin typeface="Calibri"/>
                <a:cs typeface="Calibri"/>
              </a:rPr>
              <a:t>год         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54216" y="9864343"/>
            <a:ext cx="78930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  <a:tabLst>
                <a:tab pos="481965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r>
              <a:rPr sz="1000" spc="-10" dirty="0">
                <a:latin typeface="Calibri"/>
                <a:cs typeface="Calibri"/>
              </a:rPr>
              <a:t>	</a:t>
            </a: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 algn="ctr">
              <a:lnSpc>
                <a:spcPts val="1085"/>
              </a:lnSpc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r>
              <a:rPr sz="1000" spc="490" dirty="0" smtClean="0">
                <a:latin typeface="Calibri"/>
                <a:cs typeface="Calibri"/>
              </a:rPr>
              <a:t> </a:t>
            </a:r>
            <a:r>
              <a:rPr lang="ru-RU" sz="1000" spc="490" dirty="0" smtClean="0">
                <a:latin typeface="Calibri"/>
                <a:cs typeface="Calibri"/>
              </a:rPr>
              <a:t>  </a:t>
            </a: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083721" y="8394167"/>
            <a:ext cx="219329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147320" algn="ctr">
              <a:lnSpc>
                <a:spcPct val="100000"/>
              </a:lnSpc>
              <a:spcBef>
                <a:spcPts val="100"/>
              </a:spcBef>
            </a:pPr>
            <a:r>
              <a:rPr lang="ru-RU" sz="1000" dirty="0" smtClean="0">
                <a:latin typeface="Century Gothic" panose="020B0502020202020204" pitchFamily="34" charset="0"/>
                <a:cs typeface="Calibri"/>
              </a:rPr>
              <a:t>Доля детей в возрасте 6,5-18 лет, получающих услуги по дополнительному образованию в общей численности детей данной категории</a:t>
            </a:r>
            <a:r>
              <a:rPr sz="1000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000" spc="-3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sp>
        <p:nvSpPr>
          <p:cNvPr id="39" name="object 39"/>
          <p:cNvSpPr/>
          <p:nvPr/>
        </p:nvSpPr>
        <p:spPr>
          <a:xfrm>
            <a:off x="2901695" y="9528047"/>
            <a:ext cx="1988820" cy="314325"/>
          </a:xfrm>
          <a:custGeom>
            <a:avLst/>
            <a:gdLst/>
            <a:ahLst/>
            <a:cxnLst/>
            <a:rect l="l" t="t" r="r" b="b"/>
            <a:pathLst>
              <a:path w="1988820" h="314325">
                <a:moveTo>
                  <a:pt x="0" y="0"/>
                </a:moveTo>
                <a:lnTo>
                  <a:pt x="179831" y="0"/>
                </a:lnTo>
                <a:lnTo>
                  <a:pt x="179831" y="313944"/>
                </a:lnTo>
                <a:lnTo>
                  <a:pt x="0" y="313944"/>
                </a:lnTo>
                <a:lnTo>
                  <a:pt x="0" y="0"/>
                </a:lnTo>
                <a:close/>
              </a:path>
              <a:path w="1988820" h="314325">
                <a:moveTo>
                  <a:pt x="451104" y="1524"/>
                </a:moveTo>
                <a:lnTo>
                  <a:pt x="632459" y="1524"/>
                </a:lnTo>
                <a:lnTo>
                  <a:pt x="632459" y="313944"/>
                </a:lnTo>
                <a:lnTo>
                  <a:pt x="451104" y="313944"/>
                </a:lnTo>
                <a:lnTo>
                  <a:pt x="451104" y="1524"/>
                </a:lnTo>
                <a:close/>
              </a:path>
              <a:path w="1988820" h="314325">
                <a:moveTo>
                  <a:pt x="903732" y="0"/>
                </a:moveTo>
                <a:lnTo>
                  <a:pt x="1085088" y="0"/>
                </a:lnTo>
                <a:lnTo>
                  <a:pt x="1085088" y="313944"/>
                </a:lnTo>
                <a:lnTo>
                  <a:pt x="903732" y="313944"/>
                </a:lnTo>
                <a:lnTo>
                  <a:pt x="903732" y="0"/>
                </a:lnTo>
                <a:close/>
              </a:path>
              <a:path w="1988820" h="314325">
                <a:moveTo>
                  <a:pt x="1356359" y="0"/>
                </a:moveTo>
                <a:lnTo>
                  <a:pt x="1536192" y="0"/>
                </a:lnTo>
                <a:lnTo>
                  <a:pt x="1536192" y="313944"/>
                </a:lnTo>
                <a:lnTo>
                  <a:pt x="1356359" y="313944"/>
                </a:lnTo>
                <a:lnTo>
                  <a:pt x="1356359" y="0"/>
                </a:lnTo>
                <a:close/>
              </a:path>
              <a:path w="1988820" h="314325">
                <a:moveTo>
                  <a:pt x="1807464" y="0"/>
                </a:moveTo>
                <a:lnTo>
                  <a:pt x="1988820" y="0"/>
                </a:lnTo>
                <a:lnTo>
                  <a:pt x="1988820" y="313944"/>
                </a:lnTo>
                <a:lnTo>
                  <a:pt x="1807464" y="313944"/>
                </a:lnTo>
                <a:lnTo>
                  <a:pt x="1807464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306826" y="9349841"/>
            <a:ext cx="24955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99,9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67405" y="9336430"/>
            <a:ext cx="11671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9640" algn="l"/>
              </a:tabLst>
            </a:pP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99,9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98746" y="9336430"/>
            <a:ext cx="7270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89584" algn="l"/>
              </a:tabLst>
            </a:pPr>
            <a:r>
              <a:rPr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99</a:t>
            </a:r>
            <a:r>
              <a:rPr sz="1000" b="1" spc="-15" dirty="0" smtClean="0">
                <a:solidFill>
                  <a:srgbClr val="CC0066"/>
                </a:solidFill>
                <a:latin typeface="Calibri"/>
                <a:cs typeface="Calibri"/>
              </a:rPr>
              <a:t>,</a:t>
            </a: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9</a:t>
            </a:r>
            <a:r>
              <a:rPr sz="10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99,9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17622" y="9878059"/>
            <a:ext cx="350520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</a:p>
          <a:p>
            <a:pPr marL="4572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265170" y="9878059"/>
            <a:ext cx="360045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</a:p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17416" y="9878059"/>
            <a:ext cx="360045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</a:p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169409" y="9878059"/>
            <a:ext cx="360045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</a:p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621784" y="9878059"/>
            <a:ext cx="360045" cy="307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</a:p>
          <a:p>
            <a:pPr marL="50800" algn="ctr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752470" y="8401303"/>
            <a:ext cx="227647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marR="76200" algn="ctr">
              <a:lnSpc>
                <a:spcPct val="100000"/>
              </a:lnSpc>
              <a:spcBef>
                <a:spcPts val="100"/>
              </a:spcBef>
            </a:pPr>
            <a:r>
              <a:rPr lang="ru-RU" sz="1000" dirty="0" smtClean="0">
                <a:latin typeface="Century Gothic" panose="020B0502020202020204" pitchFamily="34" charset="0"/>
                <a:cs typeface="Calibri"/>
              </a:rPr>
              <a:t>Доля детей, получающих бесплатное начальное общее, основное общее и среднее общее образование, в общей численности детей в возрасте от 6,5 до 18 лет</a:t>
            </a:r>
            <a:r>
              <a:rPr sz="1000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000" spc="-4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213054" y="793029"/>
            <a:ext cx="453984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latin typeface="Century Gothic" panose="020B0502020202020204" pitchFamily="34" charset="0"/>
                <a:cs typeface="Segoe UI"/>
              </a:rPr>
              <a:t>Развитие образования в городе Невинномысске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085838" y="10177677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5" dirty="0" smtClean="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51" name="object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61025"/>
              </p:ext>
            </p:extLst>
          </p:nvPr>
        </p:nvGraphicFramePr>
        <p:xfrm>
          <a:off x="2372868" y="4224544"/>
          <a:ext cx="4942840" cy="37150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8530"/>
                <a:gridCol w="894715"/>
                <a:gridCol w="939800"/>
                <a:gridCol w="899795"/>
              </a:tblGrid>
              <a:tr h="678794">
                <a:tc>
                  <a:txBody>
                    <a:bodyPr/>
                    <a:lstStyle/>
                    <a:p>
                      <a:pPr marL="91440" marR="294005">
                        <a:lnSpc>
                          <a:spcPct val="80000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1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1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1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-202</a:t>
                      </a:r>
                      <a:r>
                        <a:rPr lang="ru-RU" sz="11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3</a:t>
                      </a:r>
                      <a:r>
                        <a:rPr sz="11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 </a:t>
                      </a:r>
                      <a:r>
                        <a:rPr sz="11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1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рамках </a:t>
                      </a:r>
                      <a:r>
                        <a:rPr sz="1100" b="1" spc="-26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1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1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реализация </a:t>
                      </a:r>
                      <a:r>
                        <a:rPr sz="11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 </a:t>
                      </a:r>
                      <a:r>
                        <a:rPr sz="11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мероприятий</a:t>
                      </a:r>
                      <a:r>
                        <a:rPr sz="1100" b="1" spc="-2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100" b="1" spc="-2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1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lang="ru-RU" sz="1100" b="1" spc="-5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2021</a:t>
                      </a:r>
                      <a:endParaRPr sz="11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273050">
                        <a:lnSpc>
                          <a:spcPct val="100000"/>
                        </a:lnSpc>
                      </a:pPr>
                      <a:r>
                        <a:rPr lang="ru-RU" sz="1100" b="1" spc="-5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2022</a:t>
                      </a:r>
                      <a:endParaRPr sz="11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lang="ru-RU" sz="1100" b="1" spc="-5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2023</a:t>
                      </a:r>
                      <a:endParaRPr sz="11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475823">
                <a:tc>
                  <a:txBody>
                    <a:bodyPr/>
                    <a:lstStyle/>
                    <a:p>
                      <a:pPr marL="91440" marR="328295">
                        <a:lnSpc>
                          <a:spcPts val="1150"/>
                        </a:lnSpc>
                        <a:spcBef>
                          <a:spcPts val="30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Создание условий для осуществления присмотра и ухода за детьми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2240" algn="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235,1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67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3830" algn="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229,2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67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3510" algn="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223,0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67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880309">
                <a:tc>
                  <a:txBody>
                    <a:bodyPr/>
                    <a:lstStyle/>
                    <a:p>
                      <a:pPr marL="91440" marR="370205">
                        <a:lnSpc>
                          <a:spcPct val="80000"/>
                        </a:lnSpc>
                        <a:spcBef>
                          <a:spcPts val="31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Организация и проведение каникулярного отдыха, трудовой занятости детей и подростков во внеурочное время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6637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10,9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8796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10,6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6764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10,4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600784">
                <a:tc>
                  <a:txBody>
                    <a:bodyPr/>
                    <a:lstStyle/>
                    <a:p>
                      <a:pPr marL="91440" marR="556260">
                        <a:lnSpc>
                          <a:spcPct val="80000"/>
                        </a:lnSpc>
                        <a:spcBef>
                          <a:spcPts val="31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Организация бесплатного горячего питания обучающихся 1-4 классов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6637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59,0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879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59,0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6764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59,0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666755">
                <a:tc>
                  <a:txBody>
                    <a:bodyPr/>
                    <a:lstStyle/>
                    <a:p>
                      <a:pPr marL="91440">
                        <a:lnSpc>
                          <a:spcPts val="1295"/>
                        </a:lnSpc>
                        <a:spcBef>
                          <a:spcPts val="3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Обеспечение деятельности АНО ДО «Кванториум» и др.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8615"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4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39,0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13995" algn="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4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36,8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3675" algn="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4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55,3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248208" y="138810"/>
            <a:ext cx="69729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 smtClean="0">
                <a:latin typeface="Century Gothic" panose="020B0502020202020204" pitchFamily="34" charset="0"/>
                <a:cs typeface="Segoe UI"/>
              </a:rPr>
              <a:t>Муниципальные программы города Невинномысска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3" name="object 23"/>
          <p:cNvSpPr txBox="1"/>
          <p:nvPr/>
        </p:nvSpPr>
        <p:spPr>
          <a:xfrm>
            <a:off x="1674724" y="9863164"/>
            <a:ext cx="369849" cy="4610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algn="ctr">
              <a:lnSpc>
                <a:spcPts val="1085"/>
              </a:lnSpc>
              <a:spcBef>
                <a:spcPts val="95"/>
              </a:spcBef>
              <a:tabLst>
                <a:tab pos="509270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</a:p>
          <a:p>
            <a:pPr marL="52069" algn="ctr">
              <a:lnSpc>
                <a:spcPts val="1085"/>
              </a:lnSpc>
              <a:spcBef>
                <a:spcPts val="95"/>
              </a:spcBef>
              <a:tabLst>
                <a:tab pos="509270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год</a:t>
            </a:r>
            <a:r>
              <a:rPr sz="1000" spc="240" dirty="0" smtClean="0">
                <a:latin typeface="Calibri"/>
                <a:cs typeface="Calibri"/>
              </a:rPr>
              <a:t>  </a:t>
            </a:r>
            <a:endParaRPr lang="ru-RU" sz="1000" spc="-10" dirty="0" smtClean="0">
              <a:latin typeface="Calibri"/>
              <a:cs typeface="Calibri"/>
            </a:endParaRPr>
          </a:p>
          <a:p>
            <a:pPr marL="52069">
              <a:lnSpc>
                <a:spcPts val="1085"/>
              </a:lnSpc>
              <a:spcBef>
                <a:spcPts val="95"/>
              </a:spcBef>
              <a:tabLst>
                <a:tab pos="509270" algn="l"/>
              </a:tabLst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54" name="object 40"/>
          <p:cNvSpPr txBox="1"/>
          <p:nvPr/>
        </p:nvSpPr>
        <p:spPr>
          <a:xfrm>
            <a:off x="3774870" y="9317095"/>
            <a:ext cx="24955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-5" dirty="0" smtClean="0">
                <a:solidFill>
                  <a:srgbClr val="CC0066"/>
                </a:solidFill>
                <a:latin typeface="Calibri"/>
                <a:cs typeface="Calibri"/>
              </a:rPr>
              <a:t>99,9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9" name="object 39"/>
          <p:cNvSpPr/>
          <p:nvPr/>
        </p:nvSpPr>
        <p:spPr>
          <a:xfrm>
            <a:off x="5308854" y="9515912"/>
            <a:ext cx="1988820" cy="314325"/>
          </a:xfrm>
          <a:custGeom>
            <a:avLst/>
            <a:gdLst/>
            <a:ahLst/>
            <a:cxnLst/>
            <a:rect l="l" t="t" r="r" b="b"/>
            <a:pathLst>
              <a:path w="1988820" h="314325">
                <a:moveTo>
                  <a:pt x="0" y="0"/>
                </a:moveTo>
                <a:lnTo>
                  <a:pt x="179831" y="0"/>
                </a:lnTo>
                <a:lnTo>
                  <a:pt x="179831" y="313944"/>
                </a:lnTo>
                <a:lnTo>
                  <a:pt x="0" y="313944"/>
                </a:lnTo>
                <a:lnTo>
                  <a:pt x="0" y="0"/>
                </a:lnTo>
                <a:close/>
              </a:path>
              <a:path w="1988820" h="314325">
                <a:moveTo>
                  <a:pt x="451104" y="1524"/>
                </a:moveTo>
                <a:lnTo>
                  <a:pt x="632459" y="1524"/>
                </a:lnTo>
                <a:lnTo>
                  <a:pt x="632459" y="313944"/>
                </a:lnTo>
                <a:lnTo>
                  <a:pt x="451104" y="313944"/>
                </a:lnTo>
                <a:lnTo>
                  <a:pt x="451104" y="1524"/>
                </a:lnTo>
                <a:close/>
              </a:path>
              <a:path w="1988820" h="314325">
                <a:moveTo>
                  <a:pt x="903732" y="0"/>
                </a:moveTo>
                <a:lnTo>
                  <a:pt x="1085088" y="0"/>
                </a:lnTo>
                <a:lnTo>
                  <a:pt x="1085088" y="313944"/>
                </a:lnTo>
                <a:lnTo>
                  <a:pt x="903732" y="313944"/>
                </a:lnTo>
                <a:lnTo>
                  <a:pt x="903732" y="0"/>
                </a:lnTo>
                <a:close/>
              </a:path>
              <a:path w="1988820" h="314325">
                <a:moveTo>
                  <a:pt x="1356359" y="0"/>
                </a:moveTo>
                <a:lnTo>
                  <a:pt x="1536192" y="0"/>
                </a:lnTo>
                <a:lnTo>
                  <a:pt x="1536192" y="313944"/>
                </a:lnTo>
                <a:lnTo>
                  <a:pt x="1356359" y="313944"/>
                </a:lnTo>
                <a:lnTo>
                  <a:pt x="1356359" y="0"/>
                </a:lnTo>
                <a:close/>
              </a:path>
              <a:path w="1988820" h="314325">
                <a:moveTo>
                  <a:pt x="1807464" y="0"/>
                </a:moveTo>
                <a:lnTo>
                  <a:pt x="1988820" y="0"/>
                </a:lnTo>
                <a:lnTo>
                  <a:pt x="1988820" y="313944"/>
                </a:lnTo>
                <a:lnTo>
                  <a:pt x="1807464" y="313944"/>
                </a:lnTo>
                <a:lnTo>
                  <a:pt x="1807464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Прямоугольник 59"/>
          <p:cNvSpPr/>
          <p:nvPr/>
        </p:nvSpPr>
        <p:spPr>
          <a:xfrm>
            <a:off x="57607" y="8078463"/>
            <a:ext cx="2668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925">
              <a:lnSpc>
                <a:spcPct val="100000"/>
              </a:lnSpc>
            </a:pPr>
            <a:r>
              <a:rPr lang="ru-RU" sz="1400" b="1" spc="-5" dirty="0">
                <a:solidFill>
                  <a:srgbClr val="009999"/>
                </a:solidFill>
                <a:cs typeface="Calibri"/>
              </a:rPr>
              <a:t>Основные</a:t>
            </a:r>
            <a:r>
              <a:rPr lang="ru-RU" sz="1400" b="1" spc="-30" dirty="0">
                <a:solidFill>
                  <a:srgbClr val="009999"/>
                </a:solidFill>
                <a:cs typeface="Calibri"/>
              </a:rPr>
              <a:t> </a:t>
            </a:r>
            <a:r>
              <a:rPr lang="ru-RU" sz="1400" b="1" spc="-10" dirty="0">
                <a:solidFill>
                  <a:srgbClr val="009999"/>
                </a:solidFill>
                <a:cs typeface="Calibri"/>
              </a:rPr>
              <a:t>целевые</a:t>
            </a:r>
            <a:r>
              <a:rPr lang="ru-RU" sz="1400" b="1" spc="-20" dirty="0">
                <a:solidFill>
                  <a:srgbClr val="009999"/>
                </a:solidFill>
                <a:cs typeface="Calibri"/>
              </a:rPr>
              <a:t> </a:t>
            </a:r>
            <a:r>
              <a:rPr lang="ru-RU" sz="1400" b="1" spc="-10" dirty="0">
                <a:solidFill>
                  <a:srgbClr val="009999"/>
                </a:solidFill>
                <a:cs typeface="Calibri"/>
              </a:rPr>
              <a:t>показатели:</a:t>
            </a:r>
            <a:endParaRPr lang="ru-RU" sz="1400" dirty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87" y="9581984"/>
            <a:ext cx="7539413" cy="11956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8080" y="10179811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86793" y="2119596"/>
            <a:ext cx="3054858" cy="8801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321310" algn="ctr">
              <a:lnSpc>
                <a:spcPct val="100400"/>
              </a:lnSpc>
              <a:spcBef>
                <a:spcPts val="80"/>
              </a:spcBef>
            </a:pPr>
            <a:r>
              <a:rPr b="1" spc="-5" dirty="0">
                <a:solidFill>
                  <a:srgbClr val="404040"/>
                </a:solidFill>
                <a:latin typeface="Century Gothic" panose="020B0502020202020204" pitchFamily="34" charset="0"/>
              </a:rPr>
              <a:t>О</a:t>
            </a:r>
            <a:r>
              <a:rPr b="1" spc="-65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b="1" spc="-10" dirty="0">
                <a:solidFill>
                  <a:srgbClr val="404040"/>
                </a:solidFill>
                <a:latin typeface="Century Gothic" panose="020B0502020202020204" pitchFamily="34" charset="0"/>
              </a:rPr>
              <a:t>бюджете </a:t>
            </a:r>
            <a:r>
              <a:rPr b="1" spc="-919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b="1" spc="-10" dirty="0">
                <a:solidFill>
                  <a:srgbClr val="404040"/>
                </a:solidFill>
                <a:latin typeface="Century Gothic" panose="020B0502020202020204" pitchFamily="34" charset="0"/>
              </a:rPr>
              <a:t>для</a:t>
            </a:r>
            <a:r>
              <a:rPr b="1" spc="-65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b="1" spc="-10" dirty="0">
                <a:solidFill>
                  <a:srgbClr val="404040"/>
                </a:solidFill>
                <a:latin typeface="Century Gothic" panose="020B0502020202020204" pitchFamily="34" charset="0"/>
              </a:rPr>
              <a:t>граждан</a:t>
            </a:r>
          </a:p>
        </p:txBody>
      </p:sp>
      <p:sp>
        <p:nvSpPr>
          <p:cNvPr id="9" name="object 9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28" r="57204" b="-128"/>
          <a:stretch/>
        </p:blipFill>
        <p:spPr>
          <a:xfrm>
            <a:off x="0" y="1203"/>
            <a:ext cx="3244850" cy="511689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-34064" y="2776855"/>
            <a:ext cx="3278914" cy="2341245"/>
          </a:xfrm>
          <a:custGeom>
            <a:avLst/>
            <a:gdLst/>
            <a:ahLst/>
            <a:cxnLst/>
            <a:rect l="l" t="t" r="r" b="b"/>
            <a:pathLst>
              <a:path w="3634740" h="2341245">
                <a:moveTo>
                  <a:pt x="3634740" y="0"/>
                </a:moveTo>
                <a:lnTo>
                  <a:pt x="0" y="2340864"/>
                </a:lnTo>
                <a:lnTo>
                  <a:pt x="3634740" y="2340864"/>
                </a:lnTo>
                <a:lnTo>
                  <a:pt x="3634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60819" y="3289300"/>
            <a:ext cx="4803775" cy="66607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3405" marR="6350" indent="-561340" algn="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Представленная брошюра подготовлена</a:t>
            </a:r>
            <a:r>
              <a:rPr sz="1600" spc="-3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с</a:t>
            </a:r>
            <a:r>
              <a:rPr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целью</a:t>
            </a:r>
            <a:r>
              <a:rPr sz="1600" spc="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обеспечения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открытости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и</a:t>
            </a:r>
            <a:endParaRPr sz="1600" dirty="0">
              <a:latin typeface="Century Gothic" panose="020B0502020202020204" pitchFamily="34" charset="0"/>
              <a:cs typeface="Calibri"/>
            </a:endParaRPr>
          </a:p>
          <a:p>
            <a:pPr marL="76200" marR="6350" indent="335280" algn="r">
              <a:lnSpc>
                <a:spcPct val="100000"/>
              </a:lnSpc>
            </a:pPr>
            <a:r>
              <a:rPr lang="ru-RU"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прозрачности</a:t>
            </a:r>
            <a:r>
              <a:rPr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управления</a:t>
            </a:r>
            <a:r>
              <a:rPr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муниципальными финансами</a:t>
            </a:r>
            <a:r>
              <a:rPr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города</a:t>
            </a:r>
            <a:r>
              <a:rPr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Невинномысска</a:t>
            </a:r>
            <a:r>
              <a:rPr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,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а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также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повышения </a:t>
            </a:r>
            <a:r>
              <a:rPr sz="1600" spc="-30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уровня</a:t>
            </a:r>
            <a:r>
              <a:rPr sz="1600" spc="-2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финансовой</a:t>
            </a:r>
            <a:r>
              <a:rPr sz="1600" spc="-2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грамотности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жителей.</a:t>
            </a:r>
            <a:endParaRPr sz="1600" dirty="0">
              <a:latin typeface="Century Gothic" panose="020B0502020202020204" pitchFamily="34" charset="0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35"/>
              </a:spcBef>
            </a:pPr>
            <a:endParaRPr sz="1600" dirty="0">
              <a:latin typeface="Century Gothic" panose="020B0502020202020204" pitchFamily="34" charset="0"/>
              <a:cs typeface="Calibri"/>
            </a:endParaRPr>
          </a:p>
          <a:p>
            <a:pPr marL="105410" marR="6985" indent="54610" algn="r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Формирование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бюджетов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для граждан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вошло в </a:t>
            </a:r>
            <a:r>
              <a:rPr sz="1600" spc="-30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практику</a:t>
            </a:r>
            <a:r>
              <a:rPr sz="1600" spc="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на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всех</a:t>
            </a:r>
            <a:r>
              <a:rPr sz="1600" spc="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уровнях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управления.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Бюджеты </a:t>
            </a:r>
            <a:r>
              <a:rPr sz="1600" spc="-30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для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граждан</a:t>
            </a:r>
            <a:r>
              <a:rPr sz="1600" spc="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обеспечивают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возможность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ознакомления</a:t>
            </a:r>
            <a:r>
              <a:rPr sz="1600" spc="-2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граждан</a:t>
            </a:r>
            <a:r>
              <a:rPr sz="1600" spc="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с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информацией</a:t>
            </a:r>
            <a:r>
              <a:rPr sz="1600" spc="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 </a:t>
            </a:r>
            <a:r>
              <a:rPr sz="1600" spc="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бюджете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понятной</a:t>
            </a:r>
            <a:r>
              <a:rPr sz="1600" spc="-3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доступной</a:t>
            </a:r>
            <a:r>
              <a:rPr sz="1600" spc="-2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форме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и</a:t>
            </a:r>
            <a:endParaRPr sz="1600" dirty="0">
              <a:latin typeface="Century Gothic" panose="020B0502020202020204" pitchFamily="34" charset="0"/>
              <a:cs typeface="Calibri"/>
            </a:endParaRPr>
          </a:p>
          <a:p>
            <a:pPr marL="41275" marR="6350" indent="792480" algn="r">
              <a:lnSpc>
                <a:spcPct val="100000"/>
              </a:lnSpc>
            </a:pP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призваны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сформировать всестороннее </a:t>
            </a:r>
            <a:r>
              <a:rPr sz="1600" spc="-30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представление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бюджете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с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целью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повышения </a:t>
            </a:r>
            <a:r>
              <a:rPr sz="1600" spc="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степени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участия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граждан</a:t>
            </a:r>
            <a:r>
              <a:rPr sz="1600" spc="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бюджетном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процессе.</a:t>
            </a:r>
            <a:endParaRPr sz="1600" dirty="0">
              <a:latin typeface="Century Gothic" panose="020B0502020202020204" pitchFamily="34" charset="0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30"/>
              </a:spcBef>
            </a:pPr>
            <a:endParaRPr sz="1600" dirty="0">
              <a:latin typeface="Century Gothic" panose="020B0502020202020204" pitchFamily="34" charset="0"/>
              <a:cs typeface="Calibri"/>
            </a:endParaRPr>
          </a:p>
          <a:p>
            <a:pPr marL="342900" marR="5080" indent="-307975" algn="r">
              <a:lnSpc>
                <a:spcPct val="100000"/>
              </a:lnSpc>
            </a:pP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Настоящий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«Бюджет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для граждан» </a:t>
            </a:r>
            <a:r>
              <a:rPr lang="ru-RU"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иллюстрирует</a:t>
            </a:r>
            <a:r>
              <a:rPr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30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1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отдельные показатели </a:t>
            </a:r>
            <a:r>
              <a:rPr lang="ru-RU"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решения Думы города</a:t>
            </a:r>
            <a:r>
              <a:rPr sz="1600" spc="-1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3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Невинномысска</a:t>
            </a:r>
            <a:r>
              <a:rPr sz="1600" spc="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18.12.2020</a:t>
            </a:r>
            <a:r>
              <a:rPr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№ </a:t>
            </a:r>
            <a:r>
              <a:rPr lang="ru-RU"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605-75</a:t>
            </a:r>
            <a:endParaRPr sz="1600" dirty="0">
              <a:latin typeface="Century Gothic" panose="020B0502020202020204" pitchFamily="34" charset="0"/>
              <a:cs typeface="Calibri"/>
            </a:endParaRPr>
          </a:p>
          <a:p>
            <a:pPr marL="376555" marR="6350" indent="-56515" algn="r">
              <a:lnSpc>
                <a:spcPct val="100000"/>
              </a:lnSpc>
            </a:pPr>
            <a:r>
              <a:rPr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«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О бюджете города </a:t>
            </a:r>
            <a:r>
              <a:rPr lang="ru-RU"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Невинномысска</a:t>
            </a:r>
            <a:r>
              <a:rPr sz="1600" spc="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на</a:t>
            </a:r>
            <a:r>
              <a:rPr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20</a:t>
            </a:r>
            <a:r>
              <a:rPr lang="ru-RU" sz="1600" spc="-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21</a:t>
            </a:r>
            <a:r>
              <a:rPr sz="1600" spc="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spc="-2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год</a:t>
            </a:r>
            <a:r>
              <a:rPr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и на плановый период 2022 и 2023 годов</a:t>
            </a:r>
            <a:r>
              <a:rPr sz="1600" spc="-15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», </a:t>
            </a:r>
            <a:r>
              <a:rPr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дополнительных</a:t>
            </a:r>
            <a:r>
              <a:rPr sz="1600" spc="-2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материалов</a:t>
            </a:r>
            <a:r>
              <a:rPr sz="1600" spc="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к</a:t>
            </a:r>
            <a:r>
              <a:rPr sz="1600" spc="-1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нему,</a:t>
            </a:r>
            <a:r>
              <a:rPr sz="1600" spc="5" dirty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60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а также муниципальных программ </a:t>
            </a:r>
            <a:r>
              <a:rPr lang="ru-RU" sz="1600" spc="-10" dirty="0" smtClean="0">
                <a:solidFill>
                  <a:srgbClr val="404040"/>
                </a:solidFill>
                <a:latin typeface="Century Gothic" panose="020B0502020202020204" pitchFamily="34" charset="0"/>
                <a:cs typeface="Calibri"/>
              </a:rPr>
              <a:t>города Невинномысска</a:t>
            </a:r>
            <a:r>
              <a:rPr sz="1600" spc="-10" dirty="0" smtClean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15847"/>
            <a:ext cx="7559040" cy="11956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2800" y="273557"/>
            <a:ext cx="45008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latin typeface="Century Gothic" panose="020B0502020202020204" pitchFamily="34" charset="0"/>
                <a:cs typeface="Segoe UI"/>
              </a:rPr>
              <a:t>Социальная поддержка граждан в городе Невинномысске»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85842" y="2605785"/>
            <a:ext cx="2697608" cy="1016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1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Ответственный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510"/>
              </a:lnSpc>
            </a:pPr>
            <a:r>
              <a:rPr sz="11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601980">
              <a:lnSpc>
                <a:spcPct val="80000"/>
              </a:lnSpc>
              <a:spcBef>
                <a:spcPts val="61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комитет по труду и социальной поддержке населения администрации города Невинномысска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85842" y="1136547"/>
            <a:ext cx="2456180" cy="138807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4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400" dirty="0">
              <a:latin typeface="Century Gothic" panose="020B0502020202020204" pitchFamily="34" charset="0"/>
              <a:cs typeface="Calibri"/>
            </a:endParaRPr>
          </a:p>
          <a:p>
            <a:pPr marL="12700" marR="239395">
              <a:lnSpc>
                <a:spcPct val="80000"/>
              </a:lnSpc>
              <a:spcBef>
                <a:spcPts val="61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Обеспечение надлежащего уровня и качества жизни нуждающихся в социальной поддержке граждан, проживающих на территории 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77339" y="1711451"/>
            <a:ext cx="1845945" cy="1743710"/>
            <a:chOff x="1577339" y="1711451"/>
            <a:chExt cx="1845945" cy="1743710"/>
          </a:xfrm>
        </p:grpSpPr>
        <p:sp>
          <p:nvSpPr>
            <p:cNvPr id="9" name="object 9"/>
            <p:cNvSpPr/>
            <p:nvPr/>
          </p:nvSpPr>
          <p:spPr>
            <a:xfrm>
              <a:off x="1626095" y="1760219"/>
              <a:ext cx="1797050" cy="1645920"/>
            </a:xfrm>
            <a:custGeom>
              <a:avLst/>
              <a:gdLst/>
              <a:ahLst/>
              <a:cxnLst/>
              <a:rect l="l" t="t" r="r" b="b"/>
              <a:pathLst>
                <a:path w="1797050" h="1645920">
                  <a:moveTo>
                    <a:pt x="976896" y="0"/>
                  </a:moveTo>
                  <a:lnTo>
                    <a:pt x="0" y="0"/>
                  </a:lnTo>
                  <a:lnTo>
                    <a:pt x="0" y="254508"/>
                  </a:lnTo>
                  <a:lnTo>
                    <a:pt x="976896" y="254508"/>
                  </a:lnTo>
                  <a:lnTo>
                    <a:pt x="976896" y="0"/>
                  </a:lnTo>
                  <a:close/>
                </a:path>
                <a:path w="1797050" h="1645920">
                  <a:moveTo>
                    <a:pt x="1281696" y="348996"/>
                  </a:moveTo>
                  <a:lnTo>
                    <a:pt x="0" y="348996"/>
                  </a:lnTo>
                  <a:lnTo>
                    <a:pt x="0" y="601980"/>
                  </a:lnTo>
                  <a:lnTo>
                    <a:pt x="1281696" y="601980"/>
                  </a:lnTo>
                  <a:lnTo>
                    <a:pt x="1281696" y="348996"/>
                  </a:lnTo>
                  <a:close/>
                </a:path>
                <a:path w="1797050" h="1645920">
                  <a:moveTo>
                    <a:pt x="1562112" y="696468"/>
                  </a:moveTo>
                  <a:lnTo>
                    <a:pt x="0" y="696468"/>
                  </a:lnTo>
                  <a:lnTo>
                    <a:pt x="0" y="949452"/>
                  </a:lnTo>
                  <a:lnTo>
                    <a:pt x="1562112" y="949452"/>
                  </a:lnTo>
                  <a:lnTo>
                    <a:pt x="1562112" y="696468"/>
                  </a:lnTo>
                  <a:close/>
                </a:path>
                <a:path w="1797050" h="1645920">
                  <a:moveTo>
                    <a:pt x="1684032" y="1043940"/>
                  </a:moveTo>
                  <a:lnTo>
                    <a:pt x="0" y="1043940"/>
                  </a:lnTo>
                  <a:lnTo>
                    <a:pt x="0" y="1296924"/>
                  </a:lnTo>
                  <a:lnTo>
                    <a:pt x="1684032" y="1296924"/>
                  </a:lnTo>
                  <a:lnTo>
                    <a:pt x="1684032" y="1043940"/>
                  </a:lnTo>
                  <a:close/>
                </a:path>
                <a:path w="1797050" h="1645920">
                  <a:moveTo>
                    <a:pt x="1796808" y="1391412"/>
                  </a:moveTo>
                  <a:lnTo>
                    <a:pt x="0" y="1391412"/>
                  </a:lnTo>
                  <a:lnTo>
                    <a:pt x="0" y="1645920"/>
                  </a:lnTo>
                  <a:lnTo>
                    <a:pt x="1796808" y="1645920"/>
                  </a:lnTo>
                  <a:lnTo>
                    <a:pt x="1796808" y="139141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77339" y="1714499"/>
              <a:ext cx="48895" cy="1737360"/>
            </a:xfrm>
            <a:custGeom>
              <a:avLst/>
              <a:gdLst/>
              <a:ahLst/>
              <a:cxnLst/>
              <a:rect l="l" t="t" r="r" b="b"/>
              <a:pathLst>
                <a:path w="48894" h="1737360">
                  <a:moveTo>
                    <a:pt x="48767" y="0"/>
                  </a:moveTo>
                  <a:lnTo>
                    <a:pt x="48767" y="1737359"/>
                  </a:lnTo>
                </a:path>
                <a:path w="48894" h="1737360">
                  <a:moveTo>
                    <a:pt x="0" y="0"/>
                  </a:moveTo>
                  <a:lnTo>
                    <a:pt x="48767" y="0"/>
                  </a:lnTo>
                </a:path>
                <a:path w="48894" h="1737360">
                  <a:moveTo>
                    <a:pt x="0" y="347472"/>
                  </a:moveTo>
                  <a:lnTo>
                    <a:pt x="48767" y="347472"/>
                  </a:lnTo>
                </a:path>
                <a:path w="48894" h="1737360">
                  <a:moveTo>
                    <a:pt x="0" y="694943"/>
                  </a:moveTo>
                  <a:lnTo>
                    <a:pt x="48767" y="694943"/>
                  </a:lnTo>
                </a:path>
                <a:path w="48894" h="1737360">
                  <a:moveTo>
                    <a:pt x="0" y="1042415"/>
                  </a:moveTo>
                  <a:lnTo>
                    <a:pt x="48767" y="1042415"/>
                  </a:lnTo>
                </a:path>
                <a:path w="48894" h="1737360">
                  <a:moveTo>
                    <a:pt x="0" y="1389887"/>
                  </a:moveTo>
                  <a:lnTo>
                    <a:pt x="48767" y="1389887"/>
                  </a:lnTo>
                </a:path>
                <a:path w="48894" h="1737360">
                  <a:moveTo>
                    <a:pt x="0" y="1737359"/>
                  </a:moveTo>
                  <a:lnTo>
                    <a:pt x="48767" y="1737359"/>
                  </a:lnTo>
                </a:path>
              </a:pathLst>
            </a:custGeom>
            <a:ln w="6096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961769" y="1774697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590,0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13914" y="2122423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695,5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4123" y="2470150"/>
            <a:ext cx="3752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789,5</a:t>
            </a:r>
            <a:r>
              <a:rPr sz="1200" b="1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5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200" b="1" spc="5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200" b="1" dirty="0" smtClean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5717" y="281800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773,3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72105" y="3165728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778,7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5837" y="1677161"/>
            <a:ext cx="562305" cy="17312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>
              <a:lnSpc>
                <a:spcPts val="1310"/>
              </a:lnSpc>
              <a:spcBef>
                <a:spcPts val="100"/>
              </a:spcBef>
            </a:pP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2019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9685">
              <a:lnSpc>
                <a:spcPts val="1310"/>
              </a:lnSpc>
            </a:pPr>
            <a:r>
              <a:rPr sz="1000" b="1" dirty="0">
                <a:latin typeface="Century Gothic" panose="020B0502020202020204" pitchFamily="34" charset="0"/>
                <a:cs typeface="Calibri"/>
              </a:rPr>
              <a:t>(ф</a:t>
            </a:r>
            <a:r>
              <a:rPr sz="1000" b="1" spc="-5" dirty="0">
                <a:latin typeface="Century Gothic" panose="020B0502020202020204" pitchFamily="34" charset="0"/>
                <a:cs typeface="Calibri"/>
              </a:rPr>
              <a:t>а</a:t>
            </a:r>
            <a:r>
              <a:rPr sz="1000" b="1" spc="-10" dirty="0">
                <a:latin typeface="Century Gothic" panose="020B0502020202020204" pitchFamily="34" charset="0"/>
                <a:cs typeface="Calibri"/>
              </a:rPr>
              <a:t>к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т)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45720">
              <a:lnSpc>
                <a:spcPts val="1310"/>
              </a:lnSpc>
              <a:spcBef>
                <a:spcPts val="120"/>
              </a:spcBef>
            </a:pP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2020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310"/>
              </a:lnSpc>
            </a:pPr>
            <a:r>
              <a:rPr sz="1000" b="1" dirty="0">
                <a:latin typeface="Century Gothic" panose="020B0502020202020204" pitchFamily="34" charset="0"/>
                <a:cs typeface="Calibri"/>
              </a:rPr>
              <a:t>(</a:t>
            </a:r>
            <a:r>
              <a:rPr sz="1000" b="1" spc="-10" dirty="0">
                <a:latin typeface="Century Gothic" panose="020B0502020202020204" pitchFamily="34" charset="0"/>
                <a:cs typeface="Calibri"/>
              </a:rPr>
              <a:t>п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л</a:t>
            </a:r>
            <a:r>
              <a:rPr sz="1000" b="1" spc="-5" dirty="0">
                <a:latin typeface="Century Gothic" panose="020B0502020202020204" pitchFamily="34" charset="0"/>
                <a:cs typeface="Calibri"/>
              </a:rPr>
              <a:t>а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н)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45720">
              <a:lnSpc>
                <a:spcPts val="1310"/>
              </a:lnSpc>
              <a:spcBef>
                <a:spcPts val="120"/>
              </a:spcBef>
            </a:pP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2021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310"/>
              </a:lnSpc>
            </a:pPr>
            <a:r>
              <a:rPr sz="1000" b="1" dirty="0">
                <a:latin typeface="Century Gothic" panose="020B0502020202020204" pitchFamily="34" charset="0"/>
                <a:cs typeface="Calibri"/>
              </a:rPr>
              <a:t>(</a:t>
            </a:r>
            <a:r>
              <a:rPr sz="1000" b="1" spc="-10" dirty="0">
                <a:latin typeface="Century Gothic" panose="020B0502020202020204" pitchFamily="34" charset="0"/>
                <a:cs typeface="Calibri"/>
              </a:rPr>
              <a:t>п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л</a:t>
            </a:r>
            <a:r>
              <a:rPr sz="1000" b="1" spc="-5" dirty="0">
                <a:latin typeface="Century Gothic" panose="020B0502020202020204" pitchFamily="34" charset="0"/>
                <a:cs typeface="Calibri"/>
              </a:rPr>
              <a:t>а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н)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45720">
              <a:lnSpc>
                <a:spcPts val="1310"/>
              </a:lnSpc>
              <a:spcBef>
                <a:spcPts val="120"/>
              </a:spcBef>
            </a:pP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2022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310"/>
              </a:lnSpc>
            </a:pPr>
            <a:r>
              <a:rPr sz="1000" b="1" dirty="0">
                <a:latin typeface="Century Gothic" panose="020B0502020202020204" pitchFamily="34" charset="0"/>
                <a:cs typeface="Calibri"/>
              </a:rPr>
              <a:t>(</a:t>
            </a:r>
            <a:r>
              <a:rPr sz="1000" b="1" spc="-10" dirty="0">
                <a:latin typeface="Century Gothic" panose="020B0502020202020204" pitchFamily="34" charset="0"/>
                <a:cs typeface="Calibri"/>
              </a:rPr>
              <a:t>п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лан)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45720">
              <a:lnSpc>
                <a:spcPts val="1310"/>
              </a:lnSpc>
              <a:spcBef>
                <a:spcPts val="125"/>
              </a:spcBef>
            </a:pPr>
            <a:r>
              <a:rPr lang="ru-RU" sz="1000" b="1" dirty="0" smtClean="0">
                <a:latin typeface="Century Gothic" panose="020B0502020202020204" pitchFamily="34" charset="0"/>
                <a:cs typeface="Calibri"/>
              </a:rPr>
              <a:t>2023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310"/>
              </a:lnSpc>
            </a:pPr>
            <a:r>
              <a:rPr sz="1000" b="1" dirty="0">
                <a:latin typeface="Century Gothic" panose="020B0502020202020204" pitchFamily="34" charset="0"/>
                <a:cs typeface="Calibri"/>
              </a:rPr>
              <a:t>(</a:t>
            </a:r>
            <a:r>
              <a:rPr sz="1000" b="1" spc="-10" dirty="0">
                <a:latin typeface="Century Gothic" panose="020B0502020202020204" pitchFamily="34" charset="0"/>
                <a:cs typeface="Calibri"/>
              </a:rPr>
              <a:t>п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л</a:t>
            </a:r>
            <a:r>
              <a:rPr sz="1000" b="1" spc="-5" dirty="0">
                <a:latin typeface="Century Gothic" panose="020B0502020202020204" pitchFamily="34" charset="0"/>
                <a:cs typeface="Calibri"/>
              </a:rPr>
              <a:t>а</a:t>
            </a:r>
            <a:r>
              <a:rPr sz="1000" b="1" dirty="0">
                <a:latin typeface="Century Gothic" panose="020B0502020202020204" pitchFamily="34" charset="0"/>
                <a:cs typeface="Calibri"/>
              </a:rPr>
              <a:t>н)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159" y="1166621"/>
            <a:ext cx="3151505" cy="4878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Объем</a:t>
            </a:r>
            <a:r>
              <a:rPr sz="1200" b="1" spc="-2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финансового</a:t>
            </a:r>
            <a:r>
              <a:rPr sz="1200" b="1" spc="-3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обеспечения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80000"/>
              </a:lnSpc>
              <a:spcBef>
                <a:spcPts val="145"/>
              </a:spcBef>
            </a:pPr>
            <a:r>
              <a:rPr sz="1200" b="1" spc="-5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(</a:t>
            </a:r>
            <a:r>
              <a:rPr lang="ru-RU" sz="1200" b="1" spc="-5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за счет средств краевого и федерального бюджетов</a:t>
            </a:r>
            <a:r>
              <a:rPr sz="1200" b="1" spc="-10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), </a:t>
            </a:r>
            <a:r>
              <a:rPr sz="1200" b="1" spc="-260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200" b="1" spc="-2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780" y="6565518"/>
            <a:ext cx="3130469" cy="72648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40005" marR="5080" indent="-27940" algn="ctr">
              <a:lnSpc>
                <a:spcPct val="80000"/>
              </a:lnSpc>
              <a:spcBef>
                <a:spcPts val="385"/>
              </a:spcBef>
            </a:pPr>
            <a:r>
              <a:rPr lang="ru-RU" sz="1100" spc="-10" dirty="0" smtClean="0">
                <a:latin typeface="Century Gothic" panose="020B0502020202020204" pitchFamily="34" charset="0"/>
                <a:cs typeface="Calibri"/>
              </a:rPr>
              <a:t>Численность семей, получивших финансовую поддержку при рождении детей, в соответствии с законодательством Российской Федерации и Ставропольского края </a:t>
            </a:r>
            <a:r>
              <a:rPr sz="1100" spc="-5" dirty="0" smtClean="0">
                <a:latin typeface="Century Gothic" panose="020B0502020202020204" pitchFamily="34" charset="0"/>
                <a:cs typeface="Calibri"/>
              </a:rPr>
              <a:t>, </a:t>
            </a:r>
            <a:r>
              <a:rPr lang="ru-RU" sz="1100" spc="-10" dirty="0" smtClean="0">
                <a:latin typeface="Century Gothic" panose="020B0502020202020204" pitchFamily="34" charset="0"/>
                <a:cs typeface="Calibri"/>
              </a:rPr>
              <a:t>семьи</a:t>
            </a:r>
            <a:r>
              <a:rPr sz="1100" spc="-10" dirty="0" smtClean="0">
                <a:latin typeface="Century Gothic" panose="020B0502020202020204" pitchFamily="34" charset="0"/>
                <a:cs typeface="Calibri"/>
              </a:rPr>
              <a:t>.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10390" y="7668767"/>
            <a:ext cx="229489" cy="182552"/>
          </a:xfrm>
          <a:custGeom>
            <a:avLst/>
            <a:gdLst/>
            <a:ahLst/>
            <a:cxnLst/>
            <a:rect l="l" t="t" r="r" b="b"/>
            <a:pathLst>
              <a:path w="190500" h="228600">
                <a:moveTo>
                  <a:pt x="0" y="0"/>
                </a:moveTo>
                <a:lnTo>
                  <a:pt x="190500" y="0"/>
                </a:lnTo>
                <a:lnTo>
                  <a:pt x="1905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87467" y="7530892"/>
            <a:ext cx="190499" cy="302975"/>
          </a:xfrm>
          <a:custGeom>
            <a:avLst/>
            <a:gdLst/>
            <a:ahLst/>
            <a:cxnLst/>
            <a:rect l="l" t="t" r="r" b="b"/>
            <a:pathLst>
              <a:path w="190500" h="165100">
                <a:moveTo>
                  <a:pt x="0" y="0"/>
                </a:moveTo>
                <a:lnTo>
                  <a:pt x="190500" y="0"/>
                </a:lnTo>
                <a:lnTo>
                  <a:pt x="190500" y="164592"/>
                </a:lnTo>
                <a:lnTo>
                  <a:pt x="0" y="16459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66002" y="7530892"/>
            <a:ext cx="192025" cy="302975"/>
          </a:xfrm>
          <a:custGeom>
            <a:avLst/>
            <a:gdLst/>
            <a:ahLst/>
            <a:cxnLst/>
            <a:rect l="l" t="t" r="r" b="b"/>
            <a:pathLst>
              <a:path w="190500" h="165100">
                <a:moveTo>
                  <a:pt x="0" y="0"/>
                </a:moveTo>
                <a:lnTo>
                  <a:pt x="190500" y="0"/>
                </a:lnTo>
                <a:lnTo>
                  <a:pt x="190500" y="164592"/>
                </a:lnTo>
                <a:lnTo>
                  <a:pt x="0" y="16459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44540" y="7550784"/>
            <a:ext cx="171701" cy="283083"/>
          </a:xfrm>
          <a:custGeom>
            <a:avLst/>
            <a:gdLst/>
            <a:ahLst/>
            <a:cxnLst/>
            <a:rect l="l" t="t" r="r" b="b"/>
            <a:pathLst>
              <a:path w="190500" h="165100">
                <a:moveTo>
                  <a:pt x="0" y="0"/>
                </a:moveTo>
                <a:lnTo>
                  <a:pt x="190500" y="0"/>
                </a:lnTo>
                <a:lnTo>
                  <a:pt x="190500" y="164592"/>
                </a:lnTo>
                <a:lnTo>
                  <a:pt x="0" y="16459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21553" y="7559260"/>
            <a:ext cx="171766" cy="274607"/>
          </a:xfrm>
          <a:custGeom>
            <a:avLst/>
            <a:gdLst/>
            <a:ahLst/>
            <a:cxnLst/>
            <a:rect l="l" t="t" r="r" b="b"/>
            <a:pathLst>
              <a:path w="192404" h="165100">
                <a:moveTo>
                  <a:pt x="0" y="0"/>
                </a:moveTo>
                <a:lnTo>
                  <a:pt x="192024" y="0"/>
                </a:lnTo>
                <a:lnTo>
                  <a:pt x="192024" y="164592"/>
                </a:lnTo>
                <a:lnTo>
                  <a:pt x="0" y="16459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334636" y="7357109"/>
            <a:ext cx="34290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491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44669" y="7314608"/>
            <a:ext cx="177800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90855" algn="l"/>
                <a:tab pos="969010" algn="l"/>
                <a:tab pos="1447800" algn="l"/>
              </a:tabLst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1 046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1 046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1 035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1 035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29429" y="7868157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03394" y="7868157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81929" y="7868157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60465" y="7868157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39002" y="7868157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4348" y="7169894"/>
            <a:ext cx="2789680" cy="972061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-1270" algn="ctr">
              <a:lnSpc>
                <a:spcPts val="1150"/>
              </a:lnSpc>
              <a:spcBef>
                <a:spcPts val="380"/>
              </a:spcBef>
            </a:pPr>
            <a:r>
              <a:rPr lang="ru-RU" sz="1100" spc="-10" dirty="0" smtClean="0">
                <a:latin typeface="Century Gothic" panose="020B0502020202020204" pitchFamily="34" charset="0"/>
                <a:cs typeface="Calibri"/>
              </a:rPr>
              <a:t>Численность граждан, которым предоставлены меры социальной поддержки в соответствии с законодательством Российской Федерации и законодательством Ставропольского края</a:t>
            </a:r>
            <a:r>
              <a:rPr sz="1100" spc="-10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100" spc="-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чел.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0959" y="8461310"/>
            <a:ext cx="41465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49 737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25619" y="8277780"/>
            <a:ext cx="57452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50 916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047113" y="8406868"/>
            <a:ext cx="41402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50 074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27167" y="8846218"/>
            <a:ext cx="41402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45 908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26743" y="8829173"/>
            <a:ext cx="41402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45 908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8800" y="9679025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41513" y="9679025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63050" y="9679025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61603" y="9663179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83140" y="9679025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87983" y="6926901"/>
            <a:ext cx="28536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Основные</a:t>
            </a:r>
            <a:r>
              <a:rPr sz="1200" b="1" spc="-4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целевые</a:t>
            </a:r>
            <a:r>
              <a:rPr sz="1200" b="1" spc="-2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показатели: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5259" y="10179811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82922" y="8445245"/>
            <a:ext cx="3042920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95"/>
              </a:lnSpc>
              <a:spcBef>
                <a:spcPts val="100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Численность детей-сирот и детей, оставшихся без попечения родителей, обеспеченных мерами социальной поддержки, чел.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31914" y="9201631"/>
            <a:ext cx="2609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240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18144" y="9222155"/>
            <a:ext cx="18446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0220" algn="l"/>
                <a:tab pos="969010" algn="l"/>
                <a:tab pos="1447800" algn="l"/>
              </a:tabLst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240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240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240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240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48047" y="9698532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922265" y="9698532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400547" y="9698532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79084" y="9698532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357620" y="9698532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4" name="object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20204"/>
              </p:ext>
            </p:extLst>
          </p:nvPr>
        </p:nvGraphicFramePr>
        <p:xfrm>
          <a:off x="244348" y="4105180"/>
          <a:ext cx="6797674" cy="228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5745"/>
                <a:gridCol w="1364615"/>
                <a:gridCol w="1446530"/>
                <a:gridCol w="1200784"/>
              </a:tblGrid>
              <a:tr h="530298">
                <a:tc>
                  <a:txBody>
                    <a:bodyPr/>
                    <a:lstStyle/>
                    <a:p>
                      <a:pPr marL="91440">
                        <a:lnSpc>
                          <a:spcPts val="1295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-202</a:t>
                      </a:r>
                      <a:r>
                        <a:rPr lang="ru-RU"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3</a:t>
                      </a:r>
                      <a:r>
                        <a:rPr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</a:t>
                      </a:r>
                      <a:r>
                        <a:rPr sz="1200" b="1" spc="-2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рамках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  <a:p>
                      <a:pPr marL="91440" marR="196850">
                        <a:lnSpc>
                          <a:spcPts val="1150"/>
                        </a:lnSpc>
                        <a:spcBef>
                          <a:spcPts val="135"/>
                        </a:spcBef>
                      </a:pP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реализация </a:t>
                      </a:r>
                      <a:r>
                        <a:rPr sz="12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</a:t>
                      </a:r>
                      <a:r>
                        <a:rPr sz="1200" b="1" spc="-3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мероприятий</a:t>
                      </a:r>
                      <a:r>
                        <a:rPr sz="12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2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marR="476250" algn="r">
                        <a:lnSpc>
                          <a:spcPct val="100000"/>
                        </a:lnSpc>
                      </a:pPr>
                      <a:r>
                        <a:rPr lang="ru-RU" sz="1400" b="1" spc="-5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pc="-5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400" b="1" spc="-5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2023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6471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91440" marR="187960">
                        <a:lnSpc>
                          <a:spcPct val="80000"/>
                        </a:lnSpc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Предоставление мер социальной поддержки</a:t>
                      </a:r>
                      <a:r>
                        <a:rPr sz="1200" spc="15" dirty="0" smtClean="0"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lang="ru-RU" sz="1200" spc="15" dirty="0" smtClean="0">
                          <a:latin typeface="Century Gothic" panose="020B0502020202020204" pitchFamily="34" charset="0"/>
                          <a:cs typeface="Calibri"/>
                        </a:rPr>
                        <a:t>и социальной помощи </a:t>
                      </a:r>
                      <a:r>
                        <a:rPr lang="ru-RU" sz="1200" spc="-15" dirty="0" smtClean="0">
                          <a:latin typeface="Century Gothic" panose="020B0502020202020204" pitchFamily="34" charset="0"/>
                          <a:cs typeface="Calibri"/>
                        </a:rPr>
                        <a:t>отдельным категориям граждан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45085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736,9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720,7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36893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726,0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8646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91440" marR="595630">
                        <a:lnSpc>
                          <a:spcPct val="80000"/>
                        </a:lnSpc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Опека детей-сирот и детей, оставшихся без попечения родителей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R="47625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18,9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18,9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R="34417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18,9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921828"/>
              </p:ext>
            </p:extLst>
          </p:nvPr>
        </p:nvGraphicFramePr>
        <p:xfrm>
          <a:off x="558842" y="8409753"/>
          <a:ext cx="3607244" cy="133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8" name="Диаграмма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941698"/>
              </p:ext>
            </p:extLst>
          </p:nvPr>
        </p:nvGraphicFramePr>
        <p:xfrm>
          <a:off x="4246175" y="9067867"/>
          <a:ext cx="2697258" cy="764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94078"/>
            <a:ext cx="7559040" cy="11956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568" y="280796"/>
            <a:ext cx="655675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latin typeface="Century Gothic" panose="020B0502020202020204" pitchFamily="34" charset="0"/>
                <a:cs typeface="Segoe UI"/>
              </a:rPr>
              <a:t>Развитие жилищно-коммунального хозяйства города Невинномысска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1774" y="5142378"/>
            <a:ext cx="1618235" cy="139525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61594">
              <a:lnSpc>
                <a:spcPts val="1150"/>
              </a:lnSpc>
              <a:spcBef>
                <a:spcPts val="380"/>
              </a:spcBef>
            </a:pPr>
            <a:r>
              <a:rPr sz="1000" b="1" spc="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ый 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исполнитель</a:t>
            </a:r>
            <a:r>
              <a:rPr sz="1000" b="1" spc="-10" dirty="0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:</a:t>
            </a:r>
            <a:endParaRPr lang="ru-RU" sz="1000" b="1" spc="-10" dirty="0" smtClean="0">
              <a:solidFill>
                <a:srgbClr val="FF902A"/>
              </a:solidFill>
              <a:latin typeface="Century Gothic" panose="020B0502020202020204" pitchFamily="34" charset="0"/>
              <a:cs typeface="Calibri"/>
            </a:endParaRPr>
          </a:p>
          <a:p>
            <a:pPr marL="12700" marR="61594">
              <a:lnSpc>
                <a:spcPts val="1150"/>
              </a:lnSpc>
              <a:spcBef>
                <a:spcPts val="380"/>
              </a:spcBef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295"/>
              </a:lnSpc>
            </a:pPr>
            <a:r>
              <a:rPr lang="ru-RU" sz="1000" dirty="0" smtClean="0">
                <a:latin typeface="Century Gothic" panose="020B0502020202020204" pitchFamily="34" charset="0"/>
                <a:cs typeface="Calibri"/>
              </a:rPr>
              <a:t>Управление жилищно-коммунального хозяйства администрации города Невинномысска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79503" y="978027"/>
            <a:ext cx="1792732" cy="399737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91440">
              <a:lnSpc>
                <a:spcPct val="80000"/>
              </a:lnSpc>
              <a:spcBef>
                <a:spcPts val="61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улучшение жилищных условий населения города, социальная поддержка населения города, </a:t>
            </a:r>
          </a:p>
          <a:p>
            <a:pPr marL="12700" marR="91440">
              <a:lnSpc>
                <a:spcPct val="80000"/>
              </a:lnSpc>
              <a:spcBef>
                <a:spcPts val="61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обеспечение экологической безопасности населения города, </a:t>
            </a:r>
          </a:p>
          <a:p>
            <a:pPr marL="12700" marR="91440">
              <a:lnSpc>
                <a:spcPct val="80000"/>
              </a:lnSpc>
              <a:spcBef>
                <a:spcPts val="61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развитие современной транспортной инфраструктуры города, </a:t>
            </a:r>
          </a:p>
          <a:p>
            <a:pPr marL="12700" marR="91440">
              <a:lnSpc>
                <a:spcPct val="80000"/>
              </a:lnSpc>
              <a:spcBef>
                <a:spcPts val="61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повышение уровня благоустройства территории города, </a:t>
            </a:r>
          </a:p>
          <a:p>
            <a:pPr marL="12700" marR="91440">
              <a:lnSpc>
                <a:spcPct val="80000"/>
              </a:lnSpc>
              <a:spcBef>
                <a:spcPts val="61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обеспечение устойчивого функционирования систем коммунальной инфраструктуры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9338" y="1607819"/>
            <a:ext cx="2521484" cy="283845"/>
            <a:chOff x="3069335" y="1607819"/>
            <a:chExt cx="2496549" cy="283845"/>
          </a:xfrm>
        </p:grpSpPr>
        <p:sp>
          <p:nvSpPr>
            <p:cNvPr id="10" name="object 10"/>
            <p:cNvSpPr/>
            <p:nvPr/>
          </p:nvSpPr>
          <p:spPr>
            <a:xfrm>
              <a:off x="3069335" y="1607819"/>
              <a:ext cx="771525" cy="283845"/>
            </a:xfrm>
            <a:custGeom>
              <a:avLst/>
              <a:gdLst/>
              <a:ahLst/>
              <a:cxnLst/>
              <a:rect l="l" t="t" r="r" b="b"/>
              <a:pathLst>
                <a:path w="771525" h="283844">
                  <a:moveTo>
                    <a:pt x="771143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771143" y="283464"/>
                  </a:lnTo>
                  <a:lnTo>
                    <a:pt x="771143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40612" y="1607819"/>
              <a:ext cx="2025272" cy="283845"/>
            </a:xfrm>
            <a:custGeom>
              <a:avLst/>
              <a:gdLst/>
              <a:ahLst/>
              <a:cxnLst/>
              <a:rect l="l" t="t" r="r" b="b"/>
              <a:pathLst>
                <a:path w="172720" h="283844">
                  <a:moveTo>
                    <a:pt x="172212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172212" y="283464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69336" y="1994915"/>
            <a:ext cx="2162682" cy="283845"/>
            <a:chOff x="3069336" y="1994915"/>
            <a:chExt cx="2162682" cy="283845"/>
          </a:xfrm>
        </p:grpSpPr>
        <p:sp>
          <p:nvSpPr>
            <p:cNvPr id="13" name="object 13"/>
            <p:cNvSpPr/>
            <p:nvPr/>
          </p:nvSpPr>
          <p:spPr>
            <a:xfrm>
              <a:off x="3069336" y="1994915"/>
              <a:ext cx="402198" cy="283845"/>
            </a:xfrm>
            <a:custGeom>
              <a:avLst/>
              <a:gdLst/>
              <a:ahLst/>
              <a:cxnLst/>
              <a:rect l="l" t="t" r="r" b="b"/>
              <a:pathLst>
                <a:path w="1900554" h="283844">
                  <a:moveTo>
                    <a:pt x="19004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1900427" y="283464"/>
                  </a:lnTo>
                  <a:lnTo>
                    <a:pt x="1900427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68661" y="1994915"/>
              <a:ext cx="1763357" cy="283845"/>
            </a:xfrm>
            <a:custGeom>
              <a:avLst/>
              <a:gdLst/>
              <a:ahLst/>
              <a:cxnLst/>
              <a:rect l="l" t="t" r="r" b="b"/>
              <a:pathLst>
                <a:path w="262254" h="283844">
                  <a:moveTo>
                    <a:pt x="2621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262127" y="283464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55251" y="1635884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174,4</a:t>
            </a:r>
            <a:endParaRPr sz="1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93376" y="2003804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161</a:t>
            </a:r>
            <a:r>
              <a:rPr sz="1200" b="1" spc="5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200" b="1" dirty="0" smtClean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32405" y="1627698"/>
            <a:ext cx="61188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1822,7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34590" y="2038092"/>
            <a:ext cx="48958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530,3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743" y="215036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25958" y="1495425"/>
            <a:ext cx="1449070" cy="101373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73660">
              <a:lnSpc>
                <a:spcPct val="80000"/>
              </a:lnSpc>
              <a:spcBef>
                <a:spcPts val="385"/>
              </a:spcBef>
            </a:pPr>
            <a:r>
              <a:rPr sz="10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Объем</a:t>
            </a:r>
            <a:r>
              <a:rPr sz="1000" b="1" spc="-6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финансового </a:t>
            </a:r>
            <a:r>
              <a:rPr sz="1000" b="1" spc="-254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обеспечения,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150"/>
              </a:lnSpc>
            </a:pPr>
            <a:r>
              <a:rPr sz="10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000" b="1" spc="-5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32080" marR="5080">
              <a:lnSpc>
                <a:spcPts val="1180"/>
              </a:lnSpc>
              <a:spcBef>
                <a:spcPts val="785"/>
              </a:spcBef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0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1000" spc="-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собственных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средств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бюджета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города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7743" y="281330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5440" y="2700654"/>
            <a:ext cx="1001394" cy="67005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ct val="81400"/>
              </a:lnSpc>
              <a:spcBef>
                <a:spcPts val="365"/>
              </a:spcBef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за счет средств краевого и федерального бюджетов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4190" y="7150066"/>
            <a:ext cx="3683635" cy="39408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-2540" algn="ctr">
              <a:lnSpc>
                <a:spcPct val="80000"/>
              </a:lnSpc>
              <a:spcBef>
                <a:spcPts val="385"/>
              </a:spcBef>
            </a:pPr>
            <a:r>
              <a:rPr lang="ru-RU" sz="1400" spc="-10" dirty="0" smtClean="0">
                <a:latin typeface="Century Gothic" panose="020B0502020202020204" pitchFamily="34" charset="0"/>
                <a:cs typeface="Calibri"/>
              </a:rPr>
              <a:t>Доля молодых семей, обеспеченных жильем в рамках программы,%</a:t>
            </a:r>
            <a:endParaRPr sz="14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0446" y="7855885"/>
            <a:ext cx="206603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4,2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73454" y="7760284"/>
            <a:ext cx="32308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34,4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060405" y="7718829"/>
            <a:ext cx="91626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2460" algn="l"/>
              </a:tabLst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36,1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36,2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64866" y="7652076"/>
            <a:ext cx="29956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36,3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0882" y="8197341"/>
            <a:ext cx="3695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25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2019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(факт)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375028" y="8197341"/>
            <a:ext cx="3822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2020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995297" y="8197341"/>
            <a:ext cx="382270" cy="29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615564" y="8197341"/>
            <a:ext cx="3822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2022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235832" y="8197341"/>
            <a:ext cx="3822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975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370959" y="6833107"/>
            <a:ext cx="2881630" cy="510396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94615" marR="86995" indent="-3175" algn="ctr">
              <a:lnSpc>
                <a:spcPts val="1150"/>
              </a:lnSpc>
              <a:spcBef>
                <a:spcPts val="380"/>
              </a:spcBef>
            </a:pPr>
            <a:r>
              <a:rPr lang="ru-RU" sz="1400" spc="-10" dirty="0" smtClean="0">
                <a:latin typeface="Century Gothic" panose="020B0502020202020204" pitchFamily="34" charset="0"/>
                <a:cs typeface="Calibri"/>
              </a:rPr>
              <a:t>Доля протяженности дорог, отвечающих нормативным требованиям, %</a:t>
            </a:r>
            <a:endParaRPr sz="14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81090" y="7503062"/>
            <a:ext cx="33648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80,9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12114" y="7360927"/>
            <a:ext cx="28902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82,8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38165" y="7360928"/>
            <a:ext cx="13487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1980" algn="l"/>
                <a:tab pos="1191895" algn="l"/>
              </a:tabLst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83,9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84,5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86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358132" y="8173973"/>
            <a:ext cx="369570" cy="29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25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2019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(факт)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4941823" y="8173973"/>
            <a:ext cx="382270" cy="29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2020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5531611" y="8173973"/>
            <a:ext cx="3822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6121400" y="8173973"/>
            <a:ext cx="3822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2022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6711188" y="8173973"/>
            <a:ext cx="3822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840133" y="8626920"/>
            <a:ext cx="4550410" cy="39408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13030" marR="5080" indent="-100965" algn="ctr">
              <a:lnSpc>
                <a:spcPct val="80000"/>
              </a:lnSpc>
              <a:spcBef>
                <a:spcPts val="385"/>
              </a:spcBef>
            </a:pPr>
            <a:r>
              <a:rPr lang="ru-RU" sz="1400" spc="-10" dirty="0" smtClean="0">
                <a:latin typeface="Century Gothic" panose="020B0502020202020204" pitchFamily="34" charset="0"/>
                <a:cs typeface="Calibri"/>
              </a:rPr>
              <a:t>Доля исправно функционирующих объектов благоустройства города,%</a:t>
            </a:r>
            <a:endParaRPr sz="14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691509" y="9009396"/>
            <a:ext cx="306323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96,5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210560" y="8992651"/>
            <a:ext cx="37870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96,8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950143" y="9023540"/>
            <a:ext cx="158146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8175" algn="l"/>
                <a:tab pos="1263650" algn="l"/>
              </a:tabLst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97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97,3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97,7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591180" y="9612274"/>
            <a:ext cx="3695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25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2019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(факт)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3210560" y="9612274"/>
            <a:ext cx="382270" cy="29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2020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3836289" y="9612274"/>
            <a:ext cx="382270" cy="29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4462017" y="9612274"/>
            <a:ext cx="382270" cy="29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2022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5087873" y="9612274"/>
            <a:ext cx="382270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45"/>
              </a:lnSpc>
              <a:spcBef>
                <a:spcPts val="105"/>
              </a:spcBef>
            </a:pPr>
            <a:r>
              <a:rPr lang="ru-RU" sz="1050" spc="5" dirty="0" smtClean="0"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45"/>
              </a:lnSpc>
            </a:pPr>
            <a:r>
              <a:rPr sz="1050" dirty="0">
                <a:latin typeface="Calibri"/>
                <a:cs typeface="Calibri"/>
              </a:rPr>
              <a:t>(план)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281431" y="6408800"/>
            <a:ext cx="336825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Основные</a:t>
            </a:r>
            <a:r>
              <a:rPr sz="1600" b="1" spc="-4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целевые</a:t>
            </a:r>
            <a:r>
              <a:rPr sz="1600" b="1" spc="-2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6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показатели:</a:t>
            </a:r>
            <a:endParaRPr sz="16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78612" y="10209682"/>
            <a:ext cx="23050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796542" y="1126235"/>
            <a:ext cx="1254125" cy="2504440"/>
          </a:xfrm>
          <a:custGeom>
            <a:avLst/>
            <a:gdLst/>
            <a:ahLst/>
            <a:cxnLst/>
            <a:rect l="l" t="t" r="r" b="b"/>
            <a:pathLst>
              <a:path w="1254125" h="2504440">
                <a:moveTo>
                  <a:pt x="667765" y="0"/>
                </a:moveTo>
                <a:lnTo>
                  <a:pt x="667765" y="2504058"/>
                </a:lnTo>
              </a:path>
              <a:path w="1254125" h="2504440">
                <a:moveTo>
                  <a:pt x="0" y="417449"/>
                </a:moveTo>
                <a:lnTo>
                  <a:pt x="1253744" y="417449"/>
                </a:lnTo>
              </a:path>
              <a:path w="1254125" h="2504440">
                <a:moveTo>
                  <a:pt x="0" y="834771"/>
                </a:moveTo>
                <a:lnTo>
                  <a:pt x="1253744" y="834771"/>
                </a:lnTo>
              </a:path>
              <a:path w="1254125" h="2504440">
                <a:moveTo>
                  <a:pt x="0" y="1252093"/>
                </a:moveTo>
                <a:lnTo>
                  <a:pt x="1253744" y="1252093"/>
                </a:lnTo>
              </a:path>
              <a:path w="1254125" h="2504440">
                <a:moveTo>
                  <a:pt x="0" y="1669415"/>
                </a:moveTo>
                <a:lnTo>
                  <a:pt x="1253744" y="1669415"/>
                </a:lnTo>
              </a:path>
              <a:path w="1254125" h="2504440">
                <a:moveTo>
                  <a:pt x="0" y="2086737"/>
                </a:moveTo>
                <a:lnTo>
                  <a:pt x="1253744" y="2086737"/>
                </a:lnTo>
              </a:path>
            </a:pathLst>
          </a:custGeom>
          <a:ln w="19050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2543682" y="1220215"/>
            <a:ext cx="3797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Всего</a:t>
            </a:r>
            <a:r>
              <a:rPr sz="1050" b="1" dirty="0">
                <a:latin typeface="Calibri"/>
                <a:cs typeface="Calibri"/>
              </a:rPr>
              <a:t>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940179" y="1573783"/>
            <a:ext cx="382905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340">
              <a:lnSpc>
                <a:spcPts val="1135"/>
              </a:lnSpc>
              <a:spcBef>
                <a:spcPts val="105"/>
              </a:spcBef>
            </a:pPr>
            <a:r>
              <a:rPr lang="ru-RU" sz="1050" b="1" spc="5" dirty="0" smtClean="0">
                <a:latin typeface="Calibri"/>
                <a:cs typeface="Calibri"/>
              </a:rPr>
              <a:t>2019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50" b="1" spc="-5" dirty="0">
                <a:latin typeface="Calibri"/>
                <a:cs typeface="Calibri"/>
              </a:rPr>
              <a:t>(</a:t>
            </a:r>
            <a:r>
              <a:rPr sz="1050" b="1" spc="-10" dirty="0">
                <a:latin typeface="Calibri"/>
                <a:cs typeface="Calibri"/>
              </a:rPr>
              <a:t>ф</a:t>
            </a:r>
            <a:r>
              <a:rPr sz="1050" b="1" spc="-5" dirty="0">
                <a:latin typeface="Calibri"/>
                <a:cs typeface="Calibri"/>
              </a:rPr>
              <a:t>а</a:t>
            </a:r>
            <a:r>
              <a:rPr sz="1050" b="1" dirty="0">
                <a:latin typeface="Calibri"/>
                <a:cs typeface="Calibri"/>
              </a:rPr>
              <a:t>к</a:t>
            </a:r>
            <a:r>
              <a:rPr sz="1050" b="1" spc="-5" dirty="0">
                <a:latin typeface="Calibri"/>
                <a:cs typeface="Calibri"/>
              </a:rPr>
              <a:t>т</a:t>
            </a:r>
            <a:r>
              <a:rPr sz="1050" b="1" dirty="0">
                <a:latin typeface="Calibri"/>
                <a:cs typeface="Calibri"/>
              </a:rPr>
              <a:t>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590038" y="1637791"/>
            <a:ext cx="40779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1197,1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937130" y="1991105"/>
            <a:ext cx="389255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515">
              <a:lnSpc>
                <a:spcPts val="1135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2020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50" b="1" spc="-5" dirty="0">
                <a:latin typeface="Calibri"/>
                <a:cs typeface="Calibri"/>
              </a:rPr>
              <a:t>(план)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590038" y="2055114"/>
            <a:ext cx="33401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692,1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937130" y="2408681"/>
            <a:ext cx="389255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515">
              <a:lnSpc>
                <a:spcPts val="1135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50" b="1" spc="-5" dirty="0">
                <a:latin typeface="Calibri"/>
                <a:cs typeface="Calibri"/>
              </a:rPr>
              <a:t>(план)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590038" y="2472690"/>
            <a:ext cx="33401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596,2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937130" y="2825877"/>
            <a:ext cx="389255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515">
              <a:lnSpc>
                <a:spcPts val="1135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2022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50" b="1" spc="-5" dirty="0">
                <a:latin typeface="Calibri"/>
                <a:cs typeface="Calibri"/>
              </a:rPr>
              <a:t>(план)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590038" y="2889884"/>
            <a:ext cx="33401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153,6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937130" y="3243198"/>
            <a:ext cx="389255" cy="295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515">
              <a:lnSpc>
                <a:spcPts val="1135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ts val="1135"/>
              </a:lnSpc>
            </a:pPr>
            <a:r>
              <a:rPr sz="1050" b="1" spc="-5" dirty="0">
                <a:latin typeface="Calibri"/>
                <a:cs typeface="Calibri"/>
              </a:rPr>
              <a:t>(план)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625088" y="3307206"/>
            <a:ext cx="37274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150,5</a:t>
            </a:r>
            <a:endParaRPr sz="1050" dirty="0">
              <a:latin typeface="Calibri"/>
              <a:cs typeface="Calibri"/>
            </a:endParaRPr>
          </a:p>
        </p:txBody>
      </p:sp>
      <p:graphicFrame>
        <p:nvGraphicFramePr>
          <p:cNvPr id="76" name="object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392930"/>
              </p:ext>
            </p:extLst>
          </p:nvPr>
        </p:nvGraphicFramePr>
        <p:xfrm>
          <a:off x="196253" y="3857625"/>
          <a:ext cx="5290820" cy="23944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835"/>
                <a:gridCol w="895350"/>
                <a:gridCol w="854710"/>
                <a:gridCol w="796925"/>
              </a:tblGrid>
              <a:tr h="385942">
                <a:tc>
                  <a:txBody>
                    <a:bodyPr/>
                    <a:lstStyle/>
                    <a:p>
                      <a:pPr marL="91440">
                        <a:lnSpc>
                          <a:spcPts val="1295"/>
                        </a:lnSpc>
                        <a:spcBef>
                          <a:spcPts val="25"/>
                        </a:spcBef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23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</a:t>
                      </a:r>
                      <a:r>
                        <a:rPr sz="1000" b="1" spc="-2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рамках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  <a:p>
                      <a:pPr marL="91440" marR="154940">
                        <a:lnSpc>
                          <a:spcPct val="80000"/>
                        </a:lnSpc>
                        <a:spcBef>
                          <a:spcPts val="145"/>
                        </a:spcBef>
                      </a:pP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реализация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</a:t>
                      </a:r>
                      <a:r>
                        <a:rPr sz="1000" b="1" spc="-3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мероприятий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175" marB="0"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1935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000" b="1" spc="-5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2021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0979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000" b="1" spc="-5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2022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000" b="1" spc="-5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2023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589009">
                <a:tc>
                  <a:txBody>
                    <a:bodyPr/>
                    <a:lstStyle/>
                    <a:p>
                      <a:pPr marL="91440" marR="357505">
                        <a:lnSpc>
                          <a:spcPts val="1150"/>
                        </a:lnSpc>
                        <a:spcBef>
                          <a:spcPts val="305"/>
                        </a:spcBef>
                      </a:pPr>
                      <a:r>
                        <a:rPr lang="ru-RU" sz="1000" spc="-5" dirty="0" smtClean="0">
                          <a:latin typeface="Century Gothic" panose="020B0502020202020204" pitchFamily="34" charset="0"/>
                          <a:cs typeface="Calibri"/>
                        </a:rPr>
                        <a:t>Реконструкция объекта «Путепровод» по улице Гагарина через железную дорогу в городе Невинномысске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735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16535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0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372,2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5745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384903">
                <a:tc>
                  <a:txBody>
                    <a:bodyPr/>
                    <a:lstStyle/>
                    <a:p>
                      <a:pPr marL="91440" marR="207010">
                        <a:lnSpc>
                          <a:spcPts val="1150"/>
                        </a:lnSpc>
                        <a:spcBef>
                          <a:spcPts val="310"/>
                        </a:spcBef>
                      </a:pPr>
                      <a:r>
                        <a:rPr lang="ru-RU" sz="1000" spc="-5" dirty="0" smtClean="0">
                          <a:latin typeface="Century Gothic" panose="020B0502020202020204" pitchFamily="34" charset="0"/>
                          <a:cs typeface="Calibri"/>
                        </a:rPr>
                        <a:t>Организация благоустройства территории города Невинномысска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9370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16535" algn="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0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45,7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67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1615" algn="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0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44,3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67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0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43,3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67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339099">
                <a:tc>
                  <a:txBody>
                    <a:bodyPr/>
                    <a:lstStyle/>
                    <a:p>
                      <a:pPr marL="91440" marR="501015">
                        <a:lnSpc>
                          <a:spcPct val="80000"/>
                        </a:lnSpc>
                        <a:spcBef>
                          <a:spcPts val="320"/>
                        </a:spcBef>
                      </a:pPr>
                      <a:r>
                        <a:rPr lang="ru-RU" sz="1000" spc="-5" dirty="0" smtClean="0">
                          <a:latin typeface="Century Gothic" panose="020B0502020202020204" pitchFamily="34" charset="0"/>
                          <a:cs typeface="Calibri"/>
                        </a:rPr>
                        <a:t>Обеспечение жильем молодых семей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640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 smtClean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216535" algn="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6,4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 smtClean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245745" algn="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2,7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3,7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265">
                <a:tc>
                  <a:txBody>
                    <a:bodyPr/>
                    <a:lstStyle/>
                    <a:p>
                      <a:pPr marL="91440" marR="501015">
                        <a:lnSpc>
                          <a:spcPct val="80000"/>
                        </a:lnSpc>
                        <a:spcBef>
                          <a:spcPts val="320"/>
                        </a:spcBef>
                      </a:pPr>
                      <a:r>
                        <a:rPr lang="ru-RU" sz="1000" dirty="0" smtClean="0">
                          <a:latin typeface="Century Gothic" panose="020B0502020202020204" pitchFamily="34" charset="0"/>
                          <a:cs typeface="Calibri"/>
                        </a:rPr>
                        <a:t>Мероприятия в области энергосбережения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640" marB="0">
                    <a:lnR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 smtClean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216535" algn="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25,6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35" marB="0">
                    <a:lnL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 smtClean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245745" algn="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25,6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35" marB="0">
                    <a:lnL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25,6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635" marB="0">
                    <a:lnL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77" name="object 77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8" name="object 12"/>
          <p:cNvGrpSpPr/>
          <p:nvPr/>
        </p:nvGrpSpPr>
        <p:grpSpPr>
          <a:xfrm>
            <a:off x="3072956" y="2445853"/>
            <a:ext cx="1587435" cy="283845"/>
            <a:chOff x="3069336" y="1994915"/>
            <a:chExt cx="2162682" cy="283845"/>
          </a:xfrm>
        </p:grpSpPr>
        <p:sp>
          <p:nvSpPr>
            <p:cNvPr id="79" name="object 13"/>
            <p:cNvSpPr/>
            <p:nvPr/>
          </p:nvSpPr>
          <p:spPr>
            <a:xfrm>
              <a:off x="3069336" y="1994915"/>
              <a:ext cx="402198" cy="283845"/>
            </a:xfrm>
            <a:custGeom>
              <a:avLst/>
              <a:gdLst/>
              <a:ahLst/>
              <a:cxnLst/>
              <a:rect l="l" t="t" r="r" b="b"/>
              <a:pathLst>
                <a:path w="1900554" h="283844">
                  <a:moveTo>
                    <a:pt x="19004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1900427" y="283464"/>
                  </a:lnTo>
                  <a:lnTo>
                    <a:pt x="1900427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4"/>
            <p:cNvSpPr/>
            <p:nvPr/>
          </p:nvSpPr>
          <p:spPr>
            <a:xfrm>
              <a:off x="3468661" y="1994915"/>
              <a:ext cx="1763357" cy="283845"/>
            </a:xfrm>
            <a:custGeom>
              <a:avLst/>
              <a:gdLst/>
              <a:ahLst/>
              <a:cxnLst/>
              <a:rect l="l" t="t" r="r" b="b"/>
              <a:pathLst>
                <a:path w="262254" h="283844">
                  <a:moveTo>
                    <a:pt x="2621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262127" y="283464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17"/>
          <p:cNvSpPr txBox="1"/>
          <p:nvPr/>
        </p:nvSpPr>
        <p:spPr>
          <a:xfrm>
            <a:off x="3114865" y="2484758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160,3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2" name="object 19"/>
          <p:cNvSpPr txBox="1"/>
          <p:nvPr/>
        </p:nvSpPr>
        <p:spPr>
          <a:xfrm>
            <a:off x="3839467" y="2479083"/>
            <a:ext cx="48958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435,9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3" name="object 19"/>
          <p:cNvSpPr txBox="1"/>
          <p:nvPr/>
        </p:nvSpPr>
        <p:spPr>
          <a:xfrm>
            <a:off x="4086990" y="2190492"/>
            <a:ext cx="48958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530,3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84" name="object 12"/>
          <p:cNvGrpSpPr/>
          <p:nvPr/>
        </p:nvGrpSpPr>
        <p:grpSpPr>
          <a:xfrm>
            <a:off x="3065718" y="2876359"/>
            <a:ext cx="589086" cy="283845"/>
            <a:chOff x="3069336" y="1994915"/>
            <a:chExt cx="2162682" cy="283845"/>
          </a:xfrm>
        </p:grpSpPr>
        <p:sp>
          <p:nvSpPr>
            <p:cNvPr id="85" name="object 13"/>
            <p:cNvSpPr/>
            <p:nvPr/>
          </p:nvSpPr>
          <p:spPr>
            <a:xfrm>
              <a:off x="3069336" y="1994915"/>
              <a:ext cx="402198" cy="283845"/>
            </a:xfrm>
            <a:custGeom>
              <a:avLst/>
              <a:gdLst/>
              <a:ahLst/>
              <a:cxnLst/>
              <a:rect l="l" t="t" r="r" b="b"/>
              <a:pathLst>
                <a:path w="1900554" h="283844">
                  <a:moveTo>
                    <a:pt x="19004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1900427" y="283464"/>
                  </a:lnTo>
                  <a:lnTo>
                    <a:pt x="1900427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4"/>
            <p:cNvSpPr/>
            <p:nvPr/>
          </p:nvSpPr>
          <p:spPr>
            <a:xfrm>
              <a:off x="3468661" y="1994915"/>
              <a:ext cx="1763357" cy="283845"/>
            </a:xfrm>
            <a:custGeom>
              <a:avLst/>
              <a:gdLst/>
              <a:ahLst/>
              <a:cxnLst/>
              <a:rect l="l" t="t" r="r" b="b"/>
              <a:pathLst>
                <a:path w="262254" h="283844">
                  <a:moveTo>
                    <a:pt x="2621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262127" y="283464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17"/>
          <p:cNvSpPr txBox="1"/>
          <p:nvPr/>
        </p:nvSpPr>
        <p:spPr>
          <a:xfrm>
            <a:off x="3039361" y="290469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5,4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8" name="object 19"/>
          <p:cNvSpPr txBox="1"/>
          <p:nvPr/>
        </p:nvSpPr>
        <p:spPr>
          <a:xfrm>
            <a:off x="3798369" y="2909108"/>
            <a:ext cx="48958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B050"/>
                </a:solidFill>
                <a:latin typeface="Calibri"/>
                <a:cs typeface="Calibri"/>
              </a:rPr>
              <a:t>148,2</a:t>
            </a:r>
            <a:endParaRPr sz="12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grpSp>
        <p:nvGrpSpPr>
          <p:cNvPr id="89" name="object 12"/>
          <p:cNvGrpSpPr/>
          <p:nvPr/>
        </p:nvGrpSpPr>
        <p:grpSpPr>
          <a:xfrm>
            <a:off x="3060600" y="3306986"/>
            <a:ext cx="589086" cy="283845"/>
            <a:chOff x="3069336" y="1994915"/>
            <a:chExt cx="2162682" cy="283845"/>
          </a:xfrm>
        </p:grpSpPr>
        <p:sp>
          <p:nvSpPr>
            <p:cNvPr id="90" name="object 13"/>
            <p:cNvSpPr/>
            <p:nvPr/>
          </p:nvSpPr>
          <p:spPr>
            <a:xfrm>
              <a:off x="3069336" y="1994915"/>
              <a:ext cx="402198" cy="283845"/>
            </a:xfrm>
            <a:custGeom>
              <a:avLst/>
              <a:gdLst/>
              <a:ahLst/>
              <a:cxnLst/>
              <a:rect l="l" t="t" r="r" b="b"/>
              <a:pathLst>
                <a:path w="1900554" h="283844">
                  <a:moveTo>
                    <a:pt x="19004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1900427" y="283464"/>
                  </a:lnTo>
                  <a:lnTo>
                    <a:pt x="1900427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14"/>
            <p:cNvSpPr/>
            <p:nvPr/>
          </p:nvSpPr>
          <p:spPr>
            <a:xfrm>
              <a:off x="3468661" y="1994915"/>
              <a:ext cx="1763357" cy="283845"/>
            </a:xfrm>
            <a:custGeom>
              <a:avLst/>
              <a:gdLst/>
              <a:ahLst/>
              <a:cxnLst/>
              <a:rect l="l" t="t" r="r" b="b"/>
              <a:pathLst>
                <a:path w="262254" h="283844">
                  <a:moveTo>
                    <a:pt x="262127" y="0"/>
                  </a:moveTo>
                  <a:lnTo>
                    <a:pt x="0" y="0"/>
                  </a:lnTo>
                  <a:lnTo>
                    <a:pt x="0" y="283464"/>
                  </a:lnTo>
                  <a:lnTo>
                    <a:pt x="262127" y="283464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17"/>
          <p:cNvSpPr txBox="1"/>
          <p:nvPr/>
        </p:nvSpPr>
        <p:spPr>
          <a:xfrm>
            <a:off x="3082792" y="3355633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6,4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3" name="object 19"/>
          <p:cNvSpPr txBox="1"/>
          <p:nvPr/>
        </p:nvSpPr>
        <p:spPr>
          <a:xfrm>
            <a:off x="3772311" y="3378301"/>
            <a:ext cx="48958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B050"/>
                </a:solidFill>
                <a:latin typeface="Calibri"/>
                <a:cs typeface="Calibri"/>
              </a:rPr>
              <a:t>144,1</a:t>
            </a:r>
            <a:endParaRPr sz="12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graphicFrame>
        <p:nvGraphicFramePr>
          <p:cNvPr id="94" name="Диаграмма 9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147209"/>
              </p:ext>
            </p:extLst>
          </p:nvPr>
        </p:nvGraphicFramePr>
        <p:xfrm>
          <a:off x="576853" y="7781163"/>
          <a:ext cx="3251162" cy="51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5" name="Диаграмма 9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514869"/>
              </p:ext>
            </p:extLst>
          </p:nvPr>
        </p:nvGraphicFramePr>
        <p:xfrm>
          <a:off x="4115338" y="7464618"/>
          <a:ext cx="3214815" cy="78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6" name="Диаграмма 9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461002"/>
              </p:ext>
            </p:extLst>
          </p:nvPr>
        </p:nvGraphicFramePr>
        <p:xfrm>
          <a:off x="2287356" y="9090970"/>
          <a:ext cx="3492147" cy="63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91498"/>
            <a:ext cx="7559040" cy="11925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80303" y="1541569"/>
            <a:ext cx="2082800" cy="235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295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386080" algn="just">
              <a:lnSpc>
                <a:spcPts val="1150"/>
              </a:lnSpc>
              <a:spcBef>
                <a:spcPts val="13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увеличение к концу 2024 года доли автомобильных дорог общего пользования местного значения города, включенных в состав Ставропольской агломерации;</a:t>
            </a:r>
          </a:p>
          <a:p>
            <a:pPr marL="12700" marR="386080" algn="just">
              <a:lnSpc>
                <a:spcPts val="1150"/>
              </a:lnSpc>
              <a:spcBef>
                <a:spcPts val="13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снижение к концу 2024 года количества мест концентрации дорожно-транспортных </a:t>
            </a: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происшествий.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0261" y="8316219"/>
            <a:ext cx="2441068" cy="137076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280670" algn="just">
              <a:lnSpc>
                <a:spcPct val="80000"/>
              </a:lnSpc>
              <a:spcBef>
                <a:spcPts val="385"/>
              </a:spcBef>
            </a:pPr>
            <a:r>
              <a:rPr sz="11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1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1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1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1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1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1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1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ый  </a:t>
            </a:r>
            <a:r>
              <a:rPr sz="11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5080" algn="just">
              <a:lnSpc>
                <a:spcPct val="80000"/>
              </a:lnSpc>
            </a:pPr>
            <a:r>
              <a:rPr lang="ru-RU" sz="1100" spc="-20" dirty="0" smtClean="0">
                <a:latin typeface="Century Gothic" panose="020B0502020202020204" pitchFamily="34" charset="0"/>
                <a:cs typeface="Calibri"/>
              </a:rPr>
              <a:t>Управление жилищно-коммунального хозяйства администрации города </a:t>
            </a:r>
            <a:r>
              <a:rPr lang="ru-RU" sz="1100" spc="-20" dirty="0" smtClean="0">
                <a:latin typeface="Century Gothic" panose="020B0502020202020204" pitchFamily="34" charset="0"/>
                <a:cs typeface="Calibri"/>
              </a:rPr>
              <a:t>Невинномысска</a:t>
            </a:r>
          </a:p>
          <a:p>
            <a:pPr marL="12700" marR="280670" algn="just">
              <a:lnSpc>
                <a:spcPct val="80000"/>
              </a:lnSpc>
              <a:spcBef>
                <a:spcPts val="385"/>
              </a:spcBef>
            </a:pPr>
            <a:r>
              <a:rPr lang="ru-RU" sz="1100" b="1" dirty="0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Со</a:t>
            </a:r>
            <a:r>
              <a:rPr lang="ru-RU" sz="1100" b="1" spc="-10" dirty="0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</a:p>
          <a:p>
            <a:pPr marL="12700" marR="280670" algn="just">
              <a:lnSpc>
                <a:spcPct val="80000"/>
              </a:lnSpc>
              <a:spcBef>
                <a:spcPts val="385"/>
              </a:spcBef>
            </a:pPr>
            <a:r>
              <a:rPr lang="ru-RU" sz="1100" spc="-10" dirty="0" smtClean="0">
                <a:latin typeface="Century Gothic" panose="020B0502020202020204" pitchFamily="34" charset="0"/>
                <a:cs typeface="Calibri"/>
              </a:rPr>
              <a:t>Управление образования администрации города Невинномысска</a:t>
            </a:r>
            <a:endParaRPr lang="ru-RU" sz="1100" dirty="0">
              <a:latin typeface="Century Gothic" panose="020B0502020202020204" pitchFamily="34" charset="0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670024"/>
              </p:ext>
            </p:extLst>
          </p:nvPr>
        </p:nvGraphicFramePr>
        <p:xfrm>
          <a:off x="2243582" y="1327657"/>
          <a:ext cx="2793683" cy="23601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705"/>
                <a:gridCol w="617855"/>
                <a:gridCol w="1173480"/>
                <a:gridCol w="100330"/>
                <a:gridCol w="303213"/>
                <a:gridCol w="38100"/>
              </a:tblGrid>
              <a:tr h="3368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7E7E7E"/>
                      </a:solidFill>
                      <a:prstDash val="solid"/>
                    </a:lnR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Всего: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7E7E7E"/>
                      </a:solidFill>
                      <a:prstDash val="solid"/>
                    </a:lnL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220,9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621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ru-RU" sz="13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208,8</a:t>
                      </a:r>
                      <a:endParaRPr sz="1300" dirty="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12,1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solidFill>
                      <a:srgbClr val="A121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solidFill>
                      <a:srgbClr val="00AF50"/>
                    </a:solidFill>
                  </a:tcPr>
                </a:tc>
              </a:tr>
              <a:tr h="1023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304,0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636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977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12,0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621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121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47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 rowSpan="3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12,0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636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12146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01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95427" y="1512519"/>
            <a:ext cx="1249223" cy="64094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90"/>
              </a:spcBef>
            </a:pP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Объем </a:t>
            </a: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финансового </a:t>
            </a:r>
            <a:r>
              <a:rPr sz="1200" b="1" spc="-26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об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есп</a:t>
            </a:r>
            <a:r>
              <a:rPr sz="12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че</a:t>
            </a: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ни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я,  </a:t>
            </a: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200" b="1" spc="-3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23269" y="4078390"/>
            <a:ext cx="2498725" cy="1026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Arial"/>
              </a:rPr>
              <a:t>Основные</a:t>
            </a: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Arial"/>
              </a:rPr>
              <a:t>целевые</a:t>
            </a:r>
            <a:r>
              <a:rPr sz="1200" b="1" spc="-35" dirty="0">
                <a:solidFill>
                  <a:srgbClr val="008986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Arial"/>
              </a:rPr>
              <a:t>показатели: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Century Gothic" panose="020B0502020202020204" pitchFamily="34" charset="0"/>
              <a:cs typeface="Arial"/>
            </a:endParaRPr>
          </a:p>
          <a:p>
            <a:pPr marL="61594" marR="5080" algn="ctr">
              <a:lnSpc>
                <a:spcPct val="80000"/>
              </a:lnSpc>
            </a:pPr>
            <a:r>
              <a:rPr lang="ru-RU" sz="1200" spc="-15" dirty="0" smtClean="0">
                <a:latin typeface="Century Gothic" panose="020B0502020202020204" pitchFamily="34" charset="0"/>
                <a:cs typeface="Calibri"/>
              </a:rPr>
              <a:t>Доля автомобильных дорог общего пользования местного значения, соответствующих нормативным требованиям</a:t>
            </a: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200" spc="-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sp>
        <p:nvSpPr>
          <p:cNvPr id="10" name="object 10"/>
          <p:cNvSpPr/>
          <p:nvPr/>
        </p:nvSpPr>
        <p:spPr>
          <a:xfrm>
            <a:off x="422148" y="246278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204" y="0"/>
                </a:moveTo>
                <a:lnTo>
                  <a:pt x="0" y="0"/>
                </a:lnTo>
                <a:lnTo>
                  <a:pt x="0" y="108203"/>
                </a:lnTo>
                <a:lnTo>
                  <a:pt x="108204" y="108203"/>
                </a:lnTo>
                <a:lnTo>
                  <a:pt x="108204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7806" y="2272561"/>
            <a:ext cx="1436675" cy="140923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8415" marR="5080">
              <a:lnSpc>
                <a:spcPct val="80100"/>
              </a:lnSpc>
              <a:spcBef>
                <a:spcPts val="385"/>
              </a:spcBef>
            </a:pPr>
            <a:r>
              <a:rPr sz="11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1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1100" spc="-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собственных </a:t>
            </a:r>
            <a:r>
              <a:rPr sz="11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средств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бюджета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города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339090">
              <a:lnSpc>
                <a:spcPct val="80000"/>
              </a:lnSpc>
              <a:spcBef>
                <a:spcPts val="105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за счет средств краевого и федерального бюджетов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2148" y="3057143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108204" y="0"/>
                </a:moveTo>
                <a:lnTo>
                  <a:pt x="0" y="0"/>
                </a:lnTo>
                <a:lnTo>
                  <a:pt x="0" y="108203"/>
                </a:lnTo>
                <a:lnTo>
                  <a:pt x="108204" y="108203"/>
                </a:lnTo>
                <a:lnTo>
                  <a:pt x="10820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75859" y="5545835"/>
            <a:ext cx="201295" cy="338455"/>
          </a:xfrm>
          <a:custGeom>
            <a:avLst/>
            <a:gdLst/>
            <a:ahLst/>
            <a:cxnLst/>
            <a:rect l="l" t="t" r="r" b="b"/>
            <a:pathLst>
              <a:path w="201295" h="338454">
                <a:moveTo>
                  <a:pt x="0" y="0"/>
                </a:moveTo>
                <a:lnTo>
                  <a:pt x="201167" y="0"/>
                </a:lnTo>
                <a:lnTo>
                  <a:pt x="201167" y="338327"/>
                </a:lnTo>
                <a:lnTo>
                  <a:pt x="0" y="33832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80303" y="5611367"/>
            <a:ext cx="201295" cy="273050"/>
          </a:xfrm>
          <a:custGeom>
            <a:avLst/>
            <a:gdLst/>
            <a:ahLst/>
            <a:cxnLst/>
            <a:rect l="l" t="t" r="r" b="b"/>
            <a:pathLst>
              <a:path w="201295" h="273050">
                <a:moveTo>
                  <a:pt x="0" y="0"/>
                </a:moveTo>
                <a:lnTo>
                  <a:pt x="201168" y="0"/>
                </a:lnTo>
                <a:lnTo>
                  <a:pt x="201168" y="272795"/>
                </a:lnTo>
                <a:lnTo>
                  <a:pt x="0" y="27279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84747" y="5530246"/>
            <a:ext cx="202819" cy="353917"/>
          </a:xfrm>
          <a:custGeom>
            <a:avLst/>
            <a:gdLst/>
            <a:ahLst/>
            <a:cxnLst/>
            <a:rect l="l" t="t" r="r" b="b"/>
            <a:pathLst>
              <a:path w="201295" h="236220">
                <a:moveTo>
                  <a:pt x="0" y="0"/>
                </a:moveTo>
                <a:lnTo>
                  <a:pt x="201167" y="0"/>
                </a:lnTo>
                <a:lnTo>
                  <a:pt x="201167" y="236219"/>
                </a:lnTo>
                <a:lnTo>
                  <a:pt x="0" y="23621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86143" y="5432805"/>
            <a:ext cx="204343" cy="451485"/>
          </a:xfrm>
          <a:custGeom>
            <a:avLst/>
            <a:gdLst/>
            <a:ahLst/>
            <a:cxnLst/>
            <a:rect l="l" t="t" r="r" b="b"/>
            <a:pathLst>
              <a:path w="201295" h="216535">
                <a:moveTo>
                  <a:pt x="0" y="0"/>
                </a:moveTo>
                <a:lnTo>
                  <a:pt x="201167" y="0"/>
                </a:lnTo>
                <a:lnTo>
                  <a:pt x="201167" y="216407"/>
                </a:lnTo>
                <a:lnTo>
                  <a:pt x="0" y="21640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66584" y="5355207"/>
            <a:ext cx="228727" cy="529210"/>
          </a:xfrm>
          <a:custGeom>
            <a:avLst/>
            <a:gdLst/>
            <a:ahLst/>
            <a:cxnLst/>
            <a:rect l="l" t="t" r="r" b="b"/>
            <a:pathLst>
              <a:path w="203200" h="189229">
                <a:moveTo>
                  <a:pt x="0" y="0"/>
                </a:moveTo>
                <a:lnTo>
                  <a:pt x="202692" y="0"/>
                </a:lnTo>
                <a:lnTo>
                  <a:pt x="202692" y="188975"/>
                </a:lnTo>
                <a:lnTo>
                  <a:pt x="0" y="18897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928108" y="5282310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63,2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32297" y="5348096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56,1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36423" y="5255286"/>
            <a:ext cx="2984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63,9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29881" y="5226264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72,1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15657" y="5173450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76,5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03089" y="5918707"/>
            <a:ext cx="350520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(ф</a:t>
            </a:r>
            <a:r>
              <a:rPr sz="1000" spc="-5" dirty="0">
                <a:latin typeface="Calibri"/>
                <a:cs typeface="Calibri"/>
              </a:rPr>
              <a:t>а</a:t>
            </a:r>
            <a:r>
              <a:rPr sz="1000" dirty="0">
                <a:latin typeface="Calibri"/>
                <a:cs typeface="Calibri"/>
              </a:rPr>
              <a:t>к</a:t>
            </a:r>
            <a:r>
              <a:rPr sz="1000" spc="-10" dirty="0">
                <a:latin typeface="Calibri"/>
                <a:cs typeface="Calibri"/>
              </a:rPr>
              <a:t>т)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02707" y="591870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07151" y="591870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11595" y="591870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15657" y="591870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963667" y="7452359"/>
            <a:ext cx="201295" cy="226060"/>
          </a:xfrm>
          <a:custGeom>
            <a:avLst/>
            <a:gdLst/>
            <a:ahLst/>
            <a:cxnLst/>
            <a:rect l="l" t="t" r="r" b="b"/>
            <a:pathLst>
              <a:path w="201295" h="226059">
                <a:moveTo>
                  <a:pt x="0" y="0"/>
                </a:moveTo>
                <a:lnTo>
                  <a:pt x="201168" y="0"/>
                </a:lnTo>
                <a:lnTo>
                  <a:pt x="201168" y="225551"/>
                </a:lnTo>
                <a:lnTo>
                  <a:pt x="0" y="22555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68111" y="7301483"/>
            <a:ext cx="201295" cy="376555"/>
          </a:xfrm>
          <a:custGeom>
            <a:avLst/>
            <a:gdLst/>
            <a:ahLst/>
            <a:cxnLst/>
            <a:rect l="l" t="t" r="r" b="b"/>
            <a:pathLst>
              <a:path w="201295" h="376554">
                <a:moveTo>
                  <a:pt x="0" y="0"/>
                </a:moveTo>
                <a:lnTo>
                  <a:pt x="201167" y="0"/>
                </a:lnTo>
                <a:lnTo>
                  <a:pt x="201167" y="376427"/>
                </a:lnTo>
                <a:lnTo>
                  <a:pt x="0" y="37642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71032" y="7272527"/>
            <a:ext cx="203200" cy="405765"/>
          </a:xfrm>
          <a:custGeom>
            <a:avLst/>
            <a:gdLst/>
            <a:ahLst/>
            <a:cxnLst/>
            <a:rect l="l" t="t" r="r" b="b"/>
            <a:pathLst>
              <a:path w="203200" h="405765">
                <a:moveTo>
                  <a:pt x="0" y="0"/>
                </a:moveTo>
                <a:lnTo>
                  <a:pt x="202691" y="0"/>
                </a:lnTo>
                <a:lnTo>
                  <a:pt x="202691" y="405383"/>
                </a:lnTo>
                <a:lnTo>
                  <a:pt x="0" y="405383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75476" y="7235952"/>
            <a:ext cx="203200" cy="441959"/>
          </a:xfrm>
          <a:custGeom>
            <a:avLst/>
            <a:gdLst/>
            <a:ahLst/>
            <a:cxnLst/>
            <a:rect l="l" t="t" r="r" b="b"/>
            <a:pathLst>
              <a:path w="203200" h="441959">
                <a:moveTo>
                  <a:pt x="0" y="0"/>
                </a:moveTo>
                <a:lnTo>
                  <a:pt x="202692" y="0"/>
                </a:lnTo>
                <a:lnTo>
                  <a:pt x="202692" y="4419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79919" y="7203947"/>
            <a:ext cx="203200" cy="474345"/>
          </a:xfrm>
          <a:custGeom>
            <a:avLst/>
            <a:gdLst/>
            <a:ahLst/>
            <a:cxnLst/>
            <a:rect l="l" t="t" r="r" b="b"/>
            <a:pathLst>
              <a:path w="203200" h="474345">
                <a:moveTo>
                  <a:pt x="0" y="0"/>
                </a:moveTo>
                <a:lnTo>
                  <a:pt x="202691" y="0"/>
                </a:lnTo>
                <a:lnTo>
                  <a:pt x="202691" y="473964"/>
                </a:lnTo>
                <a:lnTo>
                  <a:pt x="0" y="47396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880228" y="7189088"/>
            <a:ext cx="3702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47,7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32297" y="7019246"/>
            <a:ext cx="447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52,8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23839" y="6941565"/>
            <a:ext cx="15074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800" b="1" baseline="-25462" dirty="0" smtClean="0">
                <a:solidFill>
                  <a:srgbClr val="CC0066"/>
                </a:solidFill>
                <a:latin typeface="Calibri"/>
                <a:cs typeface="Calibri"/>
              </a:rPr>
              <a:t>  60,1</a:t>
            </a:r>
            <a:r>
              <a:rPr sz="1800" b="1" spc="525" baseline="-25462" dirty="0" smtClean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lang="ru-RU" sz="1800" b="1" spc="525" baseline="-25462" dirty="0" smtClean="0">
                <a:solidFill>
                  <a:srgbClr val="CC0066"/>
                </a:solidFill>
                <a:latin typeface="Calibri"/>
                <a:cs typeface="Calibri"/>
              </a:rPr>
              <a:t>  </a:t>
            </a:r>
            <a:r>
              <a:rPr lang="ru-RU" sz="1800" b="1" baseline="-11574" dirty="0" smtClean="0">
                <a:solidFill>
                  <a:srgbClr val="CC0066"/>
                </a:solidFill>
                <a:latin typeface="Calibri"/>
                <a:cs typeface="Calibri"/>
              </a:rPr>
              <a:t>67,8</a:t>
            </a:r>
            <a:r>
              <a:rPr sz="1800" b="1" spc="525" baseline="-11574" dirty="0" smtClean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lang="ru-RU" sz="1800" b="1" spc="525" baseline="-11574" dirty="0" smtClean="0">
                <a:solidFill>
                  <a:srgbClr val="CC0066"/>
                </a:solidFill>
                <a:latin typeface="Calibri"/>
                <a:cs typeface="Calibri"/>
              </a:rPr>
              <a:t>  </a:t>
            </a: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72,0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90261" y="7713344"/>
            <a:ext cx="350520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(ф</a:t>
            </a:r>
            <a:r>
              <a:rPr sz="1000" spc="-5" dirty="0">
                <a:latin typeface="Calibri"/>
                <a:cs typeface="Calibri"/>
              </a:rPr>
              <a:t>а</a:t>
            </a:r>
            <a:r>
              <a:rPr sz="1000" dirty="0">
                <a:latin typeface="Calibri"/>
                <a:cs typeface="Calibri"/>
              </a:rPr>
              <a:t>к</a:t>
            </a:r>
            <a:r>
              <a:rPr sz="1000" spc="-10" dirty="0">
                <a:latin typeface="Calibri"/>
                <a:cs typeface="Calibri"/>
              </a:rPr>
              <a:t>т)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90134" y="7713344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94323" y="7713344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98767" y="7713344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03211" y="7713344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749927" y="6264195"/>
            <a:ext cx="2645410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8100" marR="30480" algn="ctr">
              <a:lnSpc>
                <a:spcPts val="1150"/>
              </a:lnSpc>
              <a:spcBef>
                <a:spcPts val="380"/>
              </a:spcBef>
            </a:pPr>
            <a:r>
              <a:rPr lang="ru-RU" sz="1100" dirty="0" smtClean="0">
                <a:latin typeface="Century Gothic" panose="020B0502020202020204" pitchFamily="34" charset="0"/>
                <a:cs typeface="Calibri"/>
              </a:rPr>
              <a:t>Протяженность дорог общего пользования местного значения, отвечающих нормативным требованиям, км</a:t>
            </a:r>
            <a:endParaRPr sz="1100" baseline="24305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30503" y="4623245"/>
            <a:ext cx="1790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95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509908" y="4765802"/>
            <a:ext cx="1852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85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81922" y="4830025"/>
            <a:ext cx="1791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80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75893" y="4820948"/>
            <a:ext cx="209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35815" y="4799861"/>
            <a:ext cx="23088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60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41194" y="5359654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70825" y="5357393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00456" y="5348096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06656" y="5335772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76440" y="3981818"/>
            <a:ext cx="2977602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94335" marR="389255" algn="ctr">
              <a:lnSpc>
                <a:spcPts val="1150"/>
              </a:lnSpc>
              <a:spcBef>
                <a:spcPts val="380"/>
              </a:spcBef>
            </a:pPr>
            <a:r>
              <a:rPr lang="ru-RU" sz="1100" spc="-10" dirty="0" smtClean="0">
                <a:latin typeface="Century Gothic" panose="020B0502020202020204" pitchFamily="34" charset="0"/>
                <a:cs typeface="Calibri"/>
              </a:rPr>
              <a:t>Количество мест концентрации дорожно-транспортных происшествий к уровню 2018 года</a:t>
            </a:r>
            <a:r>
              <a:rPr sz="1100" spc="-5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1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100" spc="-10" dirty="0">
                <a:latin typeface="Century Gothic" panose="020B0502020202020204" pitchFamily="34" charset="0"/>
                <a:cs typeface="Calibri"/>
              </a:rPr>
              <a:t>%</a:t>
            </a:r>
            <a:endParaRPr sz="1100" baseline="24305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15264" y="424052"/>
            <a:ext cx="685172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latin typeface="Century Gothic" panose="020B0502020202020204" pitchFamily="34" charset="0"/>
                <a:cs typeface="Segoe UI"/>
              </a:rPr>
              <a:t>Безопасные и качественные автомобильные дороги города Невинномысска на 2020-2024 годы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graphicFrame>
        <p:nvGraphicFramePr>
          <p:cNvPr id="54" name="object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79973"/>
              </p:ext>
            </p:extLst>
          </p:nvPr>
        </p:nvGraphicFramePr>
        <p:xfrm>
          <a:off x="273749" y="5704097"/>
          <a:ext cx="4305933" cy="4175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6730"/>
                <a:gridCol w="863600"/>
                <a:gridCol w="825499"/>
                <a:gridCol w="840104"/>
              </a:tblGrid>
              <a:tr h="969263">
                <a:tc>
                  <a:txBody>
                    <a:bodyPr/>
                    <a:lstStyle/>
                    <a:p>
                      <a:pPr marL="90805" marR="379730" algn="just">
                        <a:lnSpc>
                          <a:spcPts val="1150"/>
                        </a:lnSpc>
                        <a:spcBef>
                          <a:spcPts val="305"/>
                        </a:spcBef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000" b="1" spc="-2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23</a:t>
                      </a:r>
                      <a:r>
                        <a:rPr sz="1000" b="1" spc="-15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</a:t>
                      </a:r>
                      <a:r>
                        <a:rPr sz="1000" b="1" spc="-3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000" b="1" spc="-26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рамках</a:t>
                      </a:r>
                      <a:r>
                        <a:rPr sz="1000" b="1" spc="-6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000" b="1" spc="-26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  <a:p>
                      <a:pPr marL="90805" marR="93345" algn="just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реализация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 </a:t>
                      </a:r>
                      <a:r>
                        <a:rPr sz="1000" b="1" spc="-26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мероприятий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  <a:p>
                      <a:pPr marL="90805" algn="just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000" b="1" spc="-5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735" marB="0"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400" b="1" spc="-5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400" b="1" spc="-5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ru-RU" sz="1400" b="1" spc="-5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865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0805" marR="87630" algn="just">
                        <a:lnSpc>
                          <a:spcPct val="80000"/>
                        </a:lnSpc>
                      </a:pPr>
                      <a:r>
                        <a:rPr lang="ru-RU" sz="1200" spc="-10" dirty="0" smtClean="0">
                          <a:latin typeface="Century Gothic" panose="020B0502020202020204" pitchFamily="34" charset="0"/>
                          <a:cs typeface="Calibri"/>
                        </a:rPr>
                        <a:t>Региональный проект «Региональная</a:t>
                      </a:r>
                      <a:r>
                        <a:rPr lang="ru-RU" sz="1200" spc="-10" baseline="0" dirty="0" smtClean="0">
                          <a:latin typeface="Century Gothic" panose="020B0502020202020204" pitchFamily="34" charset="0"/>
                          <a:cs typeface="Calibri"/>
                        </a:rPr>
                        <a:t> и местная дорожная сеть»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10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300,7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10,9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10,9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349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0488" marR="711835" indent="-1588" algn="just" defTabSz="1789113">
                        <a:lnSpc>
                          <a:spcPct val="80000"/>
                        </a:lnSpc>
                        <a:tabLst>
                          <a:tab pos="1609725" algn="l"/>
                          <a:tab pos="1789113" algn="l"/>
                        </a:tabLst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Капитальный ремонт и ремонт автомобильных дорог общего пользования местного значения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6350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2,1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L="482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0,4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0,4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615759">
                <a:tc>
                  <a:txBody>
                    <a:bodyPr/>
                    <a:lstStyle/>
                    <a:p>
                      <a:pPr marL="90805" marR="620395">
                        <a:lnSpc>
                          <a:spcPct val="80000"/>
                        </a:lnSpc>
                        <a:spcBef>
                          <a:spcPts val="994"/>
                        </a:spcBef>
                      </a:pPr>
                      <a:r>
                        <a:rPr lang="ru-RU" sz="1200" spc="-10" dirty="0" smtClean="0">
                          <a:latin typeface="Century Gothic" panose="020B0502020202020204" pitchFamily="34" charset="0"/>
                          <a:cs typeface="Calibri"/>
                        </a:rPr>
                        <a:t>Региональный проект «Безопасность дорожного движения»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126364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1,2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0,7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0,7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55" name="object 55"/>
          <p:cNvSpPr txBox="1"/>
          <p:nvPr/>
        </p:nvSpPr>
        <p:spPr>
          <a:xfrm>
            <a:off x="6966584" y="10172496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22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832854" y="1017498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7"/>
          <p:cNvSpPr/>
          <p:nvPr/>
        </p:nvSpPr>
        <p:spPr>
          <a:xfrm>
            <a:off x="4986907" y="2320501"/>
            <a:ext cx="358141" cy="251251"/>
          </a:xfrm>
          <a:custGeom>
            <a:avLst/>
            <a:gdLst/>
            <a:ahLst/>
            <a:cxnLst/>
            <a:rect l="l" t="t" r="r" b="b"/>
            <a:pathLst>
              <a:path w="53340" h="253364">
                <a:moveTo>
                  <a:pt x="53340" y="0"/>
                </a:moveTo>
                <a:lnTo>
                  <a:pt x="0" y="0"/>
                </a:lnTo>
                <a:lnTo>
                  <a:pt x="0" y="252983"/>
                </a:lnTo>
                <a:lnTo>
                  <a:pt x="53340" y="252983"/>
                </a:lnTo>
                <a:lnTo>
                  <a:pt x="53340" y="0"/>
                </a:lnTo>
                <a:close/>
              </a:path>
            </a:pathLst>
          </a:custGeom>
          <a:solidFill>
            <a:srgbClr val="A12146"/>
          </a:solidFill>
        </p:spPr>
        <p:txBody>
          <a:bodyPr wrap="square" lIns="0" tIns="0" rIns="0" bIns="0" rtlCol="0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17,7</a:t>
            </a:r>
            <a:endParaRPr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object 19"/>
          <p:cNvSpPr txBox="1"/>
          <p:nvPr/>
        </p:nvSpPr>
        <p:spPr>
          <a:xfrm>
            <a:off x="4039590" y="2328908"/>
            <a:ext cx="55141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286,3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9" name="object 19"/>
          <p:cNvSpPr txBox="1"/>
          <p:nvPr/>
        </p:nvSpPr>
        <p:spPr>
          <a:xfrm>
            <a:off x="3889343" y="3370597"/>
            <a:ext cx="55141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12,0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0" name="object 19"/>
          <p:cNvSpPr txBox="1"/>
          <p:nvPr/>
        </p:nvSpPr>
        <p:spPr>
          <a:xfrm>
            <a:off x="3872405" y="3862753"/>
            <a:ext cx="55141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12,0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1" name="object 19"/>
          <p:cNvSpPr txBox="1"/>
          <p:nvPr/>
        </p:nvSpPr>
        <p:spPr>
          <a:xfrm>
            <a:off x="3898827" y="2838945"/>
            <a:ext cx="55141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12,0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62" name="Диаграмма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805274"/>
              </p:ext>
            </p:extLst>
          </p:nvPr>
        </p:nvGraphicFramePr>
        <p:xfrm>
          <a:off x="637806" y="4895126"/>
          <a:ext cx="2867428" cy="5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3" name="object 47"/>
          <p:cNvSpPr txBox="1"/>
          <p:nvPr/>
        </p:nvSpPr>
        <p:spPr>
          <a:xfrm>
            <a:off x="844778" y="5359654"/>
            <a:ext cx="350520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(ф</a:t>
            </a:r>
            <a:r>
              <a:rPr sz="1000" spc="-5" dirty="0">
                <a:latin typeface="Calibri"/>
                <a:cs typeface="Calibri"/>
              </a:rPr>
              <a:t>а</a:t>
            </a:r>
            <a:r>
              <a:rPr sz="1000" dirty="0">
                <a:latin typeface="Calibri"/>
                <a:cs typeface="Calibri"/>
              </a:rPr>
              <a:t>к</a:t>
            </a:r>
            <a:r>
              <a:rPr sz="1000" spc="-10" dirty="0">
                <a:latin typeface="Calibri"/>
                <a:cs typeface="Calibri"/>
              </a:rPr>
              <a:t>т)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197571"/>
              </p:ext>
            </p:extLst>
          </p:nvPr>
        </p:nvGraphicFramePr>
        <p:xfrm>
          <a:off x="2090039" y="3293872"/>
          <a:ext cx="5426075" cy="31390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835"/>
                <a:gridCol w="895985"/>
                <a:gridCol w="855345"/>
                <a:gridCol w="796925"/>
                <a:gridCol w="133985"/>
              </a:tblGrid>
              <a:tr h="386747">
                <a:tc>
                  <a:txBody>
                    <a:bodyPr/>
                    <a:lstStyle/>
                    <a:p>
                      <a:pPr marL="91440">
                        <a:lnSpc>
                          <a:spcPts val="1295"/>
                        </a:lnSpc>
                        <a:spcBef>
                          <a:spcPts val="25"/>
                        </a:spcBef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2021-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3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рамках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  <a:p>
                      <a:pPr marL="91440" marR="154305">
                        <a:lnSpc>
                          <a:spcPct val="80000"/>
                        </a:lnSpc>
                        <a:spcBef>
                          <a:spcPts val="145"/>
                        </a:spcBef>
                      </a:pP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реализация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</a:t>
                      </a:r>
                      <a:r>
                        <a:rPr sz="1000" b="1" spc="-3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мероприятий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1300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400" b="1" spc="-5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1615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400" b="1" spc="-5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135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400" b="1" spc="-5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2023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417">
                <a:tc>
                  <a:txBody>
                    <a:bodyPr/>
                    <a:lstStyle/>
                    <a:p>
                      <a:pPr marL="91440">
                        <a:lnSpc>
                          <a:spcPts val="1295"/>
                        </a:lnSpc>
                        <a:spcBef>
                          <a:spcPts val="2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Реализация дополнительных общеразвивающих и общеобразовательных предпрофессиональных программ в области искусств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R="21653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31,8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R="19494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31,7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R="16700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31,7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  <a:tr h="453807">
                <a:tc>
                  <a:txBody>
                    <a:bodyPr/>
                    <a:lstStyle/>
                    <a:p>
                      <a:pPr marL="91440">
                        <a:lnSpc>
                          <a:spcPts val="1295"/>
                        </a:lnSpc>
                        <a:spcBef>
                          <a:spcPts val="2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Обеспечение деятельности учреждений (оказание услуг) в сфере культуры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34,2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34,0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34,0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  <a:tr h="693534">
                <a:tc>
                  <a:txBody>
                    <a:bodyPr/>
                    <a:lstStyle/>
                    <a:p>
                      <a:pPr marL="91440" marR="179070">
                        <a:lnSpc>
                          <a:spcPts val="1150"/>
                        </a:lnSpc>
                        <a:spcBef>
                          <a:spcPts val="31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Обеспечение деятельности (оказание услуг) библиотек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93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26479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19,6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24511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19,6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21526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19,6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  <a:tr h="693534">
                <a:tc>
                  <a:txBody>
                    <a:bodyPr/>
                    <a:lstStyle/>
                    <a:p>
                      <a:pPr marL="91440" marR="179070">
                        <a:lnSpc>
                          <a:spcPts val="1150"/>
                        </a:lnSpc>
                        <a:spcBef>
                          <a:spcPts val="310"/>
                        </a:spcBef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Calibri"/>
                        </a:rPr>
                        <a:t>Мероприятия в сфере культуры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93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26479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1,2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245110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1,2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R="215265" algn="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1,1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58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67116"/>
            <a:ext cx="7559040" cy="11925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5769" y="1020445"/>
            <a:ext cx="1679295" cy="2093777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080" algn="just">
              <a:lnSpc>
                <a:spcPct val="80000"/>
              </a:lnSpc>
              <a:spcBef>
                <a:spcPts val="6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развитие системы дополнительного образования в области искусств;</a:t>
            </a:r>
            <a:endParaRPr lang="ru-RU" sz="1200" dirty="0">
              <a:latin typeface="Century Gothic" panose="020B0502020202020204" pitchFamily="34" charset="0"/>
              <a:cs typeface="Calibri"/>
            </a:endParaRPr>
          </a:p>
          <a:p>
            <a:pPr marL="12700" marR="5080" algn="just">
              <a:lnSpc>
                <a:spcPct val="80000"/>
              </a:lnSpc>
              <a:spcBef>
                <a:spcPts val="6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сохранение и развитие культуры города;</a:t>
            </a:r>
          </a:p>
          <a:p>
            <a:pPr marL="12700" marR="5080" algn="just">
              <a:lnSpc>
                <a:spcPct val="80000"/>
              </a:lnSpc>
              <a:spcBef>
                <a:spcPts val="6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повышение доступности и качества библиотечных услуг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75736" y="1392935"/>
            <a:ext cx="1973135" cy="253365"/>
            <a:chOff x="5475732" y="1392935"/>
            <a:chExt cx="1420492" cy="253365"/>
          </a:xfrm>
        </p:grpSpPr>
        <p:sp>
          <p:nvSpPr>
            <p:cNvPr id="6" name="object 6"/>
            <p:cNvSpPr/>
            <p:nvPr/>
          </p:nvSpPr>
          <p:spPr>
            <a:xfrm>
              <a:off x="5475732" y="1392935"/>
              <a:ext cx="1254760" cy="253365"/>
            </a:xfrm>
            <a:custGeom>
              <a:avLst/>
              <a:gdLst/>
              <a:ahLst/>
              <a:cxnLst/>
              <a:rect l="l" t="t" r="r" b="b"/>
              <a:pathLst>
                <a:path w="1254759" h="253364">
                  <a:moveTo>
                    <a:pt x="1254251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1254251" y="252983"/>
                  </a:lnTo>
                  <a:lnTo>
                    <a:pt x="1254251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29983" y="1392935"/>
              <a:ext cx="166241" cy="253365"/>
            </a:xfrm>
            <a:custGeom>
              <a:avLst/>
              <a:gdLst/>
              <a:ahLst/>
              <a:cxnLst/>
              <a:rect l="l" t="t" r="r" b="b"/>
              <a:pathLst>
                <a:path w="53340" h="253364">
                  <a:moveTo>
                    <a:pt x="53340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53340" y="252983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475734" y="1740407"/>
            <a:ext cx="1654228" cy="253365"/>
            <a:chOff x="5475732" y="1740407"/>
            <a:chExt cx="1600527" cy="253365"/>
          </a:xfrm>
        </p:grpSpPr>
        <p:sp>
          <p:nvSpPr>
            <p:cNvPr id="9" name="object 9"/>
            <p:cNvSpPr/>
            <p:nvPr/>
          </p:nvSpPr>
          <p:spPr>
            <a:xfrm>
              <a:off x="5475732" y="1740407"/>
              <a:ext cx="1496695" cy="253365"/>
            </a:xfrm>
            <a:custGeom>
              <a:avLst/>
              <a:gdLst/>
              <a:ahLst/>
              <a:cxnLst/>
              <a:rect l="l" t="t" r="r" b="b"/>
              <a:pathLst>
                <a:path w="1496695" h="253364">
                  <a:moveTo>
                    <a:pt x="1496567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1496567" y="252983"/>
                  </a:lnTo>
                  <a:lnTo>
                    <a:pt x="1496567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72300" y="1740407"/>
              <a:ext cx="103959" cy="253365"/>
            </a:xfrm>
            <a:custGeom>
              <a:avLst/>
              <a:gdLst/>
              <a:ahLst/>
              <a:cxnLst/>
              <a:rect l="l" t="t" r="r" b="b"/>
              <a:pathLst>
                <a:path w="55245" h="253364">
                  <a:moveTo>
                    <a:pt x="54864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54864" y="252983"/>
                  </a:lnTo>
                  <a:lnTo>
                    <a:pt x="5486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475732" y="2086355"/>
            <a:ext cx="1481455" cy="253365"/>
          </a:xfrm>
          <a:custGeom>
            <a:avLst/>
            <a:gdLst/>
            <a:ahLst/>
            <a:cxnLst/>
            <a:rect l="l" t="t" r="r" b="b"/>
            <a:pathLst>
              <a:path w="1481454" h="253364">
                <a:moveTo>
                  <a:pt x="1481327" y="0"/>
                </a:moveTo>
                <a:lnTo>
                  <a:pt x="0" y="0"/>
                </a:lnTo>
                <a:lnTo>
                  <a:pt x="0" y="252983"/>
                </a:lnTo>
                <a:lnTo>
                  <a:pt x="1481327" y="252983"/>
                </a:lnTo>
                <a:lnTo>
                  <a:pt x="1481327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75732" y="2432303"/>
            <a:ext cx="1489075" cy="253365"/>
          </a:xfrm>
          <a:custGeom>
            <a:avLst/>
            <a:gdLst/>
            <a:ahLst/>
            <a:cxnLst/>
            <a:rect l="l" t="t" r="r" b="b"/>
            <a:pathLst>
              <a:path w="1489075" h="253364">
                <a:moveTo>
                  <a:pt x="1488947" y="0"/>
                </a:moveTo>
                <a:lnTo>
                  <a:pt x="0" y="0"/>
                </a:lnTo>
                <a:lnTo>
                  <a:pt x="0" y="252983"/>
                </a:lnTo>
                <a:lnTo>
                  <a:pt x="1488947" y="252983"/>
                </a:lnTo>
                <a:lnTo>
                  <a:pt x="1488947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75732" y="2779775"/>
            <a:ext cx="1499870" cy="251460"/>
          </a:xfrm>
          <a:custGeom>
            <a:avLst/>
            <a:gdLst/>
            <a:ahLst/>
            <a:cxnLst/>
            <a:rect l="l" t="t" r="r" b="b"/>
            <a:pathLst>
              <a:path w="1499870" h="251460">
                <a:moveTo>
                  <a:pt x="1499615" y="0"/>
                </a:moveTo>
                <a:lnTo>
                  <a:pt x="0" y="0"/>
                </a:lnTo>
                <a:lnTo>
                  <a:pt x="0" y="251459"/>
                </a:lnTo>
                <a:lnTo>
                  <a:pt x="1499615" y="251459"/>
                </a:lnTo>
                <a:lnTo>
                  <a:pt x="1499615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75732" y="1407032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89,5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5732" y="1753615"/>
            <a:ext cx="14966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93,0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54935" y="182117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263520" y="1708225"/>
            <a:ext cx="1621790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200" spc="-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1200" spc="-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собственных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310"/>
              </a:lnSpc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средств</a:t>
            </a:r>
            <a:r>
              <a:rPr sz="1200" spc="-4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200" spc="-5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города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4935" y="235610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263520" y="2243454"/>
            <a:ext cx="2106678" cy="661078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650240">
              <a:lnSpc>
                <a:spcPts val="1180"/>
              </a:lnSpc>
              <a:spcBef>
                <a:spcPts val="35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за счет средств краевого и федерального бюджетов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29963" y="1133508"/>
            <a:ext cx="31890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AF50"/>
                </a:solidFill>
                <a:latin typeface="Calibri"/>
                <a:cs typeface="Calibri"/>
              </a:rPr>
              <a:t>33,7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40456" y="1091945"/>
            <a:ext cx="1808735" cy="510396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380"/>
              </a:spcBef>
            </a:pPr>
            <a:r>
              <a:rPr sz="12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Объем</a:t>
            </a:r>
            <a:r>
              <a:rPr sz="1200" b="1" spc="-6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финансового </a:t>
            </a:r>
            <a:r>
              <a:rPr sz="1200" b="1" spc="-254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обеспечения,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165"/>
              </a:lnSpc>
            </a:pPr>
            <a:r>
              <a:rPr sz="12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200" b="1" spc="-5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4545" y="6809425"/>
            <a:ext cx="2158365" cy="64030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66370" marR="161290" algn="ctr">
              <a:lnSpc>
                <a:spcPct val="80000"/>
              </a:lnSpc>
              <a:spcBef>
                <a:spcPts val="385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Доля населения, посетившего платные культурно-массовые мероприятия, %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45964" y="7739503"/>
            <a:ext cx="180340" cy="557152"/>
          </a:xfrm>
          <a:custGeom>
            <a:avLst/>
            <a:gdLst/>
            <a:ahLst/>
            <a:cxnLst/>
            <a:rect l="l" t="t" r="r" b="b"/>
            <a:pathLst>
              <a:path w="180339" h="121920">
                <a:moveTo>
                  <a:pt x="0" y="0"/>
                </a:moveTo>
                <a:lnTo>
                  <a:pt x="179832" y="0"/>
                </a:lnTo>
                <a:lnTo>
                  <a:pt x="179832" y="121920"/>
                </a:lnTo>
                <a:lnTo>
                  <a:pt x="0" y="1219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94020" y="8135111"/>
            <a:ext cx="180340" cy="161925"/>
          </a:xfrm>
          <a:custGeom>
            <a:avLst/>
            <a:gdLst/>
            <a:ahLst/>
            <a:cxnLst/>
            <a:rect l="l" t="t" r="r" b="b"/>
            <a:pathLst>
              <a:path w="180339" h="161925">
                <a:moveTo>
                  <a:pt x="0" y="0"/>
                </a:moveTo>
                <a:lnTo>
                  <a:pt x="179831" y="0"/>
                </a:lnTo>
                <a:lnTo>
                  <a:pt x="179831" y="161544"/>
                </a:lnTo>
                <a:lnTo>
                  <a:pt x="0" y="16154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42076" y="7888351"/>
            <a:ext cx="177336" cy="408431"/>
          </a:xfrm>
          <a:custGeom>
            <a:avLst/>
            <a:gdLst/>
            <a:ahLst/>
            <a:cxnLst/>
            <a:rect l="l" t="t" r="r" b="b"/>
            <a:pathLst>
              <a:path w="180339" h="117475">
                <a:moveTo>
                  <a:pt x="0" y="0"/>
                </a:moveTo>
                <a:lnTo>
                  <a:pt x="179832" y="0"/>
                </a:lnTo>
                <a:lnTo>
                  <a:pt x="179832" y="117348"/>
                </a:lnTo>
                <a:lnTo>
                  <a:pt x="0" y="1173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90132" y="7888351"/>
            <a:ext cx="189250" cy="408431"/>
          </a:xfrm>
          <a:custGeom>
            <a:avLst/>
            <a:gdLst/>
            <a:ahLst/>
            <a:cxnLst/>
            <a:rect l="l" t="t" r="r" b="b"/>
            <a:pathLst>
              <a:path w="180340" h="117475">
                <a:moveTo>
                  <a:pt x="0" y="0"/>
                </a:moveTo>
                <a:lnTo>
                  <a:pt x="179832" y="0"/>
                </a:lnTo>
                <a:lnTo>
                  <a:pt x="179832" y="117348"/>
                </a:lnTo>
                <a:lnTo>
                  <a:pt x="0" y="1173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38188" y="7888351"/>
            <a:ext cx="165391" cy="408431"/>
          </a:xfrm>
          <a:custGeom>
            <a:avLst/>
            <a:gdLst/>
            <a:ahLst/>
            <a:cxnLst/>
            <a:rect l="l" t="t" r="r" b="b"/>
            <a:pathLst>
              <a:path w="180340" h="117475">
                <a:moveTo>
                  <a:pt x="0" y="0"/>
                </a:moveTo>
                <a:lnTo>
                  <a:pt x="179831" y="0"/>
                </a:lnTo>
                <a:lnTo>
                  <a:pt x="179831" y="117348"/>
                </a:lnTo>
                <a:lnTo>
                  <a:pt x="0" y="11734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982695" y="7465980"/>
            <a:ext cx="347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48,5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94020" y="7881916"/>
            <a:ext cx="347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8,1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84031" y="7626074"/>
            <a:ext cx="347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27,0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30040" y="7626073"/>
            <a:ext cx="347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27,6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56654" y="7632105"/>
            <a:ext cx="3473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28,3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61382" y="8332469"/>
            <a:ext cx="80327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  <a:tabLst>
                <a:tab pos="495934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r>
              <a:rPr sz="1000" spc="-10" dirty="0">
                <a:latin typeface="Calibri"/>
                <a:cs typeface="Calibri"/>
              </a:rPr>
              <a:t>	</a:t>
            </a: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53176" y="8332469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01485" y="8332469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49542" y="8332469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73400" y="6708099"/>
            <a:ext cx="2395854" cy="81817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9390" algn="ctr">
              <a:lnSpc>
                <a:spcPts val="1150"/>
              </a:lnSpc>
              <a:spcBef>
                <a:spcPts val="380"/>
              </a:spcBef>
            </a:pPr>
            <a:r>
              <a:rPr lang="ru-RU" sz="1000" spc="-10" dirty="0" smtClean="0">
                <a:latin typeface="Century Gothic" panose="020B0502020202020204" pitchFamily="34" charset="0"/>
                <a:cs typeface="Calibri"/>
              </a:rPr>
              <a:t>Доля детей, в возрасте 5-18 лет, обучающихся в муниципальных бюджетных образовательных учреждениях дополнительного образования в области искусств, %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265914" y="7875915"/>
            <a:ext cx="204470" cy="395211"/>
          </a:xfrm>
          <a:custGeom>
            <a:avLst/>
            <a:gdLst/>
            <a:ahLst/>
            <a:cxnLst/>
            <a:rect l="l" t="t" r="r" b="b"/>
            <a:pathLst>
              <a:path w="204469" h="462279">
                <a:moveTo>
                  <a:pt x="0" y="0"/>
                </a:moveTo>
                <a:lnTo>
                  <a:pt x="204216" y="0"/>
                </a:lnTo>
                <a:lnTo>
                  <a:pt x="204216" y="461771"/>
                </a:lnTo>
                <a:lnTo>
                  <a:pt x="0" y="46177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81300" y="7802879"/>
            <a:ext cx="204470" cy="467995"/>
          </a:xfrm>
          <a:custGeom>
            <a:avLst/>
            <a:gdLst/>
            <a:ahLst/>
            <a:cxnLst/>
            <a:rect l="l" t="t" r="r" b="b"/>
            <a:pathLst>
              <a:path w="204469" h="467995">
                <a:moveTo>
                  <a:pt x="0" y="0"/>
                </a:moveTo>
                <a:lnTo>
                  <a:pt x="204216" y="0"/>
                </a:lnTo>
                <a:lnTo>
                  <a:pt x="204216" y="467867"/>
                </a:lnTo>
                <a:lnTo>
                  <a:pt x="0" y="46786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90315" y="7802879"/>
            <a:ext cx="204470" cy="467995"/>
          </a:xfrm>
          <a:custGeom>
            <a:avLst/>
            <a:gdLst/>
            <a:ahLst/>
            <a:cxnLst/>
            <a:rect l="l" t="t" r="r" b="b"/>
            <a:pathLst>
              <a:path w="204470" h="467995">
                <a:moveTo>
                  <a:pt x="0" y="0"/>
                </a:moveTo>
                <a:lnTo>
                  <a:pt x="204216" y="0"/>
                </a:lnTo>
                <a:lnTo>
                  <a:pt x="204216" y="467867"/>
                </a:lnTo>
                <a:lnTo>
                  <a:pt x="0" y="46786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99332" y="7802879"/>
            <a:ext cx="204470" cy="467995"/>
          </a:xfrm>
          <a:custGeom>
            <a:avLst/>
            <a:gdLst/>
            <a:ahLst/>
            <a:cxnLst/>
            <a:rect l="l" t="t" r="r" b="b"/>
            <a:pathLst>
              <a:path w="204470" h="467995">
                <a:moveTo>
                  <a:pt x="0" y="0"/>
                </a:moveTo>
                <a:lnTo>
                  <a:pt x="204215" y="0"/>
                </a:lnTo>
                <a:lnTo>
                  <a:pt x="204215" y="467867"/>
                </a:lnTo>
                <a:lnTo>
                  <a:pt x="0" y="46786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08347" y="7802879"/>
            <a:ext cx="204470" cy="467995"/>
          </a:xfrm>
          <a:custGeom>
            <a:avLst/>
            <a:gdLst/>
            <a:ahLst/>
            <a:cxnLst/>
            <a:rect l="l" t="t" r="r" b="b"/>
            <a:pathLst>
              <a:path w="204470" h="467995">
                <a:moveTo>
                  <a:pt x="0" y="0"/>
                </a:moveTo>
                <a:lnTo>
                  <a:pt x="204215" y="0"/>
                </a:lnTo>
                <a:lnTo>
                  <a:pt x="204215" y="467867"/>
                </a:lnTo>
                <a:lnTo>
                  <a:pt x="0" y="46786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149220" y="7562468"/>
            <a:ext cx="24860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    6,4          </a:t>
            </a:r>
            <a:r>
              <a:rPr lang="ru-RU" sz="1650" b="1" baseline="2525" dirty="0" smtClean="0">
                <a:solidFill>
                  <a:srgbClr val="CC0066"/>
                </a:solidFill>
                <a:latin typeface="Calibri"/>
                <a:cs typeface="Calibri"/>
              </a:rPr>
              <a:t>7,1</a:t>
            </a:r>
            <a:r>
              <a:rPr sz="1650" b="1" spc="615" baseline="2525" dirty="0" smtClean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lang="ru-RU" sz="1650" b="1" spc="615" baseline="2525" dirty="0" smtClean="0">
                <a:solidFill>
                  <a:srgbClr val="CC0066"/>
                </a:solidFill>
                <a:latin typeface="Calibri"/>
                <a:cs typeface="Calibri"/>
              </a:rPr>
              <a:t>   </a:t>
            </a:r>
            <a:r>
              <a:rPr lang="ru-RU" sz="1650" b="1" baseline="2525" dirty="0" smtClean="0">
                <a:solidFill>
                  <a:srgbClr val="CC0066"/>
                </a:solidFill>
                <a:latin typeface="Calibri"/>
                <a:cs typeface="Calibri"/>
              </a:rPr>
              <a:t>7,1</a:t>
            </a:r>
            <a:r>
              <a:rPr sz="1650" b="1" spc="622" baseline="2525" dirty="0" smtClean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lang="ru-RU" sz="1650" b="1" spc="622" baseline="2525" dirty="0" smtClean="0">
                <a:solidFill>
                  <a:srgbClr val="CC0066"/>
                </a:solidFill>
                <a:latin typeface="Calibri"/>
                <a:cs typeface="Calibri"/>
              </a:rPr>
              <a:t>   </a:t>
            </a:r>
            <a:r>
              <a:rPr lang="ru-RU" sz="1650" b="1" baseline="2525" dirty="0" smtClean="0">
                <a:solidFill>
                  <a:srgbClr val="CC0066"/>
                </a:solidFill>
                <a:latin typeface="Calibri"/>
                <a:cs typeface="Calibri"/>
              </a:rPr>
              <a:t>7,1</a:t>
            </a:r>
            <a:r>
              <a:rPr sz="1650" b="1" spc="615" baseline="2525" dirty="0" smtClean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lang="ru-RU" sz="1650" b="1" spc="615" baseline="2525" dirty="0" smtClean="0">
                <a:solidFill>
                  <a:srgbClr val="CC0066"/>
                </a:solidFill>
                <a:latin typeface="Calibri"/>
                <a:cs typeface="Calibri"/>
              </a:rPr>
              <a:t>   </a:t>
            </a:r>
            <a:r>
              <a:rPr lang="ru-RU" sz="1650" b="1" baseline="2525" dirty="0" smtClean="0">
                <a:solidFill>
                  <a:srgbClr val="CC0066"/>
                </a:solidFill>
                <a:latin typeface="Calibri"/>
                <a:cs typeface="Calibri"/>
              </a:rPr>
              <a:t>7,1</a:t>
            </a:r>
            <a:endParaRPr sz="1650" baseline="2525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99258" y="8306815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03957" y="8306815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12973" y="8306815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722370" y="8306815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1385" y="8306815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84830" y="8722613"/>
            <a:ext cx="4064635" cy="2048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065" marR="5080" indent="1270" algn="ctr">
              <a:lnSpc>
                <a:spcPts val="1150"/>
              </a:lnSpc>
              <a:spcBef>
                <a:spcPts val="380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Охват  населения библиотечным обслуживанием, %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08956" y="9064068"/>
            <a:ext cx="44958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32,0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959710" y="9064968"/>
            <a:ext cx="204597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32,0</a:t>
            </a:r>
            <a:r>
              <a:rPr sz="1100" b="1" dirty="0" smtClean="0">
                <a:solidFill>
                  <a:srgbClr val="CC0066"/>
                </a:solidFill>
                <a:latin typeface="Calibri"/>
                <a:cs typeface="Calibri"/>
              </a:rPr>
              <a:t>  </a:t>
            </a:r>
            <a:r>
              <a:rPr sz="1100" b="1" spc="90" dirty="0" smtClean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lang="ru-RU" sz="1100" b="1" spc="90" dirty="0" smtClean="0">
                <a:solidFill>
                  <a:srgbClr val="CC0066"/>
                </a:solidFill>
                <a:latin typeface="Calibri"/>
                <a:cs typeface="Calibri"/>
              </a:rPr>
              <a:t>     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32,0            32,0     32,0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94328" y="9946030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4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908297" y="9946030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440173" y="9946030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72303" y="9946030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504434" y="9946030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151379" y="6445757"/>
            <a:ext cx="26488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BBB8"/>
                </a:solidFill>
                <a:latin typeface="Calibri"/>
                <a:cs typeface="Calibri"/>
              </a:rPr>
              <a:t>Основные</a:t>
            </a:r>
            <a:r>
              <a:rPr sz="1200" b="1" spc="-45" dirty="0">
                <a:solidFill>
                  <a:srgbClr val="00BBB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BBB8"/>
                </a:solidFill>
                <a:latin typeface="Calibri"/>
                <a:cs typeface="Calibri"/>
              </a:rPr>
              <a:t>целевые</a:t>
            </a:r>
            <a:r>
              <a:rPr sz="1200" b="1" spc="-35" dirty="0">
                <a:solidFill>
                  <a:srgbClr val="00BBB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показатели</a:t>
            </a:r>
            <a:r>
              <a:rPr sz="1200" b="1" spc="-10" dirty="0">
                <a:solidFill>
                  <a:srgbClr val="00BBB8"/>
                </a:solidFill>
                <a:latin typeface="Calibri"/>
                <a:cs typeface="Calibri"/>
              </a:rPr>
              <a:t>: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902322" y="10219740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23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794754" y="1019784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230631" y="3254176"/>
            <a:ext cx="2078481" cy="553087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638810">
              <a:lnSpc>
                <a:spcPct val="80000"/>
              </a:lnSpc>
              <a:spcBef>
                <a:spcPts val="385"/>
              </a:spcBef>
            </a:pPr>
            <a:r>
              <a:rPr sz="12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2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2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2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ый  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111760">
              <a:lnSpc>
                <a:spcPct val="80000"/>
              </a:lnSpc>
              <a:spcBef>
                <a:spcPts val="6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комитет по культуре администрации 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33020" marR="206375">
              <a:lnSpc>
                <a:spcPct val="80000"/>
              </a:lnSpc>
              <a:spcBef>
                <a:spcPts val="915"/>
              </a:spcBef>
            </a:pPr>
            <a:r>
              <a:rPr sz="12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200" b="1" spc="-3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рамках</a:t>
            </a:r>
            <a:r>
              <a:rPr sz="1200" b="1" spc="-3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программы </a:t>
            </a:r>
            <a:r>
              <a:rPr sz="1200" b="1" spc="-254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обеспечивается 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деятельность 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следующих 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учреждений</a:t>
            </a:r>
            <a:r>
              <a:rPr sz="1200" b="1" spc="-5" dirty="0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:</a:t>
            </a:r>
            <a:endParaRPr lang="ru-RU" sz="1200" b="1" spc="-5" dirty="0" smtClean="0">
              <a:solidFill>
                <a:srgbClr val="FF902A"/>
              </a:solidFill>
              <a:latin typeface="Century Gothic" panose="020B0502020202020204" pitchFamily="34" charset="0"/>
              <a:cs typeface="Calibri"/>
            </a:endParaRPr>
          </a:p>
          <a:p>
            <a:pPr marL="33020" marR="206375">
              <a:lnSpc>
                <a:spcPct val="80000"/>
              </a:lnSpc>
              <a:spcBef>
                <a:spcPts val="915"/>
              </a:spcBef>
            </a:pP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33020" marR="352425" algn="just">
              <a:lnSpc>
                <a:spcPct val="80000"/>
              </a:lnSpc>
              <a:spcBef>
                <a:spcPts val="600"/>
              </a:spcBef>
            </a:pPr>
            <a:r>
              <a:rPr sz="1200" dirty="0" smtClean="0">
                <a:latin typeface="Century Gothic" panose="020B0502020202020204" pitchFamily="34" charset="0"/>
                <a:cs typeface="Calibri"/>
              </a:rPr>
              <a:t>-</a:t>
            </a:r>
            <a:r>
              <a:rPr lang="ru-RU" sz="1200" spc="-15" dirty="0" smtClean="0">
                <a:latin typeface="Century Gothic" panose="020B0502020202020204" pitchFamily="34" charset="0"/>
                <a:cs typeface="Calibri"/>
              </a:rPr>
              <a:t>МБУ ДО «Детская музыкальная школа № 1» города</a:t>
            </a:r>
          </a:p>
          <a:p>
            <a:pPr marL="33020" marR="352425" algn="just">
              <a:lnSpc>
                <a:spcPct val="80000"/>
              </a:lnSpc>
              <a:spcBef>
                <a:spcPts val="600"/>
              </a:spcBef>
            </a:pP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33020" marR="709295">
              <a:lnSpc>
                <a:spcPts val="1150"/>
              </a:lnSpc>
              <a:spcBef>
                <a:spcPts val="140"/>
              </a:spcBef>
              <a:buChar char="-"/>
              <a:tabLst>
                <a:tab pos="114300" algn="l"/>
              </a:tabLst>
            </a:pP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МБУ ДО «Детская школа искусств» города</a:t>
            </a:r>
          </a:p>
          <a:p>
            <a:pPr marL="33020" marR="709295">
              <a:lnSpc>
                <a:spcPts val="1150"/>
              </a:lnSpc>
              <a:spcBef>
                <a:spcPts val="140"/>
              </a:spcBef>
              <a:buChar char="-"/>
              <a:tabLst>
                <a:tab pos="114300" algn="l"/>
              </a:tabLst>
            </a:pP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13664" indent="-81280">
              <a:lnSpc>
                <a:spcPts val="1010"/>
              </a:lnSpc>
              <a:buChar char="-"/>
              <a:tabLst>
                <a:tab pos="114300" algn="l"/>
              </a:tabLst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МБУК «Городской дворец культуры им. Горького» города</a:t>
            </a:r>
          </a:p>
          <a:p>
            <a:pPr marL="113664" indent="-81280">
              <a:lnSpc>
                <a:spcPts val="1010"/>
              </a:lnSpc>
              <a:buChar char="-"/>
              <a:tabLst>
                <a:tab pos="114300" algn="l"/>
              </a:tabLst>
            </a:pP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33020" marR="47625">
              <a:lnSpc>
                <a:spcPct val="80000"/>
              </a:lnSpc>
              <a:buChar char="-"/>
              <a:tabLst>
                <a:tab pos="114300" algn="l"/>
              </a:tabLst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МБУК «Парки культуры и отдыха» города</a:t>
            </a:r>
          </a:p>
          <a:p>
            <a:pPr marL="33020" marR="47625">
              <a:lnSpc>
                <a:spcPct val="80000"/>
              </a:lnSpc>
              <a:buChar char="-"/>
              <a:tabLst>
                <a:tab pos="114300" algn="l"/>
              </a:tabLst>
            </a:pP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33020" marR="505459">
              <a:lnSpc>
                <a:spcPct val="80000"/>
              </a:lnSpc>
              <a:buChar char="-"/>
              <a:tabLst>
                <a:tab pos="114300" algn="l"/>
              </a:tabLst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МБУК «Культурно-Досуговый Центр «РОДИНА» города</a:t>
            </a:r>
          </a:p>
          <a:p>
            <a:pPr marL="33020" marR="505459">
              <a:lnSpc>
                <a:spcPct val="80000"/>
              </a:lnSpc>
              <a:buChar char="-"/>
              <a:tabLst>
                <a:tab pos="114300" algn="l"/>
              </a:tabLst>
            </a:pP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13664" indent="-81280">
              <a:lnSpc>
                <a:spcPts val="1150"/>
              </a:lnSpc>
              <a:buChar char="-"/>
              <a:tabLst>
                <a:tab pos="114300" algn="l"/>
              </a:tabLst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МБУ «Центральная городская библиотека» города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graphicFrame>
        <p:nvGraphicFramePr>
          <p:cNvPr id="62" name="object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123007"/>
              </p:ext>
            </p:extLst>
          </p:nvPr>
        </p:nvGraphicFramePr>
        <p:xfrm>
          <a:off x="4056507" y="1078991"/>
          <a:ext cx="1311910" cy="20573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5015"/>
                <a:gridCol w="556895"/>
              </a:tblGrid>
              <a:tr h="25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7E7E7E"/>
                      </a:solidFill>
                      <a:prstDash val="solid"/>
                    </a:lnR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Всего: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9050">
                      <a:solidFill>
                        <a:srgbClr val="7E7E7E"/>
                      </a:solidFill>
                      <a:prstDash val="solid"/>
                    </a:lnL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359663">
                <a:tc>
                  <a:txBody>
                    <a:bodyPr/>
                    <a:lstStyle/>
                    <a:p>
                      <a:pPr marL="234315">
                        <a:lnSpc>
                          <a:spcPts val="1190"/>
                        </a:lnSpc>
                        <a:spcBef>
                          <a:spcPts val="5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2019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9865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(факт)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123,2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 marL="234315">
                        <a:lnSpc>
                          <a:spcPts val="1190"/>
                        </a:lnSpc>
                        <a:spcBef>
                          <a:spcPts val="5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98,0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359663">
                <a:tc>
                  <a:txBody>
                    <a:bodyPr/>
                    <a:lstStyle/>
                    <a:p>
                      <a:pPr marL="234315">
                        <a:lnSpc>
                          <a:spcPts val="1190"/>
                        </a:lnSpc>
                        <a:spcBef>
                          <a:spcPts val="5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92,1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 marL="234315">
                        <a:lnSpc>
                          <a:spcPts val="1190"/>
                        </a:lnSpc>
                        <a:spcBef>
                          <a:spcPts val="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91,7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359663">
                <a:tc>
                  <a:txBody>
                    <a:bodyPr/>
                    <a:lstStyle/>
                    <a:p>
                      <a:pPr marL="234315">
                        <a:lnSpc>
                          <a:spcPts val="1190"/>
                        </a:lnSpc>
                        <a:spcBef>
                          <a:spcPts val="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91,6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63" name="object 63"/>
          <p:cNvSpPr txBox="1"/>
          <p:nvPr/>
        </p:nvSpPr>
        <p:spPr>
          <a:xfrm>
            <a:off x="7180050" y="1772855"/>
            <a:ext cx="220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AF50"/>
                </a:solidFill>
                <a:latin typeface="Calibri"/>
                <a:cs typeface="Calibri"/>
              </a:rPr>
              <a:t>5,0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79908" y="310387"/>
            <a:ext cx="464134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latin typeface="Century Gothic" panose="020B0502020202020204" pitchFamily="34" charset="0"/>
                <a:cs typeface="Segoe UI"/>
              </a:rPr>
              <a:t>Культура города Невинномысска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65" name="object 10"/>
          <p:cNvSpPr/>
          <p:nvPr/>
        </p:nvSpPr>
        <p:spPr>
          <a:xfrm>
            <a:off x="6948335" y="2087017"/>
            <a:ext cx="55244" cy="253365"/>
          </a:xfrm>
          <a:custGeom>
            <a:avLst/>
            <a:gdLst/>
            <a:ahLst/>
            <a:cxnLst/>
            <a:rect l="l" t="t" r="r" b="b"/>
            <a:pathLst>
              <a:path w="55245" h="253364">
                <a:moveTo>
                  <a:pt x="54864" y="0"/>
                </a:moveTo>
                <a:lnTo>
                  <a:pt x="0" y="0"/>
                </a:lnTo>
                <a:lnTo>
                  <a:pt x="0" y="252983"/>
                </a:lnTo>
                <a:lnTo>
                  <a:pt x="54864" y="252983"/>
                </a:lnTo>
                <a:lnTo>
                  <a:pt x="5486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0"/>
          <p:cNvSpPr/>
          <p:nvPr/>
        </p:nvSpPr>
        <p:spPr>
          <a:xfrm>
            <a:off x="6957187" y="2435017"/>
            <a:ext cx="55244" cy="253365"/>
          </a:xfrm>
          <a:custGeom>
            <a:avLst/>
            <a:gdLst/>
            <a:ahLst/>
            <a:cxnLst/>
            <a:rect l="l" t="t" r="r" b="b"/>
            <a:pathLst>
              <a:path w="55245" h="253364">
                <a:moveTo>
                  <a:pt x="54864" y="0"/>
                </a:moveTo>
                <a:lnTo>
                  <a:pt x="0" y="0"/>
                </a:lnTo>
                <a:lnTo>
                  <a:pt x="0" y="252983"/>
                </a:lnTo>
                <a:lnTo>
                  <a:pt x="54864" y="252983"/>
                </a:lnTo>
                <a:lnTo>
                  <a:pt x="5486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0"/>
          <p:cNvSpPr/>
          <p:nvPr/>
        </p:nvSpPr>
        <p:spPr>
          <a:xfrm>
            <a:off x="6961020" y="2782375"/>
            <a:ext cx="55244" cy="253365"/>
          </a:xfrm>
          <a:custGeom>
            <a:avLst/>
            <a:gdLst/>
            <a:ahLst/>
            <a:cxnLst/>
            <a:rect l="l" t="t" r="r" b="b"/>
            <a:pathLst>
              <a:path w="55245" h="253364">
                <a:moveTo>
                  <a:pt x="54864" y="0"/>
                </a:moveTo>
                <a:lnTo>
                  <a:pt x="0" y="0"/>
                </a:lnTo>
                <a:lnTo>
                  <a:pt x="0" y="252983"/>
                </a:lnTo>
                <a:lnTo>
                  <a:pt x="54864" y="252983"/>
                </a:lnTo>
                <a:lnTo>
                  <a:pt x="5486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3"/>
          <p:cNvSpPr txBox="1"/>
          <p:nvPr/>
        </p:nvSpPr>
        <p:spPr>
          <a:xfrm>
            <a:off x="7061326" y="2107689"/>
            <a:ext cx="220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AF50"/>
                </a:solidFill>
                <a:latin typeface="Calibri"/>
                <a:cs typeface="Calibri"/>
              </a:rPr>
              <a:t>0,2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9" name="object 63"/>
          <p:cNvSpPr txBox="1"/>
          <p:nvPr/>
        </p:nvSpPr>
        <p:spPr>
          <a:xfrm>
            <a:off x="7102632" y="2470273"/>
            <a:ext cx="220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AF50"/>
                </a:solidFill>
                <a:latin typeface="Calibri"/>
                <a:cs typeface="Calibri"/>
              </a:rPr>
              <a:t>0,2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0" name="object 63"/>
          <p:cNvSpPr txBox="1"/>
          <p:nvPr/>
        </p:nvSpPr>
        <p:spPr>
          <a:xfrm>
            <a:off x="7108856" y="2792280"/>
            <a:ext cx="220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00AF50"/>
                </a:solidFill>
                <a:latin typeface="Calibri"/>
                <a:cs typeface="Calibri"/>
              </a:rPr>
              <a:t>0,2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4" name="object 63"/>
          <p:cNvSpPr txBox="1"/>
          <p:nvPr/>
        </p:nvSpPr>
        <p:spPr>
          <a:xfrm>
            <a:off x="6087172" y="2115057"/>
            <a:ext cx="28708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91,9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5" name="object 63"/>
          <p:cNvSpPr txBox="1"/>
          <p:nvPr/>
        </p:nvSpPr>
        <p:spPr>
          <a:xfrm>
            <a:off x="6122416" y="2446221"/>
            <a:ext cx="3792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91,5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7" name="object 63"/>
          <p:cNvSpPr txBox="1"/>
          <p:nvPr/>
        </p:nvSpPr>
        <p:spPr>
          <a:xfrm>
            <a:off x="6119412" y="2785467"/>
            <a:ext cx="4510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Calibri"/>
                <a:cs typeface="Calibri"/>
              </a:rPr>
              <a:t>91,4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78" name="Диаграмма 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491562"/>
              </p:ext>
            </p:extLst>
          </p:nvPr>
        </p:nvGraphicFramePr>
        <p:xfrm>
          <a:off x="3124000" y="9064068"/>
          <a:ext cx="3022490" cy="879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01995" y="1191897"/>
            <a:ext cx="1794381" cy="293785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2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471805">
              <a:lnSpc>
                <a:spcPct val="80100"/>
              </a:lnSpc>
              <a:spcBef>
                <a:spcPts val="6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Укрепление физического и духовного здоровья населения 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31750" marR="513080">
              <a:lnSpc>
                <a:spcPts val="1150"/>
              </a:lnSpc>
              <a:spcBef>
                <a:spcPts val="605"/>
              </a:spcBef>
            </a:pPr>
            <a:r>
              <a:rPr sz="12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2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2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200" b="1" spc="-1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2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2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2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2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ый  </a:t>
            </a:r>
            <a:r>
              <a:rPr sz="12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исполнитель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: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31750">
              <a:lnSpc>
                <a:spcPts val="1295"/>
              </a:lnSpc>
              <a:spcBef>
                <a:spcPts val="32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Комитет по молодежной политике, физической культуре и спорту администрации 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53105"/>
              </p:ext>
            </p:extLst>
          </p:nvPr>
        </p:nvGraphicFramePr>
        <p:xfrm>
          <a:off x="2309747" y="1249933"/>
          <a:ext cx="3357881" cy="19643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3742"/>
                <a:gridCol w="524710"/>
                <a:gridCol w="1659920"/>
                <a:gridCol w="379509"/>
              </a:tblGrid>
              <a:tr h="236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7E7E7E"/>
                      </a:solidFill>
                      <a:prstDash val="solid"/>
                    </a:lnR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92710" marR="8509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Всего: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6981">
                <a:tc rowSpan="2">
                  <a:txBody>
                    <a:bodyPr/>
                    <a:lstStyle/>
                    <a:p>
                      <a:pPr marL="233679">
                        <a:lnSpc>
                          <a:spcPts val="1190"/>
                        </a:lnSpc>
                        <a:spcBef>
                          <a:spcPts val="5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2019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923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(факт)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ts val="1185"/>
                        </a:lnSpc>
                        <a:spcBef>
                          <a:spcPts val="58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49,0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</a:tr>
              <a:tr h="1226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44601">
                <a:tc rowSpan="2">
                  <a:txBody>
                    <a:bodyPr/>
                    <a:lstStyle/>
                    <a:p>
                      <a:pPr marL="233679">
                        <a:lnSpc>
                          <a:spcPts val="1190"/>
                        </a:lnSpc>
                        <a:spcBef>
                          <a:spcPts val="5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1245"/>
                        </a:lnSpc>
                        <a:spcBef>
                          <a:spcPts val="58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67,3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C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157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52221">
                <a:tc rowSpan="2">
                  <a:txBody>
                    <a:bodyPr/>
                    <a:lstStyle/>
                    <a:p>
                      <a:pPr marL="233679">
                        <a:lnSpc>
                          <a:spcPts val="1190"/>
                        </a:lnSpc>
                        <a:spcBef>
                          <a:spcPts val="5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1300"/>
                        </a:lnSpc>
                        <a:spcBef>
                          <a:spcPts val="58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58,0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C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74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61365">
                <a:tc rowSpan="2">
                  <a:txBody>
                    <a:bodyPr/>
                    <a:lstStyle/>
                    <a:p>
                      <a:pPr marL="233679">
                        <a:lnSpc>
                          <a:spcPts val="1190"/>
                        </a:lnSpc>
                        <a:spcBef>
                          <a:spcPts val="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56,6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C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82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68985">
                <a:tc>
                  <a:txBody>
                    <a:bodyPr/>
                    <a:lstStyle/>
                    <a:p>
                      <a:pPr marL="233679">
                        <a:lnSpc>
                          <a:spcPts val="1190"/>
                        </a:lnSpc>
                        <a:spcBef>
                          <a:spcPts val="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690">
                        <a:lnSpc>
                          <a:spcPts val="775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55,4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C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08431" y="2020823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19">
                <a:moveTo>
                  <a:pt x="82296" y="0"/>
                </a:moveTo>
                <a:lnTo>
                  <a:pt x="0" y="0"/>
                </a:lnTo>
                <a:lnTo>
                  <a:pt x="0" y="83820"/>
                </a:lnTo>
                <a:lnTo>
                  <a:pt x="82296" y="83820"/>
                </a:lnTo>
                <a:lnTo>
                  <a:pt x="82296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6127" y="1907540"/>
            <a:ext cx="1607058" cy="90473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1180"/>
              </a:lnSpc>
              <a:spcBef>
                <a:spcPts val="35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за счет средств бюджета города</a:t>
            </a:r>
            <a:endParaRPr sz="1100" spc="-10" dirty="0" err="1" smtClean="0">
              <a:latin typeface="Century Gothic" panose="020B0502020202020204" pitchFamily="34" charset="0"/>
              <a:cs typeface="Calibri"/>
            </a:endParaRPr>
          </a:p>
          <a:p>
            <a:pPr marL="12700" marR="333375">
              <a:lnSpc>
                <a:spcPts val="1180"/>
              </a:lnSpc>
              <a:spcBef>
                <a:spcPts val="68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за счет средств краевого бюджета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8431" y="2557271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19">
                <a:moveTo>
                  <a:pt x="82296" y="0"/>
                </a:moveTo>
                <a:lnTo>
                  <a:pt x="0" y="0"/>
                </a:lnTo>
                <a:lnTo>
                  <a:pt x="0" y="83820"/>
                </a:lnTo>
                <a:lnTo>
                  <a:pt x="82296" y="83820"/>
                </a:lnTo>
                <a:lnTo>
                  <a:pt x="8229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3292" y="1240281"/>
            <a:ext cx="1618257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1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Объем</a:t>
            </a:r>
            <a:r>
              <a:rPr sz="1100" b="1" spc="-5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финансового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155"/>
              </a:lnSpc>
            </a:pPr>
            <a:r>
              <a:rPr sz="11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обеспечения,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295"/>
              </a:lnSpc>
            </a:pPr>
            <a:r>
              <a:rPr sz="11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100" b="1" spc="-5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9560" y="7461136"/>
            <a:ext cx="2792079" cy="49257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065" marR="5080" algn="ctr">
              <a:lnSpc>
                <a:spcPct val="80000"/>
              </a:lnSpc>
              <a:spcBef>
                <a:spcPts val="385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Доля населения города, систематически занимающегося физической культурой и спортом, %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5819" y="8556057"/>
            <a:ext cx="213360" cy="633662"/>
          </a:xfrm>
          <a:custGeom>
            <a:avLst/>
            <a:gdLst/>
            <a:ahLst/>
            <a:cxnLst/>
            <a:rect l="l" t="t" r="r" b="b"/>
            <a:pathLst>
              <a:path w="213359" h="137159">
                <a:moveTo>
                  <a:pt x="0" y="0"/>
                </a:moveTo>
                <a:lnTo>
                  <a:pt x="213360" y="0"/>
                </a:lnTo>
                <a:lnTo>
                  <a:pt x="21336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7696" y="8655558"/>
            <a:ext cx="213360" cy="534290"/>
          </a:xfrm>
          <a:custGeom>
            <a:avLst/>
            <a:gdLst/>
            <a:ahLst/>
            <a:cxnLst/>
            <a:rect l="l" t="t" r="r" b="b"/>
            <a:pathLst>
              <a:path w="213359" h="163195">
                <a:moveTo>
                  <a:pt x="0" y="0"/>
                </a:moveTo>
                <a:lnTo>
                  <a:pt x="213359" y="0"/>
                </a:lnTo>
                <a:lnTo>
                  <a:pt x="213359" y="163067"/>
                </a:lnTo>
                <a:lnTo>
                  <a:pt x="0" y="16306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11095" y="8383491"/>
            <a:ext cx="212090" cy="806482"/>
          </a:xfrm>
          <a:custGeom>
            <a:avLst/>
            <a:gdLst/>
            <a:ahLst/>
            <a:cxnLst/>
            <a:rect l="l" t="t" r="r" b="b"/>
            <a:pathLst>
              <a:path w="212089" h="189229">
                <a:moveTo>
                  <a:pt x="0" y="0"/>
                </a:moveTo>
                <a:lnTo>
                  <a:pt x="211836" y="0"/>
                </a:lnTo>
                <a:lnTo>
                  <a:pt x="211836" y="188976"/>
                </a:lnTo>
                <a:lnTo>
                  <a:pt x="0" y="18897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42972" y="8319101"/>
            <a:ext cx="212090" cy="870872"/>
          </a:xfrm>
          <a:custGeom>
            <a:avLst/>
            <a:gdLst/>
            <a:ahLst/>
            <a:cxnLst/>
            <a:rect l="l" t="t" r="r" b="b"/>
            <a:pathLst>
              <a:path w="212089" h="189229">
                <a:moveTo>
                  <a:pt x="0" y="0"/>
                </a:moveTo>
                <a:lnTo>
                  <a:pt x="211835" y="0"/>
                </a:lnTo>
                <a:lnTo>
                  <a:pt x="211835" y="188976"/>
                </a:lnTo>
                <a:lnTo>
                  <a:pt x="0" y="18897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74848" y="8312115"/>
            <a:ext cx="212090" cy="878112"/>
          </a:xfrm>
          <a:custGeom>
            <a:avLst/>
            <a:gdLst/>
            <a:ahLst/>
            <a:cxnLst/>
            <a:rect l="l" t="t" r="r" b="b"/>
            <a:pathLst>
              <a:path w="212089" h="210820">
                <a:moveTo>
                  <a:pt x="0" y="0"/>
                </a:moveTo>
                <a:lnTo>
                  <a:pt x="211835" y="0"/>
                </a:lnTo>
                <a:lnTo>
                  <a:pt x="211835" y="210312"/>
                </a:lnTo>
                <a:lnTo>
                  <a:pt x="0" y="21031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6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45819" y="8240117"/>
            <a:ext cx="2762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46,1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9408" y="8382913"/>
            <a:ext cx="2762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36,9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07884" y="8063802"/>
            <a:ext cx="80835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4195" algn="l"/>
              </a:tabLst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51,5</a:t>
            </a:r>
            <a:r>
              <a:rPr sz="1100" b="1" dirty="0">
                <a:solidFill>
                  <a:srgbClr val="8A0F3D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52,9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57153" y="8054740"/>
            <a:ext cx="345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53,8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7951" y="9225788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05560" y="9225788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37435" y="9225788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69566" y="9225788"/>
            <a:ext cx="89217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  <a:tabLst>
                <a:tab pos="582930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r>
              <a:rPr sz="1000" spc="-10" dirty="0">
                <a:latin typeface="Calibri"/>
                <a:cs typeface="Calibri"/>
              </a:rPr>
              <a:t>	</a:t>
            </a: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  <a:tabLst>
                <a:tab pos="544830" algn="l"/>
              </a:tabLst>
            </a:pPr>
            <a:r>
              <a:rPr sz="1000" spc="-10" dirty="0">
                <a:latin typeface="Calibri"/>
                <a:cs typeface="Calibri"/>
              </a:rPr>
              <a:t>	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8371" y="7111557"/>
            <a:ext cx="25311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Основные</a:t>
            </a:r>
            <a:r>
              <a:rPr sz="1200" b="1" spc="-3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целевые</a:t>
            </a:r>
            <a:r>
              <a:rPr sz="1200" b="1" spc="-2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показатели: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9020" y="10177373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30049" y="4241164"/>
            <a:ext cx="1458073" cy="1052851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2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Подпрограммы: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80000"/>
              </a:lnSpc>
              <a:spcBef>
                <a:spcPts val="600"/>
              </a:spcBef>
            </a:pP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Развитие физической культуры и массового спорта в городе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50864" y="5356732"/>
            <a:ext cx="1506550" cy="49257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Развитие молодежной политики в городе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06865" y="7358507"/>
            <a:ext cx="2955545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620" algn="ctr">
              <a:lnSpc>
                <a:spcPts val="1150"/>
              </a:lnSpc>
              <a:spcBef>
                <a:spcPts val="380"/>
              </a:spcBef>
            </a:pPr>
            <a:r>
              <a:rPr lang="ru-RU" sz="1200" spc="-15" dirty="0" smtClean="0">
                <a:latin typeface="Century Gothic" panose="020B0502020202020204" pitchFamily="34" charset="0"/>
                <a:cs typeface="Calibri"/>
              </a:rPr>
              <a:t>Доля молодых граждан, задействованных в мероприятиях по реализации молодежной политики в городе</a:t>
            </a: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,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561751" y="8143515"/>
            <a:ext cx="2762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55,7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67702" y="8372757"/>
            <a:ext cx="2762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22,0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64465" y="8156760"/>
            <a:ext cx="2762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57,3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87102" y="8107921"/>
            <a:ext cx="2762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58,2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19084" y="8070823"/>
            <a:ext cx="27622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59,7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78667" y="8834377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64245" y="8832037"/>
            <a:ext cx="453822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27169" y="8832037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03282" y="8808519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491026" y="8796264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5367" y="264032"/>
            <a:ext cx="677293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latin typeface="Century Gothic" panose="020B0502020202020204" pitchFamily="34" charset="0"/>
                <a:cs typeface="Segoe UI"/>
              </a:rPr>
              <a:t>Развитие физической культуры, спорта и молодежной политики в городе Невинномысске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065017" y="1249933"/>
            <a:ext cx="0" cy="2035175"/>
          </a:xfrm>
          <a:custGeom>
            <a:avLst/>
            <a:gdLst/>
            <a:ahLst/>
            <a:cxnLst/>
            <a:rect l="l" t="t" r="r" b="b"/>
            <a:pathLst>
              <a:path h="2035175">
                <a:moveTo>
                  <a:pt x="0" y="0"/>
                </a:moveTo>
                <a:lnTo>
                  <a:pt x="0" y="2035048"/>
                </a:lnTo>
              </a:path>
            </a:pathLst>
          </a:custGeom>
          <a:ln w="19050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107366" y="3795651"/>
            <a:ext cx="4159144" cy="3370022"/>
            <a:chOff x="345363" y="3694937"/>
            <a:chExt cx="5274310" cy="3609975"/>
          </a:xfrm>
        </p:grpSpPr>
        <p:sp>
          <p:nvSpPr>
            <p:cNvPr id="47" name="object 47"/>
            <p:cNvSpPr/>
            <p:nvPr/>
          </p:nvSpPr>
          <p:spPr>
            <a:xfrm>
              <a:off x="354888" y="3704462"/>
              <a:ext cx="5255260" cy="3590925"/>
            </a:xfrm>
            <a:custGeom>
              <a:avLst/>
              <a:gdLst/>
              <a:ahLst/>
              <a:cxnLst/>
              <a:rect l="l" t="t" r="r" b="b"/>
              <a:pathLst>
                <a:path w="5255260" h="3590925">
                  <a:moveTo>
                    <a:pt x="2724480" y="0"/>
                  </a:moveTo>
                  <a:lnTo>
                    <a:pt x="2724480" y="3590798"/>
                  </a:lnTo>
                </a:path>
                <a:path w="5255260" h="3590925">
                  <a:moveTo>
                    <a:pt x="3611956" y="0"/>
                  </a:moveTo>
                  <a:lnTo>
                    <a:pt x="3611956" y="3590798"/>
                  </a:lnTo>
                </a:path>
                <a:path w="5255260" h="3590925">
                  <a:moveTo>
                    <a:pt x="4459173" y="0"/>
                  </a:moveTo>
                  <a:lnTo>
                    <a:pt x="4459173" y="3590798"/>
                  </a:lnTo>
                </a:path>
                <a:path w="5255260" h="3590925">
                  <a:moveTo>
                    <a:pt x="0" y="536701"/>
                  </a:moveTo>
                  <a:lnTo>
                    <a:pt x="5255082" y="536701"/>
                  </a:lnTo>
                </a:path>
                <a:path w="5255260" h="3590925">
                  <a:moveTo>
                    <a:pt x="0" y="1652270"/>
                  </a:moveTo>
                  <a:lnTo>
                    <a:pt x="5255082" y="1652270"/>
                  </a:lnTo>
                </a:path>
                <a:path w="5255260" h="3590925">
                  <a:moveTo>
                    <a:pt x="0" y="2328926"/>
                  </a:moveTo>
                  <a:lnTo>
                    <a:pt x="5255082" y="2328926"/>
                  </a:lnTo>
                </a:path>
              </a:pathLst>
            </a:custGeom>
            <a:ln w="19050">
              <a:solidFill>
                <a:srgbClr val="58585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54888" y="3704462"/>
              <a:ext cx="5255260" cy="3590925"/>
            </a:xfrm>
            <a:custGeom>
              <a:avLst/>
              <a:gdLst/>
              <a:ahLst/>
              <a:cxnLst/>
              <a:rect l="l" t="t" r="r" b="b"/>
              <a:pathLst>
                <a:path w="5255260" h="3590925">
                  <a:moveTo>
                    <a:pt x="6350" y="0"/>
                  </a:moveTo>
                  <a:lnTo>
                    <a:pt x="6350" y="3590798"/>
                  </a:lnTo>
                </a:path>
                <a:path w="5255260" h="3590925">
                  <a:moveTo>
                    <a:pt x="5248732" y="0"/>
                  </a:moveTo>
                  <a:lnTo>
                    <a:pt x="5248732" y="3590798"/>
                  </a:lnTo>
                </a:path>
                <a:path w="5255260" h="3590925">
                  <a:moveTo>
                    <a:pt x="0" y="6350"/>
                  </a:moveTo>
                  <a:lnTo>
                    <a:pt x="5255082" y="63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111656" y="3579517"/>
            <a:ext cx="2254875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ts val="1295"/>
              </a:lnSpc>
              <a:spcBef>
                <a:spcPts val="100"/>
              </a:spcBef>
            </a:pPr>
            <a:r>
              <a:rPr sz="1000" b="1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0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2021-2023</a:t>
            </a:r>
            <a:r>
              <a:rPr sz="10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000" b="1" spc="-15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годах в рамках программы планируется проведение следующих мероприятий</a:t>
            </a:r>
            <a:r>
              <a:rPr sz="1000" b="1" spc="-15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(млн.</a:t>
            </a:r>
            <a:r>
              <a:rPr sz="1000" b="1" spc="-1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руб.):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088894" y="3850894"/>
            <a:ext cx="8686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rgbClr val="004442"/>
                </a:solidFill>
                <a:latin typeface="Century Gothic" panose="020B0502020202020204" pitchFamily="34" charset="0"/>
                <a:cs typeface="Arial"/>
              </a:rPr>
              <a:t>2021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976370" y="3850894"/>
            <a:ext cx="8286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rgbClr val="008986"/>
                </a:solidFill>
                <a:latin typeface="Century Gothic" panose="020B0502020202020204" pitchFamily="34" charset="0"/>
                <a:cs typeface="Arial"/>
              </a:rPr>
              <a:t>2022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23586" y="3850894"/>
            <a:ext cx="7740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rgbClr val="00BBB8"/>
                </a:solidFill>
                <a:latin typeface="Century Gothic" panose="020B0502020202020204" pitchFamily="34" charset="0"/>
                <a:cs typeface="Arial"/>
              </a:rPr>
              <a:t>2023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823586" y="5570346"/>
            <a:ext cx="77406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rgbClr val="00BBB8"/>
                </a:solidFill>
                <a:latin typeface="Century Gothic" panose="020B0502020202020204" pitchFamily="34" charset="0"/>
                <a:cs typeface="Arial"/>
              </a:rPr>
              <a:t>0,8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329557" y="6268093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4442"/>
                </a:solidFill>
                <a:latin typeface="Century Gothic" panose="020B0502020202020204" pitchFamily="34" charset="0"/>
                <a:cs typeface="Arial"/>
              </a:rPr>
              <a:t>0,8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46267" y="6326991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BBB8"/>
                </a:solidFill>
                <a:latin typeface="Century Gothic" panose="020B0502020202020204" pitchFamily="34" charset="0"/>
                <a:cs typeface="Arial"/>
              </a:rPr>
              <a:t>0,8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5"/>
          <p:cNvSpPr txBox="1"/>
          <p:nvPr/>
        </p:nvSpPr>
        <p:spPr>
          <a:xfrm>
            <a:off x="5209984" y="1856954"/>
            <a:ext cx="462152" cy="228268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43180" rIns="0" bIns="0" rtlCol="0">
            <a:spAutoFit/>
          </a:bodyPr>
          <a:lstStyle/>
          <a:p>
            <a:pPr marL="99060" algn="ctr">
              <a:lnSpc>
                <a:spcPct val="100000"/>
              </a:lnSpc>
              <a:spcBef>
                <a:spcPts val="34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5,0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2" name="object 31"/>
          <p:cNvSpPr txBox="1"/>
          <p:nvPr/>
        </p:nvSpPr>
        <p:spPr>
          <a:xfrm>
            <a:off x="5830049" y="5902135"/>
            <a:ext cx="1682001" cy="64030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Развитие спортивно-культурной деятельности в городе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6" name="object 66"/>
          <p:cNvSpPr txBox="1"/>
          <p:nvPr/>
        </p:nvSpPr>
        <p:spPr>
          <a:xfrm>
            <a:off x="1154735" y="4278800"/>
            <a:ext cx="2624785" cy="108350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476884">
              <a:lnSpc>
                <a:spcPct val="80000"/>
              </a:lnSpc>
              <a:spcBef>
                <a:spcPts val="38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Обеспечение деятельности (оказание услуг) подведомственных учреждений в области молодежной политики, физической культуры и спорта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9" name="object 67"/>
          <p:cNvSpPr txBox="1"/>
          <p:nvPr/>
        </p:nvSpPr>
        <p:spPr>
          <a:xfrm>
            <a:off x="3373090" y="4666127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4442"/>
                </a:solidFill>
                <a:latin typeface="Century Gothic" panose="020B0502020202020204" pitchFamily="34" charset="0"/>
                <a:cs typeface="Arial"/>
              </a:rPr>
              <a:t>46,2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80" name="object 68"/>
          <p:cNvSpPr txBox="1"/>
          <p:nvPr/>
        </p:nvSpPr>
        <p:spPr>
          <a:xfrm>
            <a:off x="4175295" y="4666126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8986"/>
                </a:solidFill>
                <a:latin typeface="Century Gothic" panose="020B0502020202020204" pitchFamily="34" charset="0"/>
                <a:cs typeface="Arial"/>
              </a:rPr>
              <a:t>45,1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81" name="object 69"/>
          <p:cNvSpPr txBox="1"/>
          <p:nvPr/>
        </p:nvSpPr>
        <p:spPr>
          <a:xfrm>
            <a:off x="5032545" y="4673468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BBB8"/>
                </a:solidFill>
                <a:latin typeface="Century Gothic" panose="020B0502020202020204" pitchFamily="34" charset="0"/>
                <a:cs typeface="Arial"/>
              </a:rPr>
              <a:t>44,1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82" name="object 66"/>
          <p:cNvSpPr txBox="1"/>
          <p:nvPr/>
        </p:nvSpPr>
        <p:spPr>
          <a:xfrm>
            <a:off x="1153160" y="5416627"/>
            <a:ext cx="2720904" cy="49257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476884">
              <a:lnSpc>
                <a:spcPct val="80000"/>
              </a:lnSpc>
              <a:spcBef>
                <a:spcPts val="38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Организация и проведение культурно-досуговых и зрелищных мероприятий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3" name="object 67"/>
          <p:cNvSpPr txBox="1"/>
          <p:nvPr/>
        </p:nvSpPr>
        <p:spPr>
          <a:xfrm>
            <a:off x="3381640" y="5525815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4442"/>
                </a:solidFill>
                <a:latin typeface="Century Gothic" panose="020B0502020202020204" pitchFamily="34" charset="0"/>
                <a:cs typeface="Arial"/>
              </a:rPr>
              <a:t>0,9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84" name="object 67"/>
          <p:cNvSpPr txBox="1"/>
          <p:nvPr/>
        </p:nvSpPr>
        <p:spPr>
          <a:xfrm>
            <a:off x="4212716" y="5541883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4442"/>
                </a:solidFill>
                <a:latin typeface="Century Gothic" panose="020B0502020202020204" pitchFamily="34" charset="0"/>
                <a:cs typeface="Arial"/>
              </a:rPr>
              <a:t>0,9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85" name="object 66"/>
          <p:cNvSpPr txBox="1"/>
          <p:nvPr/>
        </p:nvSpPr>
        <p:spPr>
          <a:xfrm>
            <a:off x="1154734" y="5997765"/>
            <a:ext cx="2624785" cy="49257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476884">
              <a:lnSpc>
                <a:spcPct val="80000"/>
              </a:lnSpc>
              <a:spcBef>
                <a:spcPts val="38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Проведение городских спортивных мероприятий на территории города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6" name="object 67"/>
          <p:cNvSpPr txBox="1"/>
          <p:nvPr/>
        </p:nvSpPr>
        <p:spPr>
          <a:xfrm>
            <a:off x="4206865" y="6281967"/>
            <a:ext cx="363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75" dirty="0" smtClean="0">
                <a:solidFill>
                  <a:srgbClr val="004442"/>
                </a:solidFill>
                <a:latin typeface="Century Gothic" panose="020B0502020202020204" pitchFamily="34" charset="0"/>
                <a:cs typeface="Arial"/>
              </a:rPr>
              <a:t>0,8</a:t>
            </a:r>
            <a:endParaRPr sz="1400" dirty="0">
              <a:latin typeface="Century Gothic" panose="020B0502020202020204" pitchFamily="34" charset="0"/>
              <a:cs typeface="Arial"/>
            </a:endParaRPr>
          </a:p>
        </p:txBody>
      </p:sp>
      <p:graphicFrame>
        <p:nvGraphicFramePr>
          <p:cNvPr id="87" name="Диаграмма 8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470416"/>
              </p:ext>
            </p:extLst>
          </p:nvPr>
        </p:nvGraphicFramePr>
        <p:xfrm>
          <a:off x="4305797" y="7984406"/>
          <a:ext cx="2802788" cy="90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" name="object 70"/>
          <p:cNvSpPr txBox="1"/>
          <p:nvPr/>
        </p:nvSpPr>
        <p:spPr>
          <a:xfrm>
            <a:off x="73406" y="4046547"/>
            <a:ext cx="1304290" cy="130343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2920">
              <a:lnSpc>
                <a:spcPts val="1150"/>
              </a:lnSpc>
              <a:spcBef>
                <a:spcPts val="380"/>
              </a:spcBef>
            </a:pPr>
            <a:r>
              <a:rPr sz="9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В </a:t>
            </a:r>
            <a:r>
              <a:rPr sz="9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рамках </a:t>
            </a:r>
            <a:r>
              <a:rPr sz="9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п</a:t>
            </a:r>
            <a:r>
              <a:rPr sz="9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ро</a:t>
            </a:r>
            <a:r>
              <a:rPr sz="9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г</a:t>
            </a:r>
            <a:r>
              <a:rPr sz="9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р</a:t>
            </a:r>
            <a:r>
              <a:rPr sz="9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амм</a:t>
            </a:r>
            <a:r>
              <a:rPr sz="900" b="1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ы</a:t>
            </a:r>
            <a:endParaRPr sz="900" dirty="0">
              <a:latin typeface="Century Gothic" panose="020B0502020202020204" pitchFamily="34" charset="0"/>
              <a:cs typeface="Calibri"/>
            </a:endParaRPr>
          </a:p>
          <a:p>
            <a:pPr marL="12700" marR="240029">
              <a:lnSpc>
                <a:spcPct val="80000"/>
              </a:lnSpc>
              <a:spcBef>
                <a:spcPts val="10"/>
              </a:spcBef>
            </a:pPr>
            <a:r>
              <a:rPr sz="9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обеспечивается </a:t>
            </a:r>
            <a:r>
              <a:rPr sz="900" b="1" spc="-26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9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деятельность </a:t>
            </a:r>
            <a:r>
              <a:rPr sz="9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900" b="1" spc="-10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следующих </a:t>
            </a:r>
            <a:r>
              <a:rPr sz="900" b="1" spc="-5" dirty="0">
                <a:solidFill>
                  <a:srgbClr val="FF6600"/>
                </a:solidFill>
                <a:latin typeface="Century Gothic" panose="020B0502020202020204" pitchFamily="34" charset="0"/>
                <a:cs typeface="Calibri"/>
              </a:rPr>
              <a:t> учреждений:</a:t>
            </a:r>
            <a:endParaRPr sz="900" dirty="0">
              <a:latin typeface="Century Gothic" panose="020B0502020202020204" pitchFamily="34" charset="0"/>
              <a:cs typeface="Calibri"/>
            </a:endParaRPr>
          </a:p>
          <a:p>
            <a:pPr marL="93345" indent="-81280">
              <a:lnSpc>
                <a:spcPts val="1295"/>
              </a:lnSpc>
              <a:spcBef>
                <a:spcPts val="110"/>
              </a:spcBef>
              <a:buChar char="-"/>
              <a:tabLst>
                <a:tab pos="93980" algn="l"/>
              </a:tabLst>
            </a:pPr>
            <a:r>
              <a:rPr lang="ru-RU" sz="800" spc="-5" dirty="0" smtClean="0">
                <a:latin typeface="Century Gothic" panose="020B0502020202020204" pitchFamily="34" charset="0"/>
                <a:cs typeface="Calibri"/>
              </a:rPr>
              <a:t>МБУ СКК «Олимп»</a:t>
            </a:r>
            <a:endParaRPr sz="800" dirty="0">
              <a:latin typeface="Century Gothic" panose="020B0502020202020204" pitchFamily="34" charset="0"/>
              <a:cs typeface="Calibri"/>
            </a:endParaRPr>
          </a:p>
          <a:p>
            <a:pPr marL="12700" marR="143510">
              <a:lnSpc>
                <a:spcPct val="80000"/>
              </a:lnSpc>
              <a:spcBef>
                <a:spcPts val="420"/>
              </a:spcBef>
              <a:buChar char="-"/>
              <a:tabLst>
                <a:tab pos="93980" algn="l"/>
              </a:tabLst>
            </a:pPr>
            <a:r>
              <a:rPr lang="ru-RU" sz="800" spc="-10" dirty="0" smtClean="0">
                <a:latin typeface="Century Gothic" panose="020B0502020202020204" pitchFamily="34" charset="0"/>
                <a:cs typeface="Calibri"/>
              </a:rPr>
              <a:t>МБУ СШ ЗВС</a:t>
            </a:r>
          </a:p>
          <a:p>
            <a:pPr marL="12700" marR="143510">
              <a:lnSpc>
                <a:spcPct val="80000"/>
              </a:lnSpc>
              <a:spcBef>
                <a:spcPts val="420"/>
              </a:spcBef>
              <a:buChar char="-"/>
              <a:tabLst>
                <a:tab pos="93980" algn="l"/>
              </a:tabLst>
            </a:pPr>
            <a:r>
              <a:rPr lang="ru-RU" sz="800" spc="-10" dirty="0" smtClean="0">
                <a:latin typeface="Century Gothic" panose="020B0502020202020204" pitchFamily="34" charset="0"/>
                <a:cs typeface="Calibri"/>
              </a:rPr>
              <a:t>МБУ МЦРЛ</a:t>
            </a:r>
            <a:endParaRPr sz="8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9" name="object 32"/>
          <p:cNvSpPr txBox="1"/>
          <p:nvPr/>
        </p:nvSpPr>
        <p:spPr>
          <a:xfrm>
            <a:off x="4202752" y="9095870"/>
            <a:ext cx="2955545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620" algn="ctr">
              <a:lnSpc>
                <a:spcPts val="1150"/>
              </a:lnSpc>
              <a:spcBef>
                <a:spcPts val="380"/>
              </a:spcBef>
            </a:pPr>
            <a:r>
              <a:rPr lang="ru-RU" sz="1200" spc="-15" dirty="0" smtClean="0">
                <a:latin typeface="Century Gothic" panose="020B0502020202020204" pitchFamily="34" charset="0"/>
                <a:cs typeface="Calibri"/>
              </a:rPr>
              <a:t>Доля населения города, задействованного в спортивно-массовых, культурно-досуговых и зрелищных мероприятиях</a:t>
            </a: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,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graphicFrame>
        <p:nvGraphicFramePr>
          <p:cNvPr id="90" name="Диаграмма 8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057002"/>
              </p:ext>
            </p:extLst>
          </p:nvPr>
        </p:nvGraphicFramePr>
        <p:xfrm>
          <a:off x="4358263" y="9648445"/>
          <a:ext cx="2688627" cy="589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" name="object 38"/>
          <p:cNvSpPr txBox="1"/>
          <p:nvPr/>
        </p:nvSpPr>
        <p:spPr>
          <a:xfrm>
            <a:off x="5016648" y="10087283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2" name="object 38"/>
          <p:cNvSpPr txBox="1"/>
          <p:nvPr/>
        </p:nvSpPr>
        <p:spPr>
          <a:xfrm>
            <a:off x="5522679" y="10094675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3" name="object 38"/>
          <p:cNvSpPr txBox="1"/>
          <p:nvPr/>
        </p:nvSpPr>
        <p:spPr>
          <a:xfrm>
            <a:off x="5999017" y="10105981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4" name="object 38"/>
          <p:cNvSpPr txBox="1"/>
          <p:nvPr/>
        </p:nvSpPr>
        <p:spPr>
          <a:xfrm>
            <a:off x="6447715" y="10112811"/>
            <a:ext cx="35052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5" name="object 20"/>
          <p:cNvSpPr txBox="1"/>
          <p:nvPr/>
        </p:nvSpPr>
        <p:spPr>
          <a:xfrm>
            <a:off x="4618315" y="9724412"/>
            <a:ext cx="345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10,5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6" name="object 20"/>
          <p:cNvSpPr txBox="1"/>
          <p:nvPr/>
        </p:nvSpPr>
        <p:spPr>
          <a:xfrm>
            <a:off x="5077874" y="9746526"/>
            <a:ext cx="345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9,4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7" name="object 20"/>
          <p:cNvSpPr txBox="1"/>
          <p:nvPr/>
        </p:nvSpPr>
        <p:spPr>
          <a:xfrm>
            <a:off x="5568633" y="9739982"/>
            <a:ext cx="345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10,8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8" name="object 20"/>
          <p:cNvSpPr txBox="1"/>
          <p:nvPr/>
        </p:nvSpPr>
        <p:spPr>
          <a:xfrm>
            <a:off x="6066298" y="9724411"/>
            <a:ext cx="345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11,0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9" name="object 20"/>
          <p:cNvSpPr txBox="1"/>
          <p:nvPr/>
        </p:nvSpPr>
        <p:spPr>
          <a:xfrm>
            <a:off x="6549379" y="9712157"/>
            <a:ext cx="345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8A0F3D"/>
                </a:solidFill>
                <a:latin typeface="Calibri"/>
                <a:cs typeface="Calibri"/>
              </a:rPr>
              <a:t>11,3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467353"/>
              </p:ext>
            </p:extLst>
          </p:nvPr>
        </p:nvGraphicFramePr>
        <p:xfrm>
          <a:off x="3777234" y="1287525"/>
          <a:ext cx="3077845" cy="2348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/>
                <a:gridCol w="546100"/>
                <a:gridCol w="445516"/>
                <a:gridCol w="1476629"/>
              </a:tblGrid>
              <a:tr h="310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7E7E7E"/>
                      </a:solidFill>
                      <a:prstDash val="solid"/>
                    </a:lnR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Всего: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9050">
                      <a:solidFill>
                        <a:srgbClr val="7E7E7E"/>
                      </a:solidFill>
                      <a:prstDash val="solid"/>
                    </a:lnL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394335">
                        <a:lnSpc>
                          <a:spcPct val="100000"/>
                        </a:lnSpc>
                        <a:spcBef>
                          <a:spcPts val="725"/>
                        </a:spcBef>
                        <a:tabLst>
                          <a:tab pos="1266825" algn="l"/>
                        </a:tabLst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327,8	213,7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6847"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2019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(факт)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167,7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6847"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770"/>
                        </a:spcBef>
                        <a:tabLst>
                          <a:tab pos="953135" algn="l"/>
                          <a:tab pos="1868805" algn="l"/>
                        </a:tabLst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421,3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9050">
                      <a:solidFill>
                        <a:srgbClr val="7E7E7E"/>
                      </a:solidFill>
                      <a:prstDash val="solid"/>
                    </a:lnL>
                    <a:lnT w="1905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6974"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    </a:t>
                      </a:r>
                      <a:r>
                        <a:rPr lang="ru-RU" sz="1100" b="1" dirty="0" smtClean="0"/>
                        <a:t>68,1</a:t>
                      </a:r>
                      <a:endParaRPr lang="ru-RU" sz="1100" b="1" dirty="0"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/>
                </a:tc>
              </a:tr>
              <a:tr h="335152">
                <a:tc rowSpan="2"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    4,3</a:t>
                      </a:r>
                      <a:endParaRPr lang="ru-RU" sz="1100" b="1" dirty="0"/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/>
                </a:tc>
              </a:tr>
              <a:tr h="916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  <a:lnB w="19050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30453"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ts val="885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7E7E7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3,1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7E7E7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4933188" y="1638299"/>
            <a:ext cx="1809496" cy="309880"/>
            <a:chOff x="4933188" y="1638299"/>
            <a:chExt cx="1809496" cy="309880"/>
          </a:xfrm>
        </p:grpSpPr>
        <p:sp>
          <p:nvSpPr>
            <p:cNvPr id="5" name="object 5"/>
            <p:cNvSpPr/>
            <p:nvPr/>
          </p:nvSpPr>
          <p:spPr>
            <a:xfrm>
              <a:off x="4933188" y="1638299"/>
              <a:ext cx="1096010" cy="309880"/>
            </a:xfrm>
            <a:custGeom>
              <a:avLst/>
              <a:gdLst/>
              <a:ahLst/>
              <a:cxnLst/>
              <a:rect l="l" t="t" r="r" b="b"/>
              <a:pathLst>
                <a:path w="1096010" h="309880">
                  <a:moveTo>
                    <a:pt x="1095756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1095756" y="309372"/>
                  </a:lnTo>
                  <a:lnTo>
                    <a:pt x="1095756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91479" y="1638299"/>
              <a:ext cx="1251205" cy="309880"/>
            </a:xfrm>
            <a:custGeom>
              <a:avLst/>
              <a:gdLst/>
              <a:ahLst/>
              <a:cxnLst/>
              <a:rect l="l" t="t" r="r" b="b"/>
              <a:pathLst>
                <a:path w="713740" h="309880">
                  <a:moveTo>
                    <a:pt x="713231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713231" y="309372"/>
                  </a:lnTo>
                  <a:lnTo>
                    <a:pt x="713231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161032" y="209092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70251" y="1977897"/>
            <a:ext cx="1329690" cy="661078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1180"/>
              </a:lnSpc>
              <a:spcBef>
                <a:spcPts val="355"/>
              </a:spcBef>
            </a:pPr>
            <a:r>
              <a:rPr sz="11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1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1100" spc="-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собственных </a:t>
            </a:r>
            <a:r>
              <a:rPr sz="11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средств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бюджета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города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33545" y="283640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72251" y="2750321"/>
            <a:ext cx="1175346" cy="595163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ct val="81400"/>
              </a:lnSpc>
              <a:spcBef>
                <a:spcPts val="36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за счет средств краевого и федерального бюджетов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152" y="291845"/>
            <a:ext cx="583057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 smtClean="0">
                <a:latin typeface="Century Gothic" panose="020B0502020202020204" pitchFamily="34" charset="0"/>
                <a:cs typeface="Segoe UI"/>
              </a:rPr>
              <a:t>Формирование современной городской среды в городе Невинномысске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583" y="4054634"/>
            <a:ext cx="4383297" cy="5873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31750">
              <a:lnSpc>
                <a:spcPts val="1150"/>
              </a:lnSpc>
              <a:spcBef>
                <a:spcPts val="380"/>
              </a:spcBef>
            </a:pPr>
            <a:r>
              <a:rPr sz="12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2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2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2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2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ый  </a:t>
            </a:r>
            <a:r>
              <a:rPr sz="12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172085">
              <a:lnSpc>
                <a:spcPts val="1150"/>
              </a:lnSpc>
              <a:spcBef>
                <a:spcPts val="605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Управление жилищно-коммунального хозяйства администрации 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809" y="1408776"/>
            <a:ext cx="1877633" cy="1979259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1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342900">
              <a:lnSpc>
                <a:spcPct val="80000"/>
              </a:lnSpc>
              <a:spcBef>
                <a:spcPts val="600"/>
              </a:spcBef>
            </a:pPr>
            <a:r>
              <a:rPr lang="ru-RU" sz="1050" spc="-5" dirty="0" smtClean="0">
                <a:latin typeface="Century Gothic" panose="020B0502020202020204" pitchFamily="34" charset="0"/>
                <a:cs typeface="Calibri"/>
              </a:rPr>
              <a:t>Повышение качества комфорта городской среды на территории города, уровня благоустройства общественных территорий, а также дворовых территорий, прилегающих к многоквартирным домам, расположенным на территории города</a:t>
            </a:r>
            <a:endParaRPr sz="105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56968" y="1287525"/>
            <a:ext cx="1844992" cy="49872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sz="12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Объем</a:t>
            </a:r>
            <a:r>
              <a:rPr sz="1200" b="1" spc="-6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финансового </a:t>
            </a:r>
            <a:r>
              <a:rPr sz="1200" b="1" spc="-254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обеспечения,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150"/>
              </a:lnSpc>
            </a:pP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200" b="1" spc="-5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86658" y="8564371"/>
            <a:ext cx="3686175" cy="68339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29235" marR="5080" indent="-217170" algn="ctr">
              <a:lnSpc>
                <a:spcPct val="80000"/>
              </a:lnSpc>
              <a:spcBef>
                <a:spcPts val="385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Количество благоустроенных общественных территорий</a:t>
            </a: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200" spc="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ед.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750570">
              <a:lnSpc>
                <a:spcPct val="100000"/>
              </a:lnSpc>
              <a:spcBef>
                <a:spcPts val="40"/>
              </a:spcBef>
            </a:pPr>
            <a:endParaRPr lang="ru-RU" sz="1100" b="1" dirty="0" smtClean="0">
              <a:solidFill>
                <a:srgbClr val="CC0066"/>
              </a:solidFill>
              <a:latin typeface="Calibri"/>
              <a:cs typeface="Calibri"/>
            </a:endParaRPr>
          </a:p>
          <a:p>
            <a:pPr marL="750570">
              <a:lnSpc>
                <a:spcPct val="100000"/>
              </a:lnSpc>
              <a:spcBef>
                <a:spcPts val="4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69675" y="9078486"/>
            <a:ext cx="9652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B31D73"/>
                </a:solidFill>
                <a:latin typeface="Calibri"/>
                <a:cs typeface="Calibri"/>
              </a:rPr>
              <a:t>1</a:t>
            </a:r>
            <a:endParaRPr sz="1100" b="1" dirty="0">
              <a:solidFill>
                <a:srgbClr val="B31D73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48709" y="9510470"/>
            <a:ext cx="350520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4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(ф</a:t>
            </a:r>
            <a:r>
              <a:rPr sz="1000" spc="-5" dirty="0">
                <a:latin typeface="Calibri"/>
                <a:cs typeface="Calibri"/>
              </a:rPr>
              <a:t>а</a:t>
            </a:r>
            <a:r>
              <a:rPr sz="1000" dirty="0">
                <a:latin typeface="Calibri"/>
                <a:cs typeface="Calibri"/>
              </a:rPr>
              <a:t>к</a:t>
            </a:r>
            <a:r>
              <a:rPr sz="1000" spc="-10" dirty="0">
                <a:latin typeface="Calibri"/>
                <a:cs typeface="Calibri"/>
              </a:rPr>
              <a:t>т)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37913" y="9510470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31434" y="9510470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25210" y="9510470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18986" y="9510470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05863" y="7149535"/>
            <a:ext cx="4025392" cy="3448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67665" marR="358775" indent="-2540" algn="ctr">
              <a:lnSpc>
                <a:spcPct val="80000"/>
              </a:lnSpc>
              <a:spcBef>
                <a:spcPts val="385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Количество</a:t>
            </a:r>
            <a:r>
              <a:rPr sz="12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благоустроенных </a:t>
            </a: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дворовых территорий</a:t>
            </a:r>
            <a:r>
              <a:rPr sz="1200" spc="5" dirty="0" smtClean="0">
                <a:latin typeface="Century Gothic" panose="020B0502020202020204" pitchFamily="34" charset="0"/>
                <a:cs typeface="Calibri"/>
              </a:rPr>
              <a:t>,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ед.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67378" y="8066277"/>
            <a:ext cx="350520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(ф</a:t>
            </a:r>
            <a:r>
              <a:rPr sz="1000" spc="-5" dirty="0">
                <a:latin typeface="Calibri"/>
                <a:cs typeface="Calibri"/>
              </a:rPr>
              <a:t>а</a:t>
            </a:r>
            <a:r>
              <a:rPr sz="1000" dirty="0">
                <a:latin typeface="Calibri"/>
                <a:cs typeface="Calibri"/>
              </a:rPr>
              <a:t>к</a:t>
            </a:r>
            <a:r>
              <a:rPr sz="1000" spc="-10" dirty="0">
                <a:latin typeface="Calibri"/>
                <a:cs typeface="Calibri"/>
              </a:rPr>
              <a:t>т)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59248" y="806627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55819" y="806627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52642" y="806627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49085" y="8066277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5762" y="7187372"/>
            <a:ext cx="29019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Основные</a:t>
            </a:r>
            <a:r>
              <a:rPr sz="1200" b="1" spc="-4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целевые</a:t>
            </a:r>
            <a:r>
              <a:rPr sz="1200" b="1" spc="-2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показатели: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2632" y="10179507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25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31373" y="7702075"/>
            <a:ext cx="3174490" cy="64030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9085" marR="290195" algn="ctr">
              <a:lnSpc>
                <a:spcPct val="80000"/>
              </a:lnSpc>
              <a:spcBef>
                <a:spcPts val="385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Численность граждан, принявших участие в рейтинговом голосовании по выбору общественных территорий</a:t>
            </a: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200" spc="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чел.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4728" y="8719177"/>
            <a:ext cx="34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8175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30993" y="8643474"/>
            <a:ext cx="46139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12118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736527" y="8552424"/>
            <a:ext cx="420441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16253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93366" y="8521913"/>
            <a:ext cx="3702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20293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85867" y="8521914"/>
            <a:ext cx="43776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24236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08126" y="9166352"/>
            <a:ext cx="350520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(ф</a:t>
            </a:r>
            <a:r>
              <a:rPr sz="1000" spc="-5" dirty="0">
                <a:latin typeface="Calibri"/>
                <a:cs typeface="Calibri"/>
              </a:rPr>
              <a:t>а</a:t>
            </a:r>
            <a:r>
              <a:rPr sz="1000" dirty="0">
                <a:latin typeface="Calibri"/>
                <a:cs typeface="Calibri"/>
              </a:rPr>
              <a:t>к</a:t>
            </a:r>
            <a:r>
              <a:rPr sz="1000" spc="-10" dirty="0">
                <a:latin typeface="Calibri"/>
                <a:cs typeface="Calibri"/>
              </a:rPr>
              <a:t>т)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00099" y="9166352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96923" y="9166352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293366" y="9166352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789935" y="9166352"/>
            <a:ext cx="360045" cy="300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1085"/>
              </a:lnSpc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386834" y="1287525"/>
            <a:ext cx="0" cy="2445385"/>
          </a:xfrm>
          <a:custGeom>
            <a:avLst/>
            <a:gdLst/>
            <a:ahLst/>
            <a:cxnLst/>
            <a:rect l="l" t="t" r="r" b="b"/>
            <a:pathLst>
              <a:path h="2445385">
                <a:moveTo>
                  <a:pt x="0" y="0"/>
                </a:moveTo>
                <a:lnTo>
                  <a:pt x="0" y="2445130"/>
                </a:lnTo>
              </a:path>
            </a:pathLst>
          </a:custGeom>
          <a:ln w="19050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1" name="object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815189"/>
              </p:ext>
            </p:extLst>
          </p:nvPr>
        </p:nvGraphicFramePr>
        <p:xfrm>
          <a:off x="236730" y="4969457"/>
          <a:ext cx="6936103" cy="2213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0354"/>
                <a:gridCol w="925829"/>
                <a:gridCol w="1028700"/>
                <a:gridCol w="871220"/>
              </a:tblGrid>
              <a:tr h="751162">
                <a:tc>
                  <a:txBody>
                    <a:bodyPr/>
                    <a:lstStyle/>
                    <a:p>
                      <a:pPr marL="91440" marR="633095">
                        <a:lnSpc>
                          <a:spcPct val="8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4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4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4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-202</a:t>
                      </a:r>
                      <a:r>
                        <a:rPr lang="ru-RU" sz="14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3</a:t>
                      </a:r>
                      <a:r>
                        <a:rPr sz="1400" b="1" spc="5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</a:t>
                      </a:r>
                      <a:r>
                        <a:rPr sz="14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4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рамках </a:t>
                      </a:r>
                      <a:r>
                        <a:rPr sz="14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4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4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реализация </a:t>
                      </a:r>
                      <a:r>
                        <a:rPr sz="14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 </a:t>
                      </a:r>
                      <a:r>
                        <a:rPr sz="14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мероприятий </a:t>
                      </a:r>
                      <a:r>
                        <a:rPr sz="1400" b="1" spc="-26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400" b="1" spc="-2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4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86995" marB="0"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R="255270" algn="r">
                        <a:lnSpc>
                          <a:spcPct val="100000"/>
                        </a:lnSpc>
                      </a:pPr>
                      <a:r>
                        <a:rPr lang="ru-RU" sz="1400" b="1" spc="-5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400" b="1" spc="-5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400" b="1" spc="-5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2023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324333">
                <a:tc>
                  <a:txBody>
                    <a:bodyPr/>
                    <a:lstStyle/>
                    <a:p>
                      <a:pPr marL="91440" marR="266700" lvl="0" indent="0" algn="just" defTabSz="914400" eaLnBrk="1" fontAlgn="auto" latinLnBrk="0" hangingPunct="1">
                        <a:lnSpc>
                          <a:spcPct val="80000"/>
                        </a:lnSpc>
                        <a:spcBef>
                          <a:spcPts val="3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Calibri"/>
                        </a:rPr>
                        <a:t>Благоустройство</a:t>
                      </a:r>
                      <a:r>
                        <a:rPr sz="1400" spc="-5" dirty="0" smtClean="0"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Calibri"/>
                        </a:rPr>
                        <a:t>общественных</a:t>
                      </a:r>
                      <a:r>
                        <a:rPr sz="1400" spc="-5" dirty="0" smtClean="0"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Calibri"/>
                        </a:rPr>
                        <a:t>территорий (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средства на благоустройство сквера по ул. Маяковского в сумме 66000,00 тыс. рублей (средства краевого бюджета – 65934,00 тыс. рублей и бюджета города – 66,00 тыс. рублей).</a:t>
                      </a:r>
                    </a:p>
                    <a:p>
                      <a:pPr marL="91440" marR="266700" algn="just">
                        <a:lnSpc>
                          <a:spcPct val="80000"/>
                        </a:lnSpc>
                        <a:spcBef>
                          <a:spcPts val="315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005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1775" algn="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Arial"/>
                          <a:cs typeface="Arial"/>
                        </a:rPr>
                        <a:t>68,1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6045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Arial"/>
                          <a:cs typeface="Arial"/>
                        </a:rPr>
                        <a:t>4,3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6045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Arial"/>
                          <a:cs typeface="Arial"/>
                        </a:rPr>
                        <a:t>3,1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6045" marB="0" anchor="ctr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2" name="object 62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4"/>
          <p:cNvSpPr txBox="1"/>
          <p:nvPr/>
        </p:nvSpPr>
        <p:spPr>
          <a:xfrm>
            <a:off x="5455158" y="1682093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158,7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4" name="object 14"/>
          <p:cNvSpPr txBox="1"/>
          <p:nvPr/>
        </p:nvSpPr>
        <p:spPr>
          <a:xfrm>
            <a:off x="4607560" y="1714619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9,0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65" name="object 4"/>
          <p:cNvGrpSpPr/>
          <p:nvPr/>
        </p:nvGrpSpPr>
        <p:grpSpPr>
          <a:xfrm>
            <a:off x="4915817" y="2131019"/>
            <a:ext cx="2324580" cy="307105"/>
            <a:chOff x="4933188" y="1638299"/>
            <a:chExt cx="2315156" cy="309880"/>
          </a:xfrm>
        </p:grpSpPr>
        <p:sp>
          <p:nvSpPr>
            <p:cNvPr id="66" name="object 5"/>
            <p:cNvSpPr/>
            <p:nvPr/>
          </p:nvSpPr>
          <p:spPr>
            <a:xfrm>
              <a:off x="4933188" y="1638299"/>
              <a:ext cx="1096010" cy="309880"/>
            </a:xfrm>
            <a:custGeom>
              <a:avLst/>
              <a:gdLst/>
              <a:ahLst/>
              <a:cxnLst/>
              <a:rect l="l" t="t" r="r" b="b"/>
              <a:pathLst>
                <a:path w="1096010" h="309880">
                  <a:moveTo>
                    <a:pt x="1095756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1095756" y="309372"/>
                  </a:lnTo>
                  <a:lnTo>
                    <a:pt x="1095756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"/>
            <p:cNvSpPr/>
            <p:nvPr/>
          </p:nvSpPr>
          <p:spPr>
            <a:xfrm>
              <a:off x="5858553" y="1638299"/>
              <a:ext cx="1389791" cy="309880"/>
            </a:xfrm>
            <a:custGeom>
              <a:avLst/>
              <a:gdLst/>
              <a:ahLst/>
              <a:cxnLst/>
              <a:rect l="l" t="t" r="r" b="b"/>
              <a:pathLst>
                <a:path w="713740" h="309880">
                  <a:moveTo>
                    <a:pt x="713231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713231" y="309372"/>
                  </a:lnTo>
                  <a:lnTo>
                    <a:pt x="713231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14"/>
          <p:cNvSpPr txBox="1"/>
          <p:nvPr/>
        </p:nvSpPr>
        <p:spPr>
          <a:xfrm>
            <a:off x="4704962" y="2165926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21,3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9" name="object 14"/>
          <p:cNvSpPr txBox="1"/>
          <p:nvPr/>
        </p:nvSpPr>
        <p:spPr>
          <a:xfrm>
            <a:off x="5890515" y="2149139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400,0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70" name="object 4"/>
          <p:cNvGrpSpPr/>
          <p:nvPr/>
        </p:nvGrpSpPr>
        <p:grpSpPr>
          <a:xfrm>
            <a:off x="4915817" y="2532209"/>
            <a:ext cx="1629453" cy="307105"/>
            <a:chOff x="4933188" y="1638299"/>
            <a:chExt cx="1622847" cy="309880"/>
          </a:xfrm>
        </p:grpSpPr>
        <p:sp>
          <p:nvSpPr>
            <p:cNvPr id="71" name="object 5"/>
            <p:cNvSpPr/>
            <p:nvPr/>
          </p:nvSpPr>
          <p:spPr>
            <a:xfrm>
              <a:off x="4933188" y="1638299"/>
              <a:ext cx="1096010" cy="309880"/>
            </a:xfrm>
            <a:custGeom>
              <a:avLst/>
              <a:gdLst/>
              <a:ahLst/>
              <a:cxnLst/>
              <a:rect l="l" t="t" r="r" b="b"/>
              <a:pathLst>
                <a:path w="1096010" h="309880">
                  <a:moveTo>
                    <a:pt x="1095756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1095756" y="309372"/>
                  </a:lnTo>
                  <a:lnTo>
                    <a:pt x="1095756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"/>
            <p:cNvSpPr/>
            <p:nvPr/>
          </p:nvSpPr>
          <p:spPr>
            <a:xfrm>
              <a:off x="5858553" y="1638299"/>
              <a:ext cx="697482" cy="309880"/>
            </a:xfrm>
            <a:custGeom>
              <a:avLst/>
              <a:gdLst/>
              <a:ahLst/>
              <a:cxnLst/>
              <a:rect l="l" t="t" r="r" b="b"/>
              <a:pathLst>
                <a:path w="713740" h="309880">
                  <a:moveTo>
                    <a:pt x="713231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713231" y="309372"/>
                  </a:lnTo>
                  <a:lnTo>
                    <a:pt x="713231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5"/>
          <p:cNvSpPr/>
          <p:nvPr/>
        </p:nvSpPr>
        <p:spPr>
          <a:xfrm>
            <a:off x="4917769" y="2952591"/>
            <a:ext cx="425629" cy="307105"/>
          </a:xfrm>
          <a:custGeom>
            <a:avLst/>
            <a:gdLst/>
            <a:ahLst/>
            <a:cxnLst/>
            <a:rect l="l" t="t" r="r" b="b"/>
            <a:pathLst>
              <a:path w="1096010" h="309880">
                <a:moveTo>
                  <a:pt x="1095756" y="0"/>
                </a:moveTo>
                <a:lnTo>
                  <a:pt x="0" y="0"/>
                </a:lnTo>
                <a:lnTo>
                  <a:pt x="0" y="309372"/>
                </a:lnTo>
                <a:lnTo>
                  <a:pt x="1095756" y="309372"/>
                </a:lnTo>
                <a:lnTo>
                  <a:pt x="1095756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5"/>
          <p:cNvSpPr/>
          <p:nvPr/>
        </p:nvSpPr>
        <p:spPr>
          <a:xfrm>
            <a:off x="4915815" y="3384345"/>
            <a:ext cx="331063" cy="307105"/>
          </a:xfrm>
          <a:custGeom>
            <a:avLst/>
            <a:gdLst/>
            <a:ahLst/>
            <a:cxnLst/>
            <a:rect l="l" t="t" r="r" b="b"/>
            <a:pathLst>
              <a:path w="1096010" h="309880">
                <a:moveTo>
                  <a:pt x="1095756" y="0"/>
                </a:moveTo>
                <a:lnTo>
                  <a:pt x="0" y="0"/>
                </a:lnTo>
                <a:lnTo>
                  <a:pt x="0" y="309372"/>
                </a:lnTo>
                <a:lnTo>
                  <a:pt x="1095756" y="309372"/>
                </a:lnTo>
                <a:lnTo>
                  <a:pt x="1095756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4"/>
          <p:cNvSpPr txBox="1"/>
          <p:nvPr/>
        </p:nvSpPr>
        <p:spPr>
          <a:xfrm>
            <a:off x="5555265" y="2567162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65,9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0" name="object 14"/>
          <p:cNvSpPr txBox="1"/>
          <p:nvPr/>
        </p:nvSpPr>
        <p:spPr>
          <a:xfrm>
            <a:off x="4704962" y="2577645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2,2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81" name="Диаграмма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974777"/>
              </p:ext>
            </p:extLst>
          </p:nvPr>
        </p:nvGraphicFramePr>
        <p:xfrm>
          <a:off x="543415" y="8484798"/>
          <a:ext cx="2854965" cy="73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2" name="Диаграмма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657689"/>
              </p:ext>
            </p:extLst>
          </p:nvPr>
        </p:nvGraphicFramePr>
        <p:xfrm>
          <a:off x="3975925" y="7546824"/>
          <a:ext cx="2638425" cy="5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3" name="object 22"/>
          <p:cNvSpPr txBox="1"/>
          <p:nvPr/>
        </p:nvSpPr>
        <p:spPr>
          <a:xfrm>
            <a:off x="4274947" y="7500782"/>
            <a:ext cx="26492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9490" algn="l"/>
                <a:tab pos="1493520" algn="l"/>
              </a:tabLst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17</a:t>
            </a:r>
            <a:endParaRPr sz="1100" dirty="0">
              <a:latin typeface="Calibri"/>
              <a:cs typeface="Calibri"/>
            </a:endParaRPr>
          </a:p>
        </p:txBody>
      </p:sp>
      <p:graphicFrame>
        <p:nvGraphicFramePr>
          <p:cNvPr id="84" name="Диаграмма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743600"/>
              </p:ext>
            </p:extLst>
          </p:nvPr>
        </p:nvGraphicFramePr>
        <p:xfrm>
          <a:off x="3895231" y="9043003"/>
          <a:ext cx="2869028" cy="5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3987" y="379176"/>
            <a:ext cx="692185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 smtClean="0">
                <a:latin typeface="Century Gothic" panose="020B0502020202020204" pitchFamily="34" charset="0"/>
                <a:cs typeface="Segoe UI"/>
              </a:rPr>
              <a:t>Развитие субъектов малого и среднего предпринимательства в городе Невинномысске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987" y="2592590"/>
            <a:ext cx="1775706" cy="7284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61594">
              <a:lnSpc>
                <a:spcPts val="1150"/>
              </a:lnSpc>
              <a:spcBef>
                <a:spcPts val="380"/>
              </a:spcBef>
            </a:pPr>
            <a:r>
              <a:rPr sz="11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1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1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1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1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1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1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1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ый  </a:t>
            </a:r>
            <a:r>
              <a:rPr sz="11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295"/>
              </a:lnSpc>
              <a:spcBef>
                <a:spcPts val="320"/>
              </a:spcBef>
            </a:pPr>
            <a:r>
              <a:rPr lang="ru-RU" sz="1100" dirty="0" smtClean="0">
                <a:latin typeface="Century Gothic" panose="020B0502020202020204" pitchFamily="34" charset="0"/>
                <a:cs typeface="Calibri"/>
              </a:rPr>
              <a:t>Администрация города Невинномысска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3987" y="1120296"/>
            <a:ext cx="1929149" cy="1345239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80100"/>
              </a:lnSpc>
              <a:spcBef>
                <a:spcPts val="600"/>
              </a:spcBef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увеличение числа субъектов малого и среднего предпринимательства;</a:t>
            </a:r>
          </a:p>
          <a:p>
            <a:pPr marL="12700" marR="5080">
              <a:lnSpc>
                <a:spcPct val="80100"/>
              </a:lnSpc>
              <a:spcBef>
                <a:spcPts val="600"/>
              </a:spcBef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поддержка пищевой и перерабатывающей промышленности и развитие потребительского рынка в городе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80915" y="1525523"/>
            <a:ext cx="0" cy="1839595"/>
          </a:xfrm>
          <a:custGeom>
            <a:avLst/>
            <a:gdLst/>
            <a:ahLst/>
            <a:cxnLst/>
            <a:rect l="l" t="t" r="r" b="b"/>
            <a:pathLst>
              <a:path h="1839595">
                <a:moveTo>
                  <a:pt x="0" y="0"/>
                </a:moveTo>
                <a:lnTo>
                  <a:pt x="0" y="18394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85489" y="1575814"/>
            <a:ext cx="711962" cy="218650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655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65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0,9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85488" y="1943099"/>
            <a:ext cx="45719" cy="269457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4290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70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85489" y="2311908"/>
            <a:ext cx="45719" cy="218008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020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60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85488" y="2720636"/>
            <a:ext cx="45719" cy="187255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655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265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5488" y="3046475"/>
            <a:ext cx="45719" cy="219291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4290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270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58310" y="1511553"/>
            <a:ext cx="405765" cy="183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latin typeface="Calibri"/>
                <a:cs typeface="Calibri"/>
              </a:rPr>
              <a:t>2019</a:t>
            </a:r>
            <a:endParaRPr sz="1100" dirty="0">
              <a:latin typeface="Calibri"/>
              <a:cs typeface="Calibri"/>
            </a:endParaRPr>
          </a:p>
          <a:p>
            <a:pPr marL="17145">
              <a:lnSpc>
                <a:spcPct val="100000"/>
              </a:lnSpc>
              <a:spcBef>
                <a:spcPts val="25"/>
              </a:spcBef>
            </a:pPr>
            <a:r>
              <a:rPr sz="1100" b="1" spc="-5" dirty="0">
                <a:latin typeface="Calibri"/>
                <a:cs typeface="Calibri"/>
              </a:rPr>
              <a:t>(факт)</a:t>
            </a:r>
            <a:endParaRPr sz="1100" dirty="0">
              <a:latin typeface="Calibri"/>
              <a:cs typeface="Calibri"/>
            </a:endParaRPr>
          </a:p>
          <a:p>
            <a:pPr marL="59690">
              <a:lnSpc>
                <a:spcPct val="100000"/>
              </a:lnSpc>
              <a:spcBef>
                <a:spcPts val="235"/>
              </a:spcBef>
            </a:pPr>
            <a:r>
              <a:rPr lang="ru-RU" sz="1100" b="1" dirty="0" smtClean="0">
                <a:latin typeface="Calibri"/>
                <a:cs typeface="Calibri"/>
              </a:rPr>
              <a:t>2020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п</a:t>
            </a:r>
            <a:r>
              <a:rPr sz="1100" b="1" spc="-10" dirty="0">
                <a:latin typeface="Calibri"/>
                <a:cs typeface="Calibri"/>
              </a:rPr>
              <a:t>ла</a:t>
            </a:r>
            <a:r>
              <a:rPr sz="1100" b="1" spc="-5" dirty="0">
                <a:latin typeface="Calibri"/>
                <a:cs typeface="Calibri"/>
              </a:rPr>
              <a:t>н)</a:t>
            </a:r>
            <a:endParaRPr sz="1100" dirty="0">
              <a:latin typeface="Calibri"/>
              <a:cs typeface="Calibri"/>
            </a:endParaRPr>
          </a:p>
          <a:p>
            <a:pPr marL="59690">
              <a:lnSpc>
                <a:spcPct val="100000"/>
              </a:lnSpc>
              <a:spcBef>
                <a:spcPts val="229"/>
              </a:spcBef>
            </a:pPr>
            <a:r>
              <a:rPr lang="ru-RU" sz="1100" b="1" dirty="0" smtClean="0">
                <a:latin typeface="Calibri"/>
                <a:cs typeface="Calibri"/>
              </a:rPr>
              <a:t>2021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п</a:t>
            </a:r>
            <a:r>
              <a:rPr sz="1100" b="1" spc="-10" dirty="0">
                <a:latin typeface="Calibri"/>
                <a:cs typeface="Calibri"/>
              </a:rPr>
              <a:t>ла</a:t>
            </a:r>
            <a:r>
              <a:rPr sz="1100" b="1" spc="-5" dirty="0">
                <a:latin typeface="Calibri"/>
                <a:cs typeface="Calibri"/>
              </a:rPr>
              <a:t>н)</a:t>
            </a:r>
            <a:endParaRPr sz="1100" dirty="0">
              <a:latin typeface="Calibri"/>
              <a:cs typeface="Calibri"/>
            </a:endParaRPr>
          </a:p>
          <a:p>
            <a:pPr marL="59690">
              <a:lnSpc>
                <a:spcPct val="100000"/>
              </a:lnSpc>
              <a:spcBef>
                <a:spcPts val="229"/>
              </a:spcBef>
            </a:pPr>
            <a:r>
              <a:rPr lang="ru-RU" sz="1100" b="1" dirty="0" smtClean="0">
                <a:latin typeface="Calibri"/>
                <a:cs typeface="Calibri"/>
              </a:rPr>
              <a:t>2022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п</a:t>
            </a:r>
            <a:r>
              <a:rPr sz="1100" b="1" spc="-10" dirty="0">
                <a:latin typeface="Calibri"/>
                <a:cs typeface="Calibri"/>
              </a:rPr>
              <a:t>ла</a:t>
            </a:r>
            <a:r>
              <a:rPr sz="1100" b="1" spc="-5" dirty="0">
                <a:latin typeface="Calibri"/>
                <a:cs typeface="Calibri"/>
              </a:rPr>
              <a:t>н)</a:t>
            </a:r>
            <a:endParaRPr sz="1100" dirty="0">
              <a:latin typeface="Calibri"/>
              <a:cs typeface="Calibri"/>
            </a:endParaRPr>
          </a:p>
          <a:p>
            <a:pPr marL="59690">
              <a:lnSpc>
                <a:spcPct val="100000"/>
              </a:lnSpc>
              <a:spcBef>
                <a:spcPts val="229"/>
              </a:spcBef>
            </a:pPr>
            <a:r>
              <a:rPr lang="ru-RU" sz="1100" b="1" dirty="0" smtClean="0">
                <a:latin typeface="Calibri"/>
                <a:cs typeface="Calibri"/>
              </a:rPr>
              <a:t>2023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п</a:t>
            </a:r>
            <a:r>
              <a:rPr sz="1100" b="1" spc="-10" dirty="0">
                <a:latin typeface="Calibri"/>
                <a:cs typeface="Calibri"/>
              </a:rPr>
              <a:t>ла</a:t>
            </a:r>
            <a:r>
              <a:rPr sz="1100" b="1" spc="-5" dirty="0">
                <a:latin typeface="Calibri"/>
                <a:cs typeface="Calibri"/>
              </a:rPr>
              <a:t>н)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8858" y="6821939"/>
            <a:ext cx="2747416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295"/>
              </a:lnSpc>
              <a:spcBef>
                <a:spcPts val="100"/>
              </a:spcBef>
            </a:pPr>
            <a:r>
              <a:rPr lang="ru-RU" sz="1200" spc="-15" dirty="0" smtClean="0">
                <a:latin typeface="Century Gothic" panose="020B0502020202020204" pitchFamily="34" charset="0"/>
                <a:cs typeface="Calibri"/>
              </a:rPr>
              <a:t>Количество субъектов малого и среднего предпринимательства в городе, получивших муниципальную поддержку, ед.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0580" y="7826692"/>
            <a:ext cx="1689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12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17370" y="7893420"/>
            <a:ext cx="1689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CC0066"/>
                </a:solidFill>
                <a:latin typeface="Calibri"/>
                <a:cs typeface="Calibri"/>
              </a:rPr>
              <a:t>6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99055" y="7826691"/>
            <a:ext cx="1689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02255" y="7869301"/>
            <a:ext cx="15900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28149" y="7893208"/>
            <a:ext cx="1689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078562"/>
              </p:ext>
            </p:extLst>
          </p:nvPr>
        </p:nvGraphicFramePr>
        <p:xfrm>
          <a:off x="729945" y="8623300"/>
          <a:ext cx="5748651" cy="742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609"/>
                <a:gridCol w="489584"/>
                <a:gridCol w="487680"/>
                <a:gridCol w="487680"/>
                <a:gridCol w="892175"/>
                <a:gridCol w="905509"/>
                <a:gridCol w="530860"/>
                <a:gridCol w="528320"/>
                <a:gridCol w="528320"/>
                <a:gridCol w="462914"/>
              </a:tblGrid>
              <a:tr h="36639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2019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(факт)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2021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2022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535305">
                        <a:lnSpc>
                          <a:spcPts val="1050"/>
                        </a:lnSpc>
                      </a:pPr>
                      <a:r>
                        <a:rPr lang="ru-RU" sz="1100" b="1" dirty="0" smtClean="0">
                          <a:solidFill>
                            <a:srgbClr val="CC0066"/>
                          </a:solidFill>
                          <a:latin typeface="Calibri"/>
                          <a:cs typeface="Calibri"/>
                        </a:rPr>
                        <a:t>29,9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1050"/>
                        </a:lnSpc>
                      </a:pPr>
                      <a:r>
                        <a:rPr lang="ru-RU" sz="1100" b="1" dirty="0" smtClean="0">
                          <a:solidFill>
                            <a:srgbClr val="CC0066"/>
                          </a:solidFill>
                          <a:latin typeface="Calibri"/>
                          <a:cs typeface="Calibri"/>
                        </a:rPr>
                        <a:t>30,3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ts val="1050"/>
                        </a:lnSpc>
                      </a:pPr>
                      <a:r>
                        <a:rPr lang="ru-RU" sz="1100" b="1" dirty="0" smtClean="0">
                          <a:solidFill>
                            <a:srgbClr val="CC0066"/>
                          </a:solidFill>
                          <a:latin typeface="Calibri"/>
                          <a:cs typeface="Calibri"/>
                        </a:rPr>
                        <a:t>30,8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ts val="1050"/>
                        </a:lnSpc>
                      </a:pPr>
                      <a:r>
                        <a:rPr lang="ru-RU" sz="1100" b="1" dirty="0" smtClean="0">
                          <a:solidFill>
                            <a:srgbClr val="CC0066"/>
                          </a:solidFill>
                          <a:latin typeface="Calibri"/>
                          <a:cs typeface="Calibri"/>
                        </a:rPr>
                        <a:t>31,4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ts val="1050"/>
                        </a:lnSpc>
                      </a:pPr>
                      <a:r>
                        <a:rPr lang="ru-RU" sz="1100" b="1" dirty="0" smtClean="0">
                          <a:solidFill>
                            <a:srgbClr val="CC0066"/>
                          </a:solidFill>
                          <a:latin typeface="Calibri"/>
                          <a:cs typeface="Calibri"/>
                        </a:rPr>
                        <a:t>32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761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143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2019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480695">
                        <a:lnSpc>
                          <a:spcPts val="1150"/>
                        </a:lnSpc>
                        <a:spcBef>
                          <a:spcPts val="2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(факт)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1594" marB="0"/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99060">
                        <a:lnSpc>
                          <a:spcPts val="115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1594" marB="0"/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2021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ts val="115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1594" marB="0"/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2022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ts val="115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1594" marB="0"/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spc="-10" dirty="0" smtClean="0">
                          <a:latin typeface="Calibri"/>
                          <a:cs typeface="Calibri"/>
                        </a:rPr>
                        <a:t>2023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97155">
                        <a:lnSpc>
                          <a:spcPts val="115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(план)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1594" marB="0"/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3649127" y="7910749"/>
            <a:ext cx="3185287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00"/>
              </a:lnSpc>
              <a:spcBef>
                <a:spcPts val="100"/>
              </a:spcBef>
            </a:pPr>
            <a:r>
              <a:rPr lang="ru-RU" sz="1000" spc="-15" dirty="0" smtClean="0">
                <a:latin typeface="Century Gothic" panose="020B0502020202020204" pitchFamily="34" charset="0"/>
                <a:cs typeface="Calibri"/>
              </a:rPr>
              <a:t>Доля среднесписочной численности работников малых и средних предприятий в среднесписочной численности всех предприятий и организаций</a:t>
            </a: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0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40258" y="6268592"/>
            <a:ext cx="305699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Основные</a:t>
            </a:r>
            <a:r>
              <a:rPr sz="1400" b="1" spc="-4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целевые</a:t>
            </a:r>
            <a:r>
              <a:rPr sz="1400" b="1" spc="-2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показатели:</a:t>
            </a:r>
            <a:endParaRPr sz="14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2373" y="10145979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26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16687" y="6155199"/>
            <a:ext cx="2999740" cy="78803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231140" algn="ctr">
              <a:lnSpc>
                <a:spcPct val="80000"/>
              </a:lnSpc>
              <a:spcBef>
                <a:spcPts val="385"/>
              </a:spcBef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Количество вновь созданных рабочих мест субъектами малого и среднего предпринимательства в городе, получивших муниципальную поддержку, ед.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17594" y="7085838"/>
            <a:ext cx="1689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38547" y="7113778"/>
            <a:ext cx="1689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59502" y="7029957"/>
            <a:ext cx="1689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43753" y="7002271"/>
            <a:ext cx="76136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2765" algn="l"/>
              </a:tabLst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r>
              <a:rPr sz="1100" b="1" dirty="0">
                <a:solidFill>
                  <a:srgbClr val="CC0066"/>
                </a:solidFill>
                <a:latin typeface="Calibri"/>
                <a:cs typeface="Calibri"/>
              </a:rPr>
              <a:t>	</a:t>
            </a: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26153" y="7590790"/>
            <a:ext cx="35052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latin typeface="Calibri"/>
                <a:cs typeface="Calibri"/>
              </a:rPr>
              <a:t>(ф</a:t>
            </a:r>
            <a:r>
              <a:rPr sz="1000" spc="-5" dirty="0">
                <a:latin typeface="Calibri"/>
                <a:cs typeface="Calibri"/>
              </a:rPr>
              <a:t>а</a:t>
            </a:r>
            <a:r>
              <a:rPr sz="1000" dirty="0">
                <a:latin typeface="Calibri"/>
                <a:cs typeface="Calibri"/>
              </a:rPr>
              <a:t>к</a:t>
            </a:r>
            <a:r>
              <a:rPr sz="1000" spc="-10" dirty="0">
                <a:latin typeface="Calibri"/>
                <a:cs typeface="Calibri"/>
              </a:rPr>
              <a:t>т)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542535" y="7590790"/>
            <a:ext cx="36004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63490" y="7590790"/>
            <a:ext cx="36004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84316" y="7590790"/>
            <a:ext cx="36004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05271" y="7590790"/>
            <a:ext cx="36004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graphicFrame>
        <p:nvGraphicFramePr>
          <p:cNvPr id="50" name="object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35991"/>
              </p:ext>
            </p:extLst>
          </p:nvPr>
        </p:nvGraphicFramePr>
        <p:xfrm>
          <a:off x="248021" y="3688003"/>
          <a:ext cx="6883029" cy="2322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55223"/>
                <a:gridCol w="1026374"/>
                <a:gridCol w="1042166"/>
                <a:gridCol w="959266"/>
              </a:tblGrid>
              <a:tr h="530351">
                <a:tc>
                  <a:txBody>
                    <a:bodyPr/>
                    <a:lstStyle/>
                    <a:p>
                      <a:pPr marL="92075" marR="372745">
                        <a:lnSpc>
                          <a:spcPts val="1150"/>
                        </a:lnSpc>
                        <a:spcBef>
                          <a:spcPts val="305"/>
                        </a:spcBef>
                      </a:pPr>
                      <a:r>
                        <a:rPr sz="12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</a:t>
                      </a:r>
                      <a:r>
                        <a:rPr lang="ru-RU"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23</a:t>
                      </a:r>
                      <a:r>
                        <a:rPr sz="12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 </a:t>
                      </a:r>
                      <a:r>
                        <a:rPr sz="12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рамках </a:t>
                      </a: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200" b="1" spc="-26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реализация 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 </a:t>
                      </a: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мероприятий</a:t>
                      </a:r>
                      <a:r>
                        <a:rPr sz="1200" b="1" spc="25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200" b="1" spc="-2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735" marB="0"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400" b="1" spc="-5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2021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400" b="1" spc="-5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2022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400" b="1" spc="-5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2023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593598">
                <a:tc>
                  <a:txBody>
                    <a:bodyPr/>
                    <a:lstStyle/>
                    <a:p>
                      <a:pPr marL="92075">
                        <a:lnSpc>
                          <a:spcPts val="1295"/>
                        </a:lnSpc>
                        <a:spcBef>
                          <a:spcPts val="27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Предоставление субсидий субъектам малого и среднего предпринимательства в городе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4925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9,6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12,7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12,7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599059">
                <a:tc>
                  <a:txBody>
                    <a:bodyPr/>
                    <a:lstStyle/>
                    <a:p>
                      <a:pPr marL="92075">
                        <a:lnSpc>
                          <a:spcPts val="1295"/>
                        </a:lnSpc>
                        <a:spcBef>
                          <a:spcPts val="29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Организация и проведение ярмарок продовольственных и непродовольственных товаров на территории города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7465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0,004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0,004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0,004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599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92075" marR="281940">
                        <a:lnSpc>
                          <a:spcPct val="80000"/>
                        </a:lnSpc>
                        <a:spcBef>
                          <a:spcPts val="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Calibri"/>
                        </a:rPr>
                        <a:t>Комплекс мероприятий по развитию потребительского рынка</a:t>
                      </a:r>
                      <a:endParaRPr sz="12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1270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0,01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0,01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0,01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51" name="object 51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4"/>
          <p:cNvSpPr txBox="1"/>
          <p:nvPr/>
        </p:nvSpPr>
        <p:spPr>
          <a:xfrm>
            <a:off x="2377503" y="1296119"/>
            <a:ext cx="1844992" cy="49872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sz="12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Объем</a:t>
            </a:r>
            <a:r>
              <a:rPr sz="1200" b="1" spc="-6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финансового </a:t>
            </a:r>
            <a:r>
              <a:rPr sz="1200" b="1" spc="-254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обеспечения,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150"/>
              </a:lnSpc>
            </a:pPr>
            <a:r>
              <a:rPr sz="1200" b="1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200" b="1" spc="-55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008986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3" name="object 8"/>
          <p:cNvSpPr txBox="1"/>
          <p:nvPr/>
        </p:nvSpPr>
        <p:spPr>
          <a:xfrm>
            <a:off x="2361692" y="1956287"/>
            <a:ext cx="1329690" cy="661078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1180"/>
              </a:lnSpc>
              <a:spcBef>
                <a:spcPts val="355"/>
              </a:spcBef>
            </a:pPr>
            <a:r>
              <a:rPr sz="11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1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1100" spc="-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собственных </a:t>
            </a:r>
            <a:r>
              <a:rPr sz="11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средств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бюджета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города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4" name="object 10"/>
          <p:cNvSpPr txBox="1"/>
          <p:nvPr/>
        </p:nvSpPr>
        <p:spPr>
          <a:xfrm>
            <a:off x="2383111" y="2720636"/>
            <a:ext cx="1175346" cy="595163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ct val="81400"/>
              </a:lnSpc>
              <a:spcBef>
                <a:spcPts val="365"/>
              </a:spcBef>
            </a:pPr>
            <a:r>
              <a:rPr lang="ru-RU" sz="1100" spc="-5" dirty="0" smtClean="0">
                <a:latin typeface="Century Gothic" panose="020B0502020202020204" pitchFamily="34" charset="0"/>
                <a:cs typeface="Calibri"/>
              </a:rPr>
              <a:t>за счет средств краевого и федерального бюджетов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5" name="object 7"/>
          <p:cNvSpPr/>
          <p:nvPr/>
        </p:nvSpPr>
        <p:spPr>
          <a:xfrm>
            <a:off x="2230508" y="206938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9"/>
          <p:cNvSpPr/>
          <p:nvPr/>
        </p:nvSpPr>
        <p:spPr>
          <a:xfrm>
            <a:off x="2196533" y="2835228"/>
            <a:ext cx="105722" cy="94323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6"/>
          <p:cNvSpPr/>
          <p:nvPr/>
        </p:nvSpPr>
        <p:spPr>
          <a:xfrm>
            <a:off x="4997451" y="1570176"/>
            <a:ext cx="1251205" cy="239382"/>
          </a:xfrm>
          <a:custGeom>
            <a:avLst/>
            <a:gdLst/>
            <a:ahLst/>
            <a:cxnLst/>
            <a:rect l="l" t="t" r="r" b="b"/>
            <a:pathLst>
              <a:path w="713740" h="309880">
                <a:moveTo>
                  <a:pt x="713231" y="0"/>
                </a:moveTo>
                <a:lnTo>
                  <a:pt x="0" y="0"/>
                </a:lnTo>
                <a:lnTo>
                  <a:pt x="0" y="309372"/>
                </a:lnTo>
                <a:lnTo>
                  <a:pt x="713231" y="309372"/>
                </a:lnTo>
                <a:lnTo>
                  <a:pt x="713231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4"/>
          <p:cNvSpPr txBox="1"/>
          <p:nvPr/>
        </p:nvSpPr>
        <p:spPr>
          <a:xfrm>
            <a:off x="4888538" y="1582182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17,1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9" name="object 6"/>
          <p:cNvSpPr/>
          <p:nvPr/>
        </p:nvSpPr>
        <p:spPr>
          <a:xfrm>
            <a:off x="4346532" y="1949942"/>
            <a:ext cx="617060" cy="262061"/>
          </a:xfrm>
          <a:custGeom>
            <a:avLst/>
            <a:gdLst/>
            <a:ahLst/>
            <a:cxnLst/>
            <a:rect l="l" t="t" r="r" b="b"/>
            <a:pathLst>
              <a:path w="713740" h="309880">
                <a:moveTo>
                  <a:pt x="713231" y="0"/>
                </a:moveTo>
                <a:lnTo>
                  <a:pt x="0" y="0"/>
                </a:lnTo>
                <a:lnTo>
                  <a:pt x="0" y="309372"/>
                </a:lnTo>
                <a:lnTo>
                  <a:pt x="713231" y="309372"/>
                </a:lnTo>
                <a:lnTo>
                  <a:pt x="713231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"/>
          <p:cNvSpPr/>
          <p:nvPr/>
        </p:nvSpPr>
        <p:spPr>
          <a:xfrm>
            <a:off x="4339337" y="2311004"/>
            <a:ext cx="877220" cy="227120"/>
          </a:xfrm>
          <a:custGeom>
            <a:avLst/>
            <a:gdLst/>
            <a:ahLst/>
            <a:cxnLst/>
            <a:rect l="l" t="t" r="r" b="b"/>
            <a:pathLst>
              <a:path w="713740" h="309880">
                <a:moveTo>
                  <a:pt x="713231" y="0"/>
                </a:moveTo>
                <a:lnTo>
                  <a:pt x="0" y="0"/>
                </a:lnTo>
                <a:lnTo>
                  <a:pt x="0" y="309372"/>
                </a:lnTo>
                <a:lnTo>
                  <a:pt x="713231" y="309372"/>
                </a:lnTo>
                <a:lnTo>
                  <a:pt x="713231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4"/>
          <p:cNvSpPr txBox="1"/>
          <p:nvPr/>
        </p:nvSpPr>
        <p:spPr>
          <a:xfrm>
            <a:off x="3974142" y="1994476"/>
            <a:ext cx="1254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7,3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2" name="object 6"/>
          <p:cNvSpPr/>
          <p:nvPr/>
        </p:nvSpPr>
        <p:spPr>
          <a:xfrm>
            <a:off x="4331208" y="2720636"/>
            <a:ext cx="1092328" cy="187236"/>
          </a:xfrm>
          <a:custGeom>
            <a:avLst/>
            <a:gdLst/>
            <a:ahLst/>
            <a:cxnLst/>
            <a:rect l="l" t="t" r="r" b="b"/>
            <a:pathLst>
              <a:path w="713740" h="309880">
                <a:moveTo>
                  <a:pt x="713231" y="0"/>
                </a:moveTo>
                <a:lnTo>
                  <a:pt x="0" y="0"/>
                </a:lnTo>
                <a:lnTo>
                  <a:pt x="0" y="309372"/>
                </a:lnTo>
                <a:lnTo>
                  <a:pt x="713231" y="309372"/>
                </a:lnTo>
                <a:lnTo>
                  <a:pt x="713231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"/>
          <p:cNvSpPr/>
          <p:nvPr/>
        </p:nvSpPr>
        <p:spPr>
          <a:xfrm>
            <a:off x="4320881" y="3046456"/>
            <a:ext cx="1102654" cy="219309"/>
          </a:xfrm>
          <a:custGeom>
            <a:avLst/>
            <a:gdLst/>
            <a:ahLst/>
            <a:cxnLst/>
            <a:rect l="l" t="t" r="r" b="b"/>
            <a:pathLst>
              <a:path w="713740" h="309880">
                <a:moveTo>
                  <a:pt x="713231" y="0"/>
                </a:moveTo>
                <a:lnTo>
                  <a:pt x="0" y="0"/>
                </a:lnTo>
                <a:lnTo>
                  <a:pt x="0" y="309372"/>
                </a:lnTo>
                <a:lnTo>
                  <a:pt x="713231" y="309372"/>
                </a:lnTo>
                <a:lnTo>
                  <a:pt x="713231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4"/>
          <p:cNvSpPr txBox="1"/>
          <p:nvPr/>
        </p:nvSpPr>
        <p:spPr>
          <a:xfrm>
            <a:off x="4265292" y="2315817"/>
            <a:ext cx="903055" cy="201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9,6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6" name="object 14"/>
          <p:cNvSpPr txBox="1"/>
          <p:nvPr/>
        </p:nvSpPr>
        <p:spPr>
          <a:xfrm>
            <a:off x="4346532" y="2705454"/>
            <a:ext cx="903055" cy="201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12,7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7" name="object 14"/>
          <p:cNvSpPr txBox="1"/>
          <p:nvPr/>
        </p:nvSpPr>
        <p:spPr>
          <a:xfrm>
            <a:off x="4338716" y="3035146"/>
            <a:ext cx="903055" cy="201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Calibri"/>
                <a:cs typeface="Calibri"/>
              </a:rPr>
              <a:t>12,7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68" name="Диаграмма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433093"/>
              </p:ext>
            </p:extLst>
          </p:nvPr>
        </p:nvGraphicFramePr>
        <p:xfrm>
          <a:off x="577850" y="7795602"/>
          <a:ext cx="2707380" cy="859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9" name="Диаграмма 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472163"/>
              </p:ext>
            </p:extLst>
          </p:nvPr>
        </p:nvGraphicFramePr>
        <p:xfrm>
          <a:off x="3794198" y="7172278"/>
          <a:ext cx="2869407" cy="54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0" name="Диаграмма 6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574895"/>
              </p:ext>
            </p:extLst>
          </p:nvPr>
        </p:nvGraphicFramePr>
        <p:xfrm>
          <a:off x="3712163" y="8542213"/>
          <a:ext cx="3033475" cy="603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46625" y="662708"/>
            <a:ext cx="1539240" cy="2943112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409"/>
              </a:spcBef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31115" marR="87630">
              <a:lnSpc>
                <a:spcPct val="80000"/>
              </a:lnSpc>
              <a:spcBef>
                <a:spcPts val="600"/>
              </a:spcBef>
            </a:pPr>
            <a:r>
              <a:rPr lang="ru-RU" sz="1000" spc="-10" dirty="0" smtClean="0">
                <a:latin typeface="Century Gothic" panose="020B0502020202020204" pitchFamily="34" charset="0"/>
                <a:cs typeface="Calibri"/>
              </a:rPr>
              <a:t>повышение профессионального уровня кадрового состава администрации города</a:t>
            </a:r>
          </a:p>
          <a:p>
            <a:pPr marL="31115" marR="87630">
              <a:lnSpc>
                <a:spcPct val="80000"/>
              </a:lnSpc>
              <a:spcBef>
                <a:spcPts val="600"/>
              </a:spcBef>
            </a:pPr>
            <a:r>
              <a:rPr lang="ru-RU" sz="1000" spc="-10" dirty="0" smtClean="0">
                <a:latin typeface="Century Gothic" panose="020B0502020202020204" pitchFamily="34" charset="0"/>
                <a:cs typeface="Calibri"/>
              </a:rPr>
              <a:t>создание условий для развития, совершенствования и повышения эффективности деятельности органов местного самоуправления</a:t>
            </a:r>
            <a:endParaRPr sz="1200" dirty="0">
              <a:latin typeface="Calibri"/>
              <a:cs typeface="Calibri"/>
            </a:endParaRPr>
          </a:p>
          <a:p>
            <a:pPr marL="12700" marR="513080">
              <a:lnSpc>
                <a:spcPts val="1150"/>
              </a:lnSpc>
              <a:spcBef>
                <a:spcPts val="125"/>
              </a:spcBef>
            </a:pP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ый 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исполнитель: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237490">
              <a:lnSpc>
                <a:spcPts val="1150"/>
              </a:lnSpc>
              <a:spcBef>
                <a:spcPts val="605"/>
              </a:spcBef>
            </a:pPr>
            <a:r>
              <a:rPr lang="ru-RU" sz="1000" spc="-20" dirty="0" smtClean="0">
                <a:latin typeface="Century Gothic" panose="020B0502020202020204" pitchFamily="34" charset="0"/>
                <a:cs typeface="Calibri"/>
              </a:rPr>
              <a:t>администрация города Невинномысска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5878" y="15856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7372" y="1476502"/>
            <a:ext cx="1491058" cy="496226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ct val="81200"/>
              </a:lnSpc>
              <a:spcBef>
                <a:spcPts val="370"/>
              </a:spcBef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собственных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р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ед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ст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 б</a:t>
            </a:r>
            <a:r>
              <a:rPr sz="1200" spc="-40" dirty="0">
                <a:latin typeface="Century Gothic" panose="020B0502020202020204" pitchFamily="34" charset="0"/>
                <a:cs typeface="Calibri"/>
              </a:rPr>
              <a:t>ю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д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ж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е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т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а 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города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5263" y="1021206"/>
            <a:ext cx="1771473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Объем</a:t>
            </a:r>
            <a:r>
              <a:rPr sz="1200" b="1" spc="-3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финансового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ts val="1205"/>
              </a:lnSpc>
            </a:pPr>
            <a:r>
              <a:rPr sz="12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обеспечения,</a:t>
            </a:r>
            <a:r>
              <a:rPr sz="1200" b="1" spc="-4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200" b="1" spc="-35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b="1" spc="-10" dirty="0" smtClean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рублей</a:t>
            </a:r>
            <a:r>
              <a:rPr sz="1200" b="1" spc="-10" dirty="0" smtClean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: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855277" y="3448609"/>
            <a:ext cx="2524439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ru-RU" sz="1200" b="1" spc="-10" dirty="0" smtClean="0">
              <a:solidFill>
                <a:srgbClr val="00BBB8"/>
              </a:solidFill>
              <a:latin typeface="Century Gothic" panose="020B0502020202020204" pitchFamily="34" charset="0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0" dirty="0" smtClean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Целевой показатель: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90805" marR="5080" algn="ctr">
              <a:lnSpc>
                <a:spcPts val="1150"/>
              </a:lnSpc>
            </a:pP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Доля муниципальных служащих, повысивших свой профессиональный уровень, %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40453" y="4631435"/>
            <a:ext cx="186054" cy="236474"/>
          </a:xfrm>
          <a:custGeom>
            <a:avLst/>
            <a:gdLst/>
            <a:ahLst/>
            <a:cxnLst/>
            <a:rect l="l" t="t" r="r" b="b"/>
            <a:pathLst>
              <a:path w="186054" h="128270">
                <a:moveTo>
                  <a:pt x="0" y="0"/>
                </a:moveTo>
                <a:lnTo>
                  <a:pt x="185927" y="0"/>
                </a:lnTo>
                <a:lnTo>
                  <a:pt x="185927" y="128016"/>
                </a:lnTo>
                <a:lnTo>
                  <a:pt x="0" y="12801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03747" y="4631435"/>
            <a:ext cx="184785" cy="236220"/>
          </a:xfrm>
          <a:custGeom>
            <a:avLst/>
            <a:gdLst/>
            <a:ahLst/>
            <a:cxnLst/>
            <a:rect l="l" t="t" r="r" b="b"/>
            <a:pathLst>
              <a:path w="184785" h="236220">
                <a:moveTo>
                  <a:pt x="0" y="0"/>
                </a:moveTo>
                <a:lnTo>
                  <a:pt x="184403" y="0"/>
                </a:lnTo>
                <a:lnTo>
                  <a:pt x="184403" y="236220"/>
                </a:lnTo>
                <a:lnTo>
                  <a:pt x="0" y="23622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65520" y="4603739"/>
            <a:ext cx="184531" cy="264297"/>
          </a:xfrm>
          <a:custGeom>
            <a:avLst/>
            <a:gdLst/>
            <a:ahLst/>
            <a:cxnLst/>
            <a:rect l="l" t="t" r="r" b="b"/>
            <a:pathLst>
              <a:path w="184785" h="108585">
                <a:moveTo>
                  <a:pt x="0" y="0"/>
                </a:moveTo>
                <a:lnTo>
                  <a:pt x="184403" y="0"/>
                </a:lnTo>
                <a:lnTo>
                  <a:pt x="184403" y="108204"/>
                </a:lnTo>
                <a:lnTo>
                  <a:pt x="0" y="1082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27292" y="4546311"/>
            <a:ext cx="157099" cy="321725"/>
          </a:xfrm>
          <a:custGeom>
            <a:avLst/>
            <a:gdLst/>
            <a:ahLst/>
            <a:cxnLst/>
            <a:rect l="l" t="t" r="r" b="b"/>
            <a:pathLst>
              <a:path w="186054" h="108585">
                <a:moveTo>
                  <a:pt x="0" y="0"/>
                </a:moveTo>
                <a:lnTo>
                  <a:pt x="185927" y="0"/>
                </a:lnTo>
                <a:lnTo>
                  <a:pt x="185927" y="108204"/>
                </a:lnTo>
                <a:lnTo>
                  <a:pt x="0" y="1082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90589" y="4519897"/>
            <a:ext cx="175640" cy="348140"/>
          </a:xfrm>
          <a:custGeom>
            <a:avLst/>
            <a:gdLst/>
            <a:ahLst/>
            <a:cxnLst/>
            <a:rect l="l" t="t" r="r" b="b"/>
            <a:pathLst>
              <a:path w="184784" h="108585">
                <a:moveTo>
                  <a:pt x="0" y="0"/>
                </a:moveTo>
                <a:lnTo>
                  <a:pt x="184403" y="0"/>
                </a:lnTo>
                <a:lnTo>
                  <a:pt x="184403" y="108204"/>
                </a:lnTo>
                <a:lnTo>
                  <a:pt x="0" y="1082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087939" y="4411710"/>
            <a:ext cx="27622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97,7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57773" y="4384293"/>
            <a:ext cx="27622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97,7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20180" y="4384293"/>
            <a:ext cx="366396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97,8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25135" y="4300451"/>
            <a:ext cx="27622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98,0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39919" y="4300451"/>
            <a:ext cx="27622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b="1" dirty="0" smtClean="0">
                <a:solidFill>
                  <a:srgbClr val="CC0066"/>
                </a:solidFill>
                <a:latin typeface="Calibri"/>
                <a:cs typeface="Calibri"/>
              </a:rPr>
              <a:t>98,8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59171" y="4902453"/>
            <a:ext cx="817880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355">
              <a:lnSpc>
                <a:spcPts val="1085"/>
              </a:lnSpc>
              <a:spcBef>
                <a:spcPts val="95"/>
              </a:spcBef>
              <a:tabLst>
                <a:tab pos="508634" algn="l"/>
              </a:tabLst>
            </a:pPr>
            <a:r>
              <a:rPr lang="ru-RU" sz="1000" spc="-10" dirty="0" smtClean="0">
                <a:latin typeface="Calibri"/>
                <a:cs typeface="Calibri"/>
              </a:rPr>
              <a:t>2019</a:t>
            </a:r>
            <a:r>
              <a:rPr sz="1000" spc="-10" dirty="0">
                <a:latin typeface="Calibri"/>
                <a:cs typeface="Calibri"/>
              </a:rPr>
              <a:t>	</a:t>
            </a:r>
            <a:r>
              <a:rPr lang="ru-RU" sz="1000" spc="-10" dirty="0" smtClean="0"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79667" y="4902453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42075" y="4902453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04481" y="4902453"/>
            <a:ext cx="360045" cy="153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085"/>
              </a:lnSpc>
              <a:spcBef>
                <a:spcPts val="95"/>
              </a:spcBef>
            </a:pPr>
            <a:r>
              <a:rPr lang="ru-RU" sz="1000" spc="-10" dirty="0" smtClean="0"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6569" y="10227360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27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043557" y="942847"/>
            <a:ext cx="1312545" cy="2142490"/>
          </a:xfrm>
          <a:custGeom>
            <a:avLst/>
            <a:gdLst/>
            <a:ahLst/>
            <a:cxnLst/>
            <a:rect l="l" t="t" r="r" b="b"/>
            <a:pathLst>
              <a:path w="1312545" h="2142490">
                <a:moveTo>
                  <a:pt x="755142" y="0"/>
                </a:moveTo>
                <a:lnTo>
                  <a:pt x="755142" y="2142235"/>
                </a:lnTo>
              </a:path>
              <a:path w="1312545" h="2142490">
                <a:moveTo>
                  <a:pt x="0" y="343915"/>
                </a:moveTo>
                <a:lnTo>
                  <a:pt x="1312418" y="343915"/>
                </a:lnTo>
              </a:path>
              <a:path w="1312545" h="2142490">
                <a:moveTo>
                  <a:pt x="0" y="703579"/>
                </a:moveTo>
                <a:lnTo>
                  <a:pt x="1312418" y="703579"/>
                </a:lnTo>
              </a:path>
              <a:path w="1312545" h="2142490">
                <a:moveTo>
                  <a:pt x="0" y="1063243"/>
                </a:moveTo>
                <a:lnTo>
                  <a:pt x="1312418" y="1063243"/>
                </a:lnTo>
              </a:path>
              <a:path w="1312545" h="2142490">
                <a:moveTo>
                  <a:pt x="0" y="1422907"/>
                </a:moveTo>
                <a:lnTo>
                  <a:pt x="1312418" y="1422907"/>
                </a:lnTo>
              </a:path>
              <a:path w="1312545" h="2142490">
                <a:moveTo>
                  <a:pt x="0" y="1782571"/>
                </a:moveTo>
                <a:lnTo>
                  <a:pt x="1312418" y="1782571"/>
                </a:lnTo>
              </a:path>
            </a:pathLst>
          </a:custGeom>
          <a:ln w="19050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1" name="object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894519"/>
              </p:ext>
            </p:extLst>
          </p:nvPr>
        </p:nvGraphicFramePr>
        <p:xfrm>
          <a:off x="2103247" y="1057020"/>
          <a:ext cx="1287145" cy="1984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8180"/>
                <a:gridCol w="608965"/>
              </a:tblGrid>
              <a:tr h="2056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ts val="105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Всего: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82397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24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2019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9539">
                        <a:lnSpc>
                          <a:spcPts val="11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(факт)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0,08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11125" marB="0"/>
                </a:tc>
              </a:tr>
              <a:tr h="359791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0,1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8900" marB="0"/>
                </a:tc>
              </a:tr>
              <a:tr h="359790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0,1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8900" marB="0"/>
                </a:tc>
              </a:tr>
              <a:tr h="359664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0,1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8900" marB="0"/>
                </a:tc>
              </a:tr>
              <a:tr h="316991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45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0,1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8900" marB="0"/>
                </a:tc>
              </a:tr>
            </a:tbl>
          </a:graphicData>
        </a:graphic>
      </p:graphicFrame>
      <p:sp>
        <p:nvSpPr>
          <p:cNvPr id="42" name="object 42"/>
          <p:cNvSpPr txBox="1"/>
          <p:nvPr/>
        </p:nvSpPr>
        <p:spPr>
          <a:xfrm>
            <a:off x="309372" y="177290"/>
            <a:ext cx="709871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>
                <a:latin typeface="Century Gothic" panose="020B0502020202020204" pitchFamily="34" charset="0"/>
                <a:cs typeface="Segoe UI"/>
              </a:rPr>
              <a:t>Развитие муниципальной службы и противодействие коррупции в администрации города Невинномысска и ее органах</a:t>
            </a:r>
            <a:endParaRPr lang="ru-RU" sz="16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88920" y="3120008"/>
            <a:ext cx="0" cy="2322830"/>
          </a:xfrm>
          <a:custGeom>
            <a:avLst/>
            <a:gdLst/>
            <a:ahLst/>
            <a:cxnLst/>
            <a:rect l="l" t="t" r="r" b="b"/>
            <a:pathLst>
              <a:path h="2322829">
                <a:moveTo>
                  <a:pt x="0" y="0"/>
                </a:moveTo>
                <a:lnTo>
                  <a:pt x="0" y="2322576"/>
                </a:lnTo>
              </a:path>
            </a:pathLst>
          </a:custGeom>
          <a:ln w="19050">
            <a:solidFill>
              <a:srgbClr val="585858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4" name="object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689357"/>
              </p:ext>
            </p:extLst>
          </p:nvPr>
        </p:nvGraphicFramePr>
        <p:xfrm>
          <a:off x="385899" y="3298249"/>
          <a:ext cx="4509770" cy="1998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8725"/>
                <a:gridCol w="695960"/>
                <a:gridCol w="670560"/>
                <a:gridCol w="644525"/>
              </a:tblGrid>
              <a:tr h="504812">
                <a:tc>
                  <a:txBody>
                    <a:bodyPr/>
                    <a:lstStyle/>
                    <a:p>
                      <a:pPr marL="91440" marR="584835">
                        <a:lnSpc>
                          <a:spcPct val="80000"/>
                        </a:lnSpc>
                        <a:spcBef>
                          <a:spcPts val="315"/>
                        </a:spcBef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-202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3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рамках </a:t>
                      </a:r>
                      <a:r>
                        <a:rPr sz="1000" b="1" spc="-26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программы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реализация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мероприятий</a:t>
                      </a:r>
                      <a:r>
                        <a:rPr sz="1000" b="1" spc="-2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</a:t>
                      </a:r>
                      <a:r>
                        <a:rPr sz="1000" b="1" spc="-2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005" marB="0"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2021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2022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2023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709018">
                <a:tc>
                  <a:txBody>
                    <a:bodyPr/>
                    <a:lstStyle/>
                    <a:p>
                      <a:pPr marL="91440" marR="555625">
                        <a:lnSpc>
                          <a:spcPts val="1150"/>
                        </a:lnSpc>
                        <a:spcBef>
                          <a:spcPts val="305"/>
                        </a:spcBef>
                      </a:pPr>
                      <a:r>
                        <a:rPr lang="ru-RU" sz="1000" spc="-5" dirty="0" smtClean="0">
                          <a:latin typeface="Century Gothic" panose="020B0502020202020204" pitchFamily="34" charset="0"/>
                          <a:cs typeface="Calibri"/>
                        </a:rPr>
                        <a:t>Организация дополнительного профессионального</a:t>
                      </a:r>
                      <a:r>
                        <a:rPr lang="ru-RU" sz="1000" spc="-5" baseline="0" dirty="0" smtClean="0">
                          <a:latin typeface="Century Gothic" panose="020B0502020202020204" pitchFamily="34" charset="0"/>
                          <a:cs typeface="Calibri"/>
                        </a:rPr>
                        <a:t> образования муниципальных служащих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38735" marB="0"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0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0,1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0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0,1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0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0,1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669672">
                <a:tc>
                  <a:txBody>
                    <a:bodyPr/>
                    <a:lstStyle/>
                    <a:p>
                      <a:pPr marL="91440" marR="591820">
                        <a:lnSpc>
                          <a:spcPct val="80000"/>
                        </a:lnSpc>
                        <a:spcBef>
                          <a:spcPts val="315"/>
                        </a:spcBef>
                      </a:pPr>
                      <a:r>
                        <a:rPr lang="ru-RU" sz="1000" spc="-5" dirty="0" smtClean="0">
                          <a:latin typeface="Century Gothic" panose="020B0502020202020204" pitchFamily="34" charset="0"/>
                          <a:cs typeface="Calibri"/>
                        </a:rPr>
                        <a:t>Изготовление и размещение социальной рекламы антикоррупционной направленности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005" marB="0"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-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-</a:t>
                      </a:r>
                      <a:endParaRPr sz="10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-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4901946" y="6291452"/>
            <a:ext cx="2477770" cy="19941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Цель: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371475">
              <a:lnSpc>
                <a:spcPts val="1150"/>
              </a:lnSpc>
              <a:spcBef>
                <a:spcPts val="590"/>
              </a:spcBef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стабилизация и гармонизация межнациональных и межконфессиональных отношений в городе, укрепление общероссийской гражданской идентичности населения города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стве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ый</a:t>
            </a:r>
            <a:r>
              <a:rPr sz="1000" b="1" spc="-4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сп</a:t>
            </a:r>
            <a:r>
              <a:rPr sz="1000" b="1" spc="-2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лни</a:t>
            </a:r>
            <a:r>
              <a:rPr sz="10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1000" b="1" spc="-3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л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ь</a:t>
            </a: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: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276225">
              <a:lnSpc>
                <a:spcPts val="1150"/>
              </a:lnSpc>
              <a:spcBef>
                <a:spcPts val="595"/>
              </a:spcBef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администрация города Невинномысска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350008" y="6454139"/>
            <a:ext cx="283002" cy="250190"/>
          </a:xfrm>
          <a:custGeom>
            <a:avLst/>
            <a:gdLst/>
            <a:ahLst/>
            <a:cxnLst/>
            <a:rect l="l" t="t" r="r" b="b"/>
            <a:pathLst>
              <a:path w="622300" h="250190">
                <a:moveTo>
                  <a:pt x="621792" y="0"/>
                </a:moveTo>
                <a:lnTo>
                  <a:pt x="0" y="0"/>
                </a:lnTo>
                <a:lnTo>
                  <a:pt x="0" y="249936"/>
                </a:lnTo>
                <a:lnTo>
                  <a:pt x="621792" y="249936"/>
                </a:lnTo>
                <a:lnTo>
                  <a:pt x="621792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58974" y="6831068"/>
            <a:ext cx="69520" cy="233958"/>
          </a:xfrm>
          <a:custGeom>
            <a:avLst/>
            <a:gdLst/>
            <a:ahLst/>
            <a:cxnLst/>
            <a:rect l="l" t="t" r="r" b="b"/>
            <a:pathLst>
              <a:path w="1687195" h="250190">
                <a:moveTo>
                  <a:pt x="1687068" y="0"/>
                </a:moveTo>
                <a:lnTo>
                  <a:pt x="0" y="0"/>
                </a:lnTo>
                <a:lnTo>
                  <a:pt x="0" y="249935"/>
                </a:lnTo>
                <a:lnTo>
                  <a:pt x="1687068" y="249935"/>
                </a:lnTo>
                <a:lnTo>
                  <a:pt x="1687068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50007" y="7138415"/>
            <a:ext cx="78487" cy="250190"/>
          </a:xfrm>
          <a:custGeom>
            <a:avLst/>
            <a:gdLst/>
            <a:ahLst/>
            <a:cxnLst/>
            <a:rect l="l" t="t" r="r" b="b"/>
            <a:pathLst>
              <a:path w="635635" h="250190">
                <a:moveTo>
                  <a:pt x="635508" y="0"/>
                </a:moveTo>
                <a:lnTo>
                  <a:pt x="0" y="0"/>
                </a:lnTo>
                <a:lnTo>
                  <a:pt x="0" y="249935"/>
                </a:lnTo>
                <a:lnTo>
                  <a:pt x="635508" y="249935"/>
                </a:lnTo>
                <a:lnTo>
                  <a:pt x="635508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50007" y="7481315"/>
            <a:ext cx="78487" cy="250190"/>
          </a:xfrm>
          <a:custGeom>
            <a:avLst/>
            <a:gdLst/>
            <a:ahLst/>
            <a:cxnLst/>
            <a:rect l="l" t="t" r="r" b="b"/>
            <a:pathLst>
              <a:path w="890269" h="250190">
                <a:moveTo>
                  <a:pt x="890016" y="0"/>
                </a:moveTo>
                <a:lnTo>
                  <a:pt x="0" y="0"/>
                </a:lnTo>
                <a:lnTo>
                  <a:pt x="0" y="249936"/>
                </a:lnTo>
                <a:lnTo>
                  <a:pt x="890016" y="249936"/>
                </a:lnTo>
                <a:lnTo>
                  <a:pt x="890016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50007" y="7822691"/>
            <a:ext cx="78487" cy="250190"/>
          </a:xfrm>
          <a:custGeom>
            <a:avLst/>
            <a:gdLst/>
            <a:ahLst/>
            <a:cxnLst/>
            <a:rect l="l" t="t" r="r" b="b"/>
            <a:pathLst>
              <a:path w="635635" h="250190">
                <a:moveTo>
                  <a:pt x="635508" y="0"/>
                </a:moveTo>
                <a:lnTo>
                  <a:pt x="0" y="0"/>
                </a:lnTo>
                <a:lnTo>
                  <a:pt x="0" y="249936"/>
                </a:lnTo>
                <a:lnTo>
                  <a:pt x="635508" y="249936"/>
                </a:lnTo>
                <a:lnTo>
                  <a:pt x="635508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532509" y="7150430"/>
            <a:ext cx="31876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latin typeface="Calibri"/>
                <a:cs typeface="Calibri"/>
              </a:rPr>
              <a:t>0,2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15235" y="7486560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latin typeface="Calibri"/>
                <a:cs typeface="Calibri"/>
              </a:rPr>
              <a:t>0,2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512249" y="7864521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latin typeface="Calibri"/>
                <a:cs typeface="Calibri"/>
              </a:rPr>
              <a:t>0,2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15263" y="6590537"/>
            <a:ext cx="172829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1465">
              <a:lnSpc>
                <a:spcPct val="100000"/>
              </a:lnSpc>
              <a:spcBef>
                <a:spcPts val="100"/>
              </a:spcBef>
            </a:pPr>
            <a:r>
              <a:rPr lang="ru-RU" sz="1000" b="1" spc="-10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Объем финансового обеспечения</a:t>
            </a:r>
            <a:r>
              <a:rPr sz="1000" b="1" spc="-10" dirty="0" smtClean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,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млн.</a:t>
            </a:r>
            <a:r>
              <a:rPr sz="1000" b="1" spc="-5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Calibri"/>
              </a:rPr>
              <a:t>руб.: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696287" y="8395026"/>
            <a:ext cx="2712936" cy="73456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86995" algn="ctr">
              <a:lnSpc>
                <a:spcPct val="100000"/>
              </a:lnSpc>
              <a:spcBef>
                <a:spcPts val="540"/>
              </a:spcBef>
            </a:pPr>
            <a:r>
              <a:rPr sz="11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Целевой</a:t>
            </a:r>
            <a:r>
              <a:rPr sz="1100" b="1" spc="-3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b="1" spc="-10" dirty="0">
                <a:solidFill>
                  <a:srgbClr val="00BBB8"/>
                </a:solidFill>
                <a:latin typeface="Century Gothic" panose="020B0502020202020204" pitchFamily="34" charset="0"/>
                <a:cs typeface="Calibri"/>
              </a:rPr>
              <a:t>показатель:</a:t>
            </a:r>
            <a:endParaRPr sz="1100" dirty="0">
              <a:latin typeface="Century Gothic" panose="020B0502020202020204" pitchFamily="34" charset="0"/>
              <a:cs typeface="Calibri"/>
            </a:endParaRPr>
          </a:p>
          <a:p>
            <a:pPr marL="12700" marR="5080" indent="2540" algn="ctr">
              <a:lnSpc>
                <a:spcPct val="80000"/>
              </a:lnSpc>
              <a:spcBef>
                <a:spcPts val="735"/>
              </a:spcBef>
            </a:pPr>
            <a:r>
              <a:rPr lang="ru-RU" sz="1100" spc="-15" dirty="0" smtClean="0">
                <a:latin typeface="Century Gothic" panose="020B0502020202020204" pitchFamily="34" charset="0"/>
                <a:cs typeface="Calibri"/>
              </a:rPr>
              <a:t>Доля населения города, считающего состояние межнациональных отношений в городе стабильным</a:t>
            </a:r>
            <a:r>
              <a:rPr sz="1100" spc="-5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100" spc="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latin typeface="Century Gothic" panose="020B0502020202020204" pitchFamily="34" charset="0"/>
                <a:cs typeface="Calibri"/>
              </a:rPr>
              <a:t>%</a:t>
            </a:r>
          </a:p>
        </p:txBody>
      </p:sp>
      <p:sp>
        <p:nvSpPr>
          <p:cNvPr id="58" name="object 58"/>
          <p:cNvSpPr/>
          <p:nvPr/>
        </p:nvSpPr>
        <p:spPr>
          <a:xfrm>
            <a:off x="4992623" y="9459467"/>
            <a:ext cx="2120265" cy="274320"/>
          </a:xfrm>
          <a:custGeom>
            <a:avLst/>
            <a:gdLst/>
            <a:ahLst/>
            <a:cxnLst/>
            <a:rect l="l" t="t" r="r" b="b"/>
            <a:pathLst>
              <a:path w="2120265" h="274320">
                <a:moveTo>
                  <a:pt x="0" y="67056"/>
                </a:moveTo>
                <a:lnTo>
                  <a:pt x="193548" y="67056"/>
                </a:lnTo>
                <a:lnTo>
                  <a:pt x="193548" y="274320"/>
                </a:lnTo>
                <a:lnTo>
                  <a:pt x="0" y="274320"/>
                </a:lnTo>
                <a:lnTo>
                  <a:pt x="0" y="67056"/>
                </a:lnTo>
                <a:close/>
              </a:path>
              <a:path w="2120265" h="274320">
                <a:moveTo>
                  <a:pt x="481584" y="51816"/>
                </a:moveTo>
                <a:lnTo>
                  <a:pt x="675131" y="51816"/>
                </a:lnTo>
                <a:lnTo>
                  <a:pt x="675131" y="274320"/>
                </a:lnTo>
                <a:lnTo>
                  <a:pt x="481584" y="274320"/>
                </a:lnTo>
                <a:lnTo>
                  <a:pt x="481584" y="51816"/>
                </a:lnTo>
                <a:close/>
              </a:path>
              <a:path w="2120265" h="274320">
                <a:moveTo>
                  <a:pt x="964691" y="35052"/>
                </a:moveTo>
                <a:lnTo>
                  <a:pt x="1156715" y="35052"/>
                </a:lnTo>
                <a:lnTo>
                  <a:pt x="1156715" y="274320"/>
                </a:lnTo>
                <a:lnTo>
                  <a:pt x="964691" y="274320"/>
                </a:lnTo>
                <a:lnTo>
                  <a:pt x="964691" y="35052"/>
                </a:lnTo>
                <a:close/>
              </a:path>
              <a:path w="2120265" h="274320">
                <a:moveTo>
                  <a:pt x="1446276" y="16764"/>
                </a:moveTo>
                <a:lnTo>
                  <a:pt x="1638300" y="16764"/>
                </a:lnTo>
                <a:lnTo>
                  <a:pt x="1638300" y="274320"/>
                </a:lnTo>
                <a:lnTo>
                  <a:pt x="1446276" y="274320"/>
                </a:lnTo>
                <a:lnTo>
                  <a:pt x="1446276" y="16764"/>
                </a:lnTo>
                <a:close/>
              </a:path>
              <a:path w="2120265" h="274320">
                <a:moveTo>
                  <a:pt x="1927859" y="0"/>
                </a:moveTo>
                <a:lnTo>
                  <a:pt x="2119883" y="0"/>
                </a:lnTo>
                <a:lnTo>
                  <a:pt x="2119883" y="274320"/>
                </a:lnTo>
                <a:lnTo>
                  <a:pt x="1927859" y="274320"/>
                </a:lnTo>
                <a:lnTo>
                  <a:pt x="1927859" y="0"/>
                </a:lnTo>
                <a:close/>
              </a:path>
            </a:pathLst>
          </a:custGeom>
          <a:ln w="9144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940553" y="9263888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70,0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422519" y="9249536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70,0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904357" y="9232138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70,0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386576" y="9214484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71,0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868414" y="9196831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CC0066"/>
                </a:solidFill>
                <a:latin typeface="Calibri"/>
                <a:cs typeface="Calibri"/>
              </a:rPr>
              <a:t>71,5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920488" y="9770770"/>
            <a:ext cx="2288540" cy="1547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84">
              <a:lnSpc>
                <a:spcPts val="1145"/>
              </a:lnSpc>
              <a:spcBef>
                <a:spcPts val="105"/>
              </a:spcBef>
              <a:tabLst>
                <a:tab pos="513715" algn="l"/>
                <a:tab pos="996315" algn="l"/>
                <a:tab pos="1478280" algn="l"/>
                <a:tab pos="1960245" algn="l"/>
              </a:tabLst>
            </a:pPr>
            <a:r>
              <a:rPr lang="ru-RU" sz="1050" dirty="0" smtClean="0">
                <a:latin typeface="Calibri"/>
                <a:cs typeface="Calibri"/>
              </a:rPr>
              <a:t>2019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lang="ru-RU" sz="1050" spc="5" dirty="0" smtClean="0">
                <a:latin typeface="Calibri"/>
                <a:cs typeface="Calibri"/>
              </a:rPr>
              <a:t>2020</a:t>
            </a:r>
            <a:r>
              <a:rPr sz="1050" spc="5" dirty="0">
                <a:latin typeface="Calibri"/>
                <a:cs typeface="Calibri"/>
              </a:rPr>
              <a:t>	</a:t>
            </a:r>
            <a:r>
              <a:rPr lang="ru-RU" sz="1050" spc="5" dirty="0" smtClean="0">
                <a:latin typeface="Calibri"/>
                <a:cs typeface="Calibri"/>
              </a:rPr>
              <a:t>2021</a:t>
            </a:r>
            <a:r>
              <a:rPr sz="1050" spc="5" dirty="0">
                <a:latin typeface="Calibri"/>
                <a:cs typeface="Calibri"/>
              </a:rPr>
              <a:t>	</a:t>
            </a:r>
            <a:r>
              <a:rPr lang="ru-RU" sz="1050" spc="5" dirty="0" smtClean="0">
                <a:latin typeface="Calibri"/>
                <a:cs typeface="Calibri"/>
              </a:rPr>
              <a:t>2022</a:t>
            </a:r>
            <a:r>
              <a:rPr sz="1050" spc="5" dirty="0">
                <a:latin typeface="Calibri"/>
                <a:cs typeface="Calibri"/>
              </a:rPr>
              <a:t>	</a:t>
            </a:r>
            <a:r>
              <a:rPr lang="ru-RU" sz="1050" spc="5" dirty="0" smtClean="0"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21766" y="5607986"/>
            <a:ext cx="7150837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400" b="1" spc="-10" dirty="0" smtClean="0">
                <a:latin typeface="Century Gothic" panose="020B0502020202020204" pitchFamily="34" charset="0"/>
                <a:cs typeface="Segoe UI"/>
              </a:rPr>
              <a:t>Межнациональные отношения, поддержка казачества, профилактика экстремизма, терроризма, правонарушений и наркомании в городе Невинномысске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graphicFrame>
        <p:nvGraphicFramePr>
          <p:cNvPr id="66" name="object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962156"/>
              </p:ext>
            </p:extLst>
          </p:nvPr>
        </p:nvGraphicFramePr>
        <p:xfrm>
          <a:off x="1825789" y="6447571"/>
          <a:ext cx="634365" cy="17129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/>
              </a:tblGrid>
              <a:tr h="316991">
                <a:tc>
                  <a:txBody>
                    <a:bodyPr/>
                    <a:lstStyle/>
                    <a:p>
                      <a:pPr marL="173990">
                        <a:lnSpc>
                          <a:spcPts val="915"/>
                        </a:lnSpc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2019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9539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(факт)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59664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2020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</a:tr>
              <a:tr h="359663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2021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</a:tr>
              <a:tr h="359663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5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2022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</a:tr>
              <a:tr h="316991">
                <a:tc>
                  <a:txBody>
                    <a:bodyPr/>
                    <a:lstStyle/>
                    <a:p>
                      <a:pPr marL="173990">
                        <a:lnSpc>
                          <a:spcPts val="1190"/>
                        </a:lnSpc>
                        <a:spcBef>
                          <a:spcPts val="60"/>
                        </a:spcBef>
                      </a:pPr>
                      <a:r>
                        <a:rPr lang="ru-RU" sz="1100" b="1" dirty="0" smtClean="0">
                          <a:latin typeface="Calibri"/>
                          <a:cs typeface="Calibri"/>
                        </a:rPr>
                        <a:t>2023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27000">
                        <a:lnSpc>
                          <a:spcPts val="1145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(план)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</a:tr>
            </a:tbl>
          </a:graphicData>
        </a:graphic>
      </p:graphicFrame>
      <p:graphicFrame>
        <p:nvGraphicFramePr>
          <p:cNvPr id="67" name="object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338859"/>
              </p:ext>
            </p:extLst>
          </p:nvPr>
        </p:nvGraphicFramePr>
        <p:xfrm>
          <a:off x="242697" y="8162956"/>
          <a:ext cx="4474845" cy="1808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2205"/>
                <a:gridCol w="716280"/>
                <a:gridCol w="670560"/>
                <a:gridCol w="685800"/>
              </a:tblGrid>
              <a:tr h="612744">
                <a:tc>
                  <a:txBody>
                    <a:bodyPr/>
                    <a:lstStyle/>
                    <a:p>
                      <a:pPr marL="91440" marR="400050">
                        <a:lnSpc>
                          <a:spcPct val="8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21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-202</a:t>
                      </a:r>
                      <a:r>
                        <a:rPr lang="ru-RU"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3</a:t>
                      </a:r>
                      <a:r>
                        <a:rPr sz="1000" b="1" dirty="0" smtClean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годах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рамках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программы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планируется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реализация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следующих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мероприятий</a:t>
                      </a:r>
                      <a:r>
                        <a:rPr sz="1000" b="1" spc="-4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на</a:t>
                      </a:r>
                      <a:r>
                        <a:rPr sz="1000" b="1" spc="-3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территории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  <a:p>
                      <a:pPr marL="91440" marR="142875">
                        <a:lnSpc>
                          <a:spcPct val="80000"/>
                        </a:lnSpc>
                      </a:pP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се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к</a:t>
                      </a:r>
                      <a:r>
                        <a:rPr sz="1000" b="1" spc="-1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т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о</a:t>
                      </a:r>
                      <a:r>
                        <a:rPr sz="1000" b="1" spc="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а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инди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в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и</a:t>
                      </a:r>
                      <a:r>
                        <a:rPr sz="1000" b="1" spc="-3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д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уа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ль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ной</a:t>
                      </a:r>
                      <a:r>
                        <a:rPr sz="1000" b="1" spc="-4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жилой 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застройки</a:t>
                      </a:r>
                      <a:r>
                        <a:rPr sz="1000" b="1" spc="-3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(млн.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руб.):</a:t>
                      </a:r>
                      <a:endParaRPr sz="100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640" marB="0"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lang="ru-RU" sz="1000" b="1" spc="-5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2021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28270" algn="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lang="ru-RU" sz="1000" b="1" spc="-5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2022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lang="ru-RU" sz="1000" b="1" spc="-5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2023</a:t>
                      </a:r>
                      <a:endParaRPr sz="10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526384">
                <a:tc>
                  <a:txBody>
                    <a:bodyPr/>
                    <a:lstStyle/>
                    <a:p>
                      <a:pPr marL="91440" marR="516255" algn="just">
                        <a:lnSpc>
                          <a:spcPts val="1150"/>
                        </a:lnSpc>
                        <a:spcBef>
                          <a:spcPts val="0"/>
                        </a:spcBef>
                      </a:pPr>
                      <a:r>
                        <a:rPr lang="ru-RU" sz="900" spc="-100" baseline="0" dirty="0" smtClean="0">
                          <a:latin typeface="Century Gothic" panose="020B0502020202020204" pitchFamily="34" charset="0"/>
                          <a:cs typeface="Calibri"/>
                        </a:rPr>
                        <a:t>Проведение информационно-пропагандистских мероприятий, направленных на профилактику идеологии терроризма </a:t>
                      </a:r>
                      <a:endParaRPr sz="900" spc="-100" baseline="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69215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lang="ru-RU" sz="9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0,1</a:t>
                      </a:r>
                      <a:endParaRPr sz="9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1049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lang="ru-RU" sz="9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0,1</a:t>
                      </a:r>
                      <a:endParaRPr sz="9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1049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lang="ru-RU" sz="9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0,1</a:t>
                      </a:r>
                      <a:endParaRPr sz="9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10490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  <a:lnB w="1905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294718">
                <a:tc>
                  <a:txBody>
                    <a:bodyPr/>
                    <a:lstStyle/>
                    <a:p>
                      <a:pPr marL="91440" marR="857250">
                        <a:lnSpc>
                          <a:spcPct val="80000"/>
                        </a:lnSpc>
                        <a:spcBef>
                          <a:spcPts val="320"/>
                        </a:spcBef>
                      </a:pPr>
                      <a:r>
                        <a:rPr lang="ru-RU" sz="900" spc="-5" baseline="0" dirty="0" smtClean="0">
                          <a:latin typeface="Century Gothic" panose="020B0502020202020204" pitchFamily="34" charset="0"/>
                          <a:cs typeface="Calibri"/>
                        </a:rPr>
                        <a:t>Обеспечение деятельности народных дружин</a:t>
                      </a:r>
                      <a:endParaRPr sz="900" baseline="0" dirty="0">
                        <a:latin typeface="Century Gothic" panose="020B0502020202020204" pitchFamily="34" charset="0"/>
                        <a:cs typeface="Calibri"/>
                      </a:endParaRPr>
                    </a:p>
                  </a:txBody>
                  <a:tcPr marL="0" marR="0" marT="40640" marB="0"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ru-RU" sz="900" b="1" dirty="0" smtClean="0">
                          <a:solidFill>
                            <a:srgbClr val="004442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0,04</a:t>
                      </a:r>
                      <a:endParaRPr sz="9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8064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99060" algn="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ru-RU" sz="900" b="1" dirty="0" smtClean="0">
                          <a:solidFill>
                            <a:srgbClr val="008986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0,04</a:t>
                      </a:r>
                      <a:endParaRPr sz="9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8064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9050">
                      <a:solidFill>
                        <a:srgbClr val="585858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ru-RU" sz="900" b="1" dirty="0" smtClean="0">
                          <a:solidFill>
                            <a:srgbClr val="00BBB8"/>
                          </a:solidFill>
                          <a:latin typeface="Century Gothic" panose="020B0502020202020204" pitchFamily="34" charset="0"/>
                          <a:cs typeface="Arial"/>
                        </a:rPr>
                        <a:t>0,04</a:t>
                      </a:r>
                      <a:endParaRPr sz="9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80645" marB="0">
                    <a:lnL w="1905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585858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68" name="object 68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8"/>
          <p:cNvSpPr txBox="1"/>
          <p:nvPr/>
        </p:nvSpPr>
        <p:spPr>
          <a:xfrm>
            <a:off x="3348700" y="1342199"/>
            <a:ext cx="1049071" cy="218650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655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65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73" name="object 8"/>
          <p:cNvSpPr txBox="1"/>
          <p:nvPr/>
        </p:nvSpPr>
        <p:spPr>
          <a:xfrm>
            <a:off x="3356102" y="1702474"/>
            <a:ext cx="1041669" cy="218650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655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65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74" name="object 8"/>
          <p:cNvSpPr txBox="1"/>
          <p:nvPr/>
        </p:nvSpPr>
        <p:spPr>
          <a:xfrm>
            <a:off x="3356102" y="2076937"/>
            <a:ext cx="1041670" cy="218650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655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65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75" name="object 8"/>
          <p:cNvSpPr txBox="1"/>
          <p:nvPr/>
        </p:nvSpPr>
        <p:spPr>
          <a:xfrm>
            <a:off x="3347516" y="2424798"/>
            <a:ext cx="1050256" cy="218650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655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65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76" name="object 8"/>
          <p:cNvSpPr txBox="1"/>
          <p:nvPr/>
        </p:nvSpPr>
        <p:spPr>
          <a:xfrm>
            <a:off x="3347514" y="2756844"/>
            <a:ext cx="1050257" cy="218650"/>
          </a:xfrm>
          <a:prstGeom prst="rect">
            <a:avLst/>
          </a:prstGeom>
          <a:solidFill>
            <a:srgbClr val="CC0066"/>
          </a:solidFill>
        </p:spPr>
        <p:txBody>
          <a:bodyPr vert="horz" wrap="square" lIns="0" tIns="33655" rIns="0" bIns="0" rtlCol="0">
            <a:spAutoFit/>
          </a:bodyPr>
          <a:lstStyle/>
          <a:p>
            <a:pPr marL="63500" algn="ctr">
              <a:lnSpc>
                <a:spcPct val="100000"/>
              </a:lnSpc>
              <a:spcBef>
                <a:spcPts val="265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77" name="object 19"/>
          <p:cNvSpPr txBox="1"/>
          <p:nvPr/>
        </p:nvSpPr>
        <p:spPr>
          <a:xfrm>
            <a:off x="470753" y="7187824"/>
            <a:ext cx="1491058" cy="421397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ct val="81200"/>
              </a:lnSpc>
              <a:spcBef>
                <a:spcPts val="370"/>
              </a:spcBef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за счет собственных</a:t>
            </a: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р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ед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ст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б</a:t>
            </a:r>
            <a:r>
              <a:rPr sz="1000" spc="-40" dirty="0">
                <a:latin typeface="Century Gothic" panose="020B0502020202020204" pitchFamily="34" charset="0"/>
                <a:cs typeface="Calibri"/>
              </a:rPr>
              <a:t>ю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ж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е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т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а 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города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8" name="object 18"/>
          <p:cNvSpPr/>
          <p:nvPr/>
        </p:nvSpPr>
        <p:spPr>
          <a:xfrm>
            <a:off x="352209" y="725659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CC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6"/>
          <p:cNvSpPr txBox="1"/>
          <p:nvPr/>
        </p:nvSpPr>
        <p:spPr>
          <a:xfrm>
            <a:off x="472045" y="7630557"/>
            <a:ext cx="1436385" cy="29559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lang="ru-RU" sz="1000" spc="-5" dirty="0" smtClean="0">
                <a:latin typeface="Century Gothic" panose="020B0502020202020204" pitchFamily="34" charset="0"/>
                <a:cs typeface="Calibri"/>
              </a:rPr>
              <a:t>за счет средств </a:t>
            </a:r>
            <a:r>
              <a:rPr lang="ru-RU" sz="1000" spc="-10" dirty="0" smtClean="0">
                <a:latin typeface="Century Gothic" panose="020B0502020202020204" pitchFamily="34" charset="0"/>
                <a:cs typeface="Calibri"/>
              </a:rPr>
              <a:t>краевого бюджета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0" name="object 18"/>
          <p:cNvSpPr/>
          <p:nvPr/>
        </p:nvSpPr>
        <p:spPr>
          <a:xfrm>
            <a:off x="285878" y="768959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4"/>
          <p:cNvSpPr txBox="1"/>
          <p:nvPr/>
        </p:nvSpPr>
        <p:spPr>
          <a:xfrm>
            <a:off x="2428494" y="6831946"/>
            <a:ext cx="945388" cy="24301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7785" rIns="0" bIns="0" rtlCol="0">
            <a:spAutoFit/>
          </a:bodyPr>
          <a:lstStyle/>
          <a:p>
            <a:pPr marL="32384" algn="ctr">
              <a:lnSpc>
                <a:spcPct val="100000"/>
              </a:lnSpc>
              <a:spcBef>
                <a:spcPts val="455"/>
              </a:spcBef>
            </a:pPr>
            <a:r>
              <a:rPr lang="ru-RU" sz="1200" b="1" spc="-5" dirty="0" smtClean="0">
                <a:solidFill>
                  <a:srgbClr val="FFFFFF"/>
                </a:solidFill>
                <a:latin typeface="Calibri"/>
                <a:cs typeface="Calibri"/>
              </a:rPr>
              <a:t>1,0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2" name="object 14"/>
          <p:cNvSpPr txBox="1"/>
          <p:nvPr/>
        </p:nvSpPr>
        <p:spPr>
          <a:xfrm>
            <a:off x="2633009" y="6457726"/>
            <a:ext cx="1173114" cy="24301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7785" rIns="0" bIns="0" rtlCol="0">
            <a:spAutoFit/>
          </a:bodyPr>
          <a:lstStyle/>
          <a:p>
            <a:pPr marL="32384" algn="ctr">
              <a:lnSpc>
                <a:spcPct val="100000"/>
              </a:lnSpc>
              <a:spcBef>
                <a:spcPts val="455"/>
              </a:spcBef>
            </a:pPr>
            <a:r>
              <a:rPr lang="ru-RU" sz="1200" b="1" spc="-5" dirty="0" smtClean="0">
                <a:solidFill>
                  <a:srgbClr val="FFFFFF"/>
                </a:solidFill>
                <a:latin typeface="Calibri"/>
                <a:cs typeface="Calibri"/>
              </a:rPr>
              <a:t>1,6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49709" y="6838533"/>
            <a:ext cx="2833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latin typeface="Calibri"/>
                <a:cs typeface="Calibri"/>
              </a:rPr>
              <a:t>0,1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46985" y="6466077"/>
            <a:ext cx="297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latin typeface="Calibri"/>
                <a:cs typeface="Calibri"/>
              </a:rPr>
              <a:t>0,9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525267" y="1135379"/>
            <a:ext cx="1737360" cy="142240"/>
          </a:xfrm>
          <a:custGeom>
            <a:avLst/>
            <a:gdLst/>
            <a:ahLst/>
            <a:cxnLst/>
            <a:rect l="l" t="t" r="r" b="b"/>
            <a:pathLst>
              <a:path w="1737360" h="142240">
                <a:moveTo>
                  <a:pt x="1737359" y="0"/>
                </a:moveTo>
                <a:lnTo>
                  <a:pt x="0" y="0"/>
                </a:lnTo>
                <a:lnTo>
                  <a:pt x="0" y="141731"/>
                </a:lnTo>
                <a:lnTo>
                  <a:pt x="1737359" y="141731"/>
                </a:lnTo>
                <a:lnTo>
                  <a:pt x="1737359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95471" y="1821178"/>
            <a:ext cx="367410" cy="168681"/>
          </a:xfrm>
          <a:custGeom>
            <a:avLst/>
            <a:gdLst/>
            <a:ahLst/>
            <a:cxnLst/>
            <a:rect l="l" t="t" r="r" b="b"/>
            <a:pathLst>
              <a:path w="250189" h="143510">
                <a:moveTo>
                  <a:pt x="249936" y="0"/>
                </a:moveTo>
                <a:lnTo>
                  <a:pt x="0" y="0"/>
                </a:lnTo>
                <a:lnTo>
                  <a:pt x="0" y="143255"/>
                </a:lnTo>
                <a:lnTo>
                  <a:pt x="249936" y="143255"/>
                </a:lnTo>
                <a:lnTo>
                  <a:pt x="249936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8915" y="2508503"/>
            <a:ext cx="243712" cy="144424"/>
          </a:xfrm>
          <a:custGeom>
            <a:avLst/>
            <a:gdLst/>
            <a:ahLst/>
            <a:cxnLst/>
            <a:rect l="l" t="t" r="r" b="b"/>
            <a:pathLst>
              <a:path w="182879" h="142239">
                <a:moveTo>
                  <a:pt x="182879" y="0"/>
                </a:moveTo>
                <a:lnTo>
                  <a:pt x="0" y="0"/>
                </a:lnTo>
                <a:lnTo>
                  <a:pt x="0" y="141731"/>
                </a:lnTo>
                <a:lnTo>
                  <a:pt x="182879" y="141731"/>
                </a:lnTo>
                <a:lnTo>
                  <a:pt x="182879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17161" y="3194303"/>
            <a:ext cx="45719" cy="114299"/>
          </a:xfrm>
          <a:custGeom>
            <a:avLst/>
            <a:gdLst/>
            <a:ahLst/>
            <a:cxnLst/>
            <a:rect l="l" t="t" r="r" b="b"/>
            <a:pathLst>
              <a:path w="105410" h="142239">
                <a:moveTo>
                  <a:pt x="105155" y="0"/>
                </a:moveTo>
                <a:lnTo>
                  <a:pt x="0" y="0"/>
                </a:lnTo>
                <a:lnTo>
                  <a:pt x="0" y="141731"/>
                </a:lnTo>
                <a:lnTo>
                  <a:pt x="105155" y="141731"/>
                </a:lnTo>
                <a:lnTo>
                  <a:pt x="105155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9786" y="3880103"/>
            <a:ext cx="132969" cy="143256"/>
          </a:xfrm>
          <a:custGeom>
            <a:avLst/>
            <a:gdLst/>
            <a:ahLst/>
            <a:cxnLst/>
            <a:rect l="l" t="t" r="r" b="b"/>
            <a:pathLst>
              <a:path w="71754" h="143510">
                <a:moveTo>
                  <a:pt x="71627" y="0"/>
                </a:moveTo>
                <a:lnTo>
                  <a:pt x="0" y="0"/>
                </a:lnTo>
                <a:lnTo>
                  <a:pt x="0" y="143255"/>
                </a:lnTo>
                <a:lnTo>
                  <a:pt x="71627" y="143255"/>
                </a:lnTo>
                <a:lnTo>
                  <a:pt x="71627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10811" y="4517905"/>
            <a:ext cx="51816" cy="153000"/>
          </a:xfrm>
          <a:custGeom>
            <a:avLst/>
            <a:gdLst/>
            <a:ahLst/>
            <a:cxnLst/>
            <a:rect l="l" t="t" r="r" b="b"/>
            <a:pathLst>
              <a:path w="59689" h="142239">
                <a:moveTo>
                  <a:pt x="59436" y="0"/>
                </a:moveTo>
                <a:lnTo>
                  <a:pt x="0" y="0"/>
                </a:lnTo>
                <a:lnTo>
                  <a:pt x="0" y="141731"/>
                </a:lnTo>
                <a:lnTo>
                  <a:pt x="59436" y="141731"/>
                </a:lnTo>
                <a:lnTo>
                  <a:pt x="59436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91001" y="5253227"/>
            <a:ext cx="71880" cy="150542"/>
          </a:xfrm>
          <a:custGeom>
            <a:avLst/>
            <a:gdLst/>
            <a:ahLst/>
            <a:cxnLst/>
            <a:rect l="l" t="t" r="r" b="b"/>
            <a:pathLst>
              <a:path w="52070" h="142239">
                <a:moveTo>
                  <a:pt x="51815" y="0"/>
                </a:moveTo>
                <a:lnTo>
                  <a:pt x="0" y="0"/>
                </a:lnTo>
                <a:lnTo>
                  <a:pt x="0" y="141731"/>
                </a:lnTo>
                <a:lnTo>
                  <a:pt x="51815" y="141731"/>
                </a:lnTo>
                <a:lnTo>
                  <a:pt x="51815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2406" y="5933122"/>
            <a:ext cx="32384" cy="143510"/>
          </a:xfrm>
          <a:custGeom>
            <a:avLst/>
            <a:gdLst/>
            <a:ahLst/>
            <a:cxnLst/>
            <a:rect l="l" t="t" r="r" b="b"/>
            <a:pathLst>
              <a:path w="32385" h="143509">
                <a:moveTo>
                  <a:pt x="32003" y="0"/>
                </a:moveTo>
                <a:lnTo>
                  <a:pt x="0" y="0"/>
                </a:lnTo>
                <a:lnTo>
                  <a:pt x="0" y="143255"/>
                </a:lnTo>
                <a:lnTo>
                  <a:pt x="32003" y="143255"/>
                </a:lnTo>
                <a:lnTo>
                  <a:pt x="32003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20911" y="1285815"/>
            <a:ext cx="1659636" cy="139191"/>
          </a:xfrm>
          <a:custGeom>
            <a:avLst/>
            <a:gdLst/>
            <a:ahLst/>
            <a:cxnLst/>
            <a:rect l="l" t="t" r="r" b="b"/>
            <a:pathLst>
              <a:path w="1725295" h="143509">
                <a:moveTo>
                  <a:pt x="1725167" y="0"/>
                </a:moveTo>
                <a:lnTo>
                  <a:pt x="0" y="0"/>
                </a:lnTo>
                <a:lnTo>
                  <a:pt x="0" y="143255"/>
                </a:lnTo>
                <a:lnTo>
                  <a:pt x="1725167" y="143255"/>
                </a:lnTo>
                <a:lnTo>
                  <a:pt x="1725167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9352" y="1964434"/>
            <a:ext cx="303275" cy="145441"/>
          </a:xfrm>
          <a:custGeom>
            <a:avLst/>
            <a:gdLst/>
            <a:ahLst/>
            <a:cxnLst/>
            <a:rect l="l" t="t" r="r" b="b"/>
            <a:pathLst>
              <a:path w="297179" h="142239">
                <a:moveTo>
                  <a:pt x="297179" y="0"/>
                </a:moveTo>
                <a:lnTo>
                  <a:pt x="0" y="0"/>
                </a:lnTo>
                <a:lnTo>
                  <a:pt x="0" y="141731"/>
                </a:lnTo>
                <a:lnTo>
                  <a:pt x="297179" y="141731"/>
                </a:lnTo>
                <a:lnTo>
                  <a:pt x="297179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46346" y="2650235"/>
            <a:ext cx="216281" cy="139293"/>
          </a:xfrm>
          <a:custGeom>
            <a:avLst/>
            <a:gdLst/>
            <a:ahLst/>
            <a:cxnLst/>
            <a:rect l="l" t="t" r="r" b="b"/>
            <a:pathLst>
              <a:path w="182879" h="142239">
                <a:moveTo>
                  <a:pt x="182879" y="0"/>
                </a:moveTo>
                <a:lnTo>
                  <a:pt x="0" y="0"/>
                </a:lnTo>
                <a:lnTo>
                  <a:pt x="0" y="141731"/>
                </a:lnTo>
                <a:lnTo>
                  <a:pt x="182879" y="141731"/>
                </a:lnTo>
                <a:lnTo>
                  <a:pt x="182879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17161" y="3319051"/>
            <a:ext cx="45719" cy="130532"/>
          </a:xfrm>
          <a:custGeom>
            <a:avLst/>
            <a:gdLst/>
            <a:ahLst/>
            <a:cxnLst/>
            <a:rect l="l" t="t" r="r" b="b"/>
            <a:pathLst>
              <a:path w="123825" h="143510">
                <a:moveTo>
                  <a:pt x="123443" y="0"/>
                </a:moveTo>
                <a:lnTo>
                  <a:pt x="0" y="0"/>
                </a:lnTo>
                <a:lnTo>
                  <a:pt x="0" y="143255"/>
                </a:lnTo>
                <a:lnTo>
                  <a:pt x="123443" y="143255"/>
                </a:lnTo>
                <a:lnTo>
                  <a:pt x="123443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16908" y="4680913"/>
            <a:ext cx="45719" cy="166130"/>
          </a:xfrm>
          <a:custGeom>
            <a:avLst/>
            <a:gdLst/>
            <a:ahLst/>
            <a:cxnLst/>
            <a:rect l="l" t="t" r="r" b="b"/>
            <a:pathLst>
              <a:path w="66039" h="142239">
                <a:moveTo>
                  <a:pt x="65531" y="0"/>
                </a:moveTo>
                <a:lnTo>
                  <a:pt x="0" y="0"/>
                </a:lnTo>
                <a:lnTo>
                  <a:pt x="0" y="141732"/>
                </a:lnTo>
                <a:lnTo>
                  <a:pt x="65531" y="141732"/>
                </a:lnTo>
                <a:lnTo>
                  <a:pt x="65531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91001" y="5394959"/>
            <a:ext cx="71880" cy="137394"/>
          </a:xfrm>
          <a:custGeom>
            <a:avLst/>
            <a:gdLst/>
            <a:ahLst/>
            <a:cxnLst/>
            <a:rect l="l" t="t" r="r" b="b"/>
            <a:pathLst>
              <a:path w="52070" h="143510">
                <a:moveTo>
                  <a:pt x="51815" y="0"/>
                </a:moveTo>
                <a:lnTo>
                  <a:pt x="0" y="0"/>
                </a:lnTo>
                <a:lnTo>
                  <a:pt x="0" y="143256"/>
                </a:lnTo>
                <a:lnTo>
                  <a:pt x="51815" y="143256"/>
                </a:lnTo>
                <a:lnTo>
                  <a:pt x="51815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21100" y="6084595"/>
            <a:ext cx="32384" cy="142240"/>
          </a:xfrm>
          <a:custGeom>
            <a:avLst/>
            <a:gdLst/>
            <a:ahLst/>
            <a:cxnLst/>
            <a:rect l="l" t="t" r="r" b="b"/>
            <a:pathLst>
              <a:path w="32385" h="142240">
                <a:moveTo>
                  <a:pt x="32003" y="0"/>
                </a:moveTo>
                <a:lnTo>
                  <a:pt x="0" y="0"/>
                </a:lnTo>
                <a:lnTo>
                  <a:pt x="0" y="141732"/>
                </a:lnTo>
                <a:lnTo>
                  <a:pt x="32003" y="141732"/>
                </a:lnTo>
                <a:lnTo>
                  <a:pt x="32003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23871" y="1412810"/>
            <a:ext cx="1624583" cy="128016"/>
          </a:xfrm>
          <a:custGeom>
            <a:avLst/>
            <a:gdLst/>
            <a:ahLst/>
            <a:cxnLst/>
            <a:rect l="l" t="t" r="r" b="b"/>
            <a:pathLst>
              <a:path w="1729739" h="142240">
                <a:moveTo>
                  <a:pt x="1729739" y="0"/>
                </a:moveTo>
                <a:lnTo>
                  <a:pt x="0" y="0"/>
                </a:lnTo>
                <a:lnTo>
                  <a:pt x="0" y="141732"/>
                </a:lnTo>
                <a:lnTo>
                  <a:pt x="1729739" y="141732"/>
                </a:lnTo>
                <a:lnTo>
                  <a:pt x="1729739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97832" y="2106167"/>
            <a:ext cx="265049" cy="141985"/>
          </a:xfrm>
          <a:custGeom>
            <a:avLst/>
            <a:gdLst/>
            <a:ahLst/>
            <a:cxnLst/>
            <a:rect l="l" t="t" r="r" b="b"/>
            <a:pathLst>
              <a:path w="303529" h="143510">
                <a:moveTo>
                  <a:pt x="303275" y="0"/>
                </a:moveTo>
                <a:lnTo>
                  <a:pt x="0" y="0"/>
                </a:lnTo>
                <a:lnTo>
                  <a:pt x="0" y="143256"/>
                </a:lnTo>
                <a:lnTo>
                  <a:pt x="303275" y="143256"/>
                </a:lnTo>
                <a:lnTo>
                  <a:pt x="303275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79747" y="2781681"/>
            <a:ext cx="182880" cy="143510"/>
          </a:xfrm>
          <a:custGeom>
            <a:avLst/>
            <a:gdLst/>
            <a:ahLst/>
            <a:cxnLst/>
            <a:rect l="l" t="t" r="r" b="b"/>
            <a:pathLst>
              <a:path w="182879" h="143510">
                <a:moveTo>
                  <a:pt x="182879" y="0"/>
                </a:moveTo>
                <a:lnTo>
                  <a:pt x="0" y="0"/>
                </a:lnTo>
                <a:lnTo>
                  <a:pt x="0" y="143256"/>
                </a:lnTo>
                <a:lnTo>
                  <a:pt x="182879" y="143256"/>
                </a:lnTo>
                <a:lnTo>
                  <a:pt x="182879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25799" y="3462115"/>
            <a:ext cx="45719" cy="128500"/>
          </a:xfrm>
          <a:custGeom>
            <a:avLst/>
            <a:gdLst/>
            <a:ahLst/>
            <a:cxnLst/>
            <a:rect l="l" t="t" r="r" b="b"/>
            <a:pathLst>
              <a:path w="123825" h="142239">
                <a:moveTo>
                  <a:pt x="123443" y="0"/>
                </a:moveTo>
                <a:lnTo>
                  <a:pt x="0" y="0"/>
                </a:lnTo>
                <a:lnTo>
                  <a:pt x="0" y="141732"/>
                </a:lnTo>
                <a:lnTo>
                  <a:pt x="123443" y="141732"/>
                </a:lnTo>
                <a:lnTo>
                  <a:pt x="123443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10810" y="4850891"/>
            <a:ext cx="52325" cy="148738"/>
          </a:xfrm>
          <a:custGeom>
            <a:avLst/>
            <a:gdLst/>
            <a:ahLst/>
            <a:cxnLst/>
            <a:rect l="l" t="t" r="r" b="b"/>
            <a:pathLst>
              <a:path w="73660" h="143510">
                <a:moveTo>
                  <a:pt x="73151" y="0"/>
                </a:moveTo>
                <a:lnTo>
                  <a:pt x="0" y="0"/>
                </a:lnTo>
                <a:lnTo>
                  <a:pt x="0" y="143255"/>
                </a:lnTo>
                <a:lnTo>
                  <a:pt x="73151" y="143255"/>
                </a:lnTo>
                <a:lnTo>
                  <a:pt x="73151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0547" y="5538215"/>
            <a:ext cx="82333" cy="133464"/>
          </a:xfrm>
          <a:custGeom>
            <a:avLst/>
            <a:gdLst/>
            <a:ahLst/>
            <a:cxnLst/>
            <a:rect l="l" t="t" r="r" b="b"/>
            <a:pathLst>
              <a:path w="52070" h="142239">
                <a:moveTo>
                  <a:pt x="51815" y="0"/>
                </a:moveTo>
                <a:lnTo>
                  <a:pt x="0" y="0"/>
                </a:lnTo>
                <a:lnTo>
                  <a:pt x="0" y="141731"/>
                </a:lnTo>
                <a:lnTo>
                  <a:pt x="51815" y="141731"/>
                </a:lnTo>
                <a:lnTo>
                  <a:pt x="51815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19891" y="6253669"/>
            <a:ext cx="33655" cy="143510"/>
          </a:xfrm>
          <a:custGeom>
            <a:avLst/>
            <a:gdLst/>
            <a:ahLst/>
            <a:cxnLst/>
            <a:rect l="l" t="t" r="r" b="b"/>
            <a:pathLst>
              <a:path w="33654" h="143509">
                <a:moveTo>
                  <a:pt x="33527" y="0"/>
                </a:moveTo>
                <a:lnTo>
                  <a:pt x="0" y="0"/>
                </a:lnTo>
                <a:lnTo>
                  <a:pt x="0" y="143255"/>
                </a:lnTo>
                <a:lnTo>
                  <a:pt x="33527" y="143255"/>
                </a:lnTo>
                <a:lnTo>
                  <a:pt x="33527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210814" y="1106145"/>
            <a:ext cx="264035" cy="4539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109,0</a:t>
            </a:r>
            <a:endParaRPr sz="800" dirty="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105,7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102,8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01644" y="1800219"/>
            <a:ext cx="293827" cy="4539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2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90,9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88,6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86,4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38054" y="2479626"/>
            <a:ext cx="238759" cy="4539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21,2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17,1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16,3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95471" y="3165069"/>
            <a:ext cx="199390" cy="4527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0,5</a:t>
            </a:r>
            <a:endParaRPr sz="800" dirty="0">
              <a:latin typeface="Calibri"/>
              <a:cs typeface="Calibri"/>
            </a:endParaRPr>
          </a:p>
          <a:p>
            <a:pPr marR="23495" algn="r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0,5</a:t>
            </a:r>
            <a:endParaRPr sz="800" dirty="0">
              <a:latin typeface="Calibri"/>
              <a:cs typeface="Calibri"/>
            </a:endParaRPr>
          </a:p>
          <a:p>
            <a:pPr marR="23495" algn="r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0,5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76814" y="3871340"/>
            <a:ext cx="152972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6,5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41825" y="4546178"/>
            <a:ext cx="181356" cy="4539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2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0,5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0,5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0,5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59353" y="5223611"/>
            <a:ext cx="189102" cy="4539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0,8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0,8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0,8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95472" y="5943650"/>
            <a:ext cx="247480" cy="4539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endParaRPr sz="800" dirty="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10,8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ru-RU" sz="800" dirty="0" smtClean="0">
                <a:solidFill>
                  <a:srgbClr val="404040"/>
                </a:solidFill>
                <a:latin typeface="Calibri"/>
                <a:cs typeface="Calibri"/>
              </a:rPr>
              <a:t>10,5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417319" y="1098803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152" y="0"/>
                </a:moveTo>
                <a:lnTo>
                  <a:pt x="0" y="0"/>
                </a:lnTo>
                <a:lnTo>
                  <a:pt x="0" y="73151"/>
                </a:lnTo>
                <a:lnTo>
                  <a:pt x="73152" y="73151"/>
                </a:lnTo>
                <a:lnTo>
                  <a:pt x="73152" y="0"/>
                </a:lnTo>
                <a:close/>
              </a:path>
            </a:pathLst>
          </a:custGeom>
          <a:solidFill>
            <a:srgbClr val="51C5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509522" y="976400"/>
            <a:ext cx="295910" cy="6591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lang="ru-RU" sz="1050" spc="-1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ru-RU" sz="1050" spc="-1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lang="ru-RU" sz="1050" spc="-1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17319" y="1310639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152" y="0"/>
                </a:moveTo>
                <a:lnTo>
                  <a:pt x="0" y="0"/>
                </a:lnTo>
                <a:lnTo>
                  <a:pt x="0" y="73151"/>
                </a:lnTo>
                <a:lnTo>
                  <a:pt x="73152" y="73151"/>
                </a:lnTo>
                <a:lnTo>
                  <a:pt x="73152" y="0"/>
                </a:lnTo>
                <a:close/>
              </a:path>
            </a:pathLst>
          </a:custGeom>
          <a:solidFill>
            <a:srgbClr val="75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17319" y="1520951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152" y="0"/>
                </a:moveTo>
                <a:lnTo>
                  <a:pt x="0" y="0"/>
                </a:lnTo>
                <a:lnTo>
                  <a:pt x="0" y="73151"/>
                </a:lnTo>
                <a:lnTo>
                  <a:pt x="73152" y="73151"/>
                </a:lnTo>
                <a:lnTo>
                  <a:pt x="73152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393819" y="1166621"/>
            <a:ext cx="283654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Обеспечение деятельности</a:t>
            </a:r>
            <a:r>
              <a:rPr sz="1200" spc="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органов местного самоуправления</a:t>
            </a:r>
            <a:r>
              <a:rPr sz="1200" spc="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93819" y="1917953"/>
            <a:ext cx="25209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Содержание подведомственных учреждений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393819" y="2527553"/>
            <a:ext cx="2590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Обслуживание муниципального долга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393818" y="3213607"/>
            <a:ext cx="273723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Резервный фонд администрации 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384929" y="3825869"/>
            <a:ext cx="28454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Проведение выборов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393819" y="4432807"/>
            <a:ext cx="27372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Выплата</a:t>
            </a:r>
            <a:r>
              <a:rPr sz="12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пенсий</a:t>
            </a:r>
            <a:r>
              <a:rPr sz="12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2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выслугу</a:t>
            </a:r>
            <a:r>
              <a:rPr sz="12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лет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гражданам, замещавшим </a:t>
            </a:r>
            <a:r>
              <a:rPr sz="1200" spc="-10" dirty="0">
                <a:latin typeface="Century Gothic" panose="020B0502020202020204" pitchFamily="34" charset="0"/>
                <a:cs typeface="Calibri"/>
              </a:rPr>
              <a:t>должности </a:t>
            </a:r>
            <a:r>
              <a:rPr sz="12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муниципальной</a:t>
            </a:r>
            <a:r>
              <a:rPr sz="12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службы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392690" y="5218175"/>
            <a:ext cx="28376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Поддержка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Почетных граждан </a:t>
            </a:r>
            <a:r>
              <a:rPr lang="ru-RU" sz="1200" spc="-10" dirty="0" smtClean="0">
                <a:latin typeface="Century Gothic" panose="020B0502020202020204" pitchFamily="34" charset="0"/>
                <a:cs typeface="Calibri"/>
              </a:rPr>
              <a:t>города Невинномысска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430731" y="5943650"/>
            <a:ext cx="255388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entury Gothic" panose="020B0502020202020204" pitchFamily="34" charset="0"/>
                <a:cs typeface="Calibri"/>
              </a:rPr>
              <a:t>Прочие непрограммные </a:t>
            </a:r>
            <a:r>
              <a:rPr sz="12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мероприятия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23722" y="10190784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28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53974" y="276606"/>
            <a:ext cx="664398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entury Gothic" panose="020B0502020202020204" pitchFamily="34" charset="0"/>
                <a:cs typeface="Segoe UI"/>
              </a:rPr>
              <a:t>Непрограммные</a:t>
            </a:r>
            <a:r>
              <a:rPr sz="2000"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направления</a:t>
            </a:r>
            <a:r>
              <a:rPr sz="2000" b="1" spc="-3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расходов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бюджета,</a:t>
            </a:r>
            <a:endParaRPr sz="20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млн.</a:t>
            </a:r>
            <a:r>
              <a:rPr sz="1400" b="1" spc="-5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руб.</a:t>
            </a:r>
            <a:endParaRPr sz="14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382648" y="2103501"/>
            <a:ext cx="1938401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Расходы </a:t>
            </a:r>
            <a:r>
              <a:rPr sz="12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на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реализацию </a:t>
            </a:r>
            <a:r>
              <a:rPr sz="1200" b="1" spc="-32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непрограммных</a:t>
            </a:r>
            <a:endParaRPr sz="12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направлений</a:t>
            </a:r>
            <a:endParaRPr sz="1200" dirty="0">
              <a:latin typeface="Century Gothic" panose="020B0502020202020204" pitchFamily="34" charset="0"/>
              <a:cs typeface="Segoe UI"/>
            </a:endParaRPr>
          </a:p>
          <a:p>
            <a:pPr marL="12700" marR="121920">
              <a:lnSpc>
                <a:spcPct val="100000"/>
              </a:lnSpc>
            </a:pP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деятельности </a:t>
            </a:r>
            <a:r>
              <a:rPr sz="1200" b="1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в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общем </a:t>
            </a:r>
            <a:r>
              <a:rPr sz="1200" b="1" spc="-32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объеме</a:t>
            </a:r>
            <a:r>
              <a:rPr sz="1200" b="1" spc="-3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расходов</a:t>
            </a:r>
            <a:endParaRPr sz="12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бюджета</a:t>
            </a:r>
            <a:r>
              <a:rPr sz="1200" b="1" spc="-75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entury Gothic" panose="020B0502020202020204" pitchFamily="34" charset="0"/>
                <a:cs typeface="Segoe UI"/>
              </a:rPr>
              <a:t>города</a:t>
            </a:r>
            <a:endParaRPr sz="12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i="1" dirty="0">
                <a:solidFill>
                  <a:srgbClr val="585858"/>
                </a:solidFill>
                <a:latin typeface="Segoe UI"/>
                <a:cs typeface="Segoe UI"/>
              </a:rPr>
              <a:t>(без</a:t>
            </a:r>
            <a:r>
              <a:rPr sz="1100" i="1" spc="-4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100" i="1" dirty="0">
                <a:solidFill>
                  <a:srgbClr val="585858"/>
                </a:solidFill>
                <a:latin typeface="Segoe UI"/>
                <a:cs typeface="Segoe UI"/>
              </a:rPr>
              <a:t>учета</a:t>
            </a:r>
            <a:r>
              <a:rPr sz="1100" i="1" spc="-6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100" i="1" spc="-5" dirty="0">
                <a:solidFill>
                  <a:srgbClr val="585858"/>
                </a:solidFill>
                <a:latin typeface="Segoe UI"/>
                <a:cs typeface="Segoe UI"/>
              </a:rPr>
              <a:t>условно</a:t>
            </a:r>
            <a:endParaRPr sz="11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100" i="1" dirty="0">
                <a:solidFill>
                  <a:srgbClr val="585858"/>
                </a:solidFill>
                <a:latin typeface="Segoe UI"/>
                <a:cs typeface="Segoe UI"/>
              </a:rPr>
              <a:t>утверждаемых</a:t>
            </a:r>
            <a:r>
              <a:rPr sz="1100" i="1" spc="-4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100" i="1" spc="-5" dirty="0">
                <a:solidFill>
                  <a:srgbClr val="585858"/>
                </a:solidFill>
                <a:latin typeface="Segoe UI"/>
                <a:cs typeface="Segoe UI"/>
              </a:rPr>
              <a:t>расходов)</a:t>
            </a:r>
            <a:endParaRPr sz="1100" dirty="0">
              <a:latin typeface="Segoe UI"/>
              <a:cs typeface="Segoe U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498348" y="2387218"/>
            <a:ext cx="688975" cy="741680"/>
            <a:chOff x="498348" y="2387218"/>
            <a:chExt cx="688975" cy="741680"/>
          </a:xfrm>
        </p:grpSpPr>
        <p:sp>
          <p:nvSpPr>
            <p:cNvPr id="70" name="object 70"/>
            <p:cNvSpPr/>
            <p:nvPr/>
          </p:nvSpPr>
          <p:spPr>
            <a:xfrm>
              <a:off x="848423" y="2387218"/>
              <a:ext cx="281940" cy="224154"/>
            </a:xfrm>
            <a:custGeom>
              <a:avLst/>
              <a:gdLst/>
              <a:ahLst/>
              <a:cxnLst/>
              <a:rect l="l" t="t" r="r" b="b"/>
              <a:pathLst>
                <a:path w="281940" h="224155">
                  <a:moveTo>
                    <a:pt x="7531" y="0"/>
                  </a:moveTo>
                  <a:lnTo>
                    <a:pt x="0" y="134874"/>
                  </a:lnTo>
                  <a:lnTo>
                    <a:pt x="50739" y="142964"/>
                  </a:lnTo>
                  <a:lnTo>
                    <a:pt x="98293" y="161020"/>
                  </a:lnTo>
                  <a:lnTo>
                    <a:pt x="141230" y="188291"/>
                  </a:lnTo>
                  <a:lnTo>
                    <a:pt x="178117" y="224028"/>
                  </a:lnTo>
                  <a:lnTo>
                    <a:pt x="281558" y="137287"/>
                  </a:lnTo>
                  <a:lnTo>
                    <a:pt x="244870" y="99177"/>
                  </a:lnTo>
                  <a:lnTo>
                    <a:pt x="203718" y="66726"/>
                  </a:lnTo>
                  <a:lnTo>
                    <a:pt x="158756" y="40259"/>
                  </a:lnTo>
                  <a:lnTo>
                    <a:pt x="110635" y="20098"/>
                  </a:lnTo>
                  <a:lnTo>
                    <a:pt x="60009" y="6571"/>
                  </a:lnTo>
                  <a:lnTo>
                    <a:pt x="7531" y="0"/>
                  </a:lnTo>
                  <a:close/>
                </a:path>
              </a:pathLst>
            </a:custGeom>
            <a:solidFill>
              <a:srgbClr val="51C5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08254" y="2437637"/>
              <a:ext cx="669290" cy="681355"/>
            </a:xfrm>
            <a:custGeom>
              <a:avLst/>
              <a:gdLst/>
              <a:ahLst/>
              <a:cxnLst/>
              <a:rect l="l" t="t" r="r" b="b"/>
              <a:pathLst>
                <a:path w="669290" h="681355">
                  <a:moveTo>
                    <a:pt x="0" y="340614"/>
                  </a:moveTo>
                  <a:lnTo>
                    <a:pt x="3053" y="294400"/>
                  </a:lnTo>
                  <a:lnTo>
                    <a:pt x="11949" y="250075"/>
                  </a:lnTo>
                  <a:lnTo>
                    <a:pt x="26288" y="208043"/>
                  </a:lnTo>
                  <a:lnTo>
                    <a:pt x="45672" y="168712"/>
                  </a:lnTo>
                  <a:lnTo>
                    <a:pt x="69701" y="132487"/>
                  </a:lnTo>
                  <a:lnTo>
                    <a:pt x="97978" y="99774"/>
                  </a:lnTo>
                  <a:lnTo>
                    <a:pt x="130104" y="70979"/>
                  </a:lnTo>
                  <a:lnTo>
                    <a:pt x="165681" y="46510"/>
                  </a:lnTo>
                  <a:lnTo>
                    <a:pt x="204309" y="26771"/>
                  </a:lnTo>
                  <a:lnTo>
                    <a:pt x="245590" y="12169"/>
                  </a:lnTo>
                  <a:lnTo>
                    <a:pt x="289126" y="3109"/>
                  </a:lnTo>
                  <a:lnTo>
                    <a:pt x="334517" y="0"/>
                  </a:lnTo>
                  <a:lnTo>
                    <a:pt x="379909" y="3109"/>
                  </a:lnTo>
                  <a:lnTo>
                    <a:pt x="423445" y="12169"/>
                  </a:lnTo>
                  <a:lnTo>
                    <a:pt x="464726" y="26771"/>
                  </a:lnTo>
                  <a:lnTo>
                    <a:pt x="503354" y="46510"/>
                  </a:lnTo>
                  <a:lnTo>
                    <a:pt x="538931" y="70979"/>
                  </a:lnTo>
                  <a:lnTo>
                    <a:pt x="571057" y="99774"/>
                  </a:lnTo>
                  <a:lnTo>
                    <a:pt x="599334" y="132487"/>
                  </a:lnTo>
                  <a:lnTo>
                    <a:pt x="623363" y="168712"/>
                  </a:lnTo>
                  <a:lnTo>
                    <a:pt x="642747" y="208043"/>
                  </a:lnTo>
                  <a:lnTo>
                    <a:pt x="657086" y="250075"/>
                  </a:lnTo>
                  <a:lnTo>
                    <a:pt x="665982" y="294400"/>
                  </a:lnTo>
                  <a:lnTo>
                    <a:pt x="669036" y="340614"/>
                  </a:lnTo>
                  <a:lnTo>
                    <a:pt x="665982" y="386827"/>
                  </a:lnTo>
                  <a:lnTo>
                    <a:pt x="657086" y="431152"/>
                  </a:lnTo>
                  <a:lnTo>
                    <a:pt x="642747" y="473184"/>
                  </a:lnTo>
                  <a:lnTo>
                    <a:pt x="623363" y="512515"/>
                  </a:lnTo>
                  <a:lnTo>
                    <a:pt x="599334" y="548740"/>
                  </a:lnTo>
                  <a:lnTo>
                    <a:pt x="571057" y="581453"/>
                  </a:lnTo>
                  <a:lnTo>
                    <a:pt x="538931" y="610248"/>
                  </a:lnTo>
                  <a:lnTo>
                    <a:pt x="503354" y="634717"/>
                  </a:lnTo>
                  <a:lnTo>
                    <a:pt x="464726" y="654456"/>
                  </a:lnTo>
                  <a:lnTo>
                    <a:pt x="423445" y="669058"/>
                  </a:lnTo>
                  <a:lnTo>
                    <a:pt x="379909" y="678118"/>
                  </a:lnTo>
                  <a:lnTo>
                    <a:pt x="334517" y="681227"/>
                  </a:lnTo>
                  <a:lnTo>
                    <a:pt x="289126" y="678118"/>
                  </a:lnTo>
                  <a:lnTo>
                    <a:pt x="245590" y="669058"/>
                  </a:lnTo>
                  <a:lnTo>
                    <a:pt x="204309" y="654456"/>
                  </a:lnTo>
                  <a:lnTo>
                    <a:pt x="165681" y="634717"/>
                  </a:lnTo>
                  <a:lnTo>
                    <a:pt x="130104" y="610248"/>
                  </a:lnTo>
                  <a:lnTo>
                    <a:pt x="97978" y="581453"/>
                  </a:lnTo>
                  <a:lnTo>
                    <a:pt x="69701" y="548740"/>
                  </a:lnTo>
                  <a:lnTo>
                    <a:pt x="45672" y="512515"/>
                  </a:lnTo>
                  <a:lnTo>
                    <a:pt x="26288" y="473184"/>
                  </a:lnTo>
                  <a:lnTo>
                    <a:pt x="11949" y="431152"/>
                  </a:lnTo>
                  <a:lnTo>
                    <a:pt x="3053" y="386827"/>
                  </a:lnTo>
                  <a:lnTo>
                    <a:pt x="0" y="340614"/>
                  </a:lnTo>
                  <a:close/>
                </a:path>
              </a:pathLst>
            </a:custGeom>
            <a:ln w="19812">
              <a:solidFill>
                <a:srgbClr val="51C5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634085" y="2622930"/>
            <a:ext cx="424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smtClean="0">
                <a:latin typeface="Calibri"/>
                <a:cs typeface="Calibri"/>
              </a:rPr>
              <a:t>8</a:t>
            </a:r>
            <a:r>
              <a:rPr sz="1800" b="1" spc="-5" dirty="0" smtClean="0">
                <a:latin typeface="Calibri"/>
                <a:cs typeface="Calibri"/>
              </a:rPr>
              <a:t>%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28040" y="4062729"/>
            <a:ext cx="3228340" cy="4244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8425" algn="just">
              <a:lnSpc>
                <a:spcPct val="100000"/>
              </a:lnSpc>
              <a:spcBef>
                <a:spcPts val="100"/>
              </a:spcBef>
            </a:pPr>
            <a:r>
              <a:rPr lang="ru-RU" sz="1250" spc="-10" dirty="0" smtClean="0">
                <a:latin typeface="Century Gothic" panose="020B0502020202020204" pitchFamily="34" charset="0"/>
                <a:cs typeface="Calibri"/>
              </a:rPr>
              <a:t>Расходы на реализацию </a:t>
            </a:r>
            <a:r>
              <a:rPr lang="ru-RU" sz="1250" spc="-5" dirty="0" smtClean="0">
                <a:latin typeface="Century Gothic" panose="020B0502020202020204" pitchFamily="34" charset="0"/>
                <a:cs typeface="Calibri"/>
              </a:rPr>
              <a:t>непрограммных направлений </a:t>
            </a:r>
            <a:r>
              <a:rPr lang="ru-RU" sz="1250" spc="-10" dirty="0" smtClean="0">
                <a:latin typeface="Century Gothic" panose="020B0502020202020204" pitchFamily="34" charset="0"/>
                <a:cs typeface="Calibri"/>
              </a:rPr>
              <a:t>деятельности занимают</a:t>
            </a:r>
            <a:r>
              <a:rPr lang="ru-RU" sz="1250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50" spc="-10" dirty="0" smtClean="0">
                <a:latin typeface="Century Gothic" panose="020B0502020202020204" pitchFamily="34" charset="0"/>
                <a:cs typeface="Calibri"/>
              </a:rPr>
              <a:t>порядка</a:t>
            </a:r>
            <a:r>
              <a:rPr sz="1250" spc="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50" spc="-5" dirty="0" smtClean="0">
                <a:latin typeface="Century Gothic" panose="020B0502020202020204" pitchFamily="34" charset="0"/>
                <a:cs typeface="Calibri"/>
              </a:rPr>
              <a:t>8</a:t>
            </a:r>
            <a:r>
              <a:rPr sz="1250" spc="-5" dirty="0" smtClean="0">
                <a:latin typeface="Century Gothic" panose="020B0502020202020204" pitchFamily="34" charset="0"/>
                <a:cs typeface="Calibri"/>
              </a:rPr>
              <a:t>%</a:t>
            </a:r>
            <a:r>
              <a:rPr sz="1250" spc="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50" spc="-10" dirty="0">
                <a:latin typeface="Century Gothic" panose="020B0502020202020204" pitchFamily="34" charset="0"/>
                <a:cs typeface="Calibri"/>
              </a:rPr>
              <a:t>общего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 объема </a:t>
            </a:r>
            <a:r>
              <a:rPr sz="1250" spc="-15" dirty="0">
                <a:latin typeface="Century Gothic" panose="020B0502020202020204" pitchFamily="34" charset="0"/>
                <a:cs typeface="Calibri"/>
              </a:rPr>
              <a:t>расходов. </a:t>
            </a:r>
            <a:r>
              <a:rPr sz="1250" spc="-3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50" dirty="0">
                <a:latin typeface="Century Gothic" panose="020B0502020202020204" pitchFamily="34" charset="0"/>
                <a:cs typeface="Calibri"/>
              </a:rPr>
              <a:t>В 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структуре </a:t>
            </a:r>
            <a:r>
              <a:rPr sz="1250" dirty="0">
                <a:latin typeface="Century Gothic" panose="020B0502020202020204" pitchFamily="34" charset="0"/>
                <a:cs typeface="Calibri"/>
              </a:rPr>
              <a:t>непрограммных </a:t>
            </a:r>
            <a:r>
              <a:rPr sz="1250" spc="-15" dirty="0">
                <a:latin typeface="Century Gothic" panose="020B0502020202020204" pitchFamily="34" charset="0"/>
                <a:cs typeface="Calibri"/>
              </a:rPr>
              <a:t>расходов </a:t>
            </a:r>
            <a:r>
              <a:rPr sz="1250" spc="-10" dirty="0">
                <a:latin typeface="Century Gothic" panose="020B0502020202020204" pitchFamily="34" charset="0"/>
                <a:cs typeface="Calibri"/>
              </a:rPr>
              <a:t> бюджета города 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наибольшую </a:t>
            </a:r>
            <a:r>
              <a:rPr sz="1250" spc="-15" dirty="0">
                <a:latin typeface="Century Gothic" panose="020B0502020202020204" pitchFamily="34" charset="0"/>
                <a:cs typeface="Calibri"/>
              </a:rPr>
              <a:t>долю </a:t>
            </a:r>
            <a:r>
              <a:rPr sz="125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занимают </a:t>
            </a:r>
            <a:r>
              <a:rPr sz="1250" spc="-10" dirty="0">
                <a:latin typeface="Century Gothic" panose="020B0502020202020204" pitchFamily="34" charset="0"/>
                <a:cs typeface="Calibri"/>
              </a:rPr>
              <a:t>расходы</a:t>
            </a:r>
            <a:r>
              <a:rPr sz="1250" dirty="0">
                <a:latin typeface="Century Gothic" panose="020B0502020202020204" pitchFamily="34" charset="0"/>
                <a:cs typeface="Calibri"/>
              </a:rPr>
              <a:t> на</a:t>
            </a:r>
            <a:r>
              <a:rPr sz="125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обеспечение</a:t>
            </a:r>
            <a:endParaRPr sz="1250" dirty="0">
              <a:latin typeface="Century Gothic" panose="020B0502020202020204" pitchFamily="34" charset="0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250" spc="-10" dirty="0">
                <a:latin typeface="Century Gothic" panose="020B0502020202020204" pitchFamily="34" charset="0"/>
                <a:cs typeface="Calibri"/>
              </a:rPr>
              <a:t>деятельности</a:t>
            </a:r>
            <a:r>
              <a:rPr sz="125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органов</a:t>
            </a:r>
            <a:r>
              <a:rPr sz="125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местного</a:t>
            </a:r>
            <a:endParaRPr sz="1250" dirty="0">
              <a:latin typeface="Century Gothic" panose="020B0502020202020204" pitchFamily="34" charset="0"/>
              <a:cs typeface="Calibri"/>
            </a:endParaRPr>
          </a:p>
          <a:p>
            <a:pPr marL="12700" marR="114935" algn="just">
              <a:lnSpc>
                <a:spcPct val="100000"/>
              </a:lnSpc>
            </a:pPr>
            <a:r>
              <a:rPr lang="ru-RU" sz="1250" spc="-5" dirty="0" smtClean="0">
                <a:latin typeface="Century Gothic" panose="020B0502020202020204" pitchFamily="34" charset="0"/>
                <a:cs typeface="Calibri"/>
              </a:rPr>
              <a:t>самоуправления</a:t>
            </a:r>
            <a:r>
              <a:rPr sz="1250" spc="-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50" spc="-10" dirty="0" smtClean="0">
                <a:latin typeface="Century Gothic" panose="020B0502020202020204" pitchFamily="34" charset="0"/>
                <a:cs typeface="Calibri"/>
              </a:rPr>
              <a:t>города Невинном </a:t>
            </a:r>
            <a:r>
              <a:rPr sz="1250" spc="-15" dirty="0" smtClean="0">
                <a:latin typeface="Century Gothic" panose="020B0502020202020204" pitchFamily="34" charset="0"/>
                <a:cs typeface="Calibri"/>
              </a:rPr>
              <a:t>(</a:t>
            </a:r>
            <a:r>
              <a:rPr lang="ru-RU" sz="1250" spc="-15" dirty="0" smtClean="0">
                <a:latin typeface="Century Gothic" panose="020B0502020202020204" pitchFamily="34" charset="0"/>
                <a:cs typeface="Calibri"/>
              </a:rPr>
              <a:t>Думы города Невинномысска</a:t>
            </a:r>
            <a:r>
              <a:rPr sz="1250" spc="-10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250" spc="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50" spc="-5" dirty="0" smtClean="0">
                <a:latin typeface="Century Gothic" panose="020B0502020202020204" pitchFamily="34" charset="0"/>
                <a:cs typeface="Calibri"/>
              </a:rPr>
              <a:t>администрации города Невинномысска</a:t>
            </a:r>
            <a:r>
              <a:rPr sz="1250" spc="-10" dirty="0" smtClean="0">
                <a:latin typeface="Century Gothic" panose="020B0502020202020204" pitchFamily="34" charset="0"/>
                <a:cs typeface="Calibri"/>
              </a:rPr>
              <a:t>, </a:t>
            </a:r>
            <a:r>
              <a:rPr lang="ru-RU" sz="1250" spc="-5" dirty="0" smtClean="0">
                <a:latin typeface="Century Gothic" panose="020B0502020202020204" pitchFamily="34" charset="0"/>
                <a:cs typeface="Calibri"/>
              </a:rPr>
              <a:t>комитета по управлению муниципальным имуществом администрации города Невинномысска, финансового управления администрации города Невинномысска</a:t>
            </a:r>
            <a:r>
              <a:rPr sz="1250" spc="-10" dirty="0" smtClean="0">
                <a:latin typeface="Century Gothic" panose="020B0502020202020204" pitchFamily="34" charset="0"/>
                <a:cs typeface="Calibri"/>
              </a:rPr>
              <a:t>),</a:t>
            </a:r>
            <a:r>
              <a:rPr sz="1250" spc="1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50" spc="-5" dirty="0">
                <a:latin typeface="Century Gothic" panose="020B0502020202020204" pitchFamily="34" charset="0"/>
                <a:cs typeface="Calibri"/>
              </a:rPr>
              <a:t>обслуживание</a:t>
            </a:r>
            <a:endParaRPr sz="1250" dirty="0">
              <a:latin typeface="Century Gothic" panose="020B0502020202020204" pitchFamily="34" charset="0"/>
              <a:cs typeface="Calibri"/>
            </a:endParaRPr>
          </a:p>
          <a:p>
            <a:pPr marL="12700" marR="139700" algn="just">
              <a:lnSpc>
                <a:spcPct val="100000"/>
              </a:lnSpc>
            </a:pPr>
            <a:r>
              <a:rPr lang="ru-RU" sz="1250" spc="-5" dirty="0" smtClean="0">
                <a:latin typeface="Century Gothic" panose="020B0502020202020204" pitchFamily="34" charset="0"/>
                <a:cs typeface="Calibri"/>
              </a:rPr>
              <a:t>муниципального долга</a:t>
            </a:r>
            <a:r>
              <a:rPr sz="1250" spc="-10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lang="ru-RU" sz="1250" spc="-10" dirty="0" smtClean="0">
                <a:latin typeface="Century Gothic" panose="020B0502020202020204" pitchFamily="34" charset="0"/>
                <a:cs typeface="Calibri"/>
              </a:rPr>
              <a:t> проведение выборов</a:t>
            </a:r>
            <a:r>
              <a:rPr sz="1250" spc="-15" dirty="0" smtClean="0">
                <a:latin typeface="Century Gothic" panose="020B0502020202020204" pitchFamily="34" charset="0"/>
                <a:cs typeface="Calibri"/>
              </a:rPr>
              <a:t>,</a:t>
            </a:r>
            <a:r>
              <a:rPr sz="1250" spc="-2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50" spc="-5" dirty="0" smtClean="0">
                <a:latin typeface="Century Gothic" panose="020B0502020202020204" pitchFamily="34" charset="0"/>
                <a:cs typeface="Calibri"/>
              </a:rPr>
              <a:t>формирование резервного фонда администрации города Невинномысска и содержание подведомственных учреждений</a:t>
            </a:r>
            <a:r>
              <a:rPr sz="1250" spc="-10" dirty="0" smtClean="0">
                <a:latin typeface="Century Gothic" panose="020B0502020202020204" pitchFamily="34" charset="0"/>
                <a:cs typeface="Calibri"/>
              </a:rPr>
              <a:t>.</a:t>
            </a:r>
            <a:endParaRPr sz="125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45414" y="3207766"/>
            <a:ext cx="8001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 smtClean="0">
                <a:latin typeface="Calibri"/>
                <a:cs typeface="Calibri"/>
              </a:rPr>
              <a:t>20</a:t>
            </a:r>
            <a:r>
              <a:rPr lang="ru-RU" sz="1400" b="1" spc="-5" dirty="0" smtClean="0">
                <a:latin typeface="Calibri"/>
                <a:cs typeface="Calibri"/>
              </a:rPr>
              <a:t>21</a:t>
            </a:r>
            <a:r>
              <a:rPr sz="1400" b="1" spc="-5" dirty="0" smtClean="0">
                <a:latin typeface="Calibri"/>
                <a:cs typeface="Calibri"/>
              </a:rPr>
              <a:t>-202</a:t>
            </a:r>
            <a:r>
              <a:rPr lang="ru-RU" sz="1400" b="1" spc="-5" dirty="0" smtClean="0">
                <a:latin typeface="Calibri"/>
                <a:cs typeface="Calibri"/>
              </a:rPr>
              <a:t>3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4110989" y="6827720"/>
            <a:ext cx="3258298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8165" algn="just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Резервный </a:t>
            </a:r>
            <a:r>
              <a:rPr sz="12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фонд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–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это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часть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средств </a:t>
            </a:r>
            <a:r>
              <a:rPr sz="1200" spc="-26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бюджета,</a:t>
            </a:r>
            <a:r>
              <a:rPr sz="1200" spc="-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которая</a:t>
            </a:r>
            <a:r>
              <a:rPr sz="12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предусмотрена</a:t>
            </a:r>
            <a:r>
              <a:rPr sz="1200" spc="-2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финансовое</a:t>
            </a:r>
            <a:r>
              <a:rPr sz="1200" spc="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обеспечение</a:t>
            </a:r>
            <a:r>
              <a:rPr sz="12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непредвиденных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расходов,</a:t>
            </a:r>
            <a:r>
              <a:rPr sz="1200" spc="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таких</a:t>
            </a:r>
            <a:r>
              <a:rPr sz="1200" spc="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как</a:t>
            </a:r>
            <a:r>
              <a:rPr sz="12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ликвидация</a:t>
            </a:r>
            <a:r>
              <a:rPr sz="1200" spc="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последствий </a:t>
            </a:r>
            <a:r>
              <a:rPr sz="1200" spc="-26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чрезвычайных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ситуаций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иных бедствий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(пожары,</a:t>
            </a:r>
            <a:r>
              <a:rPr sz="1200" spc="-2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неблагоприятные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метеорологические явления</a:t>
            </a:r>
            <a:r>
              <a:rPr sz="1200" spc="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др.),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а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также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иных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неотложных</a:t>
            </a:r>
            <a:r>
              <a:rPr sz="1200" spc="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мероприятий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77" name="object 7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6466" y="6498824"/>
            <a:ext cx="334202" cy="402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208399"/>
            <a:ext cx="7559040" cy="11936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89775" y="10177677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5" dirty="0" smtClean="0">
                <a:solidFill>
                  <a:srgbClr val="888888"/>
                </a:solidFill>
                <a:latin typeface="Calibri"/>
                <a:cs typeface="Calibri"/>
              </a:rPr>
              <a:t>29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3974" y="2216911"/>
            <a:ext cx="3241040" cy="270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/>
            <a:r>
              <a:rPr lang="ru-RU"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С 2018 года город Невинномысск участвует</a:t>
            </a:r>
            <a:r>
              <a:rPr sz="1250" spc="-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в реализации </a:t>
            </a:r>
            <a:r>
              <a:rPr lang="ru-RU" sz="125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проектов </a:t>
            </a:r>
            <a:r>
              <a:rPr lang="ru-RU" sz="125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развития территорий муниципальных образований Ставропольского края, основанных на местных </a:t>
            </a:r>
            <a:r>
              <a:rPr lang="ru-RU" sz="125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инициативах.</a:t>
            </a:r>
            <a:endParaRPr lang="ru-RU" sz="125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lang="ru-RU" sz="1250" dirty="0" smtClean="0">
                <a:latin typeface="Century Gothic" panose="020B0502020202020204" pitchFamily="34" charset="0"/>
              </a:rPr>
              <a:t>Благодаря </a:t>
            </a:r>
            <a:r>
              <a:rPr lang="ru-RU" sz="1250" dirty="0">
                <a:latin typeface="Century Gothic" panose="020B0502020202020204" pitchFamily="34" charset="0"/>
              </a:rPr>
              <a:t>активному участию жителей города Невинномысска в общественных обсуждениях по выбору наиболее значимых проектов на территории города Невинномысска в 2021 году будут реализованы три проекта развития территории муниципального образования городского округа </a:t>
            </a:r>
            <a:endParaRPr sz="125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3974" y="276606"/>
            <a:ext cx="494827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latin typeface="Century Gothic" panose="020B0502020202020204" pitchFamily="34" charset="0"/>
                <a:cs typeface="Segoe UI"/>
              </a:rPr>
              <a:t>Инициативное бюджетирование в городе Невинномысске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8622" y="2246502"/>
            <a:ext cx="3284854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9720" algn="just">
              <a:lnSpc>
                <a:spcPct val="100000"/>
              </a:lnSpc>
              <a:spcBef>
                <a:spcPts val="100"/>
              </a:spcBef>
            </a:pPr>
            <a:r>
              <a:rPr lang="ru-RU"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Национальный</a:t>
            </a:r>
            <a:r>
              <a:rPr sz="1250" spc="-5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5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Franklin Gothic Book"/>
              </a:rPr>
              <a:t>проект «Формирование комфортной городской среды»</a:t>
            </a:r>
            <a:r>
              <a:rPr lang="ru-RU" sz="1250" dirty="0" smtClean="0">
                <a:latin typeface="Century Gothic" panose="020B0502020202020204" pitchFamily="34" charset="0"/>
                <a:cs typeface="Franklin Gothic Book"/>
              </a:rPr>
              <a:t>. </a:t>
            </a:r>
            <a:r>
              <a:rPr lang="ru-RU"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В городе Невинномысске проект</a:t>
            </a:r>
            <a:r>
              <a:rPr sz="1250" spc="-2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50" spc="-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реализуется</a:t>
            </a:r>
            <a:r>
              <a:rPr sz="1250" spc="-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в</a:t>
            </a:r>
            <a:r>
              <a:rPr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рамках одноименной программы</a:t>
            </a:r>
            <a:r>
              <a:rPr sz="1250" spc="-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.</a:t>
            </a:r>
            <a:r>
              <a:rPr sz="1250" spc="-3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spc="-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Жители</a:t>
            </a:r>
            <a:r>
              <a:rPr sz="1250" spc="-1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spc="-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города </a:t>
            </a:r>
            <a:r>
              <a:rPr sz="1250" spc="-34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spc="1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могут </a:t>
            </a:r>
            <a:r>
              <a:rPr sz="1250" spc="-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принять </a:t>
            </a:r>
            <a:r>
              <a:rPr sz="125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непосредственное участие </a:t>
            </a:r>
            <a:r>
              <a:rPr sz="1250" spc="-33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в </a:t>
            </a:r>
            <a:r>
              <a:rPr lang="ru-RU" sz="1250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выборе общественных</a:t>
            </a:r>
            <a:r>
              <a:rPr sz="1250" spc="-5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spc="-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пространств,</a:t>
            </a:r>
            <a:r>
              <a:rPr sz="1250" spc="-3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spc="-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подлежащих </a:t>
            </a:r>
            <a:r>
              <a:rPr sz="1250" spc="-34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spc="-1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благоустройству,</a:t>
            </a:r>
            <a:r>
              <a:rPr sz="1250" spc="-5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общественном</a:t>
            </a:r>
            <a:endParaRPr sz="1250" dirty="0">
              <a:latin typeface="Century Gothic" panose="020B0502020202020204" pitchFamily="34" charset="0"/>
              <a:cs typeface="Franklin Gothic Book"/>
            </a:endParaRPr>
          </a:p>
          <a:p>
            <a:pPr marL="12700" marR="5080" algn="just">
              <a:lnSpc>
                <a:spcPct val="100000"/>
              </a:lnSpc>
            </a:pPr>
            <a:r>
              <a:rPr sz="1250" spc="-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обсуждении проектов, разработке </a:t>
            </a:r>
            <a:r>
              <a:rPr sz="125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дизайн- </a:t>
            </a:r>
            <a:r>
              <a:rPr sz="1250" spc="-340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50" spc="-5" dirty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проектов.</a:t>
            </a:r>
            <a:endParaRPr sz="1250" dirty="0">
              <a:latin typeface="Century Gothic" panose="020B0502020202020204" pitchFamily="34" charset="0"/>
              <a:cs typeface="Franklin Gothic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46076" y="1082801"/>
            <a:ext cx="2134342" cy="96202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040249" y="5350383"/>
            <a:ext cx="33337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167,7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2748" y="5262859"/>
            <a:ext cx="34213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423,2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68873" y="5445378"/>
            <a:ext cx="155321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3735" algn="l"/>
                <a:tab pos="1335405" algn="l"/>
              </a:tabLst>
            </a:pPr>
            <a:r>
              <a:rPr lang="ru-RU" sz="1575" b="1" baseline="5291" dirty="0" smtClean="0">
                <a:latin typeface="Calibri"/>
                <a:cs typeface="Calibri"/>
              </a:rPr>
              <a:t>68,1</a:t>
            </a:r>
            <a:r>
              <a:rPr sz="1575" b="1" baseline="5291" dirty="0">
                <a:latin typeface="Calibri"/>
                <a:cs typeface="Calibri"/>
              </a:rPr>
              <a:t>	</a:t>
            </a:r>
            <a:r>
              <a:rPr lang="ru-RU" sz="1050" b="1" dirty="0" smtClean="0">
                <a:latin typeface="Calibri"/>
                <a:cs typeface="Calibri"/>
              </a:rPr>
              <a:t>4,3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lang="ru-RU" sz="1050" b="1" dirty="0" smtClean="0">
                <a:latin typeface="Calibri"/>
                <a:cs typeface="Calibri"/>
              </a:rPr>
              <a:t>3,1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91685" y="5901308"/>
            <a:ext cx="28194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52061" y="6056757"/>
            <a:ext cx="3594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07128" y="5901308"/>
            <a:ext cx="37338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68544" y="5901308"/>
            <a:ext cx="37338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29705" y="5901308"/>
            <a:ext cx="37338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91121" y="5901308"/>
            <a:ext cx="37338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95"/>
              </a:spcBef>
            </a:pPr>
            <a:r>
              <a:rPr lang="ru-RU" sz="1000" spc="-1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0" dirty="0">
                <a:solidFill>
                  <a:srgbClr val="585858"/>
                </a:solidFill>
                <a:latin typeface="Calibri"/>
                <a:cs typeface="Calibri"/>
              </a:rPr>
              <a:t>(План)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8787" y="7303761"/>
            <a:ext cx="3206750" cy="2919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indent="444500" algn="just"/>
            <a:r>
              <a:rPr lang="ru-RU" sz="1100" dirty="0" smtClean="0">
                <a:latin typeface="Century Gothic" panose="020B0502020202020204" pitchFamily="34" charset="0"/>
                <a:cs typeface="Franklin Gothic Book"/>
              </a:rPr>
              <a:t>В бюджете города на 2021 год на реализацию проектов предусмотрено 27,6 млн. рублей на </a:t>
            </a:r>
          </a:p>
          <a:p>
            <a:pPr indent="444500" algn="just"/>
            <a:r>
              <a:rPr lang="ru-RU" sz="1100" dirty="0" smtClean="0">
                <a:latin typeface="Century Gothic" panose="020B0502020202020204" pitchFamily="34" charset="0"/>
              </a:rPr>
              <a:t>обустройство </a:t>
            </a:r>
            <a:r>
              <a:rPr lang="ru-RU" sz="1100" dirty="0">
                <a:latin typeface="Century Gothic" panose="020B0502020202020204" pitchFamily="34" charset="0"/>
              </a:rPr>
              <a:t>спортивной площадки на территории муниципального бюджетного учреждения средней общеобразовательной школы № 12 города Невинномысск Ставропольского края;</a:t>
            </a:r>
          </a:p>
          <a:p>
            <a:pPr indent="444500" algn="just"/>
            <a:r>
              <a:rPr lang="ru-RU" sz="1100" dirty="0" smtClean="0">
                <a:latin typeface="Century Gothic" panose="020B0502020202020204" pitchFamily="34" charset="0"/>
              </a:rPr>
              <a:t>обустройство </a:t>
            </a:r>
            <a:r>
              <a:rPr lang="ru-RU" sz="1100" dirty="0">
                <a:latin typeface="Century Gothic" panose="020B0502020202020204" pitchFamily="34" charset="0"/>
              </a:rPr>
              <a:t>спортивной площадки на территории муниципального бюджетного учреждения средней общеобразовательной школы № 20 города Невинномысск Ставропольского края;</a:t>
            </a:r>
          </a:p>
          <a:p>
            <a:pPr indent="444500" algn="just"/>
            <a:r>
              <a:rPr lang="ru-RU" sz="1100" dirty="0" smtClean="0">
                <a:latin typeface="Century Gothic" panose="020B0502020202020204" pitchFamily="34" charset="0"/>
              </a:rPr>
              <a:t>обустройство </a:t>
            </a:r>
            <a:r>
              <a:rPr lang="ru-RU" sz="1100" dirty="0">
                <a:latin typeface="Century Gothic" panose="020B0502020202020204" pitchFamily="34" charset="0"/>
              </a:rPr>
              <a:t>спортивной площадки по переулку Мельничному города Невинномысск Ставропольского края.</a:t>
            </a:r>
          </a:p>
          <a:p>
            <a:pPr marL="12700" marR="20320">
              <a:lnSpc>
                <a:spcPct val="100000"/>
              </a:lnSpc>
              <a:spcBef>
                <a:spcPts val="105"/>
              </a:spcBef>
            </a:pPr>
            <a:endParaRPr sz="1200" dirty="0">
              <a:latin typeface="Franklin Gothic Book"/>
              <a:cs typeface="Franklin Gothic Book"/>
            </a:endParaRPr>
          </a:p>
        </p:txBody>
      </p:sp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3130" y="1347629"/>
            <a:ext cx="1834757" cy="546702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3900614" y="7281756"/>
            <a:ext cx="3408045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indent="444500" algn="just"/>
            <a:r>
              <a:rPr lang="ru-RU" sz="1200" dirty="0">
                <a:latin typeface="Century Gothic" panose="020B0502020202020204" pitchFamily="34" charset="0"/>
              </a:rPr>
              <a:t>В 2021 году предусмотрены средства на благоустройство сквера по ул. Маяковского в сумме </a:t>
            </a:r>
            <a:r>
              <a:rPr lang="ru-RU" sz="1200" dirty="0" smtClean="0">
                <a:latin typeface="Century Gothic" panose="020B0502020202020204" pitchFamily="34" charset="0"/>
              </a:rPr>
              <a:t>66,0 млн. </a:t>
            </a:r>
            <a:r>
              <a:rPr lang="ru-RU" sz="1200" dirty="0">
                <a:latin typeface="Century Gothic" panose="020B0502020202020204" pitchFamily="34" charset="0"/>
              </a:rPr>
              <a:t>рублей (средства краевого бюджета – </a:t>
            </a:r>
            <a:r>
              <a:rPr lang="ru-RU" sz="1200" dirty="0" smtClean="0">
                <a:latin typeface="Century Gothic" panose="020B0502020202020204" pitchFamily="34" charset="0"/>
              </a:rPr>
              <a:t>65,9 млн. </a:t>
            </a:r>
            <a:r>
              <a:rPr lang="ru-RU" sz="1200" dirty="0">
                <a:latin typeface="Century Gothic" panose="020B0502020202020204" pitchFamily="34" charset="0"/>
              </a:rPr>
              <a:t>рублей и бюджета города – 66,00 тыс. рублей).</a:t>
            </a:r>
          </a:p>
          <a:p>
            <a:pPr marL="12700" marR="5080">
              <a:lnSpc>
                <a:spcPct val="100000"/>
              </a:lnSpc>
            </a:pPr>
            <a:r>
              <a:rPr sz="1200" spc="-5" dirty="0" smtClean="0">
                <a:solidFill>
                  <a:srgbClr val="333333"/>
                </a:solidFill>
                <a:latin typeface="Century Gothic" panose="020B0502020202020204" pitchFamily="34" charset="0"/>
                <a:cs typeface="Franklin Gothic Book"/>
              </a:rPr>
              <a:t>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1543" y="5127116"/>
            <a:ext cx="2779395" cy="5402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1699"/>
              </a:lnSpc>
              <a:spcBef>
                <a:spcPts val="75"/>
              </a:spcBef>
            </a:pPr>
            <a:r>
              <a:rPr lang="ru-RU" sz="1200" b="1" spc="-10" dirty="0" smtClean="0">
                <a:solidFill>
                  <a:srgbClr val="7E7E7E"/>
                </a:solidFill>
                <a:latin typeface="Calibri"/>
                <a:cs typeface="Calibri"/>
              </a:rPr>
              <a:t>Объем расходов на реализацию проектов</a:t>
            </a:r>
            <a:r>
              <a:rPr sz="1200" b="1" spc="-5" dirty="0" smtClean="0">
                <a:solidFill>
                  <a:srgbClr val="7E7E7E"/>
                </a:solidFill>
                <a:latin typeface="Calibri"/>
                <a:cs typeface="Calibri"/>
              </a:rPr>
              <a:t>, </a:t>
            </a:r>
            <a:r>
              <a:rPr sz="1200" b="1" spc="-260" dirty="0" smtClean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млн.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 руб.</a:t>
            </a:r>
            <a:endParaRPr sz="1200" dirty="0">
              <a:latin typeface="Calibri"/>
              <a:cs typeface="Calibri"/>
            </a:endParaRPr>
          </a:p>
          <a:p>
            <a:pPr marR="633730" algn="ctr">
              <a:lnSpc>
                <a:spcPts val="1195"/>
              </a:lnSpc>
            </a:pPr>
            <a:endParaRPr sz="1050" dirty="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035545" y="1018108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Рисунок 59" descr="Безымянный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48580" y="1653983"/>
            <a:ext cx="596716" cy="529193"/>
          </a:xfrm>
          <a:prstGeom prst="rect">
            <a:avLst/>
          </a:prstGeom>
        </p:spPr>
      </p:pic>
      <p:graphicFrame>
        <p:nvGraphicFramePr>
          <p:cNvPr id="61" name="Диаграмма 60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7978817"/>
              </p:ext>
            </p:extLst>
          </p:nvPr>
        </p:nvGraphicFramePr>
        <p:xfrm>
          <a:off x="258815" y="5693241"/>
          <a:ext cx="1040205" cy="115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62" name="Диаграмма 61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82132558"/>
              </p:ext>
            </p:extLst>
          </p:nvPr>
        </p:nvGraphicFramePr>
        <p:xfrm>
          <a:off x="1079937" y="5693241"/>
          <a:ext cx="1524450" cy="1176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3" name="Диаграмма 62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980872165"/>
              </p:ext>
            </p:extLst>
          </p:nvPr>
        </p:nvGraphicFramePr>
        <p:xfrm>
          <a:off x="2374122" y="5684646"/>
          <a:ext cx="1108408" cy="1176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64" name="Овал 63"/>
          <p:cNvSpPr/>
          <p:nvPr/>
        </p:nvSpPr>
        <p:spPr bwMode="auto">
          <a:xfrm>
            <a:off x="205637" y="6621906"/>
            <a:ext cx="147343" cy="150172"/>
          </a:xfrm>
          <a:prstGeom prst="ellipse">
            <a:avLst/>
          </a:prstGeom>
          <a:solidFill>
            <a:srgbClr val="3F81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13435" y="6592685"/>
            <a:ext cx="1449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/>
              <a:t>Средства бюджета города, </a:t>
            </a:r>
            <a:endParaRPr lang="ru-RU" sz="800" b="1" dirty="0" smtClean="0"/>
          </a:p>
          <a:p>
            <a:r>
              <a:rPr lang="ru-RU" sz="800" b="1" dirty="0" smtClean="0"/>
              <a:t>млн</a:t>
            </a:r>
            <a:r>
              <a:rPr lang="ru-RU" sz="800" b="1" dirty="0"/>
              <a:t>. рублей</a:t>
            </a:r>
          </a:p>
        </p:txBody>
      </p:sp>
      <p:sp>
        <p:nvSpPr>
          <p:cNvPr id="66" name="Овал 65"/>
          <p:cNvSpPr/>
          <p:nvPr/>
        </p:nvSpPr>
        <p:spPr bwMode="auto">
          <a:xfrm>
            <a:off x="1680083" y="6650198"/>
            <a:ext cx="136325" cy="130843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820279" y="6592280"/>
            <a:ext cx="1449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/>
              <a:t>Средства </a:t>
            </a:r>
            <a:r>
              <a:rPr lang="ru-RU" sz="800" b="1" dirty="0" smtClean="0"/>
              <a:t>физ. и юр. лиц, </a:t>
            </a:r>
          </a:p>
          <a:p>
            <a:r>
              <a:rPr lang="ru-RU" sz="800" b="1" dirty="0" smtClean="0"/>
              <a:t>млн</a:t>
            </a:r>
            <a:r>
              <a:rPr lang="ru-RU" sz="800" b="1" dirty="0"/>
              <a:t>. рублей</a:t>
            </a:r>
          </a:p>
        </p:txBody>
      </p:sp>
      <p:sp>
        <p:nvSpPr>
          <p:cNvPr id="68" name="Овал 67"/>
          <p:cNvSpPr/>
          <p:nvPr/>
        </p:nvSpPr>
        <p:spPr bwMode="auto">
          <a:xfrm>
            <a:off x="207953" y="7000357"/>
            <a:ext cx="153492" cy="1307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40195" y="6934166"/>
            <a:ext cx="1722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/>
              <a:t>Средства </a:t>
            </a:r>
            <a:r>
              <a:rPr lang="ru-RU" sz="800" b="1" dirty="0" smtClean="0"/>
              <a:t>краевого бюджета, </a:t>
            </a:r>
          </a:p>
          <a:p>
            <a:r>
              <a:rPr lang="ru-RU" sz="800" b="1" dirty="0" smtClean="0"/>
              <a:t>млн</a:t>
            </a:r>
            <a:r>
              <a:rPr lang="ru-RU" sz="800" b="1" dirty="0"/>
              <a:t>. рублей</a:t>
            </a:r>
          </a:p>
        </p:txBody>
      </p:sp>
      <p:graphicFrame>
        <p:nvGraphicFramePr>
          <p:cNvPr id="70" name="Диаграмма 69"/>
          <p:cNvGraphicFramePr/>
          <p:nvPr>
            <p:extLst>
              <p:ext uri="{D42A27DB-BD31-4B8C-83A1-F6EECF244321}">
                <p14:modId xmlns:p14="http://schemas.microsoft.com/office/powerpoint/2010/main" val="19121200"/>
              </p:ext>
            </p:extLst>
          </p:nvPr>
        </p:nvGraphicFramePr>
        <p:xfrm>
          <a:off x="3614361" y="5330287"/>
          <a:ext cx="3993376" cy="73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1" name="object 52"/>
          <p:cNvSpPr txBox="1"/>
          <p:nvPr/>
        </p:nvSpPr>
        <p:spPr>
          <a:xfrm>
            <a:off x="4098416" y="4722736"/>
            <a:ext cx="2966085" cy="5402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1699"/>
              </a:lnSpc>
              <a:spcBef>
                <a:spcPts val="75"/>
              </a:spcBef>
            </a:pPr>
            <a:r>
              <a:rPr lang="ru-RU" sz="1200" b="1" spc="-10" dirty="0" smtClean="0">
                <a:solidFill>
                  <a:srgbClr val="7E7E7E"/>
                </a:solidFill>
                <a:latin typeface="Calibri"/>
                <a:cs typeface="Calibri"/>
              </a:rPr>
              <a:t>Объем расходов на реализацию проектов</a:t>
            </a:r>
            <a:r>
              <a:rPr sz="1200" b="1" spc="-5" dirty="0" smtClean="0">
                <a:solidFill>
                  <a:srgbClr val="7E7E7E"/>
                </a:solidFill>
                <a:latin typeface="Calibri"/>
                <a:cs typeface="Calibri"/>
              </a:rPr>
              <a:t>, </a:t>
            </a:r>
            <a:r>
              <a:rPr sz="1200" b="1" spc="-260" dirty="0" smtClean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7E7E7E"/>
                </a:solidFill>
                <a:latin typeface="Calibri"/>
                <a:cs typeface="Calibri"/>
              </a:rPr>
              <a:t>млн.</a:t>
            </a:r>
            <a:r>
              <a:rPr sz="1200" b="1" spc="-10" dirty="0">
                <a:solidFill>
                  <a:srgbClr val="7E7E7E"/>
                </a:solidFill>
                <a:latin typeface="Calibri"/>
                <a:cs typeface="Calibri"/>
              </a:rPr>
              <a:t> руб.</a:t>
            </a:r>
            <a:endParaRPr sz="1200" dirty="0">
              <a:latin typeface="Calibri"/>
              <a:cs typeface="Calibri"/>
            </a:endParaRPr>
          </a:p>
          <a:p>
            <a:pPr marR="633730" algn="ctr">
              <a:lnSpc>
                <a:spcPts val="1195"/>
              </a:lnSpc>
            </a:pP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17842" y="10174630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894" y="7096611"/>
            <a:ext cx="3246755" cy="254185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105535" marR="6350" indent="-774700" algn="r">
              <a:lnSpc>
                <a:spcPct val="112500"/>
              </a:lnSpc>
              <a:spcBef>
                <a:spcPts val="275"/>
              </a:spcBef>
            </a:pPr>
            <a:r>
              <a:rPr lang="ru-RU" sz="1400" dirty="0">
                <a:latin typeface="Century Gothic" panose="020B0502020202020204" pitchFamily="34" charset="0"/>
              </a:rPr>
              <a:t>Город Невинномысск находится в </a:t>
            </a:r>
            <a:r>
              <a:rPr lang="ru-RU" sz="1400" dirty="0" smtClean="0">
                <a:latin typeface="Century Gothic" panose="020B0502020202020204" pitchFamily="34" charset="0"/>
              </a:rPr>
              <a:t>Предкавказье, </a:t>
            </a:r>
            <a:r>
              <a:rPr lang="ru-RU" sz="1400" dirty="0">
                <a:latin typeface="Century Gothic" panose="020B0502020202020204" pitchFamily="34" charset="0"/>
              </a:rPr>
              <a:t>на Ставропольской возвышенности по берегам реки </a:t>
            </a:r>
            <a:r>
              <a:rPr lang="ru-RU" sz="1400" dirty="0" smtClean="0">
                <a:latin typeface="Century Gothic" panose="020B0502020202020204" pitchFamily="34" charset="0"/>
              </a:rPr>
              <a:t>Кубань, </a:t>
            </a:r>
            <a:r>
              <a:rPr lang="ru-RU" sz="1400" dirty="0">
                <a:latin typeface="Century Gothic" panose="020B0502020202020204" pitchFamily="34" charset="0"/>
              </a:rPr>
              <a:t>при впадении в неё реки </a:t>
            </a:r>
            <a:r>
              <a:rPr lang="ru-RU" sz="1400" dirty="0" smtClean="0">
                <a:latin typeface="Century Gothic" panose="020B0502020202020204" pitchFamily="34" charset="0"/>
              </a:rPr>
              <a:t>Большой Зеленчук, </a:t>
            </a:r>
            <a:r>
              <a:rPr lang="ru-RU" sz="1400" dirty="0">
                <a:latin typeface="Century Gothic" panose="020B0502020202020204" pitchFamily="34" charset="0"/>
              </a:rPr>
              <a:t>в 55 км южнее </a:t>
            </a:r>
            <a:r>
              <a:rPr lang="ru-RU" sz="1400" dirty="0" smtClean="0">
                <a:latin typeface="Century Gothic" panose="020B0502020202020204" pitchFamily="34" charset="0"/>
              </a:rPr>
              <a:t>Ставрополя. Основан в 1825 году. </a:t>
            </a:r>
            <a:endParaRPr sz="14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4162" y="5907785"/>
            <a:ext cx="286448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Franklin Gothic Book"/>
                <a:cs typeface="Franklin Gothic Book"/>
              </a:rPr>
              <a:t>Административно-</a:t>
            </a:r>
            <a:endParaRPr sz="2000">
              <a:latin typeface="Franklin Gothic Book"/>
              <a:cs typeface="Franklin Gothic Book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Franklin Gothic Book"/>
                <a:cs typeface="Franklin Gothic Book"/>
              </a:rPr>
              <a:t>территориальное</a:t>
            </a:r>
            <a:r>
              <a:rPr sz="2000" spc="-114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Franklin Gothic Book"/>
                <a:cs typeface="Franklin Gothic Book"/>
              </a:rPr>
              <a:t>деление </a:t>
            </a:r>
            <a:r>
              <a:rPr sz="2000" spc="-484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Franklin Gothic Book"/>
                <a:cs typeface="Franklin Gothic Book"/>
              </a:rPr>
              <a:t>города: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40435" y="7469854"/>
            <a:ext cx="2705862" cy="1795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15"/>
              </a:lnSpc>
              <a:spcBef>
                <a:spcPts val="100"/>
              </a:spcBef>
            </a:pPr>
            <a:r>
              <a:rPr sz="2000" spc="-5" dirty="0">
                <a:latin typeface="Franklin Gothic Book"/>
                <a:cs typeface="Franklin Gothic Book"/>
              </a:rPr>
              <a:t>ПЛОЩАДЬ</a:t>
            </a:r>
            <a:endParaRPr sz="2000" dirty="0">
              <a:latin typeface="Franklin Gothic Book"/>
              <a:cs typeface="Franklin Gothic Book"/>
            </a:endParaRPr>
          </a:p>
          <a:p>
            <a:pPr marL="12700" marR="384810">
              <a:lnSpc>
                <a:spcPts val="3640"/>
              </a:lnSpc>
              <a:spcBef>
                <a:spcPts val="605"/>
              </a:spcBef>
            </a:pPr>
            <a:r>
              <a:rPr lang="ru-RU" sz="3600" spc="-5" dirty="0" smtClean="0">
                <a:latin typeface="Arial Black"/>
                <a:cs typeface="Arial Black"/>
              </a:rPr>
              <a:t>98,5 </a:t>
            </a:r>
            <a:r>
              <a:rPr sz="2000" spc="-5" dirty="0" smtClean="0">
                <a:latin typeface="Franklin Gothic Book"/>
                <a:cs typeface="Franklin Gothic Book"/>
              </a:rPr>
              <a:t>КВ</a:t>
            </a:r>
            <a:r>
              <a:rPr sz="2000" spc="-5" dirty="0">
                <a:latin typeface="Franklin Gothic Book"/>
                <a:cs typeface="Franklin Gothic Book"/>
              </a:rPr>
              <a:t>.</a:t>
            </a:r>
            <a:r>
              <a:rPr sz="2000" spc="-75" dirty="0">
                <a:latin typeface="Franklin Gothic Book"/>
                <a:cs typeface="Franklin Gothic Book"/>
              </a:rPr>
              <a:t> </a:t>
            </a:r>
            <a:r>
              <a:rPr sz="2000" spc="-5" dirty="0">
                <a:latin typeface="Franklin Gothic Book"/>
                <a:cs typeface="Franklin Gothic Book"/>
              </a:rPr>
              <a:t>КМ. </a:t>
            </a:r>
            <a:r>
              <a:rPr sz="2000" spc="-484" dirty="0">
                <a:latin typeface="Franklin Gothic Book"/>
                <a:cs typeface="Franklin Gothic Book"/>
              </a:rPr>
              <a:t> </a:t>
            </a:r>
            <a:r>
              <a:rPr sz="2000" spc="-5" dirty="0">
                <a:latin typeface="Franklin Gothic Book"/>
                <a:cs typeface="Franklin Gothic Book"/>
              </a:rPr>
              <a:t>НАСЕЛЕНИЕ</a:t>
            </a:r>
            <a:endParaRPr sz="2000" dirty="0">
              <a:latin typeface="Franklin Gothic Book"/>
              <a:cs typeface="Franklin Gothic Book"/>
            </a:endParaRPr>
          </a:p>
          <a:p>
            <a:pPr marL="12700">
              <a:lnSpc>
                <a:spcPts val="3815"/>
              </a:lnSpc>
            </a:pPr>
            <a:r>
              <a:rPr lang="ru-RU" sz="3600" spc="-5" dirty="0" smtClean="0">
                <a:latin typeface="Arial Black"/>
                <a:cs typeface="Arial Black"/>
              </a:rPr>
              <a:t>116,8</a:t>
            </a:r>
            <a:r>
              <a:rPr sz="3600" spc="-55" dirty="0" smtClean="0">
                <a:latin typeface="Arial Black"/>
                <a:cs typeface="Arial Black"/>
              </a:rPr>
              <a:t> </a:t>
            </a:r>
            <a:r>
              <a:rPr sz="2000" spc="-5" dirty="0">
                <a:latin typeface="Franklin Gothic Book"/>
                <a:cs typeface="Franklin Gothic Book"/>
              </a:rPr>
              <a:t>ТЫС.</a:t>
            </a:r>
            <a:r>
              <a:rPr sz="2000" spc="-20" dirty="0">
                <a:latin typeface="Franklin Gothic Book"/>
                <a:cs typeface="Franklin Gothic Book"/>
              </a:rPr>
              <a:t> </a:t>
            </a:r>
            <a:r>
              <a:rPr sz="2000" spc="-5" dirty="0">
                <a:latin typeface="Franklin Gothic Book"/>
                <a:cs typeface="Franklin Gothic Book"/>
              </a:rPr>
              <a:t>ЧЕЛ.</a:t>
            </a:r>
            <a:endParaRPr sz="2000" dirty="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9849" y="7334757"/>
            <a:ext cx="9740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Л</a:t>
            </a:r>
            <a:r>
              <a:rPr sz="1600" spc="-15" dirty="0">
                <a:solidFill>
                  <a:srgbClr val="FFFFFF"/>
                </a:solidFill>
                <a:latin typeface="Franklin Gothic Book"/>
                <a:cs typeface="Franklin Gothic Book"/>
              </a:rPr>
              <a:t>е</a:t>
            </a:r>
            <a:r>
              <a:rPr sz="16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нинский  округ</a:t>
            </a:r>
            <a:endParaRPr sz="1600">
              <a:latin typeface="Franklin Gothic Book"/>
              <a:cs typeface="Franklin Gothic Book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/>
        </p:blipFill>
        <p:spPr>
          <a:xfrm>
            <a:off x="0" y="334509"/>
            <a:ext cx="7519426" cy="5296661"/>
          </a:xfrm>
          <a:prstGeom prst="rect">
            <a:avLst/>
          </a:prstGeom>
        </p:spPr>
      </p:pic>
      <p:sp>
        <p:nvSpPr>
          <p:cNvPr id="19" name="object 12"/>
          <p:cNvSpPr txBox="1"/>
          <p:nvPr/>
        </p:nvSpPr>
        <p:spPr>
          <a:xfrm>
            <a:off x="1740413" y="6387509"/>
            <a:ext cx="4038600" cy="345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315"/>
              </a:lnSpc>
              <a:spcBef>
                <a:spcPts val="100"/>
              </a:spcBef>
            </a:pPr>
            <a:r>
              <a:rPr lang="ru-RU" sz="4000" b="1" spc="-5" dirty="0" smtClean="0">
                <a:latin typeface="Century Gothic" panose="020B0502020202020204" pitchFamily="34" charset="0"/>
                <a:cs typeface="Franklin Gothic Book"/>
              </a:rPr>
              <a:t>Невинномысск</a:t>
            </a:r>
            <a:endParaRPr sz="4000" b="1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1873250" y="3898900"/>
            <a:ext cx="152400" cy="152400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035464" y="3790434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Невинномысск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3041" y="10179811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30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028" y="264921"/>
            <a:ext cx="634182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smtClean="0">
                <a:latin typeface="Century Gothic" panose="020B0502020202020204" pitchFamily="34" charset="0"/>
                <a:cs typeface="Segoe UI"/>
              </a:rPr>
              <a:t>Бюджетные инвестиции</a:t>
            </a:r>
            <a:r>
              <a:rPr sz="2000" b="1" spc="-25" dirty="0" smtClean="0">
                <a:latin typeface="Century Gothic" panose="020B0502020202020204" pitchFamily="34" charset="0"/>
                <a:cs typeface="Segoe UI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  <a:cs typeface="Segoe UI"/>
              </a:rPr>
              <a:t>в социальной сфере</a:t>
            </a:r>
            <a:endParaRPr sz="20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917530"/>
              </p:ext>
            </p:extLst>
          </p:nvPr>
        </p:nvGraphicFramePr>
        <p:xfrm>
          <a:off x="307975" y="644143"/>
          <a:ext cx="7080881" cy="1076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7680"/>
                <a:gridCol w="697865"/>
                <a:gridCol w="876935"/>
                <a:gridCol w="1348739"/>
                <a:gridCol w="850264"/>
                <a:gridCol w="742314"/>
                <a:gridCol w="807084"/>
              </a:tblGrid>
              <a:tr h="51790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9525" marR="2832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Строительство 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Реконструкция </a:t>
                      </a:r>
                      <a:r>
                        <a:rPr sz="1000" b="1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Разработка </a:t>
                      </a:r>
                      <a:r>
                        <a:rPr sz="1000" b="1" spc="-5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проектно- </a:t>
                      </a:r>
                      <a:r>
                        <a:rPr sz="1000" b="1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сметной</a:t>
                      </a:r>
                      <a:r>
                        <a:rPr sz="1000" b="1" spc="-3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документации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8425" marR="12700" indent="1447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Срок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(предпо- 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ае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мый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161290" marR="76200" indent="-254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срок) 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вво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000" spc="1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в 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эксплу- </a:t>
                      </a:r>
                      <a:r>
                        <a:rPr sz="1000" spc="-26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атацию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82245" marR="80010" indent="-17145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П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рое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тная 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мощность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38430" marR="539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Сметная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(ориентировочная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) </a:t>
                      </a:r>
                      <a:r>
                        <a:rPr sz="1000" spc="-26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стоимость,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1000" spc="-3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379730" marR="145415" indent="-14986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Объем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финансового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обеспечения </a:t>
                      </a:r>
                      <a:r>
                        <a:rPr sz="1000" spc="-26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21</a:t>
                      </a:r>
                      <a:r>
                        <a:rPr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-20</a:t>
                      </a: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1000" spc="-3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годах,</a:t>
                      </a:r>
                      <a:r>
                        <a:rPr sz="1000" spc="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1000" spc="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03505" marB="0">
                    <a:lnL w="19050">
                      <a:solidFill>
                        <a:srgbClr val="BEBEBE"/>
                      </a:solidFill>
                      <a:prstDash val="solid"/>
                    </a:lnL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5841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83845">
                        <a:lnSpc>
                          <a:spcPct val="100000"/>
                        </a:lnSpc>
                      </a:pP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31775">
                        <a:lnSpc>
                          <a:spcPct val="100000"/>
                        </a:lnSpc>
                      </a:pP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2023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2525"/>
              </p:ext>
            </p:extLst>
          </p:nvPr>
        </p:nvGraphicFramePr>
        <p:xfrm>
          <a:off x="307975" y="2031237"/>
          <a:ext cx="7078979" cy="530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7680"/>
                <a:gridCol w="697865"/>
                <a:gridCol w="876935"/>
                <a:gridCol w="1353185"/>
                <a:gridCol w="845185"/>
                <a:gridCol w="741679"/>
                <a:gridCol w="806450"/>
              </a:tblGrid>
              <a:tr h="45783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Детский</a:t>
                      </a:r>
                      <a:r>
                        <a:rPr sz="1000" b="1" spc="-4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сад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lang="ru-RU" sz="1000" b="1" spc="-5" baseline="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 ул. Калинина 194/1 в 101 микрорайоне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225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мест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210,7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2,1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272415" indent="-173990">
                        <a:lnSpc>
                          <a:spcPct val="100000"/>
                        </a:lnSpc>
                        <a:buClr>
                          <a:srgbClr val="00AF50"/>
                        </a:buClr>
                        <a:buSzPct val="170000"/>
                        <a:buFont typeface="Wingdings"/>
                        <a:buChar char=""/>
                        <a:tabLst>
                          <a:tab pos="27305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208,6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304901" y="1767280"/>
            <a:ext cx="23348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Segoe UI"/>
                <a:cs typeface="Segoe UI"/>
              </a:rPr>
              <a:t>Дошкольное</a:t>
            </a:r>
            <a:r>
              <a:rPr sz="1400" b="1" spc="-70" dirty="0">
                <a:latin typeface="Segoe UI"/>
                <a:cs typeface="Segoe UI"/>
              </a:rPr>
              <a:t> </a:t>
            </a:r>
            <a:r>
              <a:rPr sz="1400" b="1" spc="-5" dirty="0">
                <a:latin typeface="Segoe UI"/>
                <a:cs typeface="Segoe UI"/>
              </a:rPr>
              <a:t>образование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8856" y="1734311"/>
            <a:ext cx="307848" cy="3093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0947" y="1758695"/>
            <a:ext cx="304182" cy="24726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6464" y="1656587"/>
            <a:ext cx="359663" cy="35966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06828" y="2927644"/>
            <a:ext cx="4777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>
                <a:latin typeface="Century Gothic" panose="020B0502020202020204" pitchFamily="34" charset="0"/>
                <a:cs typeface="Segoe UI"/>
              </a:rPr>
              <a:t>Бюджетные</a:t>
            </a:r>
            <a:r>
              <a:rPr lang="ru-RU" sz="2000"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lang="ru-RU" sz="2000" b="1" spc="-5" dirty="0">
                <a:latin typeface="Century Gothic" panose="020B0502020202020204" pitchFamily="34" charset="0"/>
                <a:cs typeface="Segoe UI"/>
              </a:rPr>
              <a:t>инвестиции</a:t>
            </a:r>
            <a:endParaRPr lang="ru-RU" sz="2000" dirty="0">
              <a:latin typeface="Century Gothic" panose="020B0502020202020204" pitchFamily="34" charset="0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lang="ru-RU" sz="2000" b="1" dirty="0">
                <a:latin typeface="Century Gothic" panose="020B0502020202020204" pitchFamily="34" charset="0"/>
                <a:cs typeface="Segoe UI"/>
              </a:rPr>
              <a:t>в</a:t>
            </a:r>
            <a:r>
              <a:rPr lang="ru-RU" sz="2000" b="1" spc="-20" dirty="0">
                <a:latin typeface="Century Gothic" panose="020B0502020202020204" pitchFamily="34" charset="0"/>
                <a:cs typeface="Segoe UI"/>
              </a:rPr>
              <a:t> </a:t>
            </a:r>
            <a:r>
              <a:rPr lang="ru-RU" sz="2000" b="1" dirty="0">
                <a:latin typeface="Century Gothic" panose="020B0502020202020204" pitchFamily="34" charset="0"/>
                <a:cs typeface="Segoe UI"/>
              </a:rPr>
              <a:t>сфере</a:t>
            </a:r>
            <a:r>
              <a:rPr lang="ru-RU" sz="2000" b="1" spc="-35" dirty="0">
                <a:latin typeface="Century Gothic" panose="020B0502020202020204" pitchFamily="34" charset="0"/>
                <a:cs typeface="Segoe UI"/>
              </a:rPr>
              <a:t> </a:t>
            </a:r>
            <a:r>
              <a:rPr lang="ru-RU" sz="2000" b="1" spc="-15" dirty="0">
                <a:latin typeface="Century Gothic" panose="020B0502020202020204" pitchFamily="34" charset="0"/>
                <a:cs typeface="Segoe UI"/>
              </a:rPr>
              <a:t>городского </a:t>
            </a:r>
            <a:r>
              <a:rPr lang="ru-RU" sz="2000" b="1" spc="-5" dirty="0">
                <a:latin typeface="Century Gothic" panose="020B0502020202020204" pitchFamily="34" charset="0"/>
                <a:cs typeface="Segoe UI"/>
              </a:rPr>
              <a:t>хозяйства</a:t>
            </a:r>
            <a:endParaRPr lang="ru-RU" sz="2000" dirty="0">
              <a:latin typeface="Century Gothic" panose="020B0502020202020204" pitchFamily="34" charset="0"/>
              <a:cs typeface="Segoe UI"/>
            </a:endParaRPr>
          </a:p>
        </p:txBody>
      </p:sp>
      <p:graphicFrame>
        <p:nvGraphicFramePr>
          <p:cNvPr id="2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568250"/>
              </p:ext>
            </p:extLst>
          </p:nvPr>
        </p:nvGraphicFramePr>
        <p:xfrm>
          <a:off x="320001" y="3973957"/>
          <a:ext cx="7054926" cy="5910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7043"/>
                <a:gridCol w="841630"/>
                <a:gridCol w="1276495"/>
                <a:gridCol w="742615"/>
                <a:gridCol w="737931"/>
                <a:gridCol w="699212"/>
              </a:tblGrid>
              <a:tr h="517905">
                <a:tc rowSpan="2">
                  <a:txBody>
                    <a:bodyPr/>
                    <a:lstStyle/>
                    <a:p>
                      <a:pPr marL="8890" marR="163830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000" b="1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рои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1000" b="1" spc="-5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ельс</a:t>
                      </a: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1000" b="1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во  </a:t>
                      </a:r>
                      <a:r>
                        <a:rPr sz="1000" b="1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Реконструкция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8890" marR="7556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44536A"/>
                          </a:solidFill>
                          <a:latin typeface="Arial"/>
                          <a:cs typeface="Arial"/>
                        </a:rPr>
                        <a:t>Приобретение недвижимого </a:t>
                      </a:r>
                      <a:r>
                        <a:rPr sz="1000" b="1" spc="-10" dirty="0">
                          <a:solidFill>
                            <a:srgbClr val="44536A"/>
                          </a:solidFill>
                          <a:latin typeface="Arial"/>
                          <a:cs typeface="Arial"/>
                        </a:rPr>
                        <a:t>имущества </a:t>
                      </a:r>
                      <a:r>
                        <a:rPr sz="1000" b="1" spc="-265" dirty="0">
                          <a:solidFill>
                            <a:srgbClr val="44536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Разработка</a:t>
                      </a:r>
                      <a:r>
                        <a:rPr sz="1000" b="1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(корректировка)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8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проектно-сметной</a:t>
                      </a:r>
                      <a:r>
                        <a:rPr sz="1000" b="1" spc="1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документации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8590" marR="64135" indent="1447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Срок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(предпо- 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ае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мый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95250" marR="10795" algn="ctr">
                        <a:lnSpc>
                          <a:spcPct val="100000"/>
                        </a:lnSpc>
                      </a:pPr>
                      <a:r>
                        <a:rPr sz="1000" spc="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рок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)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вво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 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в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эксплу-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атацию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88265" marR="5715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Сметная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ориент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рово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ч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ная)  стоимость,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556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1000" spc="-3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481330" marR="39624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Объем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финансового </a:t>
                      </a:r>
                      <a:r>
                        <a:rPr sz="1000" spc="-26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обеспечения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3873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21</a:t>
                      </a:r>
                      <a:r>
                        <a:rPr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-20</a:t>
                      </a: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1000" spc="-3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годах,</a:t>
                      </a:r>
                      <a:r>
                        <a:rPr sz="1000" spc="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1000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BEBEBE"/>
                      </a:solidFill>
                      <a:prstDash val="solid"/>
                    </a:lnL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060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7470" marB="0"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2382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2382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ru-RU" sz="1000" spc="-10" dirty="0" smtClean="0">
                          <a:solidFill>
                            <a:srgbClr val="585858"/>
                          </a:solidFill>
                          <a:latin typeface="Arial"/>
                          <a:cs typeface="Arial"/>
                        </a:rPr>
                        <a:t>2023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23825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52754">
                <a:tc gridSpan="6"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b="1" dirty="0">
                          <a:latin typeface="Segoe UI"/>
                          <a:cs typeface="Segoe UI"/>
                        </a:rPr>
                        <a:t>Дорожное</a:t>
                      </a:r>
                      <a:r>
                        <a:rPr sz="1400" b="1" spc="-8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b="1" dirty="0">
                          <a:latin typeface="Segoe UI"/>
                          <a:cs typeface="Segoe UI"/>
                        </a:rPr>
                        <a:t>хозяйство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126364" marB="0"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57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Проектирование железнодорожного пути необщего пользования с примыканием к железнодорожному пути общего пользования № 51 «К» станции Невинномысская</a:t>
                      </a:r>
                      <a:endParaRPr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11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r>
                        <a:rPr lang="ru-RU" sz="1000" b="1" spc="-1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922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4475">
                        <a:lnSpc>
                          <a:spcPct val="100000"/>
                        </a:lnSpc>
                        <a:spcBef>
                          <a:spcPts val="11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900" algn="l"/>
                          <a:tab pos="343535" algn="l"/>
                        </a:tabLst>
                      </a:pPr>
                      <a:endParaRPr sz="1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922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39927">
                <a:tc>
                  <a:txBody>
                    <a:bodyPr/>
                    <a:lstStyle/>
                    <a:p>
                      <a:pPr marL="8890" marR="584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ru-RU" sz="1000" b="1" spc="-10" dirty="0" smtClean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Реконструкция путепровода по улице Гагарина через железную дорогу в городе Невинномысске Ставропольского края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372,2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endParaRPr lang="ru-RU" sz="1000" b="1" spc="-10" dirty="0" smtClean="0">
                        <a:solidFill>
                          <a:srgbClr val="009999"/>
                        </a:solidFill>
                        <a:latin typeface="Arial"/>
                        <a:cs typeface="Arial"/>
                      </a:endParaRPr>
                    </a:p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3,7</a:t>
                      </a:r>
                      <a:endParaRPr lang="ru-RU" sz="1000" dirty="0" smtClean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  <a:p>
                      <a:pPr marL="272415" indent="-173990">
                        <a:lnSpc>
                          <a:spcPct val="100000"/>
                        </a:lnSpc>
                        <a:buClr>
                          <a:srgbClr val="00AF50"/>
                        </a:buClr>
                        <a:buSzPct val="170000"/>
                        <a:buFont typeface="Wingdings"/>
                        <a:buChar char=""/>
                        <a:tabLst>
                          <a:tab pos="27305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7030A0"/>
                          </a:solidFill>
                          <a:latin typeface="Arial"/>
                          <a:cs typeface="Arial"/>
                        </a:rPr>
                        <a:t>368,5</a:t>
                      </a:r>
                      <a:endParaRPr lang="ru-RU" sz="1000" dirty="0" smtClean="0">
                        <a:solidFill>
                          <a:srgbClr val="7030A0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4475">
                        <a:lnSpc>
                          <a:spcPct val="100000"/>
                        </a:lnSpc>
                        <a:spcBef>
                          <a:spcPts val="110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900" algn="l"/>
                          <a:tab pos="343535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0" indent="-174625">
                        <a:lnSpc>
                          <a:spcPct val="100000"/>
                        </a:lnSpc>
                        <a:spcBef>
                          <a:spcPts val="110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273685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82092">
                <a:tc gridSpan="6"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b="1" dirty="0">
                          <a:latin typeface="Segoe UI"/>
                          <a:cs typeface="Segoe UI"/>
                        </a:rPr>
                        <a:t>Коммунальное</a:t>
                      </a:r>
                      <a:r>
                        <a:rPr sz="1400" b="1" spc="-7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b="1" dirty="0">
                          <a:latin typeface="Segoe UI"/>
                          <a:cs typeface="Segoe UI"/>
                        </a:rPr>
                        <a:t>хозяйство</a:t>
                      </a: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141605" marB="0"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66725">
                <a:tc>
                  <a:txBody>
                    <a:bodyPr/>
                    <a:lstStyle/>
                    <a:p>
                      <a:pPr marL="8890" marR="14541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Региональный индустриальный парк «Невинномысск (</a:t>
                      </a:r>
                      <a:r>
                        <a:rPr lang="en-US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II</a:t>
                      </a: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) очередь.</a:t>
                      </a:r>
                      <a:r>
                        <a:rPr lang="ru-RU" sz="1000" b="1" spc="-5" baseline="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 Строительство наружных сетей электроснабжения.</a:t>
                      </a:r>
                      <a:endParaRPr lang="ru-RU" sz="10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lang="ru-RU" sz="1000" dirty="0" smtClean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252095">
                        <a:lnSpc>
                          <a:spcPct val="100000"/>
                        </a:lnSpc>
                        <a:spcBef>
                          <a:spcPts val="1250"/>
                        </a:spcBef>
                        <a:buClr>
                          <a:srgbClr val="CC0066"/>
                        </a:buClr>
                        <a:buSzPct val="190000"/>
                        <a:buFont typeface="Wingdings"/>
                        <a:buChar char=""/>
                        <a:tabLst>
                          <a:tab pos="347345" algn="l"/>
                          <a:tab pos="347980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7495" indent="-182245">
                        <a:lnSpc>
                          <a:spcPct val="100000"/>
                        </a:lnSpc>
                        <a:spcBef>
                          <a:spcPts val="1250"/>
                        </a:spcBef>
                        <a:buClr>
                          <a:srgbClr val="CC0066"/>
                        </a:buClr>
                        <a:buSzPct val="190000"/>
                        <a:buFont typeface="Wingdings"/>
                        <a:buChar char=""/>
                        <a:tabLst>
                          <a:tab pos="278130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8890" marR="14541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Региональный индустриальный парк «Невинномысск (</a:t>
                      </a:r>
                      <a:r>
                        <a:rPr lang="en-US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II</a:t>
                      </a: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) очередь.</a:t>
                      </a:r>
                      <a:r>
                        <a:rPr lang="ru-RU" sz="1000" b="1" spc="-5" baseline="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 Строительство наружных сетей водоснабжения технической воды.</a:t>
                      </a:r>
                      <a:endParaRPr lang="ru-RU" sz="10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lang="ru-RU" sz="1000" dirty="0" smtClean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4475">
                        <a:lnSpc>
                          <a:spcPct val="100000"/>
                        </a:lnSpc>
                        <a:spcBef>
                          <a:spcPts val="121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900" algn="l"/>
                          <a:tab pos="343535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430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0" indent="-174625">
                        <a:lnSpc>
                          <a:spcPct val="100000"/>
                        </a:lnSpc>
                        <a:spcBef>
                          <a:spcPts val="121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273685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430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8890" marR="14541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Региональный индустриальный парк «Невинномысск (</a:t>
                      </a:r>
                      <a:r>
                        <a:rPr lang="en-US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II</a:t>
                      </a: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) очередь.</a:t>
                      </a:r>
                      <a:r>
                        <a:rPr lang="ru-RU" sz="1000" b="1" spc="-5" baseline="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 Строительство наружных сетей ливневой канализации.</a:t>
                      </a:r>
                      <a:endParaRPr lang="ru-RU" sz="10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lang="ru-RU" sz="1000" dirty="0" smtClean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4475">
                        <a:lnSpc>
                          <a:spcPct val="100000"/>
                        </a:lnSpc>
                        <a:spcBef>
                          <a:spcPts val="121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900" algn="l"/>
                          <a:tab pos="343535" algn="l"/>
                        </a:tabLst>
                      </a:pP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5430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0" indent="-174625">
                        <a:lnSpc>
                          <a:spcPct val="100000"/>
                        </a:lnSpc>
                        <a:spcBef>
                          <a:spcPts val="121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273685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430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8890" marR="14541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Региональный индустриальный парк «Невинномысск (</a:t>
                      </a:r>
                      <a:r>
                        <a:rPr lang="en-US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II</a:t>
                      </a:r>
                      <a:r>
                        <a:rPr lang="ru-RU" sz="1000" b="1" spc="-5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) очередь.</a:t>
                      </a:r>
                      <a:r>
                        <a:rPr lang="ru-RU" sz="1000" b="1" spc="-5" baseline="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 Строительство наружных сетей водоотведения.</a:t>
                      </a:r>
                      <a:endParaRPr lang="ru-RU" sz="10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R w="19050">
                      <a:solidFill>
                        <a:srgbClr val="BEBEBE"/>
                      </a:solidFill>
                      <a:prstDash val="soli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3840">
                        <a:lnSpc>
                          <a:spcPct val="100000"/>
                        </a:lnSpc>
                        <a:spcBef>
                          <a:spcPts val="57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265" algn="l"/>
                          <a:tab pos="342900" algn="l"/>
                        </a:tabLst>
                      </a:pPr>
                      <a:r>
                        <a:rPr lang="ru-RU" sz="1000" b="1" spc="-10" dirty="0" smtClean="0">
                          <a:solidFill>
                            <a:srgbClr val="009999"/>
                          </a:solidFill>
                          <a:latin typeface="Arial"/>
                          <a:cs typeface="Arial"/>
                        </a:rPr>
                        <a:t>0,1</a:t>
                      </a:r>
                      <a:endParaRPr lang="ru-RU" sz="1000" dirty="0" smtClean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244475">
                        <a:lnSpc>
                          <a:spcPct val="100000"/>
                        </a:lnSpc>
                        <a:spcBef>
                          <a:spcPts val="121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342900" algn="l"/>
                          <a:tab pos="343535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4305" marB="0">
                    <a:lnL w="1905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0" indent="-174625">
                        <a:lnSpc>
                          <a:spcPct val="100000"/>
                        </a:lnSpc>
                        <a:spcBef>
                          <a:spcPts val="1215"/>
                        </a:spcBef>
                        <a:buClr>
                          <a:srgbClr val="CC0066"/>
                        </a:buClr>
                        <a:buSzPct val="170000"/>
                        <a:buFont typeface="Wingdings"/>
                        <a:buChar char=""/>
                        <a:tabLst>
                          <a:tab pos="273685" algn="l"/>
                        </a:tabLst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54305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19050">
                      <a:solidFill>
                        <a:srgbClr val="BEBEBE"/>
                      </a:solidFill>
                      <a:prstDash val="solid"/>
                    </a:lnT>
                    <a:lnB w="19050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7" name="object 23"/>
          <p:cNvSpPr txBox="1"/>
          <p:nvPr/>
        </p:nvSpPr>
        <p:spPr>
          <a:xfrm>
            <a:off x="5530850" y="2922543"/>
            <a:ext cx="1219200" cy="291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0"/>
              </a:spcBef>
            </a:pPr>
            <a:r>
              <a:rPr lang="ru-RU" sz="9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За счет средств краевого бюджета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8" name="object 24"/>
          <p:cNvSpPr/>
          <p:nvPr/>
        </p:nvSpPr>
        <p:spPr>
          <a:xfrm>
            <a:off x="5321181" y="3006851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70103" y="0"/>
                </a:moveTo>
                <a:lnTo>
                  <a:pt x="0" y="0"/>
                </a:lnTo>
                <a:lnTo>
                  <a:pt x="0" y="70103"/>
                </a:lnTo>
                <a:lnTo>
                  <a:pt x="70103" y="70103"/>
                </a:lnTo>
                <a:lnTo>
                  <a:pt x="701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4"/>
          <p:cNvSpPr/>
          <p:nvPr/>
        </p:nvSpPr>
        <p:spPr>
          <a:xfrm>
            <a:off x="5319442" y="3358264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70103" y="0"/>
                </a:moveTo>
                <a:lnTo>
                  <a:pt x="0" y="0"/>
                </a:lnTo>
                <a:lnTo>
                  <a:pt x="0" y="70103"/>
                </a:lnTo>
                <a:lnTo>
                  <a:pt x="70103" y="70103"/>
                </a:lnTo>
                <a:lnTo>
                  <a:pt x="701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3"/>
          <p:cNvSpPr txBox="1"/>
          <p:nvPr/>
        </p:nvSpPr>
        <p:spPr>
          <a:xfrm>
            <a:off x="5530850" y="3302635"/>
            <a:ext cx="1219200" cy="291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0"/>
              </a:spcBef>
            </a:pPr>
            <a:r>
              <a:rPr lang="ru-RU" sz="9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За счет средств  бюджета города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08399"/>
            <a:ext cx="7559040" cy="11936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35494" y="10177677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5" dirty="0" smtClean="0">
                <a:solidFill>
                  <a:srgbClr val="888888"/>
                </a:solidFill>
                <a:latin typeface="Calibri"/>
                <a:cs typeface="Calibri"/>
              </a:rPr>
              <a:t>31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-641350" y="1765300"/>
            <a:ext cx="4420870" cy="730456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Предоставление государственной социальной помощи малоимущим семьям, малоимущим одиноко проживающим </a:t>
            </a:r>
            <a:r>
              <a:rPr lang="ru-RU" sz="1100" dirty="0" smtClean="0">
                <a:latin typeface="Century Gothic" panose="020B0502020202020204" pitchFamily="34" charset="0"/>
              </a:rPr>
              <a:t>гражданам 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320 гражданам</a:t>
            </a:r>
            <a:r>
              <a:rPr lang="ru-RU" sz="1100" dirty="0" smtClean="0">
                <a:latin typeface="Century Gothic" panose="020B0502020202020204" pitchFamily="34" charset="0"/>
              </a:rPr>
              <a:t>)</a:t>
            </a:r>
          </a:p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Ежегодная денежная выплата лицам, награжденным нагрудным знаком «Почетный донор России</a:t>
            </a:r>
            <a:r>
              <a:rPr lang="ru-RU" sz="1100" dirty="0" smtClean="0">
                <a:latin typeface="Century Gothic" panose="020B0502020202020204" pitchFamily="34" charset="0"/>
              </a:rPr>
              <a:t>»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475 </a:t>
            </a:r>
            <a:r>
              <a:rPr lang="ru-RU" sz="1100" b="1" dirty="0">
                <a:solidFill>
                  <a:srgbClr val="A12146"/>
                </a:solidFill>
                <a:latin typeface="Century Gothic" panose="020B0502020202020204" pitchFamily="34" charset="0"/>
              </a:rPr>
              <a:t>гражданам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Оплата жилищно-коммунальных услуг отдельным категориям </a:t>
            </a:r>
            <a:r>
              <a:rPr lang="ru-RU" sz="1100" dirty="0" smtClean="0">
                <a:latin typeface="Century Gothic" panose="020B0502020202020204" pitchFamily="34" charset="0"/>
              </a:rPr>
              <a:t>граждан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10650 </a:t>
            </a:r>
            <a:r>
              <a:rPr lang="ru-RU" sz="1100" b="1" dirty="0">
                <a:solidFill>
                  <a:srgbClr val="A12146"/>
                </a:solidFill>
                <a:latin typeface="Century Gothic" panose="020B0502020202020204" pitchFamily="34" charset="0"/>
              </a:rPr>
              <a:t>гражданам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Выплата инвалидам компенсаций страховых премий по договорам обязательного страхования гражданской ответственности владельцев транспортных </a:t>
            </a:r>
            <a:r>
              <a:rPr lang="ru-RU" sz="1100" dirty="0" smtClean="0">
                <a:latin typeface="Century Gothic" panose="020B0502020202020204" pitchFamily="34" charset="0"/>
              </a:rPr>
              <a:t>средств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8 инвалидам</a:t>
            </a:r>
            <a:r>
              <a:rPr lang="ru-RU" sz="1100" dirty="0" smtClean="0">
                <a:latin typeface="Century Gothic" panose="020B0502020202020204" pitchFamily="34" charset="0"/>
              </a:rPr>
              <a:t>)</a:t>
            </a:r>
          </a:p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Выплата государственных пособий лицам, не подлежащим обязательному социальному страхованию на случай временной нетрудоспособности и связи с материнством, и лицам, уволенным в связи с ликвидацией организаций (прекращением деятельности, полномочий физическими лицами), в соответствии с Федеральным законом от 19 мая 1995 г. № 81-ФЗ «О государственных пособиях гражданам, имеющим детей</a:t>
            </a:r>
            <a:r>
              <a:rPr lang="ru-RU" sz="1100" dirty="0" smtClean="0">
                <a:latin typeface="Century Gothic" panose="020B0502020202020204" pitchFamily="34" charset="0"/>
              </a:rPr>
              <a:t>»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1894 </a:t>
            </a:r>
            <a:r>
              <a:rPr lang="ru-RU" sz="1100" b="1" dirty="0">
                <a:solidFill>
                  <a:srgbClr val="A12146"/>
                </a:solidFill>
                <a:latin typeface="Century Gothic" panose="020B0502020202020204" pitchFamily="34" charset="0"/>
              </a:rPr>
              <a:t>гражданам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Выплата ежегодного социального пособия на проезд </a:t>
            </a:r>
            <a:r>
              <a:rPr lang="ru-RU" sz="1100" dirty="0" smtClean="0">
                <a:latin typeface="Century Gothic" panose="020B0502020202020204" pitchFamily="34" charset="0"/>
              </a:rPr>
              <a:t>студентам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59 студентам</a:t>
            </a:r>
            <a:r>
              <a:rPr lang="ru-RU" sz="1100" dirty="0" smtClean="0">
                <a:latin typeface="Century Gothic" panose="020B0502020202020204" pitchFamily="34" charset="0"/>
              </a:rPr>
              <a:t>)</a:t>
            </a:r>
          </a:p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Выплата пособия на </a:t>
            </a:r>
            <a:r>
              <a:rPr lang="ru-RU" sz="1100" dirty="0" smtClean="0">
                <a:latin typeface="Century Gothic" panose="020B0502020202020204" pitchFamily="34" charset="0"/>
              </a:rPr>
              <a:t>ребенка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4195 детей</a:t>
            </a:r>
            <a:r>
              <a:rPr lang="ru-RU" sz="1100" dirty="0">
                <a:latin typeface="Century Gothic" panose="020B0502020202020204" pitchFamily="34" charset="0"/>
              </a:rPr>
              <a:t> 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marL="885825" marR="539115" indent="249554" algn="just">
              <a:lnSpc>
                <a:spcPts val="1300"/>
              </a:lnSpc>
              <a:spcBef>
                <a:spcPts val="26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Выплата ежегодной денежной компенсации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обуви, и школьных письменных </a:t>
            </a:r>
            <a:r>
              <a:rPr lang="ru-RU" sz="1100" dirty="0" smtClean="0">
                <a:latin typeface="Century Gothic" panose="020B0502020202020204" pitchFamily="34" charset="0"/>
              </a:rPr>
              <a:t>принадлежностей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1183 </a:t>
            </a:r>
            <a:r>
              <a:rPr lang="ru-RU" sz="1100" b="1" dirty="0">
                <a:solidFill>
                  <a:srgbClr val="A12146"/>
                </a:solidFill>
                <a:latin typeface="Century Gothic" panose="020B0502020202020204" pitchFamily="34" charset="0"/>
              </a:rPr>
              <a:t>детей</a:t>
            </a:r>
            <a:r>
              <a:rPr lang="ru-RU" sz="1100" dirty="0">
                <a:latin typeface="Century Gothic" panose="020B0502020202020204" pitchFamily="34" charset="0"/>
              </a:rPr>
              <a:t> )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35545" y="1018108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/>
          <p:cNvSpPr/>
          <p:nvPr/>
        </p:nvSpPr>
        <p:spPr>
          <a:xfrm>
            <a:off x="0" y="9139"/>
            <a:ext cx="3950335" cy="1268095"/>
          </a:xfrm>
          <a:custGeom>
            <a:avLst/>
            <a:gdLst/>
            <a:ahLst/>
            <a:cxnLst/>
            <a:rect l="l" t="t" r="r" b="b"/>
            <a:pathLst>
              <a:path w="3950334" h="1268095">
                <a:moveTo>
                  <a:pt x="3950207" y="0"/>
                </a:moveTo>
                <a:lnTo>
                  <a:pt x="0" y="0"/>
                </a:lnTo>
                <a:lnTo>
                  <a:pt x="0" y="1267968"/>
                </a:lnTo>
                <a:lnTo>
                  <a:pt x="3950207" y="1267968"/>
                </a:lnTo>
                <a:lnTo>
                  <a:pt x="3950207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94044"/>
              </p:ext>
            </p:extLst>
          </p:nvPr>
        </p:nvGraphicFramePr>
        <p:xfrm>
          <a:off x="1641475" y="313407"/>
          <a:ext cx="2138045" cy="9083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3575"/>
                <a:gridCol w="789305"/>
                <a:gridCol w="685165"/>
              </a:tblGrid>
              <a:tr h="316971">
                <a:tc gridSpan="3"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400" dirty="0">
                        <a:latin typeface="Segoe UI"/>
                        <a:cs typeface="Segoe UI"/>
                      </a:endParaRPr>
                    </a:p>
                  </a:txBody>
                  <a:tcPr marL="0" marR="0" marT="14604" marB="0">
                    <a:solidFill>
                      <a:srgbClr val="FA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59167">
                <a:tc>
                  <a:txBody>
                    <a:bodyPr/>
                    <a:lstStyle/>
                    <a:p>
                      <a:pPr marR="92710" algn="ctr">
                        <a:lnSpc>
                          <a:spcPts val="1410"/>
                        </a:lnSpc>
                        <a:spcBef>
                          <a:spcPts val="525"/>
                        </a:spcBef>
                      </a:pPr>
                      <a:r>
                        <a:rPr lang="ru-RU" sz="1200" spc="-10" dirty="0" smtClean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2021</a:t>
                      </a:r>
                      <a:endParaRPr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66675" marB="0"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R="216535" algn="r">
                        <a:lnSpc>
                          <a:spcPts val="14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 smtClean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2022</a:t>
                      </a:r>
                      <a:endParaRPr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68580" marB="0"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ts val="1390"/>
                        </a:lnSpc>
                        <a:spcBef>
                          <a:spcPts val="550"/>
                        </a:spcBef>
                      </a:pPr>
                      <a:r>
                        <a:rPr lang="ru-RU" sz="1200" spc="-10" dirty="0" smtClean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2023</a:t>
                      </a:r>
                      <a:endParaRPr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69850" marB="0">
                    <a:solidFill>
                      <a:srgbClr val="FAE4D5"/>
                    </a:solidFill>
                  </a:tcPr>
                </a:tc>
              </a:tr>
              <a:tr h="182560">
                <a:tc>
                  <a:txBody>
                    <a:bodyPr/>
                    <a:lstStyle/>
                    <a:p>
                      <a:pPr marR="92710" algn="ctr">
                        <a:lnSpc>
                          <a:spcPts val="1335"/>
                        </a:lnSpc>
                      </a:pPr>
                      <a:r>
                        <a:rPr lang="ru-RU" sz="1200" spc="-10" dirty="0" smtClean="0">
                          <a:solidFill>
                            <a:srgbClr val="AF0E5C"/>
                          </a:solidFill>
                          <a:latin typeface="Franklin Gothic Book"/>
                          <a:cs typeface="Franklin Gothic Book"/>
                        </a:rPr>
                        <a:t>613,2</a:t>
                      </a:r>
                      <a:endParaRPr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 marB="0"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R="196215" algn="r">
                        <a:lnSpc>
                          <a:spcPts val="1335"/>
                        </a:lnSpc>
                      </a:pPr>
                      <a:r>
                        <a:rPr lang="ru-RU" sz="1200" dirty="0" smtClean="0">
                          <a:solidFill>
                            <a:srgbClr val="AF0E5C"/>
                          </a:solidFill>
                          <a:latin typeface="Franklin Gothic Book"/>
                          <a:cs typeface="Franklin Gothic Book"/>
                        </a:rPr>
                        <a:t>583,9</a:t>
                      </a:r>
                      <a:endParaRPr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 marB="0"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ts val="1335"/>
                        </a:lnSpc>
                      </a:pPr>
                      <a:r>
                        <a:rPr lang="ru-RU" sz="1200" dirty="0" smtClean="0">
                          <a:solidFill>
                            <a:srgbClr val="AF0E5C"/>
                          </a:solidFill>
                          <a:latin typeface="Franklin Gothic Book"/>
                          <a:cs typeface="Franklin Gothic Book"/>
                        </a:rPr>
                        <a:t>584,4</a:t>
                      </a:r>
                      <a:endParaRPr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 marB="0">
                    <a:solidFill>
                      <a:srgbClr val="FAE4D5"/>
                    </a:solidFill>
                  </a:tcPr>
                </a:tc>
              </a:tr>
              <a:tr h="149664">
                <a:tc>
                  <a:txBody>
                    <a:bodyPr/>
                    <a:lstStyle/>
                    <a:p>
                      <a:pPr marR="96520" algn="ctr">
                        <a:lnSpc>
                          <a:spcPts val="1080"/>
                        </a:lnSpc>
                      </a:pPr>
                      <a:r>
                        <a:rPr sz="1000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млн.</a:t>
                      </a:r>
                      <a:r>
                        <a:rPr sz="1000" spc="-55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руб.</a:t>
                      </a:r>
                      <a:endParaRPr sz="1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 marB="0"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R="149225" algn="r">
                        <a:lnSpc>
                          <a:spcPts val="1080"/>
                        </a:lnSpc>
                      </a:pPr>
                      <a:r>
                        <a:rPr sz="1000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млн.</a:t>
                      </a:r>
                      <a:r>
                        <a:rPr sz="1000" spc="-55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руб.</a:t>
                      </a:r>
                      <a:endParaRPr sz="1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 marB="0"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80"/>
                        </a:lnSpc>
                      </a:pPr>
                      <a:r>
                        <a:rPr sz="1000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млн.</a:t>
                      </a:r>
                      <a:r>
                        <a:rPr sz="1000" spc="-55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dirty="0">
                          <a:solidFill>
                            <a:srgbClr val="4E5B6E"/>
                          </a:solidFill>
                          <a:latin typeface="Franklin Gothic Book"/>
                          <a:cs typeface="Franklin Gothic Book"/>
                        </a:rPr>
                        <a:t>руб.</a:t>
                      </a:r>
                      <a:endParaRPr sz="1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 marB="0">
                    <a:solidFill>
                      <a:srgbClr val="FAE4D5"/>
                    </a:solidFill>
                  </a:tcPr>
                </a:tc>
              </a:tr>
            </a:tbl>
          </a:graphicData>
        </a:graphic>
      </p:graphicFrame>
      <p:pic>
        <p:nvPicPr>
          <p:cNvPr id="27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650" y="767588"/>
            <a:ext cx="938784" cy="8823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1512" y="171921"/>
            <a:ext cx="1887938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300" b="1" spc="-5" dirty="0" smtClean="0">
                <a:latin typeface="Century Gothic" panose="020B0502020202020204" pitchFamily="34" charset="0"/>
                <a:cs typeface="Segoe UI"/>
              </a:rPr>
              <a:t>Отдельные категории граждан</a:t>
            </a:r>
            <a:endParaRPr sz="1300" dirty="0"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57244" y="1765300"/>
            <a:ext cx="3850006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100" dirty="0">
                <a:latin typeface="Century Gothic" panose="020B0502020202020204" pitchFamily="34" charset="0"/>
                <a:ea typeface="Times New Roman" panose="02020603050405020304" pitchFamily="18" charset="0"/>
              </a:rPr>
              <a:t>Обеспечение мерами социальной поддержки ветеранов труда и тружеников </a:t>
            </a:r>
            <a:r>
              <a:rPr lang="ru-RU" sz="1100" dirty="0" smtClean="0">
                <a:latin typeface="Century Gothic" panose="020B0502020202020204" pitchFamily="34" charset="0"/>
                <a:ea typeface="Times New Roman" panose="02020603050405020304" pitchFamily="18" charset="0"/>
              </a:rPr>
              <a:t>тыла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5601 ветеранов</a:t>
            </a:r>
            <a:r>
              <a:rPr lang="ru-RU" sz="1100" dirty="0" smtClean="0">
                <a:latin typeface="Century Gothic" panose="020B0502020202020204" pitchFamily="34" charset="0"/>
              </a:rPr>
              <a:t> 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Обеспечение мерами социальной поддержки ветеранов труда Ставропольского </a:t>
            </a:r>
            <a:r>
              <a:rPr lang="ru-RU" sz="1100" dirty="0" smtClean="0">
                <a:latin typeface="Century Gothic" panose="020B0502020202020204" pitchFamily="34" charset="0"/>
              </a:rPr>
              <a:t>края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5251 ветеранов</a:t>
            </a:r>
            <a:r>
              <a:rPr lang="ru-RU" sz="1100" dirty="0" smtClean="0">
                <a:latin typeface="Century Gothic" panose="020B0502020202020204" pitchFamily="34" charset="0"/>
              </a:rPr>
              <a:t> 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Обеспечение мерами социальной поддержки реабилитированных лиц и лиц, признанных пострадавшими от политических </a:t>
            </a:r>
            <a:r>
              <a:rPr lang="ru-RU" sz="1100" dirty="0" smtClean="0">
                <a:latin typeface="Century Gothic" panose="020B0502020202020204" pitchFamily="34" charset="0"/>
              </a:rPr>
              <a:t>репрессий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233 граждан</a:t>
            </a:r>
            <a:r>
              <a:rPr lang="ru-RU" sz="1100" dirty="0" smtClean="0">
                <a:latin typeface="Century Gothic" panose="020B0502020202020204" pitchFamily="34" charset="0"/>
              </a:rPr>
              <a:t> 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Выплата ежемесячной доплаты к пенсии гражданам, ставшим инвалидами при исполнении служебных обязанностей в районах боевых </a:t>
            </a:r>
            <a:r>
              <a:rPr lang="ru-RU" sz="1100" dirty="0" smtClean="0">
                <a:latin typeface="Century Gothic" panose="020B0502020202020204" pitchFamily="34" charset="0"/>
              </a:rPr>
              <a:t>действий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5 граждан</a:t>
            </a:r>
            <a:r>
              <a:rPr lang="ru-RU" sz="1100" dirty="0" smtClean="0">
                <a:latin typeface="Century Gothic" panose="020B0502020202020204" pitchFamily="34" charset="0"/>
              </a:rPr>
              <a:t> 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Ежемесячная денежная выплата семьям погибших ветеранов боевых </a:t>
            </a:r>
            <a:r>
              <a:rPr lang="ru-RU" sz="1100" dirty="0" smtClean="0">
                <a:latin typeface="Century Gothic" panose="020B0502020202020204" pitchFamily="34" charset="0"/>
              </a:rPr>
              <a:t>действий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17 семей</a:t>
            </a:r>
            <a:r>
              <a:rPr lang="ru-RU" sz="1100" dirty="0" smtClean="0">
                <a:latin typeface="Century Gothic" panose="020B0502020202020204" pitchFamily="34" charset="0"/>
              </a:rPr>
              <a:t>)</a:t>
            </a: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Предоставление гражданам субсидий на оплату жилого помещения и коммунальных </a:t>
            </a:r>
            <a:r>
              <a:rPr lang="ru-RU" sz="1100" dirty="0" smtClean="0">
                <a:latin typeface="Century Gothic" panose="020B0502020202020204" pitchFamily="34" charset="0"/>
              </a:rPr>
              <a:t>услуг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1455 граждан</a:t>
            </a:r>
            <a:r>
              <a:rPr lang="ru-RU" sz="1100" dirty="0" smtClean="0">
                <a:latin typeface="Century Gothic" panose="020B0502020202020204" pitchFamily="34" charset="0"/>
              </a:rPr>
              <a:t>)</a:t>
            </a: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Компенсация отдельным категориям граждан оплаты взноса на капитальный ремонт общего имущества в многоквартирном доме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1980 гражданам</a:t>
            </a:r>
            <a:r>
              <a:rPr lang="ru-RU" sz="1100" dirty="0" smtClean="0">
                <a:latin typeface="Century Gothic" panose="020B0502020202020204" pitchFamily="34" charset="0"/>
              </a:rPr>
              <a:t> 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Выплата ежемесячной денежной компенсации на каждого ребенка в возрасте до 18 лет многодетным </a:t>
            </a:r>
            <a:r>
              <a:rPr lang="ru-RU" sz="1100" dirty="0" smtClean="0">
                <a:latin typeface="Century Gothic" panose="020B0502020202020204" pitchFamily="34" charset="0"/>
              </a:rPr>
              <a:t>семьям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1183 </a:t>
            </a:r>
            <a:r>
              <a:rPr lang="ru-RU" sz="1100" b="1" dirty="0">
                <a:solidFill>
                  <a:srgbClr val="A12146"/>
                </a:solidFill>
                <a:latin typeface="Century Gothic" panose="020B0502020202020204" pitchFamily="34" charset="0"/>
              </a:rPr>
              <a:t>детей</a:t>
            </a:r>
            <a:r>
              <a:rPr lang="ru-RU" sz="1100" dirty="0">
                <a:latin typeface="Century Gothic" panose="020B0502020202020204" pitchFamily="34" charset="0"/>
              </a:rPr>
              <a:t> 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Выплата денежной компенсации семьям, в которых в период с 1 января 2011 года по 31 декабря 2015 года родился третий или последующий </a:t>
            </a:r>
            <a:r>
              <a:rPr lang="ru-RU" sz="1100" dirty="0" smtClean="0">
                <a:latin typeface="Century Gothic" panose="020B0502020202020204" pitchFamily="34" charset="0"/>
              </a:rPr>
              <a:t>ребенок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387 </a:t>
            </a:r>
            <a:r>
              <a:rPr lang="ru-RU" sz="1100" b="1" dirty="0">
                <a:solidFill>
                  <a:srgbClr val="A12146"/>
                </a:solidFill>
                <a:latin typeface="Century Gothic" panose="020B0502020202020204" pitchFamily="34" charset="0"/>
              </a:rPr>
              <a:t>детей</a:t>
            </a:r>
            <a:r>
              <a:rPr lang="ru-RU" sz="1100" dirty="0">
                <a:latin typeface="Century Gothic" panose="020B0502020202020204" pitchFamily="34" charset="0"/>
              </a:rPr>
              <a:t> )</a:t>
            </a:r>
            <a:endParaRPr lang="ru-RU" sz="1100" dirty="0" smtClean="0">
              <a:latin typeface="Century Gothic" panose="020B0502020202020204" pitchFamily="34" charset="0"/>
            </a:endParaRPr>
          </a:p>
          <a:p>
            <a:pPr indent="358775" algn="just"/>
            <a:r>
              <a:rPr lang="ru-RU" sz="1100" dirty="0">
                <a:latin typeface="Century Gothic" panose="020B0502020202020204" pitchFamily="34" charset="0"/>
              </a:rPr>
              <a:t>Ежегодная денежная выплата гражданам Российской Федерации, родившимся на территории Союза Советских Социалистических Республик, а также на иных территориях, которые на дату начала Великой Отечественной войны входили в его состав, не достигшим совершеннолетия на 3 сентября 1945 года и постоянно проживающим на территории Ставропольского </a:t>
            </a:r>
            <a:r>
              <a:rPr lang="ru-RU" sz="1100" dirty="0" smtClean="0">
                <a:latin typeface="Century Gothic" panose="020B0502020202020204" pitchFamily="34" charset="0"/>
              </a:rPr>
              <a:t>края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7250 граждан</a:t>
            </a:r>
            <a:r>
              <a:rPr lang="ru-RU" sz="1100" dirty="0" smtClean="0">
                <a:latin typeface="Century Gothic" panose="020B0502020202020204" pitchFamily="34" charset="0"/>
              </a:rPr>
              <a:t> )</a:t>
            </a:r>
            <a:endParaRPr lang="ru-RU" sz="1100" dirty="0">
              <a:latin typeface="Century Gothic" panose="020B0502020202020204" pitchFamily="34" charset="0"/>
            </a:endParaRPr>
          </a:p>
          <a:p>
            <a:pPr indent="358775" algn="just"/>
            <a:r>
              <a:rPr lang="ru-RU" sz="1100" dirty="0" smtClean="0">
                <a:latin typeface="Century Gothic" panose="020B0502020202020204" pitchFamily="34" charset="0"/>
              </a:rPr>
              <a:t>Ежемесячная </a:t>
            </a:r>
            <a:r>
              <a:rPr lang="ru-RU" sz="1100" dirty="0">
                <a:latin typeface="Century Gothic" panose="020B0502020202020204" pitchFamily="34" charset="0"/>
              </a:rPr>
              <a:t>выплата на детей в возрасте от трех до семи лет </a:t>
            </a:r>
            <a:r>
              <a:rPr lang="ru-RU" sz="1100" dirty="0" smtClean="0">
                <a:latin typeface="Century Gothic" panose="020B0502020202020204" pitchFamily="34" charset="0"/>
              </a:rPr>
              <a:t>включительно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(</a:t>
            </a:r>
            <a:r>
              <a:rPr lang="ru-RU" sz="1100" b="1" dirty="0" smtClean="0">
                <a:solidFill>
                  <a:srgbClr val="A12146"/>
                </a:solidFill>
                <a:latin typeface="Century Gothic" panose="020B0502020202020204" pitchFamily="34" charset="0"/>
              </a:rPr>
              <a:t>1428 получателей</a:t>
            </a:r>
            <a:r>
              <a:rPr lang="ru-RU" sz="1100" dirty="0" smtClean="0">
                <a:latin typeface="Century Gothic" panose="020B0502020202020204" pitchFamily="34" charset="0"/>
              </a:rPr>
              <a:t> </a:t>
            </a:r>
            <a:r>
              <a:rPr lang="ru-RU" sz="1100" dirty="0">
                <a:latin typeface="Century Gothic" panose="020B0502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46823" y="2747731"/>
            <a:ext cx="4267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Calibri"/>
                <a:cs typeface="Calibri"/>
              </a:rPr>
              <a:t>407,6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7927" y="2970686"/>
            <a:ext cx="4267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Calibri"/>
                <a:cs typeface="Calibri"/>
              </a:rPr>
              <a:t>325,0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02369" y="3046435"/>
            <a:ext cx="4267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Calibri"/>
                <a:cs typeface="Calibri"/>
              </a:rPr>
              <a:t>325,0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35402" y="2979451"/>
            <a:ext cx="4267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Calibri"/>
                <a:cs typeface="Calibri"/>
              </a:rPr>
              <a:t>310,0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878" y="1793569"/>
            <a:ext cx="5382895" cy="678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entury Gothic" panose="020B0502020202020204" pitchFamily="34" charset="0"/>
                <a:cs typeface="Arial Black"/>
              </a:rPr>
              <a:t>Динамика </a:t>
            </a:r>
            <a:r>
              <a:rPr sz="1600" b="1" spc="-5" dirty="0">
                <a:latin typeface="Century Gothic" panose="020B0502020202020204" pitchFamily="34" charset="0"/>
                <a:cs typeface="Arial Black"/>
              </a:rPr>
              <a:t>и</a:t>
            </a:r>
            <a:r>
              <a:rPr sz="1600" b="1" spc="-15" dirty="0">
                <a:latin typeface="Century Gothic" panose="020B0502020202020204" pitchFamily="34" charset="0"/>
                <a:cs typeface="Arial Black"/>
              </a:rPr>
              <a:t> </a:t>
            </a:r>
            <a:r>
              <a:rPr sz="1600" b="1" spc="-5" dirty="0">
                <a:latin typeface="Century Gothic" panose="020B0502020202020204" pitchFamily="34" charset="0"/>
                <a:cs typeface="Arial Black"/>
              </a:rPr>
              <a:t>структура</a:t>
            </a:r>
            <a:r>
              <a:rPr sz="1600" b="1" spc="-20" dirty="0">
                <a:latin typeface="Century Gothic" panose="020B0502020202020204" pitchFamily="34" charset="0"/>
                <a:cs typeface="Arial Black"/>
              </a:rPr>
              <a:t> </a:t>
            </a:r>
            <a:r>
              <a:rPr sz="1600" b="1" spc="-5" dirty="0">
                <a:latin typeface="Century Gothic" panose="020B0502020202020204" pitchFamily="34" charset="0"/>
                <a:cs typeface="Arial Black"/>
              </a:rPr>
              <a:t>муниципального</a:t>
            </a:r>
            <a:r>
              <a:rPr sz="1600" b="1" spc="-20" dirty="0">
                <a:latin typeface="Century Gothic" panose="020B0502020202020204" pitchFamily="34" charset="0"/>
                <a:cs typeface="Arial Black"/>
              </a:rPr>
              <a:t> </a:t>
            </a:r>
            <a:r>
              <a:rPr sz="1600" b="1" spc="-10" dirty="0">
                <a:latin typeface="Century Gothic" panose="020B0502020202020204" pitchFamily="34" charset="0"/>
                <a:cs typeface="Arial Black"/>
              </a:rPr>
              <a:t>долга,</a:t>
            </a:r>
            <a:endParaRPr sz="1600" b="1" dirty="0">
              <a:latin typeface="Century Gothic" panose="020B0502020202020204" pitchFamily="34" charset="0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spc="-5" dirty="0">
                <a:latin typeface="Century Gothic" panose="020B0502020202020204" pitchFamily="34" charset="0"/>
                <a:cs typeface="Arial Black"/>
              </a:rPr>
              <a:t>млн.</a:t>
            </a:r>
            <a:r>
              <a:rPr sz="1200" b="1" spc="-55" dirty="0">
                <a:latin typeface="Century Gothic" panose="020B0502020202020204" pitchFamily="34" charset="0"/>
                <a:cs typeface="Arial Black"/>
              </a:rPr>
              <a:t> </a:t>
            </a:r>
            <a:r>
              <a:rPr sz="1200" b="1" dirty="0">
                <a:latin typeface="Century Gothic" panose="020B0502020202020204" pitchFamily="34" charset="0"/>
                <a:cs typeface="Arial Black"/>
              </a:rPr>
              <a:t>руб.</a:t>
            </a:r>
          </a:p>
          <a:p>
            <a:pPr marR="65405" algn="r">
              <a:lnSpc>
                <a:spcPct val="100000"/>
              </a:lnSpc>
              <a:spcBef>
                <a:spcPts val="75"/>
              </a:spcBef>
              <a:tabLst>
                <a:tab pos="806450" algn="l"/>
              </a:tabLst>
            </a:pPr>
            <a:r>
              <a:rPr sz="1400" b="1" spc="-5" dirty="0">
                <a:latin typeface="Calibri"/>
                <a:cs typeface="Calibri"/>
              </a:rPr>
              <a:t>	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25596" y="3085861"/>
            <a:ext cx="42672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latin typeface="Calibri"/>
                <a:cs typeface="Calibri"/>
              </a:rPr>
              <a:t>340,0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74977" y="4061586"/>
            <a:ext cx="21336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5" dirty="0">
                <a:solidFill>
                  <a:srgbClr val="FFFFFF"/>
                </a:solidFill>
                <a:latin typeface="Calibri"/>
                <a:cs typeface="Calibri"/>
              </a:rPr>
              <a:t>854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89810" y="3819905"/>
            <a:ext cx="302895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950" b="1" spc="5" dirty="0">
                <a:solidFill>
                  <a:srgbClr val="FFFFFF"/>
                </a:solidFill>
                <a:latin typeface="Calibri"/>
                <a:cs typeface="Calibri"/>
              </a:rPr>
              <a:t>426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97148" y="3707129"/>
            <a:ext cx="302895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950" b="1" spc="5" dirty="0">
                <a:solidFill>
                  <a:srgbClr val="FFFFFF"/>
                </a:solidFill>
                <a:latin typeface="Calibri"/>
                <a:cs typeface="Calibri"/>
              </a:rPr>
              <a:t>573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44797" y="3481577"/>
            <a:ext cx="302895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10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950" b="1" spc="5" dirty="0">
                <a:solidFill>
                  <a:srgbClr val="FFFFFF"/>
                </a:solidFill>
                <a:latin typeface="Calibri"/>
                <a:cs typeface="Calibri"/>
              </a:rPr>
              <a:t>263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184150" y="4511167"/>
            <a:ext cx="7162800" cy="1715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15975" algn="l"/>
                <a:tab pos="1619885" algn="l"/>
                <a:tab pos="2423795" algn="l"/>
                <a:tab pos="3227070" algn="l"/>
                <a:tab pos="4031615" algn="l"/>
                <a:tab pos="4834890" algn="l"/>
                <a:tab pos="5638800" algn="l"/>
              </a:tabLst>
            </a:pPr>
            <a:r>
              <a:rPr sz="1000" b="1" spc="-5" dirty="0">
                <a:latin typeface="Calibri"/>
                <a:cs typeface="Calibri"/>
              </a:rPr>
              <a:t>	01.01.2016	01.01.2017	01.01.2018	01.01.2019	01.01.2020	01.01.2021	01.01.2022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46520" y="3291839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70103" y="0"/>
                </a:moveTo>
                <a:lnTo>
                  <a:pt x="0" y="0"/>
                </a:lnTo>
                <a:lnTo>
                  <a:pt x="0" y="70103"/>
                </a:lnTo>
                <a:lnTo>
                  <a:pt x="70103" y="70103"/>
                </a:lnTo>
                <a:lnTo>
                  <a:pt x="70103" y="0"/>
                </a:lnTo>
                <a:close/>
              </a:path>
            </a:pathLst>
          </a:custGeom>
          <a:solidFill>
            <a:srgbClr val="853D5E">
              <a:alpha val="61959"/>
            </a:srgbClr>
          </a:solidFill>
          <a:ln>
            <a:solidFill>
              <a:srgbClr val="853D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611433" y="3819784"/>
            <a:ext cx="801614" cy="432747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0"/>
              </a:spcBef>
            </a:pPr>
            <a:r>
              <a:rPr sz="9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Кредиты </a:t>
            </a:r>
            <a:r>
              <a:rPr sz="9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кредитных </a:t>
            </a:r>
            <a:r>
              <a:rPr sz="9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организаций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46520" y="393344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70103" y="0"/>
                </a:moveTo>
                <a:lnTo>
                  <a:pt x="0" y="0"/>
                </a:lnTo>
                <a:lnTo>
                  <a:pt x="0" y="70103"/>
                </a:lnTo>
                <a:lnTo>
                  <a:pt x="70103" y="70103"/>
                </a:lnTo>
                <a:lnTo>
                  <a:pt x="70103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618664" y="3207651"/>
            <a:ext cx="668020" cy="291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0"/>
              </a:spcBef>
            </a:pPr>
            <a:r>
              <a:rPr sz="9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Бю</a:t>
            </a:r>
            <a:r>
              <a:rPr sz="9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</a:t>
            </a:r>
            <a:r>
              <a:rPr sz="9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ж</a:t>
            </a:r>
            <a:r>
              <a:rPr sz="9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ет</a:t>
            </a:r>
            <a:r>
              <a:rPr sz="9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</a:t>
            </a:r>
            <a:r>
              <a:rPr sz="900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ы</a:t>
            </a:r>
            <a:r>
              <a:rPr sz="9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е  кредиты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36219" y="10171886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32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27152" y="522223"/>
            <a:ext cx="37649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 smtClean="0">
                <a:latin typeface="Century Gothic" panose="020B0502020202020204" pitchFamily="34" charset="0"/>
              </a:rPr>
              <a:t>Муниципальный долг города </a:t>
            </a:r>
            <a:r>
              <a:rPr lang="ru-RU" sz="2400" b="1" dirty="0" smtClean="0">
                <a:latin typeface="Century Gothic" panose="020B0502020202020204" pitchFamily="34" charset="0"/>
              </a:rPr>
              <a:t>Невинномысска</a:t>
            </a:r>
            <a:endParaRPr sz="2400" b="1" dirty="0">
              <a:latin typeface="Century Gothic" panose="020B0502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7152" y="4945760"/>
            <a:ext cx="336930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734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entury Gothic" panose="020B0502020202020204" pitchFamily="34" charset="0"/>
                <a:cs typeface="Calibri"/>
              </a:rPr>
              <a:t>С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учетом сформированных 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параметров 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объем муниципального</a:t>
            </a:r>
            <a:r>
              <a:rPr sz="12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долга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на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spc="-5" dirty="0" smtClean="0">
                <a:latin typeface="Century Gothic" panose="020B0502020202020204" pitchFamily="34" charset="0"/>
                <a:cs typeface="Calibri"/>
              </a:rPr>
              <a:t>01.01.202</a:t>
            </a: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2</a:t>
            </a:r>
            <a:r>
              <a:rPr sz="12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Calibri"/>
              </a:rPr>
              <a:t>прогнозируется в размере</a:t>
            </a:r>
            <a:r>
              <a:rPr sz="1200" spc="-2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309,4</a:t>
            </a:r>
            <a:r>
              <a:rPr sz="12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млн.</a:t>
            </a:r>
            <a:r>
              <a:rPr sz="12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Calibri"/>
              </a:rPr>
              <a:t>рублей.</a:t>
            </a:r>
            <a:r>
              <a:rPr sz="1200" spc="-15" dirty="0">
                <a:latin typeface="Century Gothic" panose="020B0502020202020204" pitchFamily="34" charset="0"/>
                <a:cs typeface="Calibri"/>
              </a:rPr>
              <a:t> </a:t>
            </a:r>
            <a:endParaRPr lang="ru-RU" sz="1200" spc="-15" dirty="0" smtClean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На 01.01.2023 310,6 млн. рублей, </a:t>
            </a:r>
          </a:p>
          <a:p>
            <a:pPr marL="12700" marR="5080">
              <a:lnSpc>
                <a:spcPct val="100000"/>
              </a:lnSpc>
            </a:pPr>
            <a:r>
              <a:rPr lang="ru-RU" sz="1200" dirty="0" smtClean="0">
                <a:latin typeface="Century Gothic" panose="020B0502020202020204" pitchFamily="34" charset="0"/>
                <a:cs typeface="Calibri"/>
              </a:rPr>
              <a:t>На 01.01.2024 293 млн. рублей.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CC0066"/>
                </a:solidFill>
                <a:latin typeface="Calibri"/>
                <a:cs typeface="Calibri"/>
              </a:rPr>
              <a:t>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76140" y="8397366"/>
            <a:ext cx="316674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Муниципальный</a:t>
            </a:r>
            <a:r>
              <a:rPr sz="1200" spc="-5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долг</a:t>
            </a:r>
            <a:r>
              <a:rPr sz="1200" spc="-3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-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это</a:t>
            </a:r>
            <a:r>
              <a:rPr sz="1200" spc="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обязательства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5080">
              <a:lnSpc>
                <a:spcPct val="100000"/>
              </a:lnSpc>
            </a:pP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муниципальных образований, возникающие из </a:t>
            </a:r>
            <a:r>
              <a:rPr sz="1200" spc="-28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муниципальных</a:t>
            </a:r>
            <a:r>
              <a:rPr sz="1200" spc="-4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заимствований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и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муниципальных</a:t>
            </a:r>
            <a:r>
              <a:rPr sz="1200" spc="-3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гарантий.</a:t>
            </a:r>
            <a:r>
              <a:rPr sz="1200" spc="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Муниципальные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27940">
              <a:lnSpc>
                <a:spcPct val="100000"/>
              </a:lnSpc>
            </a:pP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заимствования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могут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осуществляться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путем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привлечения банковских кредитов, бюджетных </a:t>
            </a:r>
            <a:r>
              <a:rPr sz="1200" spc="-28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кредитов,</a:t>
            </a:r>
            <a:r>
              <a:rPr sz="1200" spc="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выпуска</a:t>
            </a:r>
            <a:r>
              <a:rPr sz="1200" spc="-1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ценных</a:t>
            </a:r>
            <a:r>
              <a:rPr sz="1200" spc="-2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бумаг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pic>
        <p:nvPicPr>
          <p:cNvPr id="33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5462" y="8404859"/>
            <a:ext cx="332826" cy="402336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327152" y="7666001"/>
            <a:ext cx="3962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1028,4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6089" y="7472321"/>
            <a:ext cx="3962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1034,8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00060" y="7167619"/>
            <a:ext cx="3962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1053,8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19811" y="8496045"/>
            <a:ext cx="13074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8475" algn="l"/>
                <a:tab pos="985519" algn="l"/>
              </a:tabLst>
            </a:pPr>
            <a:r>
              <a:rPr lang="ru-RU" sz="1200" dirty="0" smtClean="0">
                <a:latin typeface="Calibri"/>
                <a:cs typeface="Calibri"/>
              </a:rPr>
              <a:t>2021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lang="ru-RU" sz="1200" dirty="0" smtClean="0">
                <a:latin typeface="Calibri"/>
                <a:cs typeface="Calibri"/>
              </a:rPr>
              <a:t>2022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lang="ru-RU" sz="1200" dirty="0" smtClean="0"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955292" y="7178040"/>
            <a:ext cx="320040" cy="70485"/>
          </a:xfrm>
          <a:custGeom>
            <a:avLst/>
            <a:gdLst/>
            <a:ahLst/>
            <a:cxnLst/>
            <a:rect l="l" t="t" r="r" b="b"/>
            <a:pathLst>
              <a:path w="320039" h="70484">
                <a:moveTo>
                  <a:pt x="320039" y="0"/>
                </a:moveTo>
                <a:lnTo>
                  <a:pt x="0" y="0"/>
                </a:lnTo>
                <a:lnTo>
                  <a:pt x="0" y="70104"/>
                </a:lnTo>
                <a:lnTo>
                  <a:pt x="320039" y="70104"/>
                </a:lnTo>
                <a:lnTo>
                  <a:pt x="32003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298573" y="7111364"/>
            <a:ext cx="1177290" cy="57400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0"/>
              </a:spcBef>
            </a:pPr>
            <a:r>
              <a:rPr sz="900" spc="-5" dirty="0">
                <a:latin typeface="Century Gothic" panose="020B0502020202020204" pitchFamily="34" charset="0"/>
                <a:cs typeface="Calibri"/>
              </a:rPr>
              <a:t>Налоговые</a:t>
            </a:r>
            <a:r>
              <a:rPr sz="9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9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нен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алоговые</a:t>
            </a:r>
            <a:r>
              <a:rPr sz="900" spc="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д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о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х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о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д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ы  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бюджета,</a:t>
            </a:r>
            <a:r>
              <a:rPr sz="9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млн.</a:t>
            </a:r>
            <a:r>
              <a:rPr sz="9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руб.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956054" y="7856981"/>
            <a:ext cx="320040" cy="100965"/>
            <a:chOff x="1956054" y="7856981"/>
            <a:chExt cx="320040" cy="100965"/>
          </a:xfrm>
        </p:grpSpPr>
        <p:sp>
          <p:nvSpPr>
            <p:cNvPr id="51" name="object 51"/>
            <p:cNvSpPr/>
            <p:nvPr/>
          </p:nvSpPr>
          <p:spPr>
            <a:xfrm>
              <a:off x="1956054" y="7907273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20039" y="0"/>
                  </a:lnTo>
                </a:path>
              </a:pathLst>
            </a:custGeom>
            <a:ln w="32004">
              <a:solidFill>
                <a:srgbClr val="99336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5782" y="7856981"/>
              <a:ext cx="100584" cy="10058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2298573" y="7805673"/>
            <a:ext cx="1362075" cy="7089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spc="-10" dirty="0">
                <a:latin typeface="Century Gothic" panose="020B0502020202020204" pitchFamily="34" charset="0"/>
                <a:cs typeface="Calibri"/>
              </a:rPr>
              <a:t>Отношение</a:t>
            </a:r>
            <a:endParaRPr sz="9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1499"/>
              </a:lnSpc>
              <a:spcBef>
                <a:spcPts val="5"/>
              </a:spcBef>
            </a:pPr>
            <a:r>
              <a:rPr sz="900" spc="-5" dirty="0">
                <a:latin typeface="Century Gothic" panose="020B0502020202020204" pitchFamily="34" charset="0"/>
                <a:cs typeface="Calibri"/>
              </a:rPr>
              <a:t>муниципального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долга</a:t>
            </a:r>
            <a:r>
              <a:rPr sz="9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к </a:t>
            </a:r>
            <a:r>
              <a:rPr sz="900" spc="-2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объему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налоговых</a:t>
            </a:r>
            <a:r>
              <a:rPr sz="9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9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неналоговых</a:t>
            </a:r>
            <a:r>
              <a:rPr sz="9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доходов</a:t>
            </a:r>
            <a:endParaRPr sz="9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latin typeface="Century Gothic" panose="020B0502020202020204" pitchFamily="34" charset="0"/>
                <a:cs typeface="Calibri"/>
              </a:rPr>
              <a:t>бюджета,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 %*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5614" y="8805417"/>
            <a:ext cx="3254299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*</a:t>
            </a:r>
            <a:r>
              <a:rPr sz="1000" spc="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- максимально</a:t>
            </a:r>
            <a:r>
              <a:rPr sz="1000" spc="3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допустимое</a:t>
            </a:r>
            <a:r>
              <a:rPr sz="1000" spc="2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значение</a:t>
            </a:r>
            <a:r>
              <a:rPr sz="1000" spc="4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в</a:t>
            </a:r>
            <a:r>
              <a:rPr sz="1000" spc="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соответствии </a:t>
            </a:r>
            <a:r>
              <a:rPr sz="1000" spc="-23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</a:t>
            </a:r>
            <a:r>
              <a:rPr sz="1000" spc="-1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бюджетным</a:t>
            </a:r>
            <a:r>
              <a:rPr sz="1000" spc="2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законодательством</a:t>
            </a:r>
            <a:r>
              <a:rPr sz="1000" spc="5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–</a:t>
            </a:r>
            <a:r>
              <a:rPr sz="10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100%</a:t>
            </a:r>
            <a:endParaRPr sz="10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57022" y="6505702"/>
            <a:ext cx="291846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entury Gothic" panose="020B0502020202020204" pitchFamily="34" charset="0"/>
                <a:cs typeface="Calibri"/>
              </a:rPr>
              <a:t>Доля</a:t>
            </a:r>
            <a:r>
              <a:rPr sz="11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муниципального долга</a:t>
            </a:r>
            <a:r>
              <a:rPr sz="1100" dirty="0">
                <a:latin typeface="Century Gothic" panose="020B0502020202020204" pitchFamily="34" charset="0"/>
                <a:cs typeface="Calibri"/>
              </a:rPr>
              <a:t> в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объеме </a:t>
            </a:r>
            <a:r>
              <a:rPr sz="11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налоговых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100" spc="-5" dirty="0">
                <a:latin typeface="Century Gothic" panose="020B0502020202020204" pitchFamily="34" charset="0"/>
                <a:cs typeface="Calibri"/>
              </a:rPr>
              <a:t>неналоговых доходов</a:t>
            </a:r>
            <a:r>
              <a:rPr sz="1100" spc="5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0" dirty="0">
                <a:latin typeface="Century Gothic" panose="020B0502020202020204" pitchFamily="34" charset="0"/>
                <a:cs typeface="Calibri"/>
              </a:rPr>
              <a:t>бюджета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87392" y="4909819"/>
            <a:ext cx="256159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320" marR="265430" indent="14605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Расходы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обслуживание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муниципального долга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(уплата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процентов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000" spc="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пользование</a:t>
            </a:r>
            <a:r>
              <a:rPr sz="1000" spc="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кредитами)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703725" y="5949074"/>
            <a:ext cx="1565275" cy="518795"/>
            <a:chOff x="4689347" y="5879591"/>
            <a:chExt cx="1565275" cy="518795"/>
          </a:xfrm>
        </p:grpSpPr>
        <p:sp>
          <p:nvSpPr>
            <p:cNvPr id="58" name="object 58"/>
            <p:cNvSpPr/>
            <p:nvPr/>
          </p:nvSpPr>
          <p:spPr>
            <a:xfrm>
              <a:off x="4689348" y="5879591"/>
              <a:ext cx="962025" cy="472440"/>
            </a:xfrm>
            <a:custGeom>
              <a:avLst/>
              <a:gdLst/>
              <a:ahLst/>
              <a:cxnLst/>
              <a:rect l="l" t="t" r="r" b="b"/>
              <a:pathLst>
                <a:path w="962025" h="472439">
                  <a:moveTo>
                    <a:pt x="359664" y="0"/>
                  </a:moveTo>
                  <a:lnTo>
                    <a:pt x="0" y="0"/>
                  </a:lnTo>
                  <a:lnTo>
                    <a:pt x="0" y="403225"/>
                  </a:lnTo>
                  <a:lnTo>
                    <a:pt x="0" y="472440"/>
                  </a:lnTo>
                  <a:lnTo>
                    <a:pt x="359664" y="472440"/>
                  </a:lnTo>
                  <a:lnTo>
                    <a:pt x="359664" y="403225"/>
                  </a:lnTo>
                  <a:lnTo>
                    <a:pt x="359664" y="0"/>
                  </a:lnTo>
                  <a:close/>
                </a:path>
                <a:path w="962025" h="472439">
                  <a:moveTo>
                    <a:pt x="961644" y="24384"/>
                  </a:moveTo>
                  <a:lnTo>
                    <a:pt x="603504" y="24384"/>
                  </a:lnTo>
                  <a:lnTo>
                    <a:pt x="603504" y="398653"/>
                  </a:lnTo>
                  <a:lnTo>
                    <a:pt x="603504" y="472440"/>
                  </a:lnTo>
                  <a:lnTo>
                    <a:pt x="961644" y="472440"/>
                  </a:lnTo>
                  <a:lnTo>
                    <a:pt x="961644" y="398653"/>
                  </a:lnTo>
                  <a:lnTo>
                    <a:pt x="961644" y="24384"/>
                  </a:lnTo>
                  <a:close/>
                </a:path>
              </a:pathLst>
            </a:custGeom>
            <a:solidFill>
              <a:srgbClr val="91D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920995" y="6329933"/>
              <a:ext cx="501650" cy="0"/>
            </a:xfrm>
            <a:custGeom>
              <a:avLst/>
              <a:gdLst/>
              <a:ahLst/>
              <a:cxnLst/>
              <a:rect l="l" t="t" r="r" b="b"/>
              <a:pathLst>
                <a:path w="501650">
                  <a:moveTo>
                    <a:pt x="0" y="0"/>
                  </a:moveTo>
                  <a:lnTo>
                    <a:pt x="501395" y="0"/>
                  </a:lnTo>
                </a:path>
              </a:pathLst>
            </a:custGeom>
            <a:ln w="35051">
              <a:solidFill>
                <a:srgbClr val="99336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894832" y="5914643"/>
              <a:ext cx="360045" cy="437515"/>
            </a:xfrm>
            <a:custGeom>
              <a:avLst/>
              <a:gdLst/>
              <a:ahLst/>
              <a:cxnLst/>
              <a:rect l="l" t="t" r="r" b="b"/>
              <a:pathLst>
                <a:path w="360045" h="437514">
                  <a:moveTo>
                    <a:pt x="359664" y="0"/>
                  </a:moveTo>
                  <a:lnTo>
                    <a:pt x="0" y="0"/>
                  </a:lnTo>
                  <a:lnTo>
                    <a:pt x="0" y="362077"/>
                  </a:lnTo>
                  <a:lnTo>
                    <a:pt x="0" y="437388"/>
                  </a:lnTo>
                  <a:lnTo>
                    <a:pt x="359664" y="437388"/>
                  </a:lnTo>
                  <a:lnTo>
                    <a:pt x="359664" y="362077"/>
                  </a:lnTo>
                  <a:lnTo>
                    <a:pt x="359664" y="0"/>
                  </a:lnTo>
                  <a:close/>
                </a:path>
              </a:pathLst>
            </a:custGeom>
            <a:solidFill>
              <a:srgbClr val="91D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522975" y="6329933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920" y="0"/>
                  </a:lnTo>
                </a:path>
              </a:pathLst>
            </a:custGeom>
            <a:ln w="35051">
              <a:solidFill>
                <a:srgbClr val="99336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820411" y="628281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100584" y="0"/>
                  </a:moveTo>
                  <a:lnTo>
                    <a:pt x="0" y="0"/>
                  </a:lnTo>
                  <a:lnTo>
                    <a:pt x="0" y="100584"/>
                  </a:lnTo>
                  <a:lnTo>
                    <a:pt x="100584" y="10058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820411" y="628281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100584"/>
                  </a:moveTo>
                  <a:lnTo>
                    <a:pt x="100584" y="100584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00584"/>
                  </a:lnTo>
                  <a:close/>
                </a:path>
              </a:pathLst>
            </a:custGeom>
            <a:ln w="28956">
              <a:solidFill>
                <a:srgbClr val="99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422391" y="627824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100584" y="0"/>
                  </a:moveTo>
                  <a:lnTo>
                    <a:pt x="0" y="0"/>
                  </a:lnTo>
                  <a:lnTo>
                    <a:pt x="0" y="100584"/>
                  </a:lnTo>
                  <a:lnTo>
                    <a:pt x="100584" y="10058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422391" y="627824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100584"/>
                  </a:moveTo>
                  <a:lnTo>
                    <a:pt x="100584" y="100584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00584"/>
                  </a:lnTo>
                  <a:close/>
                </a:path>
              </a:pathLst>
            </a:custGeom>
            <a:ln w="28956">
              <a:solidFill>
                <a:srgbClr val="99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025895" y="6276720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100584" y="0"/>
                  </a:moveTo>
                  <a:lnTo>
                    <a:pt x="0" y="0"/>
                  </a:lnTo>
                  <a:lnTo>
                    <a:pt x="0" y="100584"/>
                  </a:lnTo>
                  <a:lnTo>
                    <a:pt x="100584" y="10058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025895" y="6276720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100584"/>
                  </a:moveTo>
                  <a:lnTo>
                    <a:pt x="100584" y="100584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00584"/>
                  </a:lnTo>
                  <a:close/>
                </a:path>
              </a:pathLst>
            </a:custGeom>
            <a:ln w="28956">
              <a:solidFill>
                <a:srgbClr val="99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4745087" y="5699460"/>
            <a:ext cx="3962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21,2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800980" y="6043040"/>
            <a:ext cx="19685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1,0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292217" y="5718272"/>
            <a:ext cx="998855" cy="549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602615" algn="l"/>
              </a:tabLst>
            </a:pPr>
            <a:r>
              <a:rPr lang="ru-RU" sz="1575" b="1" baseline="5291" dirty="0" smtClean="0">
                <a:latin typeface="Calibri"/>
                <a:cs typeface="Calibri"/>
              </a:rPr>
              <a:t>17,1</a:t>
            </a:r>
            <a:r>
              <a:rPr sz="1575" b="1" baseline="5291" dirty="0">
                <a:latin typeface="Calibri"/>
                <a:cs typeface="Calibri"/>
              </a:rPr>
              <a:t>	</a:t>
            </a:r>
            <a:r>
              <a:rPr lang="ru-RU" sz="1050" b="1" dirty="0" smtClean="0">
                <a:latin typeface="Calibri"/>
                <a:cs typeface="Calibri"/>
              </a:rPr>
              <a:t>16,3</a:t>
            </a:r>
            <a:endParaRPr sz="10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 dirty="0">
              <a:latin typeface="Calibri"/>
              <a:cs typeface="Calibri"/>
            </a:endParaRPr>
          </a:p>
          <a:p>
            <a:pPr marL="59690" algn="ctr">
              <a:lnSpc>
                <a:spcPct val="100000"/>
              </a:lnSpc>
              <a:tabLst>
                <a:tab pos="662305" algn="l"/>
              </a:tabLst>
            </a:pPr>
            <a:r>
              <a:rPr lang="ru-RU" sz="1050" b="1" dirty="0" smtClean="0">
                <a:latin typeface="Calibri"/>
                <a:cs typeface="Calibri"/>
              </a:rPr>
              <a:t>1,5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lang="ru-RU" sz="1050" b="1" dirty="0" smtClean="0">
                <a:latin typeface="Calibri"/>
                <a:cs typeface="Calibri"/>
              </a:rPr>
              <a:t>1,4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485259" y="6335986"/>
            <a:ext cx="2614930" cy="64833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830"/>
              </a:spcBef>
              <a:tabLst>
                <a:tab pos="833119" algn="l"/>
                <a:tab pos="1436370" algn="l"/>
              </a:tabLst>
            </a:pPr>
            <a:r>
              <a:rPr lang="ru-RU" sz="1200" spc="-5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spc="-5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spc="-5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  <a:p>
            <a:pPr marL="12700" marR="5080">
              <a:lnSpc>
                <a:spcPct val="102200"/>
              </a:lnSpc>
              <a:spcBef>
                <a:spcPts val="520"/>
              </a:spcBef>
            </a:pPr>
            <a:r>
              <a:rPr sz="900" spc="-5" dirty="0">
                <a:latin typeface="Century Gothic" panose="020B0502020202020204" pitchFamily="34" charset="0"/>
                <a:cs typeface="Calibri"/>
              </a:rPr>
              <a:t>Объем</a:t>
            </a:r>
            <a:r>
              <a:rPr sz="9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расходов</a:t>
            </a:r>
            <a:r>
              <a:rPr sz="9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бюджета без</a:t>
            </a:r>
            <a:r>
              <a:rPr sz="9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учета расходов</a:t>
            </a:r>
            <a:r>
              <a:rPr sz="900" dirty="0">
                <a:latin typeface="Century Gothic" panose="020B0502020202020204" pitchFamily="34" charset="0"/>
                <a:cs typeface="Calibri"/>
              </a:rPr>
              <a:t> за</a:t>
            </a:r>
            <a:r>
              <a:rPr sz="9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счет </a:t>
            </a:r>
            <a:r>
              <a:rPr sz="900" spc="-19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субвенций,</a:t>
            </a:r>
            <a:r>
              <a:rPr sz="9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млн.</a:t>
            </a:r>
            <a:r>
              <a:rPr sz="9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900" spc="-5" dirty="0">
                <a:latin typeface="Century Gothic" panose="020B0502020202020204" pitchFamily="34" charset="0"/>
                <a:cs typeface="Calibri"/>
              </a:rPr>
              <a:t>руб.</a:t>
            </a: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142232" y="6743700"/>
            <a:ext cx="320040" cy="62865"/>
          </a:xfrm>
          <a:custGeom>
            <a:avLst/>
            <a:gdLst/>
            <a:ahLst/>
            <a:cxnLst/>
            <a:rect l="l" t="t" r="r" b="b"/>
            <a:pathLst>
              <a:path w="320039" h="62865">
                <a:moveTo>
                  <a:pt x="320039" y="0"/>
                </a:moveTo>
                <a:lnTo>
                  <a:pt x="0" y="0"/>
                </a:lnTo>
                <a:lnTo>
                  <a:pt x="0" y="62484"/>
                </a:lnTo>
                <a:lnTo>
                  <a:pt x="320039" y="62484"/>
                </a:lnTo>
                <a:lnTo>
                  <a:pt x="320039" y="0"/>
                </a:lnTo>
                <a:close/>
              </a:path>
            </a:pathLst>
          </a:custGeom>
          <a:solidFill>
            <a:srgbClr val="91D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69485" y="7149845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5">
                <a:moveTo>
                  <a:pt x="0" y="62484"/>
                </a:moveTo>
                <a:lnTo>
                  <a:pt x="62484" y="62484"/>
                </a:lnTo>
                <a:lnTo>
                  <a:pt x="62484" y="0"/>
                </a:lnTo>
                <a:lnTo>
                  <a:pt x="0" y="0"/>
                </a:lnTo>
                <a:lnTo>
                  <a:pt x="0" y="62484"/>
                </a:lnTo>
                <a:close/>
              </a:path>
            </a:pathLst>
          </a:custGeom>
          <a:ln w="28956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4128770" y="7087615"/>
            <a:ext cx="3116580" cy="966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heavy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   </a:t>
            </a:r>
            <a:r>
              <a:rPr sz="900" u="heavy" spc="80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 </a:t>
            </a:r>
            <a:r>
              <a:rPr sz="900" u="heavy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   </a:t>
            </a:r>
            <a:r>
              <a:rPr sz="900" u="heavy" spc="95" dirty="0">
                <a:uFill>
                  <a:solidFill>
                    <a:srgbClr val="9933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Отношение</a:t>
            </a:r>
            <a:r>
              <a:rPr sz="8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объема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расходов</a:t>
            </a:r>
            <a:r>
              <a:rPr sz="8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на</a:t>
            </a:r>
            <a:r>
              <a:rPr sz="8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обслуживание</a:t>
            </a:r>
            <a:endParaRPr sz="800" dirty="0">
              <a:latin typeface="Century Gothic" panose="020B0502020202020204" pitchFamily="34" charset="0"/>
              <a:cs typeface="Calibri"/>
            </a:endParaRPr>
          </a:p>
          <a:p>
            <a:pPr marL="368935" marR="5080">
              <a:lnSpc>
                <a:spcPct val="102200"/>
              </a:lnSpc>
            </a:pPr>
            <a:r>
              <a:rPr sz="800" spc="-5" dirty="0">
                <a:latin typeface="Century Gothic" panose="020B0502020202020204" pitchFamily="34" charset="0"/>
                <a:cs typeface="Calibri"/>
              </a:rPr>
              <a:t>муниципального</a:t>
            </a:r>
            <a:r>
              <a:rPr sz="8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долга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 к</a:t>
            </a:r>
            <a:r>
              <a:rPr sz="8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объему</a:t>
            </a:r>
            <a:r>
              <a:rPr sz="8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расходов бюджета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без </a:t>
            </a:r>
            <a:r>
              <a:rPr sz="800" spc="-18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учета</a:t>
            </a:r>
            <a:r>
              <a:rPr sz="8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расходов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8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8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spc="-5" dirty="0">
                <a:latin typeface="Century Gothic" panose="020B0502020202020204" pitchFamily="34" charset="0"/>
                <a:cs typeface="Calibri"/>
              </a:rPr>
              <a:t>субвенций,</a:t>
            </a:r>
            <a:r>
              <a:rPr sz="8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800" dirty="0">
                <a:latin typeface="Century Gothic" panose="020B0502020202020204" pitchFamily="34" charset="0"/>
                <a:cs typeface="Calibri"/>
              </a:rPr>
              <a:t>%*</a:t>
            </a:r>
          </a:p>
          <a:p>
            <a:pPr marL="22225" marR="105410">
              <a:lnSpc>
                <a:spcPct val="100000"/>
              </a:lnSpc>
              <a:spcBef>
                <a:spcPts val="755"/>
              </a:spcBef>
            </a:pP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*</a:t>
            </a:r>
            <a:r>
              <a:rPr sz="1000" spc="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- максимально</a:t>
            </a:r>
            <a:r>
              <a:rPr sz="1000" spc="3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допустимое</a:t>
            </a:r>
            <a:r>
              <a:rPr sz="1000" spc="2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значение</a:t>
            </a:r>
            <a:r>
              <a:rPr sz="1000" spc="4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в</a:t>
            </a:r>
            <a:r>
              <a:rPr sz="1000" spc="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соответствии </a:t>
            </a:r>
            <a:r>
              <a:rPr sz="1000" spc="-23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</a:t>
            </a:r>
            <a:r>
              <a:rPr sz="1000" spc="-1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бюджетным</a:t>
            </a:r>
            <a:r>
              <a:rPr sz="1000" spc="2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законодательством</a:t>
            </a:r>
            <a:r>
              <a:rPr sz="1000" spc="5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–</a:t>
            </a:r>
            <a:r>
              <a:rPr sz="1000" spc="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15%</a:t>
            </a:r>
            <a:endParaRPr sz="1000" dirty="0">
              <a:latin typeface="Century Gothic" panose="020B0502020202020204" pitchFamily="34" charset="0"/>
              <a:cs typeface="Franklin Gothic Book"/>
            </a:endParaRPr>
          </a:p>
        </p:txBody>
      </p:sp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val="1222257731"/>
              </p:ext>
            </p:extLst>
          </p:nvPr>
        </p:nvGraphicFramePr>
        <p:xfrm>
          <a:off x="47899" y="7085768"/>
          <a:ext cx="2322687" cy="2168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0" name="Блок-схема: узел 79"/>
          <p:cNvSpPr/>
          <p:nvPr/>
        </p:nvSpPr>
        <p:spPr>
          <a:xfrm>
            <a:off x="509026" y="8170065"/>
            <a:ext cx="154747" cy="12955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853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-793750" y="6043040"/>
            <a:ext cx="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96945" y="8229782"/>
            <a:ext cx="150368" cy="0"/>
          </a:xfrm>
          <a:prstGeom prst="line">
            <a:avLst/>
          </a:prstGeom>
          <a:ln>
            <a:solidFill>
              <a:srgbClr val="853D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1149715" y="8220635"/>
            <a:ext cx="155732" cy="15184"/>
          </a:xfrm>
          <a:prstGeom prst="line">
            <a:avLst/>
          </a:prstGeom>
          <a:ln>
            <a:solidFill>
              <a:srgbClr val="853D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1387823" y="8245195"/>
            <a:ext cx="131117" cy="8633"/>
          </a:xfrm>
          <a:prstGeom prst="line">
            <a:avLst/>
          </a:prstGeom>
          <a:ln>
            <a:solidFill>
              <a:srgbClr val="853D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915204" y="8227818"/>
            <a:ext cx="150368" cy="818"/>
          </a:xfrm>
          <a:prstGeom prst="line">
            <a:avLst/>
          </a:prstGeom>
          <a:ln>
            <a:solidFill>
              <a:srgbClr val="853D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Блок-схема: узел 80"/>
          <p:cNvSpPr/>
          <p:nvPr/>
        </p:nvSpPr>
        <p:spPr>
          <a:xfrm>
            <a:off x="1007425" y="8146407"/>
            <a:ext cx="142289" cy="13998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853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Блок-схема: узел 81"/>
          <p:cNvSpPr/>
          <p:nvPr/>
        </p:nvSpPr>
        <p:spPr>
          <a:xfrm>
            <a:off x="1493366" y="8206850"/>
            <a:ext cx="146945" cy="12871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853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object 68"/>
          <p:cNvSpPr txBox="1"/>
          <p:nvPr/>
        </p:nvSpPr>
        <p:spPr>
          <a:xfrm>
            <a:off x="469849" y="8012684"/>
            <a:ext cx="3962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30,1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00" name="object 68"/>
          <p:cNvSpPr txBox="1"/>
          <p:nvPr/>
        </p:nvSpPr>
        <p:spPr>
          <a:xfrm>
            <a:off x="937971" y="7936857"/>
            <a:ext cx="3962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30,0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01" name="object 68"/>
          <p:cNvSpPr txBox="1"/>
          <p:nvPr/>
        </p:nvSpPr>
        <p:spPr>
          <a:xfrm>
            <a:off x="1387602" y="7936857"/>
            <a:ext cx="39624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dirty="0" smtClean="0">
                <a:latin typeface="Calibri"/>
                <a:cs typeface="Calibri"/>
              </a:rPr>
              <a:t>27,8</a:t>
            </a:r>
            <a:endParaRPr sz="1050" dirty="0">
              <a:latin typeface="Calibri"/>
              <a:cs typeface="Calibri"/>
            </a:endParaRPr>
          </a:p>
        </p:txBody>
      </p:sp>
      <p:graphicFrame>
        <p:nvGraphicFramePr>
          <p:cNvPr id="102" name="Диаграмма 101"/>
          <p:cNvGraphicFramePr/>
          <p:nvPr>
            <p:extLst>
              <p:ext uri="{D42A27DB-BD31-4B8C-83A1-F6EECF244321}">
                <p14:modId xmlns:p14="http://schemas.microsoft.com/office/powerpoint/2010/main" val="1931606986"/>
              </p:ext>
            </p:extLst>
          </p:nvPr>
        </p:nvGraphicFramePr>
        <p:xfrm>
          <a:off x="459241" y="3001972"/>
          <a:ext cx="5687355" cy="1639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3" name="object 8"/>
          <p:cNvSpPr txBox="1"/>
          <p:nvPr/>
        </p:nvSpPr>
        <p:spPr>
          <a:xfrm>
            <a:off x="4865856" y="3286529"/>
            <a:ext cx="42672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latin typeface="Calibri"/>
                <a:cs typeface="Calibri"/>
              </a:rPr>
              <a:t>280,0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4" name="object 8"/>
          <p:cNvSpPr txBox="1"/>
          <p:nvPr/>
        </p:nvSpPr>
        <p:spPr>
          <a:xfrm>
            <a:off x="5802486" y="3130498"/>
            <a:ext cx="42672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latin typeface="Calibri"/>
                <a:cs typeface="Calibri"/>
              </a:rPr>
              <a:t>309,4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5" name="object 3"/>
          <p:cNvSpPr txBox="1"/>
          <p:nvPr/>
        </p:nvSpPr>
        <p:spPr>
          <a:xfrm>
            <a:off x="688629" y="3156761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Calibri"/>
                <a:cs typeface="Calibri"/>
              </a:rPr>
              <a:t>24,6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6" name="object 3"/>
          <p:cNvSpPr txBox="1"/>
          <p:nvPr/>
        </p:nvSpPr>
        <p:spPr>
          <a:xfrm>
            <a:off x="1380083" y="3309459"/>
            <a:ext cx="4267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Calibri"/>
                <a:cs typeface="Calibri"/>
              </a:rPr>
              <a:t>12,3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7" name="object 3"/>
          <p:cNvSpPr txBox="1"/>
          <p:nvPr/>
        </p:nvSpPr>
        <p:spPr>
          <a:xfrm>
            <a:off x="2061972" y="3353396"/>
            <a:ext cx="4267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Calibri"/>
                <a:cs typeface="Calibri"/>
              </a:rPr>
              <a:t>51,5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8" name="object 3"/>
          <p:cNvSpPr txBox="1"/>
          <p:nvPr/>
        </p:nvSpPr>
        <p:spPr>
          <a:xfrm>
            <a:off x="2850834" y="3387379"/>
            <a:ext cx="4267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Calibri"/>
                <a:cs typeface="Calibri"/>
              </a:rPr>
              <a:t>31,0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9" name="object 3"/>
          <p:cNvSpPr txBox="1"/>
          <p:nvPr/>
        </p:nvSpPr>
        <p:spPr>
          <a:xfrm>
            <a:off x="3943349" y="3319070"/>
            <a:ext cx="4267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Calibri"/>
                <a:cs typeface="Calibri"/>
              </a:rPr>
              <a:t>15,5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0" name="object 3"/>
          <p:cNvSpPr txBox="1"/>
          <p:nvPr/>
        </p:nvSpPr>
        <p:spPr>
          <a:xfrm>
            <a:off x="685969" y="3607374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382,9</a:t>
            </a:r>
            <a:endParaRPr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1" name="object 3"/>
          <p:cNvSpPr txBox="1"/>
          <p:nvPr/>
        </p:nvSpPr>
        <p:spPr>
          <a:xfrm>
            <a:off x="1364208" y="3770593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312,7</a:t>
            </a:r>
            <a:endParaRPr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2" name="object 3"/>
          <p:cNvSpPr txBox="1"/>
          <p:nvPr/>
        </p:nvSpPr>
        <p:spPr>
          <a:xfrm>
            <a:off x="2001443" y="3839692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273,4</a:t>
            </a:r>
            <a:endParaRPr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3" name="object 3"/>
          <p:cNvSpPr txBox="1"/>
          <p:nvPr/>
        </p:nvSpPr>
        <p:spPr>
          <a:xfrm>
            <a:off x="3862832" y="3813869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324,5</a:t>
            </a:r>
            <a:endParaRPr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4" name="object 3"/>
          <p:cNvSpPr txBox="1"/>
          <p:nvPr/>
        </p:nvSpPr>
        <p:spPr>
          <a:xfrm>
            <a:off x="2746935" y="3845915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279,0</a:t>
            </a:r>
            <a:endParaRPr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5" name="object 3"/>
          <p:cNvSpPr txBox="1"/>
          <p:nvPr/>
        </p:nvSpPr>
        <p:spPr>
          <a:xfrm>
            <a:off x="4912092" y="3823544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280,0</a:t>
            </a:r>
            <a:endParaRPr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6" name="object 3"/>
          <p:cNvSpPr txBox="1"/>
          <p:nvPr/>
        </p:nvSpPr>
        <p:spPr>
          <a:xfrm>
            <a:off x="5713804" y="3907559"/>
            <a:ext cx="4584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309,4</a:t>
            </a:r>
            <a:endParaRPr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09435"/>
            <a:ext cx="7556499" cy="11839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729" y="6106458"/>
            <a:ext cx="1054608" cy="87477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95793" y="5448265"/>
            <a:ext cx="6597688" cy="1316386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endParaRPr sz="1400" dirty="0">
              <a:latin typeface="Calibri"/>
              <a:cs typeface="Calibri"/>
            </a:endParaRPr>
          </a:p>
          <a:p>
            <a:pPr marL="1101090" marR="5080">
              <a:lnSpc>
                <a:spcPct val="100000"/>
              </a:lnSpc>
              <a:spcBef>
                <a:spcPts val="865"/>
              </a:spcBef>
            </a:pPr>
            <a:r>
              <a:rPr lang="ru-RU" sz="1400" spc="-25" dirty="0" smtClean="0">
                <a:latin typeface="Calibri"/>
                <a:cs typeface="Calibri"/>
              </a:rPr>
              <a:t>Так, бюджет для граждан города Невинномысска на 2020 и на плановый период 2021 и 2022 годов отмечен конкурсной комиссией за творческий подход и полноту отражения информации. Проект признан победителем по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2815" y="6552572"/>
            <a:ext cx="55784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1250" algn="l"/>
                <a:tab pos="2361565" algn="l"/>
                <a:tab pos="2618740" algn="l"/>
                <a:tab pos="3151505" algn="l"/>
                <a:tab pos="3651250" algn="l"/>
                <a:tab pos="4509135" algn="l"/>
                <a:tab pos="5377815" algn="l"/>
              </a:tabLst>
            </a:pPr>
            <a:r>
              <a:rPr sz="1400" spc="-10" dirty="0">
                <a:latin typeface="Calibri"/>
                <a:cs typeface="Calibri"/>
              </a:rPr>
              <a:t>р</a:t>
            </a:r>
            <a:r>
              <a:rPr sz="1400" dirty="0">
                <a:latin typeface="Calibri"/>
                <a:cs typeface="Calibri"/>
              </a:rPr>
              <a:t>е</a:t>
            </a:r>
            <a:r>
              <a:rPr sz="1400" spc="-10" dirty="0">
                <a:latin typeface="Calibri"/>
                <a:cs typeface="Calibri"/>
              </a:rPr>
              <a:t>з</a:t>
            </a:r>
            <a:r>
              <a:rPr sz="1400" spc="-50" dirty="0">
                <a:latin typeface="Calibri"/>
                <a:cs typeface="Calibri"/>
              </a:rPr>
              <a:t>у</a:t>
            </a:r>
            <a:r>
              <a:rPr sz="1400" spc="-5" dirty="0">
                <a:latin typeface="Calibri"/>
                <a:cs typeface="Calibri"/>
              </a:rPr>
              <a:t>л</a:t>
            </a:r>
            <a:r>
              <a:rPr sz="1400" spc="-60" dirty="0">
                <a:latin typeface="Calibri"/>
                <a:cs typeface="Calibri"/>
              </a:rPr>
              <a:t>ь</a:t>
            </a:r>
            <a:r>
              <a:rPr sz="1400" spc="-5" dirty="0">
                <a:latin typeface="Calibri"/>
                <a:cs typeface="Calibri"/>
              </a:rPr>
              <a:t>та</a:t>
            </a:r>
            <a:r>
              <a:rPr sz="1400" spc="-10" dirty="0">
                <a:latin typeface="Calibri"/>
                <a:cs typeface="Calibri"/>
              </a:rPr>
              <a:t>т</a:t>
            </a:r>
            <a:r>
              <a:rPr sz="1400" dirty="0">
                <a:latin typeface="Calibri"/>
                <a:cs typeface="Calibri"/>
              </a:rPr>
              <a:t>ам	п</a:t>
            </a:r>
            <a:r>
              <a:rPr sz="1400" spc="-5" dirty="0">
                <a:latin typeface="Calibri"/>
                <a:cs typeface="Calibri"/>
              </a:rPr>
              <a:t>ров</a:t>
            </a:r>
            <a:r>
              <a:rPr sz="1400" spc="-25" dirty="0">
                <a:latin typeface="Calibri"/>
                <a:cs typeface="Calibri"/>
              </a:rPr>
              <a:t>е</a:t>
            </a:r>
            <a:r>
              <a:rPr sz="1400" spc="-20" dirty="0">
                <a:latin typeface="Calibri"/>
                <a:cs typeface="Calibri"/>
              </a:rPr>
              <a:t>д</a:t>
            </a:r>
            <a:r>
              <a:rPr sz="1400" dirty="0">
                <a:latin typeface="Calibri"/>
                <a:cs typeface="Calibri"/>
              </a:rPr>
              <a:t>ен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spc="-5" dirty="0">
                <a:latin typeface="Calibri"/>
                <a:cs typeface="Calibri"/>
              </a:rPr>
              <a:t>о</a:t>
            </a:r>
            <a:r>
              <a:rPr sz="1400" spc="-15" dirty="0">
                <a:latin typeface="Calibri"/>
                <a:cs typeface="Calibri"/>
              </a:rPr>
              <a:t>г</a:t>
            </a:r>
            <a:r>
              <a:rPr sz="1400" dirty="0">
                <a:latin typeface="Calibri"/>
                <a:cs typeface="Calibri"/>
              </a:rPr>
              <a:t>о	в	</a:t>
            </a:r>
            <a:r>
              <a:rPr lang="ru-RU" sz="1400" spc="-5" dirty="0" smtClean="0">
                <a:latin typeface="Calibri"/>
                <a:cs typeface="Calibri"/>
              </a:rPr>
              <a:t>2020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0" dirty="0">
                <a:latin typeface="Calibri"/>
                <a:cs typeface="Calibri"/>
              </a:rPr>
              <a:t>г</a:t>
            </a:r>
            <a:r>
              <a:rPr sz="1400" spc="-35" dirty="0">
                <a:latin typeface="Calibri"/>
                <a:cs typeface="Calibri"/>
              </a:rPr>
              <a:t>о</a:t>
            </a:r>
            <a:r>
              <a:rPr sz="1400" spc="-20" dirty="0">
                <a:latin typeface="Calibri"/>
                <a:cs typeface="Calibri"/>
              </a:rPr>
              <a:t>д</a:t>
            </a:r>
            <a:r>
              <a:rPr sz="1400" dirty="0">
                <a:latin typeface="Calibri"/>
                <a:cs typeface="Calibri"/>
              </a:rPr>
              <a:t>у	</a:t>
            </a:r>
            <a:r>
              <a:rPr sz="1400" spc="-30" dirty="0">
                <a:latin typeface="Calibri"/>
                <a:cs typeface="Calibri"/>
              </a:rPr>
              <a:t>к</a:t>
            </a:r>
            <a:r>
              <a:rPr sz="1400" spc="-5" dirty="0">
                <a:latin typeface="Calibri"/>
                <a:cs typeface="Calibri"/>
              </a:rPr>
              <a:t>о</a:t>
            </a:r>
            <a:r>
              <a:rPr sz="1400" spc="5" dirty="0">
                <a:latin typeface="Calibri"/>
                <a:cs typeface="Calibri"/>
              </a:rPr>
              <a:t>н</a:t>
            </a:r>
            <a:r>
              <a:rPr sz="1400" dirty="0">
                <a:latin typeface="Calibri"/>
                <a:cs typeface="Calibri"/>
              </a:rPr>
              <a:t>ку</a:t>
            </a:r>
            <a:r>
              <a:rPr sz="1400" spc="-10" dirty="0">
                <a:latin typeface="Calibri"/>
                <a:cs typeface="Calibri"/>
              </a:rPr>
              <a:t>рс</a:t>
            </a:r>
            <a:r>
              <a:rPr sz="1400" dirty="0">
                <a:latin typeface="Calibri"/>
                <a:cs typeface="Calibri"/>
              </a:rPr>
              <a:t>а	п</a:t>
            </a:r>
            <a:r>
              <a:rPr sz="1400" spc="-5" dirty="0">
                <a:latin typeface="Calibri"/>
                <a:cs typeface="Calibri"/>
              </a:rPr>
              <a:t>роек</a:t>
            </a:r>
            <a:r>
              <a:rPr sz="1400" spc="-20" dirty="0">
                <a:latin typeface="Calibri"/>
                <a:cs typeface="Calibri"/>
              </a:rPr>
              <a:t>т</a:t>
            </a:r>
            <a:r>
              <a:rPr sz="1400" spc="-5" dirty="0">
                <a:latin typeface="Calibri"/>
                <a:cs typeface="Calibri"/>
              </a:rPr>
              <a:t>о</a:t>
            </a:r>
            <a:r>
              <a:rPr sz="1400" dirty="0">
                <a:latin typeface="Calibri"/>
                <a:cs typeface="Calibri"/>
              </a:rPr>
              <a:t>в	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845849" y="6764965"/>
            <a:ext cx="2425606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53795" algn="l"/>
              </a:tabLst>
            </a:pPr>
            <a:r>
              <a:rPr sz="1400" spc="-5" dirty="0">
                <a:latin typeface="Calibri"/>
                <a:cs typeface="Calibri"/>
              </a:rPr>
              <a:t>образований	</a:t>
            </a:r>
            <a:r>
              <a:rPr lang="ru-RU" sz="1400" spc="-10" dirty="0" smtClean="0">
                <a:latin typeface="Calibri"/>
                <a:cs typeface="Calibri"/>
              </a:rPr>
              <a:t>Ставропольского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5793" y="6762558"/>
            <a:ext cx="464312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09345">
              <a:lnSpc>
                <a:spcPct val="100000"/>
              </a:lnSpc>
              <a:spcBef>
                <a:spcPts val="105"/>
              </a:spcBef>
              <a:tabLst>
                <a:tab pos="2438400" algn="l"/>
                <a:tab pos="3359150" algn="l"/>
              </a:tabLst>
            </a:pPr>
            <a:r>
              <a:rPr lang="ru-RU" sz="1400" spc="-10" dirty="0" smtClean="0">
                <a:latin typeface="Calibri"/>
                <a:cs typeface="Calibri"/>
              </a:rPr>
              <a:t>по представлению бюджетов</a:t>
            </a:r>
            <a:r>
              <a:rPr sz="1400" spc="-10" dirty="0">
                <a:latin typeface="Calibri"/>
                <a:cs typeface="Calibri"/>
              </a:rPr>
              <a:t>	</a:t>
            </a:r>
            <a:r>
              <a:rPr sz="1400" dirty="0">
                <a:latin typeface="Calibri"/>
                <a:cs typeface="Calibri"/>
              </a:rPr>
              <a:t>муниципальных</a:t>
            </a:r>
          </a:p>
          <a:p>
            <a:pPr marL="1109345">
              <a:lnSpc>
                <a:spcPct val="100000"/>
              </a:lnSpc>
            </a:pPr>
            <a:r>
              <a:rPr lang="ru-RU" sz="1400" spc="-10" dirty="0" smtClean="0">
                <a:latin typeface="Calibri"/>
                <a:cs typeface="Calibri"/>
              </a:rPr>
              <a:t>края</a:t>
            </a:r>
            <a:r>
              <a:rPr sz="1400" spc="-10" dirty="0" smtClean="0">
                <a:latin typeface="Calibri"/>
                <a:cs typeface="Calibri"/>
              </a:rPr>
              <a:t> </a:t>
            </a:r>
            <a:r>
              <a:rPr lang="ru-RU" sz="1400" dirty="0" smtClean="0">
                <a:latin typeface="Calibri"/>
                <a:cs typeface="Calibri"/>
              </a:rPr>
              <a:t>в доступной </a:t>
            </a:r>
            <a:r>
              <a:rPr lang="ru-RU" sz="1400" spc="-5" dirty="0" smtClean="0">
                <a:latin typeface="Calibri"/>
                <a:cs typeface="Calibri"/>
              </a:rPr>
              <a:t>для</a:t>
            </a:r>
            <a:r>
              <a:rPr sz="1400" spc="-10" dirty="0" smtClean="0">
                <a:latin typeface="Calibri"/>
                <a:cs typeface="Calibri"/>
              </a:rPr>
              <a:t> </a:t>
            </a:r>
            <a:r>
              <a:rPr lang="ru-RU" sz="1400" spc="-5" dirty="0" smtClean="0">
                <a:latin typeface="Calibri"/>
                <a:cs typeface="Calibri"/>
              </a:rPr>
              <a:t>граждан</a:t>
            </a:r>
            <a:r>
              <a:rPr sz="1400" spc="10" dirty="0" smtClean="0">
                <a:latin typeface="Calibri"/>
                <a:cs typeface="Calibri"/>
              </a:rPr>
              <a:t> </a:t>
            </a:r>
            <a:r>
              <a:rPr lang="ru-RU" sz="1400" dirty="0" smtClean="0">
                <a:latin typeface="Calibri"/>
                <a:cs typeface="Calibri"/>
              </a:rPr>
              <a:t>форме</a:t>
            </a:r>
            <a:r>
              <a:rPr sz="1400" dirty="0" smtClean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9823" y="145052"/>
            <a:ext cx="6705518" cy="59452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 smtClean="0">
                <a:latin typeface="Century Gothic" panose="020B0502020202020204" pitchFamily="34" charset="0"/>
                <a:cs typeface="Segoe UI"/>
              </a:rPr>
              <a:t>Открытость бюджетных данных,</a:t>
            </a:r>
          </a:p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 smtClean="0">
                <a:latin typeface="Century Gothic" panose="020B0502020202020204" pitchFamily="34" charset="0"/>
                <a:cs typeface="Segoe UI"/>
              </a:rPr>
              <a:t>участие в конкурсах</a:t>
            </a:r>
            <a:endParaRPr lang="ru-RU" sz="2000" dirty="0">
              <a:latin typeface="Century Gothic" panose="020B0502020202020204" pitchFamily="34" charset="0"/>
              <a:cs typeface="Segoe UI"/>
            </a:endParaRPr>
          </a:p>
          <a:p>
            <a:pPr marL="34925">
              <a:lnSpc>
                <a:spcPct val="100000"/>
              </a:lnSpc>
            </a:pPr>
            <a:endParaRPr lang="ru-RU" sz="2000" spc="-5" dirty="0" smtClean="0">
              <a:latin typeface="Century Gothic" panose="020B0502020202020204" pitchFamily="34" charset="0"/>
              <a:cs typeface="Segoe UI"/>
            </a:endParaRPr>
          </a:p>
          <a:p>
            <a:pPr marL="34925" algn="just">
              <a:lnSpc>
                <a:spcPct val="100000"/>
              </a:lnSpc>
            </a:pPr>
            <a:r>
              <a:rPr lang="ru-RU" sz="1400" spc="-5" dirty="0" smtClean="0">
                <a:latin typeface="Calibri"/>
                <a:cs typeface="Calibri"/>
              </a:rPr>
              <a:t>Вся информация о бюджете города Невинномысска размещается на официальном сайте администрации города Невинномысска</a:t>
            </a:r>
            <a:r>
              <a:rPr sz="1400" spc="-10" dirty="0" smtClean="0">
                <a:latin typeface="Calibri"/>
                <a:cs typeface="Calibri"/>
              </a:rPr>
              <a:t> </a:t>
            </a:r>
            <a:r>
              <a:rPr sz="1400" spc="-5" dirty="0" smtClean="0">
                <a:latin typeface="Calibri"/>
                <a:cs typeface="Calibri"/>
              </a:rPr>
              <a:t> </a:t>
            </a:r>
            <a:r>
              <a:rPr sz="1400" u="sng" spc="-10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www.</a:t>
            </a:r>
            <a:r>
              <a:rPr lang="en-US" sz="1400" u="sng" spc="-10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nevadm</a:t>
            </a:r>
            <a:r>
              <a:rPr sz="1400" u="sng" spc="-10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.ru</a:t>
            </a:r>
            <a:r>
              <a:rPr sz="1400" spc="-5" dirty="0" smtClean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lang="ru-RU" sz="1400" spc="-5" dirty="0" smtClean="0">
                <a:latin typeface="Calibri"/>
                <a:cs typeface="Calibri"/>
              </a:rPr>
              <a:t>в разделе «Финансовое управление администрации города Невинномысска»</a:t>
            </a:r>
            <a:r>
              <a:rPr sz="1400" dirty="0" smtClean="0">
                <a:latin typeface="Calibri"/>
                <a:cs typeface="Calibri"/>
              </a:rPr>
              <a:t> -</a:t>
            </a:r>
            <a:r>
              <a:rPr sz="1400" spc="5" dirty="0" smtClean="0">
                <a:latin typeface="Calibri"/>
                <a:cs typeface="Calibri"/>
              </a:rPr>
              <a:t> </a:t>
            </a:r>
            <a:r>
              <a:rPr sz="1400" dirty="0" smtClean="0">
                <a:latin typeface="Calibri"/>
                <a:cs typeface="Calibri"/>
              </a:rPr>
              <a:t>«</a:t>
            </a:r>
            <a:r>
              <a:rPr lang="ru-RU" sz="1400" dirty="0" smtClean="0">
                <a:latin typeface="Calibri"/>
                <a:cs typeface="Calibri"/>
              </a:rPr>
              <a:t>Бюджет для граждан»</a:t>
            </a:r>
            <a:r>
              <a:rPr sz="1400" dirty="0" smtClean="0">
                <a:latin typeface="Calibri"/>
                <a:cs typeface="Calibri"/>
              </a:rPr>
              <a:t>.</a:t>
            </a:r>
          </a:p>
          <a:p>
            <a:pPr marL="12700" marR="1036955" algn="just" defTabSz="1106488">
              <a:lnSpc>
                <a:spcPct val="100000"/>
              </a:lnSpc>
              <a:spcBef>
                <a:spcPts val="770"/>
              </a:spcBef>
              <a:tabLst>
                <a:tab pos="6640513" algn="l"/>
              </a:tabLst>
            </a:pPr>
            <a:r>
              <a:rPr lang="ru-RU" sz="1400" spc="-10" dirty="0" smtClean="0">
                <a:latin typeface="Calibri"/>
                <a:cs typeface="Calibri"/>
              </a:rPr>
              <a:t>Жители города Невинномысска могут принять непосредственное участие в обсуждении главного финансового документа города при проведении публичных слушаний, проводимых ежегодно по проекту бюджета города на </a:t>
            </a:r>
            <a:endParaRPr sz="1400" dirty="0">
              <a:latin typeface="Calibri"/>
              <a:cs typeface="Calibri"/>
            </a:endParaRPr>
          </a:p>
          <a:p>
            <a:pPr marL="1092200" marR="5080" algn="just">
              <a:lnSpc>
                <a:spcPct val="100000"/>
              </a:lnSpc>
              <a:spcBef>
                <a:spcPts val="385"/>
              </a:spcBef>
            </a:pPr>
            <a:r>
              <a:rPr lang="ru-RU" sz="1400" spc="-5" dirty="0" smtClean="0">
                <a:latin typeface="Calibri"/>
                <a:cs typeface="Calibri"/>
              </a:rPr>
              <a:t>Публичные слушания</a:t>
            </a:r>
            <a:r>
              <a:rPr sz="1400" dirty="0" smtClean="0">
                <a:latin typeface="Calibri"/>
                <a:cs typeface="Calibri"/>
              </a:rPr>
              <a:t> </a:t>
            </a:r>
            <a:r>
              <a:rPr lang="ru-RU" sz="1400" dirty="0" smtClean="0">
                <a:latin typeface="Calibri"/>
                <a:cs typeface="Calibri"/>
              </a:rPr>
              <a:t>в городе Невинномысске</a:t>
            </a:r>
            <a:r>
              <a:rPr sz="1400" dirty="0" smtClean="0">
                <a:latin typeface="Calibri"/>
                <a:cs typeface="Calibri"/>
              </a:rPr>
              <a:t> </a:t>
            </a:r>
            <a:r>
              <a:rPr lang="ru-RU" sz="1400" spc="-10" dirty="0" smtClean="0">
                <a:latin typeface="Calibri"/>
                <a:cs typeface="Calibri"/>
              </a:rPr>
              <a:t>проводятся в соответствии с решением Думы города</a:t>
            </a:r>
            <a:r>
              <a:rPr sz="1400" spc="-10" dirty="0" smtClean="0">
                <a:latin typeface="Calibri"/>
                <a:cs typeface="Calibri"/>
              </a:rPr>
              <a:t> </a:t>
            </a:r>
            <a:r>
              <a:rPr lang="ru-RU" sz="1400" spc="-10" dirty="0" smtClean="0">
                <a:latin typeface="Calibri"/>
                <a:cs typeface="Calibri"/>
              </a:rPr>
              <a:t>Невинномысска </a:t>
            </a:r>
            <a:r>
              <a:rPr lang="ru-RU" sz="1400" spc="-5" dirty="0" smtClean="0">
                <a:latin typeface="Calibri"/>
                <a:cs typeface="Calibri"/>
              </a:rPr>
              <a:t>от 27.06.2018 № 279-33</a:t>
            </a:r>
            <a:r>
              <a:rPr sz="1400" spc="-5" dirty="0" smtClean="0">
                <a:latin typeface="Calibri"/>
                <a:cs typeface="Calibri"/>
              </a:rPr>
              <a:t> </a:t>
            </a:r>
            <a:r>
              <a:rPr lang="ru-RU" sz="1400" dirty="0" smtClean="0">
                <a:latin typeface="Calibri"/>
                <a:cs typeface="Calibri"/>
              </a:rPr>
              <a:t>«Об утверждении Положения о порядке организации и проведения публичных слушаний на территории города Невинномысска»</a:t>
            </a:r>
            <a:r>
              <a:rPr sz="1400" spc="-5" dirty="0" smtClean="0">
                <a:latin typeface="Calibri"/>
                <a:cs typeface="Calibri"/>
              </a:rPr>
              <a:t>. </a:t>
            </a:r>
            <a:r>
              <a:rPr sz="1400" dirty="0">
                <a:latin typeface="Calibri"/>
                <a:cs typeface="Calibri"/>
              </a:rPr>
              <a:t>Информационное </a:t>
            </a:r>
            <a:r>
              <a:rPr sz="1400" spc="-5" dirty="0">
                <a:latin typeface="Calibri"/>
                <a:cs typeface="Calibri"/>
              </a:rPr>
              <a:t>сообщение </a:t>
            </a:r>
            <a:r>
              <a:rPr sz="1400" dirty="0">
                <a:latin typeface="Calibri"/>
                <a:cs typeface="Calibri"/>
              </a:rPr>
              <a:t>о </a:t>
            </a:r>
            <a:r>
              <a:rPr sz="1400" spc="-5" dirty="0">
                <a:latin typeface="Calibri"/>
                <a:cs typeface="Calibri"/>
              </a:rPr>
              <a:t>дате, </a:t>
            </a:r>
            <a:r>
              <a:rPr sz="1400" dirty="0">
                <a:latin typeface="Calibri"/>
                <a:cs typeface="Calibri"/>
              </a:rPr>
              <a:t>времени и </a:t>
            </a:r>
            <a:r>
              <a:rPr sz="1400" spc="-5" dirty="0">
                <a:latin typeface="Calibri"/>
                <a:cs typeface="Calibri"/>
              </a:rPr>
              <a:t>месте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проведения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публичных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слушаний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публикуется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lang="ru-RU" sz="1400" spc="-5" dirty="0" smtClean="0">
                <a:latin typeface="Calibri"/>
                <a:cs typeface="Calibri"/>
              </a:rPr>
              <a:t>газете</a:t>
            </a:r>
            <a:r>
              <a:rPr sz="1400" dirty="0" smtClean="0">
                <a:latin typeface="Calibri"/>
                <a:cs typeface="Calibri"/>
              </a:rPr>
              <a:t> </a:t>
            </a:r>
            <a:r>
              <a:rPr lang="ru-RU" sz="1400" spc="-5" dirty="0" smtClean="0">
                <a:latin typeface="Calibri"/>
                <a:cs typeface="Calibri"/>
              </a:rPr>
              <a:t>«Невинномысский рабочий» </a:t>
            </a:r>
            <a:r>
              <a:rPr sz="1400" dirty="0" smtClean="0">
                <a:latin typeface="Calibri"/>
                <a:cs typeface="Calibri"/>
              </a:rPr>
              <a:t>и</a:t>
            </a:r>
            <a:r>
              <a:rPr sz="1400" spc="5" dirty="0" smtClean="0">
                <a:latin typeface="Calibri"/>
                <a:cs typeface="Calibri"/>
              </a:rPr>
              <a:t> </a:t>
            </a:r>
            <a:r>
              <a:rPr lang="ru-RU" sz="1400" spc="5" dirty="0" smtClean="0">
                <a:latin typeface="Calibri"/>
                <a:cs typeface="Calibri"/>
              </a:rPr>
              <a:t>на</a:t>
            </a:r>
            <a:r>
              <a:rPr sz="1400" spc="10" dirty="0" smtClean="0">
                <a:latin typeface="Calibri"/>
                <a:cs typeface="Calibri"/>
              </a:rPr>
              <a:t> </a:t>
            </a:r>
            <a:r>
              <a:rPr lang="ru-RU" sz="1400" spc="-5" dirty="0" smtClean="0">
                <a:latin typeface="Calibri"/>
                <a:cs typeface="Calibri"/>
              </a:rPr>
              <a:t>официальном сайте</a:t>
            </a:r>
            <a:r>
              <a:rPr sz="1400" spc="-5" dirty="0" smtClean="0">
                <a:latin typeface="Calibri"/>
                <a:cs typeface="Calibri"/>
              </a:rPr>
              <a:t> </a:t>
            </a:r>
            <a:r>
              <a:rPr sz="1400" dirty="0" smtClean="0">
                <a:latin typeface="Calibri"/>
                <a:cs typeface="Calibri"/>
              </a:rPr>
              <a:t> </a:t>
            </a:r>
            <a:r>
              <a:rPr lang="ru-RU" sz="1400" spc="-10" dirty="0" smtClean="0">
                <a:latin typeface="Calibri"/>
                <a:cs typeface="Calibri"/>
              </a:rPr>
              <a:t>города Невинномысска</a:t>
            </a:r>
            <a:r>
              <a:rPr sz="1400" spc="70" dirty="0" smtClean="0">
                <a:latin typeface="Calibri"/>
                <a:cs typeface="Calibri"/>
              </a:rPr>
              <a:t> </a:t>
            </a:r>
            <a:r>
              <a:rPr lang="en-US" sz="14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cs typeface="Calibri"/>
                <a:hlinkClick r:id="rId4"/>
              </a:rPr>
              <a:t>www.nevadm.ru</a:t>
            </a:r>
            <a:r>
              <a:rPr sz="1400" spc="35" dirty="0" smtClean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разделе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«Объявления».</a:t>
            </a:r>
            <a:endParaRPr sz="1400" dirty="0">
              <a:latin typeface="Calibri"/>
              <a:cs typeface="Calibri"/>
            </a:endParaRPr>
          </a:p>
          <a:p>
            <a:pPr marL="34925" marR="1032510" algn="just">
              <a:lnSpc>
                <a:spcPct val="100000"/>
              </a:lnSpc>
              <a:spcBef>
                <a:spcPts val="805"/>
              </a:spcBef>
            </a:pPr>
            <a:r>
              <a:rPr lang="ru-RU" sz="1400" spc="-25" dirty="0" smtClean="0">
                <a:latin typeface="Calibri"/>
                <a:cs typeface="Calibri"/>
              </a:rPr>
              <a:t>Также в разделе</a:t>
            </a:r>
            <a:r>
              <a:rPr sz="1400" spc="-10" dirty="0" smtClean="0">
                <a:latin typeface="Calibri"/>
                <a:cs typeface="Calibri"/>
              </a:rPr>
              <a:t> </a:t>
            </a:r>
            <a:r>
              <a:rPr sz="1400" spc="-25" dirty="0" smtClean="0">
                <a:latin typeface="Calibri"/>
                <a:cs typeface="Calibri"/>
              </a:rPr>
              <a:t>«</a:t>
            </a:r>
            <a:r>
              <a:rPr lang="ru-RU" sz="1400" spc="-25" dirty="0" smtClean="0">
                <a:latin typeface="Calibri"/>
                <a:cs typeface="Calibri"/>
              </a:rPr>
              <a:t>Финансовое управление</a:t>
            </a:r>
            <a:r>
              <a:rPr sz="1400" spc="-5" dirty="0" smtClean="0">
                <a:latin typeface="Calibri"/>
                <a:cs typeface="Calibri"/>
              </a:rPr>
              <a:t>» </a:t>
            </a:r>
            <a:r>
              <a:rPr sz="1400" dirty="0">
                <a:latin typeface="Calibri"/>
                <a:cs typeface="Calibri"/>
              </a:rPr>
              <a:t>- </a:t>
            </a:r>
            <a:r>
              <a:rPr sz="1400" dirty="0" smtClean="0">
                <a:latin typeface="Calibri"/>
                <a:cs typeface="Calibri"/>
              </a:rPr>
              <a:t>«</a:t>
            </a:r>
            <a:r>
              <a:rPr lang="ru-RU" sz="1400" dirty="0" smtClean="0">
                <a:latin typeface="Calibri"/>
                <a:cs typeface="Calibri"/>
              </a:rPr>
              <a:t>Бюджет для граждан</a:t>
            </a:r>
            <a:r>
              <a:rPr sz="1400" dirty="0" smtClean="0">
                <a:latin typeface="Calibri"/>
                <a:cs typeface="Calibri"/>
              </a:rPr>
              <a:t>» </a:t>
            </a:r>
            <a:r>
              <a:rPr sz="1400" spc="-10" dirty="0">
                <a:latin typeface="Calibri"/>
                <a:cs typeface="Calibri"/>
              </a:rPr>
              <a:t>можно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ознакомиться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информацией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бюджете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доступной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для</a:t>
            </a:r>
            <a:r>
              <a:rPr sz="1400" dirty="0">
                <a:latin typeface="Calibri"/>
                <a:cs typeface="Calibri"/>
              </a:rPr>
              <a:t> граждан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форме. </a:t>
            </a:r>
            <a:r>
              <a:rPr lang="ru-RU" sz="1400" spc="-5" dirty="0" smtClean="0">
                <a:latin typeface="Calibri"/>
                <a:cs typeface="Calibri"/>
              </a:rPr>
              <a:t>Финансовым управлением администрации города Невинномысска</a:t>
            </a:r>
            <a:r>
              <a:rPr sz="1400" spc="-5" dirty="0" smtClean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проводится</a:t>
            </a:r>
            <a:r>
              <a:rPr sz="1400" spc="-5" dirty="0">
                <a:latin typeface="Calibri"/>
                <a:cs typeface="Calibri"/>
              </a:rPr>
              <a:t> работа</a:t>
            </a:r>
            <a:r>
              <a:rPr sz="1400" dirty="0">
                <a:latin typeface="Calibri"/>
                <a:cs typeface="Calibri"/>
              </a:rPr>
              <a:t> по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совершенствованию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формата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Бюджета</a:t>
            </a:r>
            <a:r>
              <a:rPr sz="1400" dirty="0">
                <a:latin typeface="Calibri"/>
                <a:cs typeface="Calibri"/>
              </a:rPr>
              <a:t> для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граждан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lang="ru-RU" sz="1400" spc="-10" dirty="0" smtClean="0">
                <a:latin typeface="Calibri"/>
                <a:cs typeface="Calibri"/>
              </a:rPr>
              <a:t>целях обеспечения</a:t>
            </a:r>
            <a:r>
              <a:rPr lang="ru-RU" sz="1400" spc="-5" dirty="0" smtClean="0">
                <a:latin typeface="Calibri"/>
                <a:cs typeface="Calibri"/>
              </a:rPr>
              <a:t> понятности и полноты представления бюджетных данных, а также лучшей визуализации данных.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29" name="Рисунок 28"/>
          <p:cNvPicPr/>
          <p:nvPr/>
        </p:nvPicPr>
        <p:blipFill rotWithShape="1">
          <a:blip r:embed="rId5"/>
          <a:srcRect l="2388" t="9122" r="796" b="37571"/>
          <a:stretch/>
        </p:blipFill>
        <p:spPr bwMode="auto">
          <a:xfrm>
            <a:off x="0" y="7264278"/>
            <a:ext cx="7556500" cy="2499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6"/>
          <a:srcRect l="44255" t="17674" r="25601" b="12771"/>
          <a:stretch/>
        </p:blipFill>
        <p:spPr bwMode="auto">
          <a:xfrm>
            <a:off x="6140450" y="4508500"/>
            <a:ext cx="1244294" cy="1479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7"/>
          <a:srcRect l="26938" t="9407" r="43720" b="16761"/>
          <a:stretch/>
        </p:blipFill>
        <p:spPr bwMode="auto">
          <a:xfrm>
            <a:off x="459823" y="2749860"/>
            <a:ext cx="1062992" cy="1710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" y="9211205"/>
            <a:ext cx="7543800" cy="1216025"/>
            <a:chOff x="15240" y="9211205"/>
            <a:chExt cx="7543800" cy="1216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9211205"/>
              <a:ext cx="7543800" cy="11913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99741" y="10138888"/>
              <a:ext cx="38100" cy="288290"/>
            </a:xfrm>
            <a:custGeom>
              <a:avLst/>
              <a:gdLst/>
              <a:ahLst/>
              <a:cxnLst/>
              <a:rect l="l" t="t" r="r" b="b"/>
              <a:pathLst>
                <a:path w="38100" h="288290">
                  <a:moveTo>
                    <a:pt x="38041" y="0"/>
                  </a:moveTo>
                  <a:lnTo>
                    <a:pt x="0" y="0"/>
                  </a:lnTo>
                  <a:lnTo>
                    <a:pt x="0" y="287721"/>
                  </a:lnTo>
                  <a:lnTo>
                    <a:pt x="38041" y="287721"/>
                  </a:lnTo>
                  <a:lnTo>
                    <a:pt x="38041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16407" y="10177982"/>
            <a:ext cx="2057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solidFill>
                  <a:srgbClr val="888888"/>
                </a:solidFill>
                <a:latin typeface="Calibri"/>
                <a:cs typeface="Calibri"/>
              </a:rPr>
              <a:t>34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525" y="674427"/>
            <a:ext cx="2062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entury Gothic" panose="020B0502020202020204" pitchFamily="34" charset="0"/>
              </a:rPr>
              <a:t>Глоссарий*</a:t>
            </a:r>
            <a:endParaRPr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152" y="1277492"/>
            <a:ext cx="3284854" cy="8476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1180" algn="just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Бюджетная политика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–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это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совокупность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принимаемых органами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власти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решений,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связанных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с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определением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основных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87630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направлений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развития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бюджетных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отношений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выработкой конкретных путей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их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использования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интересах граждан, общества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государства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 marR="87630">
              <a:lnSpc>
                <a:spcPct val="100000"/>
              </a:lnSpc>
            </a:pPr>
            <a:endParaRPr lang="en-US" sz="1000" spc="-10" dirty="0">
              <a:latin typeface="Century Gothic" panose="020B0502020202020204" pitchFamily="34" charset="0"/>
              <a:cs typeface="Calibri"/>
            </a:endParaRPr>
          </a:p>
          <a:p>
            <a:pPr marL="12700" marR="87630">
              <a:lnSpc>
                <a:spcPct val="100000"/>
              </a:lnSpc>
            </a:pP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Бюджетные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инвестиции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бюджетные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средства,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направляемые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создание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или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увеличение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за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средств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стоимости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64135">
              <a:lnSpc>
                <a:spcPct val="100000"/>
              </a:lnSpc>
            </a:pPr>
            <a:r>
              <a:rPr sz="1000" spc="-10" dirty="0">
                <a:latin typeface="Century Gothic" panose="020B0502020202020204" pitchFamily="34" charset="0"/>
                <a:cs typeface="Calibri"/>
              </a:rPr>
              <a:t>государственного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(муниципального)</a:t>
            </a:r>
            <a:r>
              <a:rPr sz="1000" spc="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имущества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64135">
              <a:lnSpc>
                <a:spcPct val="100000"/>
              </a:lnSpc>
            </a:pPr>
            <a:endParaRPr lang="en-US" sz="1000" spc="-5" dirty="0">
              <a:latin typeface="Century Gothic" panose="020B0502020202020204" pitchFamily="34" charset="0"/>
              <a:cs typeface="Calibri"/>
            </a:endParaRPr>
          </a:p>
          <a:p>
            <a:pPr marL="12700" marR="64135">
              <a:lnSpc>
                <a:spcPct val="100000"/>
              </a:lnSpc>
            </a:pPr>
            <a:r>
              <a:rPr sz="10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Бюджетные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ассигнования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предельные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объемы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денежных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средств, предусмотренных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в</a:t>
            </a:r>
          </a:p>
          <a:p>
            <a:pPr marL="12700" marR="673100">
              <a:lnSpc>
                <a:spcPct val="100000"/>
              </a:lnSpc>
            </a:pPr>
            <a:r>
              <a:rPr sz="1000" spc="-10" dirty="0">
                <a:latin typeface="Century Gothic" panose="020B0502020202020204" pitchFamily="34" charset="0"/>
                <a:cs typeface="Calibri"/>
              </a:rPr>
              <a:t>соответствующем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финансовом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году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для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исполнения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бюджетных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 smtClean="0">
                <a:latin typeface="Century Gothic" panose="020B0502020202020204" pitchFamily="34" charset="0"/>
                <a:cs typeface="Calibri"/>
              </a:rPr>
              <a:t>обязательств</a:t>
            </a: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 marR="673100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Бюджетный</a:t>
            </a:r>
            <a:r>
              <a:rPr sz="1000" b="1" spc="-4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кредит</a:t>
            </a:r>
            <a:r>
              <a:rPr sz="10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денежные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средства,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329565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предоставляемые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одним бюджетом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другому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бюджету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бюджетной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системы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Российской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Федерации,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юридическому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лицу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(за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5588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исключением</a:t>
            </a:r>
            <a:r>
              <a:rPr sz="1000" spc="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государственных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(муниципальных)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учреждений),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иностранному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государству,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иностранному юридическому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лицу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 возвратной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возмездной</a:t>
            </a:r>
            <a:r>
              <a:rPr sz="1000" spc="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 smtClean="0">
                <a:latin typeface="Century Gothic" panose="020B0502020202020204" pitchFamily="34" charset="0"/>
                <a:cs typeface="Calibri"/>
              </a:rPr>
              <a:t>основе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454659">
              <a:lnSpc>
                <a:spcPct val="100000"/>
              </a:lnSpc>
            </a:pP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Дефицит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бюджета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превышение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расходов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над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его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5" dirty="0" err="1" smtClean="0">
                <a:latin typeface="Century Gothic" panose="020B0502020202020204" pitchFamily="34" charset="0"/>
                <a:cs typeface="Calibri"/>
              </a:rPr>
              <a:t>доходами</a:t>
            </a:r>
            <a:endParaRPr lang="en-US" sz="1000" spc="-15" dirty="0" smtClean="0">
              <a:latin typeface="Century Gothic" panose="020B0502020202020204" pitchFamily="34" charset="0"/>
              <a:cs typeface="Calibri"/>
            </a:endParaRPr>
          </a:p>
          <a:p>
            <a:pPr marL="12700" marR="454659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386080">
              <a:lnSpc>
                <a:spcPct val="100000"/>
              </a:lnSpc>
            </a:pPr>
            <a:r>
              <a:rPr sz="1000" b="1" spc="-2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Доходы</a:t>
            </a:r>
            <a:r>
              <a:rPr sz="1000" b="1" spc="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—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это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денежные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средства,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которые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поступают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в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безвозмездном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</a:t>
            </a:r>
          </a:p>
          <a:p>
            <a:pPr marL="12700" marR="600075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безвозвратном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порядке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соответствии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с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бюджетным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 smtClean="0">
                <a:latin typeface="Century Gothic" panose="020B0502020202020204" pitchFamily="34" charset="0"/>
                <a:cs typeface="Calibri"/>
              </a:rPr>
              <a:t>законодательством</a:t>
            </a: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 marR="600075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201295">
              <a:lnSpc>
                <a:spcPct val="100000"/>
              </a:lnSpc>
            </a:pP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Индекс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потребительских</a:t>
            </a:r>
            <a:r>
              <a:rPr sz="1000" b="1" spc="-3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цен</a:t>
            </a:r>
            <a:r>
              <a:rPr sz="1000" b="1" spc="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—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один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из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видов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индексов</a:t>
            </a:r>
            <a:r>
              <a:rPr sz="1000" spc="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цен,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созданный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для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измерения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среднего уровня цен на товары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услуги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(потребительской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корзины)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определённый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период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в </a:t>
            </a:r>
            <a:r>
              <a:rPr sz="1000" spc="-10" dirty="0" err="1" smtClean="0">
                <a:latin typeface="Century Gothic" panose="020B0502020202020204" pitchFamily="34" charset="0"/>
                <a:cs typeface="Calibri"/>
              </a:rPr>
              <a:t>экономике</a:t>
            </a: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 marR="201295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74930">
              <a:lnSpc>
                <a:spcPct val="100000"/>
              </a:lnSpc>
            </a:pP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Инициативное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бюджетирование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–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совокупность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разнообразных, основанных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гражданской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445770" algn="just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инициативе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практик по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решению вопросов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местного значения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при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непосредственном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участии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граждан</a:t>
            </a:r>
            <a:r>
              <a:rPr sz="10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определении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выборе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221615" algn="just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объектов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расходования бюджетных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средств,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а 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также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последующем контроле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за реализацией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отобранных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 smtClean="0">
                <a:latin typeface="Century Gothic" panose="020B0502020202020204" pitchFamily="34" charset="0"/>
                <a:cs typeface="Calibri"/>
              </a:rPr>
              <a:t>проектов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221615" algn="just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58419">
              <a:lnSpc>
                <a:spcPct val="100000"/>
              </a:lnSpc>
            </a:pP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Льгота</a:t>
            </a:r>
            <a:r>
              <a:rPr sz="1000" b="1" spc="4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скидка,</a:t>
            </a:r>
            <a:r>
              <a:rPr sz="1000" spc="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предоставление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преимуществ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кому-либо,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полное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или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частичное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освобождение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от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выполнения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установленных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правил, 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обязанностей,</a:t>
            </a:r>
            <a:r>
              <a:rPr sz="1000" spc="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или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облегчение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условий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их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выполнения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62780" y="1277492"/>
            <a:ext cx="3272790" cy="86305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891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Муниципальная гарантия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 вид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долгового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обязательства,</a:t>
            </a:r>
            <a:r>
              <a:rPr sz="1000" spc="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силу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которого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муниципальное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образование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обязано</a:t>
            </a:r>
            <a:r>
              <a:rPr sz="1000" spc="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при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наступлении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47625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предусмотренного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гарантии события уплатить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лицу,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пользу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которого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предоставлена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гарантия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(бенефициару),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по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его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письменному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требованию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определенную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обязательстве</a:t>
            </a:r>
            <a:r>
              <a:rPr sz="1000" spc="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денежную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сумму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за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счет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средств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 smtClean="0">
                <a:latin typeface="Century Gothic" panose="020B0502020202020204" pitchFamily="34" charset="0"/>
                <a:cs typeface="Calibri"/>
              </a:rPr>
              <a:t>соответствующего</a:t>
            </a:r>
            <a:r>
              <a:rPr sz="10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47625">
              <a:lnSpc>
                <a:spcPct val="100000"/>
              </a:lnSpc>
            </a:pPr>
            <a:endParaRPr lang="en-US" sz="1000" b="1" spc="-5" dirty="0">
              <a:solidFill>
                <a:srgbClr val="FF902A"/>
              </a:solidFill>
              <a:latin typeface="Century Gothic" panose="020B0502020202020204" pitchFamily="34" charset="0"/>
              <a:cs typeface="Calibri"/>
            </a:endParaRPr>
          </a:p>
          <a:p>
            <a:pPr marL="12700" marR="47625">
              <a:lnSpc>
                <a:spcPct val="100000"/>
              </a:lnSpc>
            </a:pPr>
            <a:r>
              <a:rPr sz="1000" b="1" spc="-5" dirty="0" err="1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Муниципальное</a:t>
            </a:r>
            <a:r>
              <a:rPr sz="1000" b="1" spc="-20" dirty="0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образование</a:t>
            </a:r>
            <a:r>
              <a:rPr sz="10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—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населённая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81915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территория,</a:t>
            </a:r>
            <a:r>
              <a:rPr sz="10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которой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осуществляется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местное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самоуправление,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то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есть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решаются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преимущественно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вопросы местного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значения</a:t>
            </a: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;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Муниципальные</a:t>
            </a:r>
            <a:r>
              <a:rPr sz="1000" b="1" spc="-5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заимствования</a:t>
            </a:r>
            <a:r>
              <a:rPr sz="1000" b="1" spc="-2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–</a:t>
            </a:r>
          </a:p>
          <a:p>
            <a:pPr marL="12700" marR="28575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муниципальные займы, осуществляемые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путем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выпуска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ценных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бумаг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от имени муниципального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образования,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размещаемых на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внутреннем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рынке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валюте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Российской</a:t>
            </a:r>
            <a:r>
              <a:rPr sz="1000" spc="4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Федерации,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кредиты, привлекаемые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в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местный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от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других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бюджетов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бюджетной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системы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700405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latin typeface="Century Gothic" panose="020B0502020202020204" pitchFamily="34" charset="0"/>
                <a:cs typeface="Calibri"/>
              </a:rPr>
              <a:t>Российской</a:t>
            </a:r>
            <a:r>
              <a:rPr sz="1000" spc="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Федерации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от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кредитных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организаций,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по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которым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возникают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муниципальные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долговые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 smtClean="0">
                <a:latin typeface="Century Gothic" panose="020B0502020202020204" pitchFamily="34" charset="0"/>
                <a:cs typeface="Calibri"/>
              </a:rPr>
              <a:t>обязательства</a:t>
            </a: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763270">
              <a:lnSpc>
                <a:spcPct val="100000"/>
              </a:lnSpc>
            </a:pP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Налоговая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политика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совокупность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мер,</a:t>
            </a:r>
            <a:r>
              <a:rPr sz="1000" spc="-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реализуемых</a:t>
            </a:r>
            <a:r>
              <a:rPr sz="10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органами</a:t>
            </a:r>
            <a:r>
              <a:rPr sz="1000" spc="-3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местного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89535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самоуправления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направленных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 повышение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эффективности</a:t>
            </a:r>
            <a:r>
              <a:rPr sz="1000" spc="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налоговой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 smtClean="0">
                <a:latin typeface="Century Gothic" panose="020B0502020202020204" pitchFamily="34" charset="0"/>
                <a:cs typeface="Calibri"/>
              </a:rPr>
              <a:t>системы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89535">
              <a:lnSpc>
                <a:spcPct val="100000"/>
              </a:lnSpc>
            </a:pP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b="1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Профицит</a:t>
            </a:r>
            <a:r>
              <a:rPr sz="1000" b="1" spc="-2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–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превышение</a:t>
            </a:r>
            <a:r>
              <a:rPr sz="10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доходов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над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 smtClean="0">
                <a:latin typeface="Century Gothic" panose="020B0502020202020204" pitchFamily="34" charset="0"/>
                <a:cs typeface="Calibri"/>
              </a:rPr>
              <a:t>расходами</a:t>
            </a: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spc="-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254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Сбалансированность</a:t>
            </a:r>
            <a:r>
              <a:rPr sz="1000" b="1" spc="2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состояние</a:t>
            </a:r>
            <a:r>
              <a:rPr sz="1000" spc="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бюджетов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spc="-10" dirty="0" err="1" smtClean="0">
                <a:latin typeface="Century Gothic" panose="020B0502020202020204" pitchFamily="34" charset="0"/>
                <a:cs typeface="Calibri"/>
              </a:rPr>
              <a:t>хозяйственной</a:t>
            </a:r>
            <a:r>
              <a:rPr sz="1000" spc="45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системы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предприятия,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региона, 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государства,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при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котором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доходы</a:t>
            </a:r>
            <a:r>
              <a:rPr sz="1000" spc="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расходы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уравновешены,</a:t>
            </a:r>
            <a:r>
              <a:rPr sz="1000" spc="-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близки</a:t>
            </a:r>
            <a:r>
              <a:rPr sz="1000" spc="3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или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равны друг</a:t>
            </a:r>
            <a:r>
              <a:rPr sz="1000" spc="-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>
                <a:latin typeface="Century Gothic" panose="020B0502020202020204" pitchFamily="34" charset="0"/>
                <a:cs typeface="Calibri"/>
              </a:rPr>
              <a:t>другу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dirty="0" smtClean="0">
                <a:latin typeface="Century Gothic" panose="020B0502020202020204" pitchFamily="34" charset="0"/>
                <a:cs typeface="Calibri"/>
              </a:rPr>
              <a:t> </a:t>
            </a:r>
            <a:endParaRPr lang="en-US" sz="1000" dirty="0" smtClean="0">
              <a:latin typeface="Century Gothic" panose="020B0502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b="1" spc="-5" dirty="0" err="1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Собственные</a:t>
            </a:r>
            <a:r>
              <a:rPr sz="1000" b="1" spc="-5" dirty="0" smtClean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средства бюджета города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– 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налоговые,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неналоговые </a:t>
            </a:r>
            <a:r>
              <a:rPr sz="1000" spc="-15" dirty="0">
                <a:latin typeface="Century Gothic" panose="020B0502020202020204" pitchFamily="34" charset="0"/>
                <a:cs typeface="Calibri"/>
              </a:rPr>
              <a:t>доходы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нецелевая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351155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финансовая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помощь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из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других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бюджетов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бюджетной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 системы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Российской</a:t>
            </a:r>
            <a:r>
              <a:rPr sz="1000" spc="4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 err="1" smtClean="0">
                <a:latin typeface="Century Gothic" panose="020B0502020202020204" pitchFamily="34" charset="0"/>
                <a:cs typeface="Calibri"/>
              </a:rPr>
              <a:t>Федерации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351155">
              <a:lnSpc>
                <a:spcPct val="100000"/>
              </a:lnSpc>
            </a:pPr>
            <a:r>
              <a:rPr sz="1000" spc="-5" dirty="0" smtClean="0">
                <a:latin typeface="Century Gothic" panose="020B0502020202020204" pitchFamily="34" charset="0"/>
                <a:cs typeface="Calibri"/>
              </a:rPr>
              <a:t> </a:t>
            </a:r>
            <a:endParaRPr lang="en-US" sz="1000" spc="-5" dirty="0" smtClean="0">
              <a:latin typeface="Century Gothic" panose="020B0502020202020204" pitchFamily="34" charset="0"/>
              <a:cs typeface="Calibri"/>
            </a:endParaRPr>
          </a:p>
          <a:p>
            <a:pPr marL="12700" marR="351155">
              <a:lnSpc>
                <a:spcPct val="100000"/>
              </a:lnSpc>
            </a:pPr>
            <a:r>
              <a:rPr sz="1000" spc="-254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Финансовые</a:t>
            </a:r>
            <a:r>
              <a:rPr sz="1000" b="1" spc="-3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органы</a:t>
            </a:r>
            <a:r>
              <a:rPr sz="1000" b="1" spc="-1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муниципальных</a:t>
            </a:r>
            <a:endParaRPr sz="1000" dirty="0">
              <a:latin typeface="Century Gothic" panose="020B0502020202020204" pitchFamily="34" charset="0"/>
              <a:cs typeface="Calibri"/>
            </a:endParaRPr>
          </a:p>
          <a:p>
            <a:pPr marL="12700" marR="233679">
              <a:lnSpc>
                <a:spcPct val="100000"/>
              </a:lnSpc>
            </a:pP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образований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-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органы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(должностные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лица)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местных администраций муниципальных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образований,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осуществляющие</a:t>
            </a:r>
            <a:r>
              <a:rPr sz="1000" spc="1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составление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-25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организацию</a:t>
            </a:r>
            <a:r>
              <a:rPr sz="1000" spc="-2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исполнения</a:t>
            </a:r>
            <a:r>
              <a:rPr sz="1000" spc="2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местных </a:t>
            </a:r>
            <a:r>
              <a:rPr sz="1000" spc="-10" dirty="0" err="1">
                <a:latin typeface="Century Gothic" panose="020B0502020202020204" pitchFamily="34" charset="0"/>
                <a:cs typeface="Calibri"/>
              </a:rPr>
              <a:t>бюджетов</a:t>
            </a:r>
            <a:r>
              <a:rPr sz="1000" spc="-10" dirty="0" smtClean="0">
                <a:latin typeface="Century Gothic" panose="020B0502020202020204" pitchFamily="34" charset="0"/>
                <a:cs typeface="Calibri"/>
              </a:rPr>
              <a:t>;</a:t>
            </a:r>
            <a:endParaRPr lang="en-US" sz="1000" spc="-10" dirty="0" smtClean="0">
              <a:latin typeface="Century Gothic" panose="020B0502020202020204" pitchFamily="34" charset="0"/>
              <a:cs typeface="Calibri"/>
            </a:endParaRPr>
          </a:p>
          <a:p>
            <a:pPr marL="12700" marR="233679">
              <a:lnSpc>
                <a:spcPct val="100000"/>
              </a:lnSpc>
            </a:pPr>
            <a:r>
              <a:rPr sz="1000" spc="-1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254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Финансовый менеджмент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главных </a:t>
            </a:r>
            <a:r>
              <a:rPr sz="1000" b="1" spc="-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администраторов</a:t>
            </a:r>
            <a:r>
              <a:rPr sz="1000" b="1" spc="-3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средств</a:t>
            </a:r>
            <a:r>
              <a:rPr sz="1000" b="1" spc="-2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b="1" spc="-10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бюджета</a:t>
            </a:r>
            <a:r>
              <a:rPr sz="1000" b="1" spc="5" dirty="0">
                <a:solidFill>
                  <a:srgbClr val="FF902A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–</a:t>
            </a:r>
          </a:p>
          <a:p>
            <a:pPr marL="12700" marR="474345" algn="just">
              <a:lnSpc>
                <a:spcPct val="100000"/>
              </a:lnSpc>
            </a:pPr>
            <a:r>
              <a:rPr sz="1000" spc="-5" dirty="0">
                <a:latin typeface="Century Gothic" panose="020B0502020202020204" pitchFamily="34" charset="0"/>
                <a:cs typeface="Calibri"/>
              </a:rPr>
              <a:t>выполнение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главными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администраторами </a:t>
            </a:r>
            <a:r>
              <a:rPr sz="1000" spc="-26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средств бюджета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процедур составления </a:t>
            </a:r>
            <a:r>
              <a:rPr sz="1000" dirty="0">
                <a:latin typeface="Century Gothic" panose="020B0502020202020204" pitchFamily="34" charset="0"/>
                <a:cs typeface="Calibri"/>
              </a:rPr>
              <a:t>и </a:t>
            </a:r>
            <a:r>
              <a:rPr sz="1000" spc="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Calibri"/>
              </a:rPr>
              <a:t>исполнения</a:t>
            </a:r>
            <a:r>
              <a:rPr sz="1000" spc="1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Calibri"/>
              </a:rPr>
              <a:t>бюджета</a:t>
            </a:r>
            <a:endParaRPr sz="1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1720" y="10218899"/>
            <a:ext cx="59334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entury Gothic" panose="020B0502020202020204" pitchFamily="34" charset="0"/>
                <a:cs typeface="Franklin Gothic Book"/>
              </a:rPr>
              <a:t>*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dirty="0">
                <a:latin typeface="Century Gothic" panose="020B0502020202020204" pitchFamily="34" charset="0"/>
                <a:cs typeface="Franklin Gothic Book"/>
              </a:rPr>
              <a:t>-</a:t>
            </a:r>
            <a:r>
              <a:rPr sz="10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часть</a:t>
            </a:r>
            <a:r>
              <a:rPr sz="1000" spc="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понятий</a:t>
            </a:r>
            <a:r>
              <a:rPr sz="10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приведена непосредственно</a:t>
            </a:r>
            <a:r>
              <a:rPr sz="10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dirty="0">
                <a:latin typeface="Century Gothic" panose="020B0502020202020204" pitchFamily="34" charset="0"/>
                <a:cs typeface="Franklin Gothic Book"/>
              </a:rPr>
              <a:t>в</a:t>
            </a:r>
            <a:r>
              <a:rPr sz="1000" spc="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тексте</a:t>
            </a:r>
            <a:r>
              <a:rPr sz="10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настоящего</a:t>
            </a:r>
            <a:r>
              <a:rPr sz="1000" spc="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Бюджета</a:t>
            </a:r>
            <a:r>
              <a:rPr sz="10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для</a:t>
            </a:r>
            <a:r>
              <a:rPr sz="10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000" spc="-5" dirty="0">
                <a:latin typeface="Century Gothic" panose="020B0502020202020204" pitchFamily="34" charset="0"/>
                <a:cs typeface="Franklin Gothic Book"/>
              </a:rPr>
              <a:t>граждан</a:t>
            </a:r>
            <a:endParaRPr sz="1000" dirty="0">
              <a:latin typeface="Century Gothic" panose="020B0502020202020204" pitchFamily="34" charset="0"/>
              <a:cs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1" y="5513741"/>
            <a:ext cx="7552793" cy="46407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54977" y="10154513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35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8250" y="5513742"/>
            <a:ext cx="3774544" cy="1555554"/>
          </a:xfrm>
          <a:prstGeom prst="rect">
            <a:avLst/>
          </a:prstGeom>
          <a:solidFill>
            <a:srgbClr val="000000">
              <a:alpha val="50195"/>
            </a:srgbClr>
          </a:solidFill>
        </p:spPr>
        <p:txBody>
          <a:bodyPr vert="horz" wrap="square" lIns="0" tIns="3175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250"/>
              </a:spcBef>
            </a:pPr>
            <a:r>
              <a:rPr sz="1200" b="1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Адрес:</a:t>
            </a:r>
            <a:r>
              <a:rPr sz="1200" b="1" spc="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200" spc="-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357110</a:t>
            </a:r>
            <a:r>
              <a:rPr sz="1200" spc="-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200" spc="-4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sz="1200" spc="-4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г. Невинномысск</a:t>
            </a:r>
            <a:r>
              <a:rPr sz="1200" spc="-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, </a:t>
            </a:r>
            <a:r>
              <a:rPr sz="1200" spc="-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ул.</a:t>
            </a:r>
            <a:r>
              <a:rPr sz="1200" spc="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Гагарина</a:t>
            </a:r>
            <a:r>
              <a:rPr sz="1200" spc="-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sz="1200" spc="-1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59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605"/>
              </a:spcBef>
            </a:pPr>
            <a:r>
              <a:rPr sz="1200" b="1" spc="-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Телефон:</a:t>
            </a:r>
            <a:r>
              <a:rPr sz="1200" b="1" spc="-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2-88-10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600"/>
              </a:spcBef>
            </a:pPr>
            <a:r>
              <a:rPr sz="12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e-mail</a:t>
            </a:r>
            <a:r>
              <a:rPr sz="12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:</a:t>
            </a:r>
            <a:r>
              <a:rPr sz="1200" b="1" spc="-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200" spc="-5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finnev@nevsk.stavregion.ru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595"/>
              </a:spcBef>
            </a:pPr>
            <a:r>
              <a:rPr sz="1200" b="1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Время</a:t>
            </a:r>
            <a:r>
              <a:rPr sz="1200" b="1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работы: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3683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Понедельник-пятница</a:t>
            </a:r>
            <a:r>
              <a:rPr sz="1200" spc="-2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с</a:t>
            </a:r>
            <a:r>
              <a:rPr sz="1200" b="1" spc="-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9-00</a:t>
            </a:r>
            <a:r>
              <a:rPr sz="1200" spc="-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до</a:t>
            </a:r>
            <a:r>
              <a:rPr sz="12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18-00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Перерыв</a:t>
            </a:r>
            <a:r>
              <a:rPr sz="1200" spc="-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с</a:t>
            </a:r>
            <a:r>
              <a:rPr sz="1200" spc="-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13-00</a:t>
            </a:r>
            <a:r>
              <a:rPr sz="1200" spc="-4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до</a:t>
            </a:r>
            <a:r>
              <a:rPr sz="1200" spc="-1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14-00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36830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Суббота, </a:t>
            </a:r>
            <a:r>
              <a:rPr sz="1200" spc="-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воскресенье</a:t>
            </a:r>
            <a:r>
              <a:rPr sz="1200" spc="-3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–</a:t>
            </a:r>
            <a:r>
              <a:rPr sz="1200" spc="-1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выходные </a:t>
            </a:r>
            <a:r>
              <a:rPr sz="1200" spc="-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дни</a:t>
            </a:r>
            <a:endParaRPr sz="1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850" y="1348105"/>
            <a:ext cx="31000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smtClean="0">
                <a:solidFill>
                  <a:srgbClr val="009999"/>
                </a:solidFill>
                <a:latin typeface="Century Gothic" panose="020B0502020202020204" pitchFamily="34" charset="0"/>
                <a:cs typeface="Arial"/>
              </a:rPr>
              <a:t>Финансовое управление администрации города Невинномысска</a:t>
            </a:r>
            <a:endParaRPr sz="16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4714" y="2105025"/>
            <a:ext cx="3350133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8135">
              <a:lnSpc>
                <a:spcPct val="100000"/>
              </a:lnSpc>
              <a:spcBef>
                <a:spcPts val="100"/>
              </a:spcBef>
            </a:pPr>
            <a:r>
              <a:rPr lang="ru-RU" sz="1200" b="1" spc="-10" dirty="0" smtClean="0">
                <a:solidFill>
                  <a:srgbClr val="FF6600"/>
                </a:solidFill>
                <a:latin typeface="Century Gothic" panose="020B0502020202020204" pitchFamily="34" charset="0"/>
                <a:cs typeface="Arial"/>
              </a:rPr>
              <a:t>Финансовый орган города Невинномысска</a:t>
            </a:r>
          </a:p>
          <a:p>
            <a:pPr marL="12700" marR="318135">
              <a:lnSpc>
                <a:spcPct val="100000"/>
              </a:lnSpc>
              <a:spcBef>
                <a:spcPts val="100"/>
              </a:spcBef>
            </a:pPr>
            <a:r>
              <a:rPr lang="ru-RU" sz="1200" spc="-15" dirty="0" smtClean="0">
                <a:latin typeface="Century Gothic" panose="020B0502020202020204" pitchFamily="34" charset="0"/>
                <a:cs typeface="Arial"/>
              </a:rPr>
              <a:t>действует на основании решения Думы города </a:t>
            </a:r>
            <a:r>
              <a:rPr lang="ru-RU" sz="1200" spc="-10" dirty="0" smtClean="0">
                <a:latin typeface="Century Gothic" panose="020B0502020202020204" pitchFamily="34" charset="0"/>
                <a:cs typeface="Arial"/>
              </a:rPr>
              <a:t>от 25.09.2013 № 439-42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Century Gothic" panose="020B0502020202020204" pitchFamily="34" charset="0"/>
                <a:cs typeface="Arial"/>
              </a:rPr>
              <a:t>№ 639-80</a:t>
            </a:r>
            <a:r>
              <a:rPr sz="1200" spc="-50" dirty="0" smtClean="0">
                <a:latin typeface="Century Gothic" panose="020B0502020202020204" pitchFamily="34" charset="0"/>
                <a:cs typeface="Arial"/>
              </a:rPr>
              <a:t> </a:t>
            </a:r>
            <a:r>
              <a:rPr sz="1200" dirty="0" smtClean="0">
                <a:latin typeface="Century Gothic" panose="020B0502020202020204" pitchFamily="34" charset="0"/>
                <a:cs typeface="Arial"/>
              </a:rPr>
              <a:t>«</a:t>
            </a:r>
            <a:r>
              <a:rPr lang="ru-RU" sz="1200" dirty="0" smtClean="0">
                <a:latin typeface="Century Gothic" panose="020B0502020202020204" pitchFamily="34" charset="0"/>
                <a:cs typeface="Arial"/>
              </a:rPr>
              <a:t>Об утверждении положения о финансовом управлении администрации города Невинномысска</a:t>
            </a:r>
            <a:r>
              <a:rPr sz="1200" dirty="0" smtClean="0">
                <a:latin typeface="Century Gothic" panose="020B0502020202020204" pitchFamily="34" charset="0"/>
                <a:cs typeface="Arial"/>
              </a:rPr>
              <a:t>».</a:t>
            </a:r>
            <a:endParaRPr sz="1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405" y="3597907"/>
            <a:ext cx="3200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9999"/>
                </a:solidFill>
                <a:latin typeface="Century Gothic" panose="020B0502020202020204" pitchFamily="34" charset="0"/>
                <a:cs typeface="Arial"/>
              </a:rPr>
              <a:t>Руководитель: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12700" marR="362585">
              <a:lnSpc>
                <a:spcPct val="100000"/>
              </a:lnSpc>
            </a:pPr>
            <a:r>
              <a:rPr lang="ru-RU" sz="1200" spc="-5" dirty="0" smtClean="0">
                <a:latin typeface="Century Gothic" panose="020B0502020202020204" pitchFamily="34" charset="0"/>
                <a:cs typeface="Arial"/>
              </a:rPr>
              <a:t>Заместитель главы администрации города – руководитель финансового управления администрации города</a:t>
            </a:r>
            <a:endParaRPr sz="1200" dirty="0">
              <a:latin typeface="Century Gothic" panose="020B0502020202020204" pitchFamily="34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6600"/>
                </a:solidFill>
                <a:latin typeface="Century Gothic" panose="020B0502020202020204" pitchFamily="34" charset="0"/>
                <a:cs typeface="Arial"/>
              </a:rPr>
              <a:t>Колбасова Ольга Викторовна</a:t>
            </a:r>
            <a:endParaRPr sz="1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875" y="9863124"/>
            <a:ext cx="2082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solidFill>
                  <a:srgbClr val="FFFFFF"/>
                </a:solidFill>
                <a:latin typeface="Franklin Gothic Book"/>
                <a:cs typeface="Franklin Gothic Book"/>
              </a:rPr>
              <a:t>92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152" y="524713"/>
            <a:ext cx="4898898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latin typeface="Century Gothic" panose="020B0502020202020204" pitchFamily="34" charset="0"/>
                <a:cs typeface="Arial Black"/>
              </a:rPr>
              <a:t>Контактная</a:t>
            </a:r>
            <a:r>
              <a:rPr sz="2400" b="1" spc="-65" dirty="0">
                <a:latin typeface="Century Gothic" panose="020B0502020202020204" pitchFamily="34" charset="0"/>
                <a:cs typeface="Arial Black"/>
              </a:rPr>
              <a:t> </a:t>
            </a:r>
            <a:r>
              <a:rPr sz="2400" b="1" spc="-5" dirty="0">
                <a:latin typeface="Century Gothic" panose="020B0502020202020204" pitchFamily="34" charset="0"/>
                <a:cs typeface="Arial Black"/>
              </a:rPr>
              <a:t>информация</a:t>
            </a:r>
            <a:endParaRPr sz="2400" b="1" dirty="0">
              <a:latin typeface="Century Gothic" panose="020B0502020202020204" pitchFamily="34" charset="0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35545" y="1018108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244" y="10166095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834027"/>
              </p:ext>
            </p:extLst>
          </p:nvPr>
        </p:nvGraphicFramePr>
        <p:xfrm>
          <a:off x="282041" y="4922646"/>
          <a:ext cx="6973570" cy="49042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84595"/>
                <a:gridCol w="688975"/>
              </a:tblGrid>
              <a:tr h="499016">
                <a:tc>
                  <a:txBody>
                    <a:bodyPr/>
                    <a:lstStyle/>
                    <a:p>
                      <a:pPr marL="127000">
                        <a:lnSpc>
                          <a:spcPts val="1550"/>
                        </a:lnSpc>
                      </a:pPr>
                      <a:r>
                        <a:rPr lang="ru-RU" sz="1400" b="1" spc="-20" dirty="0" smtClean="0">
                          <a:latin typeface="Century Gothic" panose="020B0502020202020204" pitchFamily="34" charset="0"/>
                          <a:cs typeface="Arial"/>
                        </a:rPr>
                        <a:t>Условия формирования</a:t>
                      </a:r>
                      <a:r>
                        <a:rPr sz="1400" b="1" spc="-10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15" dirty="0" smtClean="0">
                          <a:latin typeface="Century Gothic" panose="020B0502020202020204" pitchFamily="34" charset="0"/>
                          <a:cs typeface="Arial"/>
                        </a:rPr>
                        <a:t>бюджета города</a:t>
                      </a:r>
                      <a:r>
                        <a:rPr sz="1400" b="1" spc="-15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10" dirty="0" smtClean="0">
                          <a:latin typeface="Century Gothic" panose="020B0502020202020204" pitchFamily="34" charset="0"/>
                          <a:cs typeface="Arial"/>
                        </a:rPr>
                        <a:t>Невинномысска на 2021 год и на плановый период 2022 и 2023 годов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69545" algn="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entury Gothic" panose="020B0502020202020204" pitchFamily="34" charset="0"/>
                          <a:cs typeface="Arial"/>
                        </a:rPr>
                        <a:t>6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" marB="0"/>
                </a:tc>
              </a:tr>
              <a:tr h="28803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  <a:cs typeface="Arial"/>
                        </a:rPr>
                        <a:t>Прогноз социально-экономического развития города</a:t>
                      </a:r>
                      <a:r>
                        <a:rPr sz="1400" spc="-20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dirty="0" smtClean="0">
                          <a:latin typeface="Century Gothic" panose="020B0502020202020204" pitchFamily="34" charset="0"/>
                          <a:cs typeface="Arial"/>
                        </a:rPr>
                        <a:t>Невинномысска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R="169545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>
                          <a:latin typeface="Century Gothic" panose="020B0502020202020204" pitchFamily="34" charset="0"/>
                          <a:cs typeface="Arial"/>
                        </a:rPr>
                        <a:t>6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2545" marB="0"/>
                </a:tc>
              </a:tr>
              <a:tr h="25882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Основные</a:t>
                      </a:r>
                      <a:r>
                        <a:rPr sz="1400" spc="-2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направления</a:t>
                      </a:r>
                      <a:r>
                        <a:rPr sz="1400" spc="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бюджетной</a:t>
                      </a:r>
                      <a:r>
                        <a:rPr sz="1400" spc="-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dirty="0">
                          <a:latin typeface="Century Gothic" panose="020B0502020202020204" pitchFamily="34" charset="0"/>
                          <a:cs typeface="Arial"/>
                        </a:rPr>
                        <a:t>и</a:t>
                      </a:r>
                      <a:r>
                        <a:rPr sz="1400" spc="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налоговой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политики</a:t>
                      </a:r>
                      <a:r>
                        <a:rPr sz="1400" spc="3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695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400" dirty="0">
                          <a:latin typeface="Century Gothic" panose="020B0502020202020204" pitchFamily="34" charset="0"/>
                          <a:cs typeface="Arial"/>
                        </a:rPr>
                        <a:t>8</a:t>
                      </a:r>
                    </a:p>
                  </a:txBody>
                  <a:tcPr marL="0" marR="0" marT="13335" marB="0"/>
                </a:tc>
              </a:tr>
              <a:tr h="32891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3335" marB="0"/>
                </a:tc>
              </a:tr>
              <a:tr h="65298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Показатели</a:t>
                      </a:r>
                      <a:r>
                        <a:rPr sz="1400" b="1" spc="-10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15" dirty="0" smtClean="0">
                          <a:latin typeface="Century Gothic" panose="020B0502020202020204" pitchFamily="34" charset="0"/>
                          <a:cs typeface="Arial"/>
                        </a:rPr>
                        <a:t>бюджета города</a:t>
                      </a:r>
                      <a:r>
                        <a:rPr sz="1400" b="1" spc="-20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10" dirty="0" smtClean="0">
                          <a:latin typeface="Century Gothic" panose="020B0502020202020204" pitchFamily="34" charset="0"/>
                          <a:cs typeface="Arial"/>
                        </a:rPr>
                        <a:t>Невинномысска</a:t>
                      </a:r>
                      <a:endParaRPr sz="1400" dirty="0" smtClean="0">
                        <a:latin typeface="Century Gothic" panose="020B0502020202020204" pitchFamily="34" charset="0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/>
                        </a:rPr>
                        <a:t>на</a:t>
                      </a:r>
                      <a:r>
                        <a:rPr sz="1400" b="1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2021</a:t>
                      </a:r>
                      <a:r>
                        <a:rPr sz="1400" b="1" spc="-30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20" dirty="0" smtClean="0">
                          <a:latin typeface="Century Gothic" panose="020B0502020202020204" pitchFamily="34" charset="0"/>
                          <a:cs typeface="Arial"/>
                        </a:rPr>
                        <a:t>год</a:t>
                      </a:r>
                      <a:r>
                        <a:rPr sz="1400" b="1" spc="5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/>
                        </a:rPr>
                        <a:t>и на плановый </a:t>
                      </a: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период</a:t>
                      </a:r>
                      <a:r>
                        <a:rPr sz="1400" b="1" spc="-10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2022</a:t>
                      </a:r>
                      <a:r>
                        <a:rPr sz="1400" b="1" spc="-25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dirty="0" smtClean="0">
                          <a:latin typeface="Century Gothic" panose="020B0502020202020204" pitchFamily="34" charset="0"/>
                          <a:cs typeface="Arial"/>
                        </a:rPr>
                        <a:t>и </a:t>
                      </a: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2023</a:t>
                      </a:r>
                      <a:r>
                        <a:rPr sz="1400" b="1" spc="-35" dirty="0" smtClean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lang="ru-RU" sz="1400" b="1" spc="-15" dirty="0" smtClean="0">
                          <a:latin typeface="Century Gothic" panose="020B0502020202020204" pitchFamily="34" charset="0"/>
                          <a:cs typeface="Arial"/>
                        </a:rPr>
                        <a:t>годов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838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200" dirty="0">
                        <a:latin typeface="Century Gothic" panose="020B0502020202020204" pitchFamily="34" charset="0"/>
                        <a:cs typeface="Times New Roman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</a:pP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9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175" marB="0"/>
                </a:tc>
              </a:tr>
              <a:tr h="35725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Основные</a:t>
                      </a:r>
                      <a:r>
                        <a:rPr sz="1400" spc="-3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параметры</a:t>
                      </a:r>
                      <a:r>
                        <a:rPr sz="1400" spc="-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бюджета</a:t>
                      </a:r>
                      <a:r>
                        <a:rPr sz="1400" spc="-3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9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95885" marB="0"/>
                </a:tc>
              </a:tr>
              <a:tr h="27768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Доходы</a:t>
                      </a:r>
                      <a:r>
                        <a:rPr sz="1400" spc="-2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бюджета</a:t>
                      </a:r>
                      <a:r>
                        <a:rPr sz="1400" spc="-5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10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9209" marB="0"/>
                </a:tc>
              </a:tr>
              <a:tr h="27870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Налоговые</a:t>
                      </a:r>
                      <a:r>
                        <a:rPr sz="1400" spc="-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доходы</a:t>
                      </a:r>
                      <a:r>
                        <a:rPr sz="1400" spc="-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бюджета</a:t>
                      </a:r>
                      <a:r>
                        <a:rPr sz="1400" spc="-4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11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6510" marB="0"/>
                </a:tc>
              </a:tr>
              <a:tr h="29229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Неналоговые</a:t>
                      </a:r>
                      <a:r>
                        <a:rPr sz="1400" spc="-4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доходы бюджета</a:t>
                      </a:r>
                      <a:r>
                        <a:rPr sz="1400" spc="-6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12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282257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Безвозмездные</a:t>
                      </a:r>
                      <a:r>
                        <a:rPr sz="1400" spc="-5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поступления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13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26244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spc="-20" dirty="0">
                          <a:latin typeface="Century Gothic" panose="020B0502020202020204" pitchFamily="34" charset="0"/>
                          <a:cs typeface="Arial"/>
                        </a:rPr>
                        <a:t>Расходы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бюджета</a:t>
                      </a:r>
                      <a:r>
                        <a:rPr sz="1400" spc="-6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14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9685" marB="0"/>
                </a:tc>
              </a:tr>
              <a:tr h="437514">
                <a:tc>
                  <a:txBody>
                    <a:bodyPr/>
                    <a:lstStyle/>
                    <a:p>
                      <a:pPr marL="127000" marR="355600">
                        <a:lnSpc>
                          <a:spcPts val="1340"/>
                        </a:lnSpc>
                        <a:spcBef>
                          <a:spcPts val="409"/>
                        </a:spcBef>
                      </a:pPr>
                      <a:r>
                        <a:rPr sz="1400" spc="-20" dirty="0">
                          <a:latin typeface="Century Gothic" panose="020B0502020202020204" pitchFamily="34" charset="0"/>
                          <a:cs typeface="Arial"/>
                        </a:rPr>
                        <a:t>Расходы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бюджета города </a:t>
                      </a: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по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разделам </a:t>
                      </a:r>
                      <a:r>
                        <a:rPr sz="1400" dirty="0">
                          <a:latin typeface="Century Gothic" panose="020B0502020202020204" pitchFamily="34" charset="0"/>
                          <a:cs typeface="Arial"/>
                        </a:rPr>
                        <a:t>и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подразделам </a:t>
                      </a:r>
                      <a:r>
                        <a:rPr sz="1400" dirty="0">
                          <a:latin typeface="Century Gothic" panose="020B0502020202020204" pitchFamily="34" charset="0"/>
                          <a:cs typeface="Arial"/>
                        </a:rPr>
                        <a:t>классификации </a:t>
                      </a:r>
                      <a:r>
                        <a:rPr sz="1400" spc="-37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расходов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 бюджетов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15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12395" marB="0"/>
                </a:tc>
              </a:tr>
              <a:tr h="27398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spc="-20" dirty="0">
                          <a:latin typeface="Century Gothic" panose="020B0502020202020204" pitchFamily="34" charset="0"/>
                          <a:cs typeface="Arial"/>
                        </a:rPr>
                        <a:t>Расходы</a:t>
                      </a: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бюджета</a:t>
                      </a:r>
                      <a:r>
                        <a:rPr sz="1400" spc="-5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r>
                        <a:rPr sz="1400" spc="-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по</a:t>
                      </a:r>
                      <a:r>
                        <a:rPr sz="140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видам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 расходов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16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4130" marB="0"/>
                </a:tc>
              </a:tr>
              <a:tr h="233129">
                <a:tc>
                  <a:txBody>
                    <a:bodyPr/>
                    <a:lstStyle/>
                    <a:p>
                      <a:pPr marL="127000">
                        <a:lnSpc>
                          <a:spcPts val="1600"/>
                        </a:lnSpc>
                        <a:spcBef>
                          <a:spcPts val="135"/>
                        </a:spcBef>
                      </a:pP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Отраслевая</a:t>
                      </a:r>
                      <a:r>
                        <a:rPr sz="1400" spc="-4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Century Gothic" panose="020B0502020202020204" pitchFamily="34" charset="0"/>
                          <a:cs typeface="Arial"/>
                        </a:rPr>
                        <a:t>структура </a:t>
                      </a:r>
                      <a:r>
                        <a:rPr sz="1400" spc="-10" dirty="0">
                          <a:latin typeface="Century Gothic" panose="020B0502020202020204" pitchFamily="34" charset="0"/>
                          <a:cs typeface="Arial"/>
                        </a:rPr>
                        <a:t>расходов</a:t>
                      </a:r>
                      <a:r>
                        <a:rPr sz="1400" spc="-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бюджета</a:t>
                      </a:r>
                      <a:r>
                        <a:rPr sz="1400" spc="-4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600"/>
                        </a:lnSpc>
                        <a:spcBef>
                          <a:spcPts val="135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16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7145" marB="0"/>
                </a:tc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5673" y="4330953"/>
            <a:ext cx="2442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Оглавле</a:t>
            </a:r>
            <a:r>
              <a:rPr spc="-15" dirty="0"/>
              <a:t>н</a:t>
            </a:r>
            <a:r>
              <a:rPr spc="-10" dirty="0"/>
              <a:t>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-15010"/>
            <a:ext cx="4006849" cy="3991697"/>
          </a:xfrm>
          <a:prstGeom prst="parallelogram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53840" cy="3976688"/>
          </a:xfrm>
          <a:prstGeom prst="parallelogram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08399"/>
            <a:ext cx="7559040" cy="11936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35494" y="10191698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69358"/>
              </p:ext>
            </p:extLst>
          </p:nvPr>
        </p:nvGraphicFramePr>
        <p:xfrm>
          <a:off x="133299" y="492632"/>
          <a:ext cx="7065009" cy="6980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67780"/>
                <a:gridCol w="697229"/>
              </a:tblGrid>
              <a:tr h="24349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400" spc="-5" dirty="0" smtClean="0">
                          <a:latin typeface="Century Gothic" panose="020B0502020202020204" pitchFamily="34" charset="0"/>
                          <a:cs typeface="Arial"/>
                        </a:rPr>
                        <a:t>Расходы на реализацию национальных проектов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695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  <a:cs typeface="Arial"/>
                        </a:rPr>
                        <a:t>  17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3335" marB="0"/>
                </a:tc>
              </a:tr>
              <a:tr h="282744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Программная структура расходов бюджета города</a:t>
                      </a: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19"/>
                        </a:spcBef>
                        <a:tabLst/>
                      </a:pP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Муниципальные программы города Невинномысска                                    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L="0" marR="11938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18</a:t>
                      </a:r>
                    </a:p>
                    <a:p>
                      <a:pPr marR="11938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3815" marB="0"/>
                </a:tc>
              </a:tr>
              <a:tr h="248397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Развитие образования в городе Невинномысске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476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19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4765" marB="0"/>
                </a:tc>
              </a:tr>
              <a:tr h="264858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Социальная поддержка </a:t>
                      </a:r>
                      <a:r>
                        <a:rPr lang="ru-RU" sz="1200" spc="-10" dirty="0" smtClean="0">
                          <a:latin typeface="Century Gothic" panose="020B0502020202020204" pitchFamily="34" charset="0"/>
                          <a:cs typeface="Arial"/>
                        </a:rPr>
                        <a:t>граждан в городе Невинномысске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20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4130" marB="0"/>
                </a:tc>
              </a:tr>
              <a:tr h="27843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Развитие жилищно-коммунального хозяйства города Невинномысска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21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1275" marB="0"/>
                </a:tc>
              </a:tr>
              <a:tr h="263377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/>
                        </a:rPr>
                        <a:t>Безопасные и качественные автомобильные дороги города Невинномысска на 2020-2024 годы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ru-RU" sz="1200" dirty="0" smtClean="0">
                        <a:latin typeface="Century Gothic" panose="020B0502020202020204" pitchFamily="34" charset="0"/>
                        <a:cs typeface="Arial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/>
                        </a:rPr>
                        <a:t>22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100" marB="0"/>
                </a:tc>
              </a:tr>
              <a:tr h="25676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200" spc="-25" dirty="0" smtClean="0">
                          <a:latin typeface="Century Gothic" panose="020B0502020202020204" pitchFamily="34" charset="0"/>
                          <a:cs typeface="Arial"/>
                        </a:rPr>
                        <a:t>Культура города Невинномысска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23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5400" marB="0"/>
                </a:tc>
              </a:tr>
              <a:tr h="24974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200" spc="-10" dirty="0" smtClean="0">
                          <a:latin typeface="Century Gothic" panose="020B0502020202020204" pitchFamily="34" charset="0"/>
                          <a:cs typeface="Arial"/>
                        </a:rPr>
                        <a:t>Развитие физической культуры, спорта и молодежной политики в городе Невинномысске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lang="ru-RU" sz="1200" spc="-5" dirty="0" smtClean="0">
                        <a:latin typeface="Century Gothic" panose="020B0502020202020204" pitchFamily="34" charset="0"/>
                        <a:cs typeface="Arial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/>
                        </a:rPr>
                        <a:t>24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1750" marB="0"/>
                </a:tc>
              </a:tr>
              <a:tr h="22574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ru-RU" sz="1200" spc="-10" dirty="0" smtClean="0">
                          <a:latin typeface="Century Gothic" panose="020B0502020202020204" pitchFamily="34" charset="0"/>
                          <a:cs typeface="Arial"/>
                        </a:rPr>
                        <a:t>Формирование современной городской среды в городе Невинномысске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25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8415" marB="0"/>
                </a:tc>
              </a:tr>
              <a:tr h="22618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Поддержка субъектов малого и среднего предпринимательства в городе Невинномысске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lang="ru-RU" sz="1200" spc="-5" dirty="0" smtClean="0">
                        <a:latin typeface="Century Gothic" panose="020B0502020202020204" pitchFamily="34" charset="0"/>
                        <a:cs typeface="Arial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26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7620" marB="0"/>
                </a:tc>
              </a:tr>
              <a:tr h="420750">
                <a:tc>
                  <a:txBody>
                    <a:bodyPr/>
                    <a:lstStyle/>
                    <a:p>
                      <a:pPr marL="127000" marR="25177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ru-RU" sz="1200" spc="-10" dirty="0" smtClean="0">
                          <a:latin typeface="Century Gothic" panose="020B0502020202020204" pitchFamily="34" charset="0"/>
                          <a:cs typeface="Arial"/>
                        </a:rPr>
                        <a:t>Развитие муниципальной службы и противодействие коррупции в администрации города Невинномысска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lang="ru-RU" sz="1200" spc="-5" dirty="0" smtClean="0">
                        <a:latin typeface="Century Gothic" panose="020B0502020202020204" pitchFamily="34" charset="0"/>
                        <a:cs typeface="Arial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27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10489" marB="0"/>
                </a:tc>
              </a:tr>
              <a:tr h="22948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ru-RU" sz="1200" dirty="0" smtClean="0">
                          <a:latin typeface="Century Gothic" panose="020B0502020202020204" pitchFamily="34" charset="0"/>
                          <a:cs typeface="Arial"/>
                        </a:rPr>
                        <a:t>Межнациональные отношения, поддержка казачества, профилактика терроризма, экстремизма, правонарушений и наркомании в городе Невинномысске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lang="ru-RU" sz="1200" spc="-5" dirty="0" smtClean="0">
                        <a:latin typeface="Century Gothic" panose="020B0502020202020204" pitchFamily="34" charset="0"/>
                        <a:cs typeface="Arial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lang="ru-RU" sz="1200" spc="-5" dirty="0" smtClean="0">
                        <a:latin typeface="Century Gothic" panose="020B0502020202020204" pitchFamily="34" charset="0"/>
                        <a:cs typeface="Arial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ru-RU" sz="1200" spc="-5" dirty="0" smtClean="0">
                          <a:latin typeface="Century Gothic" panose="020B0502020202020204" pitchFamily="34" charset="0"/>
                          <a:cs typeface="Arial"/>
                        </a:rPr>
                        <a:t>27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9050" marB="0"/>
                </a:tc>
              </a:tr>
              <a:tr h="28151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5" dirty="0">
                          <a:latin typeface="Century Gothic" panose="020B0502020202020204" pitchFamily="34" charset="0"/>
                          <a:cs typeface="Arial"/>
                        </a:rPr>
                        <a:t>Непрограммные</a:t>
                      </a:r>
                      <a:r>
                        <a:rPr sz="1400" b="1" spc="-4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расходы</a:t>
                      </a:r>
                      <a:r>
                        <a:rPr sz="1400" b="1" spc="-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бюджета</a:t>
                      </a:r>
                      <a:r>
                        <a:rPr sz="1400" b="1" spc="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города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28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0800" marB="0"/>
                </a:tc>
              </a:tr>
              <a:tr h="26149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b="1" dirty="0">
                          <a:latin typeface="Century Gothic" panose="020B0502020202020204" pitchFamily="34" charset="0"/>
                          <a:cs typeface="Arial"/>
                        </a:rPr>
                        <a:t>Инициативное</a:t>
                      </a:r>
                      <a:r>
                        <a:rPr sz="1400" b="1" spc="-5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бюджетирование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29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1114" marB="0"/>
                </a:tc>
              </a:tr>
              <a:tr h="261683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Бюджетные</a:t>
                      </a:r>
                      <a:r>
                        <a:rPr sz="1400" b="1" spc="1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инвестиции</a:t>
                      </a:r>
                      <a:r>
                        <a:rPr sz="1400" b="1" spc="-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Century Gothic" panose="020B0502020202020204" pitchFamily="34" charset="0"/>
                          <a:cs typeface="Arial"/>
                        </a:rPr>
                        <a:t>в социальной</a:t>
                      </a:r>
                      <a:r>
                        <a:rPr sz="1400" b="1" spc="-3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сфере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30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1115" marB="0"/>
                </a:tc>
              </a:tr>
              <a:tr h="26149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Бюджетные</a:t>
                      </a:r>
                      <a:r>
                        <a:rPr sz="1400" b="1" spc="1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инвестиции</a:t>
                      </a:r>
                      <a:r>
                        <a:rPr sz="1400" b="1" dirty="0">
                          <a:latin typeface="Century Gothic" panose="020B0502020202020204" pitchFamily="34" charset="0"/>
                          <a:cs typeface="Arial"/>
                        </a:rPr>
                        <a:t> в 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сфере </a:t>
                      </a: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городского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хозяйства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30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1114" marB="0"/>
                </a:tc>
              </a:tr>
              <a:tr h="27412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b="1" spc="-20" dirty="0">
                          <a:latin typeface="Century Gothic" panose="020B0502020202020204" pitchFamily="34" charset="0"/>
                          <a:cs typeface="Arial"/>
                        </a:rPr>
                        <a:t>Расходы</a:t>
                      </a:r>
                      <a:r>
                        <a:rPr sz="1400" b="1" spc="-2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Century Gothic" panose="020B0502020202020204" pitchFamily="34" charset="0"/>
                          <a:cs typeface="Arial"/>
                        </a:rPr>
                        <a:t>по</a:t>
                      </a:r>
                      <a:r>
                        <a:rPr sz="1400" b="1" spc="-25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Century Gothic" panose="020B0502020202020204" pitchFamily="34" charset="0"/>
                          <a:cs typeface="Arial"/>
                        </a:rPr>
                        <a:t>целевым</a:t>
                      </a:r>
                      <a:r>
                        <a:rPr sz="1400" b="1" spc="-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группам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31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1114" marB="0"/>
                </a:tc>
              </a:tr>
              <a:tr h="299593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ru-RU" sz="1400" b="1" spc="-5" dirty="0" smtClean="0">
                          <a:latin typeface="Century Gothic" panose="020B0502020202020204" pitchFamily="34" charset="0"/>
                          <a:cs typeface="Arial"/>
                        </a:rPr>
                        <a:t>Муниципальный долг города Невинномысска</a:t>
                      </a:r>
                      <a:endParaRPr sz="14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32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3180" marB="0"/>
                </a:tc>
              </a:tr>
              <a:tr h="31229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Открытость</a:t>
                      </a:r>
                      <a:r>
                        <a:rPr sz="1400" b="1" spc="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бюджетных</a:t>
                      </a:r>
                      <a:r>
                        <a:rPr sz="1400" b="1" spc="1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Century Gothic" panose="020B0502020202020204" pitchFamily="34" charset="0"/>
                          <a:cs typeface="Arial"/>
                        </a:rPr>
                        <a:t>данных,</a:t>
                      </a:r>
                      <a:r>
                        <a:rPr sz="1400" b="1" spc="-10" dirty="0">
                          <a:latin typeface="Century Gothic" panose="020B0502020202020204" pitchFamily="34" charset="0"/>
                          <a:cs typeface="Arial"/>
                        </a:rPr>
                        <a:t> участие</a:t>
                      </a:r>
                      <a:r>
                        <a:rPr sz="1400" b="1" spc="30" dirty="0">
                          <a:latin typeface="Century Gothic" panose="020B0502020202020204" pitchFamily="34" charset="0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Century Gothic" panose="020B0502020202020204" pitchFamily="34" charset="0"/>
                          <a:cs typeface="Arial"/>
                        </a:rPr>
                        <a:t>в </a:t>
                      </a: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конкурсах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33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6515" marB="0"/>
                </a:tc>
              </a:tr>
              <a:tr h="30741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5" dirty="0">
                          <a:latin typeface="Century Gothic" panose="020B0502020202020204" pitchFamily="34" charset="0"/>
                          <a:cs typeface="Arial"/>
                        </a:rPr>
                        <a:t>Глоссарий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34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5880" marB="0"/>
                </a:tc>
              </a:tr>
              <a:tr h="250934">
                <a:tc>
                  <a:txBody>
                    <a:bodyPr/>
                    <a:lstStyle/>
                    <a:p>
                      <a:pPr marL="127000">
                        <a:lnSpc>
                          <a:spcPts val="1600"/>
                        </a:lnSpc>
                        <a:spcBef>
                          <a:spcPts val="275"/>
                        </a:spcBef>
                      </a:pPr>
                      <a:r>
                        <a:rPr sz="1400" b="1" spc="-5" dirty="0">
                          <a:latin typeface="Century Gothic" panose="020B0502020202020204" pitchFamily="34" charset="0"/>
                          <a:cs typeface="Arial"/>
                        </a:rPr>
                        <a:t>Контакты</a:t>
                      </a:r>
                      <a:endParaRPr sz="140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ru-RU" sz="1200" b="1" spc="-5" dirty="0" smtClean="0">
                          <a:latin typeface="Century Gothic" panose="020B0502020202020204" pitchFamily="34" charset="0"/>
                          <a:cs typeface="Arial"/>
                        </a:rPr>
                        <a:t>35</a:t>
                      </a:r>
                      <a:endParaRPr sz="1200" dirty="0"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51435" marB="0"/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7035545" y="10193273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3592" y="8699753"/>
            <a:ext cx="6902908" cy="1574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Прогноз</a:t>
            </a:r>
            <a:r>
              <a:rPr sz="1200" spc="-2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социально-экономического</a:t>
            </a:r>
            <a:r>
              <a:rPr sz="1200" spc="-4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развития</a:t>
            </a:r>
            <a:r>
              <a:rPr sz="1200" spc="2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представляет</a:t>
            </a:r>
            <a:r>
              <a:rPr sz="1200" spc="-2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собой</a:t>
            </a:r>
            <a:r>
              <a:rPr sz="1200" spc="-2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документ,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160020" algn="just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содержащий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систему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обоснованных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представлений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о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направлениях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результатах </a:t>
            </a:r>
            <a:r>
              <a:rPr sz="1200" spc="-33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социально-экономического</a:t>
            </a:r>
            <a:r>
              <a:rPr sz="1200" spc="-4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развития</a:t>
            </a:r>
            <a:r>
              <a:rPr sz="1200" spc="2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на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прогнозируемый</a:t>
            </a:r>
            <a:r>
              <a:rPr sz="1200" spc="-2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период.</a:t>
            </a:r>
            <a:r>
              <a:rPr sz="1200" spc="2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Долгосрочный прогноз</a:t>
            </a:r>
            <a:r>
              <a:rPr sz="1200" spc="-2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социально-экономического</a:t>
            </a:r>
            <a:r>
              <a:rPr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развития</a:t>
            </a:r>
            <a:r>
              <a:rPr sz="1200" spc="-1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города</a:t>
            </a:r>
            <a:r>
              <a:rPr sz="1200" spc="-1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Невинномысска</a:t>
            </a:r>
            <a:r>
              <a:rPr sz="1200" spc="-1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сформирован</a:t>
            </a:r>
            <a:r>
              <a:rPr sz="1200" spc="-2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на период до </a:t>
            </a:r>
            <a:r>
              <a:rPr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203</a:t>
            </a:r>
            <a:r>
              <a:rPr lang="ru-RU"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5</a:t>
            </a:r>
            <a:r>
              <a:rPr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года.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Среднесрочный прогноз</a:t>
            </a:r>
            <a:r>
              <a:rPr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социально-экономического</a:t>
            </a:r>
            <a:r>
              <a:rPr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развития</a:t>
            </a:r>
            <a:r>
              <a:rPr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33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города </a:t>
            </a:r>
            <a:r>
              <a:rPr lang="ru-RU" sz="120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Невинномысска</a:t>
            </a:r>
            <a:r>
              <a:rPr sz="1200" spc="-20" dirty="0" smtClean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формируется</a:t>
            </a:r>
            <a:r>
              <a:rPr sz="1200" spc="-4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ежегодно</a:t>
            </a:r>
            <a:r>
              <a:rPr sz="1200" spc="-5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сроком</a:t>
            </a:r>
            <a:r>
              <a:rPr sz="1200" spc="-2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на</a:t>
            </a:r>
            <a:r>
              <a:rPr sz="1200" spc="-1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3 </a:t>
            </a:r>
            <a:r>
              <a:rPr sz="1200" spc="-5" dirty="0">
                <a:solidFill>
                  <a:srgbClr val="7E7E7E"/>
                </a:solidFill>
                <a:latin typeface="Century Gothic" panose="020B0502020202020204" pitchFamily="34" charset="0"/>
                <a:cs typeface="Franklin Gothic Book"/>
              </a:rPr>
              <a:t>года.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 dirty="0">
              <a:latin typeface="Franklin Gothic Book"/>
              <a:cs typeface="Franklin Gothic Book"/>
            </a:endParaRPr>
          </a:p>
          <a:p>
            <a:pPr marL="4699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4384" y="2391703"/>
            <a:ext cx="6220460" cy="846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91945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Century Gothic" panose="020B0502020202020204" pitchFamily="34" charset="0"/>
                <a:cs typeface="Segoe UI"/>
              </a:rPr>
              <a:t>Прогноз социально-экономического </a:t>
            </a:r>
            <a:r>
              <a:rPr lang="ru-RU" b="1" spc="-5" dirty="0" smtClean="0">
                <a:latin typeface="Century Gothic" panose="020B0502020202020204" pitchFamily="34" charset="0"/>
                <a:cs typeface="Segoe UI"/>
              </a:rPr>
              <a:t>развития </a:t>
            </a:r>
            <a:r>
              <a:rPr lang="ru-RU" b="1" spc="-10" dirty="0" smtClean="0">
                <a:latin typeface="Century Gothic" panose="020B0502020202020204" pitchFamily="34" charset="0"/>
                <a:cs typeface="Segoe UI"/>
              </a:rPr>
              <a:t>города Невинномысска</a:t>
            </a:r>
            <a:endParaRPr dirty="0">
              <a:latin typeface="Century Gothic" panose="020B0502020202020204" pitchFamily="34" charset="0"/>
              <a:cs typeface="Segoe UI"/>
            </a:endParaRPr>
          </a:p>
          <a:p>
            <a:pPr marR="5080" algn="r">
              <a:lnSpc>
                <a:spcPct val="100000"/>
              </a:lnSpc>
              <a:spcBef>
                <a:spcPts val="525"/>
              </a:spcBef>
            </a:pP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Численность</a:t>
            </a:r>
            <a:r>
              <a:rPr sz="1200" spc="-4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постоянного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7152" y="520699"/>
            <a:ext cx="546354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5" dirty="0">
                <a:latin typeface="Century Gothic" panose="020B0502020202020204" pitchFamily="34" charset="0"/>
              </a:rPr>
              <a:t>Условия </a:t>
            </a:r>
            <a:r>
              <a:rPr sz="2400" b="1" spc="-10" dirty="0">
                <a:latin typeface="Century Gothic" panose="020B0502020202020204" pitchFamily="34" charset="0"/>
              </a:rPr>
              <a:t>формирования</a:t>
            </a:r>
          </a:p>
          <a:p>
            <a:pPr marL="12700" marR="5080">
              <a:lnSpc>
                <a:spcPct val="100000"/>
              </a:lnSpc>
            </a:pPr>
            <a:r>
              <a:rPr lang="ru-RU" sz="2400" b="1" spc="-5" smtClean="0">
                <a:latin typeface="Century Gothic" panose="020B0502020202020204" pitchFamily="34" charset="0"/>
              </a:rPr>
              <a:t>бюджета </a:t>
            </a:r>
            <a:r>
              <a:rPr lang="ru-RU" sz="2400" b="1" spc="-5" dirty="0" smtClean="0">
                <a:latin typeface="Century Gothic" panose="020B0502020202020204" pitchFamily="34" charset="0"/>
              </a:rPr>
              <a:t>города Невинномысска на 2021 год и на плановый период 2022 и 2023 годов</a:t>
            </a:r>
            <a:endParaRPr sz="2400" b="1" spc="-5" dirty="0">
              <a:latin typeface="Century Gothic" panose="020B0502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6200" y="3829562"/>
            <a:ext cx="3296920" cy="478785"/>
            <a:chOff x="3886200" y="3829562"/>
            <a:chExt cx="3296920" cy="4787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2795" y="3936491"/>
              <a:ext cx="265175" cy="3718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2688" y="3936491"/>
              <a:ext cx="265176" cy="371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2580" y="3906011"/>
              <a:ext cx="263652" cy="4023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0948" y="3886199"/>
              <a:ext cx="265175" cy="4221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0839" y="3829562"/>
              <a:ext cx="281179" cy="4787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86200" y="4308347"/>
              <a:ext cx="3296920" cy="0"/>
            </a:xfrm>
            <a:custGeom>
              <a:avLst/>
              <a:gdLst/>
              <a:ahLst/>
              <a:cxnLst/>
              <a:rect l="l" t="t" r="r" b="b"/>
              <a:pathLst>
                <a:path w="3296920">
                  <a:moveTo>
                    <a:pt x="0" y="0"/>
                  </a:moveTo>
                  <a:lnTo>
                    <a:pt x="3296411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28694" y="3708653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116,8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75378" y="3655567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116,8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60289" y="3632453"/>
            <a:ext cx="10077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6430" algn="l"/>
              </a:tabLst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116,9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117,1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28638" y="3632072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117,3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02785" y="4384293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75175" y="4384293"/>
            <a:ext cx="260477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875" algn="ctr">
              <a:lnSpc>
                <a:spcPct val="100000"/>
              </a:lnSpc>
              <a:spcBef>
                <a:spcPts val="100"/>
              </a:spcBef>
              <a:tabLst>
                <a:tab pos="659130" algn="l"/>
                <a:tab pos="1318260" algn="l"/>
                <a:tab pos="1978025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(Оценка)</a:t>
            </a:r>
            <a:r>
              <a:rPr sz="1200" spc="1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82439" y="3266312"/>
            <a:ext cx="15582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населения,</a:t>
            </a:r>
            <a:r>
              <a:rPr sz="1200" spc="-4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тыс.</a:t>
            </a:r>
            <a:r>
              <a:rPr sz="1200" spc="-3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чел.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06366" y="7410068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39,1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53178" y="7355839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41,0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12689" y="7338186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42,4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85153" y="7314691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43,7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32218" y="7294879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44,7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06926" y="8008696"/>
            <a:ext cx="426720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79950" y="8008696"/>
            <a:ext cx="260540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100"/>
              </a:spcBef>
              <a:tabLst>
                <a:tab pos="659130" algn="l"/>
                <a:tab pos="1318895" algn="l"/>
                <a:tab pos="1978660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(Оценка)</a:t>
            </a:r>
            <a:r>
              <a:rPr sz="1200" spc="1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30343" y="6793179"/>
            <a:ext cx="255674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Среднемесячная</a:t>
            </a:r>
            <a:r>
              <a:rPr sz="1200" spc="-4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начисленная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заработная</a:t>
            </a:r>
            <a:r>
              <a:rPr sz="1200" spc="-2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плата,</a:t>
            </a:r>
            <a:r>
              <a:rPr sz="1200" spc="-2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тыс.</a:t>
            </a:r>
            <a:r>
              <a:rPr sz="1200" spc="-2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руб.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8925" y="2963019"/>
            <a:ext cx="3387725" cy="204094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just"/>
            <a:r>
              <a:rPr lang="ru-RU" sz="1000" dirty="0">
                <a:latin typeface="Century Gothic" panose="020B0502020202020204" pitchFamily="34" charset="0"/>
              </a:rPr>
              <a:t>Город Невинномысск - крупнейший промышленный город Ставропольского края, который лидирует среди других городов по объему промышленного производства. </a:t>
            </a:r>
            <a:r>
              <a:rPr lang="ru-RU" sz="1000" dirty="0" smtClean="0">
                <a:latin typeface="Century Gothic" panose="020B0502020202020204" pitchFamily="34" charset="0"/>
              </a:rPr>
              <a:t>Среднегодовая </a:t>
            </a:r>
            <a:r>
              <a:rPr lang="ru-RU" sz="1000" dirty="0">
                <a:latin typeface="Century Gothic" panose="020B0502020202020204" pitchFamily="34" charset="0"/>
              </a:rPr>
              <a:t>численность населения города за 2019 год составила 116818 человек, что на 0,32% меньше среднегодовой численности населения за 2018 год</a:t>
            </a:r>
            <a:r>
              <a:rPr lang="ru-RU" sz="1000" dirty="0" smtClean="0">
                <a:latin typeface="Century Gothic" panose="020B0502020202020204" pitchFamily="34" charset="0"/>
              </a:rPr>
              <a:t>.</a:t>
            </a:r>
            <a:r>
              <a:rPr lang="ru-RU" sz="1000" dirty="0"/>
              <a:t> </a:t>
            </a:r>
            <a:r>
              <a:rPr lang="ru-RU" sz="1000" dirty="0">
                <a:latin typeface="Century Gothic" panose="020B0502020202020204" pitchFamily="34" charset="0"/>
              </a:rPr>
              <a:t>За январь - август 2020 года в город прибыло 1716 человек, убыло 1787 человек. Планируется постепенный рост численности населения до 117,25 тыс. человек (на 0,37% по сравнению с 2019 годом), как за счет естественного прироста, так и посредством миграционного прироста.</a:t>
            </a:r>
          </a:p>
        </p:txBody>
      </p:sp>
      <p:sp>
        <p:nvSpPr>
          <p:cNvPr id="36" name="object 36"/>
          <p:cNvSpPr/>
          <p:nvPr/>
        </p:nvSpPr>
        <p:spPr>
          <a:xfrm>
            <a:off x="312420" y="6379463"/>
            <a:ext cx="3366770" cy="0"/>
          </a:xfrm>
          <a:custGeom>
            <a:avLst/>
            <a:gdLst/>
            <a:ahLst/>
            <a:cxnLst/>
            <a:rect l="l" t="t" r="r" b="b"/>
            <a:pathLst>
              <a:path w="3366770">
                <a:moveTo>
                  <a:pt x="0" y="0"/>
                </a:moveTo>
                <a:lnTo>
                  <a:pt x="336651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00887" y="5822441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0,67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74191" y="5841237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3,60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47469" y="5791326"/>
            <a:ext cx="16427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5800" algn="l"/>
                <a:tab pos="1358900" algn="l"/>
              </a:tabLst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1,8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1,8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5355" y="6456425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21791" y="6456425"/>
            <a:ext cx="264604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100"/>
              </a:spcBef>
              <a:tabLst>
                <a:tab pos="673100" algn="l"/>
                <a:tab pos="1346200" algn="l"/>
                <a:tab pos="2019300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(Оценка)</a:t>
            </a:r>
            <a:r>
              <a:rPr sz="1200" spc="2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r>
              <a:rPr sz="1200" spc="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r>
              <a:rPr sz="1200" spc="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(Прогноз)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0173" y="5133993"/>
            <a:ext cx="2917317" cy="38510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14325" marR="308610" algn="ctr">
              <a:lnSpc>
                <a:spcPct val="102099"/>
              </a:lnSpc>
              <a:spcBef>
                <a:spcPts val="65"/>
              </a:spcBef>
            </a:pP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Уровень</a:t>
            </a:r>
            <a:r>
              <a:rPr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регистрируемой</a:t>
            </a:r>
            <a:r>
              <a:rPr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30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безработицы </a:t>
            </a:r>
            <a:r>
              <a:rPr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,</a:t>
            </a:r>
            <a:r>
              <a:rPr sz="120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%</a:t>
            </a:r>
            <a:r>
              <a:rPr sz="1200" spc="-1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6446" y="6908242"/>
            <a:ext cx="3184525" cy="17049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ru-RU" sz="1100" dirty="0">
                <a:latin typeface="Century Gothic" panose="020B0502020202020204" pitchFamily="34" charset="0"/>
              </a:rPr>
              <a:t>По оценочным данным к 2023 году средняя заработная плата в расчете на одного работника вырастет до 44704,31 тыс. рублей (на 14,21%). В совокупности, до конца прогнозируемого периода прирост доходов населения составит 15,95%. Уровень бедности сократится до 9,6%. Однако, вследствие влияния инфляции (103% - 104%), реальные располагаемые доходы в период 2020 - 2023 гг. не превысят 99,56% - 100,32%.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4073383" y="4915757"/>
            <a:ext cx="3013710" cy="17336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2900"/>
              </a:lnSpc>
              <a:spcBef>
                <a:spcPts val="95"/>
              </a:spcBef>
            </a:pPr>
            <a:r>
              <a:rPr lang="ru-RU" sz="1100" dirty="0">
                <a:latin typeface="Century Gothic" panose="020B0502020202020204" pitchFamily="34" charset="0"/>
              </a:rPr>
              <a:t>Восстановление экономики в 2021 году будет сопровождаться улучшением ситуации на рынке труда: уровень безработицы снизится до 1,8%. Тем не менее, анализ ситуации на регистрируемом рынке труда показывает, что уровень регистрируемой безработицы в 2020 и последующие годы может увеличиться до 3,6%.</a:t>
            </a:r>
            <a:endParaRPr sz="11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8925" y="8677774"/>
            <a:ext cx="332826" cy="403650"/>
          </a:xfrm>
          <a:prstGeom prst="rect">
            <a:avLst/>
          </a:prstGeom>
        </p:spPr>
      </p:pic>
      <p:graphicFrame>
        <p:nvGraphicFramePr>
          <p:cNvPr id="54" name="Диаграмма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942198"/>
              </p:ext>
            </p:extLst>
          </p:nvPr>
        </p:nvGraphicFramePr>
        <p:xfrm>
          <a:off x="277684" y="5883530"/>
          <a:ext cx="3712148" cy="63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5" name="Диаграмма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435834"/>
              </p:ext>
            </p:extLst>
          </p:nvPr>
        </p:nvGraphicFramePr>
        <p:xfrm>
          <a:off x="3914440" y="7317988"/>
          <a:ext cx="3493041" cy="771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08399"/>
            <a:ext cx="7559040" cy="11936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40956" y="10140492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023" y="364616"/>
            <a:ext cx="2738755" cy="102297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R="205740" indent="12700" algn="ctr">
              <a:lnSpc>
                <a:spcPct val="101800"/>
              </a:lnSpc>
              <a:spcBef>
                <a:spcPts val="70"/>
              </a:spcBef>
            </a:pPr>
            <a:r>
              <a:rPr lang="ru-RU"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Объем отгруженных</a:t>
            </a:r>
            <a:r>
              <a:rPr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товаров</a:t>
            </a:r>
            <a:r>
              <a:rPr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обрабатывающего производства</a:t>
            </a:r>
            <a:r>
              <a:rPr sz="1200" spc="-1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по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R="5080" indent="12700" algn="ctr">
              <a:lnSpc>
                <a:spcPts val="1720"/>
              </a:lnSpc>
              <a:spcBef>
                <a:spcPts val="50"/>
              </a:spcBef>
            </a:pP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крупным </a:t>
            </a: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200" spc="-1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средним предприятиям, </a:t>
            </a:r>
            <a:r>
              <a:rPr sz="1200" spc="-30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мл</a:t>
            </a: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н. рублей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38904" y="7804837"/>
            <a:ext cx="3372485" cy="24436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ru-RU" sz="1200" dirty="0" smtClean="0">
                <a:latin typeface="Century Gothic" panose="020B0502020202020204" pitchFamily="34" charset="0"/>
              </a:rPr>
              <a:t>За </a:t>
            </a:r>
            <a:r>
              <a:rPr lang="ru-RU" sz="1200" dirty="0">
                <a:latin typeface="Century Gothic" panose="020B0502020202020204" pitchFamily="34" charset="0"/>
              </a:rPr>
              <a:t>2019 год введено в действие жилых домов общей площадью 31256 кв. метров, что на 10% выше уровня 2018 года. Построено населением 22269 кв. метров, что в 3,5 раза больше 2018 года</a:t>
            </a:r>
            <a:r>
              <a:rPr lang="ru-RU" sz="1200" dirty="0" smtClean="0">
                <a:latin typeface="Century Gothic" panose="020B0502020202020204" pitchFamily="34" charset="0"/>
              </a:rPr>
              <a:t>.</a:t>
            </a:r>
            <a:r>
              <a:rPr lang="ru-RU" sz="1200" dirty="0">
                <a:latin typeface="Century Gothic" panose="020B0502020202020204" pitchFamily="34" charset="0"/>
              </a:rPr>
              <a:t> За январь - сентябрь 2020 года введено в действие жилья общей площадью 22860 кв. метров, что на 3,6% ниже уровня аналогичного периода 2019 года. Населением построено 13249 кв. метров, что на 10% ниже уровня аналогичного периода 2019 года.</a:t>
            </a:r>
          </a:p>
          <a:p>
            <a:endParaRPr lang="ru-RU" sz="1400" dirty="0"/>
          </a:p>
        </p:txBody>
      </p:sp>
      <p:sp>
        <p:nvSpPr>
          <p:cNvPr id="15" name="object 15"/>
          <p:cNvSpPr/>
          <p:nvPr/>
        </p:nvSpPr>
        <p:spPr>
          <a:xfrm>
            <a:off x="3977640" y="4392167"/>
            <a:ext cx="3258820" cy="0"/>
          </a:xfrm>
          <a:custGeom>
            <a:avLst/>
            <a:gdLst/>
            <a:ahLst/>
            <a:cxnLst/>
            <a:rect l="l" t="t" r="r" b="b"/>
            <a:pathLst>
              <a:path w="3258820">
                <a:moveTo>
                  <a:pt x="0" y="0"/>
                </a:moveTo>
                <a:lnTo>
                  <a:pt x="325831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116451" y="3680586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129,8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68341" y="3842765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74,5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39409" y="3853765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102,4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72632" y="3695191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103,1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24650" y="3636390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47,4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90161" y="4468444"/>
            <a:ext cx="426720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55311" y="4468444"/>
            <a:ext cx="2581910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100"/>
              </a:spcBef>
              <a:tabLst>
                <a:tab pos="652145" algn="l"/>
                <a:tab pos="1303655" algn="l"/>
                <a:tab pos="1955800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це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а)</a:t>
            </a:r>
            <a:r>
              <a:rPr sz="1200" spc="1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ог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39386" y="2843310"/>
            <a:ext cx="278015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Индекс</a:t>
            </a:r>
            <a:r>
              <a:rPr sz="1200" spc="-2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физического объема</a:t>
            </a:r>
            <a:r>
              <a:rPr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,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%</a:t>
            </a:r>
            <a:r>
              <a:rPr sz="1200" spc="-1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к</a:t>
            </a:r>
            <a:r>
              <a:rPr sz="1200" spc="-2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предыдущему году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7923" y="8650604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31,3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60196" y="8585454"/>
            <a:ext cx="10255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4210" algn="l"/>
              </a:tabLst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34,9</a:t>
            </a:r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lang="ru-RU" sz="1800" baseline="4629" dirty="0" smtClean="0">
                <a:solidFill>
                  <a:srgbClr val="404040"/>
                </a:solidFill>
                <a:latin typeface="Calibri"/>
                <a:cs typeface="Calibri"/>
              </a:rPr>
              <a:t>36,2</a:t>
            </a:r>
            <a:endParaRPr sz="1800" baseline="4629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64104" y="8561323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38,6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16123" y="8548496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40,5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81711" y="9416897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6810" y="9416897"/>
            <a:ext cx="258191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875" algn="ctr">
              <a:lnSpc>
                <a:spcPct val="100000"/>
              </a:lnSpc>
              <a:spcBef>
                <a:spcPts val="100"/>
              </a:spcBef>
              <a:tabLst>
                <a:tab pos="651510" algn="l"/>
                <a:tab pos="1303655" algn="l"/>
                <a:tab pos="1955164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dirty="0" smtClean="0">
                <a:solidFill>
                  <a:srgbClr val="585858"/>
                </a:solidFill>
                <a:latin typeface="Calibri"/>
                <a:cs typeface="Calibri"/>
              </a:rPr>
              <a:t>202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це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а)</a:t>
            </a:r>
            <a:r>
              <a:rPr sz="1200" spc="1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1016" y="7900173"/>
            <a:ext cx="2705456" cy="38138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ctr">
              <a:lnSpc>
                <a:spcPct val="102099"/>
              </a:lnSpc>
              <a:spcBef>
                <a:spcPts val="65"/>
              </a:spcBef>
            </a:pP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Ввод в эксплуатацию жилых домов</a:t>
            </a:r>
            <a:r>
              <a:rPr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,</a:t>
            </a:r>
            <a:endParaRPr sz="1200" dirty="0">
              <a:latin typeface="Century Gothic" panose="020B0502020202020204" pitchFamily="34" charset="0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тыс.</a:t>
            </a:r>
            <a:r>
              <a:rPr sz="1200" spc="-3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кв.</a:t>
            </a:r>
            <a:r>
              <a:rPr sz="1200" spc="-25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м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958844" y="359131"/>
            <a:ext cx="3361054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ru-RU" sz="1200" dirty="0">
                <a:latin typeface="Century Gothic" panose="020B0502020202020204" pitchFamily="34" charset="0"/>
              </a:rPr>
              <a:t>Промышленность города представлена разнообразием отраслей: металлургия, производство электроэнергии, пищевая промышленность, химическая промышленность, производство электрооборудования и другие. Промышленными предприятиями города отгружено продукции на 105,01 млрд рублей (темп роста - 100,8%).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327456" y="3135604"/>
            <a:ext cx="3141980" cy="1229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900"/>
              </a:lnSpc>
              <a:spcBef>
                <a:spcPts val="95"/>
              </a:spcBef>
            </a:pPr>
            <a:r>
              <a:rPr lang="ru-RU" sz="1400" dirty="0">
                <a:latin typeface="Century Gothic" panose="020B0502020202020204" pitchFamily="34" charset="0"/>
              </a:rPr>
              <a:t>Ключевая цель инвестиционной политики города - преодоление зависимости экономики города от градообразующих </a:t>
            </a:r>
            <a:r>
              <a:rPr lang="ru-RU" sz="1400" dirty="0" smtClean="0">
                <a:latin typeface="Century Gothic" panose="020B0502020202020204" pitchFamily="34" charset="0"/>
              </a:rPr>
              <a:t>предприятий.</a:t>
            </a:r>
            <a:endParaRPr sz="1400" dirty="0">
              <a:latin typeface="Century Gothic" panose="020B0502020202020204" pitchFamily="34" charset="0"/>
              <a:cs typeface="Franklin Gothic Boo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035545" y="1018108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33113" y="4449186"/>
            <a:ext cx="3289719" cy="307936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15"/>
              </a:spcBef>
            </a:pPr>
            <a:r>
              <a:rPr sz="1100" dirty="0">
                <a:latin typeface="Century Gothic" panose="020B0502020202020204" pitchFamily="34" charset="0"/>
                <a:cs typeface="Franklin Gothic Book"/>
              </a:rPr>
              <a:t>Инвестиции в основной капитал</a:t>
            </a:r>
          </a:p>
          <a:p>
            <a:pPr marL="12700" marR="5080" algn="just">
              <a:lnSpc>
                <a:spcPct val="112900"/>
              </a:lnSpc>
            </a:pPr>
            <a:r>
              <a:rPr sz="1100" dirty="0">
                <a:latin typeface="Century Gothic" panose="020B0502020202020204" pitchFamily="34" charset="0"/>
                <a:cs typeface="Franklin Gothic Book"/>
              </a:rPr>
              <a:t>представляют собой совокупность затрат,  направленных на строительство и</a:t>
            </a:r>
          </a:p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100" dirty="0">
                <a:latin typeface="Century Gothic" panose="020B0502020202020204" pitchFamily="34" charset="0"/>
                <a:cs typeface="Franklin Gothic Book"/>
              </a:rPr>
              <a:t>реконструкцию объектов, приобретение</a:t>
            </a:r>
          </a:p>
          <a:p>
            <a:pPr algn="just"/>
            <a:r>
              <a:rPr sz="1100" dirty="0">
                <a:latin typeface="Century Gothic" panose="020B0502020202020204" pitchFamily="34" charset="0"/>
                <a:cs typeface="Franklin Gothic Book"/>
              </a:rPr>
              <a:t>машин, оборудования, транспортных  средств. </a:t>
            </a:r>
            <a:r>
              <a:rPr lang="ru-RU" sz="1100" dirty="0">
                <a:latin typeface="Century Gothic" panose="020B0502020202020204" pitchFamily="34" charset="0"/>
              </a:rPr>
              <a:t>За 2019 год крупными и средними организациями в экономику города инвестировано 15614,44 млн рублей, что на 38,66% выше уровня 2018 года. </a:t>
            </a:r>
            <a:r>
              <a:rPr lang="ru-RU" sz="1100" dirty="0" smtClean="0">
                <a:latin typeface="Century Gothic" panose="020B0502020202020204" pitchFamily="34" charset="0"/>
              </a:rPr>
              <a:t>Объем </a:t>
            </a:r>
            <a:r>
              <a:rPr lang="ru-RU" sz="1100" dirty="0">
                <a:latin typeface="Century Gothic" panose="020B0502020202020204" pitchFamily="34" charset="0"/>
              </a:rPr>
              <a:t>инвестиций крупных и средних организаций города за 1 полугодие 2020 года составил 5480,77 млн рублей, что на 7,52% выше уровня аналогичного периода 2019 года.</a:t>
            </a:r>
          </a:p>
          <a:p>
            <a:pPr marL="12700" marR="48260" algn="just">
              <a:lnSpc>
                <a:spcPct val="112900"/>
              </a:lnSpc>
              <a:spcBef>
                <a:spcPts val="10"/>
              </a:spcBef>
            </a:pPr>
            <a:r>
              <a:rPr sz="1100" dirty="0" smtClean="0">
                <a:latin typeface="Century Gothic" panose="020B0502020202020204" pitchFamily="34" charset="0"/>
                <a:cs typeface="Franklin Gothic Book"/>
              </a:rPr>
              <a:t>С </a:t>
            </a:r>
            <a:r>
              <a:rPr sz="1100" dirty="0">
                <a:latin typeface="Century Gothic" panose="020B0502020202020204" pitchFamily="34" charset="0"/>
                <a:cs typeface="Franklin Gothic Book"/>
              </a:rPr>
              <a:t>учетом планов по развитию  предполагается дальнейшее сохранение  положительной динамики объема</a:t>
            </a:r>
          </a:p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100" dirty="0">
                <a:latin typeface="Century Gothic" panose="020B0502020202020204" pitchFamily="34" charset="0"/>
                <a:cs typeface="Franklin Gothic Book"/>
              </a:rPr>
              <a:t>капитальных вложений.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3942079" y="6674866"/>
            <a:ext cx="33267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13429" algn="l"/>
              </a:tabLst>
            </a:pPr>
            <a:r>
              <a:rPr sz="1400" u="sng" dirty="0"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 	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119753" y="6366128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15,6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70882" y="6349364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12,3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448046" y="6308216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13,2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088507" y="6270116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14,2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751446" y="6241160"/>
            <a:ext cx="296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404040"/>
                </a:solidFill>
                <a:latin typeface="Calibri"/>
                <a:cs typeface="Calibri"/>
              </a:rPr>
              <a:t>7,1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067936" y="6998334"/>
            <a:ext cx="103441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  <a:tabLst>
                <a:tab pos="709930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417565" y="6998334"/>
            <a:ext cx="16408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4210" algn="l"/>
                <a:tab pos="1316355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633086" y="7184262"/>
            <a:ext cx="2582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це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а)</a:t>
            </a:r>
            <a:r>
              <a:rPr sz="1200" spc="1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(Пр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ог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408170" y="5467349"/>
            <a:ext cx="2413000" cy="385747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-635" algn="ctr">
              <a:lnSpc>
                <a:spcPct val="101800"/>
              </a:lnSpc>
              <a:spcBef>
                <a:spcPts val="70"/>
              </a:spcBef>
            </a:pPr>
            <a:r>
              <a:rPr lang="ru-RU"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Объем инвестиций</a:t>
            </a:r>
            <a:r>
              <a:rPr sz="12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в основной капитал</a:t>
            </a:r>
            <a:r>
              <a:rPr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,</a:t>
            </a:r>
            <a:r>
              <a:rPr sz="1200" spc="5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млрд.</a:t>
            </a:r>
            <a:r>
              <a:rPr sz="1200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200" spc="-10" dirty="0" smtClean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рублей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graphicFrame>
        <p:nvGraphicFramePr>
          <p:cNvPr id="80" name="Диаграмма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403539"/>
              </p:ext>
            </p:extLst>
          </p:nvPr>
        </p:nvGraphicFramePr>
        <p:xfrm>
          <a:off x="3870259" y="6514992"/>
          <a:ext cx="3597275" cy="50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1" name="Диаграмма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890594"/>
              </p:ext>
            </p:extLst>
          </p:nvPr>
        </p:nvGraphicFramePr>
        <p:xfrm>
          <a:off x="146304" y="8697957"/>
          <a:ext cx="3476528" cy="77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2" name="Диаграмма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455785"/>
              </p:ext>
            </p:extLst>
          </p:nvPr>
        </p:nvGraphicFramePr>
        <p:xfrm>
          <a:off x="285079" y="1424162"/>
          <a:ext cx="3277329" cy="947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3" name="object 53"/>
          <p:cNvSpPr txBox="1"/>
          <p:nvPr/>
        </p:nvSpPr>
        <p:spPr>
          <a:xfrm>
            <a:off x="520090" y="2347632"/>
            <a:ext cx="42672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(Факт)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4" name="object 54"/>
          <p:cNvSpPr txBox="1"/>
          <p:nvPr/>
        </p:nvSpPr>
        <p:spPr>
          <a:xfrm>
            <a:off x="946810" y="2367571"/>
            <a:ext cx="258191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875" algn="ctr">
              <a:lnSpc>
                <a:spcPct val="100000"/>
              </a:lnSpc>
              <a:spcBef>
                <a:spcPts val="100"/>
              </a:spcBef>
              <a:tabLst>
                <a:tab pos="651510" algn="l"/>
                <a:tab pos="1303655" algn="l"/>
                <a:tab pos="1955164" algn="l"/>
              </a:tabLst>
            </a:pP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2022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dirty="0" smtClean="0">
                <a:solidFill>
                  <a:srgbClr val="585858"/>
                </a:solidFill>
                <a:latin typeface="Calibri"/>
                <a:cs typeface="Calibri"/>
              </a:rPr>
              <a:t>202</a:t>
            </a:r>
            <a:r>
              <a:rPr lang="ru-RU" sz="1200" dirty="0" smtClean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це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к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а)</a:t>
            </a:r>
            <a:r>
              <a:rPr sz="1200" spc="1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r>
              <a:rPr sz="1200"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П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р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г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оз)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85" name="Диаграмма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059934"/>
              </p:ext>
            </p:extLst>
          </p:nvPr>
        </p:nvGraphicFramePr>
        <p:xfrm>
          <a:off x="3870259" y="3709291"/>
          <a:ext cx="3647694" cy="84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54363"/>
            <a:ext cx="7559040" cy="11956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4611" y="10179811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3236" y="8828446"/>
            <a:ext cx="3816731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5430" algn="just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Основные направления </a:t>
            </a:r>
            <a:r>
              <a:rPr sz="1100" b="1" spc="-1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бюджетной </a:t>
            </a:r>
            <a:r>
              <a:rPr sz="1100" b="1" spc="-30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sz="1100" b="1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налоговой политики</a:t>
            </a:r>
            <a:r>
              <a:rPr sz="1100" b="1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– </a:t>
            </a:r>
            <a:r>
              <a:rPr lang="ru-RU" sz="1100" spc="-1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ежегодно разрабатываемый документ</a:t>
            </a:r>
            <a:r>
              <a:rPr sz="1100" spc="-1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,</a:t>
            </a:r>
            <a:r>
              <a:rPr lang="ru-RU" sz="1100" dirty="0" smtClean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100" spc="-1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который определяет условия</a:t>
            </a:r>
            <a:r>
              <a:rPr sz="110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10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 подходы </a:t>
            </a:r>
            <a:r>
              <a:rPr lang="ru-RU" sz="11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для составления</a:t>
            </a:r>
            <a:r>
              <a:rPr sz="1100" spc="-2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1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проекта</a:t>
            </a:r>
            <a:r>
              <a:rPr sz="1100" spc="-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100" spc="-1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бюджета на очередной</a:t>
            </a:r>
            <a:r>
              <a:rPr sz="1100" spc="-1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1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год </a:t>
            </a:r>
            <a:r>
              <a:rPr sz="110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и</a:t>
            </a:r>
            <a:r>
              <a:rPr sz="1100" spc="-20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100" spc="-2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на </a:t>
            </a:r>
            <a:r>
              <a:rPr lang="ru-RU" sz="1100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плановый</a:t>
            </a:r>
            <a:r>
              <a:rPr sz="1100" spc="-35" dirty="0" smtClean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100" spc="-5" dirty="0">
                <a:solidFill>
                  <a:srgbClr val="7E7E7E"/>
                </a:solidFill>
                <a:latin typeface="Century Gothic" panose="020B0502020202020204" pitchFamily="34" charset="0"/>
                <a:cs typeface="Calibri"/>
              </a:rPr>
              <a:t>период.</a:t>
            </a:r>
            <a:endParaRPr sz="1100" dirty="0"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48272" y="1190795"/>
            <a:ext cx="2059305" cy="5438648"/>
            <a:chOff x="2684526" y="1226057"/>
            <a:chExt cx="2059305" cy="5438648"/>
          </a:xfrm>
        </p:grpSpPr>
        <p:sp>
          <p:nvSpPr>
            <p:cNvPr id="8" name="object 8"/>
            <p:cNvSpPr/>
            <p:nvPr/>
          </p:nvSpPr>
          <p:spPr>
            <a:xfrm>
              <a:off x="3727703" y="2072640"/>
              <a:ext cx="81218" cy="4158995"/>
            </a:xfrm>
            <a:custGeom>
              <a:avLst/>
              <a:gdLst/>
              <a:ahLst/>
              <a:cxnLst/>
              <a:rect l="l" t="t" r="r" b="b"/>
              <a:pathLst>
                <a:path w="73660" h="5328284">
                  <a:moveTo>
                    <a:pt x="73151" y="0"/>
                  </a:moveTo>
                  <a:lnTo>
                    <a:pt x="0" y="0"/>
                  </a:lnTo>
                  <a:lnTo>
                    <a:pt x="0" y="5327904"/>
                  </a:lnTo>
                  <a:lnTo>
                    <a:pt x="73151" y="5327904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F49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47872" y="27752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07" y="0"/>
                  </a:moveTo>
                  <a:lnTo>
                    <a:pt x="166791" y="5716"/>
                  </a:lnTo>
                  <a:lnTo>
                    <a:pt x="121242" y="21998"/>
                  </a:lnTo>
                  <a:lnTo>
                    <a:pt x="81060" y="47546"/>
                  </a:lnTo>
                  <a:lnTo>
                    <a:pt x="47546" y="81060"/>
                  </a:lnTo>
                  <a:lnTo>
                    <a:pt x="21998" y="121242"/>
                  </a:lnTo>
                  <a:lnTo>
                    <a:pt x="5716" y="166791"/>
                  </a:lnTo>
                  <a:lnTo>
                    <a:pt x="0" y="216407"/>
                  </a:lnTo>
                  <a:lnTo>
                    <a:pt x="5716" y="266024"/>
                  </a:lnTo>
                  <a:lnTo>
                    <a:pt x="21998" y="311573"/>
                  </a:lnTo>
                  <a:lnTo>
                    <a:pt x="47546" y="351755"/>
                  </a:lnTo>
                  <a:lnTo>
                    <a:pt x="81060" y="385269"/>
                  </a:lnTo>
                  <a:lnTo>
                    <a:pt x="121242" y="410817"/>
                  </a:lnTo>
                  <a:lnTo>
                    <a:pt x="166791" y="427099"/>
                  </a:lnTo>
                  <a:lnTo>
                    <a:pt x="216407" y="432815"/>
                  </a:lnTo>
                  <a:lnTo>
                    <a:pt x="266024" y="427099"/>
                  </a:lnTo>
                  <a:lnTo>
                    <a:pt x="311573" y="410817"/>
                  </a:lnTo>
                  <a:lnTo>
                    <a:pt x="351755" y="385269"/>
                  </a:lnTo>
                  <a:lnTo>
                    <a:pt x="385269" y="351755"/>
                  </a:lnTo>
                  <a:lnTo>
                    <a:pt x="410817" y="311573"/>
                  </a:lnTo>
                  <a:lnTo>
                    <a:pt x="427099" y="266024"/>
                  </a:lnTo>
                  <a:lnTo>
                    <a:pt x="432815" y="216407"/>
                  </a:lnTo>
                  <a:lnTo>
                    <a:pt x="427099" y="166791"/>
                  </a:lnTo>
                  <a:lnTo>
                    <a:pt x="410817" y="121242"/>
                  </a:lnTo>
                  <a:lnTo>
                    <a:pt x="385269" y="81060"/>
                  </a:lnTo>
                  <a:lnTo>
                    <a:pt x="351755" y="47546"/>
                  </a:lnTo>
                  <a:lnTo>
                    <a:pt x="311573" y="21998"/>
                  </a:lnTo>
                  <a:lnTo>
                    <a:pt x="266024" y="5716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47872" y="27752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0" y="216407"/>
                  </a:moveTo>
                  <a:lnTo>
                    <a:pt x="5716" y="166791"/>
                  </a:lnTo>
                  <a:lnTo>
                    <a:pt x="21998" y="121242"/>
                  </a:lnTo>
                  <a:lnTo>
                    <a:pt x="47546" y="81060"/>
                  </a:lnTo>
                  <a:lnTo>
                    <a:pt x="81060" y="47546"/>
                  </a:lnTo>
                  <a:lnTo>
                    <a:pt x="121242" y="21998"/>
                  </a:lnTo>
                  <a:lnTo>
                    <a:pt x="166791" y="5716"/>
                  </a:lnTo>
                  <a:lnTo>
                    <a:pt x="216407" y="0"/>
                  </a:lnTo>
                  <a:lnTo>
                    <a:pt x="266024" y="5716"/>
                  </a:lnTo>
                  <a:lnTo>
                    <a:pt x="311573" y="21998"/>
                  </a:lnTo>
                  <a:lnTo>
                    <a:pt x="351755" y="47546"/>
                  </a:lnTo>
                  <a:lnTo>
                    <a:pt x="385269" y="81060"/>
                  </a:lnTo>
                  <a:lnTo>
                    <a:pt x="410817" y="121242"/>
                  </a:lnTo>
                  <a:lnTo>
                    <a:pt x="427099" y="166791"/>
                  </a:lnTo>
                  <a:lnTo>
                    <a:pt x="432815" y="216407"/>
                  </a:lnTo>
                  <a:lnTo>
                    <a:pt x="427099" y="266024"/>
                  </a:lnTo>
                  <a:lnTo>
                    <a:pt x="410817" y="311573"/>
                  </a:lnTo>
                  <a:lnTo>
                    <a:pt x="385269" y="351755"/>
                  </a:lnTo>
                  <a:lnTo>
                    <a:pt x="351755" y="385269"/>
                  </a:lnTo>
                  <a:lnTo>
                    <a:pt x="311573" y="410817"/>
                  </a:lnTo>
                  <a:lnTo>
                    <a:pt x="266024" y="427099"/>
                  </a:lnTo>
                  <a:lnTo>
                    <a:pt x="216407" y="432815"/>
                  </a:lnTo>
                  <a:lnTo>
                    <a:pt x="166791" y="427099"/>
                  </a:lnTo>
                  <a:lnTo>
                    <a:pt x="121242" y="410817"/>
                  </a:lnTo>
                  <a:lnTo>
                    <a:pt x="81060" y="385269"/>
                  </a:lnTo>
                  <a:lnTo>
                    <a:pt x="47546" y="351755"/>
                  </a:lnTo>
                  <a:lnTo>
                    <a:pt x="21998" y="311573"/>
                  </a:lnTo>
                  <a:lnTo>
                    <a:pt x="5716" y="266024"/>
                  </a:lnTo>
                  <a:lnTo>
                    <a:pt x="0" y="216407"/>
                  </a:lnTo>
                  <a:close/>
                </a:path>
              </a:pathLst>
            </a:custGeom>
            <a:ln w="76199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47872" y="3927347"/>
              <a:ext cx="433070" cy="431800"/>
            </a:xfrm>
            <a:custGeom>
              <a:avLst/>
              <a:gdLst/>
              <a:ahLst/>
              <a:cxnLst/>
              <a:rect l="l" t="t" r="r" b="b"/>
              <a:pathLst>
                <a:path w="433070" h="431800">
                  <a:moveTo>
                    <a:pt x="216407" y="0"/>
                  </a:moveTo>
                  <a:lnTo>
                    <a:pt x="166791" y="5693"/>
                  </a:lnTo>
                  <a:lnTo>
                    <a:pt x="121242" y="21913"/>
                  </a:lnTo>
                  <a:lnTo>
                    <a:pt x="81060" y="47366"/>
                  </a:lnTo>
                  <a:lnTo>
                    <a:pt x="47546" y="80758"/>
                  </a:lnTo>
                  <a:lnTo>
                    <a:pt x="21998" y="120798"/>
                  </a:lnTo>
                  <a:lnTo>
                    <a:pt x="5716" y="166191"/>
                  </a:lnTo>
                  <a:lnTo>
                    <a:pt x="0" y="215645"/>
                  </a:lnTo>
                  <a:lnTo>
                    <a:pt x="5716" y="265100"/>
                  </a:lnTo>
                  <a:lnTo>
                    <a:pt x="21998" y="310493"/>
                  </a:lnTo>
                  <a:lnTo>
                    <a:pt x="47546" y="350533"/>
                  </a:lnTo>
                  <a:lnTo>
                    <a:pt x="81060" y="383925"/>
                  </a:lnTo>
                  <a:lnTo>
                    <a:pt x="121242" y="409378"/>
                  </a:lnTo>
                  <a:lnTo>
                    <a:pt x="166791" y="425598"/>
                  </a:lnTo>
                  <a:lnTo>
                    <a:pt x="216407" y="431291"/>
                  </a:lnTo>
                  <a:lnTo>
                    <a:pt x="266024" y="425598"/>
                  </a:lnTo>
                  <a:lnTo>
                    <a:pt x="311573" y="409378"/>
                  </a:lnTo>
                  <a:lnTo>
                    <a:pt x="351755" y="383925"/>
                  </a:lnTo>
                  <a:lnTo>
                    <a:pt x="385269" y="350533"/>
                  </a:lnTo>
                  <a:lnTo>
                    <a:pt x="410817" y="310493"/>
                  </a:lnTo>
                  <a:lnTo>
                    <a:pt x="427099" y="265100"/>
                  </a:lnTo>
                  <a:lnTo>
                    <a:pt x="432815" y="215645"/>
                  </a:lnTo>
                  <a:lnTo>
                    <a:pt x="427099" y="166191"/>
                  </a:lnTo>
                  <a:lnTo>
                    <a:pt x="410817" y="120798"/>
                  </a:lnTo>
                  <a:lnTo>
                    <a:pt x="385269" y="80758"/>
                  </a:lnTo>
                  <a:lnTo>
                    <a:pt x="351755" y="47366"/>
                  </a:lnTo>
                  <a:lnTo>
                    <a:pt x="311573" y="21913"/>
                  </a:lnTo>
                  <a:lnTo>
                    <a:pt x="266024" y="5693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47872" y="3927347"/>
              <a:ext cx="433070" cy="431800"/>
            </a:xfrm>
            <a:custGeom>
              <a:avLst/>
              <a:gdLst/>
              <a:ahLst/>
              <a:cxnLst/>
              <a:rect l="l" t="t" r="r" b="b"/>
              <a:pathLst>
                <a:path w="433070" h="431800">
                  <a:moveTo>
                    <a:pt x="0" y="215645"/>
                  </a:moveTo>
                  <a:lnTo>
                    <a:pt x="5716" y="166191"/>
                  </a:lnTo>
                  <a:lnTo>
                    <a:pt x="21998" y="120798"/>
                  </a:lnTo>
                  <a:lnTo>
                    <a:pt x="47546" y="80758"/>
                  </a:lnTo>
                  <a:lnTo>
                    <a:pt x="81060" y="47366"/>
                  </a:lnTo>
                  <a:lnTo>
                    <a:pt x="121242" y="21913"/>
                  </a:lnTo>
                  <a:lnTo>
                    <a:pt x="166791" y="5693"/>
                  </a:lnTo>
                  <a:lnTo>
                    <a:pt x="216407" y="0"/>
                  </a:lnTo>
                  <a:lnTo>
                    <a:pt x="266024" y="5693"/>
                  </a:lnTo>
                  <a:lnTo>
                    <a:pt x="311573" y="21913"/>
                  </a:lnTo>
                  <a:lnTo>
                    <a:pt x="351755" y="47366"/>
                  </a:lnTo>
                  <a:lnTo>
                    <a:pt x="385269" y="80758"/>
                  </a:lnTo>
                  <a:lnTo>
                    <a:pt x="410817" y="120798"/>
                  </a:lnTo>
                  <a:lnTo>
                    <a:pt x="427099" y="166191"/>
                  </a:lnTo>
                  <a:lnTo>
                    <a:pt x="432815" y="215645"/>
                  </a:lnTo>
                  <a:lnTo>
                    <a:pt x="427099" y="265100"/>
                  </a:lnTo>
                  <a:lnTo>
                    <a:pt x="410817" y="310493"/>
                  </a:lnTo>
                  <a:lnTo>
                    <a:pt x="385269" y="350533"/>
                  </a:lnTo>
                  <a:lnTo>
                    <a:pt x="351755" y="383925"/>
                  </a:lnTo>
                  <a:lnTo>
                    <a:pt x="311573" y="409378"/>
                  </a:lnTo>
                  <a:lnTo>
                    <a:pt x="266024" y="425598"/>
                  </a:lnTo>
                  <a:lnTo>
                    <a:pt x="216407" y="431291"/>
                  </a:lnTo>
                  <a:lnTo>
                    <a:pt x="166791" y="425598"/>
                  </a:lnTo>
                  <a:lnTo>
                    <a:pt x="121242" y="409378"/>
                  </a:lnTo>
                  <a:lnTo>
                    <a:pt x="81060" y="383925"/>
                  </a:lnTo>
                  <a:lnTo>
                    <a:pt x="47546" y="350533"/>
                  </a:lnTo>
                  <a:lnTo>
                    <a:pt x="21998" y="310493"/>
                  </a:lnTo>
                  <a:lnTo>
                    <a:pt x="5716" y="265100"/>
                  </a:lnTo>
                  <a:lnTo>
                    <a:pt x="0" y="215645"/>
                  </a:lnTo>
                  <a:close/>
                </a:path>
              </a:pathLst>
            </a:custGeom>
            <a:ln w="76200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40252" y="5177027"/>
              <a:ext cx="433070" cy="431800"/>
            </a:xfrm>
            <a:custGeom>
              <a:avLst/>
              <a:gdLst/>
              <a:ahLst/>
              <a:cxnLst/>
              <a:rect l="l" t="t" r="r" b="b"/>
              <a:pathLst>
                <a:path w="433070" h="431800">
                  <a:moveTo>
                    <a:pt x="216408" y="0"/>
                  </a:moveTo>
                  <a:lnTo>
                    <a:pt x="166791" y="5693"/>
                  </a:lnTo>
                  <a:lnTo>
                    <a:pt x="121242" y="21913"/>
                  </a:lnTo>
                  <a:lnTo>
                    <a:pt x="81060" y="47366"/>
                  </a:lnTo>
                  <a:lnTo>
                    <a:pt x="47546" y="80758"/>
                  </a:lnTo>
                  <a:lnTo>
                    <a:pt x="21998" y="120798"/>
                  </a:lnTo>
                  <a:lnTo>
                    <a:pt x="5716" y="166191"/>
                  </a:lnTo>
                  <a:lnTo>
                    <a:pt x="0" y="215645"/>
                  </a:lnTo>
                  <a:lnTo>
                    <a:pt x="5716" y="265100"/>
                  </a:lnTo>
                  <a:lnTo>
                    <a:pt x="21998" y="310493"/>
                  </a:lnTo>
                  <a:lnTo>
                    <a:pt x="47546" y="350533"/>
                  </a:lnTo>
                  <a:lnTo>
                    <a:pt x="81060" y="383925"/>
                  </a:lnTo>
                  <a:lnTo>
                    <a:pt x="121242" y="409378"/>
                  </a:lnTo>
                  <a:lnTo>
                    <a:pt x="166791" y="425598"/>
                  </a:lnTo>
                  <a:lnTo>
                    <a:pt x="216408" y="431291"/>
                  </a:lnTo>
                  <a:lnTo>
                    <a:pt x="266024" y="425598"/>
                  </a:lnTo>
                  <a:lnTo>
                    <a:pt x="311573" y="409378"/>
                  </a:lnTo>
                  <a:lnTo>
                    <a:pt x="351755" y="383925"/>
                  </a:lnTo>
                  <a:lnTo>
                    <a:pt x="385269" y="350533"/>
                  </a:lnTo>
                  <a:lnTo>
                    <a:pt x="410817" y="310493"/>
                  </a:lnTo>
                  <a:lnTo>
                    <a:pt x="427099" y="265100"/>
                  </a:lnTo>
                  <a:lnTo>
                    <a:pt x="432815" y="215645"/>
                  </a:lnTo>
                  <a:lnTo>
                    <a:pt x="427099" y="166191"/>
                  </a:lnTo>
                  <a:lnTo>
                    <a:pt x="410817" y="120798"/>
                  </a:lnTo>
                  <a:lnTo>
                    <a:pt x="385269" y="80758"/>
                  </a:lnTo>
                  <a:lnTo>
                    <a:pt x="351755" y="47366"/>
                  </a:lnTo>
                  <a:lnTo>
                    <a:pt x="311573" y="21913"/>
                  </a:lnTo>
                  <a:lnTo>
                    <a:pt x="266024" y="5693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40252" y="5177027"/>
              <a:ext cx="433070" cy="431800"/>
            </a:xfrm>
            <a:custGeom>
              <a:avLst/>
              <a:gdLst/>
              <a:ahLst/>
              <a:cxnLst/>
              <a:rect l="l" t="t" r="r" b="b"/>
              <a:pathLst>
                <a:path w="433070" h="431800">
                  <a:moveTo>
                    <a:pt x="0" y="215645"/>
                  </a:moveTo>
                  <a:lnTo>
                    <a:pt x="5716" y="166191"/>
                  </a:lnTo>
                  <a:lnTo>
                    <a:pt x="21998" y="120798"/>
                  </a:lnTo>
                  <a:lnTo>
                    <a:pt x="47546" y="80758"/>
                  </a:lnTo>
                  <a:lnTo>
                    <a:pt x="81060" y="47366"/>
                  </a:lnTo>
                  <a:lnTo>
                    <a:pt x="121242" y="21913"/>
                  </a:lnTo>
                  <a:lnTo>
                    <a:pt x="166791" y="5693"/>
                  </a:lnTo>
                  <a:lnTo>
                    <a:pt x="216408" y="0"/>
                  </a:lnTo>
                  <a:lnTo>
                    <a:pt x="266024" y="5693"/>
                  </a:lnTo>
                  <a:lnTo>
                    <a:pt x="311573" y="21913"/>
                  </a:lnTo>
                  <a:lnTo>
                    <a:pt x="351755" y="47366"/>
                  </a:lnTo>
                  <a:lnTo>
                    <a:pt x="385269" y="80758"/>
                  </a:lnTo>
                  <a:lnTo>
                    <a:pt x="410817" y="120798"/>
                  </a:lnTo>
                  <a:lnTo>
                    <a:pt x="427099" y="166191"/>
                  </a:lnTo>
                  <a:lnTo>
                    <a:pt x="432815" y="215645"/>
                  </a:lnTo>
                  <a:lnTo>
                    <a:pt x="427099" y="265100"/>
                  </a:lnTo>
                  <a:lnTo>
                    <a:pt x="410817" y="310493"/>
                  </a:lnTo>
                  <a:lnTo>
                    <a:pt x="385269" y="350533"/>
                  </a:lnTo>
                  <a:lnTo>
                    <a:pt x="351755" y="383925"/>
                  </a:lnTo>
                  <a:lnTo>
                    <a:pt x="311573" y="409378"/>
                  </a:lnTo>
                  <a:lnTo>
                    <a:pt x="266024" y="425598"/>
                  </a:lnTo>
                  <a:lnTo>
                    <a:pt x="216408" y="431291"/>
                  </a:lnTo>
                  <a:lnTo>
                    <a:pt x="166791" y="425598"/>
                  </a:lnTo>
                  <a:lnTo>
                    <a:pt x="121242" y="409378"/>
                  </a:lnTo>
                  <a:lnTo>
                    <a:pt x="81060" y="383925"/>
                  </a:lnTo>
                  <a:lnTo>
                    <a:pt x="47546" y="350533"/>
                  </a:lnTo>
                  <a:lnTo>
                    <a:pt x="21998" y="310493"/>
                  </a:lnTo>
                  <a:lnTo>
                    <a:pt x="5716" y="265100"/>
                  </a:lnTo>
                  <a:lnTo>
                    <a:pt x="0" y="215645"/>
                  </a:lnTo>
                  <a:close/>
                </a:path>
              </a:pathLst>
            </a:custGeom>
            <a:ln w="76200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40252" y="6231635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08" y="0"/>
                  </a:moveTo>
                  <a:lnTo>
                    <a:pt x="166791" y="5716"/>
                  </a:lnTo>
                  <a:lnTo>
                    <a:pt x="121242" y="21998"/>
                  </a:lnTo>
                  <a:lnTo>
                    <a:pt x="81060" y="47546"/>
                  </a:lnTo>
                  <a:lnTo>
                    <a:pt x="47546" y="81060"/>
                  </a:lnTo>
                  <a:lnTo>
                    <a:pt x="21998" y="121242"/>
                  </a:lnTo>
                  <a:lnTo>
                    <a:pt x="5716" y="166791"/>
                  </a:lnTo>
                  <a:lnTo>
                    <a:pt x="0" y="216408"/>
                  </a:lnTo>
                  <a:lnTo>
                    <a:pt x="5716" y="266024"/>
                  </a:lnTo>
                  <a:lnTo>
                    <a:pt x="21998" y="311573"/>
                  </a:lnTo>
                  <a:lnTo>
                    <a:pt x="47546" y="351755"/>
                  </a:lnTo>
                  <a:lnTo>
                    <a:pt x="81060" y="385269"/>
                  </a:lnTo>
                  <a:lnTo>
                    <a:pt x="121242" y="410817"/>
                  </a:lnTo>
                  <a:lnTo>
                    <a:pt x="166791" y="427099"/>
                  </a:lnTo>
                  <a:lnTo>
                    <a:pt x="216408" y="432815"/>
                  </a:lnTo>
                  <a:lnTo>
                    <a:pt x="266024" y="427099"/>
                  </a:lnTo>
                  <a:lnTo>
                    <a:pt x="311573" y="410817"/>
                  </a:lnTo>
                  <a:lnTo>
                    <a:pt x="351755" y="385269"/>
                  </a:lnTo>
                  <a:lnTo>
                    <a:pt x="385269" y="351755"/>
                  </a:lnTo>
                  <a:lnTo>
                    <a:pt x="410817" y="311573"/>
                  </a:lnTo>
                  <a:lnTo>
                    <a:pt x="427099" y="266024"/>
                  </a:lnTo>
                  <a:lnTo>
                    <a:pt x="432815" y="216408"/>
                  </a:lnTo>
                  <a:lnTo>
                    <a:pt x="427099" y="166791"/>
                  </a:lnTo>
                  <a:lnTo>
                    <a:pt x="410817" y="121242"/>
                  </a:lnTo>
                  <a:lnTo>
                    <a:pt x="385269" y="81060"/>
                  </a:lnTo>
                  <a:lnTo>
                    <a:pt x="351755" y="47546"/>
                  </a:lnTo>
                  <a:lnTo>
                    <a:pt x="311573" y="21998"/>
                  </a:lnTo>
                  <a:lnTo>
                    <a:pt x="266024" y="5716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84526" y="1226057"/>
              <a:ext cx="2059305" cy="277495"/>
            </a:xfrm>
            <a:custGeom>
              <a:avLst/>
              <a:gdLst/>
              <a:ahLst/>
              <a:cxnLst/>
              <a:rect l="l" t="t" r="r" b="b"/>
              <a:pathLst>
                <a:path w="2059304" h="277494">
                  <a:moveTo>
                    <a:pt x="0" y="138683"/>
                  </a:moveTo>
                  <a:lnTo>
                    <a:pt x="7071" y="94853"/>
                  </a:lnTo>
                  <a:lnTo>
                    <a:pt x="26761" y="56784"/>
                  </a:lnTo>
                  <a:lnTo>
                    <a:pt x="56784" y="26761"/>
                  </a:lnTo>
                  <a:lnTo>
                    <a:pt x="94853" y="7071"/>
                  </a:lnTo>
                  <a:lnTo>
                    <a:pt x="138684" y="0"/>
                  </a:lnTo>
                  <a:lnTo>
                    <a:pt x="1920239" y="0"/>
                  </a:lnTo>
                  <a:lnTo>
                    <a:pt x="1964070" y="7071"/>
                  </a:lnTo>
                  <a:lnTo>
                    <a:pt x="2002139" y="26761"/>
                  </a:lnTo>
                  <a:lnTo>
                    <a:pt x="2032162" y="56784"/>
                  </a:lnTo>
                  <a:lnTo>
                    <a:pt x="2051852" y="94853"/>
                  </a:lnTo>
                  <a:lnTo>
                    <a:pt x="2058924" y="138683"/>
                  </a:lnTo>
                  <a:lnTo>
                    <a:pt x="2051852" y="182514"/>
                  </a:lnTo>
                  <a:lnTo>
                    <a:pt x="2032162" y="220583"/>
                  </a:lnTo>
                  <a:lnTo>
                    <a:pt x="2002139" y="250606"/>
                  </a:lnTo>
                  <a:lnTo>
                    <a:pt x="1964070" y="270296"/>
                  </a:lnTo>
                  <a:lnTo>
                    <a:pt x="1920239" y="277368"/>
                  </a:lnTo>
                  <a:lnTo>
                    <a:pt x="138684" y="277368"/>
                  </a:lnTo>
                  <a:lnTo>
                    <a:pt x="94853" y="270296"/>
                  </a:lnTo>
                  <a:lnTo>
                    <a:pt x="56784" y="250606"/>
                  </a:lnTo>
                  <a:lnTo>
                    <a:pt x="26761" y="220583"/>
                  </a:lnTo>
                  <a:lnTo>
                    <a:pt x="7071" y="182514"/>
                  </a:lnTo>
                  <a:lnTo>
                    <a:pt x="0" y="138683"/>
                  </a:lnTo>
                  <a:close/>
                </a:path>
              </a:pathLst>
            </a:custGeom>
            <a:ln w="19812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19200" y="280161"/>
            <a:ext cx="5568849" cy="1143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entury Gothic" panose="020B0502020202020204" pitchFamily="34" charset="0"/>
                <a:cs typeface="Segoe UI"/>
              </a:rPr>
              <a:t>Основные</a:t>
            </a:r>
            <a:r>
              <a:rPr sz="2000" b="1" spc="-4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направления</a:t>
            </a:r>
            <a:r>
              <a:rPr sz="2000" b="1" spc="-5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бюджетной </a:t>
            </a:r>
            <a:r>
              <a:rPr sz="2000" b="1" spc="-53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Segoe UI"/>
              </a:rPr>
              <a:t>и</a:t>
            </a:r>
            <a:r>
              <a:rPr sz="2000" b="1" spc="-2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5" dirty="0">
                <a:latin typeface="Century Gothic" panose="020B0502020202020204" pitchFamily="34" charset="0"/>
                <a:cs typeface="Segoe UI"/>
              </a:rPr>
              <a:t>налоговой</a:t>
            </a:r>
            <a:r>
              <a:rPr sz="2000" b="1" spc="-25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dirty="0">
                <a:latin typeface="Century Gothic" panose="020B0502020202020204" pitchFamily="34" charset="0"/>
                <a:cs typeface="Segoe UI"/>
              </a:rPr>
              <a:t>политики</a:t>
            </a:r>
            <a:r>
              <a:rPr sz="2000" b="1" spc="-50" dirty="0">
                <a:latin typeface="Century Gothic" panose="020B0502020202020204" pitchFamily="34" charset="0"/>
                <a:cs typeface="Segoe UI"/>
              </a:rPr>
              <a:t> </a:t>
            </a:r>
            <a:r>
              <a:rPr sz="2000" b="1" spc="-10" dirty="0">
                <a:latin typeface="Century Gothic" panose="020B0502020202020204" pitchFamily="34" charset="0"/>
                <a:cs typeface="Segoe UI"/>
              </a:rPr>
              <a:t>города</a:t>
            </a:r>
            <a:endParaRPr sz="2000" dirty="0">
              <a:latin typeface="Century Gothic" panose="020B0502020202020204" pitchFamily="34" charset="0"/>
              <a:cs typeface="Segoe U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 dirty="0">
              <a:latin typeface="Segoe UI"/>
              <a:cs typeface="Segoe UI"/>
            </a:endParaRPr>
          </a:p>
          <a:p>
            <a:pPr marL="2495550">
              <a:lnSpc>
                <a:spcPct val="100000"/>
              </a:lnSpc>
            </a:pPr>
            <a:r>
              <a:rPr sz="1300" b="0" spc="-5" dirty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Бюджетная</a:t>
            </a:r>
            <a:r>
              <a:rPr sz="1300" b="0" spc="-75" dirty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 </a:t>
            </a:r>
            <a:r>
              <a:rPr sz="1300" b="0" dirty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политика</a:t>
            </a:r>
            <a:endParaRPr sz="1300" dirty="0">
              <a:latin typeface="Century Gothic" panose="020B0502020202020204" pitchFamily="34" charset="0"/>
              <a:cs typeface="Segoe U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20011" y="1641347"/>
            <a:ext cx="4638040" cy="431800"/>
          </a:xfrm>
          <a:custGeom>
            <a:avLst/>
            <a:gdLst/>
            <a:ahLst/>
            <a:cxnLst/>
            <a:rect l="l" t="t" r="r" b="b"/>
            <a:pathLst>
              <a:path w="4638040" h="431800">
                <a:moveTo>
                  <a:pt x="4421886" y="0"/>
                </a:moveTo>
                <a:lnTo>
                  <a:pt x="215645" y="0"/>
                </a:lnTo>
                <a:lnTo>
                  <a:pt x="166191" y="5693"/>
                </a:lnTo>
                <a:lnTo>
                  <a:pt x="120798" y="21913"/>
                </a:lnTo>
                <a:lnTo>
                  <a:pt x="80758" y="47366"/>
                </a:lnTo>
                <a:lnTo>
                  <a:pt x="47366" y="80758"/>
                </a:lnTo>
                <a:lnTo>
                  <a:pt x="21913" y="120798"/>
                </a:lnTo>
                <a:lnTo>
                  <a:pt x="5693" y="166191"/>
                </a:lnTo>
                <a:lnTo>
                  <a:pt x="0" y="215645"/>
                </a:lnTo>
                <a:lnTo>
                  <a:pt x="5693" y="265100"/>
                </a:lnTo>
                <a:lnTo>
                  <a:pt x="21913" y="310493"/>
                </a:lnTo>
                <a:lnTo>
                  <a:pt x="47366" y="350533"/>
                </a:lnTo>
                <a:lnTo>
                  <a:pt x="80758" y="383925"/>
                </a:lnTo>
                <a:lnTo>
                  <a:pt x="120798" y="409378"/>
                </a:lnTo>
                <a:lnTo>
                  <a:pt x="166191" y="425598"/>
                </a:lnTo>
                <a:lnTo>
                  <a:pt x="215645" y="431291"/>
                </a:lnTo>
                <a:lnTo>
                  <a:pt x="4421886" y="431291"/>
                </a:lnTo>
                <a:lnTo>
                  <a:pt x="4471340" y="425598"/>
                </a:lnTo>
                <a:lnTo>
                  <a:pt x="4516733" y="409378"/>
                </a:lnTo>
                <a:lnTo>
                  <a:pt x="4556773" y="383925"/>
                </a:lnTo>
                <a:lnTo>
                  <a:pt x="4590165" y="350533"/>
                </a:lnTo>
                <a:lnTo>
                  <a:pt x="4615618" y="310493"/>
                </a:lnTo>
                <a:lnTo>
                  <a:pt x="4631838" y="265100"/>
                </a:lnTo>
                <a:lnTo>
                  <a:pt x="4637532" y="215645"/>
                </a:lnTo>
                <a:lnTo>
                  <a:pt x="4631838" y="166191"/>
                </a:lnTo>
                <a:lnTo>
                  <a:pt x="4615618" y="120798"/>
                </a:lnTo>
                <a:lnTo>
                  <a:pt x="4590165" y="80758"/>
                </a:lnTo>
                <a:lnTo>
                  <a:pt x="4556773" y="47366"/>
                </a:lnTo>
                <a:lnTo>
                  <a:pt x="4516733" y="21913"/>
                </a:lnTo>
                <a:lnTo>
                  <a:pt x="4471340" y="5693"/>
                </a:lnTo>
                <a:lnTo>
                  <a:pt x="4421886" y="0"/>
                </a:lnTo>
                <a:close/>
              </a:path>
            </a:pathLst>
          </a:custGeom>
          <a:solidFill>
            <a:srgbClr val="F49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953005" y="1741677"/>
            <a:ext cx="39611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Segoe UI Semibold"/>
                <a:cs typeface="Segoe UI Semibold"/>
              </a:rPr>
              <a:t>СТАБИЛЬНОСТЬ </a:t>
            </a:r>
            <a:r>
              <a:rPr sz="1400" b="1" dirty="0">
                <a:solidFill>
                  <a:srgbClr val="FFFFFF"/>
                </a:solidFill>
                <a:latin typeface="Segoe UI Semibold"/>
                <a:cs typeface="Segoe UI Semibold"/>
              </a:rPr>
              <a:t>И</a:t>
            </a:r>
            <a:r>
              <a:rPr sz="1400" b="1" spc="-20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Segoe UI Semibold"/>
                <a:cs typeface="Segoe UI Semibold"/>
              </a:rPr>
              <a:t>УСТОЙЧИВОСТЬ</a:t>
            </a:r>
            <a:r>
              <a:rPr sz="1400" b="1" spc="-25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Segoe UI Semibold"/>
                <a:cs typeface="Segoe UI Semibold"/>
              </a:rPr>
              <a:t>БЮДЖЕТА</a:t>
            </a:r>
            <a:endParaRPr sz="1400">
              <a:latin typeface="Segoe UI Semibold"/>
              <a:cs typeface="Segoe UI Semibold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69925" y="1503425"/>
            <a:ext cx="4079901" cy="7539981"/>
            <a:chOff x="369925" y="1503425"/>
            <a:chExt cx="4079901" cy="7539981"/>
          </a:xfrm>
        </p:grpSpPr>
        <p:sp>
          <p:nvSpPr>
            <p:cNvPr id="23" name="object 23"/>
            <p:cNvSpPr/>
            <p:nvPr/>
          </p:nvSpPr>
          <p:spPr>
            <a:xfrm>
              <a:off x="3057906" y="1503425"/>
              <a:ext cx="1391920" cy="6093460"/>
            </a:xfrm>
            <a:custGeom>
              <a:avLst/>
              <a:gdLst/>
              <a:ahLst/>
              <a:cxnLst/>
              <a:rect l="l" t="t" r="r" b="b"/>
              <a:pathLst>
                <a:path w="1391920" h="6093459">
                  <a:moveTo>
                    <a:pt x="685799" y="0"/>
                  </a:moveTo>
                  <a:lnTo>
                    <a:pt x="685799" y="209803"/>
                  </a:lnTo>
                </a:path>
                <a:path w="1391920" h="6093459">
                  <a:moveTo>
                    <a:pt x="491617" y="1488948"/>
                  </a:moveTo>
                  <a:lnTo>
                    <a:pt x="0" y="1488948"/>
                  </a:lnTo>
                </a:path>
                <a:path w="1391920" h="6093459">
                  <a:moveTo>
                    <a:pt x="1391539" y="2641091"/>
                  </a:moveTo>
                  <a:lnTo>
                    <a:pt x="923544" y="2641091"/>
                  </a:lnTo>
                </a:path>
                <a:path w="1391920" h="6093459">
                  <a:moveTo>
                    <a:pt x="491617" y="3934967"/>
                  </a:moveTo>
                  <a:lnTo>
                    <a:pt x="0" y="3934967"/>
                  </a:lnTo>
                </a:path>
                <a:path w="1391920" h="6093459">
                  <a:moveTo>
                    <a:pt x="1391539" y="4945380"/>
                  </a:moveTo>
                  <a:lnTo>
                    <a:pt x="923544" y="4945380"/>
                  </a:lnTo>
                </a:path>
                <a:path w="1391920" h="6093459">
                  <a:moveTo>
                    <a:pt x="1374774" y="6092952"/>
                  </a:moveTo>
                  <a:lnTo>
                    <a:pt x="906780" y="6092952"/>
                  </a:lnTo>
                </a:path>
              </a:pathLst>
            </a:custGeom>
            <a:ln w="38100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515" y="1565294"/>
              <a:ext cx="509778" cy="52551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925" y="8641070"/>
              <a:ext cx="334202" cy="40233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419201" y="2448559"/>
            <a:ext cx="2300605" cy="28571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419" algn="just">
              <a:lnSpc>
                <a:spcPct val="100000"/>
              </a:lnSpc>
              <a:spcBef>
                <a:spcPts val="100"/>
              </a:spcBef>
            </a:pPr>
            <a:r>
              <a:rPr sz="1000" b="0" spc="114" dirty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1. </a:t>
            </a:r>
            <a:r>
              <a:rPr lang="ru-RU" sz="1000" b="0" dirty="0" smtClean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Формирование структуры расходов бюджета города в соответствии с приоритетом достижения национальных целей развития на период до 2030 года посредством реализации региональных проектов</a:t>
            </a:r>
          </a:p>
          <a:p>
            <a:pPr marL="12700" marR="58419" algn="just">
              <a:lnSpc>
                <a:spcPct val="100000"/>
              </a:lnSpc>
              <a:spcBef>
                <a:spcPts val="100"/>
              </a:spcBef>
            </a:pPr>
            <a:endParaRPr sz="1000" dirty="0">
              <a:latin typeface="Century Gothic" panose="020B0502020202020204" pitchFamily="34" charset="0"/>
              <a:cs typeface="Segoe UI Light"/>
            </a:endParaRP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Достижение целей региональных проектов обеспечивается реализацией муниципальных программ города и входящих в них целевых индикаторов программ, основных мероприятий и иных мероприятий, сбалансированных по срокам, ожидаемым результатам и параметрам ресурсного обеспечения.</a:t>
            </a: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Необходимо обеспечить приоритетный характер расходов на реализацию национальных проектов, региональных проектов и при этом обязательно изыскивать внутренние источники экономии.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576698" y="2465577"/>
            <a:ext cx="2633980" cy="275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 marR="94615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49311"/>
                </a:solidFill>
                <a:latin typeface="Segoe UI Light"/>
                <a:cs typeface="Segoe UI Light"/>
              </a:rPr>
              <a:t>2. </a:t>
            </a:r>
            <a:r>
              <a:rPr lang="ru-RU" sz="1400" b="0" dirty="0" smtClean="0">
                <a:solidFill>
                  <a:srgbClr val="F49311"/>
                </a:solidFill>
                <a:latin typeface="Segoe UI Light"/>
                <a:cs typeface="Segoe UI Light"/>
              </a:rPr>
              <a:t>Приоритизация расходов и повышение эффективности их использования</a:t>
            </a:r>
            <a:endParaRPr sz="1400" dirty="0">
              <a:latin typeface="Segoe UI Light"/>
              <a:cs typeface="Segoe UI Light"/>
            </a:endParaRP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обеспечение режима экономного и рационального использования бюджетных средств;</a:t>
            </a: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повышение качества оказания муниципальных услуг (выполнения работ);</a:t>
            </a: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повышение эффективности использования ресурсов при закупках товаров и услуг для муниципальных </a:t>
            </a:r>
            <a:r>
              <a:rPr lang="ru-RU" sz="800" dirty="0" smtClean="0">
                <a:latin typeface="Century Gothic" panose="020B0502020202020204" pitchFamily="34" charset="0"/>
              </a:rPr>
              <a:t>нужд;</a:t>
            </a: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снижение рисков возникновения просроченной кредиторской задолженности;</a:t>
            </a: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недопущение принятия новых расходных обязательств, не обеспеченных стабильными доходными источниками;</a:t>
            </a:r>
          </a:p>
          <a:p>
            <a:pPr algn="just"/>
            <a:r>
              <a:rPr lang="ru-RU" sz="800" dirty="0">
                <a:latin typeface="Century Gothic" panose="020B0502020202020204" pitchFamily="34" charset="0"/>
              </a:rPr>
              <a:t>перераспределение средств на новые приоритеты, не затрагивая первоочередных обязательств.</a:t>
            </a:r>
          </a:p>
          <a:p>
            <a:pPr algn="just"/>
            <a:endParaRPr sz="8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4186" y="5590487"/>
            <a:ext cx="2426335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200" b="0" dirty="0">
                <a:solidFill>
                  <a:srgbClr val="F49311"/>
                </a:solidFill>
                <a:latin typeface="Segoe UI Light"/>
                <a:cs typeface="Segoe UI Light"/>
              </a:rPr>
              <a:t>3</a:t>
            </a:r>
            <a:r>
              <a:rPr sz="1200" b="0" dirty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. </a:t>
            </a:r>
            <a:r>
              <a:rPr lang="ru-RU" sz="1200" b="0" spc="-5" dirty="0" smtClean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Развитие информационных технологий в сфере управления муниципальных финансов</a:t>
            </a:r>
            <a:endParaRPr sz="1200" dirty="0">
              <a:latin typeface="Century Gothic" panose="020B0502020202020204" pitchFamily="34" charset="0"/>
              <a:cs typeface="Segoe UI Light"/>
            </a:endParaRPr>
          </a:p>
          <a:p>
            <a:pPr algn="just"/>
            <a:r>
              <a:rPr lang="ru-RU" sz="900" dirty="0">
                <a:latin typeface="Century Gothic" panose="020B0502020202020204" pitchFamily="34" charset="0"/>
              </a:rPr>
              <a:t>В целях повышения качества и эффективности финансового менеджмента, анализа и контроля за финансово-хозяйственной деятельностью учреждений города будет продолжено внедрение и использование программных продуктов в рамках единого информационно-аналитического пространства с применением облачных технологий «1С: </a:t>
            </a:r>
            <a:r>
              <a:rPr lang="ru-RU" sz="900" dirty="0" err="1">
                <a:latin typeface="Century Gothic" panose="020B0502020202020204" pitchFamily="34" charset="0"/>
              </a:rPr>
              <a:t>Фреш</a:t>
            </a:r>
            <a:r>
              <a:rPr lang="ru-RU" sz="900" dirty="0">
                <a:latin typeface="Century Gothic" panose="020B0502020202020204" pitchFamily="34" charset="0"/>
              </a:rPr>
              <a:t>» и автоматизация учета фактов финансово-хозяйственной деятельности в органах местного самоуправления, органах администрации, муниципальных учреждениях города.</a:t>
            </a:r>
          </a:p>
          <a:p>
            <a:pPr algn="just"/>
            <a:r>
              <a:rPr lang="ru-RU" sz="900" dirty="0"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31" name="object 6"/>
          <p:cNvSpPr txBox="1"/>
          <p:nvPr/>
        </p:nvSpPr>
        <p:spPr>
          <a:xfrm>
            <a:off x="3803382" y="5460815"/>
            <a:ext cx="3587228" cy="394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0" spc="-5" dirty="0" smtClean="0">
                <a:solidFill>
                  <a:srgbClr val="F49311"/>
                </a:solidFill>
                <a:latin typeface="Segoe UI Light"/>
                <a:cs typeface="Segoe UI Light"/>
              </a:rPr>
              <a:t>                        </a:t>
            </a:r>
            <a:r>
              <a:rPr lang="ru-RU" sz="1300" b="0" spc="-5" dirty="0" smtClean="0">
                <a:solidFill>
                  <a:srgbClr val="F49311"/>
                </a:solidFill>
                <a:latin typeface="Century Gothic" panose="020B0502020202020204" pitchFamily="34" charset="0"/>
                <a:cs typeface="Segoe UI Light"/>
              </a:rPr>
              <a:t>Налоговая политика</a:t>
            </a:r>
            <a:endParaRPr sz="1300" dirty="0">
              <a:latin typeface="Century Gothic" panose="020B0502020202020204" pitchFamily="34" charset="0"/>
              <a:cs typeface="Segoe UI Ligh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300" dirty="0">
              <a:latin typeface="Century Gothic" panose="020B0502020202020204" pitchFamily="34" charset="0"/>
              <a:cs typeface="Segoe UI Light"/>
            </a:endParaRPr>
          </a:p>
          <a:p>
            <a:pPr marL="1010285" marR="19431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202055" algn="l"/>
              </a:tabLst>
            </a:pPr>
            <a:r>
              <a:rPr lang="ru-RU" sz="10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 Semibold"/>
              </a:rPr>
              <a:t>Поддержка инвестиционной и инновационной активности хозяйствующих субъектов, осуществляющих свою деятельность на территории города</a:t>
            </a:r>
            <a:endParaRPr sz="1000" dirty="0">
              <a:latin typeface="Century Gothic" panose="020B0502020202020204" pitchFamily="34" charset="0"/>
              <a:cs typeface="Segoe UI Semibold"/>
            </a:endParaRPr>
          </a:p>
          <a:p>
            <a:pPr marL="1009650">
              <a:lnSpc>
                <a:spcPct val="100000"/>
              </a:lnSpc>
              <a:spcBef>
                <a:spcPts val="1200"/>
              </a:spcBef>
              <a:tabLst>
                <a:tab pos="1202055" algn="l"/>
              </a:tabLst>
            </a:pPr>
            <a:r>
              <a:rPr lang="ru-RU" sz="10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 Semibold"/>
              </a:rPr>
              <a:t>2.Поддержка малого бизнеса путем формирования оптимальной налоговой нагрузки</a:t>
            </a:r>
            <a:endParaRPr sz="1000" dirty="0">
              <a:latin typeface="Century Gothic" panose="020B0502020202020204" pitchFamily="34" charset="0"/>
              <a:cs typeface="Segoe UI Semibold"/>
            </a:endParaRPr>
          </a:p>
          <a:p>
            <a:pPr marL="1010285" marR="1034415">
              <a:lnSpc>
                <a:spcPct val="100000"/>
              </a:lnSpc>
              <a:spcBef>
                <a:spcPts val="1200"/>
              </a:spcBef>
              <a:tabLst>
                <a:tab pos="1202055" algn="l"/>
              </a:tabLst>
            </a:pPr>
            <a:r>
              <a:rPr lang="ru-RU" sz="10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 Semibold"/>
              </a:rPr>
              <a:t>3. Оценка эффективности налоговых расходов города</a:t>
            </a:r>
            <a:endParaRPr sz="1000" dirty="0">
              <a:latin typeface="Century Gothic" panose="020B0502020202020204" pitchFamily="34" charset="0"/>
              <a:cs typeface="Segoe UI Semibold"/>
            </a:endParaRPr>
          </a:p>
          <a:p>
            <a:pPr marL="1010285" marR="779780" algn="just">
              <a:lnSpc>
                <a:spcPct val="100000"/>
              </a:lnSpc>
              <a:spcBef>
                <a:spcPts val="1200"/>
              </a:spcBef>
              <a:tabLst>
                <a:tab pos="1202055" algn="l"/>
              </a:tabLst>
            </a:pPr>
            <a:r>
              <a:rPr lang="ru-RU" sz="10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 Semibold"/>
              </a:rPr>
              <a:t>4.Повышение эффективности управления муниципальными активами</a:t>
            </a:r>
            <a:endParaRPr sz="1000" dirty="0">
              <a:latin typeface="Century Gothic" panose="020B0502020202020204" pitchFamily="34" charset="0"/>
              <a:cs typeface="Segoe UI Semibold"/>
            </a:endParaRPr>
          </a:p>
          <a:p>
            <a:pPr marL="1010285" marR="5080">
              <a:lnSpc>
                <a:spcPct val="100000"/>
              </a:lnSpc>
              <a:spcBef>
                <a:spcPts val="1200"/>
              </a:spcBef>
              <a:tabLst>
                <a:tab pos="1202055" algn="l"/>
              </a:tabLst>
            </a:pPr>
            <a:r>
              <a:rPr lang="ru-RU" sz="1000" spc="-5" dirty="0" smtClean="0">
                <a:solidFill>
                  <a:srgbClr val="585858"/>
                </a:solidFill>
                <a:latin typeface="Century Gothic" panose="020B0502020202020204" pitchFamily="34" charset="0"/>
                <a:cs typeface="Segoe UI Semibold"/>
              </a:rPr>
              <a:t>5.Совершенствование налогового администрирования</a:t>
            </a:r>
            <a:endParaRPr sz="1000" dirty="0">
              <a:latin typeface="Century Gothic" panose="020B0502020202020204" pitchFamily="34" charset="0"/>
              <a:cs typeface="Segoe UI Semibold"/>
            </a:endParaRPr>
          </a:p>
        </p:txBody>
      </p:sp>
      <p:grpSp>
        <p:nvGrpSpPr>
          <p:cNvPr id="32" name="object 8"/>
          <p:cNvGrpSpPr/>
          <p:nvPr/>
        </p:nvGrpSpPr>
        <p:grpSpPr>
          <a:xfrm>
            <a:off x="4261779" y="5945705"/>
            <a:ext cx="513436" cy="3308658"/>
            <a:chOff x="1056132" y="601979"/>
            <a:chExt cx="364490" cy="2897505"/>
          </a:xfrm>
        </p:grpSpPr>
        <p:sp>
          <p:nvSpPr>
            <p:cNvPr id="33" name="object 9"/>
            <p:cNvSpPr/>
            <p:nvPr/>
          </p:nvSpPr>
          <p:spPr>
            <a:xfrm>
              <a:off x="1202436" y="601979"/>
              <a:ext cx="71755" cy="2880360"/>
            </a:xfrm>
            <a:custGeom>
              <a:avLst/>
              <a:gdLst/>
              <a:ahLst/>
              <a:cxnLst/>
              <a:rect l="l" t="t" r="r" b="b"/>
              <a:pathLst>
                <a:path w="71755" h="2880360">
                  <a:moveTo>
                    <a:pt x="71628" y="0"/>
                  </a:moveTo>
                  <a:lnTo>
                    <a:pt x="0" y="0"/>
                  </a:lnTo>
                  <a:lnTo>
                    <a:pt x="0" y="2880359"/>
                  </a:lnTo>
                  <a:lnTo>
                    <a:pt x="71628" y="2880359"/>
                  </a:lnTo>
                  <a:lnTo>
                    <a:pt x="71628" y="0"/>
                  </a:lnTo>
                  <a:close/>
                </a:path>
              </a:pathLst>
            </a:custGeom>
            <a:solidFill>
              <a:srgbClr val="F49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0"/>
            <p:cNvSpPr/>
            <p:nvPr/>
          </p:nvSpPr>
          <p:spPr>
            <a:xfrm>
              <a:off x="1094232" y="83057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144018" y="0"/>
                  </a:move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7342" y="189524"/>
                  </a:lnTo>
                  <a:lnTo>
                    <a:pt x="27786" y="229057"/>
                  </a:lnTo>
                  <a:lnTo>
                    <a:pt x="58962" y="260238"/>
                  </a:lnTo>
                  <a:lnTo>
                    <a:pt x="98496" y="280690"/>
                  </a:lnTo>
                  <a:lnTo>
                    <a:pt x="144018" y="288035"/>
                  </a:lnTo>
                  <a:lnTo>
                    <a:pt x="189524" y="280690"/>
                  </a:lnTo>
                  <a:lnTo>
                    <a:pt x="229057" y="260238"/>
                  </a:lnTo>
                  <a:lnTo>
                    <a:pt x="260238" y="229057"/>
                  </a:lnTo>
                  <a:lnTo>
                    <a:pt x="280690" y="189524"/>
                  </a:lnTo>
                  <a:lnTo>
                    <a:pt x="288036" y="144018"/>
                  </a:lnTo>
                  <a:lnTo>
                    <a:pt x="280690" y="98511"/>
                  </a:lnTo>
                  <a:lnTo>
                    <a:pt x="260238" y="58978"/>
                  </a:lnTo>
                  <a:lnTo>
                    <a:pt x="229057" y="27797"/>
                  </a:lnTo>
                  <a:lnTo>
                    <a:pt x="189524" y="734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1"/>
            <p:cNvSpPr/>
            <p:nvPr/>
          </p:nvSpPr>
          <p:spPr>
            <a:xfrm>
              <a:off x="1094232" y="83057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8" y="0"/>
                  </a:lnTo>
                  <a:lnTo>
                    <a:pt x="189524" y="7345"/>
                  </a:lnTo>
                  <a:lnTo>
                    <a:pt x="229057" y="27797"/>
                  </a:lnTo>
                  <a:lnTo>
                    <a:pt x="260238" y="58978"/>
                  </a:lnTo>
                  <a:lnTo>
                    <a:pt x="280690" y="98511"/>
                  </a:lnTo>
                  <a:lnTo>
                    <a:pt x="288036" y="144018"/>
                  </a:lnTo>
                  <a:lnTo>
                    <a:pt x="280690" y="189524"/>
                  </a:lnTo>
                  <a:lnTo>
                    <a:pt x="260238" y="229057"/>
                  </a:lnTo>
                  <a:lnTo>
                    <a:pt x="229057" y="260238"/>
                  </a:lnTo>
                  <a:lnTo>
                    <a:pt x="189524" y="280690"/>
                  </a:lnTo>
                  <a:lnTo>
                    <a:pt x="144018" y="288035"/>
                  </a:lnTo>
                  <a:lnTo>
                    <a:pt x="98496" y="280690"/>
                  </a:lnTo>
                  <a:lnTo>
                    <a:pt x="58962" y="260238"/>
                  </a:lnTo>
                  <a:lnTo>
                    <a:pt x="27786" y="229057"/>
                  </a:lnTo>
                  <a:lnTo>
                    <a:pt x="7342" y="189524"/>
                  </a:lnTo>
                  <a:lnTo>
                    <a:pt x="0" y="144018"/>
                  </a:lnTo>
                  <a:close/>
                </a:path>
              </a:pathLst>
            </a:custGeom>
            <a:ln w="76199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"/>
            <p:cNvSpPr/>
            <p:nvPr/>
          </p:nvSpPr>
          <p:spPr>
            <a:xfrm>
              <a:off x="1094232" y="1319783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144018" y="0"/>
                  </a:move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7342" y="189524"/>
                  </a:lnTo>
                  <a:lnTo>
                    <a:pt x="27786" y="229057"/>
                  </a:lnTo>
                  <a:lnTo>
                    <a:pt x="58962" y="260238"/>
                  </a:lnTo>
                  <a:lnTo>
                    <a:pt x="98496" y="280690"/>
                  </a:lnTo>
                  <a:lnTo>
                    <a:pt x="144018" y="288035"/>
                  </a:lnTo>
                  <a:lnTo>
                    <a:pt x="189524" y="280690"/>
                  </a:lnTo>
                  <a:lnTo>
                    <a:pt x="229057" y="260238"/>
                  </a:lnTo>
                  <a:lnTo>
                    <a:pt x="260238" y="229057"/>
                  </a:lnTo>
                  <a:lnTo>
                    <a:pt x="280690" y="189524"/>
                  </a:lnTo>
                  <a:lnTo>
                    <a:pt x="288036" y="144018"/>
                  </a:lnTo>
                  <a:lnTo>
                    <a:pt x="280690" y="98511"/>
                  </a:lnTo>
                  <a:lnTo>
                    <a:pt x="260238" y="58978"/>
                  </a:lnTo>
                  <a:lnTo>
                    <a:pt x="229057" y="27797"/>
                  </a:lnTo>
                  <a:lnTo>
                    <a:pt x="189524" y="734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3"/>
            <p:cNvSpPr/>
            <p:nvPr/>
          </p:nvSpPr>
          <p:spPr>
            <a:xfrm>
              <a:off x="1094232" y="1319783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8" y="0"/>
                  </a:lnTo>
                  <a:lnTo>
                    <a:pt x="189524" y="7345"/>
                  </a:lnTo>
                  <a:lnTo>
                    <a:pt x="229057" y="27797"/>
                  </a:lnTo>
                  <a:lnTo>
                    <a:pt x="260238" y="58978"/>
                  </a:lnTo>
                  <a:lnTo>
                    <a:pt x="280690" y="98511"/>
                  </a:lnTo>
                  <a:lnTo>
                    <a:pt x="288036" y="144018"/>
                  </a:lnTo>
                  <a:lnTo>
                    <a:pt x="280690" y="189524"/>
                  </a:lnTo>
                  <a:lnTo>
                    <a:pt x="260238" y="229057"/>
                  </a:lnTo>
                  <a:lnTo>
                    <a:pt x="229057" y="260238"/>
                  </a:lnTo>
                  <a:lnTo>
                    <a:pt x="189524" y="280690"/>
                  </a:lnTo>
                  <a:lnTo>
                    <a:pt x="144018" y="288035"/>
                  </a:lnTo>
                  <a:lnTo>
                    <a:pt x="98496" y="280690"/>
                  </a:lnTo>
                  <a:lnTo>
                    <a:pt x="58962" y="260238"/>
                  </a:lnTo>
                  <a:lnTo>
                    <a:pt x="27786" y="229057"/>
                  </a:lnTo>
                  <a:lnTo>
                    <a:pt x="7342" y="189524"/>
                  </a:lnTo>
                  <a:lnTo>
                    <a:pt x="0" y="144018"/>
                  </a:lnTo>
                  <a:close/>
                </a:path>
              </a:pathLst>
            </a:custGeom>
            <a:ln w="76199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4"/>
            <p:cNvSpPr/>
            <p:nvPr/>
          </p:nvSpPr>
          <p:spPr>
            <a:xfrm>
              <a:off x="1094232" y="182117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4018" y="0"/>
                  </a:move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7342" y="189524"/>
                  </a:lnTo>
                  <a:lnTo>
                    <a:pt x="27786" y="229057"/>
                  </a:lnTo>
                  <a:lnTo>
                    <a:pt x="58962" y="260238"/>
                  </a:lnTo>
                  <a:lnTo>
                    <a:pt x="98496" y="280690"/>
                  </a:lnTo>
                  <a:lnTo>
                    <a:pt x="144018" y="288035"/>
                  </a:lnTo>
                  <a:lnTo>
                    <a:pt x="189524" y="280690"/>
                  </a:lnTo>
                  <a:lnTo>
                    <a:pt x="229057" y="260238"/>
                  </a:lnTo>
                  <a:lnTo>
                    <a:pt x="260238" y="229057"/>
                  </a:lnTo>
                  <a:lnTo>
                    <a:pt x="280690" y="189524"/>
                  </a:lnTo>
                  <a:lnTo>
                    <a:pt x="288036" y="144018"/>
                  </a:lnTo>
                  <a:lnTo>
                    <a:pt x="280690" y="98511"/>
                  </a:lnTo>
                  <a:lnTo>
                    <a:pt x="260238" y="58978"/>
                  </a:lnTo>
                  <a:lnTo>
                    <a:pt x="229057" y="27797"/>
                  </a:lnTo>
                  <a:lnTo>
                    <a:pt x="189524" y="734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5"/>
            <p:cNvSpPr/>
            <p:nvPr/>
          </p:nvSpPr>
          <p:spPr>
            <a:xfrm>
              <a:off x="1094232" y="1821179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8" y="0"/>
                  </a:lnTo>
                  <a:lnTo>
                    <a:pt x="189524" y="7345"/>
                  </a:lnTo>
                  <a:lnTo>
                    <a:pt x="229057" y="27797"/>
                  </a:lnTo>
                  <a:lnTo>
                    <a:pt x="260238" y="58978"/>
                  </a:lnTo>
                  <a:lnTo>
                    <a:pt x="280690" y="98511"/>
                  </a:lnTo>
                  <a:lnTo>
                    <a:pt x="288036" y="144018"/>
                  </a:lnTo>
                  <a:lnTo>
                    <a:pt x="280690" y="189524"/>
                  </a:lnTo>
                  <a:lnTo>
                    <a:pt x="260238" y="229057"/>
                  </a:lnTo>
                  <a:lnTo>
                    <a:pt x="229057" y="260238"/>
                  </a:lnTo>
                  <a:lnTo>
                    <a:pt x="189524" y="280690"/>
                  </a:lnTo>
                  <a:lnTo>
                    <a:pt x="144018" y="288035"/>
                  </a:lnTo>
                  <a:lnTo>
                    <a:pt x="98496" y="280690"/>
                  </a:lnTo>
                  <a:lnTo>
                    <a:pt x="58962" y="260238"/>
                  </a:lnTo>
                  <a:lnTo>
                    <a:pt x="27786" y="229057"/>
                  </a:lnTo>
                  <a:lnTo>
                    <a:pt x="7342" y="189524"/>
                  </a:lnTo>
                  <a:lnTo>
                    <a:pt x="0" y="144018"/>
                  </a:lnTo>
                  <a:close/>
                </a:path>
              </a:pathLst>
            </a:custGeom>
            <a:ln w="76199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6"/>
            <p:cNvSpPr/>
            <p:nvPr/>
          </p:nvSpPr>
          <p:spPr>
            <a:xfrm>
              <a:off x="1094232" y="2427731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4018" y="0"/>
                  </a:move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7342" y="189524"/>
                  </a:lnTo>
                  <a:lnTo>
                    <a:pt x="27786" y="229057"/>
                  </a:lnTo>
                  <a:lnTo>
                    <a:pt x="58962" y="260238"/>
                  </a:lnTo>
                  <a:lnTo>
                    <a:pt x="98496" y="280690"/>
                  </a:lnTo>
                  <a:lnTo>
                    <a:pt x="144018" y="288035"/>
                  </a:lnTo>
                  <a:lnTo>
                    <a:pt x="189524" y="280690"/>
                  </a:lnTo>
                  <a:lnTo>
                    <a:pt x="229057" y="260238"/>
                  </a:lnTo>
                  <a:lnTo>
                    <a:pt x="260238" y="229057"/>
                  </a:lnTo>
                  <a:lnTo>
                    <a:pt x="280690" y="189524"/>
                  </a:lnTo>
                  <a:lnTo>
                    <a:pt x="288036" y="144018"/>
                  </a:lnTo>
                  <a:lnTo>
                    <a:pt x="280690" y="98511"/>
                  </a:lnTo>
                  <a:lnTo>
                    <a:pt x="260238" y="58978"/>
                  </a:lnTo>
                  <a:lnTo>
                    <a:pt x="229057" y="27797"/>
                  </a:lnTo>
                  <a:lnTo>
                    <a:pt x="189524" y="734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7"/>
            <p:cNvSpPr/>
            <p:nvPr/>
          </p:nvSpPr>
          <p:spPr>
            <a:xfrm>
              <a:off x="1094232" y="2427731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8" y="0"/>
                  </a:lnTo>
                  <a:lnTo>
                    <a:pt x="189524" y="7345"/>
                  </a:lnTo>
                  <a:lnTo>
                    <a:pt x="229057" y="27797"/>
                  </a:lnTo>
                  <a:lnTo>
                    <a:pt x="260238" y="58978"/>
                  </a:lnTo>
                  <a:lnTo>
                    <a:pt x="280690" y="98511"/>
                  </a:lnTo>
                  <a:lnTo>
                    <a:pt x="288036" y="144018"/>
                  </a:lnTo>
                  <a:lnTo>
                    <a:pt x="280690" y="189524"/>
                  </a:lnTo>
                  <a:lnTo>
                    <a:pt x="260238" y="229057"/>
                  </a:lnTo>
                  <a:lnTo>
                    <a:pt x="229057" y="260238"/>
                  </a:lnTo>
                  <a:lnTo>
                    <a:pt x="189524" y="280690"/>
                  </a:lnTo>
                  <a:lnTo>
                    <a:pt x="144018" y="288035"/>
                  </a:lnTo>
                  <a:lnTo>
                    <a:pt x="98496" y="280690"/>
                  </a:lnTo>
                  <a:lnTo>
                    <a:pt x="58962" y="260238"/>
                  </a:lnTo>
                  <a:lnTo>
                    <a:pt x="27786" y="229057"/>
                  </a:lnTo>
                  <a:lnTo>
                    <a:pt x="7342" y="189524"/>
                  </a:lnTo>
                  <a:lnTo>
                    <a:pt x="0" y="144018"/>
                  </a:lnTo>
                  <a:close/>
                </a:path>
              </a:pathLst>
            </a:custGeom>
            <a:ln w="76199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8"/>
            <p:cNvSpPr/>
            <p:nvPr/>
          </p:nvSpPr>
          <p:spPr>
            <a:xfrm>
              <a:off x="1094232" y="3172967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4018" y="0"/>
                  </a:move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7342" y="189524"/>
                  </a:lnTo>
                  <a:lnTo>
                    <a:pt x="27786" y="229057"/>
                  </a:lnTo>
                  <a:lnTo>
                    <a:pt x="58962" y="260238"/>
                  </a:lnTo>
                  <a:lnTo>
                    <a:pt x="98496" y="280690"/>
                  </a:lnTo>
                  <a:lnTo>
                    <a:pt x="144018" y="288036"/>
                  </a:lnTo>
                  <a:lnTo>
                    <a:pt x="189524" y="280690"/>
                  </a:lnTo>
                  <a:lnTo>
                    <a:pt x="229057" y="260238"/>
                  </a:lnTo>
                  <a:lnTo>
                    <a:pt x="260238" y="229057"/>
                  </a:lnTo>
                  <a:lnTo>
                    <a:pt x="280690" y="189524"/>
                  </a:lnTo>
                  <a:lnTo>
                    <a:pt x="288036" y="144018"/>
                  </a:lnTo>
                  <a:lnTo>
                    <a:pt x="280690" y="98511"/>
                  </a:lnTo>
                  <a:lnTo>
                    <a:pt x="260238" y="58978"/>
                  </a:lnTo>
                  <a:lnTo>
                    <a:pt x="229057" y="27797"/>
                  </a:lnTo>
                  <a:lnTo>
                    <a:pt x="189524" y="734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9"/>
            <p:cNvSpPr/>
            <p:nvPr/>
          </p:nvSpPr>
          <p:spPr>
            <a:xfrm>
              <a:off x="1094232" y="3172967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8" y="0"/>
                  </a:lnTo>
                  <a:lnTo>
                    <a:pt x="189524" y="7345"/>
                  </a:lnTo>
                  <a:lnTo>
                    <a:pt x="229057" y="27797"/>
                  </a:lnTo>
                  <a:lnTo>
                    <a:pt x="260238" y="58978"/>
                  </a:lnTo>
                  <a:lnTo>
                    <a:pt x="280690" y="98511"/>
                  </a:lnTo>
                  <a:lnTo>
                    <a:pt x="288036" y="144018"/>
                  </a:lnTo>
                  <a:lnTo>
                    <a:pt x="280690" y="189524"/>
                  </a:lnTo>
                  <a:lnTo>
                    <a:pt x="260238" y="229057"/>
                  </a:lnTo>
                  <a:lnTo>
                    <a:pt x="229057" y="260238"/>
                  </a:lnTo>
                  <a:lnTo>
                    <a:pt x="189524" y="280690"/>
                  </a:lnTo>
                  <a:lnTo>
                    <a:pt x="144018" y="288036"/>
                  </a:lnTo>
                  <a:lnTo>
                    <a:pt x="98496" y="280690"/>
                  </a:lnTo>
                  <a:lnTo>
                    <a:pt x="58962" y="260238"/>
                  </a:lnTo>
                  <a:lnTo>
                    <a:pt x="27786" y="229057"/>
                  </a:lnTo>
                  <a:lnTo>
                    <a:pt x="7342" y="189524"/>
                  </a:lnTo>
                  <a:lnTo>
                    <a:pt x="0" y="144018"/>
                  </a:lnTo>
                  <a:close/>
                </a:path>
              </a:pathLst>
            </a:custGeom>
            <a:ln w="76200">
              <a:solidFill>
                <a:srgbClr val="F493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5"/>
          <p:cNvSpPr/>
          <p:nvPr/>
        </p:nvSpPr>
        <p:spPr>
          <a:xfrm>
            <a:off x="4648685" y="5447036"/>
            <a:ext cx="2057400" cy="277495"/>
          </a:xfrm>
          <a:custGeom>
            <a:avLst/>
            <a:gdLst/>
            <a:ahLst/>
            <a:cxnLst/>
            <a:rect l="l" t="t" r="r" b="b"/>
            <a:pathLst>
              <a:path w="2057400" h="277495">
                <a:moveTo>
                  <a:pt x="0" y="138683"/>
                </a:moveTo>
                <a:lnTo>
                  <a:pt x="7070" y="94853"/>
                </a:lnTo>
                <a:lnTo>
                  <a:pt x="26757" y="56784"/>
                </a:lnTo>
                <a:lnTo>
                  <a:pt x="56778" y="26761"/>
                </a:lnTo>
                <a:lnTo>
                  <a:pt x="94848" y="7071"/>
                </a:lnTo>
                <a:lnTo>
                  <a:pt x="138684" y="0"/>
                </a:lnTo>
                <a:lnTo>
                  <a:pt x="1918715" y="0"/>
                </a:lnTo>
                <a:lnTo>
                  <a:pt x="1962546" y="7071"/>
                </a:lnTo>
                <a:lnTo>
                  <a:pt x="2000615" y="26761"/>
                </a:lnTo>
                <a:lnTo>
                  <a:pt x="2030638" y="56784"/>
                </a:lnTo>
                <a:lnTo>
                  <a:pt x="2050328" y="94853"/>
                </a:lnTo>
                <a:lnTo>
                  <a:pt x="2057400" y="138683"/>
                </a:lnTo>
                <a:lnTo>
                  <a:pt x="2050328" y="182514"/>
                </a:lnTo>
                <a:lnTo>
                  <a:pt x="2030638" y="220583"/>
                </a:lnTo>
                <a:lnTo>
                  <a:pt x="2000615" y="250606"/>
                </a:lnTo>
                <a:lnTo>
                  <a:pt x="1962546" y="270296"/>
                </a:lnTo>
                <a:lnTo>
                  <a:pt x="1918715" y="277367"/>
                </a:lnTo>
                <a:lnTo>
                  <a:pt x="138684" y="277367"/>
                </a:lnTo>
                <a:lnTo>
                  <a:pt x="94848" y="270296"/>
                </a:lnTo>
                <a:lnTo>
                  <a:pt x="56778" y="250606"/>
                </a:lnTo>
                <a:lnTo>
                  <a:pt x="26757" y="220583"/>
                </a:lnTo>
                <a:lnTo>
                  <a:pt x="7070" y="182514"/>
                </a:lnTo>
                <a:lnTo>
                  <a:pt x="0" y="138683"/>
                </a:lnTo>
                <a:close/>
              </a:path>
            </a:pathLst>
          </a:custGeom>
          <a:ln w="19812">
            <a:solidFill>
              <a:srgbClr val="F493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6899" y="5285427"/>
            <a:ext cx="508634" cy="52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912" y="10179811"/>
            <a:ext cx="2298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05077" y="1018260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90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81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7152" y="520699"/>
            <a:ext cx="581977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5" dirty="0" smtClean="0">
                <a:latin typeface="Century Gothic" panose="020B0502020202020204" pitchFamily="34" charset="0"/>
              </a:rPr>
              <a:t>Показатели бюджета города Невинномысска</a:t>
            </a:r>
            <a:r>
              <a:rPr b="1" spc="30" dirty="0" smtClean="0">
                <a:latin typeface="Century Gothic" panose="020B0502020202020204" pitchFamily="34" charset="0"/>
              </a:rPr>
              <a:t> </a:t>
            </a:r>
            <a:r>
              <a:rPr lang="ru-RU" b="1" spc="-5" dirty="0" smtClean="0">
                <a:latin typeface="Century Gothic" panose="020B0502020202020204" pitchFamily="34" charset="0"/>
              </a:rPr>
              <a:t>на</a:t>
            </a:r>
            <a:r>
              <a:rPr b="1" spc="-5" dirty="0" smtClean="0">
                <a:latin typeface="Century Gothic" panose="020B0502020202020204" pitchFamily="34" charset="0"/>
              </a:rPr>
              <a:t> 20</a:t>
            </a:r>
            <a:r>
              <a:rPr lang="ru-RU" b="1" spc="-5" dirty="0" smtClean="0">
                <a:latin typeface="Century Gothic" panose="020B0502020202020204" pitchFamily="34" charset="0"/>
              </a:rPr>
              <a:t>21</a:t>
            </a:r>
            <a:r>
              <a:rPr b="1" spc="-5" dirty="0" smtClean="0">
                <a:latin typeface="Century Gothic" panose="020B0502020202020204" pitchFamily="34" charset="0"/>
              </a:rPr>
              <a:t> </a:t>
            </a:r>
            <a:r>
              <a:rPr lang="ru-RU" b="1" spc="-5" dirty="0" smtClean="0">
                <a:latin typeface="Century Gothic" panose="020B0502020202020204" pitchFamily="34" charset="0"/>
              </a:rPr>
              <a:t>год</a:t>
            </a:r>
            <a:r>
              <a:rPr b="1" spc="-5" dirty="0" smtClean="0">
                <a:latin typeface="Century Gothic" panose="020B0502020202020204" pitchFamily="34" charset="0"/>
              </a:rPr>
              <a:t> </a:t>
            </a:r>
            <a:r>
              <a:rPr b="1" spc="-919" dirty="0" smtClean="0">
                <a:latin typeface="Century Gothic" panose="020B0502020202020204" pitchFamily="34" charset="0"/>
              </a:rPr>
              <a:t> </a:t>
            </a:r>
            <a:r>
              <a:rPr lang="ru-RU" b="1" spc="-5" dirty="0" smtClean="0">
                <a:latin typeface="Century Gothic" panose="020B0502020202020204" pitchFamily="34" charset="0"/>
              </a:rPr>
              <a:t>и на плановый период</a:t>
            </a:r>
            <a:endParaRPr b="1" spc="-5" dirty="0">
              <a:latin typeface="Century Gothic" panose="020B0502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152" y="1800860"/>
            <a:ext cx="36360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entury Gothic" panose="020B0502020202020204" pitchFamily="34" charset="0"/>
                <a:cs typeface="Arial Black"/>
              </a:rPr>
              <a:t>2022</a:t>
            </a:r>
            <a:r>
              <a:rPr sz="2800" b="1" spc="-25" dirty="0" smtClean="0">
                <a:latin typeface="Century Gothic" panose="020B0502020202020204" pitchFamily="34" charset="0"/>
                <a:cs typeface="Arial Black"/>
              </a:rPr>
              <a:t> </a:t>
            </a:r>
            <a:r>
              <a:rPr lang="ru-RU" sz="2800" b="1" spc="-5" dirty="0" smtClean="0">
                <a:latin typeface="Century Gothic" panose="020B0502020202020204" pitchFamily="34" charset="0"/>
                <a:cs typeface="Arial Black"/>
              </a:rPr>
              <a:t>и 2023</a:t>
            </a:r>
            <a:r>
              <a:rPr sz="2800" b="1" spc="-15" dirty="0" smtClean="0">
                <a:latin typeface="Century Gothic" panose="020B0502020202020204" pitchFamily="34" charset="0"/>
                <a:cs typeface="Arial Black"/>
              </a:rPr>
              <a:t> </a:t>
            </a:r>
            <a:r>
              <a:rPr lang="ru-RU" sz="2800" b="1" spc="-5" dirty="0" smtClean="0">
                <a:latin typeface="Century Gothic" panose="020B0502020202020204" pitchFamily="34" charset="0"/>
                <a:cs typeface="Arial Black"/>
              </a:rPr>
              <a:t>годов</a:t>
            </a:r>
            <a:endParaRPr sz="2800" b="1" dirty="0">
              <a:latin typeface="Century Gothic" panose="020B0502020202020204" pitchFamily="34" charset="0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152" y="2490977"/>
            <a:ext cx="32766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Segoe UI"/>
                <a:cs typeface="Segoe UI"/>
              </a:rPr>
              <a:t>Основные</a:t>
            </a:r>
            <a:r>
              <a:rPr sz="2000" b="1" spc="-50" dirty="0">
                <a:latin typeface="Segoe UI"/>
                <a:cs typeface="Segoe UI"/>
              </a:rPr>
              <a:t> </a:t>
            </a:r>
            <a:r>
              <a:rPr sz="2000" b="1" spc="-5" dirty="0">
                <a:latin typeface="Segoe UI"/>
                <a:cs typeface="Segoe UI"/>
              </a:rPr>
              <a:t>параметры</a:t>
            </a:r>
            <a:endParaRPr sz="20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Segoe UI"/>
                <a:cs typeface="Segoe UI"/>
              </a:rPr>
              <a:t>бюджета</a:t>
            </a:r>
            <a:r>
              <a:rPr sz="2000" b="1" spc="-55" dirty="0">
                <a:latin typeface="Segoe UI"/>
                <a:cs typeface="Segoe UI"/>
              </a:rPr>
              <a:t> </a:t>
            </a:r>
            <a:r>
              <a:rPr sz="2000" b="1" spc="-10" dirty="0">
                <a:latin typeface="Segoe UI"/>
                <a:cs typeface="Segoe UI"/>
              </a:rPr>
              <a:t>города,</a:t>
            </a:r>
            <a:r>
              <a:rPr sz="2000" b="1" spc="-55" dirty="0">
                <a:latin typeface="Segoe UI"/>
                <a:cs typeface="Segoe UI"/>
              </a:rPr>
              <a:t> </a:t>
            </a:r>
            <a:r>
              <a:rPr sz="1800" b="1" dirty="0">
                <a:latin typeface="Segoe UI"/>
                <a:cs typeface="Segoe UI"/>
              </a:rPr>
              <a:t>млн.</a:t>
            </a:r>
            <a:r>
              <a:rPr sz="1800" b="1" spc="-15" dirty="0">
                <a:latin typeface="Segoe UI"/>
                <a:cs typeface="Segoe UI"/>
              </a:rPr>
              <a:t> </a:t>
            </a:r>
            <a:r>
              <a:rPr sz="1800" b="1" spc="-5" dirty="0">
                <a:latin typeface="Segoe UI"/>
                <a:cs typeface="Segoe UI"/>
              </a:rPr>
              <a:t>руб.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7087" y="1658562"/>
            <a:ext cx="2903220" cy="835036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algn="just">
              <a:lnSpc>
                <a:spcPct val="150000"/>
              </a:lnSpc>
            </a:pP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	Бюджет</a:t>
            </a:r>
            <a:r>
              <a:rPr sz="1200" spc="-6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муниципального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50000"/>
              </a:lnSpc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образования</a:t>
            </a:r>
            <a:r>
              <a:rPr sz="1200" spc="-4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представляет</a:t>
            </a:r>
            <a:r>
              <a:rPr sz="1200" spc="-5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собой</a:t>
            </a:r>
          </a:p>
          <a:p>
            <a:pPr marL="12700" algn="just">
              <a:lnSpc>
                <a:spcPct val="150000"/>
              </a:lnSpc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форму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образования</a:t>
            </a:r>
            <a:r>
              <a:rPr sz="1200" spc="-3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расходования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5080" algn="just">
              <a:lnSpc>
                <a:spcPct val="1500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денежных средств, предназначенных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для обеспечения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задач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 функций,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500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отнесенных</a:t>
            </a:r>
            <a:r>
              <a:rPr sz="1200" spc="-6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к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предметам</a:t>
            </a:r>
            <a:r>
              <a:rPr sz="1200" spc="-5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ведения</a:t>
            </a:r>
          </a:p>
          <a:p>
            <a:pPr marL="12700" algn="just">
              <a:lnSpc>
                <a:spcPct val="1500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местного</a:t>
            </a:r>
            <a:r>
              <a:rPr sz="1200" spc="-5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самоуправления.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50000"/>
              </a:lnSpc>
            </a:pP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	Бюджет города Невинномысска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500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формируется</a:t>
            </a:r>
            <a:r>
              <a:rPr sz="1200" spc="-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на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трехлетний</a:t>
            </a:r>
            <a:r>
              <a:rPr sz="1200" spc="-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период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243840" algn="just">
              <a:lnSpc>
                <a:spcPct val="1500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(очередной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финансовый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год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и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два </a:t>
            </a:r>
            <a:r>
              <a:rPr sz="1200" spc="-34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года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планового периода)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по </a:t>
            </a:r>
            <a:r>
              <a:rPr sz="1200" spc="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принципу «скользящей трехлетки»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(т.е.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в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каждом</a:t>
            </a:r>
            <a:r>
              <a:rPr sz="1200" spc="-1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следующем</a:t>
            </a:r>
          </a:p>
          <a:p>
            <a:pPr marL="12700" algn="just">
              <a:lnSpc>
                <a:spcPct val="150000"/>
              </a:lnSpc>
            </a:pPr>
            <a:r>
              <a:rPr sz="1200" dirty="0">
                <a:latin typeface="Century Gothic" panose="020B0502020202020204" pitchFamily="34" charset="0"/>
                <a:cs typeface="Franklin Gothic Book"/>
              </a:rPr>
              <a:t>бюд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ж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етн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о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м</a:t>
            </a:r>
            <a:r>
              <a:rPr sz="1200" spc="-5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ци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к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л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е</a:t>
            </a:r>
            <a:r>
              <a:rPr sz="1200" spc="1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бюд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ж</a:t>
            </a:r>
            <a:r>
              <a:rPr sz="1200" dirty="0">
                <a:latin typeface="Century Gothic" panose="020B0502020202020204" pitchFamily="34" charset="0"/>
                <a:cs typeface="Franklin Gothic Book"/>
              </a:rPr>
              <a:t>ет</a:t>
            </a:r>
          </a:p>
          <a:p>
            <a:pPr marL="12700" marR="188595" algn="just">
              <a:lnSpc>
                <a:spcPct val="150000"/>
              </a:lnSpc>
            </a:pP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дополняется</a:t>
            </a:r>
            <a:r>
              <a:rPr sz="1200" spc="-5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показателями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второго </a:t>
            </a:r>
            <a:r>
              <a:rPr sz="1200" spc="-3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Franklin Gothic Book"/>
              </a:rPr>
              <a:t>года</a:t>
            </a:r>
            <a:r>
              <a:rPr sz="1200" spc="-20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планового</a:t>
            </a:r>
            <a:r>
              <a:rPr sz="1200" spc="-35" dirty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5" dirty="0">
                <a:latin typeface="Century Gothic" panose="020B0502020202020204" pitchFamily="34" charset="0"/>
                <a:cs typeface="Franklin Gothic Book"/>
              </a:rPr>
              <a:t>периода).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algn="just">
              <a:lnSpc>
                <a:spcPct val="150000"/>
              </a:lnSpc>
            </a:pP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	На 2021 год</a:t>
            </a:r>
            <a:r>
              <a:rPr sz="1200" spc="-1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бюджет города сформирован с профицитом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в объеме 2</a:t>
            </a:r>
            <a:r>
              <a:rPr sz="1200" spc="-2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млн. рублей</a:t>
            </a:r>
            <a:r>
              <a:rPr lang="ru-RU" sz="1200" spc="-20" dirty="0" smtClean="0">
                <a:latin typeface="Century Gothic" panose="020B0502020202020204" pitchFamily="34" charset="0"/>
                <a:cs typeface="Franklin Gothic Book"/>
              </a:rPr>
              <a:t>. На 2022 год бюджет города сформирован с дефицитом в объеме 1,3 млн. рублей.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Источниками финансирования дефицита в 2022</a:t>
            </a:r>
            <a:r>
              <a:rPr sz="1200" spc="-1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33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10" dirty="0" smtClean="0">
                <a:latin typeface="Century Gothic" panose="020B0502020202020204" pitchFamily="34" charset="0"/>
                <a:cs typeface="Franklin Gothic Book"/>
              </a:rPr>
              <a:t>году выступят кредиты кредитных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  <a:p>
            <a:pPr marL="12700" marR="131445" algn="just">
              <a:lnSpc>
                <a:spcPct val="150000"/>
              </a:lnSpc>
            </a:pP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организаций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.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2023 год</a:t>
            </a:r>
            <a:r>
              <a:rPr sz="1200" spc="-1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sz="1200" spc="-335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cs typeface="Franklin Gothic Book"/>
              </a:rPr>
              <a:t>сформирован</a:t>
            </a:r>
            <a:r>
              <a:rPr sz="1200" spc="-30" dirty="0" smtClean="0">
                <a:latin typeface="Century Gothic" panose="020B0502020202020204" pitchFamily="34" charset="0"/>
                <a:cs typeface="Franklin Gothic Book"/>
              </a:rPr>
              <a:t> </a:t>
            </a:r>
            <a:r>
              <a:rPr lang="ru-RU" sz="1200" spc="-5" dirty="0" smtClean="0">
                <a:latin typeface="Century Gothic" panose="020B0502020202020204" pitchFamily="34" charset="0"/>
                <a:cs typeface="Franklin Gothic Book"/>
              </a:rPr>
              <a:t>с профицитом в размере 17,6 млн. рублей</a:t>
            </a:r>
            <a:r>
              <a:rPr sz="1200" spc="-5" dirty="0" smtClean="0">
                <a:latin typeface="Century Gothic" panose="020B0502020202020204" pitchFamily="34" charset="0"/>
                <a:cs typeface="Franklin Gothic Book"/>
              </a:rPr>
              <a:t>.</a:t>
            </a:r>
            <a:endParaRPr sz="1200" dirty="0">
              <a:latin typeface="Century Gothic" panose="020B0502020202020204" pitchFamily="34" charset="0"/>
              <a:cs typeface="Franklin Gothic 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1208" y="3824428"/>
            <a:ext cx="1844929" cy="1992806"/>
            <a:chOff x="521208" y="3824428"/>
            <a:chExt cx="1844929" cy="1992806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0916" y="4121529"/>
              <a:ext cx="601598" cy="9680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82784" y="4008499"/>
              <a:ext cx="47625" cy="181610"/>
            </a:xfrm>
            <a:custGeom>
              <a:avLst/>
              <a:gdLst/>
              <a:ahLst/>
              <a:cxnLst/>
              <a:rect l="l" t="t" r="r" b="b"/>
              <a:pathLst>
                <a:path w="47625" h="181610">
                  <a:moveTo>
                    <a:pt x="47117" y="0"/>
                  </a:moveTo>
                  <a:lnTo>
                    <a:pt x="35325" y="123"/>
                  </a:lnTo>
                  <a:lnTo>
                    <a:pt x="23558" y="507"/>
                  </a:lnTo>
                  <a:lnTo>
                    <a:pt x="11791" y="1178"/>
                  </a:lnTo>
                  <a:lnTo>
                    <a:pt x="0" y="2159"/>
                  </a:lnTo>
                  <a:lnTo>
                    <a:pt x="16510" y="181610"/>
                  </a:lnTo>
                  <a:lnTo>
                    <a:pt x="31765" y="180578"/>
                  </a:lnTo>
                  <a:lnTo>
                    <a:pt x="47117" y="180213"/>
                  </a:lnTo>
                  <a:lnTo>
                    <a:pt x="47117" y="0"/>
                  </a:lnTo>
                  <a:close/>
                </a:path>
              </a:pathLst>
            </a:custGeom>
            <a:solidFill>
              <a:srgbClr val="B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95450" y="3960240"/>
              <a:ext cx="47625" cy="181610"/>
            </a:xfrm>
            <a:custGeom>
              <a:avLst/>
              <a:gdLst/>
              <a:ahLst/>
              <a:cxnLst/>
              <a:rect l="l" t="t" r="r" b="b"/>
              <a:pathLst>
                <a:path w="47625" h="181610">
                  <a:moveTo>
                    <a:pt x="0" y="2159"/>
                  </a:moveTo>
                  <a:lnTo>
                    <a:pt x="11791" y="1178"/>
                  </a:lnTo>
                  <a:lnTo>
                    <a:pt x="23558" y="507"/>
                  </a:lnTo>
                  <a:lnTo>
                    <a:pt x="35325" y="123"/>
                  </a:lnTo>
                  <a:lnTo>
                    <a:pt x="47117" y="0"/>
                  </a:lnTo>
                  <a:lnTo>
                    <a:pt x="47117" y="180213"/>
                  </a:lnTo>
                  <a:lnTo>
                    <a:pt x="39423" y="180306"/>
                  </a:lnTo>
                  <a:lnTo>
                    <a:pt x="31765" y="180578"/>
                  </a:lnTo>
                  <a:lnTo>
                    <a:pt x="24131" y="181016"/>
                  </a:lnTo>
                  <a:lnTo>
                    <a:pt x="16510" y="181610"/>
                  </a:lnTo>
                  <a:lnTo>
                    <a:pt x="0" y="2159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2514" y="4128826"/>
              <a:ext cx="511705" cy="9607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16140" y="3824428"/>
              <a:ext cx="1245235" cy="725805"/>
            </a:xfrm>
            <a:custGeom>
              <a:avLst/>
              <a:gdLst/>
              <a:ahLst/>
              <a:cxnLst/>
              <a:rect l="l" t="t" r="r" b="b"/>
              <a:pathLst>
                <a:path w="1245235" h="725804">
                  <a:moveTo>
                    <a:pt x="188975" y="725424"/>
                  </a:moveTo>
                  <a:lnTo>
                    <a:pt x="56387" y="458724"/>
                  </a:lnTo>
                  <a:lnTo>
                    <a:pt x="0" y="458724"/>
                  </a:lnTo>
                </a:path>
                <a:path w="1245235" h="725804">
                  <a:moveTo>
                    <a:pt x="594360" y="178307"/>
                  </a:moveTo>
                  <a:lnTo>
                    <a:pt x="364235" y="0"/>
                  </a:lnTo>
                  <a:lnTo>
                    <a:pt x="306324" y="0"/>
                  </a:lnTo>
                </a:path>
                <a:path w="1245235" h="725804">
                  <a:moveTo>
                    <a:pt x="1068323" y="705612"/>
                  </a:moveTo>
                  <a:lnTo>
                    <a:pt x="1187196" y="489203"/>
                  </a:lnTo>
                  <a:lnTo>
                    <a:pt x="1245108" y="489203"/>
                  </a:lnTo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208" y="4590414"/>
              <a:ext cx="620268" cy="12268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" y="5806439"/>
              <a:ext cx="1230757" cy="7620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3230" y="5296534"/>
            <a:ext cx="515112" cy="1030351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106547" y="5296534"/>
            <a:ext cx="675005" cy="1030605"/>
            <a:chOff x="3106547" y="5296534"/>
            <a:chExt cx="675005" cy="103060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6547" y="5296534"/>
              <a:ext cx="515112" cy="103035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31108" y="5559551"/>
              <a:ext cx="245745" cy="251460"/>
            </a:xfrm>
            <a:custGeom>
              <a:avLst/>
              <a:gdLst/>
              <a:ahLst/>
              <a:cxnLst/>
              <a:rect l="l" t="t" r="r" b="b"/>
              <a:pathLst>
                <a:path w="245745" h="251460">
                  <a:moveTo>
                    <a:pt x="0" y="251460"/>
                  </a:moveTo>
                  <a:lnTo>
                    <a:pt x="245363" y="0"/>
                  </a:lnTo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0375" y="6463537"/>
            <a:ext cx="515112" cy="103035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53692" y="6463537"/>
            <a:ext cx="515112" cy="1030351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465832" y="5819012"/>
            <a:ext cx="1845945" cy="1229995"/>
            <a:chOff x="2465832" y="5819012"/>
            <a:chExt cx="1845945" cy="122999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90366" y="5819012"/>
              <a:ext cx="621030" cy="12280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5832" y="7031735"/>
              <a:ext cx="1230757" cy="1676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287270" y="3952005"/>
            <a:ext cx="875030" cy="499109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600" b="1" spc="-40" dirty="0">
                <a:latin typeface="Segoe UI"/>
                <a:cs typeface="Segoe UI"/>
              </a:rPr>
              <a:t>Р</a:t>
            </a:r>
            <a:r>
              <a:rPr sz="1600" b="1" spc="-5" dirty="0">
                <a:latin typeface="Segoe UI"/>
                <a:cs typeface="Segoe UI"/>
              </a:rPr>
              <a:t>ас</a:t>
            </a:r>
            <a:r>
              <a:rPr sz="1600" b="1" spc="-20" dirty="0">
                <a:latin typeface="Segoe UI"/>
                <a:cs typeface="Segoe UI"/>
              </a:rPr>
              <a:t>хо</a:t>
            </a:r>
            <a:r>
              <a:rPr sz="1600" b="1" spc="-10" dirty="0">
                <a:latin typeface="Segoe UI"/>
                <a:cs typeface="Segoe UI"/>
              </a:rPr>
              <a:t>д</a:t>
            </a:r>
            <a:r>
              <a:rPr sz="1600" b="1" spc="-5" dirty="0">
                <a:latin typeface="Segoe UI"/>
                <a:cs typeface="Segoe UI"/>
              </a:rPr>
              <a:t>ы</a:t>
            </a:r>
            <a:endParaRPr sz="1600" dirty="0">
              <a:latin typeface="Segoe UI"/>
              <a:cs typeface="Segoe UI"/>
            </a:endParaRPr>
          </a:p>
          <a:p>
            <a:pPr marL="187960">
              <a:lnSpc>
                <a:spcPct val="100000"/>
              </a:lnSpc>
              <a:spcBef>
                <a:spcPts val="200"/>
              </a:spcBef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3628,3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6594" y="3437293"/>
            <a:ext cx="1654810" cy="124333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98755" algn="ctr">
              <a:lnSpc>
                <a:spcPct val="100000"/>
              </a:lnSpc>
              <a:spcBef>
                <a:spcPts val="540"/>
              </a:spcBef>
            </a:pPr>
            <a:r>
              <a:rPr lang="ru-RU" sz="1600" b="1" spc="-10" dirty="0" smtClean="0">
                <a:latin typeface="Segoe UI"/>
                <a:cs typeface="Segoe UI"/>
              </a:rPr>
              <a:t>Профицит</a:t>
            </a:r>
            <a:endParaRPr sz="1600" dirty="0">
              <a:latin typeface="Segoe UI"/>
              <a:cs typeface="Segoe UI"/>
            </a:endParaRPr>
          </a:p>
          <a:p>
            <a:pPr marL="160655" algn="ctr">
              <a:lnSpc>
                <a:spcPct val="100000"/>
              </a:lnSpc>
              <a:spcBef>
                <a:spcPts val="315"/>
              </a:spcBef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2,0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  <a:spcBef>
                <a:spcPts val="390"/>
              </a:spcBef>
            </a:pPr>
            <a:r>
              <a:rPr sz="1600" b="1" spc="-15" dirty="0">
                <a:latin typeface="Segoe UI"/>
                <a:cs typeface="Segoe UI"/>
              </a:rPr>
              <a:t>Доходы</a:t>
            </a:r>
            <a:endParaRPr sz="1600" dirty="0">
              <a:latin typeface="Segoe UI"/>
              <a:cs typeface="Segoe UI"/>
            </a:endParaRPr>
          </a:p>
          <a:p>
            <a:pPr marL="297815">
              <a:lnSpc>
                <a:spcPts val="1310"/>
              </a:lnSpc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3630,3</a:t>
            </a:r>
            <a:endParaRPr sz="11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lang="ru-RU" sz="1400" spc="-5" dirty="0" smtClean="0">
                <a:latin typeface="Arial Black"/>
                <a:cs typeface="Arial Black"/>
              </a:rPr>
              <a:t>2021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9617" y="8526526"/>
            <a:ext cx="228028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82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Слово</a:t>
            </a:r>
            <a:r>
              <a:rPr sz="1400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«бюджет»</a:t>
            </a:r>
            <a:r>
              <a:rPr sz="140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произошло </a:t>
            </a:r>
            <a:r>
              <a:rPr sz="1400" spc="-3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от</a:t>
            </a:r>
            <a:r>
              <a:rPr sz="140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старонормандского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«bougette»,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что</a:t>
            </a:r>
            <a:r>
              <a:rPr sz="14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дословно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означает</a:t>
            </a:r>
            <a:r>
              <a:rPr sz="1400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«кошелек»,</a:t>
            </a:r>
            <a:r>
              <a:rPr sz="140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«сумка»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75397" y="8665583"/>
            <a:ext cx="332826" cy="403650"/>
          </a:xfrm>
          <a:prstGeom prst="rect">
            <a:avLst/>
          </a:prstGeom>
        </p:spPr>
      </p:pic>
      <p:sp>
        <p:nvSpPr>
          <p:cNvPr id="35" name="object 32"/>
          <p:cNvSpPr txBox="1"/>
          <p:nvPr/>
        </p:nvSpPr>
        <p:spPr>
          <a:xfrm>
            <a:off x="1666875" y="4711522"/>
            <a:ext cx="1654810" cy="124333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98755" algn="ctr">
              <a:lnSpc>
                <a:spcPct val="100000"/>
              </a:lnSpc>
              <a:spcBef>
                <a:spcPts val="540"/>
              </a:spcBef>
            </a:pPr>
            <a:r>
              <a:rPr lang="ru-RU" sz="1600" b="1" spc="-10" dirty="0" smtClean="0">
                <a:latin typeface="Segoe UI"/>
                <a:cs typeface="Segoe UI"/>
              </a:rPr>
              <a:t>Дефицит</a:t>
            </a:r>
            <a:endParaRPr sz="1600" dirty="0">
              <a:latin typeface="Segoe UI"/>
              <a:cs typeface="Segoe UI"/>
            </a:endParaRPr>
          </a:p>
          <a:p>
            <a:pPr marL="160655" algn="ctr">
              <a:lnSpc>
                <a:spcPct val="100000"/>
              </a:lnSpc>
              <a:spcBef>
                <a:spcPts val="315"/>
              </a:spcBef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1,3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  <a:spcBef>
                <a:spcPts val="390"/>
              </a:spcBef>
            </a:pPr>
            <a:r>
              <a:rPr sz="1600" b="1" spc="-15" dirty="0">
                <a:latin typeface="Segoe UI"/>
                <a:cs typeface="Segoe UI"/>
              </a:rPr>
              <a:t>Доходы</a:t>
            </a:r>
            <a:endParaRPr sz="1600" dirty="0">
              <a:latin typeface="Segoe UI"/>
              <a:cs typeface="Segoe UI"/>
            </a:endParaRPr>
          </a:p>
          <a:p>
            <a:pPr marL="297815">
              <a:lnSpc>
                <a:spcPts val="1310"/>
              </a:lnSpc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2572,6</a:t>
            </a:r>
            <a:endParaRPr sz="11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lang="ru-RU" sz="1400" spc="-5" dirty="0" smtClean="0">
                <a:latin typeface="Arial Black"/>
                <a:cs typeface="Arial Black"/>
              </a:rPr>
              <a:t>2022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6" name="object 10"/>
          <p:cNvSpPr/>
          <p:nvPr/>
        </p:nvSpPr>
        <p:spPr>
          <a:xfrm>
            <a:off x="3036002" y="5298327"/>
            <a:ext cx="47625" cy="181610"/>
          </a:xfrm>
          <a:custGeom>
            <a:avLst/>
            <a:gdLst/>
            <a:ahLst/>
            <a:cxnLst/>
            <a:rect l="l" t="t" r="r" b="b"/>
            <a:pathLst>
              <a:path w="47625" h="181610">
                <a:moveTo>
                  <a:pt x="47117" y="0"/>
                </a:moveTo>
                <a:lnTo>
                  <a:pt x="35325" y="123"/>
                </a:lnTo>
                <a:lnTo>
                  <a:pt x="23558" y="507"/>
                </a:lnTo>
                <a:lnTo>
                  <a:pt x="11791" y="1178"/>
                </a:lnTo>
                <a:lnTo>
                  <a:pt x="0" y="2159"/>
                </a:lnTo>
                <a:lnTo>
                  <a:pt x="16510" y="181610"/>
                </a:lnTo>
                <a:lnTo>
                  <a:pt x="31765" y="180578"/>
                </a:lnTo>
                <a:lnTo>
                  <a:pt x="47117" y="180213"/>
                </a:lnTo>
                <a:lnTo>
                  <a:pt x="47117" y="0"/>
                </a:lnTo>
                <a:close/>
              </a:path>
            </a:pathLst>
          </a:custGeom>
          <a:solidFill>
            <a:srgbClr val="B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1"/>
          <p:cNvSpPr txBox="1"/>
          <p:nvPr/>
        </p:nvSpPr>
        <p:spPr>
          <a:xfrm>
            <a:off x="3578733" y="5068236"/>
            <a:ext cx="875030" cy="499109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600" b="1" spc="-40" dirty="0">
                <a:latin typeface="Segoe UI"/>
                <a:cs typeface="Segoe UI"/>
              </a:rPr>
              <a:t>Р</a:t>
            </a:r>
            <a:r>
              <a:rPr sz="1600" b="1" spc="-5" dirty="0">
                <a:latin typeface="Segoe UI"/>
                <a:cs typeface="Segoe UI"/>
              </a:rPr>
              <a:t>ас</a:t>
            </a:r>
            <a:r>
              <a:rPr sz="1600" b="1" spc="-20" dirty="0">
                <a:latin typeface="Segoe UI"/>
                <a:cs typeface="Segoe UI"/>
              </a:rPr>
              <a:t>хо</a:t>
            </a:r>
            <a:r>
              <a:rPr sz="1600" b="1" spc="-10" dirty="0">
                <a:latin typeface="Segoe UI"/>
                <a:cs typeface="Segoe UI"/>
              </a:rPr>
              <a:t>д</a:t>
            </a:r>
            <a:r>
              <a:rPr sz="1600" b="1" spc="-5" dirty="0">
                <a:latin typeface="Segoe UI"/>
                <a:cs typeface="Segoe UI"/>
              </a:rPr>
              <a:t>ы</a:t>
            </a:r>
            <a:endParaRPr sz="1600" dirty="0">
              <a:latin typeface="Segoe UI"/>
              <a:cs typeface="Segoe UI"/>
            </a:endParaRPr>
          </a:p>
          <a:p>
            <a:pPr marL="187960">
              <a:lnSpc>
                <a:spcPct val="100000"/>
              </a:lnSpc>
              <a:spcBef>
                <a:spcPts val="200"/>
              </a:spcBef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2573,9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8" name="object 10"/>
          <p:cNvSpPr/>
          <p:nvPr/>
        </p:nvSpPr>
        <p:spPr>
          <a:xfrm>
            <a:off x="1771713" y="6431964"/>
            <a:ext cx="47625" cy="181610"/>
          </a:xfrm>
          <a:custGeom>
            <a:avLst/>
            <a:gdLst/>
            <a:ahLst/>
            <a:cxnLst/>
            <a:rect l="l" t="t" r="r" b="b"/>
            <a:pathLst>
              <a:path w="47625" h="181610">
                <a:moveTo>
                  <a:pt x="47117" y="0"/>
                </a:moveTo>
                <a:lnTo>
                  <a:pt x="35325" y="123"/>
                </a:lnTo>
                <a:lnTo>
                  <a:pt x="23558" y="507"/>
                </a:lnTo>
                <a:lnTo>
                  <a:pt x="11791" y="1178"/>
                </a:lnTo>
                <a:lnTo>
                  <a:pt x="0" y="2159"/>
                </a:lnTo>
                <a:lnTo>
                  <a:pt x="16510" y="181610"/>
                </a:lnTo>
                <a:lnTo>
                  <a:pt x="31765" y="180578"/>
                </a:lnTo>
                <a:lnTo>
                  <a:pt x="47117" y="180213"/>
                </a:lnTo>
                <a:lnTo>
                  <a:pt x="47117" y="0"/>
                </a:lnTo>
                <a:close/>
              </a:path>
            </a:pathLst>
          </a:custGeom>
          <a:solidFill>
            <a:srgbClr val="B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2"/>
          <p:cNvSpPr txBox="1"/>
          <p:nvPr/>
        </p:nvSpPr>
        <p:spPr>
          <a:xfrm>
            <a:off x="426594" y="5833744"/>
            <a:ext cx="1654810" cy="124333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98755" algn="ctr">
              <a:lnSpc>
                <a:spcPct val="100000"/>
              </a:lnSpc>
              <a:spcBef>
                <a:spcPts val="540"/>
              </a:spcBef>
            </a:pPr>
            <a:r>
              <a:rPr lang="ru-RU" sz="1600" b="1" spc="-10" dirty="0" smtClean="0">
                <a:latin typeface="Segoe UI"/>
                <a:cs typeface="Segoe UI"/>
              </a:rPr>
              <a:t>Профицит</a:t>
            </a:r>
            <a:endParaRPr sz="1600" dirty="0">
              <a:latin typeface="Segoe UI"/>
              <a:cs typeface="Segoe UI"/>
            </a:endParaRPr>
          </a:p>
          <a:p>
            <a:pPr marL="160655" algn="ctr">
              <a:lnSpc>
                <a:spcPct val="100000"/>
              </a:lnSpc>
              <a:spcBef>
                <a:spcPts val="315"/>
              </a:spcBef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17,6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  <a:spcBef>
                <a:spcPts val="390"/>
              </a:spcBef>
            </a:pPr>
            <a:r>
              <a:rPr sz="1600" b="1" spc="-15" dirty="0">
                <a:latin typeface="Segoe UI"/>
                <a:cs typeface="Segoe UI"/>
              </a:rPr>
              <a:t>Доходы</a:t>
            </a:r>
            <a:endParaRPr sz="1600" dirty="0">
              <a:latin typeface="Segoe UI"/>
              <a:cs typeface="Segoe UI"/>
            </a:endParaRPr>
          </a:p>
          <a:p>
            <a:pPr marL="297815">
              <a:lnSpc>
                <a:spcPts val="1310"/>
              </a:lnSpc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2613,9</a:t>
            </a:r>
            <a:endParaRPr sz="11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lang="ru-RU" sz="1400" spc="-5" dirty="0" smtClean="0">
                <a:latin typeface="Arial Black"/>
                <a:cs typeface="Arial Black"/>
              </a:rPr>
              <a:t>2023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40" name="object 31"/>
          <p:cNvSpPr txBox="1"/>
          <p:nvPr/>
        </p:nvSpPr>
        <p:spPr>
          <a:xfrm>
            <a:off x="2411794" y="6412788"/>
            <a:ext cx="875030" cy="499109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1600" b="1" spc="-40" dirty="0">
                <a:latin typeface="Segoe UI"/>
                <a:cs typeface="Segoe UI"/>
              </a:rPr>
              <a:t>Р</a:t>
            </a:r>
            <a:r>
              <a:rPr sz="1600" b="1" spc="-5" dirty="0">
                <a:latin typeface="Segoe UI"/>
                <a:cs typeface="Segoe UI"/>
              </a:rPr>
              <a:t>ас</a:t>
            </a:r>
            <a:r>
              <a:rPr sz="1600" b="1" spc="-20" dirty="0">
                <a:latin typeface="Segoe UI"/>
                <a:cs typeface="Segoe UI"/>
              </a:rPr>
              <a:t>хо</a:t>
            </a:r>
            <a:r>
              <a:rPr sz="1600" b="1" spc="-10" dirty="0">
                <a:latin typeface="Segoe UI"/>
                <a:cs typeface="Segoe UI"/>
              </a:rPr>
              <a:t>д</a:t>
            </a:r>
            <a:r>
              <a:rPr sz="1600" b="1" spc="-5" dirty="0">
                <a:latin typeface="Segoe UI"/>
                <a:cs typeface="Segoe UI"/>
              </a:rPr>
              <a:t>ы</a:t>
            </a:r>
            <a:endParaRPr sz="1600" dirty="0">
              <a:latin typeface="Segoe UI"/>
              <a:cs typeface="Segoe UI"/>
            </a:endParaRPr>
          </a:p>
          <a:p>
            <a:pPr marL="187960">
              <a:lnSpc>
                <a:spcPct val="100000"/>
              </a:lnSpc>
              <a:spcBef>
                <a:spcPts val="200"/>
              </a:spcBef>
            </a:pPr>
            <a:r>
              <a:rPr lang="ru-RU" sz="1100" b="1" dirty="0" smtClean="0">
                <a:solidFill>
                  <a:srgbClr val="404040"/>
                </a:solidFill>
                <a:latin typeface="Calibri"/>
                <a:cs typeface="Calibri"/>
              </a:rPr>
              <a:t>2596,3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1" name="object 19"/>
          <p:cNvSpPr/>
          <p:nvPr/>
        </p:nvSpPr>
        <p:spPr>
          <a:xfrm>
            <a:off x="2228284" y="6700547"/>
            <a:ext cx="245745" cy="251460"/>
          </a:xfrm>
          <a:custGeom>
            <a:avLst/>
            <a:gdLst/>
            <a:ahLst/>
            <a:cxnLst/>
            <a:rect l="l" t="t" r="r" b="b"/>
            <a:pathLst>
              <a:path w="245745" h="251460">
                <a:moveTo>
                  <a:pt x="0" y="251460"/>
                </a:moveTo>
                <a:lnTo>
                  <a:pt x="245363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9"/>
          <p:cNvSpPr/>
          <p:nvPr/>
        </p:nvSpPr>
        <p:spPr>
          <a:xfrm rot="6410902">
            <a:off x="1302829" y="6324397"/>
            <a:ext cx="245745" cy="251460"/>
          </a:xfrm>
          <a:custGeom>
            <a:avLst/>
            <a:gdLst/>
            <a:ahLst/>
            <a:cxnLst/>
            <a:rect l="l" t="t" r="r" b="b"/>
            <a:pathLst>
              <a:path w="245745" h="251460">
                <a:moveTo>
                  <a:pt x="0" y="251460"/>
                </a:moveTo>
                <a:lnTo>
                  <a:pt x="245363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9"/>
          <p:cNvSpPr/>
          <p:nvPr/>
        </p:nvSpPr>
        <p:spPr>
          <a:xfrm rot="5400000">
            <a:off x="1083858" y="6641051"/>
            <a:ext cx="245745" cy="251460"/>
          </a:xfrm>
          <a:custGeom>
            <a:avLst/>
            <a:gdLst/>
            <a:ahLst/>
            <a:cxnLst/>
            <a:rect l="l" t="t" r="r" b="b"/>
            <a:pathLst>
              <a:path w="245745" h="251460">
                <a:moveTo>
                  <a:pt x="0" y="251460"/>
                </a:moveTo>
                <a:lnTo>
                  <a:pt x="245363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9"/>
          <p:cNvSpPr/>
          <p:nvPr/>
        </p:nvSpPr>
        <p:spPr>
          <a:xfrm rot="5400000">
            <a:off x="2624662" y="5142552"/>
            <a:ext cx="245745" cy="251460"/>
          </a:xfrm>
          <a:custGeom>
            <a:avLst/>
            <a:gdLst/>
            <a:ahLst/>
            <a:cxnLst/>
            <a:rect l="l" t="t" r="r" b="b"/>
            <a:pathLst>
              <a:path w="245745" h="251460">
                <a:moveTo>
                  <a:pt x="0" y="251460"/>
                </a:moveTo>
                <a:lnTo>
                  <a:pt x="245363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9"/>
          <p:cNvSpPr/>
          <p:nvPr/>
        </p:nvSpPr>
        <p:spPr>
          <a:xfrm rot="5217074">
            <a:off x="2405860" y="5494393"/>
            <a:ext cx="245745" cy="251460"/>
          </a:xfrm>
          <a:custGeom>
            <a:avLst/>
            <a:gdLst/>
            <a:ahLst/>
            <a:cxnLst/>
            <a:rect l="l" t="t" r="r" b="b"/>
            <a:pathLst>
              <a:path w="245745" h="251460">
                <a:moveTo>
                  <a:pt x="0" y="251460"/>
                </a:moveTo>
                <a:lnTo>
                  <a:pt x="245363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R4oTTg0kiqC6y6pWW17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0mkm6_bvEGpZLHoYNMB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nCLhyb_0iOnUsrvI22n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nCLhyb_0iOnUsrvI22n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nCLhyb_0iOnUsrvI22n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2517</TotalTime>
  <Words>7895</Words>
  <Application>Microsoft Office PowerPoint</Application>
  <PresentationFormat>Произвольный</PresentationFormat>
  <Paragraphs>2155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</vt:lpstr>
      <vt:lpstr>Segoe UI Semibold</vt:lpstr>
      <vt:lpstr>Tahoma</vt:lpstr>
      <vt:lpstr>Arial Black</vt:lpstr>
      <vt:lpstr>Calibri</vt:lpstr>
      <vt:lpstr>Times New Roman</vt:lpstr>
      <vt:lpstr>Wingdings</vt:lpstr>
      <vt:lpstr>Segoe UI Light</vt:lpstr>
      <vt:lpstr>Century Gothic</vt:lpstr>
      <vt:lpstr>Franklin Gothic Book</vt:lpstr>
      <vt:lpstr>Segoe UI</vt:lpstr>
      <vt:lpstr>Noto Sans</vt:lpstr>
      <vt:lpstr>Office Theme</vt:lpstr>
      <vt:lpstr>Презентация PowerPoint</vt:lpstr>
      <vt:lpstr>О бюджете  для граждан</vt:lpstr>
      <vt:lpstr>Презентация PowerPoint</vt:lpstr>
      <vt:lpstr>Оглавление</vt:lpstr>
      <vt:lpstr>Презентация PowerPoint</vt:lpstr>
      <vt:lpstr>Условия формирования бюджета города Невинномысска на 2021 год и на плановый период 2022 и 2023 годов</vt:lpstr>
      <vt:lpstr>Презентация PowerPoint</vt:lpstr>
      <vt:lpstr>Презентация PowerPoint</vt:lpstr>
      <vt:lpstr>Показатели бюджета города Невинномысска на 2021 год  и на плановый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программы города Невинномысска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долг города Невинномысска</vt:lpstr>
      <vt:lpstr>Презентация PowerPoint</vt:lpstr>
      <vt:lpstr>Глоссарий*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Баторова Елена Баировна</dc:creator>
  <cp:lastModifiedBy>Пользователь Windows</cp:lastModifiedBy>
  <cp:revision>213</cp:revision>
  <cp:lastPrinted>2021-05-27T12:58:34Z</cp:lastPrinted>
  <dcterms:created xsi:type="dcterms:W3CDTF">2021-04-10T04:04:44Z</dcterms:created>
  <dcterms:modified xsi:type="dcterms:W3CDTF">2021-05-27T13:52:54Z</dcterms:modified>
</cp:coreProperties>
</file>