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charts/chart8.xml" ContentType="application/vnd.openxmlformats-officedocument.drawingml.chart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98" r:id="rId2"/>
    <p:sldId id="602" r:id="rId3"/>
    <p:sldId id="405" r:id="rId4"/>
    <p:sldId id="606" r:id="rId5"/>
    <p:sldId id="456" r:id="rId6"/>
    <p:sldId id="607" r:id="rId7"/>
    <p:sldId id="596" r:id="rId8"/>
    <p:sldId id="474" r:id="rId9"/>
    <p:sldId id="611" r:id="rId10"/>
    <p:sldId id="597" r:id="rId11"/>
    <p:sldId id="440" r:id="rId12"/>
    <p:sldId id="595" r:id="rId13"/>
    <p:sldId id="376" r:id="rId14"/>
  </p:sldIdLst>
  <p:sldSz cx="9144000" cy="6858000" type="screen4x3"/>
  <p:notesSz cx="6761163" cy="9942513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580"/>
    <a:srgbClr val="A4C0B4"/>
    <a:srgbClr val="99B9AB"/>
    <a:srgbClr val="E2D6E6"/>
    <a:srgbClr val="EB695B"/>
    <a:srgbClr val="C4ACCC"/>
    <a:srgbClr val="958595"/>
    <a:srgbClr val="7C2D9F"/>
    <a:srgbClr val="339933"/>
    <a:srgbClr val="F09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6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4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notesViewPr>
    <p:cSldViewPr>
      <p:cViewPr varScale="1">
        <p:scale>
          <a:sx n="74" d="100"/>
          <a:sy n="74" d="100"/>
        </p:scale>
        <p:origin x="11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A5C4E9"/>
            </a:solidFill>
            <a:ln w="6350">
              <a:noFill/>
            </a:ln>
            <a:scene3d>
              <a:camera prst="orthographicFront"/>
              <a:lightRig rig="contrasting" dir="t"/>
            </a:scene3d>
            <a:sp3d prstMaterial="flat">
              <a:bevelT w="203200" h="203200"/>
            </a:sp3d>
          </c:spPr>
          <c:invertIfNegative val="0"/>
          <c:dLbls>
            <c:dLbl>
              <c:idx val="0"/>
              <c:layout>
                <c:manualLayout>
                  <c:x val="-2.1916988798630216E-3"/>
                  <c:y val="-5.7146440384070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4502176507997"/>
                      <c:h val="7.693247578393498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64853191313426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466658933321182E-2"/>
                  <c:y val="8.1894764234478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73383349562466E-2"/>
                  <c:y val="1.6711821915475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487679828356019E-3"/>
                  <c:y val="-3.4919798703623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5735072646249185E-3"/>
                  <c:y val="-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2018 (первоначальный)</c:v>
                </c:pt>
                <c:pt idx="1">
                  <c:v>2018 (уточненный)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Лист1!$B$2:$G$2</c:f>
              <c:numCache>
                <c:formatCode>_-* #\ ##0.0_р_._-;\-* #\ ##0.0_р_._-;_-* "-"?_р_._-;_-@_-</c:formatCode>
                <c:ptCount val="6"/>
                <c:pt idx="0">
                  <c:v>1946.3</c:v>
                </c:pt>
                <c:pt idx="1">
                  <c:v>3169.1</c:v>
                </c:pt>
                <c:pt idx="2">
                  <c:v>2456.8000000000002</c:v>
                </c:pt>
                <c:pt idx="3">
                  <c:v>2564.9</c:v>
                </c:pt>
                <c:pt idx="4">
                  <c:v>1537.8</c:v>
                </c:pt>
                <c:pt idx="5">
                  <c:v>1560.1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D85D"/>
            </a:solidFill>
          </c:spPr>
          <c:invertIfNegative val="0"/>
          <c:dLbls>
            <c:dLbl>
              <c:idx val="0"/>
              <c:layout>
                <c:manualLayout>
                  <c:x val="9.7982940167141968E-3"/>
                  <c:y val="-2.6372318064461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023080768803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247867520892738E-2"/>
                  <c:y val="2.9302575627179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023080768803529E-2"/>
                  <c:y val="-2.9302575627179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429414705555591E-3"/>
                  <c:y val="-1.845735483607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872559159205701E-3"/>
                  <c:y val="-1.129457415910008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2018 (первоначальный)</c:v>
                </c:pt>
                <c:pt idx="1">
                  <c:v>2018 (уточненный)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Лист1!$B$3:$G$3</c:f>
              <c:numCache>
                <c:formatCode>_-* #\ ##0.0_р_._-;\-* #\ ##0.0_р_._-;_-* "-"?_р_._-;_-@_-</c:formatCode>
                <c:ptCount val="6"/>
                <c:pt idx="0">
                  <c:v>882.7</c:v>
                </c:pt>
                <c:pt idx="1">
                  <c:v>953.2</c:v>
                </c:pt>
                <c:pt idx="2">
                  <c:v>987</c:v>
                </c:pt>
                <c:pt idx="3">
                  <c:v>1026.2</c:v>
                </c:pt>
                <c:pt idx="4">
                  <c:v>1034.8</c:v>
                </c:pt>
                <c:pt idx="5">
                  <c:v>1053.8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Всего доходов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9958975146552342E-3"/>
                  <c:y val="-3.4472672795474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187738944038421E-3"/>
                  <c:y val="7.26180152243795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992899481756923E-3"/>
                  <c:y val="3.8143205913703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119578216799442E-3"/>
                  <c:y val="-3.0436795577584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3704384153394719E-3"/>
                  <c:y val="-2.1562566031672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Лист1!$B$1:$G$1</c:f>
              <c:strCache>
                <c:ptCount val="6"/>
                <c:pt idx="0">
                  <c:v>2018 (первоначальный)</c:v>
                </c:pt>
                <c:pt idx="1">
                  <c:v>2018 (уточненный)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Лист1!$B$4:$G$4</c:f>
              <c:numCache>
                <c:formatCode>_-* #\ ##0.0_р_._-;\-* #\ ##0.0_р_._-;_-* "-"?_р_._-;_-@_-</c:formatCode>
                <c:ptCount val="6"/>
                <c:pt idx="0">
                  <c:v>2829</c:v>
                </c:pt>
                <c:pt idx="1">
                  <c:v>4122.3</c:v>
                </c:pt>
                <c:pt idx="2">
                  <c:v>3443.8</c:v>
                </c:pt>
                <c:pt idx="3">
                  <c:v>3591.1</c:v>
                </c:pt>
                <c:pt idx="4">
                  <c:v>2572.6</c:v>
                </c:pt>
                <c:pt idx="5">
                  <c:v>2613.9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151"/>
        <c:shape val="cylinder"/>
        <c:axId val="2029311792"/>
        <c:axId val="2029306352"/>
        <c:axId val="0"/>
      </c:bar3DChart>
      <c:catAx>
        <c:axId val="2029311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29306352"/>
        <c:crosses val="autoZero"/>
        <c:auto val="1"/>
        <c:lblAlgn val="ctr"/>
        <c:lblOffset val="0"/>
        <c:noMultiLvlLbl val="0"/>
      </c:catAx>
      <c:valAx>
        <c:axId val="2029306352"/>
        <c:scaling>
          <c:orientation val="minMax"/>
          <c:max val="7000"/>
          <c:min val="1000"/>
        </c:scaling>
        <c:delete val="1"/>
        <c:axPos val="l"/>
        <c:numFmt formatCode="_-* #\ ##0.0_р_._-;\-* #\ ##0.0_р_._-;_-* &quot;-&quot;?_р_._-;_-@_-" sourceLinked="1"/>
        <c:majorTickMark val="out"/>
        <c:minorTickMark val="none"/>
        <c:tickLblPos val="nextTo"/>
        <c:crossAx val="2029311792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6350">
              <a:noFill/>
            </a:ln>
            <a:scene3d>
              <a:camera prst="orthographicFront"/>
              <a:lightRig rig="contrasting" dir="t"/>
            </a:scene3d>
            <a:sp3d prstMaterial="flat">
              <a:bevelT w="203200" h="203200"/>
            </a:sp3d>
          </c:spPr>
          <c:invertIfNegative val="0"/>
          <c:dLbls>
            <c:dLbl>
              <c:idx val="0"/>
              <c:layout>
                <c:manualLayout>
                  <c:x val="1.4667085516577541E-2"/>
                  <c:y val="-3.0012180705518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4502176507997"/>
                      <c:h val="7.693247578393498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64853191313426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8729928700732597E-3"/>
                  <c:y val="-2.6640208062396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70216381186405E-2"/>
                  <c:y val="-6.6972096014352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487679828356019E-3"/>
                  <c:y val="-3.4919798703623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5735072646249185E-3"/>
                  <c:y val="-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2018 (первоначальный)</c:v>
                </c:pt>
                <c:pt idx="1">
                  <c:v>2018 (уточненный)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Лист1!$B$2:$G$2</c:f>
              <c:numCache>
                <c:formatCode>_-* #\ ##0.0_р_._-;\-* #\ ##0.0_р_._-;_-* "-"?_р_._-;_-@_-</c:formatCode>
                <c:ptCount val="6"/>
                <c:pt idx="0">
                  <c:v>923</c:v>
                </c:pt>
                <c:pt idx="1">
                  <c:v>1047.5</c:v>
                </c:pt>
                <c:pt idx="2">
                  <c:v>1059.5999999999999</c:v>
                </c:pt>
                <c:pt idx="3">
                  <c:v>1059.5</c:v>
                </c:pt>
                <c:pt idx="4">
                  <c:v>1038.3</c:v>
                </c:pt>
                <c:pt idx="5">
                  <c:v>1036.2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9.7982940167141968E-3"/>
                  <c:y val="-2.6372318064461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023080768803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247867520892738E-2"/>
                  <c:y val="2.9302575627179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023080768803529E-2"/>
                  <c:y val="-2.9302575627179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023080768803517E-2"/>
                  <c:y val="1.1721030250871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872559159205701E-3"/>
                  <c:y val="-1.129457415910008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Лист1!$B$1:$G$1</c:f>
              <c:strCache>
                <c:ptCount val="6"/>
                <c:pt idx="0">
                  <c:v>2018 (первоначальный)</c:v>
                </c:pt>
                <c:pt idx="1">
                  <c:v>2018 (уточненный)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Лист1!$B$3:$G$3</c:f>
              <c:numCache>
                <c:formatCode>_-* #\ ##0.0_р_._-;\-* #\ ##0.0_р_._-;_-* "-"?_р_._-;_-@_-</c:formatCode>
                <c:ptCount val="6"/>
                <c:pt idx="0">
                  <c:v>2443.4</c:v>
                </c:pt>
                <c:pt idx="1">
                  <c:v>4356.5</c:v>
                </c:pt>
                <c:pt idx="2">
                  <c:v>3550.2</c:v>
                </c:pt>
                <c:pt idx="3">
                  <c:v>3589.1</c:v>
                </c:pt>
                <c:pt idx="4">
                  <c:v>2573.9</c:v>
                </c:pt>
                <c:pt idx="5">
                  <c:v>2596.3000000000002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45"/>
        <c:shape val="cylinder"/>
        <c:axId val="2029310160"/>
        <c:axId val="2029314512"/>
        <c:axId val="0"/>
      </c:bar3DChart>
      <c:catAx>
        <c:axId val="20293101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29314512"/>
        <c:crosses val="autoZero"/>
        <c:auto val="1"/>
        <c:lblAlgn val="ctr"/>
        <c:lblOffset val="0"/>
        <c:noMultiLvlLbl val="0"/>
      </c:catAx>
      <c:valAx>
        <c:axId val="2029314512"/>
        <c:scaling>
          <c:orientation val="minMax"/>
          <c:max val="4500"/>
          <c:min val="500"/>
        </c:scaling>
        <c:delete val="1"/>
        <c:axPos val="l"/>
        <c:numFmt formatCode="_-* #\ ##0.0_р_._-;\-* #\ ##0.0_р_._-;_-* &quot;-&quot;?_р_._-;_-@_-" sourceLinked="1"/>
        <c:majorTickMark val="out"/>
        <c:minorTickMark val="none"/>
        <c:tickLblPos val="nextTo"/>
        <c:crossAx val="2029310160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914005220741215E-2"/>
          <c:y val="5.7064289437265228E-2"/>
          <c:w val="0.92720718674014035"/>
          <c:h val="0.930254757354453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5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33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3.8</c:v>
                </c:pt>
                <c:pt idx="2">
                  <c:v>6.8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49041132063667953"/>
          <c:h val="0.701655591149740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16614.080000000002</c:v>
                </c:pt>
                <c:pt idx="1">
                  <c:v>695333.03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3874920972575E-2"/>
          <c:y val="3.5781905062435691E-2"/>
          <c:w val="0.83320320496214806"/>
          <c:h val="0.7155894358087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bevelT w="25400" h="330200"/>
              <a:bevelB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1616957324575057E-2"/>
                  <c:y val="1.769484241703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7752925413606"/>
                      <c:h val="0.1018309342152618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0365542964686476E-4"/>
                  <c:y val="5.547551454093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 i="0" u="none" strike="noStrike" kern="120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от общего числа поселений
</c:v>
                </c:pt>
                <c:pt idx="1">
                  <c:v>Количество победителей от числа участников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15</c:v>
                </c:pt>
                <c:pt idx="1">
                  <c:v>2.1</c:v>
                </c:pt>
                <c:pt idx="2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3874920972575E-2"/>
          <c:y val="3.5781905062435691E-2"/>
          <c:w val="0.83320320496214806"/>
          <c:h val="0.7155894358087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bevelT w="25400" h="330200"/>
              <a:bevelB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1616957324575057E-2"/>
                  <c:y val="1.7694842417036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1400" b="1" i="0" u="none" strike="noStrike" kern="120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7752925413606"/>
                      <c:h val="0.1018309342152618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0365542964686476E-4"/>
                  <c:y val="5.547551454093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 b="1" i="0" u="none" strike="noStrike" kern="120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от общего числа поселений
</c:v>
                </c:pt>
                <c:pt idx="1">
                  <c:v>Количество победителей от числа участников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15</c:v>
                </c:pt>
                <c:pt idx="1">
                  <c:v>8.3000000000000007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3874920972575E-2"/>
          <c:y val="3.5781905062435691E-2"/>
          <c:w val="0.83320320496214806"/>
          <c:h val="0.7155894358087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bevelT w="25400" h="330200"/>
              <a:bevelB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1616957324575057E-2"/>
                  <c:y val="1.7694842417036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1400" b="1" i="0" u="none" strike="noStrike" kern="120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7752925413606"/>
                      <c:h val="0.1018309342152618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0365542964686476E-4"/>
                  <c:y val="5.547551454093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 b="1" i="0" u="none" strike="noStrike" kern="120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от общего числа поселений
</c:v>
                </c:pt>
                <c:pt idx="1">
                  <c:v>Количество победителей от числа участников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15</c:v>
                </c:pt>
                <c:pt idx="1">
                  <c:v>8.3000000000000007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66958087278051E-2"/>
          <c:y val="7.5203418505041822E-2"/>
          <c:w val="0.95752561206401698"/>
          <c:h val="0.739482633657600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госдолга</c:v>
                </c:pt>
              </c:strCache>
            </c:strRef>
          </c:tx>
          <c:spPr>
            <a:ln w="76200">
              <a:solidFill>
                <a:srgbClr val="CC5350"/>
              </a:solidFill>
            </a:ln>
          </c:spPr>
          <c:marker>
            <c:symbol val="circle"/>
            <c:size val="45"/>
            <c:spPr>
              <a:solidFill>
                <a:srgbClr val="CC53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flat">
                <a:bevelT w="203200" h="203200"/>
              </a:sp3d>
            </c:spPr>
          </c:marker>
          <c:dLbls>
            <c:dLbl>
              <c:idx val="0"/>
              <c:layout>
                <c:manualLayout>
                  <c:x val="-7.317444310556187E-2"/>
                  <c:y val="-2.131698376680049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681872954287132E-2"/>
                  <c:y val="-2.13153053962968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681872954287132E-2"/>
                  <c:y val="-2.13153053962968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189302803012393E-2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4681872954287284E-2"/>
                  <c:y val="-4.26306107925938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
(отчет)</c:v>
                </c:pt>
                <c:pt idx="1">
                  <c:v>2019
(отчет)</c:v>
                </c:pt>
                <c:pt idx="2">
                  <c:v>2020
(оценка)</c:v>
                </c:pt>
                <c:pt idx="3">
                  <c:v>2021
проект</c:v>
                </c:pt>
                <c:pt idx="4">
                  <c:v>2022
проект</c:v>
                </c:pt>
                <c:pt idx="5">
                  <c:v>2023  проект</c:v>
                </c:pt>
              </c:strCache>
            </c:strRef>
          </c:cat>
          <c:val>
            <c:numRef>
              <c:f>Лист1!$B$2:$B$7</c:f>
              <c:numCache>
                <c:formatCode>_-* #\ ##0.0_р_._-;\-* #\ ##0.0_р_._-;_-* "-"?_р_._-;_-@_-</c:formatCode>
                <c:ptCount val="6"/>
                <c:pt idx="0">
                  <c:v>35.119999999999997</c:v>
                </c:pt>
                <c:pt idx="1">
                  <c:v>35.700000000000003</c:v>
                </c:pt>
                <c:pt idx="2">
                  <c:v>31.5</c:v>
                </c:pt>
                <c:pt idx="3">
                  <c:v>30.1</c:v>
                </c:pt>
                <c:pt idx="4">
                  <c:v>30</c:v>
                </c:pt>
                <c:pt idx="5">
                  <c:v>27.8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9310704"/>
        <c:axId val="202930472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Объем налоговых и неналоговых доходов
</c:v>
                      </c:pt>
                    </c:strCache>
                  </c:strRef>
                </c:tx>
                <c:cat>
                  <c:strRef>
                    <c:extLst>
                      <c:ext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2018
(отчет)</c:v>
                      </c:pt>
                      <c:pt idx="1">
                        <c:v>2019
(отчет)</c:v>
                      </c:pt>
                      <c:pt idx="2">
                        <c:v>2020
(оценка)</c:v>
                      </c:pt>
                      <c:pt idx="3">
                        <c:v>2021
проект</c:v>
                      </c:pt>
                      <c:pt idx="4">
                        <c:v>2022
проект</c:v>
                      </c:pt>
                      <c:pt idx="5">
                        <c:v>2023  проект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Лист1!$C$2:$C$7</c15:sqref>
                        </c15:formulaRef>
                      </c:ext>
                    </c:extLst>
                    <c:numCache>
                      <c:formatCode>_-* #\ ##0.0_р_._-;\-* #\ ##0.0_р_._-;_-* "-"?_р_._-;_-@_-</c:formatCode>
                      <c:ptCount val="6"/>
                      <c:pt idx="0">
                        <c:v>882.7</c:v>
                      </c:pt>
                      <c:pt idx="1">
                        <c:v>953.2</c:v>
                      </c:pt>
                      <c:pt idx="2">
                        <c:v>987</c:v>
                      </c:pt>
                      <c:pt idx="3">
                        <c:v>1026.2</c:v>
                      </c:pt>
                      <c:pt idx="4">
                        <c:v>1034.8</c:v>
                      </c:pt>
                      <c:pt idx="5">
                        <c:v>1053.8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Удельный вес госдолга в объёме
 налоговых и неналоговых доходов</c:v>
                      </c:pt>
                    </c:strCache>
                  </c:strRef>
                </c:tx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Лист1!$A$2:$A$7</c15:sqref>
                        </c15:formulaRef>
                      </c:ext>
                    </c:extLst>
                    <c:strCache>
                      <c:ptCount val="6"/>
                      <c:pt idx="0">
                        <c:v>2018
(отчет)</c:v>
                      </c:pt>
                      <c:pt idx="1">
                        <c:v>2019
(отчет)</c:v>
                      </c:pt>
                      <c:pt idx="2">
                        <c:v>2020
(оценка)</c:v>
                      </c:pt>
                      <c:pt idx="3">
                        <c:v>2021
проект</c:v>
                      </c:pt>
                      <c:pt idx="4">
                        <c:v>2022
проект</c:v>
                      </c:pt>
                      <c:pt idx="5">
                        <c:v>2023  проект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Лист1!$D$2:$D$7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40.799999999999997</c:v>
                      </c:pt>
                      <c:pt idx="1">
                        <c:v>45.6</c:v>
                      </c:pt>
                      <c:pt idx="2">
                        <c:v>44.7</c:v>
                      </c:pt>
                      <c:pt idx="3">
                        <c:v>41.7</c:v>
                      </c:pt>
                      <c:pt idx="4">
                        <c:v>37.200000000000003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02931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lnSpc>
                <a:spcPts val="1600"/>
              </a:lnSpc>
              <a:defRPr sz="1800" b="1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2029304720"/>
        <c:crosses val="autoZero"/>
        <c:auto val="1"/>
        <c:lblAlgn val="ctr"/>
        <c:lblOffset val="500"/>
        <c:noMultiLvlLbl val="0"/>
      </c:catAx>
      <c:valAx>
        <c:axId val="2029304720"/>
        <c:scaling>
          <c:orientation val="minMax"/>
          <c:max val="100"/>
        </c:scaling>
        <c:delete val="1"/>
        <c:axPos val="l"/>
        <c:numFmt formatCode="_-* #\ ##0.0_р_._-;\-* #\ ##0.0_р_._-;_-* &quot;-&quot;?_р_._-;_-@_-" sourceLinked="1"/>
        <c:majorTickMark val="out"/>
        <c:minorTickMark val="none"/>
        <c:tickLblPos val="nextTo"/>
        <c:crossAx val="2029310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9E9CE-641F-4FFD-AF1C-3D549897C626}" type="doc">
      <dgm:prSet loTypeId="urn:microsoft.com/office/officeart/2005/8/layout/equation1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3F7E56E-456E-474A-BF8E-B7BF8764FDD4}" type="pres">
      <dgm:prSet presAssocID="{8A69E9CE-641F-4FFD-AF1C-3D549897C62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0A3CD-B9D9-4C70-B728-782D80814215}" type="presOf" srcId="{8A69E9CE-641F-4FFD-AF1C-3D549897C626}" destId="{F3F7E56E-456E-474A-BF8E-B7BF8764FDD4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0.27966</cdr:x>
      <cdr:y>0.52439</cdr:y>
    </cdr:from>
    <cdr:to>
      <cdr:x>0.38813</cdr:x>
      <cdr:y>0.68049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57454" y="30718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0.27966</cdr:x>
      <cdr:y>0.52439</cdr:y>
    </cdr:from>
    <cdr:to>
      <cdr:x>0.38813</cdr:x>
      <cdr:y>0.68049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57454" y="30718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0.1228</cdr:x>
      <cdr:y>0.9554</cdr:y>
    </cdr:from>
    <cdr:to>
      <cdr:x>0.24609</cdr:x>
      <cdr:y>0.9554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H="1">
          <a:off x="742773" y="4296413"/>
          <a:ext cx="745731" cy="0"/>
        </a:xfrm>
        <a:prstGeom xmlns:a="http://schemas.openxmlformats.org/drawingml/2006/main" prst="line">
          <a:avLst/>
        </a:prstGeom>
        <a:ln xmlns:a="http://schemas.openxmlformats.org/drawingml/2006/main" w="82550" cap="rnd">
          <a:solidFill>
            <a:schemeClr val="accent2">
              <a:lumMod val="7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0.25904</cdr:x>
      <cdr:y>0.88783</cdr:y>
    </cdr:from>
    <cdr:to>
      <cdr:x>0.45436</cdr:x>
      <cdr:y>1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1566871" y="4325918"/>
          <a:ext cx="1181381" cy="546559"/>
        </a:xfrm>
        <a:prstGeom xmlns:a="http://schemas.openxmlformats.org/drawingml/2006/main" prst="roundRect">
          <a:avLst>
            <a:gd name="adj" fmla="val 50000"/>
          </a:avLst>
        </a:prstGeom>
        <a:solidFill xmlns:a="http://schemas.openxmlformats.org/drawingml/2006/main">
          <a:schemeClr val="accent2">
            <a:lumMod val="75000"/>
            <a:alpha val="80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flat">
          <a:bevelT w="203200" h="2032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144000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tabLst>
              <a:tab pos="542925" algn="l"/>
            </a:tabLst>
            <a:defRPr/>
          </a:pPr>
          <a:r>
            <a:rPr lang="ru-RU" sz="1400" b="1" dirty="0" smtClean="0">
              <a:solidFill>
                <a:schemeClr val="tx1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rPr>
            <a:t>695333,03</a:t>
          </a:r>
          <a:endParaRPr lang="ru-RU" sz="1400" b="1" dirty="0">
            <a:solidFill>
              <a:schemeClr val="tx1"/>
            </a:solidFill>
            <a:latin typeface="Century Gothic" panose="020B0502020202020204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0.18105</cdr:x>
      <cdr:y>0.71248</cdr:y>
    </cdr:from>
    <cdr:to>
      <cdr:x>0.44612</cdr:x>
      <cdr:y>0.83565</cdr:y>
    </cdr:to>
    <cdr:sp macro="" textlink="">
      <cdr:nvSpPr>
        <cdr:cNvPr id="10" name="TextBox 22"/>
        <cdr:cNvSpPr txBox="1"/>
      </cdr:nvSpPr>
      <cdr:spPr>
        <a:xfrm xmlns:a="http://schemas.openxmlformats.org/drawingml/2006/main">
          <a:off x="1095112" y="3471542"/>
          <a:ext cx="1603324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Century Gothic" panose="020B0502020202020204" pitchFamily="34" charset="0"/>
            </a:rPr>
            <a:t>Средства </a:t>
          </a:r>
        </a:p>
        <a:p xmlns:a="http://schemas.openxmlformats.org/drawingml/2006/main">
          <a:r>
            <a:rPr lang="ru-RU" sz="1100" b="1" dirty="0" smtClean="0">
              <a:latin typeface="Century Gothic" panose="020B0502020202020204" pitchFamily="34" charset="0"/>
            </a:rPr>
            <a:t>федерального и </a:t>
          </a:r>
        </a:p>
        <a:p xmlns:a="http://schemas.openxmlformats.org/drawingml/2006/main">
          <a:r>
            <a:rPr lang="ru-RU" sz="1100" b="1" dirty="0" smtClean="0">
              <a:latin typeface="Century Gothic" panose="020B0502020202020204" pitchFamily="34" charset="0"/>
            </a:rPr>
            <a:t>краевого бюджета </a:t>
          </a:r>
          <a:endParaRPr lang="ru-RU" sz="1100" b="1" dirty="0">
            <a:latin typeface="Century Gothic" panose="020B0502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29837" cy="497125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5" y="5"/>
            <a:ext cx="2929837" cy="497125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fld id="{0A2A0A7E-778A-499B-A027-457984D7CA53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2" rIns="91404" bIns="4570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8"/>
            <a:ext cx="5408930" cy="4474131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3666"/>
            <a:ext cx="2929837" cy="497125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5" y="9443666"/>
            <a:ext cx="2929837" cy="497125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017A21CA-4932-4C93-B415-9B922AAFE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2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21CA-4932-4C93-B415-9B922AAFE2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8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21CA-4932-4C93-B415-9B922AAFE2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6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21CA-4932-4C93-B415-9B922AAFE24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0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A21CA-4932-4C93-B415-9B922AAFE24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5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332656"/>
            <a:ext cx="8424936" cy="6264696"/>
          </a:xfrm>
          <a:prstGeom prst="roundRect">
            <a:avLst/>
          </a:prstGeom>
          <a:noFill/>
          <a:ln w="952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95536" y="3281617"/>
            <a:ext cx="3726036" cy="2955695"/>
            <a:chOff x="1566679" y="2060848"/>
            <a:chExt cx="3726036" cy="2955695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6679" y="3573016"/>
              <a:ext cx="1853192" cy="14435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566679" y="2060848"/>
              <a:ext cx="1853828" cy="1442328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438887" y="2060848"/>
              <a:ext cx="1853828" cy="1442328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3438887" y="3573016"/>
              <a:ext cx="1853193" cy="14412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4" name="Прямая соединительная линия 13"/>
          <p:cNvCxnSpPr/>
          <p:nvPr userDrawn="1"/>
        </p:nvCxnSpPr>
        <p:spPr>
          <a:xfrm>
            <a:off x="4499992" y="4725144"/>
            <a:ext cx="3888432" cy="0"/>
          </a:xfrm>
          <a:prstGeom prst="line">
            <a:avLst/>
          </a:prstGeom>
          <a:ln w="15875" cmpd="thickThin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 userDrawn="1"/>
        </p:nvSpPr>
        <p:spPr>
          <a:xfrm>
            <a:off x="539552" y="1700808"/>
            <a:ext cx="8280920" cy="2016224"/>
          </a:xfrm>
          <a:prstGeom prst="roundRect">
            <a:avLst/>
          </a:prstGeom>
          <a:solidFill>
            <a:schemeClr val="accent5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332656"/>
            <a:ext cx="8424936" cy="6264696"/>
          </a:xfrm>
          <a:prstGeom prst="roundRect">
            <a:avLst/>
          </a:prstGeom>
          <a:noFill/>
          <a:ln w="952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 userDrawn="1"/>
        </p:nvGrpSpPr>
        <p:grpSpPr>
          <a:xfrm>
            <a:off x="395536" y="3281617"/>
            <a:ext cx="3726036" cy="2955695"/>
            <a:chOff x="1566679" y="2060848"/>
            <a:chExt cx="3726036" cy="2955695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6679" y="3573016"/>
              <a:ext cx="1853192" cy="1443527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566679" y="2060848"/>
              <a:ext cx="1853828" cy="1442328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438887" y="2060848"/>
              <a:ext cx="1853828" cy="1442328"/>
            </a:xfrm>
            <a:prstGeom prst="roundRect">
              <a:avLst/>
            </a:prstGeom>
            <a:noFill/>
            <a:ln>
              <a:noFill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5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3438887" y="3573016"/>
              <a:ext cx="1853193" cy="14412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4" name="Прямая соединительная линия 13"/>
          <p:cNvCxnSpPr/>
          <p:nvPr userDrawn="1"/>
        </p:nvCxnSpPr>
        <p:spPr>
          <a:xfrm>
            <a:off x="4499992" y="4725144"/>
            <a:ext cx="3888432" cy="0"/>
          </a:xfrm>
          <a:prstGeom prst="line">
            <a:avLst/>
          </a:prstGeom>
          <a:ln w="15875" cmpd="thickThin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 userDrawn="1"/>
        </p:nvSpPr>
        <p:spPr>
          <a:xfrm>
            <a:off x="611560" y="548680"/>
            <a:ext cx="8280920" cy="2664296"/>
          </a:xfrm>
          <a:prstGeom prst="roundRect">
            <a:avLst/>
          </a:prstGeom>
          <a:solidFill>
            <a:schemeClr val="accent5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012160" y="0"/>
            <a:ext cx="31318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 lvl="0"/>
            <a:endParaRPr lang="ru-RU" b="1" dirty="0" smtClean="0"/>
          </a:p>
        </p:txBody>
      </p:sp>
      <p:grpSp>
        <p:nvGrpSpPr>
          <p:cNvPr id="8" name="Группа 5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8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6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228074" y="645333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Garamond" pitchFamily="18" charset="0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Garamond" pitchFamily="18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93795" y="645333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-144016"/>
            <a:ext cx="9144000" cy="7047734"/>
            <a:chOff x="0" y="-144016"/>
            <a:chExt cx="9144000" cy="70477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-144016"/>
              <a:ext cx="179512" cy="1124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9512" y="-144016"/>
              <a:ext cx="216024" cy="1124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5536" y="-144016"/>
              <a:ext cx="8748464" cy="11247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9512" y="6597352"/>
              <a:ext cx="8568952" cy="2606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6597352"/>
              <a:ext cx="216024" cy="2606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8748464" y="6597352"/>
              <a:ext cx="395536" cy="30636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C78F-DA6C-406F-8F77-AA2CCA26173B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2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79512" y="6453499"/>
            <a:ext cx="309634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193795" y="6446167"/>
            <a:ext cx="309634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1500" y="-84138"/>
            <a:ext cx="3492500" cy="2000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8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652123" y="-83724"/>
            <a:ext cx="3491880" cy="20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2225">
            <a:solidFill>
              <a:srgbClr val="9D8A78">
                <a:alpha val="55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lang="ru-RU" altLang="ru-RU" sz="2400" b="1" kern="1200" spc="70">
                <a:ln w="317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ourier New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16913" y="6492875"/>
            <a:ext cx="827087" cy="365125"/>
          </a:xfrm>
        </p:spPr>
        <p:txBody>
          <a:bodyPr/>
          <a:lstStyle>
            <a:lvl1pPr>
              <a:defRPr lang="ru-RU" altLang="ru-RU" sz="1600" b="1" kern="1200" spc="70">
                <a:ln w="3175" cmpd="sng">
                  <a:noFill/>
                  <a:prstDash val="solid"/>
                </a:ln>
                <a:solidFill>
                  <a:srgbClr val="7F7F7F"/>
                </a:solidFill>
                <a:latin typeface="+mn-lt"/>
                <a:ea typeface="+mn-ea"/>
                <a:cs typeface="Courier New" pitchFamily="49" charset="0"/>
              </a:defRPr>
            </a:lvl1pPr>
          </a:lstStyle>
          <a:p>
            <a:pPr>
              <a:defRPr/>
            </a:pPr>
            <a:fld id="{2279993A-8B84-465B-AF8F-4061BC87101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2225">
            <a:solidFill>
              <a:srgbClr val="9D8A78">
                <a:alpha val="55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lang="ru-RU" altLang="ru-RU" sz="2400" b="1" kern="1200" spc="70">
                <a:ln w="317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ourier New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16913" y="6492875"/>
            <a:ext cx="827087" cy="365125"/>
          </a:xfrm>
        </p:spPr>
        <p:txBody>
          <a:bodyPr/>
          <a:lstStyle>
            <a:lvl1pPr>
              <a:defRPr lang="ru-RU" altLang="ru-RU" sz="1600" b="1" kern="1200" spc="70">
                <a:ln w="3175" cmpd="sng">
                  <a:noFill/>
                  <a:prstDash val="solid"/>
                </a:ln>
                <a:solidFill>
                  <a:srgbClr val="7F7F7F"/>
                </a:solidFill>
                <a:latin typeface="+mn-lt"/>
                <a:ea typeface="+mn-ea"/>
                <a:cs typeface="Courier New" pitchFamily="49" charset="0"/>
              </a:defRPr>
            </a:lvl1pPr>
          </a:lstStyle>
          <a:p>
            <a:pPr>
              <a:defRPr/>
            </a:pPr>
            <a:fld id="{29D281D6-157D-4F94-B9E8-082EC9A6A23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652123" y="-83724"/>
            <a:ext cx="3491880" cy="20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0"/>
          <p:cNvSpPr/>
          <p:nvPr userDrawn="1"/>
        </p:nvSpPr>
        <p:spPr>
          <a:xfrm>
            <a:off x="8748713" y="6464300"/>
            <a:ext cx="360362" cy="3587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22618" y="6468914"/>
            <a:ext cx="39846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3D24370-4520-4910-9E97-D51ADCD4D4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с двумя скругленными соседними углами 4"/>
          <p:cNvSpPr/>
          <p:nvPr userDrawn="1"/>
        </p:nvSpPr>
        <p:spPr>
          <a:xfrm flipV="1">
            <a:off x="3759200" y="20638"/>
            <a:ext cx="5364163" cy="2603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3790303" y="10391"/>
            <a:ext cx="5364088" cy="274042"/>
          </a:xfrm>
        </p:spPr>
        <p:txBody>
          <a:bodyPr>
            <a:noAutofit/>
          </a:bodyPr>
          <a:lstStyle>
            <a:lvl1pPr algn="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3970" name="Picture 2" descr="D:\Users\krdoas\Pictures\пятно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C78F-DA6C-406F-8F77-AA2CCA26173B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79512" y="6453499"/>
            <a:ext cx="309634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193795" y="6446167"/>
            <a:ext cx="309634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0"/>
          <p:cNvSpPr/>
          <p:nvPr userDrawn="1"/>
        </p:nvSpPr>
        <p:spPr>
          <a:xfrm>
            <a:off x="8748713" y="6464300"/>
            <a:ext cx="360362" cy="3587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722618" y="6468914"/>
            <a:ext cx="39846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3D24370-4520-4910-9E97-D51ADCD4D4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с двумя скругленными соседними углами 4"/>
          <p:cNvSpPr/>
          <p:nvPr userDrawn="1"/>
        </p:nvSpPr>
        <p:spPr>
          <a:xfrm flipV="1">
            <a:off x="3759200" y="20638"/>
            <a:ext cx="5364163" cy="2603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6"/>
          <p:cNvSpPr>
            <a:spLocks noGrp="1"/>
          </p:cNvSpPr>
          <p:nvPr>
            <p:ph type="title"/>
          </p:nvPr>
        </p:nvSpPr>
        <p:spPr>
          <a:xfrm>
            <a:off x="3790303" y="10391"/>
            <a:ext cx="5364088" cy="274042"/>
          </a:xfrm>
        </p:spPr>
        <p:txBody>
          <a:bodyPr>
            <a:noAutofit/>
          </a:bodyPr>
          <a:lstStyle>
            <a:lvl1pPr algn="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83970" name="Picture 2" descr="D:\Users\krdoas\Pictures\пятно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9144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424" y="6448251"/>
            <a:ext cx="720080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C78F-DA6C-406F-8F77-AA2CCA26173B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2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79512" y="6453499"/>
            <a:ext cx="309634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193795" y="6446167"/>
            <a:ext cx="309634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652123" y="-83724"/>
            <a:ext cx="3491880" cy="20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416" y="6492875"/>
            <a:ext cx="827584" cy="365125"/>
          </a:xfrm>
        </p:spPr>
        <p:txBody>
          <a:bodyPr/>
          <a:lstStyle>
            <a:lvl1pPr>
              <a:defRPr lang="ru-RU" altLang="ru-RU" sz="1600" b="1" kern="1200" spc="70" smtClean="0">
                <a:ln w="3175" cmpd="sng">
                  <a:noFill/>
                  <a:prstDash val="solid"/>
                </a:ln>
                <a:solidFill>
                  <a:srgbClr val="7F7F7F"/>
                </a:solidFill>
                <a:latin typeface="+mn-lt"/>
                <a:ea typeface="+mn-ea"/>
                <a:cs typeface="Courier New" pitchFamily="49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>
            <a:lvl1pPr>
              <a:lnSpc>
                <a:spcPts val="2300"/>
              </a:lnSpc>
              <a:defRPr lang="ru-RU" altLang="ru-RU" sz="2400" b="1" kern="1200" spc="70">
                <a:ln w="317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ourier New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2225">
            <a:solidFill>
              <a:srgbClr val="9D8A78">
                <a:alpha val="55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8C4F-BD10-4597-9E58-90910A3AC3E1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E53A-829A-44CA-85A0-4551364FF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79512" y="6453499"/>
            <a:ext cx="309634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+mn-lt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193795" y="6446167"/>
            <a:ext cx="3096344" cy="38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6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44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F6A6-003B-481F-8053-2AFF9347F050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E53A-829A-44CA-85A0-4551364FF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79512" y="645349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Garamond" pitchFamily="18" charset="0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193795" y="644616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16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574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39AB-FAE3-4971-861D-44AF164E8A28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E53A-829A-44CA-85A0-4551364FF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79512" y="645349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Garamond" pitchFamily="18" charset="0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193795" y="644616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16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19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8172-D997-40EE-A2BD-5F69F2724E7F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E53A-829A-44CA-85A0-4551364FF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79512" y="645349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Garamond" pitchFamily="18" charset="0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193795" y="644616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16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693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1726-4582-48D5-8E4B-92B7865D5380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E53A-829A-44CA-85A0-4551364FF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79512" y="645349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Garamond" pitchFamily="18" charset="0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193795" y="644616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16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85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2A8D-A9AC-4970-95F9-8E41B57C10B0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E53A-829A-44CA-85A0-4551364FF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18982" y="-315416"/>
            <a:ext cx="8617514" cy="1496507"/>
            <a:chOff x="202958" y="-11723"/>
            <a:chExt cx="8617514" cy="135249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11560" y="188640"/>
              <a:ext cx="8208912" cy="1152128"/>
            </a:xfrm>
            <a:prstGeom prst="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2958" y="-11723"/>
              <a:ext cx="8568952" cy="13407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>
            <a:off x="1343" y="6451068"/>
            <a:ext cx="9142657" cy="406932"/>
            <a:chOff x="1343" y="6451068"/>
            <a:chExt cx="9142657" cy="40693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43" y="6451068"/>
              <a:ext cx="3274513" cy="4069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75856" y="6451068"/>
              <a:ext cx="3491880" cy="40693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732240" y="6451068"/>
              <a:ext cx="2411760" cy="4069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79512" y="645349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5">
                    <a:lumMod val="90000"/>
                  </a:schemeClr>
                </a:solidFill>
                <a:latin typeface="Garamond" pitchFamily="18" charset="0"/>
              </a:rPr>
              <a:t>Министерство финансов</a:t>
            </a:r>
            <a:endParaRPr lang="ru-RU" b="1" dirty="0">
              <a:solidFill>
                <a:schemeClr val="accent5">
                  <a:lumMod val="90000"/>
                </a:schemeClr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193795" y="6446167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Ставропольского края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grpSp>
        <p:nvGrpSpPr>
          <p:cNvPr id="16" name="Группа 9"/>
          <p:cNvGrpSpPr/>
          <p:nvPr userDrawn="1"/>
        </p:nvGrpSpPr>
        <p:grpSpPr>
          <a:xfrm>
            <a:off x="0" y="-83731"/>
            <a:ext cx="9144000" cy="200363"/>
            <a:chOff x="0" y="-11723"/>
            <a:chExt cx="9144000" cy="20036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784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E0D8-28BA-451D-899D-8DB94CCE43ED}" type="datetime1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92" r:id="rId3"/>
    <p:sldLayoutId id="2147483666" r:id="rId4"/>
    <p:sldLayoutId id="2147483667" r:id="rId5"/>
    <p:sldLayoutId id="2147483668" r:id="rId6"/>
    <p:sldLayoutId id="2147483663" r:id="rId7"/>
    <p:sldLayoutId id="2147483664" r:id="rId8"/>
    <p:sldLayoutId id="2147483665" r:id="rId9"/>
    <p:sldLayoutId id="2147483669" r:id="rId10"/>
    <p:sldLayoutId id="2147483650" r:id="rId11"/>
    <p:sldLayoutId id="2147483651" r:id="rId12"/>
    <p:sldLayoutId id="2147483690" r:id="rId13"/>
    <p:sldLayoutId id="2147483676" r:id="rId14"/>
    <p:sldLayoutId id="2147483677" r:id="rId15"/>
    <p:sldLayoutId id="2147483679" r:id="rId16"/>
    <p:sldLayoutId id="2147483680" r:id="rId17"/>
    <p:sldLayoutId id="2147483682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72.xml"/><Relationship Id="rId7" Type="http://schemas.openxmlformats.org/officeDocument/2006/relationships/image" Target="../media/image7.emf"/><Relationship Id="rId2" Type="http://schemas.openxmlformats.org/officeDocument/2006/relationships/tags" Target="../tags/tag7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chart" Target="../charts/chart8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7.emf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1" Type="http://schemas.openxmlformats.org/officeDocument/2006/relationships/vmlDrawing" Target="../drawings/vmlDrawing7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oleObject" Target="../embeddings/oleObject7.bin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oleObject" Target="../embeddings/oleObject8.bin"/><Relationship Id="rId18" Type="http://schemas.openxmlformats.org/officeDocument/2006/relationships/diagramColors" Target="../diagrams/colors1.xml"/><Relationship Id="rId3" Type="http://schemas.openxmlformats.org/officeDocument/2006/relationships/tags" Target="../tags/tag95.xml"/><Relationship Id="rId21" Type="http://schemas.openxmlformats.org/officeDocument/2006/relationships/image" Target="../media/image14.png"/><Relationship Id="rId7" Type="http://schemas.openxmlformats.org/officeDocument/2006/relationships/tags" Target="../tags/tag99.xml"/><Relationship Id="rId12" Type="http://schemas.openxmlformats.org/officeDocument/2006/relationships/notesSlide" Target="../notesSlides/notesSlide4.xml"/><Relationship Id="rId17" Type="http://schemas.openxmlformats.org/officeDocument/2006/relationships/diagramQuickStyle" Target="../diagrams/quickStyle1.xml"/><Relationship Id="rId2" Type="http://schemas.openxmlformats.org/officeDocument/2006/relationships/tags" Target="../tags/tag94.xm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8.vml"/><Relationship Id="rId6" Type="http://schemas.openxmlformats.org/officeDocument/2006/relationships/tags" Target="../tags/tag9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97.xml"/><Relationship Id="rId15" Type="http://schemas.openxmlformats.org/officeDocument/2006/relationships/diagramData" Target="../diagrams/data1.xml"/><Relationship Id="rId10" Type="http://schemas.openxmlformats.org/officeDocument/2006/relationships/tags" Target="../tags/tag102.xml"/><Relationship Id="rId19" Type="http://schemas.microsoft.com/office/2007/relationships/diagramDrawing" Target="../diagrams/drawing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oleObject" Target="../embeddings/oleObject1.bin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chart" Target="../charts/chart1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oleObject" Target="../embeddings/oleObject2.bin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8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chart" Target="../charts/chart2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chart" Target="../charts/char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image" Target="../media/image7.emf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oleObject" Target="../embeddings/oleObject4.bin"/><Relationship Id="rId18" Type="http://schemas.openxmlformats.org/officeDocument/2006/relationships/chart" Target="../charts/chart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0.png"/><Relationship Id="rId2" Type="http://schemas.openxmlformats.org/officeDocument/2006/relationships/tags" Target="../tags/tag55.xml"/><Relationship Id="rId16" Type="http://schemas.openxmlformats.org/officeDocument/2006/relationships/chart" Target="../charts/chart5.xml"/><Relationship Id="rId1" Type="http://schemas.openxmlformats.org/officeDocument/2006/relationships/vmlDrawing" Target="../drawings/vmlDrawing4.vml"/><Relationship Id="rId6" Type="http://schemas.openxmlformats.org/officeDocument/2006/relationships/tags" Target="../tags/tag5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15" Type="http://schemas.openxmlformats.org/officeDocument/2006/relationships/image" Target="../media/image9.png"/><Relationship Id="rId10" Type="http://schemas.openxmlformats.org/officeDocument/2006/relationships/tags" Target="../tags/tag63.xml"/><Relationship Id="rId19" Type="http://schemas.openxmlformats.org/officeDocument/2006/relationships/chart" Target="../charts/chart7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7.emf"/><Relationship Id="rId2" Type="http://schemas.openxmlformats.org/officeDocument/2006/relationships/tags" Target="../tags/tag64.xml"/><Relationship Id="rId1" Type="http://schemas.openxmlformats.org/officeDocument/2006/relationships/vmlDrawing" Target="../drawings/vmlDrawing5.vml"/><Relationship Id="rId6" Type="http://schemas.openxmlformats.org/officeDocument/2006/relationships/tags" Target="../tags/tag68.xml"/><Relationship Id="rId11" Type="http://schemas.openxmlformats.org/officeDocument/2006/relationships/oleObject" Target="../embeddings/oleObject5.bin"/><Relationship Id="rId5" Type="http://schemas.openxmlformats.org/officeDocument/2006/relationships/tags" Target="../tags/tag67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66.xml"/><Relationship Id="rId9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 flipV="1">
            <a:off x="0" y="6726510"/>
            <a:ext cx="9144000" cy="88747"/>
            <a:chOff x="0" y="-11723"/>
            <a:chExt cx="9144000" cy="20036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33"/>
          <p:cNvGrpSpPr/>
          <p:nvPr/>
        </p:nvGrpSpPr>
        <p:grpSpPr>
          <a:xfrm flipV="1">
            <a:off x="-4242" y="59482"/>
            <a:ext cx="9144000" cy="88747"/>
            <a:chOff x="0" y="-11723"/>
            <a:chExt cx="9144000" cy="200363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0" y="-11723"/>
              <a:ext cx="5652120" cy="2003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652120" y="-11723"/>
              <a:ext cx="3491880" cy="2003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7174"/>
          <p:cNvGrpSpPr/>
          <p:nvPr/>
        </p:nvGrpSpPr>
        <p:grpSpPr>
          <a:xfrm>
            <a:off x="4790656" y="3625974"/>
            <a:ext cx="3493020" cy="1668716"/>
            <a:chOff x="4763641" y="3625974"/>
            <a:chExt cx="3493020" cy="166871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979665" y="3625974"/>
              <a:ext cx="0" cy="1668716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6">
                      <a:lumMod val="75000"/>
                      <a:alpha val="51000"/>
                    </a:schemeClr>
                  </a:gs>
                  <a:gs pos="50000">
                    <a:schemeClr val="accent6">
                      <a:lumMod val="60000"/>
                      <a:lumOff val="40000"/>
                      <a:alpha val="49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9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763641" y="5157192"/>
              <a:ext cx="349302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  <a:alpha val="47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773166" y="5085184"/>
              <a:ext cx="1764000" cy="0"/>
            </a:xfrm>
            <a:prstGeom prst="line">
              <a:avLst/>
            </a:prstGeom>
            <a:ln>
              <a:gradFill flip="none" rotWithShape="1">
                <a:gsLst>
                  <a:gs pos="1000">
                    <a:schemeClr val="accent6">
                      <a:lumMod val="75000"/>
                      <a:alpha val="52000"/>
                    </a:schemeClr>
                  </a:gs>
                  <a:gs pos="5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7175"/>
          <p:cNvGrpSpPr/>
          <p:nvPr/>
        </p:nvGrpSpPr>
        <p:grpSpPr>
          <a:xfrm>
            <a:off x="4499992" y="5013176"/>
            <a:ext cx="4639766" cy="1872208"/>
            <a:chOff x="4499992" y="5013176"/>
            <a:chExt cx="4639766" cy="187220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4499992" y="6237312"/>
              <a:ext cx="4639766" cy="0"/>
            </a:xfrm>
            <a:prstGeom prst="line">
              <a:avLst/>
            </a:prstGeom>
            <a:ln>
              <a:gradFill flip="none" rotWithShape="1">
                <a:gsLst>
                  <a:gs pos="1000">
                    <a:schemeClr val="accent6">
                      <a:lumMod val="75000"/>
                      <a:alpha val="52000"/>
                    </a:schemeClr>
                  </a:gs>
                  <a:gs pos="5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8388424" y="5013176"/>
              <a:ext cx="0" cy="1802082"/>
            </a:xfrm>
            <a:prstGeom prst="line">
              <a:avLst/>
            </a:prstGeom>
            <a:ln>
              <a:gradFill flip="none" rotWithShape="1">
                <a:gsLst>
                  <a:gs pos="1000">
                    <a:schemeClr val="accent6">
                      <a:lumMod val="75000"/>
                      <a:alpha val="52000"/>
                    </a:schemeClr>
                  </a:gs>
                  <a:gs pos="5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7308304" y="5013176"/>
              <a:ext cx="0" cy="1802082"/>
            </a:xfrm>
            <a:prstGeom prst="line">
              <a:avLst/>
            </a:prstGeom>
            <a:ln>
              <a:gradFill flip="none" rotWithShape="1">
                <a:gsLst>
                  <a:gs pos="1000">
                    <a:schemeClr val="accent6">
                      <a:lumMod val="75000"/>
                      <a:alpha val="52000"/>
                    </a:schemeClr>
                  </a:gs>
                  <a:gs pos="5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6309717" y="5013176"/>
              <a:ext cx="0" cy="1802082"/>
            </a:xfrm>
            <a:prstGeom prst="line">
              <a:avLst/>
            </a:prstGeom>
            <a:ln>
              <a:gradFill flip="none" rotWithShape="1">
                <a:gsLst>
                  <a:gs pos="1000">
                    <a:schemeClr val="accent6">
                      <a:lumMod val="75000"/>
                      <a:alpha val="52000"/>
                    </a:schemeClr>
                  </a:gs>
                  <a:gs pos="5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5292080" y="5083302"/>
              <a:ext cx="0" cy="1802082"/>
            </a:xfrm>
            <a:prstGeom prst="line">
              <a:avLst/>
            </a:prstGeom>
            <a:ln>
              <a:gradFill flip="none" rotWithShape="1">
                <a:gsLst>
                  <a:gs pos="1000">
                    <a:schemeClr val="accent6">
                      <a:lumMod val="75000"/>
                      <a:alpha val="52000"/>
                    </a:schemeClr>
                  </a:gs>
                  <a:gs pos="52000">
                    <a:schemeClr val="accent6">
                      <a:lumMod val="60000"/>
                      <a:lumOff val="40000"/>
                      <a:alpha val="50000"/>
                    </a:schemeClr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 flipV="1">
            <a:off x="8372796" y="1842942"/>
            <a:ext cx="0" cy="1802082"/>
          </a:xfrm>
          <a:prstGeom prst="line">
            <a:avLst/>
          </a:prstGeom>
          <a:ln>
            <a:gradFill flip="none" rotWithShape="1">
              <a:gsLst>
                <a:gs pos="1000">
                  <a:schemeClr val="accent6">
                    <a:lumMod val="20000"/>
                    <a:lumOff val="80000"/>
                    <a:alpha val="0"/>
                  </a:schemeClr>
                </a:gs>
                <a:gs pos="52000">
                  <a:schemeClr val="accent6">
                    <a:lumMod val="75000"/>
                    <a:alpha val="70000"/>
                  </a:schemeClr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7164288" y="3068141"/>
            <a:ext cx="1856580" cy="1"/>
          </a:xfrm>
          <a:prstGeom prst="line">
            <a:avLst/>
          </a:prstGeom>
          <a:ln>
            <a:gradFill flip="none" rotWithShape="1">
              <a:gsLst>
                <a:gs pos="1000">
                  <a:schemeClr val="accent6">
                    <a:lumMod val="20000"/>
                    <a:lumOff val="80000"/>
                    <a:alpha val="0"/>
                  </a:schemeClr>
                </a:gs>
                <a:gs pos="52000">
                  <a:schemeClr val="accent6">
                    <a:lumMod val="75000"/>
                    <a:alpha val="70000"/>
                  </a:schemeClr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956813" y="3661243"/>
            <a:ext cx="4207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Заместитель главы администрации города, руководитель финансового управления администрации города Невинномысска</a:t>
            </a:r>
            <a:endParaRPr lang="en-US" sz="14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itchFamily="18" charset="0"/>
              </a:rPr>
              <a:t>Колбасова Ольга Викторовна</a:t>
            </a:r>
            <a:endParaRPr lang="ru-RU" sz="14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539552" y="459095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Проект решения Думы города Невинномысска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«О бюджете города Невинномысска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на 2021 год и на плановый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период 2022 и 2023 годов»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" y="1916832"/>
            <a:ext cx="4850795" cy="43924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1760" y="3210417"/>
            <a:ext cx="1072886" cy="831113"/>
          </a:xfrm>
          <a:prstGeom prst="rect">
            <a:avLst/>
          </a:prstGeom>
          <a:solidFill>
            <a:srgbClr val="A4C0B4"/>
          </a:solidFill>
          <a:ln>
            <a:solidFill>
              <a:srgbClr val="A4C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Бюджет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2021 года</a:t>
            </a:r>
            <a:endParaRPr lang="ru-RU" sz="14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http://moziru.com/images/asphalt-clipart-zigzag-road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960" y="274625"/>
            <a:ext cx="4104456" cy="6530280"/>
          </a:xfrm>
          <a:prstGeom prst="rect">
            <a:avLst/>
          </a:prstGeom>
        </p:spPr>
      </p:pic>
      <p:graphicFrame>
        <p:nvGraphicFramePr>
          <p:cNvPr id="30" name="Объект 2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16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01F4732-32EE-4C7F-AC1F-76C1CDFF52B7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10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08304" y="870984"/>
            <a:ext cx="1686689" cy="338532"/>
          </a:xfrm>
          <a:prstGeom prst="rect">
            <a:avLst/>
          </a:prstGeom>
          <a:noFill/>
        </p:spPr>
        <p:txBody>
          <a:bodyPr wrap="square" lIns="91420" tIns="45709" rIns="91420" bIns="45709">
            <a:spAutoFit/>
          </a:bodyPr>
          <a:lstStyle/>
          <a:p>
            <a:pPr algn="r">
              <a:defRPr/>
            </a:pPr>
            <a:r>
              <a:rPr lang="ru-RU" sz="1600" i="1" dirty="0" smtClean="0">
                <a:ln>
                  <a:solidFill>
                    <a:schemeClr val="tx1"/>
                  </a:solidFill>
                </a:ln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млн. рублей</a:t>
            </a:r>
            <a:endParaRPr lang="ru-RU" sz="1600" i="1" dirty="0">
              <a:ln>
                <a:solidFill>
                  <a:schemeClr val="tx1"/>
                </a:solidFill>
              </a:ln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>
            <p:custDataLst>
              <p:tags r:id="rId3"/>
            </p:custDataLst>
          </p:nvPr>
        </p:nvSpPr>
        <p:spPr>
          <a:xfrm>
            <a:off x="755576" y="367574"/>
            <a:ext cx="9144000" cy="755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  <a:defRPr/>
            </a:pP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Дорожная деятельность </a:t>
            </a:r>
          </a:p>
          <a:p>
            <a:pPr algn="ctr">
              <a:lnSpc>
                <a:spcPts val="2500"/>
              </a:lnSpc>
              <a:spcBef>
                <a:spcPct val="0"/>
              </a:spcBef>
              <a:defRPr/>
            </a:pP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в 2021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9867" y="1444013"/>
            <a:ext cx="4995531" cy="653638"/>
          </a:xfrm>
          <a:prstGeom prst="roundRect">
            <a:avLst>
              <a:gd name="adj" fmla="val 50000"/>
            </a:avLst>
          </a:prstGeom>
          <a:solidFill>
            <a:srgbClr val="FFDE75">
              <a:alpha val="74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Ремонт автомобильной дороги по улицам Железнодорожная, Кооперативная</a:t>
            </a:r>
            <a:endParaRPr lang="ru-RU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31427" y="2149564"/>
            <a:ext cx="5022327" cy="654537"/>
          </a:xfrm>
          <a:prstGeom prst="roundRect">
            <a:avLst>
              <a:gd name="adj" fmla="val 50000"/>
            </a:avLst>
          </a:prstGeom>
          <a:solidFill>
            <a:srgbClr val="FFDE75">
              <a:alpha val="74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lnSpc>
                <a:spcPts val="21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Содержание дорог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54215" y="2886892"/>
            <a:ext cx="4999539" cy="606604"/>
          </a:xfrm>
          <a:prstGeom prst="roundRect">
            <a:avLst>
              <a:gd name="adj" fmla="val 50000"/>
            </a:avLst>
          </a:prstGeom>
          <a:solidFill>
            <a:srgbClr val="F5B7B1">
              <a:alpha val="73725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Ремонт автомобильных дорог общего пользования местного значения в границах города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19867" y="4208894"/>
            <a:ext cx="5033888" cy="659053"/>
          </a:xfrm>
          <a:prstGeom prst="roundRect">
            <a:avLst>
              <a:gd name="adj" fmla="val 50000"/>
            </a:avLst>
          </a:prstGeom>
          <a:solidFill>
            <a:srgbClr val="83AEE1">
              <a:alpha val="73725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Реконструкция объекта «Путепровод по улице Гагарина через железную дорогу в городе Невинномысске»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6124" y="1528471"/>
            <a:ext cx="1150419" cy="454681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62,1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76125" y="2240489"/>
            <a:ext cx="1150418" cy="454681"/>
          </a:xfrm>
          <a:prstGeom prst="roundRect">
            <a:avLst>
              <a:gd name="adj" fmla="val 50000"/>
            </a:avLst>
          </a:prstGeom>
          <a:solidFill>
            <a:srgbClr val="FFDE7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30,2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61709" y="4286420"/>
            <a:ext cx="1164834" cy="5040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372,2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34" y="4915344"/>
            <a:ext cx="2695284" cy="1760093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3861709" y="2955293"/>
            <a:ext cx="1164834" cy="469482"/>
          </a:xfrm>
          <a:prstGeom prst="roundRect">
            <a:avLst>
              <a:gd name="adj" fmla="val 50000"/>
            </a:avLst>
          </a:prstGeom>
          <a:solidFill>
            <a:srgbClr val="F5B7B1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6,9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31428" y="3547893"/>
            <a:ext cx="5022327" cy="606604"/>
          </a:xfrm>
          <a:prstGeom prst="roundRect">
            <a:avLst>
              <a:gd name="adj" fmla="val 50000"/>
            </a:avLst>
          </a:prstGeom>
          <a:solidFill>
            <a:srgbClr val="F5B7B1">
              <a:alpha val="73725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48000" rIns="144000" rtlCol="0" anchor="ctr"/>
          <a:lstStyle/>
          <a:p>
            <a:pPr algn="just"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Реализация мероприятий национального проекта «Безопасные и качественные автомобильные дороги»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125" y="3610902"/>
            <a:ext cx="1150418" cy="469482"/>
          </a:xfrm>
          <a:prstGeom prst="roundRect">
            <a:avLst>
              <a:gd name="adj" fmla="val 50000"/>
            </a:avLst>
          </a:prstGeom>
          <a:solidFill>
            <a:srgbClr val="F5B7B1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000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ahoma" pitchFamily="34" charset="0"/>
                <a:cs typeface="Tahoma" pitchFamily="34" charset="0"/>
              </a:rPr>
              <a:t>302,8</a:t>
            </a:r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Объект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82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5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18025300"/>
              </p:ext>
            </p:extLst>
          </p:nvPr>
        </p:nvGraphicFramePr>
        <p:xfrm>
          <a:off x="154701" y="-144463"/>
          <a:ext cx="8424936" cy="5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cxnSp>
        <p:nvCxnSpPr>
          <p:cNvPr id="40" name="Прямая соединительная линия 39"/>
          <p:cNvCxnSpPr/>
          <p:nvPr>
            <p:custDataLst>
              <p:tags r:id="rId4"/>
            </p:custDataLst>
          </p:nvPr>
        </p:nvCxnSpPr>
        <p:spPr>
          <a:xfrm>
            <a:off x="647564" y="1599084"/>
            <a:ext cx="7956884" cy="29716"/>
          </a:xfrm>
          <a:prstGeom prst="line">
            <a:avLst/>
          </a:prstGeom>
          <a:ln w="66675" cap="rnd">
            <a:solidFill>
              <a:srgbClr val="75B7B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вверх 51"/>
          <p:cNvSpPr/>
          <p:nvPr>
            <p:custDataLst>
              <p:tags r:id="rId5"/>
            </p:custDataLst>
          </p:nvPr>
        </p:nvSpPr>
        <p:spPr>
          <a:xfrm rot="6001545">
            <a:off x="7262582" y="3992534"/>
            <a:ext cx="434651" cy="491471"/>
          </a:xfrm>
          <a:prstGeom prst="upArrow">
            <a:avLst/>
          </a:prstGeom>
          <a:solidFill>
            <a:srgbClr val="75B7B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>
            <p:custDataLst>
              <p:tags r:id="rId6"/>
            </p:custDataLst>
          </p:nvPr>
        </p:nvSpPr>
        <p:spPr>
          <a:xfrm rot="2751273">
            <a:off x="6796646" y="4062647"/>
            <a:ext cx="217325" cy="217325"/>
          </a:xfrm>
          <a:prstGeom prst="ellipse">
            <a:avLst/>
          </a:prstGeom>
          <a:solidFill>
            <a:srgbClr val="75B7B1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>
            <p:custDataLst>
              <p:tags r:id="rId7"/>
            </p:custDataLst>
          </p:nvPr>
        </p:nvSpPr>
        <p:spPr>
          <a:xfrm rot="2751273">
            <a:off x="6349879" y="4002769"/>
            <a:ext cx="217325" cy="217325"/>
          </a:xfrm>
          <a:prstGeom prst="ellipse">
            <a:avLst/>
          </a:prstGeom>
          <a:solidFill>
            <a:srgbClr val="84BEB8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>
            <p:custDataLst>
              <p:tags r:id="rId8"/>
            </p:custDataLst>
          </p:nvPr>
        </p:nvSpPr>
        <p:spPr>
          <a:xfrm rot="2751273">
            <a:off x="5936288" y="4000736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>
            <p:custDataLst>
              <p:tags r:id="rId9"/>
            </p:custDataLst>
          </p:nvPr>
        </p:nvSpPr>
        <p:spPr>
          <a:xfrm rot="2751273">
            <a:off x="5031634" y="4007707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>
            <p:custDataLst>
              <p:tags r:id="rId10"/>
            </p:custDataLst>
          </p:nvPr>
        </p:nvSpPr>
        <p:spPr>
          <a:xfrm rot="2751273">
            <a:off x="4565157" y="4026474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>
            <p:custDataLst>
              <p:tags r:id="rId11"/>
            </p:custDataLst>
          </p:nvPr>
        </p:nvSpPr>
        <p:spPr>
          <a:xfrm rot="2751273">
            <a:off x="4130977" y="4014577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>
            <p:custDataLst>
              <p:tags r:id="rId12"/>
            </p:custDataLst>
          </p:nvPr>
        </p:nvSpPr>
        <p:spPr>
          <a:xfrm rot="2751273">
            <a:off x="3656813" y="3936375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>
            <p:custDataLst>
              <p:tags r:id="rId13"/>
            </p:custDataLst>
          </p:nvPr>
        </p:nvSpPr>
        <p:spPr>
          <a:xfrm rot="2751273">
            <a:off x="3182446" y="3841505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>
            <p:custDataLst>
              <p:tags r:id="rId14"/>
            </p:custDataLst>
          </p:nvPr>
        </p:nvSpPr>
        <p:spPr>
          <a:xfrm rot="2751273">
            <a:off x="2791526" y="3737266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>
            <p:custDataLst>
              <p:tags r:id="rId15"/>
            </p:custDataLst>
          </p:nvPr>
        </p:nvSpPr>
        <p:spPr>
          <a:xfrm rot="2751273">
            <a:off x="2356775" y="3659015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>
            <p:custDataLst>
              <p:tags r:id="rId16"/>
            </p:custDataLst>
          </p:nvPr>
        </p:nvSpPr>
        <p:spPr>
          <a:xfrm rot="2751273">
            <a:off x="1924505" y="3629063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17"/>
            </p:custDataLst>
          </p:nvPr>
        </p:nvSpPr>
        <p:spPr>
          <a:xfrm>
            <a:off x="0" y="18864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  <a:defRPr/>
            </a:pPr>
            <a:r>
              <a:rPr lang="ru-RU" altLang="ru-RU" sz="32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Долговая нагрузка бюджета города Невинномысска в 2018-2023 годах</a:t>
            </a:r>
            <a:endParaRPr lang="ru-RU" altLang="ru-RU" sz="3200" dirty="0">
              <a:ln w="3175" cmpd="sng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>
            <p:custDataLst>
              <p:tags r:id="rId18"/>
            </p:custDataLst>
          </p:nvPr>
        </p:nvSpPr>
        <p:spPr>
          <a:xfrm>
            <a:off x="318656" y="1268760"/>
            <a:ext cx="683216" cy="683216"/>
          </a:xfrm>
          <a:prstGeom prst="ellipse">
            <a:avLst/>
          </a:prstGeom>
          <a:solidFill>
            <a:srgbClr val="75B7B1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/>
              <a:t>100</a:t>
            </a:r>
            <a:endParaRPr lang="ru-RU" sz="2400" b="1" dirty="0"/>
          </a:p>
        </p:txBody>
      </p:sp>
      <p:sp>
        <p:nvSpPr>
          <p:cNvPr id="236546" name="AutoShape 2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548" name="AutoShape 4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6550" name="AutoShape 6" descr="https://www.kryzalis.com.br/blog/wp-content/uploads/2017/10/como-administrar-uma-empresa-analise-concorrencia.png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01F4732-32EE-4C7F-AC1F-76C1CDFF52B7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11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1385" y="789707"/>
            <a:ext cx="1686689" cy="369310"/>
          </a:xfrm>
          <a:prstGeom prst="rect">
            <a:avLst/>
          </a:prstGeom>
          <a:noFill/>
        </p:spPr>
        <p:txBody>
          <a:bodyPr wrap="square" lIns="91420" tIns="45709" rIns="91420" bIns="45709">
            <a:spAutoFit/>
          </a:bodyPr>
          <a:lstStyle/>
          <a:p>
            <a:pPr algn="r"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ea typeface="Tahoma" pitchFamily="34" charset="0"/>
                <a:cs typeface="Tahoma" pitchFamily="34" charset="0"/>
              </a:rPr>
              <a:t>млн. рублей</a:t>
            </a:r>
            <a:endParaRPr lang="ru-RU" i="1" dirty="0">
              <a:ln>
                <a:solidFill>
                  <a:schemeClr val="tx1"/>
                </a:solidFill>
              </a:ln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Овал 29"/>
          <p:cNvSpPr/>
          <p:nvPr>
            <p:custDataLst>
              <p:tags r:id="rId22"/>
            </p:custDataLst>
          </p:nvPr>
        </p:nvSpPr>
        <p:spPr>
          <a:xfrm rot="2751273">
            <a:off x="5469811" y="4002769"/>
            <a:ext cx="217325" cy="217325"/>
          </a:xfrm>
          <a:prstGeom prst="ellipse">
            <a:avLst/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073" y="2796663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309,4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2512485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310,0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6823" y="2491588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340,0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99973" y="2722131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311,3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1153" y="2796663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310,6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16233" y="2860630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293,0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19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01F4732-32EE-4C7F-AC1F-76C1CDFF52B7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12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188640"/>
            <a:ext cx="914400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32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Общий объем софинансирования 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32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расходов в 2021 году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2104191"/>
              </p:ext>
            </p:extLst>
          </p:nvPr>
        </p:nvGraphicFramePr>
        <p:xfrm>
          <a:off x="107504" y="1340769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52220" y="3614625"/>
            <a:ext cx="8538446" cy="8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2220" y="4199495"/>
            <a:ext cx="8501270" cy="485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2220" y="3046817"/>
            <a:ext cx="8538446" cy="8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4580" y="2467501"/>
            <a:ext cx="8538446" cy="8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33957" y="1862046"/>
            <a:ext cx="8538446" cy="89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99992" y="1376665"/>
            <a:ext cx="1607" cy="2866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9736" y="1442835"/>
            <a:ext cx="4354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Проекты развития территорий, основанных на местных </a:t>
            </a:r>
            <a:endParaRPr lang="ru-RU" sz="11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инициативах в образовательных учреждениях 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218" y="1950415"/>
            <a:ext cx="4021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Организация </a:t>
            </a:r>
            <a:r>
              <a:rPr lang="ru-RU" sz="11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бесплатного горячего питания обучающихся </a:t>
            </a:r>
            <a:r>
              <a:rPr lang="ru-RU" sz="11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1–4 </a:t>
            </a:r>
            <a:r>
              <a:rPr lang="ru-RU" sz="11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классов </a:t>
            </a:r>
            <a:r>
              <a:rPr lang="ru-RU" sz="11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  <a:endParaRPr lang="ru-RU" sz="11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3468" y="2526773"/>
            <a:ext cx="4090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Проведение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работ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 замене оконных блоков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муниципальных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образовательных 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организациях 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2120" y="22353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560166" y="1974823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Комплектование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книжных 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фондов библиотек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075" y="3066063"/>
            <a:ext cx="3552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Проведение капитального </a:t>
            </a: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ремонта и ремонта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автомобильных дорог общего 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пользования местного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значения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42914" y="2518965"/>
            <a:ext cx="4320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Предоставление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молодым 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семьям социальных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выплат на приобретение (строительство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жилья 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1953" y="3655814"/>
            <a:ext cx="3597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Формирование</a:t>
            </a: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современной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городской среды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(благоустройство сквера по ул. Маяковского)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01780" y="3742399"/>
            <a:ext cx="4249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Проведение реконструкции</a:t>
            </a: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Путепровода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через железную дорогу по ул. Гагарина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54280" y="3096694"/>
            <a:ext cx="4007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Господдержка малого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 среднего 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предпринимательства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, осуществляющих деятельность в </a:t>
            </a:r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монопрофильных 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муниципальных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образованиях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>
            <p:custDataLst>
              <p:tags r:id="rId3"/>
            </p:custDataLst>
          </p:nvPr>
        </p:nvCxnSpPr>
        <p:spPr>
          <a:xfrm>
            <a:off x="4496376" y="1401101"/>
            <a:ext cx="8396" cy="2808711"/>
          </a:xfrm>
          <a:prstGeom prst="line">
            <a:avLst/>
          </a:prstGeom>
          <a:ln w="66675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>
            <p:custDataLst>
              <p:tags r:id="rId4"/>
            </p:custDataLst>
          </p:nvPr>
        </p:nvCxnSpPr>
        <p:spPr>
          <a:xfrm>
            <a:off x="452220" y="1853202"/>
            <a:ext cx="8584276" cy="17767"/>
          </a:xfrm>
          <a:prstGeom prst="line">
            <a:avLst/>
          </a:prstGeom>
          <a:ln w="66675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>
            <p:custDataLst>
              <p:tags r:id="rId5"/>
            </p:custDataLst>
          </p:nvPr>
        </p:nvCxnSpPr>
        <p:spPr>
          <a:xfrm flipV="1">
            <a:off x="430702" y="2470254"/>
            <a:ext cx="8522788" cy="2631"/>
          </a:xfrm>
          <a:prstGeom prst="line">
            <a:avLst/>
          </a:prstGeom>
          <a:ln w="66675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>
            <p:custDataLst>
              <p:tags r:id="rId6"/>
            </p:custDataLst>
          </p:nvPr>
        </p:nvCxnSpPr>
        <p:spPr>
          <a:xfrm>
            <a:off x="452220" y="3062654"/>
            <a:ext cx="8584276" cy="76"/>
          </a:xfrm>
          <a:prstGeom prst="line">
            <a:avLst/>
          </a:prstGeom>
          <a:ln w="66675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>
            <p:custDataLst>
              <p:tags r:id="rId7"/>
            </p:custDataLst>
          </p:nvPr>
        </p:nvCxnSpPr>
        <p:spPr>
          <a:xfrm>
            <a:off x="472236" y="3612573"/>
            <a:ext cx="8576380" cy="9436"/>
          </a:xfrm>
          <a:prstGeom prst="line">
            <a:avLst/>
          </a:prstGeom>
          <a:ln w="66675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>
            <p:custDataLst>
              <p:tags r:id="rId8"/>
            </p:custDataLst>
          </p:nvPr>
        </p:nvCxnSpPr>
        <p:spPr>
          <a:xfrm flipV="1">
            <a:off x="472236" y="4211789"/>
            <a:ext cx="8564260" cy="44533"/>
          </a:xfrm>
          <a:prstGeom prst="line">
            <a:avLst/>
          </a:prstGeom>
          <a:ln w="66675" cap="rnd">
            <a:solidFill>
              <a:schemeClr val="accent4">
                <a:lumMod val="60000"/>
                <a:lumOff val="4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528743" y="141761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chemeClr val="accent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Строительство </a:t>
            </a:r>
            <a:r>
              <a:rPr lang="ru-RU" sz="1100" b="1" dirty="0">
                <a:solidFill>
                  <a:schemeClr val="accent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детского сада – яслей на 225 мест по. ул. Калинина, 194/1 в 101 микрорайоне в г. </a:t>
            </a:r>
            <a:r>
              <a:rPr lang="ru-RU" sz="1100" b="1" dirty="0" smtClean="0">
                <a:solidFill>
                  <a:schemeClr val="accent4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Невинномысске</a:t>
            </a:r>
            <a:endParaRPr lang="ru-RU" sz="11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573325" y="5768538"/>
            <a:ext cx="2200955" cy="67679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32,8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0"/>
          <a:srcRect l="24013" t="48600" r="37793" b="40200"/>
          <a:stretch/>
        </p:blipFill>
        <p:spPr>
          <a:xfrm>
            <a:off x="452220" y="4421416"/>
            <a:ext cx="8501270" cy="1152128"/>
          </a:xfrm>
          <a:prstGeom prst="rect">
            <a:avLst/>
          </a:prstGeom>
        </p:spPr>
      </p:pic>
      <p:pic>
        <p:nvPicPr>
          <p:cNvPr id="71" name="Picture 12" descr="https://static.tildacdn.com/tild3761-3931-4332-b130-373233326264/mzlafnqvhfl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47942" y="5121821"/>
            <a:ext cx="1895084" cy="1623549"/>
          </a:xfrm>
          <a:prstGeom prst="rect">
            <a:avLst/>
          </a:prstGeom>
          <a:noFill/>
        </p:spPr>
      </p:pic>
      <p:pic>
        <p:nvPicPr>
          <p:cNvPr id="70" name="Picture 12" descr="https://static.tildacdn.com/tild3761-3931-4332-b130-373233326264/mzlafnqvhfl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374" y="5129378"/>
            <a:ext cx="1882436" cy="1688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49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 rot="5400000">
            <a:off x="4224338" y="-4225926"/>
            <a:ext cx="692150" cy="9144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3B379-3A3B-4FB6-A55C-82384DA05C8F}" type="slidenum">
              <a:rPr lang="ru-RU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13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6828"/>
              </p:ext>
            </p:extLst>
          </p:nvPr>
        </p:nvGraphicFramePr>
        <p:xfrm>
          <a:off x="141722" y="1412776"/>
          <a:ext cx="8822766" cy="4896544"/>
        </p:xfrm>
        <a:graphic>
          <a:graphicData uri="http://schemas.openxmlformats.org/drawingml/2006/table">
            <a:tbl>
              <a:tblPr/>
              <a:tblGrid>
                <a:gridCol w="1883555"/>
                <a:gridCol w="901933"/>
                <a:gridCol w="1006213"/>
                <a:gridCol w="1006213"/>
                <a:gridCol w="1006213"/>
                <a:gridCol w="1006213"/>
                <a:gridCol w="1006213"/>
                <a:gridCol w="1006213"/>
              </a:tblGrid>
              <a:tr h="12877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08" marR="5708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год</a:t>
                      </a:r>
                      <a:b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(отчет)</a:t>
                      </a:r>
                    </a:p>
                  </a:txBody>
                  <a:tcPr marL="5708" marR="5708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год </a:t>
                      </a:r>
                      <a:b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(отчет)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5708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2020</a:t>
                      </a:r>
                      <a:r>
                        <a:rPr lang="en-US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год </a:t>
                      </a: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(первона-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чальный)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5708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год</a:t>
                      </a:r>
                      <a:b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(оценка)</a:t>
                      </a: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5708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год </a:t>
                      </a:r>
                      <a:b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(проект)</a:t>
                      </a:r>
                    </a:p>
                  </a:txBody>
                  <a:tcPr marL="5708" marR="5708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год </a:t>
                      </a:r>
                      <a:b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(проект)</a:t>
                      </a:r>
                    </a:p>
                  </a:txBody>
                  <a:tcPr marL="5708" marR="5708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2023 год </a:t>
                      </a:r>
                      <a:b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4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(проект)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5708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77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Доходы, из них:</a:t>
                      </a:r>
                    </a:p>
                  </a:txBody>
                  <a:tcPr marL="144000" marR="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03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2829,0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4122,3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3905,6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3443,8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3591,1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2572,6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2613,9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E75">
                        <a:alpha val="70000"/>
                      </a:srgbClr>
                    </a:solidFill>
                  </a:tcPr>
                </a:tc>
              </a:tr>
              <a:tr h="704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налоговые </a:t>
                      </a:r>
                      <a:r>
                        <a:rPr lang="ru-RU" sz="1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 неналоговые</a:t>
                      </a:r>
                    </a:p>
                  </a:txBody>
                  <a:tcPr marL="144000" marR="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882,7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953,2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962,2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987,0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1026,2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1034,8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1053,8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i="0" u="none" strike="noStrike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дотации</a:t>
                      </a:r>
                      <a:endParaRPr lang="ru-RU" sz="1200" b="1" i="0" u="none" strike="noStrike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0" marR="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5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Расходы</a:t>
                      </a:r>
                    </a:p>
                  </a:txBody>
                  <a:tcPr marL="144000" marR="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2443,4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4356,5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3972,8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3550,2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3589,1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2573,9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2596,3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</a:tr>
              <a:tr h="869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Дефицит</a:t>
                      </a:r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(-)</a:t>
                      </a:r>
                    </a:p>
                    <a:p>
                      <a:pPr algn="l" fontAlgn="b"/>
                      <a:r>
                        <a:rPr lang="ru-RU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Профицит (+)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0" marR="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6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+385,6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0E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-234,2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0E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-67,2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0E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-106,4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0E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+2,021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0E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-1,282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0E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+17,603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5708" marR="180000" marT="570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D0EE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7344308" y="880254"/>
            <a:ext cx="168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ea typeface="Tahoma" pitchFamily="34" charset="0"/>
                <a:cs typeface="Tahoma" pitchFamily="34" charset="0"/>
              </a:rPr>
              <a:t>млн. рублей</a:t>
            </a:r>
            <a:endParaRPr lang="ru-RU" i="1" dirty="0">
              <a:ln>
                <a:solidFill>
                  <a:schemeClr val="tx1"/>
                </a:solidFill>
              </a:ln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4730" y="188640"/>
            <a:ext cx="916873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4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Основные  характеристики бюджета</a:t>
            </a:r>
          </a:p>
          <a:p>
            <a:pPr algn="ctr"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города Невинномысска  </a:t>
            </a:r>
            <a:r>
              <a:rPr lang="ru-RU" altLang="ru-RU" sz="24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на  </a:t>
            </a:r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2018</a:t>
            </a:r>
            <a:r>
              <a:rPr lang="en-US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-</a:t>
            </a:r>
            <a:r>
              <a:rPr lang="en-US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2023 </a:t>
            </a:r>
            <a:r>
              <a:rPr lang="ru-RU" altLang="ru-RU" sz="24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годы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3144">
            <a:off x="-1456552" y="3134672"/>
            <a:ext cx="4654607" cy="1700678"/>
          </a:xfrm>
          <a:prstGeom prst="rect">
            <a:avLst/>
          </a:prstGeom>
        </p:spPr>
      </p:pic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44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3616442"/>
              </p:ext>
            </p:extLst>
          </p:nvPr>
        </p:nvGraphicFramePr>
        <p:xfrm>
          <a:off x="-448114" y="1025426"/>
          <a:ext cx="10326588" cy="486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82" y="153472"/>
            <a:ext cx="916873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Доходы бюджета города Невинномысска </a:t>
            </a:r>
          </a:p>
          <a:p>
            <a:pPr algn="ctr"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в 2018-2023 годах</a:t>
            </a:r>
          </a:p>
        </p:txBody>
      </p:sp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7344308" y="827420"/>
            <a:ext cx="168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ea typeface="Tahoma" pitchFamily="34" charset="0"/>
                <a:cs typeface="Tahoma" pitchFamily="34" charset="0"/>
              </a:rPr>
              <a:t>тыс. рублей</a:t>
            </a:r>
            <a:endParaRPr lang="ru-RU" i="1" dirty="0">
              <a:ln>
                <a:solidFill>
                  <a:schemeClr val="tx1"/>
                </a:solidFill>
              </a:ln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7DA3B379-3A3B-4FB6-A55C-82384DA05C8F}" type="slidenum">
              <a:rPr lang="ru-RU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2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44" name="Прямоугольник 43"/>
          <p:cNvSpPr/>
          <p:nvPr>
            <p:custDataLst>
              <p:tags r:id="rId7"/>
            </p:custDataLst>
          </p:nvPr>
        </p:nvSpPr>
        <p:spPr>
          <a:xfrm>
            <a:off x="-89543" y="5582317"/>
            <a:ext cx="1863870" cy="56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2018 год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(отчет)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>
            <p:custDataLst>
              <p:tags r:id="rId8"/>
            </p:custDataLst>
          </p:nvPr>
        </p:nvSpPr>
        <p:spPr>
          <a:xfrm>
            <a:off x="3122574" y="5510603"/>
            <a:ext cx="1648396" cy="7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2020 год (оценка)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>
            <p:custDataLst>
              <p:tags r:id="rId9"/>
            </p:custDataLst>
          </p:nvPr>
        </p:nvSpPr>
        <p:spPr>
          <a:xfrm>
            <a:off x="1341451" y="5654162"/>
            <a:ext cx="1961257" cy="405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2019 год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(отчет)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0"/>
            </p:custDataLst>
          </p:nvPr>
        </p:nvSpPr>
        <p:spPr>
          <a:xfrm>
            <a:off x="778422" y="6375294"/>
            <a:ext cx="25202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Собственные доходы</a:t>
            </a:r>
          </a:p>
        </p:txBody>
      </p:sp>
      <p:sp>
        <p:nvSpPr>
          <p:cNvPr id="27" name="Прямоугольник 26"/>
          <p:cNvSpPr/>
          <p:nvPr>
            <p:custDataLst>
              <p:tags r:id="rId11"/>
            </p:custDataLst>
          </p:nvPr>
        </p:nvSpPr>
        <p:spPr>
          <a:xfrm>
            <a:off x="3534834" y="6427730"/>
            <a:ext cx="3360229" cy="154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Безвозмездные поступления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Овал 27"/>
          <p:cNvSpPr/>
          <p:nvPr>
            <p:custDataLst>
              <p:tags r:id="rId12"/>
            </p:custDataLst>
          </p:nvPr>
        </p:nvSpPr>
        <p:spPr bwMode="auto">
          <a:xfrm>
            <a:off x="450392" y="6358661"/>
            <a:ext cx="216024" cy="216025"/>
          </a:xfrm>
          <a:prstGeom prst="ellipse">
            <a:avLst/>
          </a:prstGeom>
          <a:solidFill>
            <a:srgbClr val="FFD8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Овал 28"/>
          <p:cNvSpPr/>
          <p:nvPr>
            <p:custDataLst>
              <p:tags r:id="rId13"/>
            </p:custDataLst>
          </p:nvPr>
        </p:nvSpPr>
        <p:spPr bwMode="auto">
          <a:xfrm>
            <a:off x="3194708" y="6358662"/>
            <a:ext cx="216000" cy="216024"/>
          </a:xfrm>
          <a:prstGeom prst="ellipse">
            <a:avLst/>
          </a:prstGeom>
          <a:solidFill>
            <a:srgbClr val="A5C4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14"/>
            </p:custDataLst>
          </p:nvPr>
        </p:nvSpPr>
        <p:spPr>
          <a:xfrm>
            <a:off x="4647484" y="5509190"/>
            <a:ext cx="1648396" cy="7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2021 год (проект)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15"/>
            </p:custDataLst>
          </p:nvPr>
        </p:nvSpPr>
        <p:spPr>
          <a:xfrm>
            <a:off x="6228184" y="5521412"/>
            <a:ext cx="1648396" cy="7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2022 год (проект)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16"/>
            </p:custDataLst>
          </p:nvPr>
        </p:nvSpPr>
        <p:spPr>
          <a:xfrm>
            <a:off x="7830744" y="5527924"/>
            <a:ext cx="1648396" cy="7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2023 год (проект)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Овал 24"/>
          <p:cNvSpPr/>
          <p:nvPr>
            <p:custDataLst>
              <p:tags r:id="rId17"/>
            </p:custDataLst>
          </p:nvPr>
        </p:nvSpPr>
        <p:spPr bwMode="auto">
          <a:xfrm>
            <a:off x="6787063" y="6371008"/>
            <a:ext cx="216000" cy="2160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18"/>
            </p:custDataLst>
          </p:nvPr>
        </p:nvSpPr>
        <p:spPr>
          <a:xfrm>
            <a:off x="7118400" y="6391375"/>
            <a:ext cx="224497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Всего доходов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20555884">
            <a:off x="4282254" y="4007651"/>
            <a:ext cx="812868" cy="309375"/>
          </a:xfrm>
          <a:prstGeom prst="roundRect">
            <a:avLst>
              <a:gd name="adj" fmla="val 50000"/>
            </a:avLst>
          </a:prstGeom>
          <a:solidFill>
            <a:srgbClr val="DDA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+39,2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 rot="20622777">
            <a:off x="2723400" y="3612386"/>
            <a:ext cx="830808" cy="316777"/>
          </a:xfrm>
          <a:prstGeom prst="roundRect">
            <a:avLst>
              <a:gd name="adj" fmla="val 50000"/>
            </a:avLst>
          </a:prstGeom>
          <a:solidFill>
            <a:srgbClr val="DDA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+33,8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 rot="20555884">
            <a:off x="5893839" y="4208668"/>
            <a:ext cx="796418" cy="316713"/>
          </a:xfrm>
          <a:prstGeom prst="roundRect">
            <a:avLst>
              <a:gd name="adj" fmla="val 50000"/>
            </a:avLst>
          </a:prstGeom>
          <a:solidFill>
            <a:srgbClr val="DDA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+8,6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 rot="20555884">
            <a:off x="7440988" y="4581182"/>
            <a:ext cx="790902" cy="328684"/>
          </a:xfrm>
          <a:prstGeom prst="roundRect">
            <a:avLst>
              <a:gd name="adj" fmla="val 50000"/>
            </a:avLst>
          </a:prstGeom>
          <a:solidFill>
            <a:srgbClr val="DDA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ru-RU" sz="14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+19,0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194611" y="4111306"/>
            <a:ext cx="97" cy="980718"/>
          </a:xfrm>
          <a:prstGeom prst="straightConnector1">
            <a:avLst/>
          </a:prstGeom>
          <a:ln w="38100" cap="rnd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715083" y="4375795"/>
            <a:ext cx="97" cy="980718"/>
          </a:xfrm>
          <a:prstGeom prst="straightConnector1">
            <a:avLst/>
          </a:prstGeom>
          <a:ln w="38100" cap="rnd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6323110" y="4627449"/>
            <a:ext cx="11547" cy="895848"/>
          </a:xfrm>
          <a:prstGeom prst="straightConnector1">
            <a:avLst/>
          </a:prstGeom>
          <a:ln w="38100" cap="rnd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7898440" y="4961811"/>
            <a:ext cx="0" cy="620506"/>
          </a:xfrm>
          <a:prstGeom prst="straightConnector1">
            <a:avLst/>
          </a:prstGeom>
          <a:ln w="38100" cap="rnd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225456"/>
            <a:ext cx="91440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182"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defTabSz="914182"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на </a:t>
            </a: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2019-2023 </a:t>
            </a:r>
            <a:r>
              <a:rPr lang="ru-RU" altLang="ru-RU" sz="28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годы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EF75E-59B5-46F9-AED9-8B3BB81C06F4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3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7344308" y="827420"/>
            <a:ext cx="16866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1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n>
                  <a:solidFill>
                    <a:schemeClr val="tx1"/>
                  </a:solidFill>
                </a:ln>
                <a:latin typeface="+mn-lt"/>
                <a:ea typeface="Tahoma" pitchFamily="34" charset="0"/>
                <a:cs typeface="Tahoma" pitchFamily="34" charset="0"/>
              </a:rPr>
              <a:t>млн. рублей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66575"/>
              </p:ext>
            </p:extLst>
          </p:nvPr>
        </p:nvGraphicFramePr>
        <p:xfrm>
          <a:off x="179512" y="1268761"/>
          <a:ext cx="8713044" cy="5498197"/>
        </p:xfrm>
        <a:graphic>
          <a:graphicData uri="http://schemas.openxmlformats.org/drawingml/2006/table">
            <a:tbl>
              <a:tblPr/>
              <a:tblGrid>
                <a:gridCol w="2533044"/>
                <a:gridCol w="1079128"/>
                <a:gridCol w="854045"/>
                <a:gridCol w="854045"/>
                <a:gridCol w="842346"/>
                <a:gridCol w="842346"/>
                <a:gridCol w="854045"/>
                <a:gridCol w="854045"/>
              </a:tblGrid>
              <a:tr h="6409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Источники доходов 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(отчет 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(оценка)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ru-RU" sz="12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2021 год</a:t>
                      </a: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(прогноз)</a:t>
                      </a:r>
                    </a:p>
                    <a:p>
                      <a:pPr algn="ctr" rtl="0" fontAlgn="ctr"/>
                      <a:endParaRPr lang="ru-RU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Отклонение к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оценке</a:t>
                      </a: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2020 года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год (прогноз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6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абс.  сумма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Налог на доходы физических лиц  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479,8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510,9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527,8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16,9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103,3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546,2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563,3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11,9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12,4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12,7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102,4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13,3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13,3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53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 для отдельных видов деятельности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59,7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46,0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10,8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-35,2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23,5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0,04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-0,1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80,0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0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Налог, взимаемый в связи с применением упрощенной системой налогообложения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32,8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33,8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35,1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1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4,9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4,7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6,0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127,6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6,2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6,5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28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40,5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40,8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49,0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8,2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120,1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49,0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49,0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162,1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189,2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199,4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10,2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105,4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199,4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199,4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13,4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13,8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14,3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0,5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103,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6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14,8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15,4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3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72000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180,9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168,7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173,0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4,3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102,5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171,6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171,3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448">
                <a:tc>
                  <a:txBody>
                    <a:bodyPr/>
                    <a:lstStyle/>
                    <a:p>
                      <a:pPr algn="r" rtl="0" fontAlgn="ctr">
                        <a:tabLst>
                          <a:tab pos="93663" algn="l"/>
                          <a:tab pos="1439863" algn="l"/>
                        </a:tabLs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ИТОГО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6875" marT="687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953,2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987,0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1026,2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39,2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104,0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1034,8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1053,8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75" marR="108000" marT="68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96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Диаграмма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80501883"/>
              </p:ext>
            </p:extLst>
          </p:nvPr>
        </p:nvGraphicFramePr>
        <p:xfrm>
          <a:off x="-324544" y="1150539"/>
          <a:ext cx="9793088" cy="458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8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82" y="153472"/>
            <a:ext cx="916873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  <a:defRPr/>
            </a:pPr>
            <a:r>
              <a:rPr lang="ru-RU" altLang="ru-RU" sz="28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Расходы бюджета города Невинномысска</a:t>
            </a:r>
            <a:endParaRPr lang="en-US" altLang="ru-RU" sz="2800" dirty="0">
              <a:ln w="3175" cmpd="sng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  <a:spcBef>
                <a:spcPct val="0"/>
              </a:spcBef>
              <a:defRPr/>
            </a:pPr>
            <a:r>
              <a:rPr lang="ru-RU" altLang="ru-RU" sz="28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в </a:t>
            </a: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2018-2023 </a:t>
            </a:r>
            <a:r>
              <a:rPr lang="ru-RU" altLang="ru-RU" sz="28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годах </a:t>
            </a:r>
          </a:p>
        </p:txBody>
      </p:sp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7344308" y="827420"/>
            <a:ext cx="1686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ea typeface="Tahoma" pitchFamily="34" charset="0"/>
                <a:cs typeface="Tahoma" pitchFamily="34" charset="0"/>
              </a:rPr>
              <a:t>тыс. рублей</a:t>
            </a:r>
            <a:endParaRPr lang="ru-RU" i="1" dirty="0">
              <a:ln>
                <a:solidFill>
                  <a:schemeClr val="tx1"/>
                </a:solidFill>
              </a:ln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7DA3B379-3A3B-4FB6-A55C-82384DA05C8F}" type="slidenum">
              <a:rPr lang="ru-RU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4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44" name="Прямоугольник 43"/>
          <p:cNvSpPr/>
          <p:nvPr>
            <p:custDataLst>
              <p:tags r:id="rId7"/>
            </p:custDataLst>
          </p:nvPr>
        </p:nvSpPr>
        <p:spPr>
          <a:xfrm>
            <a:off x="-40700" y="5575468"/>
            <a:ext cx="1863870" cy="562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2018 год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(отчет)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Прямоугольник 45"/>
          <p:cNvSpPr/>
          <p:nvPr>
            <p:custDataLst>
              <p:tags r:id="rId8"/>
            </p:custDataLst>
          </p:nvPr>
        </p:nvSpPr>
        <p:spPr>
          <a:xfrm>
            <a:off x="3066784" y="5494166"/>
            <a:ext cx="1648396" cy="7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2020 год (оценка)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/>
          <p:cNvSpPr/>
          <p:nvPr>
            <p:custDataLst>
              <p:tags r:id="rId9"/>
            </p:custDataLst>
          </p:nvPr>
        </p:nvSpPr>
        <p:spPr>
          <a:xfrm>
            <a:off x="1083667" y="5485266"/>
            <a:ext cx="2518828" cy="753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2019 год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(отчет)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10"/>
            </p:custDataLst>
          </p:nvPr>
        </p:nvSpPr>
        <p:spPr>
          <a:xfrm>
            <a:off x="2032231" y="6384863"/>
            <a:ext cx="25202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Всего расходов</a:t>
            </a:r>
          </a:p>
        </p:txBody>
      </p:sp>
      <p:sp>
        <p:nvSpPr>
          <p:cNvPr id="27" name="Прямоугольник 26"/>
          <p:cNvSpPr/>
          <p:nvPr>
            <p:custDataLst>
              <p:tags r:id="rId11"/>
            </p:custDataLst>
          </p:nvPr>
        </p:nvSpPr>
        <p:spPr>
          <a:xfrm>
            <a:off x="5340871" y="6384863"/>
            <a:ext cx="3407593" cy="175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Расходы за счет средств бюджета города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Овал 27"/>
          <p:cNvSpPr/>
          <p:nvPr>
            <p:custDataLst>
              <p:tags r:id="rId12"/>
            </p:custDataLst>
          </p:nvPr>
        </p:nvSpPr>
        <p:spPr bwMode="auto">
          <a:xfrm>
            <a:off x="1751464" y="6358661"/>
            <a:ext cx="216024" cy="216025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Овал 28"/>
          <p:cNvSpPr/>
          <p:nvPr>
            <p:custDataLst>
              <p:tags r:id="rId13"/>
            </p:custDataLst>
          </p:nvPr>
        </p:nvSpPr>
        <p:spPr bwMode="auto">
          <a:xfrm>
            <a:off x="5092799" y="6358662"/>
            <a:ext cx="216000" cy="2160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14"/>
            </p:custDataLst>
          </p:nvPr>
        </p:nvSpPr>
        <p:spPr>
          <a:xfrm>
            <a:off x="4469985" y="5494166"/>
            <a:ext cx="1648396" cy="7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2021 год (проект)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15"/>
            </p:custDataLst>
          </p:nvPr>
        </p:nvSpPr>
        <p:spPr>
          <a:xfrm>
            <a:off x="6026692" y="5471885"/>
            <a:ext cx="1648396" cy="7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2022 год (проект)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16"/>
            </p:custDataLst>
          </p:nvPr>
        </p:nvSpPr>
        <p:spPr>
          <a:xfrm>
            <a:off x="7480677" y="5481958"/>
            <a:ext cx="1648396" cy="72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2023 год (проект)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1261918">
            <a:off x="628124" y="853186"/>
            <a:ext cx="4213456" cy="92305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Скругленный прямоугольник 30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 rot="19943424">
            <a:off x="4003750" y="2631764"/>
            <a:ext cx="845203" cy="32749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+38,9</a:t>
            </a:r>
          </a:p>
        </p:txBody>
      </p:sp>
      <p:sp>
        <p:nvSpPr>
          <p:cNvPr id="34" name="Скругленный прямоугольник 33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 rot="938767">
            <a:off x="5396256" y="3963900"/>
            <a:ext cx="917376" cy="31935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-1015,2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487204" y="2083068"/>
            <a:ext cx="832251" cy="474888"/>
          </a:xfrm>
          <a:prstGeom prst="straightConnector1">
            <a:avLst/>
          </a:prstGeom>
          <a:ln w="38100" cap="rnd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130480" y="2868395"/>
            <a:ext cx="931334" cy="509911"/>
          </a:xfrm>
          <a:prstGeom prst="straightConnector1">
            <a:avLst/>
          </a:prstGeom>
          <a:ln w="38100" cap="rnd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434846" y="3614574"/>
            <a:ext cx="1081370" cy="318950"/>
          </a:xfrm>
          <a:prstGeom prst="straightConnector1">
            <a:avLst/>
          </a:prstGeom>
          <a:ln w="38100" cap="rnd">
            <a:solidFill>
              <a:srgbClr val="70B4A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3144">
            <a:off x="-1334703" y="3405097"/>
            <a:ext cx="4295540" cy="148315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 rot="19762926">
            <a:off x="1206640" y="1879179"/>
            <a:ext cx="813465" cy="3491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+1145,7</a:t>
            </a:r>
            <a:endParaRPr lang="ru-RU" sz="1200" b="1" dirty="0" smtClean="0">
              <a:solidFill>
                <a:schemeClr val="tx1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300192" y="4365104"/>
            <a:ext cx="2987675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126188" y="5623148"/>
            <a:ext cx="17281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44610"/>
            <a:ext cx="2133600" cy="365125"/>
          </a:xfrm>
        </p:spPr>
        <p:txBody>
          <a:bodyPr/>
          <a:lstStyle/>
          <a:p>
            <a:pPr>
              <a:defRPr/>
            </a:pPr>
            <a:fld id="{3FAEF75E-59B5-46F9-AED9-8B3BB81C06F4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5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24730" y="188640"/>
            <a:ext cx="916873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Повышение оплаты труда </a:t>
            </a: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работников муниципальных учреждений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776" y="1413573"/>
            <a:ext cx="1686689" cy="369310"/>
          </a:xfrm>
          <a:prstGeom prst="rect">
            <a:avLst/>
          </a:prstGeom>
          <a:noFill/>
        </p:spPr>
        <p:txBody>
          <a:bodyPr wrap="square" lIns="91420" tIns="45709" rIns="91420" bIns="45709">
            <a:spAutoFit/>
          </a:bodyPr>
          <a:lstStyle/>
          <a:p>
            <a:pPr algn="r"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ea typeface="Tahoma" pitchFamily="34" charset="0"/>
                <a:cs typeface="Tahoma" pitchFamily="34" charset="0"/>
              </a:rPr>
              <a:t>млн. рублей</a:t>
            </a:r>
            <a:endParaRPr lang="ru-RU" i="1" dirty="0">
              <a:ln>
                <a:solidFill>
                  <a:schemeClr val="tx1"/>
                </a:solidFill>
              </a:ln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5400000">
            <a:off x="5736523" y="2395615"/>
            <a:ext cx="2000453" cy="4653799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 rot="5400000">
            <a:off x="5784953" y="-58843"/>
            <a:ext cx="1903594" cy="4653799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984385"/>
              </p:ext>
            </p:extLst>
          </p:nvPr>
        </p:nvGraphicFramePr>
        <p:xfrm>
          <a:off x="4562799" y="1640552"/>
          <a:ext cx="4372991" cy="1398377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266641"/>
                <a:gridCol w="774058"/>
                <a:gridCol w="703689"/>
                <a:gridCol w="774058"/>
                <a:gridCol w="854545"/>
              </a:tblGrid>
              <a:tr h="543451"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91" marR="399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2020 год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91" marR="3991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2021 год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91" marR="3991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2022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год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91" marR="3991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2023 год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3991" marR="3991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8EA"/>
                    </a:solidFill>
                  </a:tcPr>
                </a:tc>
              </a:tr>
              <a:tr h="854926">
                <a:tc>
                  <a:txBody>
                    <a:bodyPr/>
                    <a:lstStyle/>
                    <a:p>
                      <a:pPr algn="l" fontAlgn="t">
                        <a:lnSpc>
                          <a:spcPts val="1200"/>
                        </a:lnSpc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Среднемесячный 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доход  от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 трудовой деятельности (руб.)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25697,0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108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26250,6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108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27037,4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108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Tahoma" pitchFamily="34" charset="0"/>
                          <a:cs typeface="Times New Roman" pitchFamily="18" charset="0"/>
                        </a:rPr>
                        <a:t>27848,5</a:t>
                      </a:r>
                      <a:endParaRPr lang="ru-RU" sz="10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0" marR="108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30767" y="1293730"/>
            <a:ext cx="2255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Целевые категории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4709901" y="4115409"/>
            <a:ext cx="3883770" cy="532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>
            <p:custDataLst>
              <p:tags r:id="rId3"/>
            </p:custDataLst>
          </p:nvPr>
        </p:nvSpPr>
        <p:spPr>
          <a:xfrm>
            <a:off x="4709901" y="4816245"/>
            <a:ext cx="4123456" cy="5603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84166" y="3301793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МРОТ, рублей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01684" y="4854514"/>
            <a:ext cx="135916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01.01.2021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22953" y="4163827"/>
            <a:ext cx="12748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01.01.2020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27392" y="4223092"/>
            <a:ext cx="1185019" cy="25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12130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67871" y="4878301"/>
            <a:ext cx="127854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4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12392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468989052"/>
              </p:ext>
            </p:extLst>
          </p:nvPr>
        </p:nvGraphicFramePr>
        <p:xfrm>
          <a:off x="-360060" y="2224565"/>
          <a:ext cx="4930621" cy="438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0" name="Прямоугольник 59"/>
          <p:cNvSpPr/>
          <p:nvPr>
            <p:custDataLst>
              <p:tags r:id="rId4"/>
            </p:custDataLst>
          </p:nvPr>
        </p:nvSpPr>
        <p:spPr>
          <a:xfrm>
            <a:off x="2804928" y="5130329"/>
            <a:ext cx="609543" cy="4388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3,8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3087844" y="4365104"/>
            <a:ext cx="2489" cy="647163"/>
          </a:xfrm>
          <a:prstGeom prst="line">
            <a:avLst/>
          </a:prstGeom>
          <a:ln w="82550" cap="rnd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505941" y="5330493"/>
            <a:ext cx="946499" cy="19243"/>
          </a:xfrm>
          <a:prstGeom prst="line">
            <a:avLst/>
          </a:prstGeom>
          <a:ln w="82550" cap="rnd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1115616" y="2348880"/>
            <a:ext cx="0" cy="1164470"/>
          </a:xfrm>
          <a:prstGeom prst="line">
            <a:avLst/>
          </a:prstGeom>
          <a:ln w="82550" cap="rnd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1470122" y="2120333"/>
            <a:ext cx="2772343" cy="10885"/>
          </a:xfrm>
          <a:prstGeom prst="line">
            <a:avLst/>
          </a:prstGeom>
          <a:ln w="82550" cap="rnd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>
            <p:custDataLst>
              <p:tags r:id="rId5"/>
            </p:custDataLst>
          </p:nvPr>
        </p:nvSpPr>
        <p:spPr>
          <a:xfrm>
            <a:off x="829175" y="1958484"/>
            <a:ext cx="609543" cy="4388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6,8</a:t>
            </a:r>
            <a:endParaRPr lang="ru-RU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 bwMode="auto">
          <a:xfrm>
            <a:off x="924872" y="6068268"/>
            <a:ext cx="418151" cy="3951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Овал 87"/>
          <p:cNvSpPr/>
          <p:nvPr/>
        </p:nvSpPr>
        <p:spPr bwMode="auto">
          <a:xfrm>
            <a:off x="1484073" y="6068268"/>
            <a:ext cx="419819" cy="39518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339752" y="6216369"/>
            <a:ext cx="5161451" cy="247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Муниципальные учреждения</a:t>
            </a:r>
            <a:endParaRPr lang="ru-RU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281614" y="3295110"/>
            <a:ext cx="1206342" cy="115988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Объект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01F4732-32EE-4C7F-AC1F-76C1CDFF52B7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6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08304" y="836712"/>
            <a:ext cx="1686689" cy="369310"/>
          </a:xfrm>
          <a:prstGeom prst="rect">
            <a:avLst/>
          </a:prstGeom>
          <a:noFill/>
        </p:spPr>
        <p:txBody>
          <a:bodyPr wrap="square" lIns="91420" tIns="45709" rIns="91420" bIns="45709">
            <a:spAutoFit/>
          </a:bodyPr>
          <a:lstStyle/>
          <a:p>
            <a:pPr algn="r"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ea typeface="Tahoma" pitchFamily="34" charset="0"/>
                <a:cs typeface="Tahoma" pitchFamily="34" charset="0"/>
              </a:rPr>
              <a:t>млн. рублей</a:t>
            </a:r>
            <a:endParaRPr lang="ru-RU" i="1" dirty="0">
              <a:ln>
                <a:solidFill>
                  <a:schemeClr val="tx1"/>
                </a:solidFill>
              </a:ln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188640"/>
            <a:ext cx="9144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Функциональная</a:t>
            </a:r>
            <a:r>
              <a:rPr lang="en-US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 структура</a:t>
            </a:r>
            <a:r>
              <a:rPr lang="en-US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 расходов</a:t>
            </a:r>
            <a:r>
              <a:rPr lang="en-US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 бюджета 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на 2021 год </a:t>
            </a:r>
          </a:p>
        </p:txBody>
      </p:sp>
      <p:sp>
        <p:nvSpPr>
          <p:cNvPr id="45" name="object 123"/>
          <p:cNvSpPr/>
          <p:nvPr/>
        </p:nvSpPr>
        <p:spPr>
          <a:xfrm>
            <a:off x="154661" y="1764978"/>
            <a:ext cx="2653429" cy="1330811"/>
          </a:xfrm>
          <a:custGeom>
            <a:avLst/>
            <a:gdLst/>
            <a:ahLst/>
            <a:cxnLst/>
            <a:rect l="l" t="t" r="r" b="b"/>
            <a:pathLst>
              <a:path w="2618104" h="1254760">
                <a:moveTo>
                  <a:pt x="1517878" y="0"/>
                </a:moveTo>
                <a:lnTo>
                  <a:pt x="1517878" y="495"/>
                </a:lnTo>
                <a:lnTo>
                  <a:pt x="1481781" y="4047"/>
                </a:lnTo>
                <a:lnTo>
                  <a:pt x="1446841" y="14673"/>
                </a:lnTo>
                <a:lnTo>
                  <a:pt x="1414187" y="32354"/>
                </a:lnTo>
                <a:lnTo>
                  <a:pt x="1384947" y="57073"/>
                </a:lnTo>
                <a:lnTo>
                  <a:pt x="603224" y="884516"/>
                </a:lnTo>
                <a:lnTo>
                  <a:pt x="0" y="884516"/>
                </a:lnTo>
                <a:lnTo>
                  <a:pt x="0" y="1254429"/>
                </a:lnTo>
                <a:lnTo>
                  <a:pt x="681520" y="1254442"/>
                </a:lnTo>
                <a:lnTo>
                  <a:pt x="723253" y="1249713"/>
                </a:lnTo>
                <a:lnTo>
                  <a:pt x="761642" y="1236230"/>
                </a:lnTo>
                <a:lnTo>
                  <a:pt x="795629" y="1215051"/>
                </a:lnTo>
                <a:lnTo>
                  <a:pt x="824153" y="1187234"/>
                </a:lnTo>
                <a:lnTo>
                  <a:pt x="1596174" y="369912"/>
                </a:lnTo>
                <a:lnTo>
                  <a:pt x="2618041" y="369912"/>
                </a:lnTo>
                <a:lnTo>
                  <a:pt x="2618041" y="12"/>
                </a:lnTo>
                <a:lnTo>
                  <a:pt x="1517878" y="0"/>
                </a:lnTo>
                <a:close/>
              </a:path>
              <a:path w="2618104" h="1254760">
                <a:moveTo>
                  <a:pt x="2618041" y="369912"/>
                </a:moveTo>
                <a:lnTo>
                  <a:pt x="1596174" y="369912"/>
                </a:lnTo>
                <a:lnTo>
                  <a:pt x="2618041" y="36992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22"/>
          <p:cNvSpPr/>
          <p:nvPr/>
        </p:nvSpPr>
        <p:spPr>
          <a:xfrm>
            <a:off x="401123" y="2161292"/>
            <a:ext cx="2406968" cy="1067942"/>
          </a:xfrm>
          <a:custGeom>
            <a:avLst/>
            <a:gdLst/>
            <a:ahLst/>
            <a:cxnLst/>
            <a:rect l="l" t="t" r="r" b="b"/>
            <a:pathLst>
              <a:path w="2147570" h="844550">
                <a:moveTo>
                  <a:pt x="0" y="474433"/>
                </a:moveTo>
                <a:lnTo>
                  <a:pt x="0" y="844346"/>
                </a:lnTo>
                <a:lnTo>
                  <a:pt x="791832" y="844359"/>
                </a:lnTo>
                <a:lnTo>
                  <a:pt x="833565" y="839630"/>
                </a:lnTo>
                <a:lnTo>
                  <a:pt x="871955" y="826147"/>
                </a:lnTo>
                <a:lnTo>
                  <a:pt x="905941" y="804968"/>
                </a:lnTo>
                <a:lnTo>
                  <a:pt x="934466" y="777151"/>
                </a:lnTo>
                <a:lnTo>
                  <a:pt x="1216751" y="474446"/>
                </a:lnTo>
                <a:lnTo>
                  <a:pt x="0" y="474433"/>
                </a:lnTo>
                <a:close/>
              </a:path>
              <a:path w="2147570" h="844550">
                <a:moveTo>
                  <a:pt x="1235951" y="0"/>
                </a:moveTo>
                <a:lnTo>
                  <a:pt x="1235951" y="507"/>
                </a:lnTo>
                <a:lnTo>
                  <a:pt x="1199851" y="4052"/>
                </a:lnTo>
                <a:lnTo>
                  <a:pt x="1164907" y="14674"/>
                </a:lnTo>
                <a:lnTo>
                  <a:pt x="1132249" y="32354"/>
                </a:lnTo>
                <a:lnTo>
                  <a:pt x="1103007" y="57073"/>
                </a:lnTo>
                <a:lnTo>
                  <a:pt x="713536" y="474446"/>
                </a:lnTo>
                <a:lnTo>
                  <a:pt x="1216763" y="474433"/>
                </a:lnTo>
                <a:lnTo>
                  <a:pt x="1314234" y="369912"/>
                </a:lnTo>
                <a:lnTo>
                  <a:pt x="2147112" y="369912"/>
                </a:lnTo>
                <a:lnTo>
                  <a:pt x="2147112" y="12"/>
                </a:lnTo>
                <a:lnTo>
                  <a:pt x="1235951" y="0"/>
                </a:lnTo>
                <a:close/>
              </a:path>
              <a:path w="2147570" h="844550">
                <a:moveTo>
                  <a:pt x="2147112" y="369912"/>
                </a:moveTo>
                <a:lnTo>
                  <a:pt x="1314234" y="369912"/>
                </a:lnTo>
                <a:lnTo>
                  <a:pt x="2147112" y="369925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19"/>
          <p:cNvSpPr/>
          <p:nvPr/>
        </p:nvSpPr>
        <p:spPr>
          <a:xfrm>
            <a:off x="560327" y="4625946"/>
            <a:ext cx="2218638" cy="1058633"/>
          </a:xfrm>
          <a:custGeom>
            <a:avLst/>
            <a:gdLst/>
            <a:ahLst/>
            <a:cxnLst/>
            <a:rect l="l" t="t" r="r" b="b"/>
            <a:pathLst>
              <a:path w="2141854" h="844550">
                <a:moveTo>
                  <a:pt x="0" y="0"/>
                </a:moveTo>
                <a:lnTo>
                  <a:pt x="0" y="369912"/>
                </a:lnTo>
                <a:lnTo>
                  <a:pt x="713524" y="369925"/>
                </a:lnTo>
                <a:lnTo>
                  <a:pt x="1102982" y="787311"/>
                </a:lnTo>
                <a:lnTo>
                  <a:pt x="1132223" y="812024"/>
                </a:lnTo>
                <a:lnTo>
                  <a:pt x="1164882" y="829705"/>
                </a:lnTo>
                <a:lnTo>
                  <a:pt x="1199826" y="840330"/>
                </a:lnTo>
                <a:lnTo>
                  <a:pt x="1235925" y="843876"/>
                </a:lnTo>
                <a:lnTo>
                  <a:pt x="1235925" y="844384"/>
                </a:lnTo>
                <a:lnTo>
                  <a:pt x="2141537" y="844397"/>
                </a:lnTo>
                <a:lnTo>
                  <a:pt x="2141550" y="474484"/>
                </a:lnTo>
                <a:lnTo>
                  <a:pt x="1314221" y="474472"/>
                </a:lnTo>
                <a:lnTo>
                  <a:pt x="934466" y="67233"/>
                </a:lnTo>
                <a:lnTo>
                  <a:pt x="905941" y="39408"/>
                </a:lnTo>
                <a:lnTo>
                  <a:pt x="871955" y="18226"/>
                </a:lnTo>
                <a:lnTo>
                  <a:pt x="833565" y="4742"/>
                </a:lnTo>
                <a:lnTo>
                  <a:pt x="791832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20"/>
          <p:cNvSpPr/>
          <p:nvPr/>
        </p:nvSpPr>
        <p:spPr>
          <a:xfrm>
            <a:off x="84076" y="4579221"/>
            <a:ext cx="2694889" cy="1440160"/>
          </a:xfrm>
          <a:custGeom>
            <a:avLst/>
            <a:gdLst/>
            <a:ahLst/>
            <a:cxnLst/>
            <a:rect l="l" t="t" r="r" b="b"/>
            <a:pathLst>
              <a:path w="2618104" h="1254759">
                <a:moveTo>
                  <a:pt x="0" y="0"/>
                </a:moveTo>
                <a:lnTo>
                  <a:pt x="0" y="369912"/>
                </a:lnTo>
                <a:lnTo>
                  <a:pt x="608761" y="369925"/>
                </a:lnTo>
                <a:lnTo>
                  <a:pt x="1390459" y="1197394"/>
                </a:lnTo>
                <a:lnTo>
                  <a:pt x="1419698" y="1222115"/>
                </a:lnTo>
                <a:lnTo>
                  <a:pt x="1452352" y="1239799"/>
                </a:lnTo>
                <a:lnTo>
                  <a:pt x="1487293" y="1250425"/>
                </a:lnTo>
                <a:lnTo>
                  <a:pt x="1523390" y="1253972"/>
                </a:lnTo>
                <a:lnTo>
                  <a:pt x="1523390" y="1254480"/>
                </a:lnTo>
                <a:lnTo>
                  <a:pt x="2618003" y="1254493"/>
                </a:lnTo>
                <a:lnTo>
                  <a:pt x="2618003" y="884580"/>
                </a:lnTo>
                <a:lnTo>
                  <a:pt x="1601698" y="884567"/>
                </a:lnTo>
                <a:lnTo>
                  <a:pt x="829703" y="67221"/>
                </a:lnTo>
                <a:lnTo>
                  <a:pt x="801178" y="39403"/>
                </a:lnTo>
                <a:lnTo>
                  <a:pt x="767191" y="18224"/>
                </a:lnTo>
                <a:lnTo>
                  <a:pt x="728798" y="4741"/>
                </a:lnTo>
                <a:lnTo>
                  <a:pt x="687057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21"/>
          <p:cNvSpPr/>
          <p:nvPr/>
        </p:nvSpPr>
        <p:spPr>
          <a:xfrm>
            <a:off x="87652" y="4303972"/>
            <a:ext cx="2691313" cy="2188904"/>
          </a:xfrm>
          <a:custGeom>
            <a:avLst/>
            <a:gdLst/>
            <a:ahLst/>
            <a:cxnLst/>
            <a:rect l="l" t="t" r="r" b="b"/>
            <a:pathLst>
              <a:path w="2618104" h="1718309">
                <a:moveTo>
                  <a:pt x="77304" y="0"/>
                </a:moveTo>
                <a:lnTo>
                  <a:pt x="0" y="0"/>
                </a:lnTo>
                <a:lnTo>
                  <a:pt x="0" y="370967"/>
                </a:lnTo>
                <a:lnTo>
                  <a:pt x="1215732" y="1660969"/>
                </a:lnTo>
                <a:lnTo>
                  <a:pt x="1244966" y="1685690"/>
                </a:lnTo>
                <a:lnTo>
                  <a:pt x="1312564" y="1714001"/>
                </a:lnTo>
                <a:lnTo>
                  <a:pt x="1348663" y="1717548"/>
                </a:lnTo>
                <a:lnTo>
                  <a:pt x="1348663" y="1718056"/>
                </a:lnTo>
                <a:lnTo>
                  <a:pt x="2618003" y="1718068"/>
                </a:lnTo>
                <a:lnTo>
                  <a:pt x="2618003" y="1348155"/>
                </a:lnTo>
                <a:lnTo>
                  <a:pt x="1426959" y="1348143"/>
                </a:lnTo>
                <a:lnTo>
                  <a:pt x="219938" y="67221"/>
                </a:lnTo>
                <a:lnTo>
                  <a:pt x="191413" y="39395"/>
                </a:lnTo>
                <a:lnTo>
                  <a:pt x="157427" y="18213"/>
                </a:lnTo>
                <a:lnTo>
                  <a:pt x="119038" y="4729"/>
                </a:lnTo>
                <a:lnTo>
                  <a:pt x="77304" y="0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24"/>
          <p:cNvSpPr/>
          <p:nvPr/>
        </p:nvSpPr>
        <p:spPr>
          <a:xfrm>
            <a:off x="154661" y="1332311"/>
            <a:ext cx="2653429" cy="2024681"/>
          </a:xfrm>
          <a:custGeom>
            <a:avLst/>
            <a:gdLst/>
            <a:ahLst/>
            <a:cxnLst/>
            <a:rect l="l" t="t" r="r" b="b"/>
            <a:pathLst>
              <a:path w="2618104" h="1718310">
                <a:moveTo>
                  <a:pt x="1343164" y="0"/>
                </a:moveTo>
                <a:lnTo>
                  <a:pt x="1343164" y="507"/>
                </a:lnTo>
                <a:lnTo>
                  <a:pt x="1307065" y="4054"/>
                </a:lnTo>
                <a:lnTo>
                  <a:pt x="1272122" y="14679"/>
                </a:lnTo>
                <a:lnTo>
                  <a:pt x="1239467" y="32360"/>
                </a:lnTo>
                <a:lnTo>
                  <a:pt x="1210233" y="57073"/>
                </a:lnTo>
                <a:lnTo>
                  <a:pt x="0" y="1341158"/>
                </a:lnTo>
                <a:lnTo>
                  <a:pt x="0" y="1718017"/>
                </a:lnTo>
                <a:lnTo>
                  <a:pt x="71755" y="1718017"/>
                </a:lnTo>
                <a:lnTo>
                  <a:pt x="113488" y="1713288"/>
                </a:lnTo>
                <a:lnTo>
                  <a:pt x="151877" y="1699806"/>
                </a:lnTo>
                <a:lnTo>
                  <a:pt x="185863" y="1678627"/>
                </a:lnTo>
                <a:lnTo>
                  <a:pt x="214388" y="1650809"/>
                </a:lnTo>
                <a:lnTo>
                  <a:pt x="1421460" y="369925"/>
                </a:lnTo>
                <a:lnTo>
                  <a:pt x="2618041" y="369925"/>
                </a:lnTo>
                <a:lnTo>
                  <a:pt x="2618054" y="25"/>
                </a:lnTo>
                <a:lnTo>
                  <a:pt x="1343164" y="0"/>
                </a:lnTo>
                <a:close/>
              </a:path>
              <a:path w="2618104" h="1718310">
                <a:moveTo>
                  <a:pt x="2618041" y="369925"/>
                </a:moveTo>
                <a:lnTo>
                  <a:pt x="1421460" y="369925"/>
                </a:lnTo>
                <a:lnTo>
                  <a:pt x="2618041" y="369938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16"/>
          <p:cNvSpPr/>
          <p:nvPr/>
        </p:nvSpPr>
        <p:spPr>
          <a:xfrm>
            <a:off x="6309647" y="1735316"/>
            <a:ext cx="2685345" cy="1389784"/>
          </a:xfrm>
          <a:custGeom>
            <a:avLst/>
            <a:gdLst/>
            <a:ahLst/>
            <a:cxnLst/>
            <a:rect l="l" t="t" r="r" b="b"/>
            <a:pathLst>
              <a:path w="2614929" h="1252854">
                <a:moveTo>
                  <a:pt x="1098638" y="0"/>
                </a:moveTo>
                <a:lnTo>
                  <a:pt x="0" y="0"/>
                </a:lnTo>
                <a:lnTo>
                  <a:pt x="0" y="369354"/>
                </a:lnTo>
                <a:lnTo>
                  <a:pt x="1020445" y="369354"/>
                </a:lnTo>
                <a:lnTo>
                  <a:pt x="1791385" y="1185443"/>
                </a:lnTo>
                <a:lnTo>
                  <a:pt x="1819868" y="1213218"/>
                </a:lnTo>
                <a:lnTo>
                  <a:pt x="1853806" y="1234365"/>
                </a:lnTo>
                <a:lnTo>
                  <a:pt x="1892144" y="1247827"/>
                </a:lnTo>
                <a:lnTo>
                  <a:pt x="1933829" y="1252550"/>
                </a:lnTo>
                <a:lnTo>
                  <a:pt x="2614396" y="1252550"/>
                </a:lnTo>
                <a:lnTo>
                  <a:pt x="2614396" y="883196"/>
                </a:lnTo>
                <a:lnTo>
                  <a:pt x="2012010" y="883196"/>
                </a:lnTo>
                <a:lnTo>
                  <a:pt x="1231379" y="56997"/>
                </a:lnTo>
                <a:lnTo>
                  <a:pt x="1202185" y="32317"/>
                </a:lnTo>
                <a:lnTo>
                  <a:pt x="1169576" y="14660"/>
                </a:lnTo>
                <a:lnTo>
                  <a:pt x="1134683" y="4049"/>
                </a:lnTo>
                <a:lnTo>
                  <a:pt x="1098638" y="507"/>
                </a:lnTo>
                <a:lnTo>
                  <a:pt x="1098638" y="0"/>
                </a:lnTo>
                <a:close/>
              </a:path>
            </a:pathLst>
          </a:custGeom>
          <a:solidFill>
            <a:srgbClr val="767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15"/>
          <p:cNvSpPr/>
          <p:nvPr/>
        </p:nvSpPr>
        <p:spPr>
          <a:xfrm>
            <a:off x="6309646" y="2068232"/>
            <a:ext cx="2539162" cy="1168816"/>
          </a:xfrm>
          <a:custGeom>
            <a:avLst/>
            <a:gdLst/>
            <a:ahLst/>
            <a:cxnLst/>
            <a:rect l="l" t="t" r="r" b="b"/>
            <a:pathLst>
              <a:path w="2144395" h="843279">
                <a:moveTo>
                  <a:pt x="909904" y="0"/>
                </a:moveTo>
                <a:lnTo>
                  <a:pt x="0" y="0"/>
                </a:lnTo>
                <a:lnTo>
                  <a:pt x="0" y="369354"/>
                </a:lnTo>
                <a:lnTo>
                  <a:pt x="831723" y="369354"/>
                </a:lnTo>
                <a:lnTo>
                  <a:pt x="1210957" y="775970"/>
                </a:lnTo>
                <a:lnTo>
                  <a:pt x="1239440" y="803745"/>
                </a:lnTo>
                <a:lnTo>
                  <a:pt x="1273378" y="824891"/>
                </a:lnTo>
                <a:lnTo>
                  <a:pt x="1311716" y="838354"/>
                </a:lnTo>
                <a:lnTo>
                  <a:pt x="1353400" y="843076"/>
                </a:lnTo>
                <a:lnTo>
                  <a:pt x="2144128" y="843076"/>
                </a:lnTo>
                <a:lnTo>
                  <a:pt x="2144128" y="473722"/>
                </a:lnTo>
                <a:lnTo>
                  <a:pt x="1431582" y="473722"/>
                </a:lnTo>
                <a:lnTo>
                  <a:pt x="1042657" y="56984"/>
                </a:lnTo>
                <a:lnTo>
                  <a:pt x="1013458" y="32306"/>
                </a:lnTo>
                <a:lnTo>
                  <a:pt x="980847" y="14652"/>
                </a:lnTo>
                <a:lnTo>
                  <a:pt x="945954" y="4042"/>
                </a:lnTo>
                <a:lnTo>
                  <a:pt x="909904" y="495"/>
                </a:lnTo>
                <a:lnTo>
                  <a:pt x="909904" y="0"/>
                </a:lnTo>
                <a:close/>
              </a:path>
            </a:pathLst>
          </a:custGeom>
          <a:solidFill>
            <a:srgbClr val="A5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17"/>
          <p:cNvSpPr/>
          <p:nvPr/>
        </p:nvSpPr>
        <p:spPr>
          <a:xfrm>
            <a:off x="6306854" y="1346564"/>
            <a:ext cx="2688138" cy="1882669"/>
          </a:xfrm>
          <a:custGeom>
            <a:avLst/>
            <a:gdLst/>
            <a:ahLst/>
            <a:cxnLst/>
            <a:rect l="l" t="t" r="r" b="b"/>
            <a:pathLst>
              <a:path w="2614929" h="1715770">
                <a:moveTo>
                  <a:pt x="1273124" y="0"/>
                </a:moveTo>
                <a:lnTo>
                  <a:pt x="0" y="0"/>
                </a:lnTo>
                <a:lnTo>
                  <a:pt x="0" y="369354"/>
                </a:lnTo>
                <a:lnTo>
                  <a:pt x="1194930" y="369354"/>
                </a:lnTo>
                <a:lnTo>
                  <a:pt x="2400300" y="1648307"/>
                </a:lnTo>
                <a:lnTo>
                  <a:pt x="2428789" y="1676082"/>
                </a:lnTo>
                <a:lnTo>
                  <a:pt x="2462730" y="1697229"/>
                </a:lnTo>
                <a:lnTo>
                  <a:pt x="2501066" y="1710692"/>
                </a:lnTo>
                <a:lnTo>
                  <a:pt x="2542743" y="1715414"/>
                </a:lnTo>
                <a:lnTo>
                  <a:pt x="2614396" y="1715414"/>
                </a:lnTo>
                <a:lnTo>
                  <a:pt x="2614396" y="1339126"/>
                </a:lnTo>
                <a:lnTo>
                  <a:pt x="1405864" y="56984"/>
                </a:lnTo>
                <a:lnTo>
                  <a:pt x="1376671" y="32306"/>
                </a:lnTo>
                <a:lnTo>
                  <a:pt x="1344061" y="14652"/>
                </a:lnTo>
                <a:lnTo>
                  <a:pt x="1309168" y="4042"/>
                </a:lnTo>
                <a:lnTo>
                  <a:pt x="1273124" y="495"/>
                </a:lnTo>
                <a:lnTo>
                  <a:pt x="1273124" y="0"/>
                </a:lnTo>
                <a:close/>
              </a:path>
            </a:pathLst>
          </a:custGeom>
          <a:solidFill>
            <a:srgbClr val="C7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13"/>
          <p:cNvSpPr/>
          <p:nvPr/>
        </p:nvSpPr>
        <p:spPr>
          <a:xfrm>
            <a:off x="6308921" y="4709156"/>
            <a:ext cx="2688138" cy="1465750"/>
          </a:xfrm>
          <a:custGeom>
            <a:avLst/>
            <a:gdLst/>
            <a:ahLst/>
            <a:cxnLst/>
            <a:rect l="l" t="t" r="r" b="b"/>
            <a:pathLst>
              <a:path w="2614929" h="1252854">
                <a:moveTo>
                  <a:pt x="2614396" y="0"/>
                </a:moveTo>
                <a:lnTo>
                  <a:pt x="1928291" y="0"/>
                </a:lnTo>
                <a:lnTo>
                  <a:pt x="1886607" y="4722"/>
                </a:lnTo>
                <a:lnTo>
                  <a:pt x="1848269" y="18184"/>
                </a:lnTo>
                <a:lnTo>
                  <a:pt x="1814331" y="39331"/>
                </a:lnTo>
                <a:lnTo>
                  <a:pt x="1785848" y="67106"/>
                </a:lnTo>
                <a:lnTo>
                  <a:pt x="1014907" y="883196"/>
                </a:lnTo>
                <a:lnTo>
                  <a:pt x="0" y="883196"/>
                </a:lnTo>
                <a:lnTo>
                  <a:pt x="0" y="1252550"/>
                </a:lnTo>
                <a:lnTo>
                  <a:pt x="1093089" y="1252550"/>
                </a:lnTo>
                <a:lnTo>
                  <a:pt x="1093089" y="1252042"/>
                </a:lnTo>
                <a:lnTo>
                  <a:pt x="1129140" y="1248500"/>
                </a:lnTo>
                <a:lnTo>
                  <a:pt x="1164037" y="1237889"/>
                </a:lnTo>
                <a:lnTo>
                  <a:pt x="1196648" y="1220232"/>
                </a:lnTo>
                <a:lnTo>
                  <a:pt x="1225842" y="1195552"/>
                </a:lnTo>
                <a:lnTo>
                  <a:pt x="2006473" y="369354"/>
                </a:lnTo>
                <a:lnTo>
                  <a:pt x="2614396" y="369354"/>
                </a:lnTo>
                <a:lnTo>
                  <a:pt x="2614396" y="0"/>
                </a:lnTo>
                <a:close/>
              </a:path>
            </a:pathLst>
          </a:custGeom>
          <a:solidFill>
            <a:srgbClr val="767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112"/>
          <p:cNvSpPr/>
          <p:nvPr/>
        </p:nvSpPr>
        <p:spPr>
          <a:xfrm>
            <a:off x="6309646" y="4516876"/>
            <a:ext cx="2610623" cy="1220948"/>
          </a:xfrm>
          <a:custGeom>
            <a:avLst/>
            <a:gdLst/>
            <a:ahLst/>
            <a:cxnLst/>
            <a:rect l="l" t="t" r="r" b="b"/>
            <a:pathLst>
              <a:path w="2138679" h="843279">
                <a:moveTo>
                  <a:pt x="2138578" y="0"/>
                </a:moveTo>
                <a:lnTo>
                  <a:pt x="1347851" y="0"/>
                </a:lnTo>
                <a:lnTo>
                  <a:pt x="1306166" y="4722"/>
                </a:lnTo>
                <a:lnTo>
                  <a:pt x="1267828" y="18184"/>
                </a:lnTo>
                <a:lnTo>
                  <a:pt x="1233890" y="39331"/>
                </a:lnTo>
                <a:lnTo>
                  <a:pt x="1205407" y="67106"/>
                </a:lnTo>
                <a:lnTo>
                  <a:pt x="826173" y="473722"/>
                </a:lnTo>
                <a:lnTo>
                  <a:pt x="0" y="473722"/>
                </a:lnTo>
                <a:lnTo>
                  <a:pt x="0" y="843076"/>
                </a:lnTo>
                <a:lnTo>
                  <a:pt x="904354" y="843076"/>
                </a:lnTo>
                <a:lnTo>
                  <a:pt x="904354" y="842581"/>
                </a:lnTo>
                <a:lnTo>
                  <a:pt x="940404" y="839034"/>
                </a:lnTo>
                <a:lnTo>
                  <a:pt x="975298" y="828424"/>
                </a:lnTo>
                <a:lnTo>
                  <a:pt x="1007908" y="810770"/>
                </a:lnTo>
                <a:lnTo>
                  <a:pt x="1037107" y="786091"/>
                </a:lnTo>
                <a:lnTo>
                  <a:pt x="1426032" y="369354"/>
                </a:lnTo>
                <a:lnTo>
                  <a:pt x="2138578" y="369354"/>
                </a:lnTo>
                <a:lnTo>
                  <a:pt x="2138578" y="0"/>
                </a:lnTo>
                <a:close/>
              </a:path>
            </a:pathLst>
          </a:custGeom>
          <a:solidFill>
            <a:srgbClr val="A5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14"/>
          <p:cNvSpPr/>
          <p:nvPr/>
        </p:nvSpPr>
        <p:spPr>
          <a:xfrm>
            <a:off x="6301778" y="4650918"/>
            <a:ext cx="2693214" cy="1871868"/>
          </a:xfrm>
          <a:custGeom>
            <a:avLst/>
            <a:gdLst/>
            <a:ahLst/>
            <a:cxnLst/>
            <a:rect l="l" t="t" r="r" b="b"/>
            <a:pathLst>
              <a:path w="2614929" h="1715770">
                <a:moveTo>
                  <a:pt x="2614396" y="0"/>
                </a:moveTo>
                <a:lnTo>
                  <a:pt x="2537206" y="0"/>
                </a:lnTo>
                <a:lnTo>
                  <a:pt x="2495521" y="4722"/>
                </a:lnTo>
                <a:lnTo>
                  <a:pt x="2457183" y="18184"/>
                </a:lnTo>
                <a:lnTo>
                  <a:pt x="2423245" y="39331"/>
                </a:lnTo>
                <a:lnTo>
                  <a:pt x="2394762" y="67106"/>
                </a:lnTo>
                <a:lnTo>
                  <a:pt x="1189393" y="1346060"/>
                </a:lnTo>
                <a:lnTo>
                  <a:pt x="0" y="1346060"/>
                </a:lnTo>
                <a:lnTo>
                  <a:pt x="0" y="1715414"/>
                </a:lnTo>
                <a:lnTo>
                  <a:pt x="1267574" y="1715414"/>
                </a:lnTo>
                <a:lnTo>
                  <a:pt x="1267574" y="1714919"/>
                </a:lnTo>
                <a:lnTo>
                  <a:pt x="1303624" y="1711371"/>
                </a:lnTo>
                <a:lnTo>
                  <a:pt x="1338518" y="1700761"/>
                </a:lnTo>
                <a:lnTo>
                  <a:pt x="1371128" y="1683107"/>
                </a:lnTo>
                <a:lnTo>
                  <a:pt x="1400327" y="1658429"/>
                </a:lnTo>
                <a:lnTo>
                  <a:pt x="2614396" y="370408"/>
                </a:lnTo>
                <a:lnTo>
                  <a:pt x="2614396" y="0"/>
                </a:lnTo>
                <a:close/>
              </a:path>
            </a:pathLst>
          </a:custGeom>
          <a:solidFill>
            <a:srgbClr val="C7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111"/>
          <p:cNvSpPr/>
          <p:nvPr/>
        </p:nvSpPr>
        <p:spPr>
          <a:xfrm rot="5400000">
            <a:off x="7767688" y="3865984"/>
            <a:ext cx="2381399" cy="73208"/>
          </a:xfrm>
          <a:custGeom>
            <a:avLst/>
            <a:gdLst/>
            <a:ahLst/>
            <a:cxnLst/>
            <a:rect l="l" t="t" r="r" b="b"/>
            <a:pathLst>
              <a:path w="2614929" h="1011554">
                <a:moveTo>
                  <a:pt x="0" y="1011466"/>
                </a:moveTo>
                <a:lnTo>
                  <a:pt x="2614396" y="1011466"/>
                </a:lnTo>
                <a:lnTo>
                  <a:pt x="2614396" y="0"/>
                </a:lnTo>
                <a:lnTo>
                  <a:pt x="0" y="0"/>
                </a:lnTo>
                <a:lnTo>
                  <a:pt x="0" y="1011466"/>
                </a:lnTo>
                <a:close/>
              </a:path>
            </a:pathLst>
          </a:custGeom>
          <a:solidFill>
            <a:srgbClr val="A54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118"/>
          <p:cNvSpPr/>
          <p:nvPr/>
        </p:nvSpPr>
        <p:spPr>
          <a:xfrm rot="5400000">
            <a:off x="-1022807" y="3834458"/>
            <a:ext cx="2301219" cy="56078"/>
          </a:xfrm>
          <a:custGeom>
            <a:avLst/>
            <a:gdLst/>
            <a:ahLst/>
            <a:cxnLst/>
            <a:rect l="l" t="t" r="r" b="b"/>
            <a:pathLst>
              <a:path w="2618104" h="1013460">
                <a:moveTo>
                  <a:pt x="0" y="1013002"/>
                </a:moveTo>
                <a:lnTo>
                  <a:pt x="2618028" y="1013040"/>
                </a:lnTo>
                <a:lnTo>
                  <a:pt x="2618041" y="38"/>
                </a:lnTo>
                <a:lnTo>
                  <a:pt x="12" y="0"/>
                </a:lnTo>
                <a:lnTo>
                  <a:pt x="0" y="1013002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29823" y="1315897"/>
            <a:ext cx="3397232" cy="5160564"/>
          </a:xfrm>
          <a:prstGeom prst="roundRect">
            <a:avLst>
              <a:gd name="adj" fmla="val 631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Общегосударственные вопросы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Национальная безопасность 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и правоохранительная деятельность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Национальная экономика</a:t>
            </a:r>
          </a:p>
          <a:p>
            <a:pPr algn="ctr"/>
            <a:endParaRPr lang="ru-RU" sz="9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Жилищно-коммунальное хозяйство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Образование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Культура, кинематография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Социальная политика</a:t>
            </a: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Физическая культура и спорт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Обслуживание муниципального 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долга</a:t>
            </a:r>
          </a:p>
          <a:p>
            <a:pPr algn="ctr"/>
            <a:endParaRPr lang="ru-RU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5796" y="3481219"/>
            <a:ext cx="917977" cy="8054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2020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(оценка)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7668345" y="3292970"/>
            <a:ext cx="1180463" cy="1119773"/>
          </a:xfrm>
          <a:prstGeom prst="ellipse">
            <a:avLst/>
          </a:prstGeom>
          <a:solidFill>
            <a:schemeClr val="bg1"/>
          </a:solidFill>
          <a:ln>
            <a:solidFill>
              <a:srgbClr val="AD6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812360" y="3485042"/>
            <a:ext cx="864096" cy="744340"/>
          </a:xfrm>
          <a:prstGeom prst="ellipse">
            <a:avLst/>
          </a:prstGeom>
          <a:solidFill>
            <a:srgbClr val="AD6580"/>
          </a:solidFill>
          <a:ln>
            <a:solidFill>
              <a:srgbClr val="AD65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2021</a:t>
            </a:r>
            <a:endParaRPr lang="ru-RU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7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(проект)</a:t>
            </a:r>
            <a:endParaRPr lang="ru-RU" sz="7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26562" y="3711599"/>
            <a:ext cx="169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3550,2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6200000">
            <a:off x="5969503" y="3640978"/>
            <a:ext cx="169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3589,1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5311" y="1353239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199,3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00869" y="1991046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19,6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615312" y="2596866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784,9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30283" y="3142703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185,5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51736" y="3695469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1447,9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669556" y="4205546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60,1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615311" y="4789224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816,5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54584" y="5342044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54,1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630283" y="5913296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AD6580"/>
                </a:solidFill>
                <a:latin typeface="Century Gothic" panose="020B0502020202020204" pitchFamily="34" charset="0"/>
              </a:rPr>
              <a:t>21,2</a:t>
            </a:r>
            <a:endParaRPr lang="ru-RU" sz="1100" b="1" dirty="0">
              <a:solidFill>
                <a:srgbClr val="AD65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87889" y="1355776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212,8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29822" y="202628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18,9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858948" y="2596866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717,6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811961" y="3157496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292,1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917670" y="3711433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1282,0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882277" y="4251140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60,6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01584" y="4789224"/>
            <a:ext cx="5389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892,1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97536" y="5363800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60,2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898826" y="5913296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13,9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/>
          <p:cNvSpPr/>
          <p:nvPr>
            <p:custDataLst>
              <p:tags r:id="rId3"/>
            </p:custDataLst>
          </p:nvPr>
        </p:nvSpPr>
        <p:spPr>
          <a:xfrm>
            <a:off x="5530703" y="2295774"/>
            <a:ext cx="558359" cy="2261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+3,7%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Прямоугольник 110"/>
          <p:cNvSpPr/>
          <p:nvPr>
            <p:custDataLst>
              <p:tags r:id="rId4"/>
            </p:custDataLst>
          </p:nvPr>
        </p:nvSpPr>
        <p:spPr>
          <a:xfrm>
            <a:off x="5519342" y="1637466"/>
            <a:ext cx="569720" cy="2229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-6,3%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Прямоугольник 111"/>
          <p:cNvSpPr/>
          <p:nvPr>
            <p:custDataLst>
              <p:tags r:id="rId5"/>
            </p:custDataLst>
          </p:nvPr>
        </p:nvSpPr>
        <p:spPr>
          <a:xfrm>
            <a:off x="5530703" y="2879080"/>
            <a:ext cx="558359" cy="220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+9,4%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Прямоугольник 112"/>
          <p:cNvSpPr/>
          <p:nvPr>
            <p:custDataLst>
              <p:tags r:id="rId6"/>
            </p:custDataLst>
          </p:nvPr>
        </p:nvSpPr>
        <p:spPr>
          <a:xfrm>
            <a:off x="5517661" y="3413612"/>
            <a:ext cx="571401" cy="239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-36,5%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Прямоугольник 113"/>
          <p:cNvSpPr/>
          <p:nvPr>
            <p:custDataLst>
              <p:tags r:id="rId7"/>
            </p:custDataLst>
          </p:nvPr>
        </p:nvSpPr>
        <p:spPr>
          <a:xfrm>
            <a:off x="5524181" y="3952408"/>
            <a:ext cx="558359" cy="220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+12,9%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Прямоугольник 114"/>
          <p:cNvSpPr/>
          <p:nvPr>
            <p:custDataLst>
              <p:tags r:id="rId8"/>
            </p:custDataLst>
          </p:nvPr>
        </p:nvSpPr>
        <p:spPr>
          <a:xfrm>
            <a:off x="5517661" y="4472970"/>
            <a:ext cx="571401" cy="239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-0,8%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9"/>
            </p:custDataLst>
          </p:nvPr>
        </p:nvSpPr>
        <p:spPr>
          <a:xfrm>
            <a:off x="5511139" y="5022062"/>
            <a:ext cx="571401" cy="239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-8,5%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Прямоугольник 116"/>
          <p:cNvSpPr/>
          <p:nvPr>
            <p:custDataLst>
              <p:tags r:id="rId10"/>
            </p:custDataLst>
          </p:nvPr>
        </p:nvSpPr>
        <p:spPr>
          <a:xfrm>
            <a:off x="5505561" y="5590814"/>
            <a:ext cx="571401" cy="239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-10,1%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Прямоугольник 117"/>
          <p:cNvSpPr/>
          <p:nvPr>
            <p:custDataLst>
              <p:tags r:id="rId11"/>
            </p:custDataLst>
          </p:nvPr>
        </p:nvSpPr>
        <p:spPr>
          <a:xfrm>
            <a:off x="5522645" y="6155860"/>
            <a:ext cx="558359" cy="2261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+52,5%</a:t>
            </a:r>
            <a:endParaRPr lang="ru-RU" sz="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126188" y="5623148"/>
            <a:ext cx="17281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9838" y="6437296"/>
            <a:ext cx="2133600" cy="365125"/>
          </a:xfrm>
        </p:spPr>
        <p:txBody>
          <a:bodyPr/>
          <a:lstStyle/>
          <a:p>
            <a:pPr>
              <a:defRPr/>
            </a:pPr>
            <a:fld id="{3FAEF75E-59B5-46F9-AED9-8B3BB81C06F4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7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8359" y="374103"/>
            <a:ext cx="916873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Национальные проекты в 2021 году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03294" y="789070"/>
            <a:ext cx="1686689" cy="369310"/>
          </a:xfrm>
          <a:prstGeom prst="rect">
            <a:avLst/>
          </a:prstGeom>
          <a:noFill/>
        </p:spPr>
        <p:txBody>
          <a:bodyPr wrap="square" lIns="91420" tIns="45709" rIns="91420" bIns="45709">
            <a:spAutoFit/>
          </a:bodyPr>
          <a:lstStyle/>
          <a:p>
            <a:pPr algn="r"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ea typeface="Tahoma" pitchFamily="34" charset="0"/>
                <a:cs typeface="Tahoma" pitchFamily="34" charset="0"/>
              </a:rPr>
              <a:t>тыс. рублей</a:t>
            </a:r>
            <a:endParaRPr lang="ru-RU" i="1" dirty="0">
              <a:ln>
                <a:solidFill>
                  <a:schemeClr val="tx1"/>
                </a:solidFill>
              </a:ln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816128" y="5294441"/>
            <a:ext cx="551192" cy="6767"/>
          </a:xfrm>
          <a:prstGeom prst="line">
            <a:avLst/>
          </a:prstGeom>
          <a:ln w="82550" cap="rnd">
            <a:solidFill>
              <a:srgbClr val="EEBB2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3995936" y="3689110"/>
            <a:ext cx="351995" cy="2"/>
          </a:xfrm>
          <a:prstGeom prst="line">
            <a:avLst/>
          </a:prstGeom>
          <a:ln w="82550" cap="rnd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58316"/>
              </p:ext>
            </p:extLst>
          </p:nvPr>
        </p:nvGraphicFramePr>
        <p:xfrm>
          <a:off x="3369987" y="1916832"/>
          <a:ext cx="5519994" cy="436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99"/>
                <a:gridCol w="2566499"/>
                <a:gridCol w="122309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Человеческий капитал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ru-RU" sz="1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ru-RU" sz="14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«Демография»</a:t>
                      </a:r>
                    </a:p>
                    <a:p>
                      <a:pPr algn="l"/>
                      <a:endParaRPr lang="ru-RU" sz="1400" b="1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ru-RU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334474,19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242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Комфортная среда для жизни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«Безопасные и качественные автомобильные дороги»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entury Gothic" panose="020B0502020202020204" pitchFamily="34" charset="0"/>
                        </a:rPr>
                        <a:t>301893,34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73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entury Gothic" panose="020B0502020202020204" pitchFamily="34" charset="0"/>
                        </a:rPr>
                        <a:t>«Жилье и городская среда»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anose="020B0502020202020204" pitchFamily="34" charset="0"/>
                        </a:rPr>
                        <a:t>66000,00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1137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entury Gothic" panose="020B0502020202020204" pitchFamily="34" charset="0"/>
                        </a:rPr>
                        <a:t>Экономический</a:t>
                      </a:r>
                      <a:r>
                        <a:rPr lang="ru-RU" sz="1200" b="1" baseline="0" dirty="0" smtClean="0">
                          <a:latin typeface="Century Gothic" panose="020B0502020202020204" pitchFamily="34" charset="0"/>
                        </a:rPr>
                        <a:t> рост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entury Gothic" panose="020B0502020202020204" pitchFamily="34" charset="0"/>
                        </a:rPr>
                        <a:t>«Малое и среднее предпринимательство и поддержка индивидуальной предпринимательской инициативы»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9579,58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6E6"/>
                    </a:solidFill>
                  </a:tcPr>
                </a:tc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3635896" y="2464889"/>
            <a:ext cx="1296000" cy="36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334474,19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33067" y="3783030"/>
            <a:ext cx="1296000" cy="3600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367893,34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89575" y="5483228"/>
            <a:ext cx="1296000" cy="360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9579,58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2397" y="1396377"/>
            <a:ext cx="816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2021 год </a:t>
            </a:r>
          </a:p>
          <a:p>
            <a:r>
              <a:rPr lang="ru-RU" sz="1100" b="1" dirty="0" smtClean="0">
                <a:latin typeface="Century Gothic" panose="020B0502020202020204" pitchFamily="34" charset="0"/>
              </a:rPr>
              <a:t>(проект)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6840" y="1362619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Национальные проекты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29841878"/>
              </p:ext>
            </p:extLst>
          </p:nvPr>
        </p:nvGraphicFramePr>
        <p:xfrm>
          <a:off x="395234" y="1772285"/>
          <a:ext cx="6048672" cy="489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77280" y="3523559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711947,11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1228556" y="1562674"/>
            <a:ext cx="872509" cy="8515"/>
          </a:xfrm>
          <a:prstGeom prst="line">
            <a:avLst/>
          </a:prstGeom>
          <a:ln w="82550" cap="rnd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101065" y="1577531"/>
            <a:ext cx="3482" cy="298191"/>
          </a:xfrm>
          <a:prstGeom prst="line">
            <a:avLst/>
          </a:prstGeom>
          <a:ln w="82550" cap="rnd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>
            <p:custDataLst>
              <p:tags r:id="rId2"/>
            </p:custDataLst>
          </p:nvPr>
        </p:nvSpPr>
        <p:spPr>
          <a:xfrm>
            <a:off x="122595" y="1324205"/>
            <a:ext cx="1105960" cy="49396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54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16614,08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35705" y="1408893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Century Gothic" panose="020B0502020202020204" pitchFamily="34" charset="0"/>
              </a:rPr>
              <a:t>Средства </a:t>
            </a:r>
          </a:p>
          <a:p>
            <a:r>
              <a:rPr lang="ru-RU" sz="1100" b="1" dirty="0" smtClean="0">
                <a:latin typeface="Century Gothic" panose="020B0502020202020204" pitchFamily="34" charset="0"/>
              </a:rPr>
              <a:t>бюджета города</a:t>
            </a:r>
            <a:endParaRPr lang="ru-RU" sz="1100" b="1" dirty="0">
              <a:latin typeface="Century Gothic" panose="020B0502020202020204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1178971" y="4869182"/>
            <a:ext cx="0" cy="1558523"/>
          </a:xfrm>
          <a:prstGeom prst="line">
            <a:avLst/>
          </a:prstGeom>
          <a:ln w="82550" cap="rnd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6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>
            <p:custDataLst>
              <p:tags r:id="rId3"/>
            </p:custDataLst>
          </p:nvPr>
        </p:nvSpPr>
        <p:spPr>
          <a:xfrm>
            <a:off x="6609673" y="4137327"/>
            <a:ext cx="1754070" cy="754694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600000" lon="20039998" rev="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4"/>
            </p:custDataLst>
          </p:nvPr>
        </p:nvSpPr>
        <p:spPr>
          <a:xfrm>
            <a:off x="5528647" y="4288266"/>
            <a:ext cx="1754070" cy="754694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597694" lon="20344603" rev="52827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01F4732-32EE-4C7F-AC1F-76C1CDFF52B7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8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306388"/>
            <a:ext cx="9144000" cy="530225"/>
          </a:xfrm>
        </p:spPr>
        <p:txBody>
          <a:bodyPr>
            <a:noAutofit/>
          </a:bodyPr>
          <a:lstStyle/>
          <a:p>
            <a:r>
              <a:rPr lang="ru-RU" altLang="ru-RU" sz="28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ea typeface="+mn-ea"/>
                <a:cs typeface="Times New Roman" pitchFamily="18" charset="0"/>
              </a:rPr>
              <a:t>Губернаторская программа поддержки  местных  инициатив</a:t>
            </a:r>
            <a:endParaRPr lang="ru-RU" altLang="ru-RU" sz="2800" dirty="0">
              <a:ln w="3175" cmpd="sng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>
            <p:custDataLst>
              <p:tags r:id="rId6"/>
            </p:custDataLst>
          </p:nvPr>
        </p:nvSpPr>
        <p:spPr>
          <a:xfrm>
            <a:off x="4377432" y="4398807"/>
            <a:ext cx="1754070" cy="754694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280758" lon="20940717" rev="129048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Рисунок 30" descr="Безымянный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33534" y="888916"/>
            <a:ext cx="1637116" cy="14518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9335" y="5701881"/>
            <a:ext cx="204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Средства бюджета города, млн. рублей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6454" y="5793363"/>
            <a:ext cx="23652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/>
              <a:t>Средства физ. и юр. лиц, млн. рублей</a:t>
            </a:r>
            <a:endParaRPr lang="ru-RU" sz="1600" b="1" dirty="0"/>
          </a:p>
        </p:txBody>
      </p:sp>
      <p:sp>
        <p:nvSpPr>
          <p:cNvPr id="39" name="Овал 38"/>
          <p:cNvSpPr/>
          <p:nvPr/>
        </p:nvSpPr>
        <p:spPr bwMode="auto">
          <a:xfrm>
            <a:off x="3275682" y="5814227"/>
            <a:ext cx="360080" cy="36008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667786" y="5782488"/>
            <a:ext cx="360040" cy="360080"/>
          </a:xfrm>
          <a:prstGeom prst="ellipse">
            <a:avLst/>
          </a:prstGeom>
          <a:solidFill>
            <a:srgbClr val="3F81D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879" y="4858294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</a:t>
            </a:r>
            <a:r>
              <a:rPr lang="ru-RU" b="1" dirty="0" smtClean="0"/>
              <a:t>9 год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93397" y="4858294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2020 год</a:t>
            </a:r>
            <a:endParaRPr lang="ru-RU" b="1" dirty="0"/>
          </a:p>
        </p:txBody>
      </p:sp>
      <p:sp>
        <p:nvSpPr>
          <p:cNvPr id="42" name="Овал 41"/>
          <p:cNvSpPr/>
          <p:nvPr/>
        </p:nvSpPr>
        <p:spPr bwMode="auto">
          <a:xfrm>
            <a:off x="6249593" y="5851527"/>
            <a:ext cx="360080" cy="36008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0398" y="5814227"/>
            <a:ext cx="23652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/>
              <a:t>Субсидия из краевого бюджета, млн. рублей</a:t>
            </a:r>
            <a:endParaRPr lang="ru-RU" sz="1600" b="1" dirty="0"/>
          </a:p>
        </p:txBody>
      </p:sp>
      <p:graphicFrame>
        <p:nvGraphicFramePr>
          <p:cNvPr id="45" name="Диаграмма 44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52830372"/>
              </p:ext>
            </p:extLst>
          </p:nvPr>
        </p:nvGraphicFramePr>
        <p:xfrm>
          <a:off x="579466" y="2489866"/>
          <a:ext cx="3547886" cy="313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2627784" y="1312083"/>
            <a:ext cx="446449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Участие в конкурсном отборе 2021 года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5884634" y="1827952"/>
            <a:ext cx="963769" cy="795796"/>
            <a:chOff x="2326599" y="1787934"/>
            <a:chExt cx="1080120" cy="1027836"/>
          </a:xfrm>
        </p:grpSpPr>
        <p:pic>
          <p:nvPicPr>
            <p:cNvPr id="49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26599" y="2290899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02663" y="2291990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14631" y="1787934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27" name="Диаграмма 26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16276527"/>
              </p:ext>
            </p:extLst>
          </p:nvPr>
        </p:nvGraphicFramePr>
        <p:xfrm>
          <a:off x="3243513" y="2448978"/>
          <a:ext cx="3395477" cy="315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71377" y="4831947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2021 год</a:t>
            </a:r>
            <a:endParaRPr lang="ru-RU" b="1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11933" y="1838536"/>
            <a:ext cx="963769" cy="795796"/>
            <a:chOff x="2326599" y="1787934"/>
            <a:chExt cx="1080120" cy="1027836"/>
          </a:xfrm>
        </p:grpSpPr>
        <p:pic>
          <p:nvPicPr>
            <p:cNvPr id="30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326599" y="2290899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902663" y="2291990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14631" y="1787934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35" name="Диаграмма 34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045853764"/>
              </p:ext>
            </p:extLst>
          </p:nvPr>
        </p:nvGraphicFramePr>
        <p:xfrm>
          <a:off x="6125492" y="2448978"/>
          <a:ext cx="3395477" cy="3158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41539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30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Прямоугольник 62"/>
          <p:cNvSpPr/>
          <p:nvPr>
            <p:custDataLst>
              <p:tags r:id="rId3"/>
            </p:custDataLst>
          </p:nvPr>
        </p:nvSpPr>
        <p:spPr>
          <a:xfrm>
            <a:off x="6609673" y="4137327"/>
            <a:ext cx="1754070" cy="754694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600000" lon="20039998" rev="0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4"/>
            </p:custDataLst>
          </p:nvPr>
        </p:nvSpPr>
        <p:spPr>
          <a:xfrm>
            <a:off x="5528647" y="4288266"/>
            <a:ext cx="1754070" cy="754694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597694" lon="20344603" rev="52827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Номер слайда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01F4732-32EE-4C7F-AC1F-76C1CDFF52B7}" type="slidenum">
              <a:rPr lang="ru-RU">
                <a:ln>
                  <a:solidFill>
                    <a:schemeClr val="accent6">
                      <a:lumMod val="75000"/>
                    </a:schemeClr>
                  </a:solidFill>
                </a:ln>
                <a:latin typeface="+mn-lt"/>
              </a:rPr>
              <a:pPr>
                <a:defRPr/>
              </a:pPr>
              <a:t>9</a:t>
            </a:fld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latin typeface="+mn-lt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  <p:custDataLst>
              <p:tags r:id="rId5"/>
            </p:custDataLst>
          </p:nvPr>
        </p:nvSpPr>
        <p:spPr>
          <a:xfrm>
            <a:off x="0" y="404664"/>
            <a:ext cx="9144000" cy="53022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Программная структура расходов </a:t>
            </a:r>
            <a:r>
              <a:rPr lang="ru-RU" sz="2400" b="1" dirty="0" smtClean="0">
                <a:latin typeface="Century Gothic" panose="020B0502020202020204" pitchFamily="34" charset="0"/>
              </a:rPr>
              <a:t/>
            </a:r>
            <a:br>
              <a:rPr lang="ru-RU" sz="2400" b="1" dirty="0" smtClean="0">
                <a:latin typeface="Century Gothic" panose="020B0502020202020204" pitchFamily="34" charset="0"/>
              </a:rPr>
            </a:br>
            <a:r>
              <a:rPr lang="ru-RU" sz="2400" b="1" dirty="0" smtClean="0">
                <a:latin typeface="Century Gothic" panose="020B0502020202020204" pitchFamily="34" charset="0"/>
              </a:rPr>
              <a:t>бюджета </a:t>
            </a:r>
            <a:r>
              <a:rPr lang="ru-RU" sz="2400" b="1" dirty="0">
                <a:latin typeface="Century Gothic" panose="020B0502020202020204" pitchFamily="34" charset="0"/>
              </a:rPr>
              <a:t>города </a:t>
            </a:r>
            <a:r>
              <a:rPr lang="ru-RU" sz="2400" b="1" dirty="0" smtClean="0">
                <a:latin typeface="Century Gothic" panose="020B0502020202020204" pitchFamily="34" charset="0"/>
              </a:rPr>
              <a:t>на 2021 год</a:t>
            </a:r>
            <a:endParaRPr lang="ru-RU" sz="2400" b="1" dirty="0">
              <a:latin typeface="Century Gothic" panose="020B0502020202020204" pitchFamily="34" charset="0"/>
            </a:endParaRPr>
          </a:p>
        </p:txBody>
      </p:sp>
      <p:sp>
        <p:nvSpPr>
          <p:cNvPr id="68" name="Прямоугольник 67"/>
          <p:cNvSpPr/>
          <p:nvPr>
            <p:custDataLst>
              <p:tags r:id="rId6"/>
            </p:custDataLst>
          </p:nvPr>
        </p:nvSpPr>
        <p:spPr>
          <a:xfrm>
            <a:off x="4377432" y="4398807"/>
            <a:ext cx="1754070" cy="754694"/>
          </a:xfrm>
          <a:prstGeom prst="rect">
            <a:avLst/>
          </a:prstGeom>
          <a:noFill/>
          <a:ln>
            <a:noFill/>
          </a:ln>
          <a:scene3d>
            <a:camera prst="isometricOffAxis1Right">
              <a:rot lat="280758" lon="20940717" rev="129048"/>
            </a:camera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695358" y="2039149"/>
            <a:ext cx="2006058" cy="69834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3348,7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млн. рублей</a:t>
            </a:r>
          </a:p>
        </p:txBody>
      </p:sp>
      <p:sp>
        <p:nvSpPr>
          <p:cNvPr id="43" name="Скругленный прямоугольник 4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2396210" y="1358015"/>
            <a:ext cx="4870957" cy="28536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10 муниципальных программ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36231" y="1962500"/>
            <a:ext cx="6471680" cy="4695094"/>
            <a:chOff x="3311047" y="2814689"/>
            <a:chExt cx="5259048" cy="1758743"/>
          </a:xfrm>
          <a:solidFill>
            <a:schemeClr val="accent6">
              <a:lumMod val="75000"/>
            </a:schemeClr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802512" y="3799922"/>
              <a:ext cx="1260704" cy="552944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rgbClr val="AD6580"/>
            </a:solidFill>
            <a:ln>
              <a:noFill/>
            </a:ln>
          </p:spPr>
          <p:txBody>
            <a:bodyPr vert="horz" wrap="square" lIns="16274" tIns="8138" rIns="16274" bIns="8138" numCol="1" anchor="t" anchorCtr="0" compatLnSpc="1">
              <a:prstTxWarp prst="textNoShape">
                <a:avLst/>
              </a:prstTxWarp>
            </a:bodyPr>
            <a:lstStyle/>
            <a:p>
              <a:endParaRPr lang="en-US" sz="569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6882914" y="4097406"/>
              <a:ext cx="1069137" cy="476026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6274" tIns="8138" rIns="16274" bIns="8138" numCol="1" anchor="t" anchorCtr="0" compatLnSpc="1">
              <a:prstTxWarp prst="textNoShape">
                <a:avLst/>
              </a:prstTxWarp>
            </a:bodyPr>
            <a:lstStyle/>
            <a:p>
              <a:endParaRPr lang="en-US" sz="569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3311047" y="3099639"/>
              <a:ext cx="1914504" cy="890424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6274" tIns="8138" rIns="16274" bIns="8138" numCol="1" anchor="t" anchorCtr="0" compatLnSpc="1">
              <a:prstTxWarp prst="textNoShape">
                <a:avLst/>
              </a:prstTxWarp>
            </a:bodyPr>
            <a:lstStyle/>
            <a:p>
              <a:endParaRPr lang="en-US" sz="569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504951" y="3813601"/>
              <a:ext cx="1342301" cy="592530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6274" tIns="8138" rIns="16274" bIns="8138" numCol="1" anchor="t" anchorCtr="0" compatLnSpc="1">
              <a:prstTxWarp prst="textNoShape">
                <a:avLst/>
              </a:prstTxWarp>
            </a:bodyPr>
            <a:lstStyle/>
            <a:p>
              <a:endParaRPr lang="en-US" sz="569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6786892" y="3326859"/>
              <a:ext cx="1783203" cy="777881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6274" tIns="8138" rIns="16274" bIns="8138" numCol="1" anchor="t" anchorCtr="0" compatLnSpc="1">
              <a:prstTxWarp prst="textNoShape">
                <a:avLst/>
              </a:prstTxWarp>
            </a:bodyPr>
            <a:lstStyle/>
            <a:p>
              <a:endParaRPr lang="en-US" sz="569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5057787" y="2814689"/>
              <a:ext cx="2074777" cy="985233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6274" tIns="8138" rIns="16274" bIns="8138" numCol="1" anchor="t" anchorCtr="0" compatLnSpc="1">
              <a:prstTxWarp prst="textNoShape">
                <a:avLst/>
              </a:prstTxWarp>
            </a:bodyPr>
            <a:lstStyle/>
            <a:p>
              <a:endParaRPr lang="en-US" sz="569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183628" y="4389117"/>
            <a:ext cx="1441619" cy="1361981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6274" tIns="8138" rIns="16274" bIns="8138" numCol="1" anchor="t" anchorCtr="0" compatLnSpc="1">
            <a:prstTxWarp prst="textNoShape">
              <a:avLst/>
            </a:prstTxWarp>
          </a:bodyPr>
          <a:lstStyle/>
          <a:p>
            <a:endParaRPr lang="en-US" sz="569" dirty="0">
              <a:solidFill>
                <a:prstClr val="black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2295764" y="5128164"/>
            <a:ext cx="1484148" cy="1425694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6274" tIns="8138" rIns="16274" bIns="8138" numCol="1" anchor="t" anchorCtr="0" compatLnSpc="1">
            <a:prstTxWarp prst="textNoShape">
              <a:avLst/>
            </a:prstTxWarp>
          </a:bodyPr>
          <a:lstStyle/>
          <a:p>
            <a:endParaRPr lang="en-US" sz="569" dirty="0">
              <a:solidFill>
                <a:prstClr val="black"/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3209793" y="1668942"/>
            <a:ext cx="1396462" cy="1287037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6274" tIns="8138" rIns="16274" bIns="8138" numCol="1" anchor="t" anchorCtr="0" compatLnSpc="1">
            <a:prstTxWarp prst="textNoShape">
              <a:avLst/>
            </a:prstTxWarp>
          </a:bodyPr>
          <a:lstStyle/>
          <a:p>
            <a:endParaRPr lang="en-US" sz="569" dirty="0">
              <a:solidFill>
                <a:prstClr val="black"/>
              </a:solidFill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6753575" y="1843782"/>
            <a:ext cx="1610167" cy="1528335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6274" tIns="8138" rIns="16274" bIns="8138" numCol="1" anchor="t" anchorCtr="0" compatLnSpc="1">
            <a:prstTxWarp prst="textNoShape">
              <a:avLst/>
            </a:prstTxWarp>
          </a:bodyPr>
          <a:lstStyle/>
          <a:p>
            <a:endParaRPr lang="en-US" sz="569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20327" y="3012098"/>
            <a:ext cx="16129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atin typeface="Century Gothic" panose="020B0502020202020204" pitchFamily="34" charset="0"/>
              </a:rPr>
              <a:t>Образование</a:t>
            </a:r>
          </a:p>
          <a:p>
            <a:pPr lvl="0" algn="ctr"/>
            <a:r>
              <a:rPr lang="ru-RU" sz="1600" dirty="0" smtClean="0">
                <a:latin typeface="Century Gothic" panose="020B0502020202020204" pitchFamily="34" charset="0"/>
              </a:rPr>
              <a:t>1430,7 </a:t>
            </a:r>
          </a:p>
          <a:p>
            <a:pPr lvl="0" algn="ctr"/>
            <a:r>
              <a:rPr lang="ru-RU" sz="1600" dirty="0" smtClean="0">
                <a:latin typeface="Century Gothic" panose="020B0502020202020204" pitchFamily="34" charset="0"/>
              </a:rPr>
              <a:t>млн. руб.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0535" y="3372117"/>
            <a:ext cx="134363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latin typeface="Century Gothic" panose="020B0502020202020204" pitchFamily="34" charset="0"/>
              </a:rPr>
              <a:t>Социальная </a:t>
            </a:r>
            <a:endParaRPr lang="en-US" sz="14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1400" b="1" dirty="0" smtClean="0">
                <a:latin typeface="Century Gothic" panose="020B0502020202020204" pitchFamily="34" charset="0"/>
              </a:rPr>
              <a:t>поддержка </a:t>
            </a:r>
            <a:endParaRPr lang="en-US" sz="14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1400" b="1" dirty="0" smtClean="0">
                <a:latin typeface="Century Gothic" panose="020B0502020202020204" pitchFamily="34" charset="0"/>
              </a:rPr>
              <a:t>граждан</a:t>
            </a:r>
          </a:p>
          <a:p>
            <a:pPr lvl="0" algn="ctr"/>
            <a:r>
              <a:rPr lang="ru-RU" sz="1400" dirty="0" smtClean="0">
                <a:latin typeface="Century Gothic" panose="020B0502020202020204" pitchFamily="34" charset="0"/>
              </a:rPr>
              <a:t>789,6 </a:t>
            </a:r>
          </a:p>
          <a:p>
            <a:pPr lvl="0" algn="ctr"/>
            <a:r>
              <a:rPr lang="ru-RU" sz="1400" dirty="0" smtClean="0">
                <a:latin typeface="Century Gothic" panose="020B0502020202020204" pitchFamily="34" charset="0"/>
              </a:rPr>
              <a:t>млн. руб.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1463" y="3868540"/>
            <a:ext cx="14015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>
                <a:latin typeface="Century Gothic" panose="020B0502020202020204" pitchFamily="34" charset="0"/>
              </a:rPr>
              <a:t>Развитие </a:t>
            </a:r>
            <a:endParaRPr lang="en-US" sz="11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1100" b="1" dirty="0" smtClean="0">
                <a:latin typeface="Century Gothic" panose="020B0502020202020204" pitchFamily="34" charset="0"/>
              </a:rPr>
              <a:t>жилищно-коммунального </a:t>
            </a:r>
            <a:endParaRPr lang="en-US" sz="11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1100" b="1" dirty="0" smtClean="0">
                <a:latin typeface="Century Gothic" panose="020B0502020202020204" pitchFamily="34" charset="0"/>
              </a:rPr>
              <a:t>хозяйства</a:t>
            </a:r>
          </a:p>
          <a:p>
            <a:pPr lvl="0" algn="ctr"/>
            <a:r>
              <a:rPr lang="ru-RU" sz="1100" dirty="0" smtClean="0">
                <a:latin typeface="Century Gothic" panose="020B0502020202020204" pitchFamily="34" charset="0"/>
              </a:rPr>
              <a:t>596,2 </a:t>
            </a:r>
          </a:p>
          <a:p>
            <a:pPr lvl="0" algn="ctr"/>
            <a:r>
              <a:rPr lang="ru-RU" sz="1100" dirty="0" smtClean="0">
                <a:latin typeface="Century Gothic" panose="020B0502020202020204" pitchFamily="34" charset="0"/>
              </a:rPr>
              <a:t>млн. руб.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0541" y="5009237"/>
            <a:ext cx="168790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080"/>
              </a:lnSpc>
            </a:pPr>
            <a:r>
              <a:rPr lang="ru-RU" sz="900" b="1" dirty="0">
                <a:latin typeface="Century Gothic" panose="020B0502020202020204" pitchFamily="34" charset="0"/>
              </a:rPr>
              <a:t>Безопасные и </a:t>
            </a:r>
            <a:endParaRPr lang="en-US" sz="900" b="1" dirty="0" smtClean="0">
              <a:latin typeface="Century Gothic" panose="020B0502020202020204" pitchFamily="34" charset="0"/>
            </a:endParaRPr>
          </a:p>
          <a:p>
            <a:pPr lvl="0" algn="ctr">
              <a:lnSpc>
                <a:spcPts val="1080"/>
              </a:lnSpc>
            </a:pPr>
            <a:r>
              <a:rPr lang="ru-RU" sz="900" b="1" dirty="0" smtClean="0">
                <a:latin typeface="Century Gothic" panose="020B0502020202020204" pitchFamily="34" charset="0"/>
              </a:rPr>
              <a:t>качественные </a:t>
            </a:r>
            <a:endParaRPr lang="en-US" sz="900" b="1" dirty="0" smtClean="0">
              <a:latin typeface="Century Gothic" panose="020B0502020202020204" pitchFamily="34" charset="0"/>
            </a:endParaRPr>
          </a:p>
          <a:p>
            <a:pPr lvl="0" algn="ctr">
              <a:lnSpc>
                <a:spcPts val="1080"/>
              </a:lnSpc>
            </a:pPr>
            <a:r>
              <a:rPr lang="ru-RU" sz="900" b="1" dirty="0" smtClean="0">
                <a:latin typeface="Century Gothic" panose="020B0502020202020204" pitchFamily="34" charset="0"/>
              </a:rPr>
              <a:t>автомобильные </a:t>
            </a:r>
            <a:endParaRPr lang="en-US" sz="900" b="1" dirty="0" smtClean="0">
              <a:latin typeface="Century Gothic" panose="020B0502020202020204" pitchFamily="34" charset="0"/>
            </a:endParaRPr>
          </a:p>
          <a:p>
            <a:pPr lvl="0" algn="ctr">
              <a:lnSpc>
                <a:spcPts val="1080"/>
              </a:lnSpc>
            </a:pPr>
            <a:r>
              <a:rPr lang="ru-RU" sz="900" b="1" dirty="0" smtClean="0">
                <a:latin typeface="Century Gothic" panose="020B0502020202020204" pitchFamily="34" charset="0"/>
              </a:rPr>
              <a:t>дороги </a:t>
            </a:r>
          </a:p>
          <a:p>
            <a:pPr lvl="0" algn="ctr">
              <a:lnSpc>
                <a:spcPts val="1080"/>
              </a:lnSpc>
            </a:pPr>
            <a:r>
              <a:rPr lang="ru-RU" sz="900" dirty="0" smtClean="0">
                <a:latin typeface="Century Gothic" panose="020B0502020202020204" pitchFamily="34" charset="0"/>
              </a:rPr>
              <a:t>304,0 </a:t>
            </a:r>
          </a:p>
          <a:p>
            <a:pPr lvl="0" algn="ctr">
              <a:lnSpc>
                <a:spcPts val="1080"/>
              </a:lnSpc>
            </a:pPr>
            <a:r>
              <a:rPr lang="ru-RU" sz="900" dirty="0" smtClean="0">
                <a:latin typeface="Century Gothic" panose="020B0502020202020204" pitchFamily="34" charset="0"/>
              </a:rPr>
              <a:t>млн. руб.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8278" y="5014203"/>
            <a:ext cx="906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200" b="1" dirty="0" smtClean="0">
                <a:latin typeface="Century Gothic" panose="020B0502020202020204" pitchFamily="34" charset="0"/>
              </a:rPr>
              <a:t>Культура</a:t>
            </a:r>
          </a:p>
          <a:p>
            <a:pPr lvl="0" algn="ctr"/>
            <a:r>
              <a:rPr lang="ru-RU" sz="1200" dirty="0" smtClean="0">
                <a:latin typeface="Century Gothic" panose="020B0502020202020204" pitchFamily="34" charset="0"/>
              </a:rPr>
              <a:t>92,1 </a:t>
            </a:r>
          </a:p>
          <a:p>
            <a:pPr lvl="0" algn="ctr"/>
            <a:r>
              <a:rPr lang="ru-RU" sz="1200" dirty="0" smtClean="0">
                <a:latin typeface="Century Gothic" panose="020B0502020202020204" pitchFamily="34" charset="0"/>
              </a:rPr>
              <a:t>млн. руб.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6562" y="2174233"/>
            <a:ext cx="1397838" cy="95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>
                <a:latin typeface="Century Gothic" panose="020B0502020202020204" pitchFamily="34" charset="0"/>
              </a:rPr>
              <a:t>Развитие </a:t>
            </a:r>
            <a:endParaRPr lang="en-US" sz="9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900" b="1" dirty="0" smtClean="0">
                <a:latin typeface="Century Gothic" panose="020B0502020202020204" pitchFamily="34" charset="0"/>
              </a:rPr>
              <a:t>физической </a:t>
            </a:r>
            <a:endParaRPr lang="en-US" sz="9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900" b="1" dirty="0">
                <a:latin typeface="Century Gothic" panose="020B0502020202020204" pitchFamily="34" charset="0"/>
              </a:rPr>
              <a:t>к</a:t>
            </a:r>
            <a:r>
              <a:rPr lang="ru-RU" sz="900" b="1" dirty="0" smtClean="0">
                <a:latin typeface="Century Gothic" panose="020B0502020202020204" pitchFamily="34" charset="0"/>
              </a:rPr>
              <a:t>ультуры</a:t>
            </a:r>
            <a:endParaRPr lang="en-US" sz="9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900" b="1" dirty="0" smtClean="0">
                <a:latin typeface="Century Gothic" panose="020B0502020202020204" pitchFamily="34" charset="0"/>
              </a:rPr>
              <a:t> </a:t>
            </a:r>
            <a:r>
              <a:rPr lang="ru-RU" sz="900" b="1" dirty="0">
                <a:latin typeface="Century Gothic" panose="020B0502020202020204" pitchFamily="34" charset="0"/>
              </a:rPr>
              <a:t>и </a:t>
            </a:r>
            <a:r>
              <a:rPr lang="ru-RU" sz="900" b="1" dirty="0" smtClean="0">
                <a:latin typeface="Century Gothic" panose="020B0502020202020204" pitchFamily="34" charset="0"/>
              </a:rPr>
              <a:t>спорта</a:t>
            </a:r>
          </a:p>
          <a:p>
            <a:pPr lvl="0" algn="ctr"/>
            <a:r>
              <a:rPr lang="ru-RU" sz="900" dirty="0" smtClean="0">
                <a:latin typeface="Century Gothic" panose="020B0502020202020204" pitchFamily="34" charset="0"/>
              </a:rPr>
              <a:t>58,0</a:t>
            </a:r>
          </a:p>
          <a:p>
            <a:pPr lvl="0" algn="ctr"/>
            <a:r>
              <a:rPr lang="ru-RU" sz="900" dirty="0" smtClean="0">
                <a:latin typeface="Century Gothic" panose="020B0502020202020204" pitchFamily="34" charset="0"/>
              </a:rPr>
              <a:t>млн. руб.</a:t>
            </a:r>
            <a:endParaRPr lang="ru-RU" sz="9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9712" y="4800709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" b="1" dirty="0">
                <a:latin typeface="Century Gothic" panose="020B0502020202020204" pitchFamily="34" charset="0"/>
              </a:rPr>
              <a:t>Развитие </a:t>
            </a:r>
            <a:endParaRPr lang="ru-RU" sz="8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800" b="1" dirty="0" smtClean="0">
                <a:latin typeface="Century Gothic" panose="020B0502020202020204" pitchFamily="34" charset="0"/>
              </a:rPr>
              <a:t>муниципальной </a:t>
            </a:r>
          </a:p>
          <a:p>
            <a:pPr lvl="0" algn="ctr"/>
            <a:r>
              <a:rPr lang="ru-RU" sz="800" b="1" dirty="0" smtClean="0">
                <a:latin typeface="Century Gothic" panose="020B0502020202020204" pitchFamily="34" charset="0"/>
              </a:rPr>
              <a:t>службы</a:t>
            </a:r>
            <a:endParaRPr lang="ru-RU" sz="8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6210" y="5600250"/>
            <a:ext cx="12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b="1" dirty="0">
                <a:latin typeface="Century Gothic" panose="020B0502020202020204" pitchFamily="34" charset="0"/>
              </a:rPr>
              <a:t>Межнациональные </a:t>
            </a:r>
            <a:endParaRPr lang="ru-RU" sz="7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700" b="1" dirty="0" smtClean="0">
                <a:latin typeface="Century Gothic" panose="020B0502020202020204" pitchFamily="34" charset="0"/>
              </a:rPr>
              <a:t>отношения </a:t>
            </a:r>
            <a:r>
              <a:rPr lang="ru-RU" sz="700" b="1" dirty="0">
                <a:latin typeface="Century Gothic" panose="020B0502020202020204" pitchFamily="34" charset="0"/>
              </a:rPr>
              <a:t>и </a:t>
            </a:r>
            <a:endParaRPr lang="ru-RU" sz="7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700" b="1" dirty="0" smtClean="0">
                <a:latin typeface="Century Gothic" panose="020B0502020202020204" pitchFamily="34" charset="0"/>
              </a:rPr>
              <a:t>поддержка </a:t>
            </a:r>
          </a:p>
          <a:p>
            <a:pPr lvl="0" algn="ctr"/>
            <a:r>
              <a:rPr lang="ru-RU" sz="700" b="1" dirty="0" smtClean="0">
                <a:latin typeface="Century Gothic" panose="020B0502020202020204" pitchFamily="34" charset="0"/>
              </a:rPr>
              <a:t>казачества</a:t>
            </a:r>
            <a:endParaRPr lang="ru-RU" sz="700" b="1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56380" y="5726131"/>
            <a:ext cx="12124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b="1" dirty="0" smtClean="0">
                <a:latin typeface="Century Gothic" panose="020B0502020202020204" pitchFamily="34" charset="0"/>
              </a:rPr>
              <a:t>Формирование</a:t>
            </a:r>
          </a:p>
          <a:p>
            <a:pPr lvl="0" algn="ctr"/>
            <a:r>
              <a:rPr lang="ru-RU" sz="700" b="1" dirty="0" smtClean="0">
                <a:latin typeface="Century Gothic" panose="020B0502020202020204" pitchFamily="34" charset="0"/>
              </a:rPr>
              <a:t> </a:t>
            </a:r>
            <a:r>
              <a:rPr lang="ru-RU" sz="700" b="1" dirty="0">
                <a:latin typeface="Century Gothic" panose="020B0502020202020204" pitchFamily="34" charset="0"/>
              </a:rPr>
              <a:t>современной </a:t>
            </a:r>
            <a:endParaRPr lang="ru-RU" sz="7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700" b="1" dirty="0" smtClean="0">
                <a:latin typeface="Century Gothic" panose="020B0502020202020204" pitchFamily="34" charset="0"/>
              </a:rPr>
              <a:t>городской </a:t>
            </a:r>
            <a:r>
              <a:rPr lang="ru-RU" sz="700" b="1" dirty="0">
                <a:latin typeface="Century Gothic" panose="020B0502020202020204" pitchFamily="34" charset="0"/>
              </a:rPr>
              <a:t>среды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47865" y="2014708"/>
            <a:ext cx="1144318" cy="46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" b="1" dirty="0">
                <a:latin typeface="Century Gothic" panose="020B0502020202020204" pitchFamily="34" charset="0"/>
              </a:rPr>
              <a:t>Поддержка </a:t>
            </a:r>
            <a:endParaRPr lang="ru-RU" sz="6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600" b="1" dirty="0" smtClean="0">
                <a:latin typeface="Century Gothic" panose="020B0502020202020204" pitchFamily="34" charset="0"/>
              </a:rPr>
              <a:t>субъектов </a:t>
            </a:r>
          </a:p>
          <a:p>
            <a:pPr lvl="0" algn="ctr"/>
            <a:r>
              <a:rPr lang="ru-RU" sz="600" b="1" dirty="0" smtClean="0">
                <a:latin typeface="Century Gothic" panose="020B0502020202020204" pitchFamily="34" charset="0"/>
              </a:rPr>
              <a:t>малого и </a:t>
            </a:r>
            <a:r>
              <a:rPr lang="ru-RU" sz="600" b="1" dirty="0">
                <a:latin typeface="Century Gothic" panose="020B0502020202020204" pitchFamily="34" charset="0"/>
              </a:rPr>
              <a:t>среднего </a:t>
            </a:r>
            <a:endParaRPr lang="ru-RU" sz="600" b="1" dirty="0" smtClean="0">
              <a:latin typeface="Century Gothic" panose="020B0502020202020204" pitchFamily="34" charset="0"/>
            </a:endParaRPr>
          </a:p>
          <a:p>
            <a:pPr lvl="0" algn="ctr"/>
            <a:r>
              <a:rPr lang="ru-RU" sz="600" b="1" dirty="0" smtClean="0">
                <a:latin typeface="Century Gothic" panose="020B0502020202020204" pitchFamily="34" charset="0"/>
              </a:rPr>
              <a:t>предпринимательства</a:t>
            </a:r>
            <a:endParaRPr lang="ru-RU" sz="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qfJVaw7kaPdZOuyHOI1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NgSsR2UyJvhT5eZIzb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8z15cxFE.TM.rznaFtL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8z15cxFE.TM.rznaFtL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3vuTSfCkOCt7RTS_gqS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C3IB9SfES.j14PMlvtx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WF1a3p20GEFac5bSrx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NfQyh85Uu_fVlHqiJh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uwj6w_wUyd43otmCUB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xTDx7LvEqTpidhD2zW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VlX.ya10.KXPGxi4VK_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VlX.ya10.KXPGxi4VK_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uwj6w_wUyd43otmCUB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WF1a3p20GEFac5bSrxM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3vuTSfCkOCt7RTS_gq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tUSddf00OWGkXI3BvGY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D1OJhv2kyzZgnm1vAQa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n2aLQtJUSgy25t.VUj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ig200Q0kCtYubjdWST1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de7fDr5k6MuAAe6jnq8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XeJy06.k.8VUan8iM0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cl6SbGHU6e9XQ13XhZ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qfJVaw7kaPdZOuyHOI1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WF1a3p20GEFac5bSrx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tUSddf00OWGkXI3BvGY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NfQyh85Uu_fVlHqiJho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uwj6w_wUyd43otmCUB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xTDx7LvEqTpidhD2zWf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VlX.ya10.KXPGxi4VK_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VlX.ya10.KXPGxi4VK_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twuZF2y0SIgrirDjY8Y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twuZF2y0SIgrirDjY8Y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twuZF2y0SIgrirDjY8Y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C3IB9SfES.j14PMlvtx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D1OJhv2kyzZgnm1vAQ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n2aLQtJUSgy25t.VUjw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bPxWLyXUydPpB9o1Xk2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C3IB9SfES.j14PMlvtx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R4oTTg0kiqC6y6pWW17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H7x0zMF02yZ4C2bNOWT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o.uaaoQE.ELgnXg93yg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xbCBSEa0uRDhMC3ED7x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k9E__n5kOlR5Gt1iw.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ig200Q0kCtYubjdWST1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mkm6_bvEGpZLHoYNMBC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nCLhyb_0iOnUsrvI22n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nCLhyb_0iOnUsrvI22n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nCLhyb_0iOnUsrvI22n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H7x0zMF02yZ4C2bNOWT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o.uaaoQE.ELgnXg93yg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xbCBSEa0uRDhMC3ED7x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k9E__n5kOlR5Gt1iw.A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twuZF2y0SIgrirDjY8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de7fDr5k6MuAAe6jnq8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twuZF2y0SIgrirDjY8Y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dr1NktXkutmdh5YKll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E5kHx1XUWUzoWLelWVi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NgSsR2UyJvhT5eZIzb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Ruh.c4Q02jwfYHmDdBP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Xbjqz8W0e_rdE0SnQve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ZdJ0zsUmj2Gc1YIQE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XeJy06.k.8VUan8iM0C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I9z0IpJ0ml.PApm7NvF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8xRJG_70yzGGD1YvVGa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roKsy5YUOANk0t7KajJ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fRVSYg70uLkbZ9GHlsR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dUw3V220GD9U5vQTvZQ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GK1mjJF0CUULSGg45nt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33SaLRFf06VxoTy_kcwA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_Z9E0cJ0Orilti4rah5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r0U28b7EWGEG0eQWLi2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bNE30A4UibIj.GTD_N8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cl6SbGHU6e9XQ13XhZn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AyM2BhF0iAg8Rb1.lqy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82pUk.HECIl7RnakaI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dkfYmCukC_TBNUSBadq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I9z0IpJ0ml.PApm7Nv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NgSsR2UyJvhT5eZIzb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NgSsR2UyJvhT5eZIzb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NgSsR2UyJvhT5eZIzb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NgSsR2UyJvhT5eZIzb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YNgSsR2UyJvhT5eZIzbA"/>
</p:tagLst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F680"/>
      </a:accent1>
      <a:accent2>
        <a:srgbClr val="E74C3C"/>
      </a:accent2>
      <a:accent3>
        <a:srgbClr val="16A085"/>
      </a:accent3>
      <a:accent4>
        <a:srgbClr val="2C3E50"/>
      </a:accent4>
      <a:accent5>
        <a:srgbClr val="ECF0F1"/>
      </a:accent5>
      <a:accent6>
        <a:srgbClr val="6AB0AA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14303</TotalTime>
  <Words>956</Words>
  <Application>Microsoft Office PowerPoint</Application>
  <PresentationFormat>Экран (4:3)</PresentationFormat>
  <Paragraphs>453</Paragraphs>
  <Slides>13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Candara</vt:lpstr>
      <vt:lpstr>Century Gothic</vt:lpstr>
      <vt:lpstr>Courier New</vt:lpstr>
      <vt:lpstr>Garamond</vt:lpstr>
      <vt:lpstr>Tahoma</vt:lpstr>
      <vt:lpstr>Times New Roman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Губернаторская программа поддержки  местных  инициатив</vt:lpstr>
      <vt:lpstr>Программная структура расходов  бюджета города на 2021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Прищепа Ирина Валерьевна</dc:creator>
  <cp:lastModifiedBy>Пользователь Windows</cp:lastModifiedBy>
  <cp:revision>1453</cp:revision>
  <cp:lastPrinted>2020-12-14T06:00:15Z</cp:lastPrinted>
  <dcterms:created xsi:type="dcterms:W3CDTF">2016-10-21T06:16:50Z</dcterms:created>
  <dcterms:modified xsi:type="dcterms:W3CDTF">2021-03-12T09:43:57Z</dcterms:modified>
</cp:coreProperties>
</file>